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media/image12.jpg" ContentType="image/png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79" r:id="rId2"/>
    <p:sldMasterId id="2147483781" r:id="rId3"/>
    <p:sldMasterId id="2147483813" r:id="rId4"/>
    <p:sldMasterId id="2147483821" r:id="rId5"/>
    <p:sldMasterId id="2147483836" r:id="rId6"/>
    <p:sldMasterId id="2147483850" r:id="rId7"/>
    <p:sldMasterId id="2147483862" r:id="rId8"/>
  </p:sldMasterIdLst>
  <p:notesMasterIdLst>
    <p:notesMasterId r:id="rId65"/>
  </p:notesMasterIdLst>
  <p:sldIdLst>
    <p:sldId id="27318" r:id="rId9"/>
    <p:sldId id="2145707739" r:id="rId10"/>
    <p:sldId id="2145707738" r:id="rId11"/>
    <p:sldId id="2145707741" r:id="rId12"/>
    <p:sldId id="2145707706" r:id="rId13"/>
    <p:sldId id="2145707707" r:id="rId14"/>
    <p:sldId id="2145707708" r:id="rId15"/>
    <p:sldId id="2145707742" r:id="rId16"/>
    <p:sldId id="2145707716" r:id="rId17"/>
    <p:sldId id="2145707719" r:id="rId18"/>
    <p:sldId id="2145707727" r:id="rId19"/>
    <p:sldId id="2145707729" r:id="rId20"/>
    <p:sldId id="256" r:id="rId21"/>
    <p:sldId id="2145707773" r:id="rId22"/>
    <p:sldId id="2145707774" r:id="rId23"/>
    <p:sldId id="2145707777" r:id="rId24"/>
    <p:sldId id="2145707779" r:id="rId25"/>
    <p:sldId id="2145707770" r:id="rId26"/>
    <p:sldId id="2145707787" r:id="rId27"/>
    <p:sldId id="2145707788" r:id="rId28"/>
    <p:sldId id="12120" r:id="rId29"/>
    <p:sldId id="2145707726" r:id="rId30"/>
    <p:sldId id="2145707789" r:id="rId31"/>
    <p:sldId id="2145707724" r:id="rId32"/>
    <p:sldId id="12124" r:id="rId33"/>
    <p:sldId id="12149" r:id="rId34"/>
    <p:sldId id="12150" r:id="rId35"/>
    <p:sldId id="2145707769" r:id="rId36"/>
    <p:sldId id="2145707754" r:id="rId37"/>
    <p:sldId id="2145707755" r:id="rId38"/>
    <p:sldId id="2145707759" r:id="rId39"/>
    <p:sldId id="2145707757" r:id="rId40"/>
    <p:sldId id="2145707758" r:id="rId41"/>
    <p:sldId id="2145707760" r:id="rId42"/>
    <p:sldId id="2145707761" r:id="rId43"/>
    <p:sldId id="2145707762" r:id="rId44"/>
    <p:sldId id="2145707763" r:id="rId45"/>
    <p:sldId id="2145707790" r:id="rId46"/>
    <p:sldId id="2145707772" r:id="rId47"/>
    <p:sldId id="2145707803" r:id="rId48"/>
    <p:sldId id="2145707794" r:id="rId49"/>
    <p:sldId id="2145707800" r:id="rId50"/>
    <p:sldId id="2145707733" r:id="rId51"/>
    <p:sldId id="2145707797" r:id="rId52"/>
    <p:sldId id="2145707776" r:id="rId53"/>
    <p:sldId id="2145707743" r:id="rId54"/>
    <p:sldId id="2145707744" r:id="rId55"/>
    <p:sldId id="2145707745" r:id="rId56"/>
    <p:sldId id="2145707747" r:id="rId57"/>
    <p:sldId id="2145707748" r:id="rId58"/>
    <p:sldId id="2145707750" r:id="rId59"/>
    <p:sldId id="2145707751" r:id="rId60"/>
    <p:sldId id="2145707735" r:id="rId61"/>
    <p:sldId id="2145707752" r:id="rId62"/>
    <p:sldId id="2145707753" r:id="rId63"/>
    <p:sldId id="2145707764" r:id="rId64"/>
  </p:sldIdLst>
  <p:sldSz cx="12192000" cy="6858000"/>
  <p:notesSz cx="6799263" cy="99298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9599AD-8A0F-40B3-B9F6-1FD22F1F28C5}">
          <p14:sldIdLst>
            <p14:sldId id="27318"/>
            <p14:sldId id="2145707739"/>
          </p14:sldIdLst>
        </p14:section>
        <p14:section name="กรณี 1 ส่วนกลาง" id="{EDE84C56-88DE-454B-B1AB-B922CAC4C3D5}">
          <p14:sldIdLst>
            <p14:sldId id="2145707738"/>
            <p14:sldId id="2145707741"/>
            <p14:sldId id="2145707706"/>
            <p14:sldId id="2145707707"/>
            <p14:sldId id="2145707708"/>
            <p14:sldId id="2145707742"/>
            <p14:sldId id="2145707716"/>
            <p14:sldId id="2145707719"/>
            <p14:sldId id="2145707727"/>
            <p14:sldId id="2145707729"/>
            <p14:sldId id="256"/>
            <p14:sldId id="2145707773"/>
            <p14:sldId id="2145707774"/>
            <p14:sldId id="2145707777"/>
            <p14:sldId id="2145707779"/>
            <p14:sldId id="2145707770"/>
            <p14:sldId id="2145707787"/>
            <p14:sldId id="2145707788"/>
            <p14:sldId id="12120"/>
            <p14:sldId id="2145707726"/>
            <p14:sldId id="2145707789"/>
            <p14:sldId id="2145707724"/>
            <p14:sldId id="12124"/>
            <p14:sldId id="12149"/>
            <p14:sldId id="12150"/>
            <p14:sldId id="2145707769"/>
          </p14:sldIdLst>
        </p14:section>
        <p14:section name="กรณี 2 ตปท" id="{4B07C6DF-16A8-4036-AB21-226EF0BEFAB0}">
          <p14:sldIdLst>
            <p14:sldId id="2145707754"/>
            <p14:sldId id="2145707755"/>
            <p14:sldId id="2145707759"/>
            <p14:sldId id="2145707757"/>
            <p14:sldId id="2145707758"/>
            <p14:sldId id="2145707760"/>
            <p14:sldId id="2145707761"/>
            <p14:sldId id="2145707762"/>
            <p14:sldId id="2145707763"/>
            <p14:sldId id="2145707790"/>
            <p14:sldId id="2145707772"/>
            <p14:sldId id="2145707803"/>
            <p14:sldId id="2145707794"/>
            <p14:sldId id="2145707800"/>
            <p14:sldId id="2145707733"/>
            <p14:sldId id="2145707797"/>
            <p14:sldId id="2145707776"/>
          </p14:sldIdLst>
        </p14:section>
        <p14:section name="กรณี 3 ส่วนกลางในภูมิภาค" id="{5E35F3D5-20FE-48FB-A2CE-C70E75A31677}">
          <p14:sldIdLst>
            <p14:sldId id="2145707743"/>
            <p14:sldId id="2145707744"/>
            <p14:sldId id="2145707745"/>
            <p14:sldId id="2145707747"/>
            <p14:sldId id="2145707748"/>
            <p14:sldId id="2145707750"/>
            <p14:sldId id="2145707751"/>
            <p14:sldId id="2145707735"/>
            <p14:sldId id="2145707752"/>
            <p14:sldId id="2145707753"/>
            <p14:sldId id="21457077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E27CE4"/>
    <a:srgbClr val="DAC1ED"/>
    <a:srgbClr val="D5B8EA"/>
    <a:srgbClr val="CAD7EE"/>
    <a:srgbClr val="ECCF74"/>
    <a:srgbClr val="E4A288"/>
    <a:srgbClr val="F395C0"/>
    <a:srgbClr val="E1C4A7"/>
    <a:srgbClr val="3EB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สไตล์สีปานกลาง 4 - เน้น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สไตล์สีปานกลาง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สไตล์สีปานกลาง 4 - เน้น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4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ปริมาณงานกองทุน!$B$11</c:f>
              <c:strCache>
                <c:ptCount val="1"/>
                <c:pt idx="0">
                  <c:v>การสรรหารายชื่อผู้ประกอบกิจการฯ </c:v>
                </c:pt>
              </c:strCache>
            </c:strRef>
          </c:tx>
          <c:spPr>
            <a:solidFill>
              <a:srgbClr val="4472C4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ปริมาณงานกองทุน!$C$9:$H$10</c:f>
              <c:multiLvlStrCache>
                <c:ptCount val="6"/>
                <c:lvl>
                  <c:pt idx="0">
                    <c:v>2562</c:v>
                  </c:pt>
                  <c:pt idx="1">
                    <c:v>2563</c:v>
                  </c:pt>
                  <c:pt idx="2">
                    <c:v>2564</c:v>
                  </c:pt>
                  <c:pt idx="3">
                    <c:v>2565</c:v>
                  </c:pt>
                  <c:pt idx="4">
                    <c:v>2566</c:v>
                  </c:pt>
                  <c:pt idx="5">
                    <c:v>2567</c:v>
                  </c:pt>
                </c:lvl>
                <c:lvl>
                  <c:pt idx="0">
                    <c:v>ปริมาณงานที่ผ่านมา</c:v>
                  </c:pt>
                  <c:pt idx="3">
                    <c:v>ปริมาณงานในอนาคต</c:v>
                  </c:pt>
                </c:lvl>
              </c:multiLvlStrCache>
            </c:multiLvlStrRef>
          </c:cat>
          <c:val>
            <c:numRef>
              <c:f>ปริมาณงานกองทุน!$C$11:$H$11</c:f>
              <c:numCache>
                <c:formatCode>General</c:formatCode>
                <c:ptCount val="6"/>
                <c:pt idx="0">
                  <c:v>2</c:v>
                </c:pt>
                <c:pt idx="1">
                  <c:v>15</c:v>
                </c:pt>
                <c:pt idx="2">
                  <c:v>7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11-45A8-BFDA-842B71555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5287455"/>
        <c:axId val="474149679"/>
      </c:barChart>
      <c:catAx>
        <c:axId val="515287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474149679"/>
        <c:crosses val="autoZero"/>
        <c:auto val="1"/>
        <c:lblAlgn val="ctr"/>
        <c:lblOffset val="100"/>
        <c:noMultiLvlLbl val="0"/>
      </c:catAx>
      <c:valAx>
        <c:axId val="47414967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515287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ปริมาณงานกองทุน!$B$18</c:f>
              <c:strCache>
                <c:ptCount val="1"/>
                <c:pt idx="0">
                  <c:v>มูลค่าการลงทุนหรือค่าใช้จ่ายของโครงการที่ได้รับการส่งเสริมตาม พ.ร.บ.การเพิ่มขีดฯ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CF-4ECB-A90F-9A232E6DF22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CF-4ECB-A90F-9A232E6DF2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ปริมาณงานกองทุน!$C$16:$H$17</c:f>
              <c:multiLvlStrCache>
                <c:ptCount val="6"/>
                <c:lvl>
                  <c:pt idx="0">
                    <c:v>2562</c:v>
                  </c:pt>
                  <c:pt idx="1">
                    <c:v>2563</c:v>
                  </c:pt>
                  <c:pt idx="2">
                    <c:v>2564</c:v>
                  </c:pt>
                  <c:pt idx="3">
                    <c:v>2565</c:v>
                  </c:pt>
                  <c:pt idx="4">
                    <c:v>2566</c:v>
                  </c:pt>
                  <c:pt idx="5">
                    <c:v>2567</c:v>
                  </c:pt>
                </c:lvl>
                <c:lvl>
                  <c:pt idx="0">
                    <c:v>ปริมาณงานที่ผ่านมา</c:v>
                  </c:pt>
                  <c:pt idx="3">
                    <c:v>ปริมาณงานในอนาคต</c:v>
                  </c:pt>
                </c:lvl>
              </c:multiLvlStrCache>
            </c:multiLvlStrRef>
          </c:cat>
          <c:val>
            <c:numRef>
              <c:f>ปริมาณงานกองทุน!$C$18:$H$18</c:f>
              <c:numCache>
                <c:formatCode>General</c:formatCode>
                <c:ptCount val="6"/>
                <c:pt idx="0">
                  <c:v>0</c:v>
                </c:pt>
                <c:pt idx="1">
                  <c:v>22.5</c:v>
                </c:pt>
                <c:pt idx="2">
                  <c:v>0</c:v>
                </c:pt>
                <c:pt idx="3" formatCode="#,##0">
                  <c:v>1000</c:v>
                </c:pt>
                <c:pt idx="4" formatCode="#,##0">
                  <c:v>1100</c:v>
                </c:pt>
                <c:pt idx="5" formatCode="#,##0">
                  <c:v>1300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CF-4ECB-A90F-9A232E6DF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4487023"/>
        <c:axId val="414491599"/>
      </c:barChart>
      <c:catAx>
        <c:axId val="414487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414491599"/>
        <c:crosses val="autoZero"/>
        <c:auto val="1"/>
        <c:lblAlgn val="ctr"/>
        <c:lblOffset val="100"/>
        <c:noMultiLvlLbl val="0"/>
      </c:catAx>
      <c:valAx>
        <c:axId val="41449159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4144870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ปริมาณงานกองทุน!$B$24</c:f>
              <c:strCache>
                <c:ptCount val="1"/>
                <c:pt idx="0">
                  <c:v>มูลค่าการเบิกจ่ายเงินสนับสนุนจากกองทุนเพิ่มขีดฯ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A6-4CEE-9B5C-EF25931C7E7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A6-4CEE-9B5C-EF25931C7E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ปริมาณงานกองทุน!$C$22:$H$23</c:f>
              <c:multiLvlStrCache>
                <c:ptCount val="6"/>
                <c:lvl>
                  <c:pt idx="0">
                    <c:v>2562</c:v>
                  </c:pt>
                  <c:pt idx="1">
                    <c:v>2563</c:v>
                  </c:pt>
                  <c:pt idx="2">
                    <c:v>2564</c:v>
                  </c:pt>
                  <c:pt idx="3">
                    <c:v>2565</c:v>
                  </c:pt>
                  <c:pt idx="4">
                    <c:v>2566</c:v>
                  </c:pt>
                  <c:pt idx="5">
                    <c:v>2567</c:v>
                  </c:pt>
                </c:lvl>
                <c:lvl>
                  <c:pt idx="0">
                    <c:v>ปริมาณงานที่ผ่านมา</c:v>
                  </c:pt>
                  <c:pt idx="3">
                    <c:v>ปริมาณงานในอนาคต</c:v>
                  </c:pt>
                </c:lvl>
              </c:multiLvlStrCache>
            </c:multiLvlStrRef>
          </c:cat>
          <c:val>
            <c:numRef>
              <c:f>ปริมาณงานกองทุน!$C$24:$H$24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3.1</c:v>
                </c:pt>
                <c:pt idx="3">
                  <c:v>300</c:v>
                </c:pt>
                <c:pt idx="4">
                  <c:v>500</c:v>
                </c:pt>
                <c:pt idx="5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A6-4CEE-9B5C-EF25931C7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3566079"/>
        <c:axId val="513568575"/>
      </c:barChart>
      <c:catAx>
        <c:axId val="513566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513568575"/>
        <c:crosses val="autoZero"/>
        <c:auto val="1"/>
        <c:lblAlgn val="ctr"/>
        <c:lblOffset val="100"/>
        <c:noMultiLvlLbl val="0"/>
      </c:catAx>
      <c:valAx>
        <c:axId val="51356857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513566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8CA64-0741-436F-894C-BA44B9D78D94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D55A1-7E7E-4686-8EDC-C0416DCF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76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E1657B-569E-4F3E-955E-83FA92B42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3141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B0714-6637-4ECC-A835-449145DFB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811" y="155298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4880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6539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558E9C84-8C7A-4740-85E2-8C45EBA2DE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6BAA7D4D-CF78-446F-838F-4A4102910699}" type="slidenum">
              <a:rPr lang="th-TH" altLang="th-TH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th-TH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DAAA76-C155-47DB-A9E5-B1AB57E8158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7CC628-F363-4CB8-ADD2-82E7D4B16C86}"/>
              </a:ext>
            </a:extLst>
          </p:cNvPr>
          <p:cNvSpPr/>
          <p:nvPr userDrawn="1"/>
        </p:nvSpPr>
        <p:spPr>
          <a:xfrm>
            <a:off x="460439" y="916999"/>
            <a:ext cx="11271123" cy="4938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0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7A340C3-9E38-494B-9CEE-64298BFB0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15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-138222" y="-202018"/>
            <a:ext cx="12617302" cy="7479118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613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E392FAA-6EF7-4194-B483-691D33791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88329" y="6315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9B4825-0A5A-4808-9B0C-644E25A7AA4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32AED-87FD-4A65-A8D7-1B6C3CD76561}"/>
              </a:ext>
            </a:extLst>
          </p:cNvPr>
          <p:cNvSpPr/>
          <p:nvPr userDrawn="1"/>
        </p:nvSpPr>
        <p:spPr>
          <a:xfrm>
            <a:off x="608975" y="996291"/>
            <a:ext cx="10974050" cy="4938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96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9685BD-A7BE-42BE-A06D-058A08F3D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4234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13C554-725F-41FE-A92E-3A290F04249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4A1B4-291F-4ACB-8075-816767EEF3B2}"/>
              </a:ext>
            </a:extLst>
          </p:cNvPr>
          <p:cNvSpPr/>
          <p:nvPr userDrawn="1"/>
        </p:nvSpPr>
        <p:spPr>
          <a:xfrm>
            <a:off x="0" y="888237"/>
            <a:ext cx="12192000" cy="59697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51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C6E9632-4421-4C4C-A9A3-7C49001B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2475" y="6315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244866"/>
            <a:ext cx="12192000" cy="5152045"/>
            <a:chOff x="0" y="1528971"/>
            <a:chExt cx="12192000" cy="515204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3764" y="1528971"/>
              <a:ext cx="5694310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rgbClr val="15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860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3DF61-8927-48AA-BC7D-BB8C4F68F2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2C8CDA-1A77-4703-933A-B8B14499A77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9F6698-E1F6-48FE-94DF-C5472E8F2FB9}"/>
              </a:ext>
            </a:extLst>
          </p:cNvPr>
          <p:cNvSpPr/>
          <p:nvPr userDrawn="1"/>
        </p:nvSpPr>
        <p:spPr>
          <a:xfrm>
            <a:off x="302493" y="1741255"/>
            <a:ext cx="5694310" cy="786721"/>
          </a:xfrm>
          <a:prstGeom prst="roundRect">
            <a:avLst>
              <a:gd name="adj" fmla="val 33690"/>
            </a:avLst>
          </a:prstGeom>
          <a:solidFill>
            <a:schemeClr val="bg1"/>
          </a:solidFill>
          <a:ln w="38100">
            <a:solidFill>
              <a:srgbClr val="157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8031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EE055-C680-4E8A-A71A-3872F2B0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AB8A4-0537-4A85-BFA2-E471444A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136DE-DE59-4BC0-B014-58DEB55D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AA65-0F85-4692-9822-ECE8784AAC44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7904A-8808-4063-82CD-822F3B29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37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311691" y="2564904"/>
            <a:ext cx="8880309" cy="17281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303363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7DDBCE0-5335-4926-AB19-E3A892931A3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049720" y="1400096"/>
            <a:ext cx="3974251" cy="3974251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7427" y="2908905"/>
            <a:ext cx="6604573" cy="6314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587427" y="3540340"/>
            <a:ext cx="660457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22984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E1657B-569E-4F3E-955E-83FA92B42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1A61DF1-3BB6-403F-9CC9-71F63F6F4AF1}" type="slidenum">
              <a:rPr lang="th-TH" sz="1200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sz="1200" dirty="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B0714-6637-4ECC-A835-449145DFB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811" y="155298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34895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F2A69-B8E9-4792-B7CC-50BEEBABB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z="1200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sz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spc="30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827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F2A69-B8E9-4792-B7CC-50BEEBABB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00835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black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black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39"/>
          <a:stretch/>
        </p:blipFill>
        <p:spPr>
          <a:xfrm>
            <a:off x="9080951" y="28281"/>
            <a:ext cx="3111049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B3C41-8EF4-48CA-8FC4-16C283846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8700639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57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black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black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C5C63C-74F1-4BB5-9DF5-4920AD1F3299}"/>
              </a:ext>
            </a:extLst>
          </p:cNvPr>
          <p:cNvGrpSpPr/>
          <p:nvPr userDrawn="1"/>
        </p:nvGrpSpPr>
        <p:grpSpPr>
          <a:xfrm>
            <a:off x="0" y="2487704"/>
            <a:ext cx="9924288" cy="1882590"/>
            <a:chOff x="-1132110" y="2487704"/>
            <a:chExt cx="9930034" cy="1882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17C8064-67D3-467C-905A-C4EDC043877E}"/>
                </a:ext>
              </a:extLst>
            </p:cNvPr>
            <p:cNvSpPr/>
            <p:nvPr userDrawn="1"/>
          </p:nvSpPr>
          <p:spPr>
            <a:xfrm>
              <a:off x="-1132110" y="2487706"/>
              <a:ext cx="9828683" cy="188258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FC8377E-A127-4ACC-A916-C5CD202AA437}"/>
                </a:ext>
              </a:extLst>
            </p:cNvPr>
            <p:cNvSpPr/>
            <p:nvPr userDrawn="1"/>
          </p:nvSpPr>
          <p:spPr>
            <a:xfrm flipH="1" flipV="1">
              <a:off x="8455005" y="2487706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9B8F48BA-E1FF-43DD-B062-2EFF4E2F4271}"/>
                </a:ext>
              </a:extLst>
            </p:cNvPr>
            <p:cNvSpPr/>
            <p:nvPr userDrawn="1"/>
          </p:nvSpPr>
          <p:spPr>
            <a:xfrm flipH="1" flipV="1">
              <a:off x="8661400" y="2487704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8E0A9E2-E57B-4D71-897F-0E7E21B69596}"/>
                </a:ext>
              </a:extLst>
            </p:cNvPr>
            <p:cNvSpPr/>
            <p:nvPr userDrawn="1"/>
          </p:nvSpPr>
          <p:spPr>
            <a:xfrm flipH="1">
              <a:off x="8445603" y="3790950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8E7D6CF-166B-4E1E-BA12-7AB46AE211DE}"/>
                </a:ext>
              </a:extLst>
            </p:cNvPr>
            <p:cNvSpPr/>
            <p:nvPr userDrawn="1"/>
          </p:nvSpPr>
          <p:spPr>
            <a:xfrm flipH="1">
              <a:off x="8640404" y="4159249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35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B34C19-5956-40ED-8814-CA54CB437C36}"/>
              </a:ext>
            </a:extLst>
          </p:cNvPr>
          <p:cNvSpPr/>
          <p:nvPr userDrawn="1"/>
        </p:nvSpPr>
        <p:spPr>
          <a:xfrm>
            <a:off x="307287" y="1007599"/>
            <a:ext cx="1091415" cy="516402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42393A-54F4-4365-8850-D5BB86600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1A61DF1-3BB6-403F-9CC9-71F63F6F4AF1}" type="slidenum">
              <a:rPr lang="th-TH" sz="1200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sz="1200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4B018B-7F1E-4B49-B9C1-AEB89CF4DA9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spc="30" dirty="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595C3-2EBF-4C6E-88D7-87CB37447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09801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1A61DF1-3BB6-403F-9CC9-71F63F6F4AF1}" type="slidenum">
              <a:rPr lang="th-TH" sz="1200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sz="1200" dirty="0">
              <a:solidFill>
                <a:prstClr val="whit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A10808-5B2E-4044-BFBA-CA29FF4E79AB}"/>
              </a:ext>
            </a:extLst>
          </p:cNvPr>
          <p:cNvGrpSpPr/>
          <p:nvPr userDrawn="1"/>
        </p:nvGrpSpPr>
        <p:grpSpPr>
          <a:xfrm>
            <a:off x="456556" y="865031"/>
            <a:ext cx="11278888" cy="972193"/>
            <a:chOff x="201912" y="865031"/>
            <a:chExt cx="11278888" cy="9721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967623-D62B-4844-A2FC-F0E31864B94D}"/>
                </a:ext>
              </a:extLst>
            </p:cNvPr>
            <p:cNvSpPr/>
            <p:nvPr userDrawn="1"/>
          </p:nvSpPr>
          <p:spPr>
            <a:xfrm>
              <a:off x="506750" y="1048542"/>
              <a:ext cx="10974050" cy="4938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A76102-0173-4153-8948-42A84E51A245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247990-E80A-4886-B432-2E41EC728628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5" name="Graphic 14">
                  <a:extLst>
                    <a:ext uri="{FF2B5EF4-FFF2-40B4-BE49-F238E27FC236}">
                      <a16:creationId xmlns:a16="http://schemas.microsoft.com/office/drawing/2014/main" id="{9EA73B08-8302-4794-96B5-0906160A4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192F7720-B9BB-4EEC-B3E3-BC0E391D553F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th-TH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C4B1769-AA9B-4759-B761-CBB22DDD71B8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th-TH" sz="1600" dirty="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FE34A761-E4CB-402E-952E-A8F7BB3C4C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572380" y="2597417"/>
                <a:ext cx="2702199" cy="2856611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5CF86B3-992D-411A-AD5E-676D763294F1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spc="30" dirty="0">
              <a:solidFill>
                <a:prstClr val="white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8D10C0-2C29-4BD5-A400-2FCACA9679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926552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1A61DF1-3BB6-403F-9CC9-71F63F6F4AF1}" type="slidenum">
              <a:rPr lang="th-TH" sz="1200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sz="1200" dirty="0">
              <a:solidFill>
                <a:prstClr val="whit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CF0E9A-AF52-4A7B-8921-F47FFD2CBF5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spc="30" dirty="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5F90-F803-4B94-BB5B-7A9928D9AC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89AB5-99AF-42E5-9B0F-BB0CD037CEAA}"/>
              </a:ext>
            </a:extLst>
          </p:cNvPr>
          <p:cNvSpPr/>
          <p:nvPr userDrawn="1"/>
        </p:nvSpPr>
        <p:spPr>
          <a:xfrm>
            <a:off x="166255" y="1233529"/>
            <a:ext cx="11830153" cy="5389010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FEEB6A-77B3-4824-B327-BC63A445650A}"/>
              </a:ext>
            </a:extLst>
          </p:cNvPr>
          <p:cNvGrpSpPr/>
          <p:nvPr userDrawn="1"/>
        </p:nvGrpSpPr>
        <p:grpSpPr>
          <a:xfrm>
            <a:off x="308020" y="865031"/>
            <a:ext cx="11575960" cy="972193"/>
            <a:chOff x="201912" y="865031"/>
            <a:chExt cx="11575960" cy="9721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E7B177A-D643-42A3-AC5C-A5DAA3E92CBA}"/>
                </a:ext>
              </a:extLst>
            </p:cNvPr>
            <p:cNvSpPr/>
            <p:nvPr userDrawn="1"/>
          </p:nvSpPr>
          <p:spPr>
            <a:xfrm>
              <a:off x="506749" y="1048542"/>
              <a:ext cx="11271123" cy="49384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23C9CF-F169-49F1-B8AB-FDF27C1A636D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BF84B6C-9694-4D63-9BD1-07883DF2E53E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4" name="Graphic 13">
                  <a:extLst>
                    <a:ext uri="{FF2B5EF4-FFF2-40B4-BE49-F238E27FC236}">
                      <a16:creationId xmlns:a16="http://schemas.microsoft.com/office/drawing/2014/main" id="{793677E3-9746-4658-854B-8350B5752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AF56CE1-A3D3-4831-9568-A9F320D9A398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th-TH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A380145-8BA0-4278-928C-9389E8915E6B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th-TH" sz="1600" dirty="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E0F8A667-8135-45C1-AB04-66AECA9975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96870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1A61DF1-3BB6-403F-9CC9-71F63F6F4AF1}" type="slidenum">
              <a:rPr lang="th-TH" sz="1200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sz="1200" dirty="0">
              <a:solidFill>
                <a:prstClr val="white"/>
              </a:solidFill>
            </a:endParaRP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558E9C84-8C7A-4740-85E2-8C45EBA2DE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BAA7D4D-CF78-446F-838F-4A4102910699}" type="slidenum">
              <a:rPr lang="th-TH" altLang="th-TH" sz="12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th-TH" altLang="th-TH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DAAA76-C155-47DB-A9E5-B1AB57E8158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spc="30" dirty="0">
              <a:solidFill>
                <a:prstClr val="white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03125F-DDCC-4B74-8471-08E396B58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13B189-426A-44F3-8BF4-B6B3DC3737C1}"/>
              </a:ext>
            </a:extLst>
          </p:cNvPr>
          <p:cNvSpPr/>
          <p:nvPr userDrawn="1"/>
        </p:nvSpPr>
        <p:spPr>
          <a:xfrm>
            <a:off x="166255" y="1149531"/>
            <a:ext cx="11830153" cy="5473008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7CC628-F363-4CB8-ADD2-82E7D4B16C86}"/>
              </a:ext>
            </a:extLst>
          </p:cNvPr>
          <p:cNvSpPr/>
          <p:nvPr userDrawn="1"/>
        </p:nvSpPr>
        <p:spPr>
          <a:xfrm>
            <a:off x="460439" y="970164"/>
            <a:ext cx="11271123" cy="4938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22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7A340C3-9E38-494B-9CEE-64298BFB0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4804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spc="30" dirty="0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45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E392FAA-6EF7-4194-B483-691D33791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1A61DF1-3BB6-403F-9CC9-71F63F6F4AF1}" type="slidenum">
              <a:rPr lang="th-TH" sz="1200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sz="1200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9B4825-0A5A-4808-9B0C-644E25A7AA4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spc="30" dirty="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41C45-4599-4DDD-8CFC-F1F2961BA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32AED-87FD-4A65-A8D7-1B6C3CD76561}"/>
              </a:ext>
            </a:extLst>
          </p:cNvPr>
          <p:cNvSpPr/>
          <p:nvPr userDrawn="1"/>
        </p:nvSpPr>
        <p:spPr>
          <a:xfrm>
            <a:off x="608975" y="996291"/>
            <a:ext cx="10974050" cy="4938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79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9685BD-A7BE-42BE-A06D-058A08F3D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1A61DF1-3BB6-403F-9CC9-71F63F6F4AF1}" type="slidenum">
              <a:rPr lang="th-TH" sz="1200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sz="1200" dirty="0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13C554-725F-41FE-A92E-3A290F04249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spc="30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5C692-FC84-4132-8CA3-BC1708513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F4A1B4-291F-4ACB-8075-816767EEF3B2}"/>
              </a:ext>
            </a:extLst>
          </p:cNvPr>
          <p:cNvSpPr/>
          <p:nvPr userDrawn="1"/>
        </p:nvSpPr>
        <p:spPr>
          <a:xfrm>
            <a:off x="0" y="888237"/>
            <a:ext cx="12192000" cy="59697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67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C6E9632-4421-4C4C-A9A3-7C49001B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1A61DF1-3BB6-403F-9CC9-71F63F6F4AF1}" type="slidenum">
              <a:rPr lang="th-TH" sz="1200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sz="1200" dirty="0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spc="3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244866"/>
            <a:ext cx="12192000" cy="5152045"/>
            <a:chOff x="0" y="1528971"/>
            <a:chExt cx="12192000" cy="515204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3764" y="1528971"/>
              <a:ext cx="5694310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rgbClr val="15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561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39"/>
          <a:stretch/>
        </p:blipFill>
        <p:spPr>
          <a:xfrm>
            <a:off x="9080951" y="28281"/>
            <a:ext cx="3111049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B3C41-8EF4-48CA-8FC4-16C283846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8700639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18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3DF61-8927-48AA-BC7D-BB8C4F68F2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z="1200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sz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2C8CDA-1A77-4703-933A-B8B14499A77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spc="30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83D02-4CBA-4F0C-957E-F3005704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9F6698-E1F6-48FE-94DF-C5472E8F2FB9}"/>
              </a:ext>
            </a:extLst>
          </p:cNvPr>
          <p:cNvSpPr/>
          <p:nvPr userDrawn="1"/>
        </p:nvSpPr>
        <p:spPr>
          <a:xfrm>
            <a:off x="302493" y="1741255"/>
            <a:ext cx="5694310" cy="786721"/>
          </a:xfrm>
          <a:prstGeom prst="roundRect">
            <a:avLst>
              <a:gd name="adj" fmla="val 33690"/>
            </a:avLst>
          </a:prstGeom>
          <a:solidFill>
            <a:schemeClr val="bg1"/>
          </a:solidFill>
          <a:ln w="38100">
            <a:solidFill>
              <a:srgbClr val="157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16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8B67C9-B8C5-A38F-9056-19421F5CA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08559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5458F5-EC17-3152-42B6-F28301573C7E}"/>
              </a:ext>
            </a:extLst>
          </p:cNvPr>
          <p:cNvSpPr/>
          <p:nvPr userDrawn="1"/>
        </p:nvSpPr>
        <p:spPr>
          <a:xfrm>
            <a:off x="112089" y="1018902"/>
            <a:ext cx="11978640" cy="5726581"/>
          </a:xfrm>
          <a:prstGeom prst="roundRect">
            <a:avLst>
              <a:gd name="adj" fmla="val 349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8B67C9-B8C5-A38F-9056-19421F5CA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529" y="649243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60103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44D02D-9F3C-994A-8F05-02C920AA15D0}"/>
              </a:ext>
            </a:extLst>
          </p:cNvPr>
          <p:cNvGrpSpPr/>
          <p:nvPr userDrawn="1"/>
        </p:nvGrpSpPr>
        <p:grpSpPr>
          <a:xfrm>
            <a:off x="0" y="2067339"/>
            <a:ext cx="10056202" cy="2723322"/>
            <a:chOff x="0" y="2067339"/>
            <a:chExt cx="10056202" cy="272332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BC5C63C-74F1-4BB5-9DF5-4920AD1F3299}"/>
                </a:ext>
              </a:extLst>
            </p:cNvPr>
            <p:cNvGrpSpPr/>
            <p:nvPr userDrawn="1"/>
          </p:nvGrpSpPr>
          <p:grpSpPr>
            <a:xfrm>
              <a:off x="0" y="2067339"/>
              <a:ext cx="9924288" cy="2723322"/>
              <a:chOff x="-1132110" y="2487704"/>
              <a:chExt cx="9930034" cy="188259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17C8064-67D3-467C-905A-C4EDC043877E}"/>
                  </a:ext>
                </a:extLst>
              </p:cNvPr>
              <p:cNvSpPr/>
              <p:nvPr userDrawn="1"/>
            </p:nvSpPr>
            <p:spPr>
              <a:xfrm>
                <a:off x="-1132110" y="2487706"/>
                <a:ext cx="9827242" cy="1882588"/>
              </a:xfrm>
              <a:prstGeom prst="roundRect">
                <a:avLst>
                  <a:gd name="adj" fmla="val 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9B8F48BA-E1FF-43DD-B062-2EFF4E2F4271}"/>
                  </a:ext>
                </a:extLst>
              </p:cNvPr>
              <p:cNvSpPr/>
              <p:nvPr userDrawn="1"/>
            </p:nvSpPr>
            <p:spPr>
              <a:xfrm flipH="1" flipV="1">
                <a:off x="8661400" y="2487704"/>
                <a:ext cx="136524" cy="211045"/>
              </a:xfrm>
              <a:prstGeom prst="rtTriangl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68E7D6CF-166B-4E1E-BA12-7AB46AE211DE}"/>
                  </a:ext>
                </a:extLst>
              </p:cNvPr>
              <p:cNvSpPr/>
              <p:nvPr userDrawn="1"/>
            </p:nvSpPr>
            <p:spPr>
              <a:xfrm flipH="1">
                <a:off x="8640404" y="4159249"/>
                <a:ext cx="136524" cy="211045"/>
              </a:xfrm>
              <a:prstGeom prst="rtTriangl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A359656-58A1-ACA9-8044-4B3CDA88F619}"/>
                </a:ext>
              </a:extLst>
            </p:cNvPr>
            <p:cNvSpPr/>
            <p:nvPr userDrawn="1"/>
          </p:nvSpPr>
          <p:spPr>
            <a:xfrm>
              <a:off x="9771606" y="4179258"/>
              <a:ext cx="209648" cy="611400"/>
            </a:xfrm>
            <a:custGeom>
              <a:avLst/>
              <a:gdLst>
                <a:gd name="connsiteX0" fmla="*/ 0 w 131699"/>
                <a:gd name="connsiteY0" fmla="*/ 0 h 611400"/>
                <a:gd name="connsiteX1" fmla="*/ 131699 w 131699"/>
                <a:gd name="connsiteY1" fmla="*/ 0 h 611400"/>
                <a:gd name="connsiteX2" fmla="*/ 131699 w 131699"/>
                <a:gd name="connsiteY2" fmla="*/ 611400 h 611400"/>
                <a:gd name="connsiteX3" fmla="*/ 0 w 131699"/>
                <a:gd name="connsiteY3" fmla="*/ 611400 h 611400"/>
                <a:gd name="connsiteX4" fmla="*/ 0 w 131699"/>
                <a:gd name="connsiteY4" fmla="*/ 0 h 611400"/>
                <a:gd name="connsiteX0" fmla="*/ 0 w 209648"/>
                <a:gd name="connsiteY0" fmla="*/ 0 h 611400"/>
                <a:gd name="connsiteX1" fmla="*/ 131699 w 209648"/>
                <a:gd name="connsiteY1" fmla="*/ 0 h 611400"/>
                <a:gd name="connsiteX2" fmla="*/ 209648 w 209648"/>
                <a:gd name="connsiteY2" fmla="*/ 608402 h 611400"/>
                <a:gd name="connsiteX3" fmla="*/ 0 w 209648"/>
                <a:gd name="connsiteY3" fmla="*/ 611400 h 611400"/>
                <a:gd name="connsiteX4" fmla="*/ 0 w 209648"/>
                <a:gd name="connsiteY4" fmla="*/ 0 h 611400"/>
                <a:gd name="connsiteX0" fmla="*/ 0 w 209648"/>
                <a:gd name="connsiteY0" fmla="*/ 0 h 611400"/>
                <a:gd name="connsiteX1" fmla="*/ 116709 w 209648"/>
                <a:gd name="connsiteY1" fmla="*/ 5997 h 611400"/>
                <a:gd name="connsiteX2" fmla="*/ 209648 w 209648"/>
                <a:gd name="connsiteY2" fmla="*/ 608402 h 611400"/>
                <a:gd name="connsiteX3" fmla="*/ 0 w 209648"/>
                <a:gd name="connsiteY3" fmla="*/ 611400 h 611400"/>
                <a:gd name="connsiteX4" fmla="*/ 0 w 209648"/>
                <a:gd name="connsiteY4" fmla="*/ 0 h 6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648" h="611400">
                  <a:moveTo>
                    <a:pt x="0" y="0"/>
                  </a:moveTo>
                  <a:lnTo>
                    <a:pt x="116709" y="5997"/>
                  </a:lnTo>
                  <a:lnTo>
                    <a:pt x="209648" y="608402"/>
                  </a:lnTo>
                  <a:lnTo>
                    <a:pt x="0" y="611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213FDAAB-79BE-920B-8E28-627C64921E92}"/>
                </a:ext>
              </a:extLst>
            </p:cNvPr>
            <p:cNvSpPr/>
            <p:nvPr userDrawn="1"/>
          </p:nvSpPr>
          <p:spPr>
            <a:xfrm rot="10800000" flipH="1">
              <a:off x="9796582" y="2069257"/>
              <a:ext cx="259620" cy="850825"/>
            </a:xfrm>
            <a:custGeom>
              <a:avLst/>
              <a:gdLst>
                <a:gd name="connsiteX0" fmla="*/ 0 w 131699"/>
                <a:gd name="connsiteY0" fmla="*/ 0 h 611400"/>
                <a:gd name="connsiteX1" fmla="*/ 131699 w 131699"/>
                <a:gd name="connsiteY1" fmla="*/ 0 h 611400"/>
                <a:gd name="connsiteX2" fmla="*/ 131699 w 131699"/>
                <a:gd name="connsiteY2" fmla="*/ 611400 h 611400"/>
                <a:gd name="connsiteX3" fmla="*/ 0 w 131699"/>
                <a:gd name="connsiteY3" fmla="*/ 611400 h 611400"/>
                <a:gd name="connsiteX4" fmla="*/ 0 w 131699"/>
                <a:gd name="connsiteY4" fmla="*/ 0 h 611400"/>
                <a:gd name="connsiteX0" fmla="*/ 0 w 209648"/>
                <a:gd name="connsiteY0" fmla="*/ 0 h 611400"/>
                <a:gd name="connsiteX1" fmla="*/ 131699 w 209648"/>
                <a:gd name="connsiteY1" fmla="*/ 0 h 611400"/>
                <a:gd name="connsiteX2" fmla="*/ 209648 w 209648"/>
                <a:gd name="connsiteY2" fmla="*/ 608402 h 611400"/>
                <a:gd name="connsiteX3" fmla="*/ 0 w 209648"/>
                <a:gd name="connsiteY3" fmla="*/ 611400 h 611400"/>
                <a:gd name="connsiteX4" fmla="*/ 0 w 209648"/>
                <a:gd name="connsiteY4" fmla="*/ 0 h 611400"/>
                <a:gd name="connsiteX0" fmla="*/ 0 w 209648"/>
                <a:gd name="connsiteY0" fmla="*/ 0 h 611400"/>
                <a:gd name="connsiteX1" fmla="*/ 116709 w 209648"/>
                <a:gd name="connsiteY1" fmla="*/ 5997 h 611400"/>
                <a:gd name="connsiteX2" fmla="*/ 209648 w 209648"/>
                <a:gd name="connsiteY2" fmla="*/ 608402 h 611400"/>
                <a:gd name="connsiteX3" fmla="*/ 0 w 209648"/>
                <a:gd name="connsiteY3" fmla="*/ 611400 h 611400"/>
                <a:gd name="connsiteX4" fmla="*/ 0 w 209648"/>
                <a:gd name="connsiteY4" fmla="*/ 0 h 611400"/>
                <a:gd name="connsiteX0" fmla="*/ 0 w 426201"/>
                <a:gd name="connsiteY0" fmla="*/ 0 h 611400"/>
                <a:gd name="connsiteX1" fmla="*/ 116709 w 426201"/>
                <a:gd name="connsiteY1" fmla="*/ 5997 h 611400"/>
                <a:gd name="connsiteX2" fmla="*/ 426201 w 426201"/>
                <a:gd name="connsiteY2" fmla="*/ 606248 h 611400"/>
                <a:gd name="connsiteX3" fmla="*/ 0 w 426201"/>
                <a:gd name="connsiteY3" fmla="*/ 611400 h 611400"/>
                <a:gd name="connsiteX4" fmla="*/ 0 w 426201"/>
                <a:gd name="connsiteY4" fmla="*/ 0 h 611400"/>
                <a:gd name="connsiteX0" fmla="*/ 0 w 426201"/>
                <a:gd name="connsiteY0" fmla="*/ 0 h 611400"/>
                <a:gd name="connsiteX1" fmla="*/ 116709 w 426201"/>
                <a:gd name="connsiteY1" fmla="*/ 5997 h 611400"/>
                <a:gd name="connsiteX2" fmla="*/ 426201 w 426201"/>
                <a:gd name="connsiteY2" fmla="*/ 610557 h 611400"/>
                <a:gd name="connsiteX3" fmla="*/ 0 w 426201"/>
                <a:gd name="connsiteY3" fmla="*/ 611400 h 611400"/>
                <a:gd name="connsiteX4" fmla="*/ 0 w 426201"/>
                <a:gd name="connsiteY4" fmla="*/ 0 h 6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201" h="611400">
                  <a:moveTo>
                    <a:pt x="0" y="0"/>
                  </a:moveTo>
                  <a:lnTo>
                    <a:pt x="116709" y="5997"/>
                  </a:lnTo>
                  <a:lnTo>
                    <a:pt x="426201" y="610557"/>
                  </a:lnTo>
                  <a:lnTo>
                    <a:pt x="0" y="611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677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Vertical Text" preserve="1">
  <p:cSld name="2_Title and Vertical Tex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;p15">
            <a:extLst>
              <a:ext uri="{FF2B5EF4-FFF2-40B4-BE49-F238E27FC236}">
                <a16:creationId xmlns:a16="http://schemas.microsoft.com/office/drawing/2014/main" id="{89339F49-0AAD-4D38-B781-22D89FB506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83"/>
          <a:stretch>
            <a:fillRect/>
          </a:stretch>
        </p:blipFill>
        <p:spPr bwMode="auto">
          <a:xfrm>
            <a:off x="10056813" y="92075"/>
            <a:ext cx="2135187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6;p15">
            <a:extLst>
              <a:ext uri="{FF2B5EF4-FFF2-40B4-BE49-F238E27FC236}">
                <a16:creationId xmlns:a16="http://schemas.microsoft.com/office/drawing/2014/main" id="{7E598FD3-D41A-40FA-9E5B-C1E88AB96D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69863"/>
            <a:ext cx="7445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oogle Shape;17;p15">
            <a:extLst>
              <a:ext uri="{FF2B5EF4-FFF2-40B4-BE49-F238E27FC236}">
                <a16:creationId xmlns:a16="http://schemas.microsoft.com/office/drawing/2014/main" id="{B663F4AD-CD08-4B78-867F-ACE97D8C8DC0}"/>
              </a:ext>
            </a:extLst>
          </p:cNvPr>
          <p:cNvGrpSpPr>
            <a:grpSpLocks/>
          </p:cNvGrpSpPr>
          <p:nvPr/>
        </p:nvGrpSpPr>
        <p:grpSpPr bwMode="auto">
          <a:xfrm>
            <a:off x="0" y="2487613"/>
            <a:ext cx="9925050" cy="1882775"/>
            <a:chOff x="-1132110" y="2487704"/>
            <a:chExt cx="9930034" cy="1882590"/>
          </a:xfrm>
        </p:grpSpPr>
        <p:sp>
          <p:nvSpPr>
            <p:cNvPr id="5" name="Google Shape;18;p15">
              <a:extLst>
                <a:ext uri="{FF2B5EF4-FFF2-40B4-BE49-F238E27FC236}">
                  <a16:creationId xmlns:a16="http://schemas.microsoft.com/office/drawing/2014/main" id="{1A57FBEB-A8FD-42BF-AA46-E5B1415BB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32110" y="2487704"/>
              <a:ext cx="9828383" cy="188259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Google Shape;19;p15">
              <a:extLst>
                <a:ext uri="{FF2B5EF4-FFF2-40B4-BE49-F238E27FC236}">
                  <a16:creationId xmlns:a16="http://schemas.microsoft.com/office/drawing/2014/main" id="{99EC4B09-2CED-410D-BB02-002A703FB1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454852" y="2487704"/>
              <a:ext cx="292247" cy="57938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Google Shape;20;p15">
              <a:extLst>
                <a:ext uri="{FF2B5EF4-FFF2-40B4-BE49-F238E27FC236}">
                  <a16:creationId xmlns:a16="http://schemas.microsoft.com/office/drawing/2014/main" id="{3DF32A7E-C41E-4DD0-AF20-3E1E993D1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61330" y="2487704"/>
              <a:ext cx="136594" cy="21111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Google Shape;21;p15">
              <a:extLst>
                <a:ext uri="{FF2B5EF4-FFF2-40B4-BE49-F238E27FC236}">
                  <a16:creationId xmlns:a16="http://schemas.microsoft.com/office/drawing/2014/main" id="{BBC7CB35-D8DA-45BB-B0A0-20DB4F8CFE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45322" y="3790913"/>
              <a:ext cx="292247" cy="579381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Google Shape;22;p15">
              <a:extLst>
                <a:ext uri="{FF2B5EF4-FFF2-40B4-BE49-F238E27FC236}">
                  <a16:creationId xmlns:a16="http://schemas.microsoft.com/office/drawing/2014/main" id="{6FA2FCE8-E9A1-4784-BD27-C7917D22B85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40683" y="4159177"/>
              <a:ext cx="136594" cy="211117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" name="Google Shape;23;p15">
            <a:extLst>
              <a:ext uri="{FF2B5EF4-FFF2-40B4-BE49-F238E27FC236}">
                <a16:creationId xmlns:a16="http://schemas.microsoft.com/office/drawing/2014/main" id="{7B197D07-702D-49ED-BDAA-F5EB2CB2CD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50" b="10342"/>
          <a:stretch>
            <a:fillRect/>
          </a:stretch>
        </p:blipFill>
        <p:spPr bwMode="auto">
          <a:xfrm>
            <a:off x="9771063" y="0"/>
            <a:ext cx="349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90AA29E-713A-D97C-0843-6AAA393A6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79593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9CB5BD-2EAE-1DD0-8E3D-31B6738B7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34528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177460"/>
            <a:ext cx="12192000" cy="5219451"/>
            <a:chOff x="0" y="1461565"/>
            <a:chExt cx="12192000" cy="52194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2491" y="1461565"/>
              <a:ext cx="8666847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8A2564E-05A6-6481-7A03-E9F872827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05262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D89831-25C3-4767-974F-07743D7318ED}"/>
              </a:ext>
            </a:extLst>
          </p:cNvPr>
          <p:cNvSpPr/>
          <p:nvPr userDrawn="1"/>
        </p:nvSpPr>
        <p:spPr>
          <a:xfrm>
            <a:off x="1" y="1474102"/>
            <a:ext cx="12191999" cy="42996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43112F-25FA-454D-B83E-6C5693F7C937}"/>
              </a:ext>
            </a:extLst>
          </p:cNvPr>
          <p:cNvGrpSpPr/>
          <p:nvPr userDrawn="1"/>
        </p:nvGrpSpPr>
        <p:grpSpPr>
          <a:xfrm>
            <a:off x="0" y="2219478"/>
            <a:ext cx="12192000" cy="2407758"/>
            <a:chOff x="0" y="1971183"/>
            <a:chExt cx="12192000" cy="24077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3A652-0B7C-42C5-8070-CECFB91BD067}"/>
                </a:ext>
              </a:extLst>
            </p:cNvPr>
            <p:cNvSpPr/>
            <p:nvPr userDrawn="1"/>
          </p:nvSpPr>
          <p:spPr>
            <a:xfrm>
              <a:off x="0" y="3363514"/>
              <a:ext cx="12192000" cy="10154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th-TH" sz="3200" b="1" baseline="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พัฒนาระบบราชการ เพื่อชีวิตที่ดีขึ้นของประชาชน</a:t>
              </a:r>
              <a:endPara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800" b="1" baseline="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GOOD  GOVERNANCE  FOR  BETTER  LIFE</a:t>
              </a:r>
              <a:endPara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6E770C-1990-4902-909A-A338C6F8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713" y="1971183"/>
              <a:ext cx="1490573" cy="1193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2257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E1657B-569E-4F3E-955E-83FA92B42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B0714-6637-4ECC-A835-449145DFB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811" y="155298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225829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F2A69-B8E9-4792-B7CC-50BEEBABB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488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C5C63C-74F1-4BB5-9DF5-4920AD1F3299}"/>
              </a:ext>
            </a:extLst>
          </p:cNvPr>
          <p:cNvGrpSpPr/>
          <p:nvPr userDrawn="1"/>
        </p:nvGrpSpPr>
        <p:grpSpPr>
          <a:xfrm>
            <a:off x="0" y="2487704"/>
            <a:ext cx="9924288" cy="1882590"/>
            <a:chOff x="-1132110" y="2487704"/>
            <a:chExt cx="9930034" cy="1882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17C8064-67D3-467C-905A-C4EDC043877E}"/>
                </a:ext>
              </a:extLst>
            </p:cNvPr>
            <p:cNvSpPr/>
            <p:nvPr userDrawn="1"/>
          </p:nvSpPr>
          <p:spPr>
            <a:xfrm>
              <a:off x="-1132110" y="2487706"/>
              <a:ext cx="9828683" cy="188258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FC8377E-A127-4ACC-A916-C5CD202AA437}"/>
                </a:ext>
              </a:extLst>
            </p:cNvPr>
            <p:cNvSpPr/>
            <p:nvPr userDrawn="1"/>
          </p:nvSpPr>
          <p:spPr>
            <a:xfrm flipH="1" flipV="1">
              <a:off x="8455005" y="2487706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9B8F48BA-E1FF-43DD-B062-2EFF4E2F4271}"/>
                </a:ext>
              </a:extLst>
            </p:cNvPr>
            <p:cNvSpPr/>
            <p:nvPr userDrawn="1"/>
          </p:nvSpPr>
          <p:spPr>
            <a:xfrm flipH="1" flipV="1">
              <a:off x="8661400" y="2487704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8E0A9E2-E57B-4D71-897F-0E7E21B69596}"/>
                </a:ext>
              </a:extLst>
            </p:cNvPr>
            <p:cNvSpPr/>
            <p:nvPr userDrawn="1"/>
          </p:nvSpPr>
          <p:spPr>
            <a:xfrm flipH="1">
              <a:off x="8445603" y="3790950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8E7D6CF-166B-4E1E-BA12-7AB46AE211DE}"/>
                </a:ext>
              </a:extLst>
            </p:cNvPr>
            <p:cNvSpPr/>
            <p:nvPr userDrawn="1"/>
          </p:nvSpPr>
          <p:spPr>
            <a:xfrm flipH="1">
              <a:off x="8640404" y="4159249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90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39"/>
          <a:stretch/>
        </p:blipFill>
        <p:spPr>
          <a:xfrm>
            <a:off x="9080951" y="28281"/>
            <a:ext cx="3111049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B3C41-8EF4-48CA-8FC4-16C283846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8700639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28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C5C63C-74F1-4BB5-9DF5-4920AD1F3299}"/>
              </a:ext>
            </a:extLst>
          </p:cNvPr>
          <p:cNvGrpSpPr/>
          <p:nvPr userDrawn="1"/>
        </p:nvGrpSpPr>
        <p:grpSpPr>
          <a:xfrm>
            <a:off x="0" y="2487704"/>
            <a:ext cx="9924288" cy="1882590"/>
            <a:chOff x="-1132110" y="2487704"/>
            <a:chExt cx="9930034" cy="1882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17C8064-67D3-467C-905A-C4EDC043877E}"/>
                </a:ext>
              </a:extLst>
            </p:cNvPr>
            <p:cNvSpPr/>
            <p:nvPr userDrawn="1"/>
          </p:nvSpPr>
          <p:spPr>
            <a:xfrm>
              <a:off x="-1132110" y="2487706"/>
              <a:ext cx="9828683" cy="188258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FC8377E-A127-4ACC-A916-C5CD202AA437}"/>
                </a:ext>
              </a:extLst>
            </p:cNvPr>
            <p:cNvSpPr/>
            <p:nvPr userDrawn="1"/>
          </p:nvSpPr>
          <p:spPr>
            <a:xfrm flipH="1" flipV="1">
              <a:off x="8455005" y="2487706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9B8F48BA-E1FF-43DD-B062-2EFF4E2F4271}"/>
                </a:ext>
              </a:extLst>
            </p:cNvPr>
            <p:cNvSpPr/>
            <p:nvPr userDrawn="1"/>
          </p:nvSpPr>
          <p:spPr>
            <a:xfrm flipH="1" flipV="1">
              <a:off x="8661400" y="2487704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8E0A9E2-E57B-4D71-897F-0E7E21B69596}"/>
                </a:ext>
              </a:extLst>
            </p:cNvPr>
            <p:cNvSpPr/>
            <p:nvPr userDrawn="1"/>
          </p:nvSpPr>
          <p:spPr>
            <a:xfrm flipH="1">
              <a:off x="8445603" y="3790950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8E7D6CF-166B-4E1E-BA12-7AB46AE211DE}"/>
                </a:ext>
              </a:extLst>
            </p:cNvPr>
            <p:cNvSpPr/>
            <p:nvPr userDrawn="1"/>
          </p:nvSpPr>
          <p:spPr>
            <a:xfrm flipH="1">
              <a:off x="8640404" y="4159249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78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B34C19-5956-40ED-8814-CA54CB437C36}"/>
              </a:ext>
            </a:extLst>
          </p:cNvPr>
          <p:cNvSpPr/>
          <p:nvPr userDrawn="1"/>
        </p:nvSpPr>
        <p:spPr>
          <a:xfrm>
            <a:off x="307287" y="1007599"/>
            <a:ext cx="1091415" cy="516402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42393A-54F4-4365-8850-D5BB86600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4B018B-7F1E-4B49-B9C1-AEB89CF4DA9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595C3-2EBF-4C6E-88D7-87CB37447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857701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A10808-5B2E-4044-BFBA-CA29FF4E79AB}"/>
              </a:ext>
            </a:extLst>
          </p:cNvPr>
          <p:cNvGrpSpPr/>
          <p:nvPr userDrawn="1"/>
        </p:nvGrpSpPr>
        <p:grpSpPr>
          <a:xfrm>
            <a:off x="456556" y="865031"/>
            <a:ext cx="11278888" cy="972193"/>
            <a:chOff x="201912" y="865031"/>
            <a:chExt cx="11278888" cy="9721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967623-D62B-4844-A2FC-F0E31864B94D}"/>
                </a:ext>
              </a:extLst>
            </p:cNvPr>
            <p:cNvSpPr/>
            <p:nvPr userDrawn="1"/>
          </p:nvSpPr>
          <p:spPr>
            <a:xfrm>
              <a:off x="506750" y="1048542"/>
              <a:ext cx="10974050" cy="4938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A76102-0173-4153-8948-42A84E51A245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247990-E80A-4886-B432-2E41EC728628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5" name="Graphic 14">
                  <a:extLst>
                    <a:ext uri="{FF2B5EF4-FFF2-40B4-BE49-F238E27FC236}">
                      <a16:creationId xmlns:a16="http://schemas.microsoft.com/office/drawing/2014/main" id="{9EA73B08-8302-4794-96B5-0906160A4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192F7720-B9BB-4EEC-B3E3-BC0E391D553F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C4B1769-AA9B-4759-B761-CBB22DDD71B8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FE34A761-E4CB-402E-952E-A8F7BB3C4C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572380" y="2597417"/>
                <a:ext cx="2702199" cy="2856611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5CF86B3-992D-411A-AD5E-676D763294F1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8D10C0-2C29-4BD5-A400-2FCACA9679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163859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CF0E9A-AF52-4A7B-8921-F47FFD2CBF5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89AB5-99AF-42E5-9B0F-BB0CD037CEAA}"/>
              </a:ext>
            </a:extLst>
          </p:cNvPr>
          <p:cNvSpPr/>
          <p:nvPr userDrawn="1"/>
        </p:nvSpPr>
        <p:spPr>
          <a:xfrm>
            <a:off x="166255" y="1233529"/>
            <a:ext cx="11830153" cy="5389010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FEEB6A-77B3-4824-B327-BC63A445650A}"/>
              </a:ext>
            </a:extLst>
          </p:cNvPr>
          <p:cNvGrpSpPr/>
          <p:nvPr userDrawn="1"/>
        </p:nvGrpSpPr>
        <p:grpSpPr>
          <a:xfrm>
            <a:off x="308020" y="865031"/>
            <a:ext cx="11575960" cy="972193"/>
            <a:chOff x="201912" y="865031"/>
            <a:chExt cx="11575960" cy="9721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E7B177A-D643-42A3-AC5C-A5DAA3E92CBA}"/>
                </a:ext>
              </a:extLst>
            </p:cNvPr>
            <p:cNvSpPr/>
            <p:nvPr userDrawn="1"/>
          </p:nvSpPr>
          <p:spPr>
            <a:xfrm>
              <a:off x="506749" y="1048542"/>
              <a:ext cx="11271123" cy="49384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23C9CF-F169-49F1-B8AB-FDF27C1A636D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BF84B6C-9694-4D63-9BD1-07883DF2E53E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4" name="Graphic 13">
                  <a:extLst>
                    <a:ext uri="{FF2B5EF4-FFF2-40B4-BE49-F238E27FC236}">
                      <a16:creationId xmlns:a16="http://schemas.microsoft.com/office/drawing/2014/main" id="{793677E3-9746-4658-854B-8350B5752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AF56CE1-A3D3-4831-9568-A9F320D9A398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A380145-8BA0-4278-928C-9389E8915E6B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E0F8A667-8135-45C1-AB04-66AECA9975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90561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558E9C84-8C7A-4740-85E2-8C45EBA2DE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6BAA7D4D-CF78-446F-838F-4A4102910699}" type="slidenum">
              <a:rPr lang="th-TH" altLang="th-TH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th-TH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DAAA76-C155-47DB-A9E5-B1AB57E8158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13B189-426A-44F3-8BF4-B6B3DC3737C1}"/>
              </a:ext>
            </a:extLst>
          </p:cNvPr>
          <p:cNvSpPr/>
          <p:nvPr userDrawn="1"/>
        </p:nvSpPr>
        <p:spPr>
          <a:xfrm>
            <a:off x="166255" y="1149531"/>
            <a:ext cx="11830153" cy="5473008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7CC628-F363-4CB8-ADD2-82E7D4B16C86}"/>
              </a:ext>
            </a:extLst>
          </p:cNvPr>
          <p:cNvSpPr/>
          <p:nvPr userDrawn="1"/>
        </p:nvSpPr>
        <p:spPr>
          <a:xfrm>
            <a:off x="460439" y="970164"/>
            <a:ext cx="11271123" cy="4938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95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7A340C3-9E38-494B-9CEE-64298BFB0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048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E392FAA-6EF7-4194-B483-691D33791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9B4825-0A5A-4808-9B0C-644E25A7AA4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41C45-4599-4DDD-8CFC-F1F2961BA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32AED-87FD-4A65-A8D7-1B6C3CD76561}"/>
              </a:ext>
            </a:extLst>
          </p:cNvPr>
          <p:cNvSpPr/>
          <p:nvPr userDrawn="1"/>
        </p:nvSpPr>
        <p:spPr>
          <a:xfrm>
            <a:off x="608975" y="996291"/>
            <a:ext cx="10974050" cy="4938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2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9685BD-A7BE-42BE-A06D-058A08F3D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13C554-725F-41FE-A92E-3A290F04249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5C692-FC84-4132-8CA3-BC1708513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F4A1B4-291F-4ACB-8075-816767EEF3B2}"/>
              </a:ext>
            </a:extLst>
          </p:cNvPr>
          <p:cNvSpPr/>
          <p:nvPr userDrawn="1"/>
        </p:nvSpPr>
        <p:spPr>
          <a:xfrm>
            <a:off x="0" y="888237"/>
            <a:ext cx="12192000" cy="59697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02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C6E9632-4421-4C4C-A9A3-7C49001B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244866"/>
            <a:ext cx="12192000" cy="5152045"/>
            <a:chOff x="0" y="1528971"/>
            <a:chExt cx="12192000" cy="515204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3764" y="1528971"/>
              <a:ext cx="5694310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rgbClr val="15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937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B34C19-5956-40ED-8814-CA54CB437C36}"/>
              </a:ext>
            </a:extLst>
          </p:cNvPr>
          <p:cNvSpPr/>
          <p:nvPr userDrawn="1"/>
        </p:nvSpPr>
        <p:spPr>
          <a:xfrm>
            <a:off x="307287" y="1007599"/>
            <a:ext cx="1091415" cy="516402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42393A-54F4-4365-8850-D5BB86600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25978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4B018B-7F1E-4B49-B9C1-AEB89CF4DA9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31921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3DF61-8927-48AA-BC7D-BB8C4F68F2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2C8CDA-1A77-4703-933A-B8B14499A77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83D02-4CBA-4F0C-957E-F3005704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9F6698-E1F6-48FE-94DF-C5472E8F2FB9}"/>
              </a:ext>
            </a:extLst>
          </p:cNvPr>
          <p:cNvSpPr/>
          <p:nvPr userDrawn="1"/>
        </p:nvSpPr>
        <p:spPr>
          <a:xfrm>
            <a:off x="302493" y="1741255"/>
            <a:ext cx="5694310" cy="786721"/>
          </a:xfrm>
          <a:prstGeom prst="roundRect">
            <a:avLst>
              <a:gd name="adj" fmla="val 33690"/>
            </a:avLst>
          </a:prstGeom>
          <a:solidFill>
            <a:schemeClr val="bg1"/>
          </a:solidFill>
          <a:ln w="38100">
            <a:solidFill>
              <a:srgbClr val="157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9987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DBEAA1-1F3F-4430-A7BE-4FBF5EF842A3}"/>
              </a:ext>
            </a:extLst>
          </p:cNvPr>
          <p:cNvSpPr/>
          <p:nvPr userDrawn="1"/>
        </p:nvSpPr>
        <p:spPr>
          <a:xfrm>
            <a:off x="303764" y="1528971"/>
            <a:ext cx="5694310" cy="786721"/>
          </a:xfrm>
          <a:prstGeom prst="roundRect">
            <a:avLst>
              <a:gd name="adj" fmla="val 33690"/>
            </a:avLst>
          </a:prstGeom>
          <a:solidFill>
            <a:schemeClr val="bg1"/>
          </a:solidFill>
          <a:ln w="38100">
            <a:solidFill>
              <a:srgbClr val="157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C6E9632-4421-4C4C-A9A3-7C49001B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ADCD17-6C67-4302-AAD6-02CA7B4546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0950" y="2886985"/>
            <a:ext cx="7707313" cy="1946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516207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E1657B-569E-4F3E-955E-83FA92B42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B0714-6637-4ECC-A835-449145DFB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811" y="155298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73952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F2A69-B8E9-4792-B7CC-50BEEBABB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33114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39"/>
          <a:stretch/>
        </p:blipFill>
        <p:spPr>
          <a:xfrm>
            <a:off x="9080951" y="28281"/>
            <a:ext cx="3111049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B3C41-8EF4-48CA-8FC4-16C283846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8700639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556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C5C63C-74F1-4BB5-9DF5-4920AD1F3299}"/>
              </a:ext>
            </a:extLst>
          </p:cNvPr>
          <p:cNvGrpSpPr/>
          <p:nvPr userDrawn="1"/>
        </p:nvGrpSpPr>
        <p:grpSpPr>
          <a:xfrm>
            <a:off x="0" y="2487704"/>
            <a:ext cx="9924288" cy="1882590"/>
            <a:chOff x="-1132110" y="2487704"/>
            <a:chExt cx="9930034" cy="1882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17C8064-67D3-467C-905A-C4EDC043877E}"/>
                </a:ext>
              </a:extLst>
            </p:cNvPr>
            <p:cNvSpPr/>
            <p:nvPr userDrawn="1"/>
          </p:nvSpPr>
          <p:spPr>
            <a:xfrm>
              <a:off x="-1132110" y="2487706"/>
              <a:ext cx="9828683" cy="188258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FC8377E-A127-4ACC-A916-C5CD202AA437}"/>
                </a:ext>
              </a:extLst>
            </p:cNvPr>
            <p:cNvSpPr/>
            <p:nvPr userDrawn="1"/>
          </p:nvSpPr>
          <p:spPr>
            <a:xfrm flipH="1" flipV="1">
              <a:off x="8455005" y="2487706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9B8F48BA-E1FF-43DD-B062-2EFF4E2F4271}"/>
                </a:ext>
              </a:extLst>
            </p:cNvPr>
            <p:cNvSpPr/>
            <p:nvPr userDrawn="1"/>
          </p:nvSpPr>
          <p:spPr>
            <a:xfrm flipH="1" flipV="1">
              <a:off x="8661400" y="2487704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8E0A9E2-E57B-4D71-897F-0E7E21B69596}"/>
                </a:ext>
              </a:extLst>
            </p:cNvPr>
            <p:cNvSpPr/>
            <p:nvPr userDrawn="1"/>
          </p:nvSpPr>
          <p:spPr>
            <a:xfrm flipH="1">
              <a:off x="8445603" y="3790950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8E7D6CF-166B-4E1E-BA12-7AB46AE211DE}"/>
                </a:ext>
              </a:extLst>
            </p:cNvPr>
            <p:cNvSpPr/>
            <p:nvPr userDrawn="1"/>
          </p:nvSpPr>
          <p:spPr>
            <a:xfrm flipH="1">
              <a:off x="8640404" y="4159249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29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B34C19-5956-40ED-8814-CA54CB437C36}"/>
              </a:ext>
            </a:extLst>
          </p:cNvPr>
          <p:cNvSpPr/>
          <p:nvPr userDrawn="1"/>
        </p:nvSpPr>
        <p:spPr>
          <a:xfrm>
            <a:off x="307287" y="1007599"/>
            <a:ext cx="1091415" cy="516402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42393A-54F4-4365-8850-D5BB86600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4B018B-7F1E-4B49-B9C1-AEB89CF4DA9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595C3-2EBF-4C6E-88D7-87CB37447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329478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A10808-5B2E-4044-BFBA-CA29FF4E79AB}"/>
              </a:ext>
            </a:extLst>
          </p:cNvPr>
          <p:cNvGrpSpPr/>
          <p:nvPr userDrawn="1"/>
        </p:nvGrpSpPr>
        <p:grpSpPr>
          <a:xfrm>
            <a:off x="456556" y="865031"/>
            <a:ext cx="11278888" cy="972193"/>
            <a:chOff x="201912" y="865031"/>
            <a:chExt cx="11278888" cy="9721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967623-D62B-4844-A2FC-F0E31864B94D}"/>
                </a:ext>
              </a:extLst>
            </p:cNvPr>
            <p:cNvSpPr/>
            <p:nvPr userDrawn="1"/>
          </p:nvSpPr>
          <p:spPr>
            <a:xfrm>
              <a:off x="506750" y="1048542"/>
              <a:ext cx="10974050" cy="4938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A76102-0173-4153-8948-42A84E51A245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247990-E80A-4886-B432-2E41EC728628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5" name="Graphic 14">
                  <a:extLst>
                    <a:ext uri="{FF2B5EF4-FFF2-40B4-BE49-F238E27FC236}">
                      <a16:creationId xmlns:a16="http://schemas.microsoft.com/office/drawing/2014/main" id="{9EA73B08-8302-4794-96B5-0906160A4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192F7720-B9BB-4EEC-B3E3-BC0E391D553F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C4B1769-AA9B-4759-B761-CBB22DDD71B8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FE34A761-E4CB-402E-952E-A8F7BB3C4C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572380" y="2597417"/>
                <a:ext cx="2702199" cy="2856611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5CF86B3-992D-411A-AD5E-676D763294F1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8D10C0-2C29-4BD5-A400-2FCACA9679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511060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CF0E9A-AF52-4A7B-8921-F47FFD2CBF5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89AB5-99AF-42E5-9B0F-BB0CD037CEAA}"/>
              </a:ext>
            </a:extLst>
          </p:cNvPr>
          <p:cNvSpPr/>
          <p:nvPr userDrawn="1"/>
        </p:nvSpPr>
        <p:spPr>
          <a:xfrm>
            <a:off x="166255" y="1233529"/>
            <a:ext cx="11830153" cy="5389010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FEEB6A-77B3-4824-B327-BC63A445650A}"/>
              </a:ext>
            </a:extLst>
          </p:cNvPr>
          <p:cNvGrpSpPr/>
          <p:nvPr userDrawn="1"/>
        </p:nvGrpSpPr>
        <p:grpSpPr>
          <a:xfrm>
            <a:off x="308020" y="865031"/>
            <a:ext cx="11575960" cy="972193"/>
            <a:chOff x="201912" y="865031"/>
            <a:chExt cx="11575960" cy="9721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E7B177A-D643-42A3-AC5C-A5DAA3E92CBA}"/>
                </a:ext>
              </a:extLst>
            </p:cNvPr>
            <p:cNvSpPr/>
            <p:nvPr userDrawn="1"/>
          </p:nvSpPr>
          <p:spPr>
            <a:xfrm>
              <a:off x="506749" y="1048542"/>
              <a:ext cx="11271123" cy="49384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23C9CF-F169-49F1-B8AB-FDF27C1A636D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BF84B6C-9694-4D63-9BD1-07883DF2E53E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4" name="Graphic 13">
                  <a:extLst>
                    <a:ext uri="{FF2B5EF4-FFF2-40B4-BE49-F238E27FC236}">
                      <a16:creationId xmlns:a16="http://schemas.microsoft.com/office/drawing/2014/main" id="{793677E3-9746-4658-854B-8350B5752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AF56CE1-A3D3-4831-9568-A9F320D9A398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A380145-8BA0-4278-928C-9389E8915E6B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E0F8A667-8135-45C1-AB04-66AECA9975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397914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558E9C84-8C7A-4740-85E2-8C45EBA2DE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6BAA7D4D-CF78-446F-838F-4A4102910699}" type="slidenum">
              <a:rPr lang="th-TH" altLang="th-TH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th-TH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DAAA76-C155-47DB-A9E5-B1AB57E8158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13B189-426A-44F3-8BF4-B6B3DC3737C1}"/>
              </a:ext>
            </a:extLst>
          </p:cNvPr>
          <p:cNvSpPr/>
          <p:nvPr userDrawn="1"/>
        </p:nvSpPr>
        <p:spPr>
          <a:xfrm>
            <a:off x="166255" y="1149531"/>
            <a:ext cx="11830153" cy="5473008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7CC628-F363-4CB8-ADD2-82E7D4B16C86}"/>
              </a:ext>
            </a:extLst>
          </p:cNvPr>
          <p:cNvSpPr/>
          <p:nvPr userDrawn="1"/>
        </p:nvSpPr>
        <p:spPr>
          <a:xfrm>
            <a:off x="460439" y="970164"/>
            <a:ext cx="11271123" cy="4938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8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74844" y="639290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A10808-5B2E-4044-BFBA-CA29FF4E79AB}"/>
              </a:ext>
            </a:extLst>
          </p:cNvPr>
          <p:cNvGrpSpPr/>
          <p:nvPr userDrawn="1"/>
        </p:nvGrpSpPr>
        <p:grpSpPr>
          <a:xfrm>
            <a:off x="456556" y="865031"/>
            <a:ext cx="11278888" cy="972193"/>
            <a:chOff x="201912" y="865031"/>
            <a:chExt cx="11278888" cy="9721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967623-D62B-4844-A2FC-F0E31864B94D}"/>
                </a:ext>
              </a:extLst>
            </p:cNvPr>
            <p:cNvSpPr/>
            <p:nvPr userDrawn="1"/>
          </p:nvSpPr>
          <p:spPr>
            <a:xfrm>
              <a:off x="506750" y="1048542"/>
              <a:ext cx="10974050" cy="4938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A76102-0173-4153-8948-42A84E51A245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247990-E80A-4886-B432-2E41EC728628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5" name="Graphic 14">
                  <a:extLst>
                    <a:ext uri="{FF2B5EF4-FFF2-40B4-BE49-F238E27FC236}">
                      <a16:creationId xmlns:a16="http://schemas.microsoft.com/office/drawing/2014/main" id="{9EA73B08-8302-4794-96B5-0906160A4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192F7720-B9BB-4EEC-B3E3-BC0E391D553F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C4B1769-AA9B-4759-B761-CBB22DDD71B8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FE34A761-E4CB-402E-952E-A8F7BB3C4C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572380" y="2597417"/>
                <a:ext cx="2702199" cy="2856611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5CF86B3-992D-411A-AD5E-676D763294F1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08046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7A340C3-9E38-494B-9CEE-64298BFB0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615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E392FAA-6EF7-4194-B483-691D33791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9B4825-0A5A-4808-9B0C-644E25A7AA4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41C45-4599-4DDD-8CFC-F1F2961BA2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32AED-87FD-4A65-A8D7-1B6C3CD76561}"/>
              </a:ext>
            </a:extLst>
          </p:cNvPr>
          <p:cNvSpPr/>
          <p:nvPr userDrawn="1"/>
        </p:nvSpPr>
        <p:spPr>
          <a:xfrm>
            <a:off x="608975" y="996291"/>
            <a:ext cx="10974050" cy="4938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016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9685BD-A7BE-42BE-A06D-058A08F3D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13C554-725F-41FE-A92E-3A290F04249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5C692-FC84-4132-8CA3-BC17085134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F4A1B4-291F-4ACB-8075-816767EEF3B2}"/>
              </a:ext>
            </a:extLst>
          </p:cNvPr>
          <p:cNvSpPr/>
          <p:nvPr userDrawn="1"/>
        </p:nvSpPr>
        <p:spPr>
          <a:xfrm>
            <a:off x="0" y="888237"/>
            <a:ext cx="12192000" cy="59697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40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C6E9632-4421-4C4C-A9A3-7C49001B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244866"/>
            <a:ext cx="12192000" cy="5152045"/>
            <a:chOff x="0" y="1528971"/>
            <a:chExt cx="12192000" cy="515204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3764" y="1528971"/>
              <a:ext cx="5694310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rgbClr val="15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800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3DF61-8927-48AA-BC7D-BB8C4F68F2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2C8CDA-1A77-4703-933A-B8B14499A77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83D02-4CBA-4F0C-957E-F3005704F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9F6698-E1F6-48FE-94DF-C5472E8F2FB9}"/>
              </a:ext>
            </a:extLst>
          </p:cNvPr>
          <p:cNvSpPr/>
          <p:nvPr userDrawn="1"/>
        </p:nvSpPr>
        <p:spPr>
          <a:xfrm>
            <a:off x="302493" y="1741255"/>
            <a:ext cx="5694310" cy="786721"/>
          </a:xfrm>
          <a:prstGeom prst="roundRect">
            <a:avLst>
              <a:gd name="adj" fmla="val 33690"/>
            </a:avLst>
          </a:prstGeom>
          <a:solidFill>
            <a:schemeClr val="bg1"/>
          </a:solidFill>
          <a:ln w="38100">
            <a:solidFill>
              <a:srgbClr val="157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10710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146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9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241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016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7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3997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CF0E9A-AF52-4A7B-8921-F47FFD2CBF5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89AB5-99AF-42E5-9B0F-BB0CD037CEAA}"/>
              </a:ext>
            </a:extLst>
          </p:cNvPr>
          <p:cNvSpPr/>
          <p:nvPr userDrawn="1"/>
        </p:nvSpPr>
        <p:spPr>
          <a:xfrm>
            <a:off x="166255" y="1233529"/>
            <a:ext cx="11830153" cy="5389010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FEEB6A-77B3-4824-B327-BC63A445650A}"/>
              </a:ext>
            </a:extLst>
          </p:cNvPr>
          <p:cNvGrpSpPr/>
          <p:nvPr userDrawn="1"/>
        </p:nvGrpSpPr>
        <p:grpSpPr>
          <a:xfrm>
            <a:off x="308020" y="865031"/>
            <a:ext cx="11575960" cy="972193"/>
            <a:chOff x="201912" y="865031"/>
            <a:chExt cx="11575960" cy="9721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E7B177A-D643-42A3-AC5C-A5DAA3E92CBA}"/>
                </a:ext>
              </a:extLst>
            </p:cNvPr>
            <p:cNvSpPr/>
            <p:nvPr userDrawn="1"/>
          </p:nvSpPr>
          <p:spPr>
            <a:xfrm>
              <a:off x="506749" y="1048542"/>
              <a:ext cx="11271123" cy="49384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23C9CF-F169-49F1-B8AB-FDF27C1A636D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BF84B6C-9694-4D63-9BD1-07883DF2E53E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4" name="Graphic 13">
                  <a:extLst>
                    <a:ext uri="{FF2B5EF4-FFF2-40B4-BE49-F238E27FC236}">
                      <a16:creationId xmlns:a16="http://schemas.microsoft.com/office/drawing/2014/main" id="{793677E3-9746-4658-854B-8350B5752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AF56CE1-A3D3-4831-9568-A9F320D9A398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A380145-8BA0-4278-928C-9389E8915E6B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E0F8A667-8135-45C1-AB04-66AECA9975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883418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359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991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990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733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847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022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E1657B-569E-4F3E-955E-83FA92B42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3141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B0714-6637-4ECC-A835-449145DFB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811" y="155298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17089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F2A69-B8E9-4792-B7CC-50BEEBABB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31189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39"/>
          <a:stretch/>
        </p:blipFill>
        <p:spPr>
          <a:xfrm>
            <a:off x="9080951" y="28281"/>
            <a:ext cx="3111049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B3C41-8EF4-48CA-8FC4-16C283846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8700639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081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C5C63C-74F1-4BB5-9DF5-4920AD1F3299}"/>
              </a:ext>
            </a:extLst>
          </p:cNvPr>
          <p:cNvGrpSpPr/>
          <p:nvPr userDrawn="1"/>
        </p:nvGrpSpPr>
        <p:grpSpPr>
          <a:xfrm>
            <a:off x="0" y="2487704"/>
            <a:ext cx="9924288" cy="1882590"/>
            <a:chOff x="-1132110" y="2487704"/>
            <a:chExt cx="9930034" cy="1882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17C8064-67D3-467C-905A-C4EDC043877E}"/>
                </a:ext>
              </a:extLst>
            </p:cNvPr>
            <p:cNvSpPr/>
            <p:nvPr userDrawn="1"/>
          </p:nvSpPr>
          <p:spPr>
            <a:xfrm>
              <a:off x="-1132110" y="2487706"/>
              <a:ext cx="9828683" cy="188258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FC8377E-A127-4ACC-A916-C5CD202AA437}"/>
                </a:ext>
              </a:extLst>
            </p:cNvPr>
            <p:cNvSpPr/>
            <p:nvPr userDrawn="1"/>
          </p:nvSpPr>
          <p:spPr>
            <a:xfrm flipH="1" flipV="1">
              <a:off x="8455005" y="2487706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9B8F48BA-E1FF-43DD-B062-2EFF4E2F4271}"/>
                </a:ext>
              </a:extLst>
            </p:cNvPr>
            <p:cNvSpPr/>
            <p:nvPr userDrawn="1"/>
          </p:nvSpPr>
          <p:spPr>
            <a:xfrm flipH="1" flipV="1">
              <a:off x="8661400" y="2487704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8E0A9E2-E57B-4D71-897F-0E7E21B69596}"/>
                </a:ext>
              </a:extLst>
            </p:cNvPr>
            <p:cNvSpPr/>
            <p:nvPr userDrawn="1"/>
          </p:nvSpPr>
          <p:spPr>
            <a:xfrm flipH="1">
              <a:off x="8445603" y="3790950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8E7D6CF-166B-4E1E-BA12-7AB46AE211DE}"/>
                </a:ext>
              </a:extLst>
            </p:cNvPr>
            <p:cNvSpPr/>
            <p:nvPr userDrawn="1"/>
          </p:nvSpPr>
          <p:spPr>
            <a:xfrm flipH="1">
              <a:off x="8640404" y="4159249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5429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558E9C84-8C7A-4740-85E2-8C45EBA2DE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6BAA7D4D-CF78-446F-838F-4A4102910699}" type="slidenum">
              <a:rPr lang="th-TH" altLang="th-TH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th-TH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DAAA76-C155-47DB-A9E5-B1AB57E8158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13B189-426A-44F3-8BF4-B6B3DC3737C1}"/>
              </a:ext>
            </a:extLst>
          </p:cNvPr>
          <p:cNvSpPr/>
          <p:nvPr userDrawn="1"/>
        </p:nvSpPr>
        <p:spPr>
          <a:xfrm>
            <a:off x="166255" y="1149531"/>
            <a:ext cx="11830153" cy="5473008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7CC628-F363-4CB8-ADD2-82E7D4B16C86}"/>
              </a:ext>
            </a:extLst>
          </p:cNvPr>
          <p:cNvSpPr/>
          <p:nvPr userDrawn="1"/>
        </p:nvSpPr>
        <p:spPr>
          <a:xfrm>
            <a:off x="460439" y="970164"/>
            <a:ext cx="11271123" cy="4938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012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B34C19-5956-40ED-8814-CA54CB437C36}"/>
              </a:ext>
            </a:extLst>
          </p:cNvPr>
          <p:cNvSpPr/>
          <p:nvPr userDrawn="1"/>
        </p:nvSpPr>
        <p:spPr>
          <a:xfrm>
            <a:off x="307287" y="1007599"/>
            <a:ext cx="1091415" cy="516402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42393A-54F4-4365-8850-D5BB86600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25978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4B018B-7F1E-4B49-B9C1-AEB89CF4DA9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595C3-2EBF-4C6E-88D7-87CB37447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06204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1759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A10808-5B2E-4044-BFBA-CA29FF4E79AB}"/>
              </a:ext>
            </a:extLst>
          </p:cNvPr>
          <p:cNvGrpSpPr/>
          <p:nvPr userDrawn="1"/>
        </p:nvGrpSpPr>
        <p:grpSpPr>
          <a:xfrm>
            <a:off x="456556" y="865031"/>
            <a:ext cx="11278888" cy="972193"/>
            <a:chOff x="201912" y="865031"/>
            <a:chExt cx="11278888" cy="9721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967623-D62B-4844-A2FC-F0E31864B94D}"/>
                </a:ext>
              </a:extLst>
            </p:cNvPr>
            <p:cNvSpPr/>
            <p:nvPr userDrawn="1"/>
          </p:nvSpPr>
          <p:spPr>
            <a:xfrm>
              <a:off x="506750" y="1048542"/>
              <a:ext cx="10974050" cy="4938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A76102-0173-4153-8948-42A84E51A245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247990-E80A-4886-B432-2E41EC728628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5" name="Graphic 14">
                  <a:extLst>
                    <a:ext uri="{FF2B5EF4-FFF2-40B4-BE49-F238E27FC236}">
                      <a16:creationId xmlns:a16="http://schemas.microsoft.com/office/drawing/2014/main" id="{9EA73B08-8302-4794-96B5-0906160A4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192F7720-B9BB-4EEC-B3E3-BC0E391D553F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C4B1769-AA9B-4759-B761-CBB22DDD71B8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FE34A761-E4CB-402E-952E-A8F7BB3C4C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572380" y="2597417"/>
                <a:ext cx="2702199" cy="2856611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5CF86B3-992D-411A-AD5E-676D763294F1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8D10C0-2C29-4BD5-A400-2FCACA9679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341337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3997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CF0E9A-AF52-4A7B-8921-F47FFD2CBF5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5F90-F803-4B94-BB5B-7A9928D9AC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89AB5-99AF-42E5-9B0F-BB0CD037CEAA}"/>
              </a:ext>
            </a:extLst>
          </p:cNvPr>
          <p:cNvSpPr/>
          <p:nvPr userDrawn="1"/>
        </p:nvSpPr>
        <p:spPr>
          <a:xfrm>
            <a:off x="166255" y="1233529"/>
            <a:ext cx="11830153" cy="5389010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FEEB6A-77B3-4824-B327-BC63A445650A}"/>
              </a:ext>
            </a:extLst>
          </p:cNvPr>
          <p:cNvGrpSpPr/>
          <p:nvPr userDrawn="1"/>
        </p:nvGrpSpPr>
        <p:grpSpPr>
          <a:xfrm>
            <a:off x="308020" y="865031"/>
            <a:ext cx="11575960" cy="972193"/>
            <a:chOff x="201912" y="865031"/>
            <a:chExt cx="11575960" cy="9721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E7B177A-D643-42A3-AC5C-A5DAA3E92CBA}"/>
                </a:ext>
              </a:extLst>
            </p:cNvPr>
            <p:cNvSpPr/>
            <p:nvPr userDrawn="1"/>
          </p:nvSpPr>
          <p:spPr>
            <a:xfrm>
              <a:off x="506749" y="1048542"/>
              <a:ext cx="11271123" cy="49384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23C9CF-F169-49F1-B8AB-FDF27C1A636D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BF84B6C-9694-4D63-9BD1-07883DF2E53E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4" name="Graphic 13">
                  <a:extLst>
                    <a:ext uri="{FF2B5EF4-FFF2-40B4-BE49-F238E27FC236}">
                      <a16:creationId xmlns:a16="http://schemas.microsoft.com/office/drawing/2014/main" id="{793677E3-9746-4658-854B-8350B5752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AF56CE1-A3D3-4831-9568-A9F320D9A398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A380145-8BA0-4278-928C-9389E8915E6B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E0F8A667-8135-45C1-AB04-66AECA9975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524426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6539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558E9C84-8C7A-4740-85E2-8C45EBA2DE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6BAA7D4D-CF78-446F-838F-4A4102910699}" type="slidenum">
              <a:rPr lang="th-TH" altLang="th-TH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th-TH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DAAA76-C155-47DB-A9E5-B1AB57E8158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03125F-DDCC-4B74-8471-08E396B58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13B189-426A-44F3-8BF4-B6B3DC3737C1}"/>
              </a:ext>
            </a:extLst>
          </p:cNvPr>
          <p:cNvSpPr/>
          <p:nvPr userDrawn="1"/>
        </p:nvSpPr>
        <p:spPr>
          <a:xfrm>
            <a:off x="166255" y="1149531"/>
            <a:ext cx="11830153" cy="5473008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7CC628-F363-4CB8-ADD2-82E7D4B16C86}"/>
              </a:ext>
            </a:extLst>
          </p:cNvPr>
          <p:cNvSpPr/>
          <p:nvPr userDrawn="1"/>
        </p:nvSpPr>
        <p:spPr>
          <a:xfrm>
            <a:off x="460439" y="970164"/>
            <a:ext cx="11271123" cy="4938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859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6539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558E9C84-8C7A-4740-85E2-8C45EBA2DE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6BAA7D4D-CF78-446F-838F-4A4102910699}" type="slidenum">
              <a:rPr lang="th-TH" altLang="th-TH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th-TH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DAAA76-C155-47DB-A9E5-B1AB57E8158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03125F-DDCC-4B74-8471-08E396B58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13B189-426A-44F3-8BF4-B6B3DC3737C1}"/>
              </a:ext>
            </a:extLst>
          </p:cNvPr>
          <p:cNvSpPr/>
          <p:nvPr userDrawn="1"/>
        </p:nvSpPr>
        <p:spPr>
          <a:xfrm>
            <a:off x="166255" y="1149531"/>
            <a:ext cx="11830153" cy="5473008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7CC628-F363-4CB8-ADD2-82E7D4B16C86}"/>
              </a:ext>
            </a:extLst>
          </p:cNvPr>
          <p:cNvSpPr/>
          <p:nvPr userDrawn="1"/>
        </p:nvSpPr>
        <p:spPr>
          <a:xfrm>
            <a:off x="460439" y="970164"/>
            <a:ext cx="1440000" cy="4938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372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6539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558E9C84-8C7A-4740-85E2-8C45EBA2DE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6BAA7D4D-CF78-446F-838F-4A4102910699}" type="slidenum">
              <a:rPr lang="th-TH" altLang="th-TH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th-TH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DAAA76-C155-47DB-A9E5-B1AB57E8158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03125F-DDCC-4B74-8471-08E396B58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7CC628-F363-4CB8-ADD2-82E7D4B16C86}"/>
              </a:ext>
            </a:extLst>
          </p:cNvPr>
          <p:cNvSpPr/>
          <p:nvPr userDrawn="1"/>
        </p:nvSpPr>
        <p:spPr>
          <a:xfrm>
            <a:off x="460439" y="916999"/>
            <a:ext cx="11271123" cy="4938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8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7A340C3-9E38-494B-9CEE-64298BFB0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15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5781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E392FAA-6EF7-4194-B483-691D33791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88329" y="6315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9B4825-0A5A-4808-9B0C-644E25A7AA4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41C45-4599-4DDD-8CFC-F1F2961BA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32AED-87FD-4A65-A8D7-1B6C3CD76561}"/>
              </a:ext>
            </a:extLst>
          </p:cNvPr>
          <p:cNvSpPr/>
          <p:nvPr userDrawn="1"/>
        </p:nvSpPr>
        <p:spPr>
          <a:xfrm>
            <a:off x="608975" y="996291"/>
            <a:ext cx="10974050" cy="4938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774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9685BD-A7BE-42BE-A06D-058A08F3D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4234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13C554-725F-41FE-A92E-3A290F04249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5C692-FC84-4132-8CA3-BC1708513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F4A1B4-291F-4ACB-8075-816767EEF3B2}"/>
              </a:ext>
            </a:extLst>
          </p:cNvPr>
          <p:cNvSpPr/>
          <p:nvPr userDrawn="1"/>
        </p:nvSpPr>
        <p:spPr>
          <a:xfrm>
            <a:off x="0" y="888237"/>
            <a:ext cx="12192000" cy="59697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388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C6E9632-4421-4C4C-A9A3-7C49001B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2475" y="6315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244866"/>
            <a:ext cx="12192000" cy="5152045"/>
            <a:chOff x="0" y="1528971"/>
            <a:chExt cx="12192000" cy="515204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3764" y="1528971"/>
              <a:ext cx="5694310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rgbClr val="15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21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6539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558E9C84-8C7A-4740-85E2-8C45EBA2DE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6BAA7D4D-CF78-446F-838F-4A4102910699}" type="slidenum">
              <a:rPr lang="th-TH" altLang="th-TH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th-TH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03125F-DDCC-4B74-8471-08E396B58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13B189-426A-44F3-8BF4-B6B3DC3737C1}"/>
              </a:ext>
            </a:extLst>
          </p:cNvPr>
          <p:cNvSpPr/>
          <p:nvPr userDrawn="1"/>
        </p:nvSpPr>
        <p:spPr>
          <a:xfrm>
            <a:off x="166255" y="1149531"/>
            <a:ext cx="11830153" cy="5473008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7CC628-F363-4CB8-ADD2-82E7D4B16C86}"/>
              </a:ext>
            </a:extLst>
          </p:cNvPr>
          <p:cNvSpPr/>
          <p:nvPr userDrawn="1"/>
        </p:nvSpPr>
        <p:spPr>
          <a:xfrm>
            <a:off x="460439" y="970164"/>
            <a:ext cx="1440000" cy="4938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192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3DF61-8927-48AA-BC7D-BB8C4F68F2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2C8CDA-1A77-4703-933A-B8B14499A77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83D02-4CBA-4F0C-957E-F3005704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9F6698-E1F6-48FE-94DF-C5472E8F2FB9}"/>
              </a:ext>
            </a:extLst>
          </p:cNvPr>
          <p:cNvSpPr/>
          <p:nvPr userDrawn="1"/>
        </p:nvSpPr>
        <p:spPr>
          <a:xfrm>
            <a:off x="302493" y="1741255"/>
            <a:ext cx="5694310" cy="786721"/>
          </a:xfrm>
          <a:prstGeom prst="roundRect">
            <a:avLst>
              <a:gd name="adj" fmla="val 33690"/>
            </a:avLst>
          </a:prstGeom>
          <a:solidFill>
            <a:schemeClr val="bg1"/>
          </a:solidFill>
          <a:ln w="38100">
            <a:solidFill>
              <a:srgbClr val="157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5383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EE055-C680-4E8A-A71A-3872F2B0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AB8A4-0537-4A85-BFA2-E471444A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136DE-DE59-4BC0-B014-58DEB55D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AA65-0F85-4692-9822-ECE8784AAC44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7904A-8808-4063-82CD-822F3B29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351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8;p3">
            <a:extLst>
              <a:ext uri="{FF2B5EF4-FFF2-40B4-BE49-F238E27FC236}">
                <a16:creationId xmlns:a16="http://schemas.microsoft.com/office/drawing/2014/main" id="{5C6DA321-96A1-E459-272A-9E5F724A3BE9}"/>
              </a:ext>
            </a:extLst>
          </p:cNvPr>
          <p:cNvGrpSpPr>
            <a:grpSpLocks/>
          </p:cNvGrpSpPr>
          <p:nvPr/>
        </p:nvGrpSpPr>
        <p:grpSpPr bwMode="auto">
          <a:xfrm>
            <a:off x="0" y="322263"/>
            <a:ext cx="11950700" cy="6223000"/>
            <a:chOff x="325" y="241425"/>
            <a:chExt cx="8962042" cy="4667237"/>
          </a:xfrm>
        </p:grpSpPr>
        <p:grpSp>
          <p:nvGrpSpPr>
            <p:cNvPr id="3" name="Google Shape;69;p3">
              <a:extLst>
                <a:ext uri="{FF2B5EF4-FFF2-40B4-BE49-F238E27FC236}">
                  <a16:creationId xmlns:a16="http://schemas.microsoft.com/office/drawing/2014/main" id="{0A149752-3FAB-0CE6-F943-52B94FB9D8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" y="241426"/>
              <a:ext cx="8778193" cy="4667235"/>
              <a:chOff x="-32311" y="241426"/>
              <a:chExt cx="8778193" cy="4667235"/>
            </a:xfrm>
          </p:grpSpPr>
          <p:sp>
            <p:nvSpPr>
              <p:cNvPr id="10" name="Google Shape;70;p3">
                <a:extLst>
                  <a:ext uri="{FF2B5EF4-FFF2-40B4-BE49-F238E27FC236}">
                    <a16:creationId xmlns:a16="http://schemas.microsoft.com/office/drawing/2014/main" id="{7F1F7672-219E-D26B-4565-BA93C4055BAF}"/>
                  </a:ext>
                </a:extLst>
              </p:cNvPr>
              <p:cNvSpPr/>
              <p:nvPr/>
            </p:nvSpPr>
            <p:spPr>
              <a:xfrm>
                <a:off x="-32311" y="241425"/>
                <a:ext cx="8778706" cy="466723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" name="Google Shape;71;p3">
                <a:extLst>
                  <a:ext uri="{FF2B5EF4-FFF2-40B4-BE49-F238E27FC236}">
                    <a16:creationId xmlns:a16="http://schemas.microsoft.com/office/drawing/2014/main" id="{0812FBB2-CE5C-29CE-021C-B8503A6E53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2311" y="241426"/>
                <a:ext cx="8769379" cy="4666945"/>
                <a:chOff x="494228" y="1558071"/>
                <a:chExt cx="6583124" cy="3909974"/>
              </a:xfrm>
            </p:grpSpPr>
            <p:sp>
              <p:nvSpPr>
                <p:cNvPr id="12" name="Google Shape;72;p3">
                  <a:extLst>
                    <a:ext uri="{FF2B5EF4-FFF2-40B4-BE49-F238E27FC236}">
                      <a16:creationId xmlns:a16="http://schemas.microsoft.com/office/drawing/2014/main" id="{F4D359F3-2B41-C9A8-ED38-214E277D2F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976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3" name="Google Shape;73;p3">
                  <a:extLst>
                    <a:ext uri="{FF2B5EF4-FFF2-40B4-BE49-F238E27FC236}">
                      <a16:creationId xmlns:a16="http://schemas.microsoft.com/office/drawing/2014/main" id="{104F2CC4-39DA-D461-DA3A-8C518388E2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2551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4" name="Google Shape;74;p3">
                  <a:extLst>
                    <a:ext uri="{FF2B5EF4-FFF2-40B4-BE49-F238E27FC236}">
                      <a16:creationId xmlns:a16="http://schemas.microsoft.com/office/drawing/2014/main" id="{30A9CB20-3024-BE7C-210A-C65C6F46EB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2126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5" name="Google Shape;75;p3">
                  <a:extLst>
                    <a:ext uri="{FF2B5EF4-FFF2-40B4-BE49-F238E27FC236}">
                      <a16:creationId xmlns:a16="http://schemas.microsoft.com/office/drawing/2014/main" id="{E864ADC0-A821-F29C-B67A-3BE7748B4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1701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6" name="Google Shape;76;p3">
                  <a:extLst>
                    <a:ext uri="{FF2B5EF4-FFF2-40B4-BE49-F238E27FC236}">
                      <a16:creationId xmlns:a16="http://schemas.microsoft.com/office/drawing/2014/main" id="{35C07B2E-8B84-9799-CE5C-1F3AF72FB2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1276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7" name="Google Shape;77;p3">
                  <a:extLst>
                    <a:ext uri="{FF2B5EF4-FFF2-40B4-BE49-F238E27FC236}">
                      <a16:creationId xmlns:a16="http://schemas.microsoft.com/office/drawing/2014/main" id="{F229ABA9-F7B0-E2E8-3722-DA6516DAF0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0101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8" name="Google Shape;78;p3">
                  <a:extLst>
                    <a:ext uri="{FF2B5EF4-FFF2-40B4-BE49-F238E27FC236}">
                      <a16:creationId xmlns:a16="http://schemas.microsoft.com/office/drawing/2014/main" id="{F0E6CFE5-6C22-E126-561E-CDAB28C5E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9676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19" name="Google Shape;79;p3">
                  <a:extLst>
                    <a:ext uri="{FF2B5EF4-FFF2-40B4-BE49-F238E27FC236}">
                      <a16:creationId xmlns:a16="http://schemas.microsoft.com/office/drawing/2014/main" id="{C0629ED6-D9F5-DE82-DED7-8AEBDCC2B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251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" name="Google Shape;80;p3">
                  <a:extLst>
                    <a:ext uri="{FF2B5EF4-FFF2-40B4-BE49-F238E27FC236}">
                      <a16:creationId xmlns:a16="http://schemas.microsoft.com/office/drawing/2014/main" id="{73C40569-FCD5-3830-8A9F-1E0698708B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826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" name="Google Shape;81;p3">
                  <a:extLst>
                    <a:ext uri="{FF2B5EF4-FFF2-40B4-BE49-F238E27FC236}">
                      <a16:creationId xmlns:a16="http://schemas.microsoft.com/office/drawing/2014/main" id="{A5BF91AF-EA80-3501-6CDF-371588C54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8401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" name="Google Shape;82;p3">
                  <a:extLst>
                    <a:ext uri="{FF2B5EF4-FFF2-40B4-BE49-F238E27FC236}">
                      <a16:creationId xmlns:a16="http://schemas.microsoft.com/office/drawing/2014/main" id="{9C131414-33E6-EAE8-582A-210CA89342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7976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3" name="Google Shape;83;p3">
                  <a:extLst>
                    <a:ext uri="{FF2B5EF4-FFF2-40B4-BE49-F238E27FC236}">
                      <a16:creationId xmlns:a16="http://schemas.microsoft.com/office/drawing/2014/main" id="{F9F612F3-5277-31B4-B0B1-73F23915AF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6801" y="1558071"/>
                  <a:ext cx="25" cy="3909974"/>
                </a:xfrm>
                <a:custGeom>
                  <a:avLst/>
                  <a:gdLst>
                    <a:gd name="T0" fmla="*/ 2147483646 w 1"/>
                    <a:gd name="T1" fmla="*/ 0 h 209847"/>
                    <a:gd name="T2" fmla="*/ 2147483646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1" y="0"/>
                      </a:moveTo>
                      <a:lnTo>
                        <a:pt x="1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4" name="Google Shape;84;p3">
                  <a:extLst>
                    <a:ext uri="{FF2B5EF4-FFF2-40B4-BE49-F238E27FC236}">
                      <a16:creationId xmlns:a16="http://schemas.microsoft.com/office/drawing/2014/main" id="{6BB09F6A-E693-62B4-72B4-1D641F0470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6376" y="1558071"/>
                  <a:ext cx="25" cy="3909974"/>
                </a:xfrm>
                <a:custGeom>
                  <a:avLst/>
                  <a:gdLst>
                    <a:gd name="T0" fmla="*/ 2147483646 w 1"/>
                    <a:gd name="T1" fmla="*/ 0 h 209847"/>
                    <a:gd name="T2" fmla="*/ 2147483646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1" y="0"/>
                      </a:moveTo>
                      <a:lnTo>
                        <a:pt x="1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5" name="Google Shape;85;p3">
                  <a:extLst>
                    <a:ext uri="{FF2B5EF4-FFF2-40B4-BE49-F238E27FC236}">
                      <a16:creationId xmlns:a16="http://schemas.microsoft.com/office/drawing/2014/main" id="{8CA35562-5D3D-7F77-ABBD-F7C772EA5C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951" y="1558071"/>
                  <a:ext cx="25" cy="3909974"/>
                </a:xfrm>
                <a:custGeom>
                  <a:avLst/>
                  <a:gdLst>
                    <a:gd name="T0" fmla="*/ 2147483646 w 1"/>
                    <a:gd name="T1" fmla="*/ 0 h 209847"/>
                    <a:gd name="T2" fmla="*/ 2147483646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1" y="0"/>
                      </a:moveTo>
                      <a:lnTo>
                        <a:pt x="1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6" name="Google Shape;86;p3">
                  <a:extLst>
                    <a:ext uri="{FF2B5EF4-FFF2-40B4-BE49-F238E27FC236}">
                      <a16:creationId xmlns:a16="http://schemas.microsoft.com/office/drawing/2014/main" id="{15268214-7EA3-1B48-7915-EB21651860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5526" y="1558071"/>
                  <a:ext cx="25" cy="3909974"/>
                </a:xfrm>
                <a:custGeom>
                  <a:avLst/>
                  <a:gdLst>
                    <a:gd name="T0" fmla="*/ 2147483646 w 1"/>
                    <a:gd name="T1" fmla="*/ 0 h 209847"/>
                    <a:gd name="T2" fmla="*/ 2147483646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1" y="0"/>
                      </a:moveTo>
                      <a:lnTo>
                        <a:pt x="1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7" name="Google Shape;87;p3">
                  <a:extLst>
                    <a:ext uri="{FF2B5EF4-FFF2-40B4-BE49-F238E27FC236}">
                      <a16:creationId xmlns:a16="http://schemas.microsoft.com/office/drawing/2014/main" id="{67688174-1BC2-BFE1-C7DF-0B62E0E74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5101" y="1558071"/>
                  <a:ext cx="25" cy="3909974"/>
                </a:xfrm>
                <a:custGeom>
                  <a:avLst/>
                  <a:gdLst>
                    <a:gd name="T0" fmla="*/ 2147483646 w 1"/>
                    <a:gd name="T1" fmla="*/ 0 h 209847"/>
                    <a:gd name="T2" fmla="*/ 2147483646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1" y="0"/>
                      </a:moveTo>
                      <a:lnTo>
                        <a:pt x="1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8" name="Google Shape;88;p3">
                  <a:extLst>
                    <a:ext uri="{FF2B5EF4-FFF2-40B4-BE49-F238E27FC236}">
                      <a16:creationId xmlns:a16="http://schemas.microsoft.com/office/drawing/2014/main" id="{DCF2635A-5EC9-67AB-D1FD-CF62F16793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4676" y="1558071"/>
                  <a:ext cx="25" cy="3909974"/>
                </a:xfrm>
                <a:custGeom>
                  <a:avLst/>
                  <a:gdLst>
                    <a:gd name="T0" fmla="*/ 2147483646 w 1"/>
                    <a:gd name="T1" fmla="*/ 0 h 209847"/>
                    <a:gd name="T2" fmla="*/ 2147483646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1" y="0"/>
                      </a:moveTo>
                      <a:lnTo>
                        <a:pt x="1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9" name="Google Shape;89;p3">
                  <a:extLst>
                    <a:ext uri="{FF2B5EF4-FFF2-40B4-BE49-F238E27FC236}">
                      <a16:creationId xmlns:a16="http://schemas.microsoft.com/office/drawing/2014/main" id="{5DDC1CC8-74AB-B25F-9D21-AFBB9CECAC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3526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0" name="Google Shape;90;p3">
                  <a:extLst>
                    <a:ext uri="{FF2B5EF4-FFF2-40B4-BE49-F238E27FC236}">
                      <a16:creationId xmlns:a16="http://schemas.microsoft.com/office/drawing/2014/main" id="{1C73BD07-7895-1B0D-7CB2-BE7588BEC2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3101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1" name="Google Shape;91;p3">
                  <a:extLst>
                    <a:ext uri="{FF2B5EF4-FFF2-40B4-BE49-F238E27FC236}">
                      <a16:creationId xmlns:a16="http://schemas.microsoft.com/office/drawing/2014/main" id="{B1258544-6361-19CB-CC33-8357A68469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2676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2" name="Google Shape;92;p3">
                  <a:extLst>
                    <a:ext uri="{FF2B5EF4-FFF2-40B4-BE49-F238E27FC236}">
                      <a16:creationId xmlns:a16="http://schemas.microsoft.com/office/drawing/2014/main" id="{2602F8BD-E988-A255-844B-097362673D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2251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3" name="Google Shape;93;p3">
                  <a:extLst>
                    <a:ext uri="{FF2B5EF4-FFF2-40B4-BE49-F238E27FC236}">
                      <a16:creationId xmlns:a16="http://schemas.microsoft.com/office/drawing/2014/main" id="{A479CF82-478A-B7DF-7236-82B9691BF4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51826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4" name="Google Shape;94;p3">
                  <a:extLst>
                    <a:ext uri="{FF2B5EF4-FFF2-40B4-BE49-F238E27FC236}">
                      <a16:creationId xmlns:a16="http://schemas.microsoft.com/office/drawing/2014/main" id="{F376D738-7C0D-EEB3-41C7-A02F07CDC3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1401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5" name="Google Shape;95;p3">
                  <a:extLst>
                    <a:ext uri="{FF2B5EF4-FFF2-40B4-BE49-F238E27FC236}">
                      <a16:creationId xmlns:a16="http://schemas.microsoft.com/office/drawing/2014/main" id="{74938CAA-8EE9-6CB6-D9C9-B0B32B332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90226" y="1558071"/>
                  <a:ext cx="25" cy="3909974"/>
                </a:xfrm>
                <a:custGeom>
                  <a:avLst/>
                  <a:gdLst>
                    <a:gd name="T0" fmla="*/ 2147483646 w 1"/>
                    <a:gd name="T1" fmla="*/ 0 h 209847"/>
                    <a:gd name="T2" fmla="*/ 2147483646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1" y="0"/>
                      </a:moveTo>
                      <a:lnTo>
                        <a:pt x="1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6" name="Google Shape;96;p3">
                  <a:extLst>
                    <a:ext uri="{FF2B5EF4-FFF2-40B4-BE49-F238E27FC236}">
                      <a16:creationId xmlns:a16="http://schemas.microsoft.com/office/drawing/2014/main" id="{B01E91FB-B064-2234-4C22-102B8A451B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9801" y="1558071"/>
                  <a:ext cx="25" cy="3909974"/>
                </a:xfrm>
                <a:custGeom>
                  <a:avLst/>
                  <a:gdLst>
                    <a:gd name="T0" fmla="*/ 2147483646 w 1"/>
                    <a:gd name="T1" fmla="*/ 0 h 209847"/>
                    <a:gd name="T2" fmla="*/ 2147483646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1" y="0"/>
                      </a:moveTo>
                      <a:lnTo>
                        <a:pt x="1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7" name="Google Shape;97;p3">
                  <a:extLst>
                    <a:ext uri="{FF2B5EF4-FFF2-40B4-BE49-F238E27FC236}">
                      <a16:creationId xmlns:a16="http://schemas.microsoft.com/office/drawing/2014/main" id="{606CE9A6-C267-9ADE-3E91-46C2EFBB82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9376" y="1558071"/>
                  <a:ext cx="25" cy="3909974"/>
                </a:xfrm>
                <a:custGeom>
                  <a:avLst/>
                  <a:gdLst>
                    <a:gd name="T0" fmla="*/ 2147483646 w 1"/>
                    <a:gd name="T1" fmla="*/ 0 h 209847"/>
                    <a:gd name="T2" fmla="*/ 2147483646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1" y="0"/>
                      </a:moveTo>
                      <a:lnTo>
                        <a:pt x="1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8" name="Google Shape;98;p3">
                  <a:extLst>
                    <a:ext uri="{FF2B5EF4-FFF2-40B4-BE49-F238E27FC236}">
                      <a16:creationId xmlns:a16="http://schemas.microsoft.com/office/drawing/2014/main" id="{F8AB0D76-3113-055B-C62A-3BA15FC22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8951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39" name="Google Shape;99;p3">
                  <a:extLst>
                    <a:ext uri="{FF2B5EF4-FFF2-40B4-BE49-F238E27FC236}">
                      <a16:creationId xmlns:a16="http://schemas.microsoft.com/office/drawing/2014/main" id="{101AA274-0799-BE97-AE42-6CA10E1208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8526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0" name="Google Shape;100;p3">
                  <a:extLst>
                    <a:ext uri="{FF2B5EF4-FFF2-40B4-BE49-F238E27FC236}">
                      <a16:creationId xmlns:a16="http://schemas.microsoft.com/office/drawing/2014/main" id="{B22FA70E-7FA2-2074-7C7E-018830EDD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88101" y="1558071"/>
                  <a:ext cx="25" cy="3909974"/>
                </a:xfrm>
                <a:custGeom>
                  <a:avLst/>
                  <a:gdLst>
                    <a:gd name="T0" fmla="*/ 0 w 1"/>
                    <a:gd name="T1" fmla="*/ 0 h 209847"/>
                    <a:gd name="T2" fmla="*/ 0 w 1"/>
                    <a:gd name="T3" fmla="*/ 2147483646 h 20984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209847" fill="none" extrusionOk="0">
                      <a:moveTo>
                        <a:pt x="0" y="0"/>
                      </a:moveTo>
                      <a:lnTo>
                        <a:pt x="0" y="209846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1" name="Google Shape;101;p3">
                  <a:extLst>
                    <a:ext uri="{FF2B5EF4-FFF2-40B4-BE49-F238E27FC236}">
                      <a16:creationId xmlns:a16="http://schemas.microsoft.com/office/drawing/2014/main" id="{B5F01467-3192-22D0-0C20-1D6055CE2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5269841"/>
                  <a:ext cx="6583124" cy="25"/>
                </a:xfrm>
                <a:custGeom>
                  <a:avLst/>
                  <a:gdLst>
                    <a:gd name="T0" fmla="*/ 2147483646 w 262485"/>
                    <a:gd name="T1" fmla="*/ 2147483646 h 1"/>
                    <a:gd name="T2" fmla="*/ 2147483646 w 262485"/>
                    <a:gd name="T3" fmla="*/ 2147483646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1"/>
                      </a:moveTo>
                      <a:lnTo>
                        <a:pt x="262485" y="1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2" name="Google Shape;102;p3">
                  <a:extLst>
                    <a:ext uri="{FF2B5EF4-FFF2-40B4-BE49-F238E27FC236}">
                      <a16:creationId xmlns:a16="http://schemas.microsoft.com/office/drawing/2014/main" id="{555B391F-70FF-3D69-AA65-28C3F28797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5050266"/>
                  <a:ext cx="6583124" cy="25"/>
                </a:xfrm>
                <a:custGeom>
                  <a:avLst/>
                  <a:gdLst>
                    <a:gd name="T0" fmla="*/ 2147483646 w 262485"/>
                    <a:gd name="T1" fmla="*/ 2147483646 h 1"/>
                    <a:gd name="T2" fmla="*/ 2147483646 w 262485"/>
                    <a:gd name="T3" fmla="*/ 2147483646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1"/>
                      </a:moveTo>
                      <a:lnTo>
                        <a:pt x="262485" y="1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3" name="Google Shape;103;p3">
                  <a:extLst>
                    <a:ext uri="{FF2B5EF4-FFF2-40B4-BE49-F238E27FC236}">
                      <a16:creationId xmlns:a16="http://schemas.microsoft.com/office/drawing/2014/main" id="{067B4A71-E9A2-DB0B-3285-6E3C8C1532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4830691"/>
                  <a:ext cx="6583124" cy="25"/>
                </a:xfrm>
                <a:custGeom>
                  <a:avLst/>
                  <a:gdLst>
                    <a:gd name="T0" fmla="*/ 2147483646 w 262485"/>
                    <a:gd name="T1" fmla="*/ 2147483646 h 1"/>
                    <a:gd name="T2" fmla="*/ 2147483646 w 262485"/>
                    <a:gd name="T3" fmla="*/ 2147483646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1"/>
                      </a:moveTo>
                      <a:lnTo>
                        <a:pt x="262485" y="1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4" name="Google Shape;104;p3">
                  <a:extLst>
                    <a:ext uri="{FF2B5EF4-FFF2-40B4-BE49-F238E27FC236}">
                      <a16:creationId xmlns:a16="http://schemas.microsoft.com/office/drawing/2014/main" id="{44F5EB3C-0F41-060B-3A40-02D13E3CFD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4611116"/>
                  <a:ext cx="6583124" cy="25"/>
                </a:xfrm>
                <a:custGeom>
                  <a:avLst/>
                  <a:gdLst>
                    <a:gd name="T0" fmla="*/ 2147483646 w 262485"/>
                    <a:gd name="T1" fmla="*/ 2147483646 h 1"/>
                    <a:gd name="T2" fmla="*/ 2147483646 w 262485"/>
                    <a:gd name="T3" fmla="*/ 2147483646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1"/>
                      </a:moveTo>
                      <a:lnTo>
                        <a:pt x="262485" y="1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5" name="Google Shape;105;p3">
                  <a:extLst>
                    <a:ext uri="{FF2B5EF4-FFF2-40B4-BE49-F238E27FC236}">
                      <a16:creationId xmlns:a16="http://schemas.microsoft.com/office/drawing/2014/main" id="{BED01D62-38E9-3A38-D77B-03CCA9B18D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4391541"/>
                  <a:ext cx="6583124" cy="25"/>
                </a:xfrm>
                <a:custGeom>
                  <a:avLst/>
                  <a:gdLst>
                    <a:gd name="T0" fmla="*/ 2147483646 w 262485"/>
                    <a:gd name="T1" fmla="*/ 2147483646 h 1"/>
                    <a:gd name="T2" fmla="*/ 2147483646 w 262485"/>
                    <a:gd name="T3" fmla="*/ 2147483646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1"/>
                      </a:moveTo>
                      <a:lnTo>
                        <a:pt x="262485" y="1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6" name="Google Shape;106;p3">
                  <a:extLst>
                    <a:ext uri="{FF2B5EF4-FFF2-40B4-BE49-F238E27FC236}">
                      <a16:creationId xmlns:a16="http://schemas.microsoft.com/office/drawing/2014/main" id="{BEAE1ACA-3523-B636-1A8E-8E538CF585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4171966"/>
                  <a:ext cx="6583124" cy="25"/>
                </a:xfrm>
                <a:custGeom>
                  <a:avLst/>
                  <a:gdLst>
                    <a:gd name="T0" fmla="*/ 2147483646 w 262485"/>
                    <a:gd name="T1" fmla="*/ 2147483646 h 1"/>
                    <a:gd name="T2" fmla="*/ 2147483646 w 262485"/>
                    <a:gd name="T3" fmla="*/ 2147483646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1"/>
                      </a:moveTo>
                      <a:lnTo>
                        <a:pt x="262485" y="1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7" name="Google Shape;107;p3">
                  <a:extLst>
                    <a:ext uri="{FF2B5EF4-FFF2-40B4-BE49-F238E27FC236}">
                      <a16:creationId xmlns:a16="http://schemas.microsoft.com/office/drawing/2014/main" id="{94FE2713-8397-7EC2-6399-A3B5D43749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3953141"/>
                  <a:ext cx="6583124" cy="25"/>
                </a:xfrm>
                <a:custGeom>
                  <a:avLst/>
                  <a:gdLst>
                    <a:gd name="T0" fmla="*/ 2147483646 w 262485"/>
                    <a:gd name="T1" fmla="*/ 0 h 1"/>
                    <a:gd name="T2" fmla="*/ 2147483646 w 262485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0"/>
                      </a:moveTo>
                      <a:lnTo>
                        <a:pt x="262485" y="0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8" name="Google Shape;108;p3">
                  <a:extLst>
                    <a:ext uri="{FF2B5EF4-FFF2-40B4-BE49-F238E27FC236}">
                      <a16:creationId xmlns:a16="http://schemas.microsoft.com/office/drawing/2014/main" id="{FE3190AA-C2F7-8F62-5A18-B21CDC4C7C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3733566"/>
                  <a:ext cx="6583124" cy="25"/>
                </a:xfrm>
                <a:custGeom>
                  <a:avLst/>
                  <a:gdLst>
                    <a:gd name="T0" fmla="*/ 2147483646 w 262485"/>
                    <a:gd name="T1" fmla="*/ 0 h 1"/>
                    <a:gd name="T2" fmla="*/ 2147483646 w 262485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0"/>
                      </a:moveTo>
                      <a:lnTo>
                        <a:pt x="262485" y="0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49" name="Google Shape;109;p3">
                  <a:extLst>
                    <a:ext uri="{FF2B5EF4-FFF2-40B4-BE49-F238E27FC236}">
                      <a16:creationId xmlns:a16="http://schemas.microsoft.com/office/drawing/2014/main" id="{453D93CD-7181-F92A-1AE6-6B26EFEFB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3513991"/>
                  <a:ext cx="6583124" cy="25"/>
                </a:xfrm>
                <a:custGeom>
                  <a:avLst/>
                  <a:gdLst>
                    <a:gd name="T0" fmla="*/ 2147483646 w 262485"/>
                    <a:gd name="T1" fmla="*/ 0 h 1"/>
                    <a:gd name="T2" fmla="*/ 2147483646 w 262485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0"/>
                      </a:moveTo>
                      <a:lnTo>
                        <a:pt x="262485" y="0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50" name="Google Shape;110;p3">
                  <a:extLst>
                    <a:ext uri="{FF2B5EF4-FFF2-40B4-BE49-F238E27FC236}">
                      <a16:creationId xmlns:a16="http://schemas.microsoft.com/office/drawing/2014/main" id="{0ECA722D-BCED-4568-33DE-09AFAD99AF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3294416"/>
                  <a:ext cx="6583124" cy="25"/>
                </a:xfrm>
                <a:custGeom>
                  <a:avLst/>
                  <a:gdLst>
                    <a:gd name="T0" fmla="*/ 2147483646 w 262485"/>
                    <a:gd name="T1" fmla="*/ 0 h 1"/>
                    <a:gd name="T2" fmla="*/ 2147483646 w 262485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0"/>
                      </a:moveTo>
                      <a:lnTo>
                        <a:pt x="262485" y="0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51" name="Google Shape;111;p3">
                  <a:extLst>
                    <a:ext uri="{FF2B5EF4-FFF2-40B4-BE49-F238E27FC236}">
                      <a16:creationId xmlns:a16="http://schemas.microsoft.com/office/drawing/2014/main" id="{7C4E4AD7-E601-D4AB-BE14-3C7E82E71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3074841"/>
                  <a:ext cx="6583124" cy="25"/>
                </a:xfrm>
                <a:custGeom>
                  <a:avLst/>
                  <a:gdLst>
                    <a:gd name="T0" fmla="*/ 2147483646 w 262485"/>
                    <a:gd name="T1" fmla="*/ 0 h 1"/>
                    <a:gd name="T2" fmla="*/ 2147483646 w 262485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0"/>
                      </a:moveTo>
                      <a:lnTo>
                        <a:pt x="262485" y="0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52" name="Google Shape;112;p3">
                  <a:extLst>
                    <a:ext uri="{FF2B5EF4-FFF2-40B4-BE49-F238E27FC236}">
                      <a16:creationId xmlns:a16="http://schemas.microsoft.com/office/drawing/2014/main" id="{07D0D9A6-C41B-76DF-8B05-3CB9B9588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2855266"/>
                  <a:ext cx="6583124" cy="25"/>
                </a:xfrm>
                <a:custGeom>
                  <a:avLst/>
                  <a:gdLst>
                    <a:gd name="T0" fmla="*/ 2147483646 w 262485"/>
                    <a:gd name="T1" fmla="*/ 0 h 1"/>
                    <a:gd name="T2" fmla="*/ 2147483646 w 262485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0"/>
                      </a:moveTo>
                      <a:lnTo>
                        <a:pt x="262485" y="0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53" name="Google Shape;113;p3">
                  <a:extLst>
                    <a:ext uri="{FF2B5EF4-FFF2-40B4-BE49-F238E27FC236}">
                      <a16:creationId xmlns:a16="http://schemas.microsoft.com/office/drawing/2014/main" id="{C7F21D32-BF25-5A04-73E2-EBF39324B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2636416"/>
                  <a:ext cx="6583124" cy="25"/>
                </a:xfrm>
                <a:custGeom>
                  <a:avLst/>
                  <a:gdLst>
                    <a:gd name="T0" fmla="*/ 2147483646 w 262485"/>
                    <a:gd name="T1" fmla="*/ 2147483646 h 1"/>
                    <a:gd name="T2" fmla="*/ 2147483646 w 262485"/>
                    <a:gd name="T3" fmla="*/ 2147483646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1"/>
                      </a:moveTo>
                      <a:lnTo>
                        <a:pt x="262485" y="1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54" name="Google Shape;114;p3">
                  <a:extLst>
                    <a:ext uri="{FF2B5EF4-FFF2-40B4-BE49-F238E27FC236}">
                      <a16:creationId xmlns:a16="http://schemas.microsoft.com/office/drawing/2014/main" id="{CE2431B0-12B6-5390-715C-3C9FA3713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2416841"/>
                  <a:ext cx="6583124" cy="25"/>
                </a:xfrm>
                <a:custGeom>
                  <a:avLst/>
                  <a:gdLst>
                    <a:gd name="T0" fmla="*/ 2147483646 w 262485"/>
                    <a:gd name="T1" fmla="*/ 2147483646 h 1"/>
                    <a:gd name="T2" fmla="*/ 2147483646 w 262485"/>
                    <a:gd name="T3" fmla="*/ 2147483646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1"/>
                      </a:moveTo>
                      <a:lnTo>
                        <a:pt x="262485" y="1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55" name="Google Shape;115;p3">
                  <a:extLst>
                    <a:ext uri="{FF2B5EF4-FFF2-40B4-BE49-F238E27FC236}">
                      <a16:creationId xmlns:a16="http://schemas.microsoft.com/office/drawing/2014/main" id="{26AAEC9C-131D-2181-113C-1E1C7F635D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2197266"/>
                  <a:ext cx="6583124" cy="25"/>
                </a:xfrm>
                <a:custGeom>
                  <a:avLst/>
                  <a:gdLst>
                    <a:gd name="T0" fmla="*/ 2147483646 w 262485"/>
                    <a:gd name="T1" fmla="*/ 2147483646 h 1"/>
                    <a:gd name="T2" fmla="*/ 2147483646 w 262485"/>
                    <a:gd name="T3" fmla="*/ 2147483646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1"/>
                      </a:moveTo>
                      <a:lnTo>
                        <a:pt x="262485" y="1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56" name="Google Shape;116;p3">
                  <a:extLst>
                    <a:ext uri="{FF2B5EF4-FFF2-40B4-BE49-F238E27FC236}">
                      <a16:creationId xmlns:a16="http://schemas.microsoft.com/office/drawing/2014/main" id="{440394CF-2298-D7B4-5850-CD1FF4E8C6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1977691"/>
                  <a:ext cx="6583124" cy="25"/>
                </a:xfrm>
                <a:custGeom>
                  <a:avLst/>
                  <a:gdLst>
                    <a:gd name="T0" fmla="*/ 2147483646 w 262485"/>
                    <a:gd name="T1" fmla="*/ 2147483646 h 1"/>
                    <a:gd name="T2" fmla="*/ 2147483646 w 262485"/>
                    <a:gd name="T3" fmla="*/ 2147483646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1"/>
                      </a:moveTo>
                      <a:lnTo>
                        <a:pt x="262485" y="1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57" name="Google Shape;117;p3">
                  <a:extLst>
                    <a:ext uri="{FF2B5EF4-FFF2-40B4-BE49-F238E27FC236}">
                      <a16:creationId xmlns:a16="http://schemas.microsoft.com/office/drawing/2014/main" id="{01C8AF71-C1C1-9CC4-A1AA-E8054589A0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228" y="1758116"/>
                  <a:ext cx="6583124" cy="25"/>
                </a:xfrm>
                <a:custGeom>
                  <a:avLst/>
                  <a:gdLst>
                    <a:gd name="T0" fmla="*/ 2147483646 w 262485"/>
                    <a:gd name="T1" fmla="*/ 2147483646 h 1"/>
                    <a:gd name="T2" fmla="*/ 2147483646 w 262485"/>
                    <a:gd name="T3" fmla="*/ 2147483646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62485" h="1" fill="none" extrusionOk="0">
                      <a:moveTo>
                        <a:pt x="1" y="1"/>
                      </a:moveTo>
                      <a:lnTo>
                        <a:pt x="262485" y="1"/>
                      </a:lnTo>
                    </a:path>
                  </a:pathLst>
                </a:custGeom>
                <a:noFill/>
                <a:ln w="9600" cap="flat" cmpd="sng">
                  <a:solidFill>
                    <a:srgbClr val="FFFFFF"/>
                  </a:solidFill>
                  <a:prstDash val="solid"/>
                  <a:miter lim="29572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" name="Google Shape;118;p3">
              <a:extLst>
                <a:ext uri="{FF2B5EF4-FFF2-40B4-BE49-F238E27FC236}">
                  <a16:creationId xmlns:a16="http://schemas.microsoft.com/office/drawing/2014/main" id="{6F190977-0E6E-5AE7-068C-759A7F292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" y="241425"/>
              <a:ext cx="561347" cy="4667224"/>
            </a:xfrm>
            <a:custGeom>
              <a:avLst/>
              <a:gdLst>
                <a:gd name="T0" fmla="*/ 0 w 6049"/>
                <a:gd name="T1" fmla="*/ 0 h 77813"/>
                <a:gd name="T2" fmla="*/ 0 w 6049"/>
                <a:gd name="T3" fmla="*/ 2147483646 h 77813"/>
                <a:gd name="T4" fmla="*/ 2147483646 w 6049"/>
                <a:gd name="T5" fmla="*/ 2147483646 h 77813"/>
                <a:gd name="T6" fmla="*/ 2147483646 w 6049"/>
                <a:gd name="T7" fmla="*/ 0 h 77813"/>
                <a:gd name="T8" fmla="*/ 0 w 6049"/>
                <a:gd name="T9" fmla="*/ 0 h 778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49" h="77813" extrusionOk="0">
                  <a:moveTo>
                    <a:pt x="0" y="0"/>
                  </a:moveTo>
                  <a:lnTo>
                    <a:pt x="0" y="77813"/>
                  </a:lnTo>
                  <a:lnTo>
                    <a:pt x="6049" y="77813"/>
                  </a:lnTo>
                  <a:lnTo>
                    <a:pt x="60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121">
                <a:alpha val="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5" name="Google Shape;119;p3">
              <a:extLst>
                <a:ext uri="{FF2B5EF4-FFF2-40B4-BE49-F238E27FC236}">
                  <a16:creationId xmlns:a16="http://schemas.microsoft.com/office/drawing/2014/main" id="{BC08694D-32C3-19F5-25A8-2FF2922314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76514" y="609404"/>
              <a:ext cx="185853" cy="3917955"/>
              <a:chOff x="10246650" y="5212375"/>
              <a:chExt cx="85900" cy="1810850"/>
            </a:xfrm>
          </p:grpSpPr>
          <p:sp>
            <p:nvSpPr>
              <p:cNvPr id="6" name="Google Shape;120;p3">
                <a:extLst>
                  <a:ext uri="{FF2B5EF4-FFF2-40B4-BE49-F238E27FC236}">
                    <a16:creationId xmlns:a16="http://schemas.microsoft.com/office/drawing/2014/main" id="{D79D571D-C6E3-BFD9-C24A-7D92CE3E9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6650" y="5212375"/>
                <a:ext cx="85900" cy="383000"/>
              </a:xfrm>
              <a:custGeom>
                <a:avLst/>
                <a:gdLst>
                  <a:gd name="T0" fmla="*/ 2147483646 w 3436"/>
                  <a:gd name="T1" fmla="*/ 0 h 15320"/>
                  <a:gd name="T2" fmla="*/ 2147483646 w 3436"/>
                  <a:gd name="T3" fmla="*/ 2147483646 h 15320"/>
                  <a:gd name="T4" fmla="*/ 2147483646 w 3436"/>
                  <a:gd name="T5" fmla="*/ 2147483646 h 15320"/>
                  <a:gd name="T6" fmla="*/ 2147483646 w 3436"/>
                  <a:gd name="T7" fmla="*/ 2147483646 h 15320"/>
                  <a:gd name="T8" fmla="*/ 2147483646 w 3436"/>
                  <a:gd name="T9" fmla="*/ 0 h 153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36" h="15320" extrusionOk="0">
                    <a:moveTo>
                      <a:pt x="1" y="0"/>
                    </a:moveTo>
                    <a:lnTo>
                      <a:pt x="1" y="15320"/>
                    </a:lnTo>
                    <a:cubicBezTo>
                      <a:pt x="1916" y="15320"/>
                      <a:pt x="3436" y="13800"/>
                      <a:pt x="3436" y="11946"/>
                    </a:cubicBezTo>
                    <a:lnTo>
                      <a:pt x="3436" y="3435"/>
                    </a:lnTo>
                    <a:cubicBezTo>
                      <a:pt x="3436" y="1520"/>
                      <a:pt x="1885" y="0"/>
                      <a:pt x="1" y="0"/>
                    </a:cubicBezTo>
                    <a:close/>
                  </a:path>
                </a:pathLst>
              </a:custGeom>
              <a:solidFill>
                <a:srgbClr val="EFC7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7" name="Google Shape;121;p3">
                <a:extLst>
                  <a:ext uri="{FF2B5EF4-FFF2-40B4-BE49-F238E27FC236}">
                    <a16:creationId xmlns:a16="http://schemas.microsoft.com/office/drawing/2014/main" id="{F0ED8334-D15C-672B-2011-F437BB537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6650" y="6147025"/>
                <a:ext cx="85900" cy="383025"/>
              </a:xfrm>
              <a:custGeom>
                <a:avLst/>
                <a:gdLst>
                  <a:gd name="T0" fmla="*/ 2147483646 w 3436"/>
                  <a:gd name="T1" fmla="*/ 2147483646 h 15321"/>
                  <a:gd name="T2" fmla="*/ 2147483646 w 3436"/>
                  <a:gd name="T3" fmla="*/ 2147483646 h 15321"/>
                  <a:gd name="T4" fmla="*/ 2147483646 w 3436"/>
                  <a:gd name="T5" fmla="*/ 2147483646 h 15321"/>
                  <a:gd name="T6" fmla="*/ 2147483646 w 3436"/>
                  <a:gd name="T7" fmla="*/ 2147483646 h 15321"/>
                  <a:gd name="T8" fmla="*/ 2147483646 w 3436"/>
                  <a:gd name="T9" fmla="*/ 2147483646 h 153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36" h="15321" extrusionOk="0">
                    <a:moveTo>
                      <a:pt x="1" y="1"/>
                    </a:moveTo>
                    <a:lnTo>
                      <a:pt x="1" y="15320"/>
                    </a:lnTo>
                    <a:cubicBezTo>
                      <a:pt x="1916" y="15320"/>
                      <a:pt x="3436" y="13801"/>
                      <a:pt x="3436" y="11946"/>
                    </a:cubicBezTo>
                    <a:lnTo>
                      <a:pt x="3436" y="3436"/>
                    </a:lnTo>
                    <a:cubicBezTo>
                      <a:pt x="3436" y="1521"/>
                      <a:pt x="1885" y="1"/>
                      <a:pt x="1" y="1"/>
                    </a:cubicBezTo>
                    <a:close/>
                  </a:path>
                </a:pathLst>
              </a:custGeom>
              <a:solidFill>
                <a:srgbClr val="EDE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8" name="Google Shape;122;p3">
                <a:extLst>
                  <a:ext uri="{FF2B5EF4-FFF2-40B4-BE49-F238E27FC236}">
                    <a16:creationId xmlns:a16="http://schemas.microsoft.com/office/drawing/2014/main" id="{C2F1BFE0-7DBE-4C07-6BB7-13F771327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6650" y="5668300"/>
                <a:ext cx="85900" cy="383025"/>
              </a:xfrm>
              <a:custGeom>
                <a:avLst/>
                <a:gdLst>
                  <a:gd name="T0" fmla="*/ 2147483646 w 3436"/>
                  <a:gd name="T1" fmla="*/ 2147483646 h 15321"/>
                  <a:gd name="T2" fmla="*/ 2147483646 w 3436"/>
                  <a:gd name="T3" fmla="*/ 2147483646 h 15321"/>
                  <a:gd name="T4" fmla="*/ 2147483646 w 3436"/>
                  <a:gd name="T5" fmla="*/ 2147483646 h 15321"/>
                  <a:gd name="T6" fmla="*/ 2147483646 w 3436"/>
                  <a:gd name="T7" fmla="*/ 2147483646 h 15321"/>
                  <a:gd name="T8" fmla="*/ 2147483646 w 3436"/>
                  <a:gd name="T9" fmla="*/ 2147483646 h 153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36" h="15321" extrusionOk="0">
                    <a:moveTo>
                      <a:pt x="1" y="1"/>
                    </a:moveTo>
                    <a:lnTo>
                      <a:pt x="1" y="15320"/>
                    </a:lnTo>
                    <a:cubicBezTo>
                      <a:pt x="1916" y="15320"/>
                      <a:pt x="3436" y="13770"/>
                      <a:pt x="3436" y="11946"/>
                    </a:cubicBezTo>
                    <a:lnTo>
                      <a:pt x="3436" y="3435"/>
                    </a:lnTo>
                    <a:cubicBezTo>
                      <a:pt x="3436" y="1521"/>
                      <a:pt x="1885" y="1"/>
                      <a:pt x="1" y="1"/>
                    </a:cubicBezTo>
                    <a:close/>
                  </a:path>
                </a:pathLst>
              </a:custGeom>
              <a:solidFill>
                <a:srgbClr val="1B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9" name="Google Shape;123;p3">
                <a:extLst>
                  <a:ext uri="{FF2B5EF4-FFF2-40B4-BE49-F238E27FC236}">
                    <a16:creationId xmlns:a16="http://schemas.microsoft.com/office/drawing/2014/main" id="{7D130C7F-CD1E-3F88-B527-6FDA829AA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6650" y="6640200"/>
                <a:ext cx="85900" cy="383025"/>
              </a:xfrm>
              <a:custGeom>
                <a:avLst/>
                <a:gdLst>
                  <a:gd name="T0" fmla="*/ 2147483646 w 3436"/>
                  <a:gd name="T1" fmla="*/ 2147483646 h 15321"/>
                  <a:gd name="T2" fmla="*/ 2147483646 w 3436"/>
                  <a:gd name="T3" fmla="*/ 2147483646 h 15321"/>
                  <a:gd name="T4" fmla="*/ 2147483646 w 3436"/>
                  <a:gd name="T5" fmla="*/ 2147483646 h 15321"/>
                  <a:gd name="T6" fmla="*/ 2147483646 w 3436"/>
                  <a:gd name="T7" fmla="*/ 2147483646 h 15321"/>
                  <a:gd name="T8" fmla="*/ 2147483646 w 3436"/>
                  <a:gd name="T9" fmla="*/ 2147483646 h 153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36" h="15321" extrusionOk="0">
                    <a:moveTo>
                      <a:pt x="1" y="1"/>
                    </a:moveTo>
                    <a:lnTo>
                      <a:pt x="1" y="15320"/>
                    </a:lnTo>
                    <a:cubicBezTo>
                      <a:pt x="1916" y="15320"/>
                      <a:pt x="3436" y="13800"/>
                      <a:pt x="3436" y="11916"/>
                    </a:cubicBezTo>
                    <a:lnTo>
                      <a:pt x="3436" y="3405"/>
                    </a:lnTo>
                    <a:cubicBezTo>
                      <a:pt x="3436" y="1520"/>
                      <a:pt x="1885" y="1"/>
                      <a:pt x="1" y="1"/>
                    </a:cubicBezTo>
                    <a:close/>
                  </a:path>
                </a:pathLst>
              </a:custGeom>
              <a:solidFill>
                <a:srgbClr val="1B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2185800" y="3200433"/>
            <a:ext cx="7820400" cy="92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/>
          </p:nvPr>
        </p:nvSpPr>
        <p:spPr>
          <a:xfrm>
            <a:off x="5063200" y="1624733"/>
            <a:ext cx="2065600" cy="1122400"/>
          </a:xfrm>
          <a:prstGeom prst="rect">
            <a:avLst/>
          </a:prstGeom>
          <a:solidFill>
            <a:schemeClr val="accent5"/>
          </a:solidFill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2891200" y="4128833"/>
            <a:ext cx="6409600" cy="53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17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6D2"/>
            </a:gs>
            <a:gs pos="76000">
              <a:srgbClr val="1577A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0E4910-90BB-41C5-8EB5-7DD3904AD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5355" r="1" b="9031"/>
          <a:stretch/>
        </p:blipFill>
        <p:spPr>
          <a:xfrm rot="10800000">
            <a:off x="-513882" y="-287012"/>
            <a:ext cx="12705882" cy="7145012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D20F692-445A-4DF3-B034-83A19956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1333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9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34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6D2"/>
            </a:gs>
            <a:gs pos="76000">
              <a:srgbClr val="1577A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0E4910-90BB-41C5-8EB5-7DD3904AD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5355" r="1" b="9031"/>
          <a:stretch/>
        </p:blipFill>
        <p:spPr>
          <a:xfrm rot="10800000">
            <a:off x="-513882" y="-287012"/>
            <a:ext cx="12705882" cy="7145012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D20F692-445A-4DF3-B034-83A19956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1A61DF1-3BB6-403F-9CC9-71F63F6F4AF1}" type="slidenum">
              <a:rPr lang="th-TH" sz="1200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h-TH" sz="12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989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6000">
              <a:schemeClr val="accent6">
                <a:lumMod val="60000"/>
                <a:lumOff val="4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0E4910-90BB-41C5-8EB5-7DD3904AD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5355" r="1" b="9031"/>
          <a:stretch/>
        </p:blipFill>
        <p:spPr>
          <a:xfrm rot="10800000">
            <a:off x="-256941" y="328773"/>
            <a:ext cx="12705882" cy="7145012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63AE4B9-C42C-19C4-8EB7-173AE5170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757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6D2"/>
            </a:gs>
            <a:gs pos="76000">
              <a:srgbClr val="1577A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0E4910-90BB-41C5-8EB5-7DD3904AD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5355" r="1" b="9031"/>
          <a:stretch/>
        </p:blipFill>
        <p:spPr>
          <a:xfrm rot="10800000">
            <a:off x="-513882" y="-287012"/>
            <a:ext cx="12705882" cy="7145012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D20F692-445A-4DF3-B034-83A19956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756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6D2"/>
            </a:gs>
            <a:gs pos="76000">
              <a:srgbClr val="1577A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0E4910-90BB-41C5-8EB5-7DD3904AD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5355" r="1" b="9031"/>
          <a:stretch/>
        </p:blipFill>
        <p:spPr>
          <a:xfrm rot="10800000">
            <a:off x="-513882" y="-287012"/>
            <a:ext cx="12705882" cy="7145012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D20F692-445A-4DF3-B034-83A19956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559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6D2"/>
            </a:gs>
            <a:gs pos="76000">
              <a:srgbClr val="1577A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0E4910-90BB-41C5-8EB5-7DD3904AD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5355" r="1" b="9031"/>
          <a:stretch/>
        </p:blipFill>
        <p:spPr>
          <a:xfrm rot="10800000">
            <a:off x="-513882" y="-287012"/>
            <a:ext cx="12705882" cy="7145012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D20F692-445A-4DF3-B034-83A19956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1333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2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5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CDF5FA-5629-412D-8741-C970F12F7937}"/>
              </a:ext>
            </a:extLst>
          </p:cNvPr>
          <p:cNvSpPr txBox="1"/>
          <p:nvPr/>
        </p:nvSpPr>
        <p:spPr>
          <a:xfrm>
            <a:off x="114196" y="2806483"/>
            <a:ext cx="9637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เรื่อง การปรับปรุงโครงสร้างการแบ่งส่วนราชการ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ของกรม ........................</a:t>
            </a: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915427F0-C02A-8AC1-F261-E32BD69B7AC3}"/>
              </a:ext>
            </a:extLst>
          </p:cNvPr>
          <p:cNvSpPr txBox="1">
            <a:spLocks/>
          </p:cNvSpPr>
          <p:nvPr/>
        </p:nvSpPr>
        <p:spPr>
          <a:xfrm>
            <a:off x="0" y="928229"/>
            <a:ext cx="10324214" cy="13656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(ร่าง) </a:t>
            </a:r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Template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แนวทางการจัดทำเอกสารนำเสนอคณะทำงานการแบ่งส่วนราชการภายในกรม/</a:t>
            </a:r>
            <a:b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คณะกรรมการพัฒนาโครงสร้างระบบราชการของกระทรวง</a:t>
            </a:r>
          </a:p>
        </p:txBody>
      </p:sp>
      <p:sp>
        <p:nvSpPr>
          <p:cNvPr id="6" name="ชื่อเรื่องรอง 2">
            <a:extLst>
              <a:ext uri="{FF2B5EF4-FFF2-40B4-BE49-F238E27FC236}">
                <a16:creationId xmlns:a16="http://schemas.microsoft.com/office/drawing/2014/main" id="{3C45AF8B-ED75-0F29-18BF-12F822D14173}"/>
              </a:ext>
            </a:extLst>
          </p:cNvPr>
          <p:cNvSpPr txBox="1">
            <a:spLocks/>
          </p:cNvSpPr>
          <p:nvPr/>
        </p:nvSpPr>
        <p:spPr>
          <a:xfrm>
            <a:off x="1" y="5202238"/>
            <a:ext cx="1108975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[ 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กรณีการมอบอำนาจการแบ่งส่วนราชการภายในกรม โดยไม่เพิ่มจำนวนกอง (</a:t>
            </a:r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Rearrange)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]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00746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C879D-B7AB-6B6F-918F-703675F7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7AC48B-4F08-1C9A-2036-2EEFE567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673154-E4F2-4E7F-C9EA-9DCF70862B6B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6AA32-2B40-DDE0-A756-AEF847D5536F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9A847-5467-1F88-E840-9216A759EFC9}"/>
              </a:ext>
            </a:extLst>
          </p:cNvPr>
          <p:cNvSpPr txBox="1"/>
          <p:nvPr/>
        </p:nvSpPr>
        <p:spPr>
          <a:xfrm>
            <a:off x="1467090" y="98126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จัดตั้ง “กอง .......................”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3090C84-6327-1E0D-4C05-7A85767D5C55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02E4DF-765A-1E2D-3222-77092DB455C4}"/>
              </a:ext>
            </a:extLst>
          </p:cNvPr>
          <p:cNvSpPr txBox="1"/>
          <p:nvPr/>
        </p:nvSpPr>
        <p:spPr>
          <a:xfrm>
            <a:off x="343010" y="2062916"/>
            <a:ext cx="11505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-1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ให้อธิบายภารกิจหลักของกอง  ขอบเขตความรับผิดชอบ  ปริมาณงานที่ผ่านมาเพื่อเป็นข้อมูลเชิงประจักษ์ (แสดงให้เห็นความสำคัญของภารกิจนี้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ที่จำเป็นต้องจัดตั้งเป็นกอง หากมีข้อมูลเชิงสถิติประกอบจะทำให้เกิดความชัดเจน มากยิ่งขึ้น)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กรณีเป็นการตัดโอน รวมภารกิจมาจากกองอื่น ควรแสดงให้เห็นภาพการตัดโอนภารกิจ จากกองไหน ไปกองไหน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กรณีเป็นการนำราชการบริหารส่วนกลางที่ตั้งอยู่ในภูมิภาค (สำนักงานเขตพื้นที่ /ศูนย์) มายุบเลิก และจัดตั้งเป็นกองใหม่ในส่วนกลาง ให้มีความเห็นของผู้ว่าราชการจังหวัดประกอบด้วย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โดยควรแสดงให้เห็นถึงการยุบหน่วยงานในพื้นที่ดังกล่าว ไม่ก่อให้เกิดผลกระทบต่อการให้บริการของประชาชนในพื้นที่ ซึ่ง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ส่วนราชการควรดำเนินการปรับพื้นที่ความรับผิดชอบของสำนักงานเขตพื้นที่/ศูนย์ ให้ครอบคลุมพื้นที่ของหน่วยงานที่ยุบเลิกไปในคราวเดียวกัน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C8A75-347C-1AC0-601E-4E3527BA6895}"/>
              </a:ext>
            </a:extLst>
          </p:cNvPr>
          <p:cNvSpPr txBox="1"/>
          <p:nvPr/>
        </p:nvSpPr>
        <p:spPr>
          <a:xfrm>
            <a:off x="499730" y="5168348"/>
            <a:ext cx="11093272" cy="1090363"/>
          </a:xfrm>
          <a:prstGeom prst="rect">
            <a:avLst/>
          </a:prstGeom>
          <a:noFill/>
          <a:ln>
            <a:solidFill>
              <a:srgbClr val="3333FF"/>
            </a:solidFill>
            <a:prstDash val="dash"/>
          </a:ln>
        </p:spPr>
        <p:txBody>
          <a:bodyPr wrap="square" rtlCol="0">
            <a:spAutoFit/>
          </a:bodyPr>
          <a:lstStyle/>
          <a:p>
            <a:pPr indent="87313"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 </a:t>
            </a:r>
            <a:r>
              <a:rPr lang="th-TH" sz="2400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เป็นการดำเนินการตาม มาตรา </a:t>
            </a:r>
            <a:r>
              <a:rPr lang="en-US" sz="2400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 </a:t>
            </a:r>
            <a:r>
              <a:rPr lang="th-TH" sz="2400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แห่งพระราชกฤษฎีกาว่าด้วยการบริหารงานเชิงพื้นที่แบบบูรณาการ พ.ศ. </a:t>
            </a:r>
            <a:r>
              <a:rPr lang="en-US" sz="2400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b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กรณีการจัดตั้งและยุบเลิกราชการส่วนภูมิภาค หรือราชการส่วนกลางในภูมิภาค ที่ตั้งอยู่ในจังหวัดใด ให้ขอความเห็นจากผู้ว่าราชการจังหวัดอันเป็นสถานที่ตั้งของส่วนราชการนั้นประกอบการพิจารณาด้วย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1513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5E64B-2E4A-FBB6-32E4-632F35C6A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11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F257F9-F46A-9EF2-9384-FD7E3C8FB4E6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F29332-6389-B1C5-D583-F1363BC95DC2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38538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92369-A3C4-0C7B-5A17-C00CA32BCBE6}"/>
              </a:ext>
            </a:extLst>
          </p:cNvPr>
          <p:cNvSpPr txBox="1"/>
          <p:nvPr/>
        </p:nvSpPr>
        <p:spPr>
          <a:xfrm>
            <a:off x="1467090" y="98126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ตัวชี้วัดจากการปรับปรุงโครงสร้างการแบ่งส่วนราชการ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4EA3B97-2804-A70A-061F-E0C3DB1BF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913261"/>
              </p:ext>
            </p:extLst>
          </p:nvPr>
        </p:nvGraphicFramePr>
        <p:xfrm>
          <a:off x="332451" y="3667793"/>
          <a:ext cx="11405893" cy="2879707"/>
        </p:xfrm>
        <a:graphic>
          <a:graphicData uri="http://schemas.openxmlformats.org/drawingml/2006/table">
            <a:tbl>
              <a:tblPr firstRow="1" bandRow="1"/>
              <a:tblGrid>
                <a:gridCol w="3930846">
                  <a:extLst>
                    <a:ext uri="{9D8B030D-6E8A-4147-A177-3AD203B41FA5}">
                      <a16:colId xmlns:a16="http://schemas.microsoft.com/office/drawing/2014/main" val="3530967618"/>
                    </a:ext>
                  </a:extLst>
                </a:gridCol>
                <a:gridCol w="749857">
                  <a:extLst>
                    <a:ext uri="{9D8B030D-6E8A-4147-A177-3AD203B41FA5}">
                      <a16:colId xmlns:a16="http://schemas.microsoft.com/office/drawing/2014/main" val="3248886528"/>
                    </a:ext>
                  </a:extLst>
                </a:gridCol>
                <a:gridCol w="1242443">
                  <a:extLst>
                    <a:ext uri="{9D8B030D-6E8A-4147-A177-3AD203B41FA5}">
                      <a16:colId xmlns:a16="http://schemas.microsoft.com/office/drawing/2014/main" val="2806337737"/>
                    </a:ext>
                  </a:extLst>
                </a:gridCol>
                <a:gridCol w="975935">
                  <a:extLst>
                    <a:ext uri="{9D8B030D-6E8A-4147-A177-3AD203B41FA5}">
                      <a16:colId xmlns:a16="http://schemas.microsoft.com/office/drawing/2014/main" val="395763243"/>
                    </a:ext>
                  </a:extLst>
                </a:gridCol>
                <a:gridCol w="977605">
                  <a:extLst>
                    <a:ext uri="{9D8B030D-6E8A-4147-A177-3AD203B41FA5}">
                      <a16:colId xmlns:a16="http://schemas.microsoft.com/office/drawing/2014/main" val="420680323"/>
                    </a:ext>
                  </a:extLst>
                </a:gridCol>
                <a:gridCol w="977605">
                  <a:extLst>
                    <a:ext uri="{9D8B030D-6E8A-4147-A177-3AD203B41FA5}">
                      <a16:colId xmlns:a16="http://schemas.microsoft.com/office/drawing/2014/main" val="2416515970"/>
                    </a:ext>
                  </a:extLst>
                </a:gridCol>
                <a:gridCol w="2551602">
                  <a:extLst>
                    <a:ext uri="{9D8B030D-6E8A-4147-A177-3AD203B41FA5}">
                      <a16:colId xmlns:a16="http://schemas.microsoft.com/office/drawing/2014/main" val="4033086954"/>
                    </a:ext>
                  </a:extLst>
                </a:gridCol>
              </a:tblGrid>
              <a:tr h="27650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ตัวชี้วัดผลงาน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หน่วยนับ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ผลการดำเนินการ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ค่าเป้าหมายล่วงหน้า</a:t>
                      </a: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3 - 5 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หมายเหตุ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591013"/>
                  </a:ext>
                </a:extLst>
              </a:tr>
              <a:tr h="276501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ตัวชี้วัดผลงาน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หน่วยนับ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ปีปัจุบัน ปี....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ปี......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ปี......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ปี......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00460"/>
                  </a:ext>
                </a:extLst>
              </a:tr>
              <a:tr h="239047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ระดับกรม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279840"/>
                  </a:ext>
                </a:extLst>
              </a:tr>
              <a:tr h="33649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………………………………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607012"/>
                  </a:ext>
                </a:extLst>
              </a:tr>
              <a:tr h="33649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…………………………………………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23761"/>
                  </a:ext>
                </a:extLst>
              </a:tr>
              <a:tr h="336494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ระดับกอง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477133"/>
                  </a:ext>
                </a:extLst>
              </a:tr>
              <a:tr h="33649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……………………………………..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กอง 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854051"/>
                  </a:ext>
                </a:extLst>
              </a:tr>
              <a:tr h="33649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………………………………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กอง 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478875"/>
                  </a:ext>
                </a:extLst>
              </a:tr>
              <a:tr h="33649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 …………………………………………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กอง 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7275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509E286-2F11-5FC6-CE30-50279B9C18C6}"/>
              </a:ext>
            </a:extLst>
          </p:cNvPr>
          <p:cNvSpPr txBox="1"/>
          <p:nvPr/>
        </p:nvSpPr>
        <p:spPr>
          <a:xfrm>
            <a:off x="381038" y="1847461"/>
            <a:ext cx="11429924" cy="17543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kumimoji="0" lang="th-TH" sz="1800" i="0" u="none" strike="noStrike" kern="1200" cap="none" spc="-10" normalizeH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ตัวชี้วัดที่กำหนดควร</a:t>
            </a:r>
            <a:r>
              <a:rPr kumimoji="0" lang="th-TH" sz="1800" b="1" i="0" u="none" strike="noStrike" kern="1200" cap="none" spc="-1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ครอบคลุมใน </a:t>
            </a:r>
            <a:r>
              <a:rPr kumimoji="0" lang="en-US" sz="1800" b="1" i="0" u="none" strike="noStrike" kern="1200" cap="none" spc="-1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800" b="1" i="0" u="none" strike="noStrike" kern="1200" cap="none" spc="-1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ระดับ คือ ผลผลิต </a:t>
            </a:r>
            <a:r>
              <a:rPr kumimoji="0" lang="en-US" sz="1800" b="1" i="0" u="none" strike="noStrike" kern="1200" cap="none" spc="-1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(output)</a:t>
            </a:r>
            <a:r>
              <a:rPr kumimoji="0" lang="th-TH" sz="1800" b="1" i="0" u="none" strike="noStrike" kern="1200" cap="none" spc="-1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</a:t>
            </a:r>
            <a:r>
              <a:rPr kumimoji="0" lang="en-US" sz="1800" b="1" i="0" u="none" strike="noStrike" kern="1200" cap="none" spc="-1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(outcome) </a:t>
            </a:r>
            <a:r>
              <a:rPr kumimoji="0" lang="th-TH" sz="1800" b="1" i="0" u="none" strike="noStrike" kern="1200" cap="none" spc="-1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1800" b="1" i="0" u="none" strike="noStrike" kern="1200" cap="none" spc="-1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Impact </a:t>
            </a:r>
            <a:r>
              <a:rPr kumimoji="0" lang="th-TH" sz="1800" b="1" i="0" u="none" strike="noStrike" kern="1200" cap="none" spc="-1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ของการปรับโครงสร้างในภาพรวม</a:t>
            </a:r>
            <a:r>
              <a:rPr kumimoji="0" lang="th-TH" sz="1800" i="0" u="none" strike="noStrike" kern="1200" cap="none" spc="-10" normalizeH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ควรสะท้อนถึงภารกิจหลัก</a:t>
            </a:r>
            <a:r>
              <a:rPr kumimoji="0" lang="th-TH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ของกรม/ภารกิจสำคัญของกองนั้นๆ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ที่มีการเปลี่ยนแปลง</a:t>
            </a:r>
            <a:r>
              <a:rPr kumimoji="0" lang="th-TH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และควรสอดคล้องกับ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Paint Point </a:t>
            </a:r>
            <a:r>
              <a:rPr kumimoji="0" lang="th-TH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และประโยชน์ที่คาดว่าจะได้รับ ทั้งนี้ ไม่ควรกำหนดจำนวนตัวชี้วัดจำนวนมากเกินไป (ซึ่งอาจเป็นภาระกับกรมได้) กรมควรพิจารณาเลือกตัวชี้วัดที่สามารถสะท้อนในภาพใหญ่ได้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ตัวชี้วัดจากการปรับปรุงโครงสร้าง </a:t>
            </a:r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ให้ส่วนราชการจัดทำคำอธิบาย นิยาม ขอบเขตการวัด วิธีการวัด เพื่อให้เกิดความชัดเจนและมีความเข้าใจที่ตรงกัน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และสำหรับการตั้งค่าเป้าหมายขอให้ตั้งค่าเป้าหมายล่วงหน้า ในระยะ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3-5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ปีข้างหน้า เนื่องจากตัวชี้วัดนี้ ส่วนราชการต้องรายงานผลการดำเนินการมายังสำนักงาน </a:t>
            </a:r>
            <a:r>
              <a:rPr lang="th-TH" sz="1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ก.พ.ร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ภายหลังจากกฎกระทรวงแบ่งส่วนราชการมีผลบังคับใช้ภายใน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ปี และ</a:t>
            </a:r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ใช้ประกอบการประเมินผลสัมฤทธิ์และประเมินความคุ้มค่า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ภายในระยะเวลา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– 5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(ตามที่ </a:t>
            </a:r>
            <a:r>
              <a:rPr lang="th-TH" sz="1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ก.พ.ร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กำหนด) เพื่อให้เป็นไปตามมติ ครม.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ส.ค.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65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7560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1AD84-ADD7-EC26-A111-F53B20944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7C68CB-160C-8570-C66B-3C79651CA2AB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0C884-9815-E384-01E0-95C86685DE9D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CB1AA3-1D03-ED86-93CC-1D0111A8D08F}"/>
              </a:ext>
            </a:extLst>
          </p:cNvPr>
          <p:cNvSpPr txBox="1"/>
          <p:nvPr/>
        </p:nvSpPr>
        <p:spPr>
          <a:xfrm>
            <a:off x="1467090" y="98126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ประโยชน์ที่จะได้รับจากการปรับปรุงโครงสร้างการแบ่งส่วนราชการ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0D92CB-1F36-D8EC-42B3-0E84827D3E67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08D54-B8DE-D3C5-36EF-7023E6385013}"/>
              </a:ext>
            </a:extLst>
          </p:cNvPr>
          <p:cNvSpPr txBox="1"/>
          <p:nvPr/>
        </p:nvSpPr>
        <p:spPr>
          <a:xfrm>
            <a:off x="343010" y="2062916"/>
            <a:ext cx="115059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ให้ส่วนราชการระบุประโยชน์ที่คาดว่าจะได้รับที่จะเกิดขึ้น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อย่างเป็นรูปธรรมและเห็นได้ชัดเจน ซึ่งควรวัดผลได้ และสอดคล้องกับ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Pain Point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และตัวชี้วัดที่กำหนดข้างต้นดังกล่าว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 มีต้นทุนในการให้บริการลดลง ลดระยะเวลาการเดินทาง ลดค่าใช้จ่ายในการสำเนาเอกสาร เกิดรายได้และสร้างมูลค่าทางเศรษฐกิจให้กับประเทศ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xx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ล้านบาท ปัญหาข้อร้องเรียนลดลง ฯลฯโดยจำแนกประโยชน์เป็น 3 ด้าน คือ </a:t>
            </a:r>
          </a:p>
          <a:p>
            <a:pPr marL="0" marR="0" lvl="0" indent="630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(1) ประโยชน์ต่อประชาชน / ผู้ประกอบการ / นักลงทุน </a:t>
            </a:r>
          </a:p>
          <a:p>
            <a:pPr marL="0" marR="0" lvl="0" indent="630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(2) ประโยชน์ต่อประเทศ</a:t>
            </a:r>
          </a:p>
          <a:p>
            <a:pPr marL="0" marR="0" lvl="0" indent="630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(3) ประโยชน์ต่อส่วนราชการ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1238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653" y="-184154"/>
            <a:ext cx="1691312" cy="3906187"/>
            <a:chOff x="0" y="0"/>
            <a:chExt cx="668173" cy="15431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8173" cy="1543185"/>
            </a:xfrm>
            <a:custGeom>
              <a:avLst/>
              <a:gdLst/>
              <a:ahLst/>
              <a:cxnLst/>
              <a:rect l="l" t="t" r="r" b="b"/>
              <a:pathLst>
                <a:path w="668173" h="1543185">
                  <a:moveTo>
                    <a:pt x="0" y="0"/>
                  </a:moveTo>
                  <a:lnTo>
                    <a:pt x="668173" y="0"/>
                  </a:lnTo>
                  <a:lnTo>
                    <a:pt x="668173" y="1543185"/>
                  </a:lnTo>
                  <a:lnTo>
                    <a:pt x="0" y="1543185"/>
                  </a:lnTo>
                  <a:close/>
                </a:path>
              </a:pathLst>
            </a:custGeom>
            <a:solidFill>
              <a:srgbClr val="BCCBCE">
                <a:alpha val="8392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68173" cy="15812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11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0027" y="2964336"/>
            <a:ext cx="10742541" cy="4137407"/>
            <a:chOff x="0" y="0"/>
            <a:chExt cx="21485081" cy="827481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5111" t="37137" r="17922" b="18398"/>
            <a:stretch>
              <a:fillRect/>
            </a:stretch>
          </p:blipFill>
          <p:spPr>
            <a:xfrm>
              <a:off x="0" y="0"/>
              <a:ext cx="21485081" cy="8274815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862356" y="1138766"/>
            <a:ext cx="7898332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236"/>
              </a:lnSpc>
            </a:pPr>
            <a:r>
              <a:rPr lang="th-TH" sz="5133" b="1" dirty="0">
                <a:solidFill>
                  <a:srgbClr val="3B4A5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ตัวอย่าง -</a:t>
            </a:r>
          </a:p>
          <a:p>
            <a:pPr algn="ctr" defTabSz="609630">
              <a:lnSpc>
                <a:spcPts val="5236"/>
              </a:lnSpc>
            </a:pPr>
            <a:r>
              <a:rPr lang="th-TH" sz="5133" b="1" dirty="0">
                <a:solidFill>
                  <a:srgbClr val="3B4A5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สำนักงานคณะกรรมการส่งเสริมการลงทุน</a:t>
            </a:r>
            <a:endParaRPr lang="en-US" sz="5133" b="1" dirty="0">
              <a:solidFill>
                <a:srgbClr val="3B4A5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158B6A-2CCB-97AB-8685-AFD8951AE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F26114-7A46-FBFE-1B38-70356E07BA53}"/>
              </a:ext>
            </a:extLst>
          </p:cNvPr>
          <p:cNvSpPr/>
          <p:nvPr/>
        </p:nvSpPr>
        <p:spPr>
          <a:xfrm>
            <a:off x="499730" y="324099"/>
            <a:ext cx="11238614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10BD9-805F-E57E-CABC-2EA78201F2F7}"/>
              </a:ext>
            </a:extLst>
          </p:cNvPr>
          <p:cNvSpPr txBox="1"/>
          <p:nvPr/>
        </p:nvSpPr>
        <p:spPr>
          <a:xfrm>
            <a:off x="366340" y="879192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58A58-99D4-0948-040F-A24ED78D32B1}"/>
              </a:ext>
            </a:extLst>
          </p:cNvPr>
          <p:cNvSpPr txBox="1"/>
          <p:nvPr/>
        </p:nvSpPr>
        <p:spPr>
          <a:xfrm>
            <a:off x="1385212" y="959770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สรุปข้อเสนอการปรับปรุงโครงสร้างการแบ่งส่วนราชการ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A31F4C-C067-543C-9920-65E3B80C325B}"/>
              </a:ext>
            </a:extLst>
          </p:cNvPr>
          <p:cNvSpPr txBox="1"/>
          <p:nvPr/>
        </p:nvSpPr>
        <p:spPr>
          <a:xfrm>
            <a:off x="1108600" y="1667160"/>
            <a:ext cx="10563189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จัดตั้งใหม่ จำนวน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(เป็นส่วนราชการที่เกิดจากการยุบเลิกหน่วยงาน)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193062-7A96-5B91-C5A4-F0B840F2F386}"/>
              </a:ext>
            </a:extLst>
          </p:cNvPr>
          <p:cNvSpPr/>
          <p:nvPr/>
        </p:nvSpPr>
        <p:spPr>
          <a:xfrm>
            <a:off x="1454617" y="2195639"/>
            <a:ext cx="10283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กองบริการชาวต่างชาติ</a:t>
            </a: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(Expatriate Services Division)</a:t>
            </a:r>
          </a:p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กองเสริมสร้างขีดความสามารถในการแข่งขัน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(Competitiveness Enhancement Division)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27A37E-94CB-0954-1235-BD62A69690E0}"/>
              </a:ext>
            </a:extLst>
          </p:cNvPr>
          <p:cNvSpPr txBox="1"/>
          <p:nvPr/>
        </p:nvSpPr>
        <p:spPr>
          <a:xfrm>
            <a:off x="1088332" y="2900193"/>
            <a:ext cx="10563189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ยุบเลิก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จำนวน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964D3D-2EF5-786C-C12D-81421C0981B0}"/>
              </a:ext>
            </a:extLst>
          </p:cNvPr>
          <p:cNvSpPr/>
          <p:nvPr/>
        </p:nvSpPr>
        <p:spPr>
          <a:xfrm>
            <a:off x="1529877" y="3436046"/>
            <a:ext cx="10283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กองประสานและพัฒนาปัจจัย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การลงทุน</a:t>
            </a:r>
            <a:endParaRPr lang="en-US" sz="2400" b="1" dirty="0">
              <a:solidFill>
                <a:srgbClr val="0000FF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กองพัฒนาและเชื่อมโยงการลงทุน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8899B4-A177-3802-3B29-8F965C7A28AC}"/>
              </a:ext>
            </a:extLst>
          </p:cNvPr>
          <p:cNvSpPr txBox="1"/>
          <p:nvPr/>
        </p:nvSpPr>
        <p:spPr>
          <a:xfrm>
            <a:off x="1088332" y="4204142"/>
            <a:ext cx="8345972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ปรับปรุงหน้าที่และอำนาจ จำนวน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B7CEF3-50B2-226A-ED4E-E983A5D42C2C}"/>
              </a:ext>
            </a:extLst>
          </p:cNvPr>
          <p:cNvSpPr/>
          <p:nvPr/>
        </p:nvSpPr>
        <p:spPr>
          <a:xfrm>
            <a:off x="1529877" y="4669079"/>
            <a:ext cx="10283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กอง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ยุทธศาสตร์และแผนงาน</a:t>
            </a:r>
            <a:endParaRPr lang="en-US" sz="2400" b="1" dirty="0">
              <a:solidFill>
                <a:srgbClr val="0000FF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กองพัฒนาผู้ประกอบการไทย</a:t>
            </a:r>
          </a:p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 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ศูนย์บริการลงทุน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0133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66DC6C-5851-6DB9-BFFC-97E25C4E7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15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226D8B-0267-36CB-7DAA-823399DD05D0}"/>
              </a:ext>
            </a:extLst>
          </p:cNvPr>
          <p:cNvSpPr txBox="1"/>
          <p:nvPr/>
        </p:nvSpPr>
        <p:spPr>
          <a:xfrm>
            <a:off x="677546" y="87230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ข้อเสนอการปรับปรุงโครงสร้างการแบ่งส่วนราชการ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7AC82-4B15-4D0D-8D17-30E4E7762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52" b="67192"/>
          <a:stretch/>
        </p:blipFill>
        <p:spPr>
          <a:xfrm>
            <a:off x="10145195" y="1389888"/>
            <a:ext cx="1870401" cy="1435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610D68-A6A9-4AB3-8129-89692459EBCB}"/>
              </a:ext>
            </a:extLst>
          </p:cNvPr>
          <p:cNvSpPr txBox="1"/>
          <p:nvPr/>
        </p:nvSpPr>
        <p:spPr>
          <a:xfrm>
            <a:off x="10461043" y="2877915"/>
            <a:ext cx="1508760" cy="930326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การขอจัดตั้งกองใหม่ ที่เกิดจากการยุบเลิกกองเดิม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1FCC46-51C9-D75F-9108-71B8CF204007}"/>
              </a:ext>
            </a:extLst>
          </p:cNvPr>
          <p:cNvCxnSpPr>
            <a:cxnSpLocks/>
          </p:cNvCxnSpPr>
          <p:nvPr/>
        </p:nvCxnSpPr>
        <p:spPr>
          <a:xfrm>
            <a:off x="10145195" y="3195255"/>
            <a:ext cx="315848" cy="0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08C096A-E0D9-EF4E-F6DB-0043F4AC9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" y="1453724"/>
            <a:ext cx="9759521" cy="50768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A9016AC-792C-217F-6D1F-B62BB917923C}"/>
              </a:ext>
            </a:extLst>
          </p:cNvPr>
          <p:cNvSpPr txBox="1"/>
          <p:nvPr/>
        </p:nvSpPr>
        <p:spPr>
          <a:xfrm>
            <a:off x="8261187" y="5890970"/>
            <a:ext cx="1969491" cy="654505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การปรับปรุงหน้าที่และอำนาจ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095EB-94B1-A04F-37D3-BDE7500F9E6E}"/>
              </a:ext>
            </a:extLst>
          </p:cNvPr>
          <p:cNvSpPr/>
          <p:nvPr/>
        </p:nvSpPr>
        <p:spPr>
          <a:xfrm>
            <a:off x="8133515" y="2840427"/>
            <a:ext cx="2011680" cy="853749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9973D5-31F4-F92A-A5B9-7D6A108736B9}"/>
              </a:ext>
            </a:extLst>
          </p:cNvPr>
          <p:cNvSpPr/>
          <p:nvPr/>
        </p:nvSpPr>
        <p:spPr>
          <a:xfrm>
            <a:off x="6118232" y="2724912"/>
            <a:ext cx="1870401" cy="1975103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3E7607-FD11-CA2A-E55C-58EA6D10746E}"/>
              </a:ext>
            </a:extLst>
          </p:cNvPr>
          <p:cNvCxnSpPr>
            <a:cxnSpLocks/>
          </p:cNvCxnSpPr>
          <p:nvPr/>
        </p:nvCxnSpPr>
        <p:spPr>
          <a:xfrm flipV="1">
            <a:off x="7374563" y="2395923"/>
            <a:ext cx="0" cy="328989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DC02F8-3655-BE81-E53E-DE3C0C6B6B68}"/>
              </a:ext>
            </a:extLst>
          </p:cNvPr>
          <p:cNvSpPr txBox="1"/>
          <p:nvPr/>
        </p:nvSpPr>
        <p:spPr>
          <a:xfrm>
            <a:off x="7053432" y="2066328"/>
            <a:ext cx="1508760" cy="378685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กองที่ถูกยุบเลิก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159037-C7EE-70FC-545B-F226ECC4BFBE}"/>
              </a:ext>
            </a:extLst>
          </p:cNvPr>
          <p:cNvSpPr/>
          <p:nvPr/>
        </p:nvSpPr>
        <p:spPr>
          <a:xfrm>
            <a:off x="6156785" y="4844313"/>
            <a:ext cx="3843528" cy="779248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543E76-B054-C0F3-86EC-DA33C87F5728}"/>
              </a:ext>
            </a:extLst>
          </p:cNvPr>
          <p:cNvCxnSpPr>
            <a:cxnSpLocks/>
          </p:cNvCxnSpPr>
          <p:nvPr/>
        </p:nvCxnSpPr>
        <p:spPr>
          <a:xfrm>
            <a:off x="9044867" y="5623561"/>
            <a:ext cx="0" cy="255546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20983C9-0248-88C1-A00C-9FD0B90EDC52}"/>
              </a:ext>
            </a:extLst>
          </p:cNvPr>
          <p:cNvSpPr/>
          <p:nvPr/>
        </p:nvSpPr>
        <p:spPr>
          <a:xfrm>
            <a:off x="4174235" y="3875048"/>
            <a:ext cx="5970957" cy="853749"/>
          </a:xfrm>
          <a:prstGeom prst="rect">
            <a:avLst/>
          </a:prstGeom>
          <a:noFill/>
          <a:ln w="19050">
            <a:solidFill>
              <a:srgbClr val="3333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10380C5-6DC6-B925-4D49-D493CC149888}"/>
              </a:ext>
            </a:extLst>
          </p:cNvPr>
          <p:cNvCxnSpPr>
            <a:cxnSpLocks/>
          </p:cNvCxnSpPr>
          <p:nvPr/>
        </p:nvCxnSpPr>
        <p:spPr>
          <a:xfrm>
            <a:off x="10145195" y="4262055"/>
            <a:ext cx="315848" cy="0"/>
          </a:xfrm>
          <a:prstGeom prst="straightConnector1">
            <a:avLst/>
          </a:prstGeom>
          <a:ln w="19050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9CFC69-57FC-53BC-311F-867304336CAA}"/>
              </a:ext>
            </a:extLst>
          </p:cNvPr>
          <p:cNvSpPr txBox="1"/>
          <p:nvPr/>
        </p:nvSpPr>
        <p:spPr>
          <a:xfrm>
            <a:off x="10421532" y="3906398"/>
            <a:ext cx="1508760" cy="1206146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การยุบรวมกอง และนำกองที่เหลือจากการยุบรวมไปจัดตั้งเป็นกองใหม่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49F96B-FAD8-36D2-A0CD-10AD4EE3F69C}"/>
              </a:ext>
            </a:extLst>
          </p:cNvPr>
          <p:cNvSpPr/>
          <p:nvPr/>
        </p:nvSpPr>
        <p:spPr>
          <a:xfrm>
            <a:off x="499730" y="324099"/>
            <a:ext cx="11238614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</p:spTree>
    <p:extLst>
      <p:ext uri="{BB962C8B-B14F-4D97-AF65-F5344CB8AC3E}">
        <p14:creationId xmlns:p14="http://schemas.microsoft.com/office/powerpoint/2010/main" val="376891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9FF12E-E3BD-2A2B-DE5C-B306ECE80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16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B65FE-13DB-42C5-78ED-3CD6679AE3BD}"/>
              </a:ext>
            </a:extLst>
          </p:cNvPr>
          <p:cNvSpPr txBox="1"/>
          <p:nvPr/>
        </p:nvSpPr>
        <p:spPr>
          <a:xfrm>
            <a:off x="388552" y="916981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11BEB0-AD00-0F18-533E-291A31DBA546}"/>
              </a:ext>
            </a:extLst>
          </p:cNvPr>
          <p:cNvSpPr txBox="1"/>
          <p:nvPr/>
        </p:nvSpPr>
        <p:spPr>
          <a:xfrm>
            <a:off x="1362175" y="965054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ภารกิจหลักของสำนัก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งานคณะกรรมการส่งเสริมการลงทุน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7082A-4B64-A42F-350F-E6D6655EE42A}"/>
              </a:ext>
            </a:extLst>
          </p:cNvPr>
          <p:cNvSpPr txBox="1"/>
          <p:nvPr/>
        </p:nvSpPr>
        <p:spPr>
          <a:xfrm>
            <a:off x="305885" y="1720921"/>
            <a:ext cx="3941812" cy="761769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ภารกิจหลักของสำนักงานคณะกรรมการส่งเสริมการลงทุน (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BOI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 (กล่องสีเขียว) และแสดงการขยายขอบเขตการดำเนินงานของภารกิจหลักตามกล่องสีฟ้า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427AC0-01DD-EA10-C9F0-BCC0D57D0ED1}"/>
              </a:ext>
            </a:extLst>
          </p:cNvPr>
          <p:cNvSpPr/>
          <p:nvPr/>
        </p:nvSpPr>
        <p:spPr>
          <a:xfrm>
            <a:off x="357556" y="2511765"/>
            <a:ext cx="3941812" cy="3912034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78C964-3C80-67DC-C599-B5D6877D1B5C}"/>
              </a:ext>
            </a:extLst>
          </p:cNvPr>
          <p:cNvSpPr txBox="1"/>
          <p:nvPr/>
        </p:nvSpPr>
        <p:spPr>
          <a:xfrm>
            <a:off x="5044870" y="1698442"/>
            <a:ext cx="2951675" cy="761769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กลไกการดำเนินงานตามกฎหมายของ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BOI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ในการขับเคลื่อนให้บรรลุเป้าหมายของการปรับปรุงโครงสร้างในครั้งนี้ 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58E84A-5C1D-1D34-2CAC-24BEECA61D59}"/>
              </a:ext>
            </a:extLst>
          </p:cNvPr>
          <p:cNvSpPr/>
          <p:nvPr/>
        </p:nvSpPr>
        <p:spPr>
          <a:xfrm>
            <a:off x="4880932" y="2511765"/>
            <a:ext cx="2951675" cy="3912034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B58F67-229F-2139-4CC4-00D6BB3E95AA}"/>
              </a:ext>
            </a:extLst>
          </p:cNvPr>
          <p:cNvCxnSpPr>
            <a:cxnSpLocks/>
          </p:cNvCxnSpPr>
          <p:nvPr/>
        </p:nvCxnSpPr>
        <p:spPr>
          <a:xfrm flipV="1">
            <a:off x="3478007" y="2212848"/>
            <a:ext cx="0" cy="298917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D7BB48-4EC1-6DB5-0ED7-788CBCC4D203}"/>
              </a:ext>
            </a:extLst>
          </p:cNvPr>
          <p:cNvCxnSpPr>
            <a:cxnSpLocks/>
          </p:cNvCxnSpPr>
          <p:nvPr/>
        </p:nvCxnSpPr>
        <p:spPr>
          <a:xfrm flipV="1">
            <a:off x="7114271" y="2212848"/>
            <a:ext cx="0" cy="29891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3DAEE-2468-0F44-43C9-721267F22CF0}"/>
              </a:ext>
            </a:extLst>
          </p:cNvPr>
          <p:cNvSpPr/>
          <p:nvPr/>
        </p:nvSpPr>
        <p:spPr>
          <a:xfrm>
            <a:off x="8414171" y="2507680"/>
            <a:ext cx="3346542" cy="2273874"/>
          </a:xfrm>
          <a:prstGeom prst="rect">
            <a:avLst/>
          </a:prstGeom>
          <a:noFill/>
          <a:ln w="19050">
            <a:solidFill>
              <a:srgbClr val="3333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BF1351-DB88-E573-DDDC-07111629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87" y="2608824"/>
            <a:ext cx="11036594" cy="385493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895ECF-47BC-4DBA-B054-FABF068CA578}"/>
              </a:ext>
            </a:extLst>
          </p:cNvPr>
          <p:cNvCxnSpPr>
            <a:cxnSpLocks/>
          </p:cNvCxnSpPr>
          <p:nvPr/>
        </p:nvCxnSpPr>
        <p:spPr>
          <a:xfrm>
            <a:off x="8171800" y="3349128"/>
            <a:ext cx="484742" cy="0"/>
          </a:xfrm>
          <a:prstGeom prst="straightConnector1">
            <a:avLst/>
          </a:prstGeom>
          <a:ln w="19050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731E9D-20C3-FBA6-1F6D-FDC01FAAE417}"/>
              </a:ext>
            </a:extLst>
          </p:cNvPr>
          <p:cNvCxnSpPr>
            <a:cxnSpLocks/>
          </p:cNvCxnSpPr>
          <p:nvPr/>
        </p:nvCxnSpPr>
        <p:spPr>
          <a:xfrm>
            <a:off x="8177591" y="3349128"/>
            <a:ext cx="0" cy="3085688"/>
          </a:xfrm>
          <a:prstGeom prst="line">
            <a:avLst/>
          </a:prstGeom>
          <a:ln w="190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ED070B0-C000-1F95-16E1-4B95A92B4533}"/>
              </a:ext>
            </a:extLst>
          </p:cNvPr>
          <p:cNvSpPr txBox="1"/>
          <p:nvPr/>
        </p:nvSpPr>
        <p:spPr>
          <a:xfrm>
            <a:off x="8448903" y="1581956"/>
            <a:ext cx="3379453" cy="976296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ครงสร้างการแบ่งส่วนราชการที่จะช่วยขับเคลื่อนทิศทางการพัฒนาประเทศตามแผนแม่บทภายใต้ยุทธศาสตร์ชาติและแผนพัฒนาเศรษฐกิจฉบับที่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A7C453-F4E3-18B2-5C59-517377A3A147}"/>
              </a:ext>
            </a:extLst>
          </p:cNvPr>
          <p:cNvCxnSpPr>
            <a:cxnSpLocks/>
          </p:cNvCxnSpPr>
          <p:nvPr/>
        </p:nvCxnSpPr>
        <p:spPr>
          <a:xfrm>
            <a:off x="4518154" y="3910988"/>
            <a:ext cx="0" cy="2552769"/>
          </a:xfrm>
          <a:prstGeom prst="line">
            <a:avLst/>
          </a:prstGeom>
          <a:ln w="190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E0188F-1F46-79DA-EEFE-2BD7DF274045}"/>
              </a:ext>
            </a:extLst>
          </p:cNvPr>
          <p:cNvCxnSpPr>
            <a:cxnSpLocks/>
          </p:cNvCxnSpPr>
          <p:nvPr/>
        </p:nvCxnSpPr>
        <p:spPr>
          <a:xfrm flipH="1">
            <a:off x="4518154" y="6463757"/>
            <a:ext cx="3659437" cy="0"/>
          </a:xfrm>
          <a:prstGeom prst="line">
            <a:avLst/>
          </a:prstGeom>
          <a:ln w="190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EC89C8-FB0E-51AB-97A1-7CFA4212E42E}"/>
              </a:ext>
            </a:extLst>
          </p:cNvPr>
          <p:cNvCxnSpPr>
            <a:cxnSpLocks/>
          </p:cNvCxnSpPr>
          <p:nvPr/>
        </p:nvCxnSpPr>
        <p:spPr>
          <a:xfrm flipH="1">
            <a:off x="4083607" y="5992306"/>
            <a:ext cx="434547" cy="0"/>
          </a:xfrm>
          <a:prstGeom prst="line">
            <a:avLst/>
          </a:prstGeom>
          <a:ln w="190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83A67CC-BE5E-6349-5FC4-77D674C0FC06}"/>
              </a:ext>
            </a:extLst>
          </p:cNvPr>
          <p:cNvCxnSpPr>
            <a:cxnSpLocks/>
          </p:cNvCxnSpPr>
          <p:nvPr/>
        </p:nvCxnSpPr>
        <p:spPr>
          <a:xfrm flipH="1">
            <a:off x="4082094" y="3919299"/>
            <a:ext cx="434547" cy="0"/>
          </a:xfrm>
          <a:prstGeom prst="line">
            <a:avLst/>
          </a:prstGeom>
          <a:ln w="190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2636F5D-DB6A-9D51-7DD3-3D9E34C07CF6}"/>
              </a:ext>
            </a:extLst>
          </p:cNvPr>
          <p:cNvCxnSpPr>
            <a:cxnSpLocks/>
          </p:cNvCxnSpPr>
          <p:nvPr/>
        </p:nvCxnSpPr>
        <p:spPr>
          <a:xfrm flipH="1">
            <a:off x="7615333" y="3906446"/>
            <a:ext cx="562258" cy="0"/>
          </a:xfrm>
          <a:prstGeom prst="line">
            <a:avLst/>
          </a:prstGeom>
          <a:ln w="190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515C8C8-A051-58F9-6EEA-F9E62FC6D46D}"/>
              </a:ext>
            </a:extLst>
          </p:cNvPr>
          <p:cNvCxnSpPr>
            <a:cxnSpLocks/>
          </p:cNvCxnSpPr>
          <p:nvPr/>
        </p:nvCxnSpPr>
        <p:spPr>
          <a:xfrm flipH="1">
            <a:off x="7615333" y="5610765"/>
            <a:ext cx="562258" cy="0"/>
          </a:xfrm>
          <a:prstGeom prst="line">
            <a:avLst/>
          </a:prstGeom>
          <a:ln w="190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AA99E37-2D48-E1C3-CC99-5C8971FB3E02}"/>
              </a:ext>
            </a:extLst>
          </p:cNvPr>
          <p:cNvCxnSpPr>
            <a:cxnSpLocks/>
          </p:cNvCxnSpPr>
          <p:nvPr/>
        </p:nvCxnSpPr>
        <p:spPr>
          <a:xfrm>
            <a:off x="8149766" y="3795556"/>
            <a:ext cx="484742" cy="0"/>
          </a:xfrm>
          <a:prstGeom prst="straightConnector1">
            <a:avLst/>
          </a:prstGeom>
          <a:ln w="19050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540D50-8DA7-8581-AC99-0AD938C2EE3D}"/>
              </a:ext>
            </a:extLst>
          </p:cNvPr>
          <p:cNvCxnSpPr>
            <a:cxnSpLocks/>
          </p:cNvCxnSpPr>
          <p:nvPr/>
        </p:nvCxnSpPr>
        <p:spPr>
          <a:xfrm flipV="1">
            <a:off x="11492488" y="2171665"/>
            <a:ext cx="0" cy="288546"/>
          </a:xfrm>
          <a:prstGeom prst="straightConnector1">
            <a:avLst/>
          </a:prstGeom>
          <a:ln w="19050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077FC1B-439B-CCEE-390E-C59E1BEDEA82}"/>
              </a:ext>
            </a:extLst>
          </p:cNvPr>
          <p:cNvSpPr/>
          <p:nvPr/>
        </p:nvSpPr>
        <p:spPr>
          <a:xfrm>
            <a:off x="499730" y="324099"/>
            <a:ext cx="11238614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</p:spTree>
    <p:extLst>
      <p:ext uri="{BB962C8B-B14F-4D97-AF65-F5344CB8AC3E}">
        <p14:creationId xmlns:p14="http://schemas.microsoft.com/office/powerpoint/2010/main" val="1997844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30C63-4937-12F6-C9E2-F8F9DC176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17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2AC30-5F2C-B067-7ED5-6EADFC0EF111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50C7E3-67A7-9DE8-0B79-48A7678C2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06" b="9000"/>
          <a:stretch/>
        </p:blipFill>
        <p:spPr>
          <a:xfrm>
            <a:off x="274674" y="2118972"/>
            <a:ext cx="11642651" cy="3882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156DA-932E-7AB0-C497-C20EBC98BB27}"/>
              </a:ext>
            </a:extLst>
          </p:cNvPr>
          <p:cNvSpPr txBox="1"/>
          <p:nvPr/>
        </p:nvSpPr>
        <p:spPr>
          <a:xfrm>
            <a:off x="1254438" y="97989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เหตุผลความจำเป็นในการปรับปรุงโครงสร้างการแบ่งส่วนราชการ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E80BC6-98F9-E7D4-5AF1-8204CB848785}"/>
              </a:ext>
            </a:extLst>
          </p:cNvPr>
          <p:cNvSpPr/>
          <p:nvPr/>
        </p:nvSpPr>
        <p:spPr>
          <a:xfrm>
            <a:off x="614348" y="2272437"/>
            <a:ext cx="3264196" cy="1787656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D1855-2B3A-D5C1-C641-5672BE2C2FC9}"/>
              </a:ext>
            </a:extLst>
          </p:cNvPr>
          <p:cNvSpPr txBox="1"/>
          <p:nvPr/>
        </p:nvSpPr>
        <p:spPr>
          <a:xfrm>
            <a:off x="1158185" y="1522493"/>
            <a:ext cx="1979428" cy="761769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แสดงปัจจัยภายนอกจากมติ ครม. ที่ส่งผลต่อการปรับโครงสร้างของ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BOI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A989C-5502-8298-9A63-3FA08182DAA7}"/>
              </a:ext>
            </a:extLst>
          </p:cNvPr>
          <p:cNvSpPr txBox="1"/>
          <p:nvPr/>
        </p:nvSpPr>
        <p:spPr>
          <a:xfrm>
            <a:off x="4527838" y="1522492"/>
            <a:ext cx="2203131" cy="761769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แสดงปัจจัยภายนอกจากกฎหมายใหม่ที่มอบให้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BOI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ดำเนินการเป็นฝ่ายเลขาฯ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85CA88-5EEA-A328-3126-433C9112FE3C}"/>
              </a:ext>
            </a:extLst>
          </p:cNvPr>
          <p:cNvSpPr/>
          <p:nvPr/>
        </p:nvSpPr>
        <p:spPr>
          <a:xfrm>
            <a:off x="4126637" y="2226242"/>
            <a:ext cx="2508079" cy="1686539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9078F-CF9E-7ADF-A4C6-185776EFEB22}"/>
              </a:ext>
            </a:extLst>
          </p:cNvPr>
          <p:cNvSpPr/>
          <p:nvPr/>
        </p:nvSpPr>
        <p:spPr>
          <a:xfrm>
            <a:off x="7099924" y="2161150"/>
            <a:ext cx="4817401" cy="1751631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D681AF-E41B-F813-6571-DEFA2527AC96}"/>
              </a:ext>
            </a:extLst>
          </p:cNvPr>
          <p:cNvSpPr txBox="1"/>
          <p:nvPr/>
        </p:nvSpPr>
        <p:spPr>
          <a:xfrm>
            <a:off x="7457921" y="1564671"/>
            <a:ext cx="4484662" cy="54724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แสดงปัจจัยภายนอกด้านกรอบกติการะหว่างประเทศของ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OECD </a:t>
            </a:r>
            <a:b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ที่ส่งผลต่อมาตรการส่งเสริมการลงทุนด้านภาษี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CAC7D5-5B18-FCA2-57E7-3AECA75E0317}"/>
              </a:ext>
            </a:extLst>
          </p:cNvPr>
          <p:cNvCxnSpPr>
            <a:cxnSpLocks/>
          </p:cNvCxnSpPr>
          <p:nvPr/>
        </p:nvCxnSpPr>
        <p:spPr>
          <a:xfrm flipV="1">
            <a:off x="10910165" y="1820055"/>
            <a:ext cx="0" cy="298917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AA76D9-D237-18AA-E426-037F3BE74314}"/>
              </a:ext>
            </a:extLst>
          </p:cNvPr>
          <p:cNvCxnSpPr>
            <a:cxnSpLocks/>
          </p:cNvCxnSpPr>
          <p:nvPr/>
        </p:nvCxnSpPr>
        <p:spPr>
          <a:xfrm flipV="1">
            <a:off x="2737272" y="1973520"/>
            <a:ext cx="0" cy="298917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45111C-6C06-C3EB-A932-0D6ABD43073E}"/>
              </a:ext>
            </a:extLst>
          </p:cNvPr>
          <p:cNvCxnSpPr>
            <a:cxnSpLocks/>
          </p:cNvCxnSpPr>
          <p:nvPr/>
        </p:nvCxnSpPr>
        <p:spPr>
          <a:xfrm flipV="1">
            <a:off x="4191694" y="1995860"/>
            <a:ext cx="245439" cy="193457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B42B7F5-D583-068E-FBF3-9832A896C9FA}"/>
              </a:ext>
            </a:extLst>
          </p:cNvPr>
          <p:cNvSpPr/>
          <p:nvPr/>
        </p:nvSpPr>
        <p:spPr>
          <a:xfrm>
            <a:off x="308419" y="4359010"/>
            <a:ext cx="11608905" cy="1642204"/>
          </a:xfrm>
          <a:prstGeom prst="rect">
            <a:avLst/>
          </a:prstGeom>
          <a:noFill/>
          <a:ln w="19050">
            <a:solidFill>
              <a:srgbClr val="3333FF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B251A8-5D15-E156-3D13-8C8AC99BF7CD}"/>
              </a:ext>
            </a:extLst>
          </p:cNvPr>
          <p:cNvCxnSpPr>
            <a:cxnSpLocks/>
          </p:cNvCxnSpPr>
          <p:nvPr/>
        </p:nvCxnSpPr>
        <p:spPr>
          <a:xfrm>
            <a:off x="614348" y="6018893"/>
            <a:ext cx="395745" cy="135786"/>
          </a:xfrm>
          <a:prstGeom prst="straightConnector1">
            <a:avLst/>
          </a:prstGeom>
          <a:ln w="19050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572A3D2-19D3-D334-8637-645FC01463F9}"/>
              </a:ext>
            </a:extLst>
          </p:cNvPr>
          <p:cNvSpPr txBox="1"/>
          <p:nvPr/>
        </p:nvSpPr>
        <p:spPr>
          <a:xfrm>
            <a:off x="936940" y="6054237"/>
            <a:ext cx="9103171" cy="332715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แสดงเหตุผลที่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BOI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ต้องปรับโครงสร้างให้รองรับกับการดำเนินงานจากปัจจัยต่างๆ ทั้ง มติ ครม. กฎหมายใหม่ และกรอบกติการะหว่างประเทศ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C1F9CD-FC53-7B42-BD60-F612FA57AAAF}"/>
              </a:ext>
            </a:extLst>
          </p:cNvPr>
          <p:cNvSpPr/>
          <p:nvPr/>
        </p:nvSpPr>
        <p:spPr>
          <a:xfrm>
            <a:off x="499730" y="324099"/>
            <a:ext cx="11238614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</p:spTree>
    <p:extLst>
      <p:ext uri="{BB962C8B-B14F-4D97-AF65-F5344CB8AC3E}">
        <p14:creationId xmlns:p14="http://schemas.microsoft.com/office/powerpoint/2010/main" val="2581429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0B417E-5325-E15D-8008-D6667FF96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40" b="6360"/>
          <a:stretch/>
        </p:blipFill>
        <p:spPr>
          <a:xfrm>
            <a:off x="331923" y="2718620"/>
            <a:ext cx="11647400" cy="30196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7F49B7-C96B-D535-2630-5C4857A09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18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7AF68-D6C5-6FDF-B2E5-7ECE9C7A52A1}"/>
              </a:ext>
            </a:extLst>
          </p:cNvPr>
          <p:cNvSpPr txBox="1"/>
          <p:nvPr/>
        </p:nvSpPr>
        <p:spPr>
          <a:xfrm>
            <a:off x="373285" y="822553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B84E9-3AD3-FC22-3603-E915EC64F9FA}"/>
              </a:ext>
            </a:extLst>
          </p:cNvPr>
          <p:cNvSpPr txBox="1"/>
          <p:nvPr/>
        </p:nvSpPr>
        <p:spPr>
          <a:xfrm>
            <a:off x="1397014" y="929077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บทบาทภารกิจของกรมที่มุ่งเน้นในอนาคต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2275A1-4A97-9ED8-1498-6D3B595618AA}"/>
              </a:ext>
            </a:extLst>
          </p:cNvPr>
          <p:cNvSpPr txBox="1"/>
          <p:nvPr/>
        </p:nvSpPr>
        <p:spPr>
          <a:xfrm>
            <a:off x="1397014" y="1735985"/>
            <a:ext cx="10245675" cy="84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แสดงกระบวนการทำงานในปัจจุบันด้านการให้บริการด้านวีซ่าและใบอนุญาตทำงานสำหรับช่างฝีมือ ผู้ชำนาญการต่างประเทศ และกลุ่มผู้เชี่ยวชาญพิเศษ (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Smart Visa)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BOI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ดำเนินการอยู่ โดยอาศัยกลไกทางกฎหมายทั้ง พ.ร.บ.ส่งเสริมการลงทุน พ.ร.บ.การเพิ่มขีดความสามารถในการแข่งขันฯ ระเบียบสำนักนายกรัฐมนตรี มติ ครม. ที่มอบหมายให้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BOI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ดำเนินการด้านวีซ่าและใบอนุญาตทำงาน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268BFA-C95C-73CB-F8C9-EB11C72DCBEE}"/>
              </a:ext>
            </a:extLst>
          </p:cNvPr>
          <p:cNvSpPr/>
          <p:nvPr/>
        </p:nvSpPr>
        <p:spPr>
          <a:xfrm>
            <a:off x="307138" y="2637918"/>
            <a:ext cx="11443008" cy="1668906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65937D-5E25-FD87-8AA3-7CD99F3968B6}"/>
              </a:ext>
            </a:extLst>
          </p:cNvPr>
          <p:cNvCxnSpPr>
            <a:cxnSpLocks/>
          </p:cNvCxnSpPr>
          <p:nvPr/>
        </p:nvCxnSpPr>
        <p:spPr>
          <a:xfrm flipV="1">
            <a:off x="952353" y="2340864"/>
            <a:ext cx="444661" cy="29705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EDD3906-14DB-B8D2-FD5F-233080D5EA22}"/>
              </a:ext>
            </a:extLst>
          </p:cNvPr>
          <p:cNvCxnSpPr>
            <a:cxnSpLocks/>
          </p:cNvCxnSpPr>
          <p:nvPr/>
        </p:nvCxnSpPr>
        <p:spPr>
          <a:xfrm>
            <a:off x="753131" y="5674748"/>
            <a:ext cx="316717" cy="213988"/>
          </a:xfrm>
          <a:prstGeom prst="straightConnector1">
            <a:avLst/>
          </a:prstGeom>
          <a:ln w="19050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2EC70C-B3EE-320D-68F3-0BC761510141}"/>
              </a:ext>
            </a:extLst>
          </p:cNvPr>
          <p:cNvSpPr txBox="1"/>
          <p:nvPr/>
        </p:nvSpPr>
        <p:spPr>
          <a:xfrm>
            <a:off x="1193194" y="5759406"/>
            <a:ext cx="10245675" cy="84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กระบวนการทำงานในอนาคตที่มีการขยายขอบเขตกลุ่มเป้าหมายที่ดำเนินการในปัจจุบันให้รองรับกับชาวต่างชาติที่มีศักยภาพสูง และกลุ่มเป้าหมายอื่นตามนโยบายรัฐบาลในการให้บริการด้านวีซ่าและใบอนุญาตทำงาน รวมทั้งมุ่งเน้นการใช้เครื่องมือทางการเงินทดแทนมาตรการทางภาษีตาม พ.ร.บ.การเพิ่มขีดความสามารถในการแข่งขันฯ เพื่อรองรับผลกระทบที่เกิดจากกรอบกติการะหว่างประเทศของ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OECD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4D8E52-3C8F-A899-7202-B649930897FD}"/>
              </a:ext>
            </a:extLst>
          </p:cNvPr>
          <p:cNvSpPr/>
          <p:nvPr/>
        </p:nvSpPr>
        <p:spPr>
          <a:xfrm>
            <a:off x="499730" y="324099"/>
            <a:ext cx="11238614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</p:spTree>
    <p:extLst>
      <p:ext uri="{BB962C8B-B14F-4D97-AF65-F5344CB8AC3E}">
        <p14:creationId xmlns:p14="http://schemas.microsoft.com/office/powerpoint/2010/main" val="2060219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FD11C1-4EF2-4565-78C2-9CE1F7F37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19</a:t>
            </a:fld>
            <a:endParaRPr lang="th-TH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8DFF5D-EB72-3783-D203-D3B6BE4EB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84" y="2223084"/>
            <a:ext cx="11568779" cy="3528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BCBFE9-3DCC-7E37-4C9D-41E85B4D1E5B}"/>
              </a:ext>
            </a:extLst>
          </p:cNvPr>
          <p:cNvSpPr txBox="1"/>
          <p:nvPr/>
        </p:nvSpPr>
        <p:spPr>
          <a:xfrm>
            <a:off x="599572" y="901327"/>
            <a:ext cx="10915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การปรับระบบวิธีการทำงานภายใต้ พ.ร.บ. การเพิ่มขีดความสามารถในการแข่งขันฯ พ.ศ. 2560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4A42D2-3FA1-FE31-0BD5-543D1F205099}"/>
              </a:ext>
            </a:extLst>
          </p:cNvPr>
          <p:cNvSpPr/>
          <p:nvPr/>
        </p:nvSpPr>
        <p:spPr>
          <a:xfrm>
            <a:off x="373285" y="2294052"/>
            <a:ext cx="11445430" cy="653039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3CAF5E-0C30-A2A5-53CB-29838A98D7DA}"/>
              </a:ext>
            </a:extLst>
          </p:cNvPr>
          <p:cNvCxnSpPr>
            <a:cxnSpLocks/>
          </p:cNvCxnSpPr>
          <p:nvPr/>
        </p:nvCxnSpPr>
        <p:spPr>
          <a:xfrm flipV="1">
            <a:off x="785538" y="1938528"/>
            <a:ext cx="412254" cy="320040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430EFB-EB53-A01C-6C0A-441994B9EFAF}"/>
              </a:ext>
            </a:extLst>
          </p:cNvPr>
          <p:cNvSpPr txBox="1"/>
          <p:nvPr/>
        </p:nvSpPr>
        <p:spPr>
          <a:xfrm>
            <a:off x="1197792" y="1631512"/>
            <a:ext cx="4123243" cy="59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แสดงปัญหาของการทำงานการพัฒนาเครื่องมือทางการเงินเดิมที่กระจายอยู่หลายกอง ทำให้ขาดเอกภาพในการดำเนินงาน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D2CC1D-4429-5BA9-BDA7-33F308AF87C2}"/>
              </a:ext>
            </a:extLst>
          </p:cNvPr>
          <p:cNvSpPr/>
          <p:nvPr/>
        </p:nvSpPr>
        <p:spPr>
          <a:xfrm>
            <a:off x="373284" y="2994506"/>
            <a:ext cx="11568779" cy="2253380"/>
          </a:xfrm>
          <a:prstGeom prst="roundRect">
            <a:avLst/>
          </a:prstGeom>
          <a:noFill/>
          <a:ln w="19050">
            <a:solidFill>
              <a:srgbClr val="3333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69E2ABA-442B-7836-46E0-BED9927C8194}"/>
              </a:ext>
            </a:extLst>
          </p:cNvPr>
          <p:cNvCxnSpPr>
            <a:cxnSpLocks/>
          </p:cNvCxnSpPr>
          <p:nvPr/>
        </p:nvCxnSpPr>
        <p:spPr>
          <a:xfrm>
            <a:off x="511532" y="5192581"/>
            <a:ext cx="0" cy="683933"/>
          </a:xfrm>
          <a:prstGeom prst="straightConnector1">
            <a:avLst/>
          </a:prstGeom>
          <a:ln w="19050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D42C99B-35A2-7059-BB5C-D2E3B6BFBE89}"/>
              </a:ext>
            </a:extLst>
          </p:cNvPr>
          <p:cNvSpPr txBox="1"/>
          <p:nvPr/>
        </p:nvSpPr>
        <p:spPr>
          <a:xfrm>
            <a:off x="510686" y="5923928"/>
            <a:ext cx="11168936" cy="68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แสดงการปรับระบบวิธีการทำงานใหม่ โดยการรวมภารกิจที่เกี่ยวข้องกับการบริหารจัดการกองทุนเพิ่มขีดความสามารถในการแข่งขันให้อยู่ภายใต้กองเดียว เพื่อให้การส่งเสริมและการให้เงินสนับสนุนจากกองทุนเป็นไปด้วยความรวดเร็ว เพื่อเป็นการเพิ่มประสิทธิภาพการใช้เครื่องมือทางการเงินในการดึงดูดนักลงทุน แทนมาตราการทางภาษีที่จะมีความสำคัญลดน้อยลงในอนาคต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EF0DF-C5FD-FEF0-C601-EE9DE0D12CC5}"/>
              </a:ext>
            </a:extLst>
          </p:cNvPr>
          <p:cNvSpPr/>
          <p:nvPr/>
        </p:nvSpPr>
        <p:spPr>
          <a:xfrm>
            <a:off x="499730" y="324099"/>
            <a:ext cx="11238614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</p:spTree>
    <p:extLst>
      <p:ext uri="{BB962C8B-B14F-4D97-AF65-F5344CB8AC3E}">
        <p14:creationId xmlns:p14="http://schemas.microsoft.com/office/powerpoint/2010/main" val="129765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ABA13A-93C5-98D1-38F1-F5BC327F1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2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1C9666-52AE-962D-5359-F614111B0EBD}"/>
              </a:ext>
            </a:extLst>
          </p:cNvPr>
          <p:cNvSpPr/>
          <p:nvPr/>
        </p:nvSpPr>
        <p:spPr>
          <a:xfrm>
            <a:off x="460744" y="1226056"/>
            <a:ext cx="11270512" cy="5167424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62716-CD46-55D0-E327-5B2EB9FF1A43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วัตถุประสงค์ของการใช้ </a:t>
            </a:r>
            <a:r>
              <a:rPr lang="en-US" sz="3600" b="1" spc="-80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</a:t>
            </a:r>
            <a:r>
              <a:rPr kumimoji="0" lang="en-US" sz="3600" b="1" i="0" u="none" strike="noStrike" kern="1200" cap="none" spc="-8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endParaRPr kumimoji="0" lang="th-TH" sz="3600" b="1" i="0" u="none" strike="noStrike" kern="1200" cap="none" spc="-8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5B18E-A663-DC27-B6BF-EB279068FBA2}"/>
              </a:ext>
            </a:extLst>
          </p:cNvPr>
          <p:cNvSpPr txBox="1"/>
          <p:nvPr/>
        </p:nvSpPr>
        <p:spPr>
          <a:xfrm>
            <a:off x="675943" y="1139108"/>
            <a:ext cx="10886187" cy="3904178"/>
          </a:xfrm>
          <a:prstGeom prst="round2SameRect">
            <a:avLst/>
          </a:prstGeom>
          <a:noFill/>
          <a:ln w="9525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 </a:t>
            </a:r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ก.พ.ร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จัดทำ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Template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นี้ขึ้น โดยมีวัตถุประสงค์เพื่อเป็น</a:t>
            </a:r>
            <a:r>
              <a:rPr lang="th-TH" sz="2400" b="1" u="sng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ให้ส่วนราชการใช้ประกอบในการจัดทำเอกสารนำเสนอในที่ประชุมคณะทำงานแบ่งส่วนราชการภายในกรม และคณะกรรมการพัฒนาโครงสร้างระบบราชการของกระทรวง เพื่อให้นำเสนอได้ถึงข้อมูลประเด็นสำคัญในการปรับปรุงโครงสร้างการแบ่งส่วนราชการ กรณีการมอบอำนาจการแบ่งส่วนราชการภายในกรม โดยไม่เพิ่มจำนวนกอง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Rearrange)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ตามมติคณะรัฐมนตรีเมื่อวันที่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สิงหาคม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กรณี ดังนี้</a:t>
            </a:r>
          </a:p>
          <a:p>
            <a:pPr marL="985838" indent="-269875">
              <a:spcBef>
                <a:spcPts val="600"/>
              </a:spcBef>
            </a:pPr>
            <a:r>
              <a:rPr lang="en-US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การจัดโครงสร้างส่วนราชการระดับกอง โดยไม่เพิ่มจำนวนกองในภาพรวมของส่วนราชการ</a:t>
            </a:r>
            <a:r>
              <a:rPr lang="en-US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และจำนวนกอง</a:t>
            </a:r>
            <a:b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ที่ปรากฏในกฎกระทรวงแบ่งส่วนราชการยังคงเท่าเดิม (หน้า </a:t>
            </a:r>
            <a:r>
              <a:rPr lang="en-US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– 28)</a:t>
            </a:r>
            <a:endParaRPr lang="th-TH" sz="2400" b="1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indent="715963">
              <a:spcBef>
                <a:spcPts val="600"/>
              </a:spcBef>
            </a:pPr>
            <a:r>
              <a:rPr lang="en-US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การจัดตั้งหน่วยงานในต่างประเทศใหม่ โดยไม่เพิ่มจำนวนหน่วยงาน</a:t>
            </a:r>
            <a:r>
              <a:rPr lang="en-US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(หน้า </a:t>
            </a:r>
            <a:r>
              <a:rPr lang="en-US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29 – 45)</a:t>
            </a:r>
          </a:p>
          <a:p>
            <a:pPr indent="715963">
              <a:spcBef>
                <a:spcPts val="600"/>
              </a:spcBef>
            </a:pPr>
            <a:r>
              <a:rPr lang="en-US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การจัดหน่วยงานของราชการบริหารส่วนกลางที่ตั้งอยู่ในภูมิภาคใหม่ โดยไม่เพิ่มจำนวนหน่วยงาน</a:t>
            </a:r>
            <a:r>
              <a:rPr lang="en-US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(หน้า </a:t>
            </a:r>
            <a:r>
              <a:rPr lang="en-US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46 – 55)</a:t>
            </a:r>
            <a:endParaRPr lang="th-TH" sz="2400" b="1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indent="715963">
              <a:spcBef>
                <a:spcPts val="600"/>
              </a:spcBef>
            </a:pPr>
            <a:endParaRPr lang="en-US" sz="2400" b="1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72650-22AE-14B3-F4B8-478C60CF3AAA}"/>
              </a:ext>
            </a:extLst>
          </p:cNvPr>
          <p:cNvSpPr txBox="1"/>
          <p:nvPr/>
        </p:nvSpPr>
        <p:spPr>
          <a:xfrm>
            <a:off x="764650" y="4530975"/>
            <a:ext cx="10797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ทั้งนี้ หากส่วนราชการเห็นว่าข้อมูลใดมีความสำคัญและมีความจำเป็น สามารถนำเสนอเพิ่มเติมได้ตามความเหมาะสม แต่ไม่ควรมากเกิน จนไม่เห็นประเด็นสำคัญของการขอเสนอปรับปรุงโครงสร้างการแบ่งส่วนราชการในครั้งนี้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E5F57-0CAD-A87A-F238-42BDC84C2E22}"/>
              </a:ext>
            </a:extLst>
          </p:cNvPr>
          <p:cNvSpPr txBox="1"/>
          <p:nvPr/>
        </p:nvSpPr>
        <p:spPr>
          <a:xfrm>
            <a:off x="1494845" y="5377817"/>
            <a:ext cx="9581322" cy="924036"/>
          </a:xfrm>
          <a:prstGeom prst="rect">
            <a:avLst/>
          </a:prstGeom>
          <a:noFill/>
          <a:ln>
            <a:solidFill>
              <a:srgbClr val="3333FF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2000" b="1" kern="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สำหรับการกำหนดตำแหน่งหัวหน้าส่วนราชการที่มีฐานะเป็นกองหรือเทียบกอง ให้ส่วนราชการคงกำหนดตำแหน่งประเภทอำนวยการ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ตามจำนวนตำแหน่งและระดับตำแหน่งที่มีอยู่เดิม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ก่อนวันที่กฎกระทรวงแบ่งส่วนราชการใหม่มีผลบังคับใช้ (ให้ส่วนราชการดำเนินการตามหนังสือสำนักงาน ก.พ. ที่ นร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1008/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17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ลงวันที่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กันยายน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2565)</a:t>
            </a:r>
          </a:p>
        </p:txBody>
      </p:sp>
    </p:spTree>
    <p:extLst>
      <p:ext uri="{BB962C8B-B14F-4D97-AF65-F5344CB8AC3E}">
        <p14:creationId xmlns:p14="http://schemas.microsoft.com/office/powerpoint/2010/main" val="878048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23CD0B7-C7F8-D61C-8F60-1E66947ED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20" y="1887182"/>
            <a:ext cx="11514773" cy="40776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17CF63-9FDB-DF48-023C-114412830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5B283-C56E-F2BF-8555-045748FBC491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5.1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D6E72-2512-D798-683F-B7838ADDBCAF}"/>
              </a:ext>
            </a:extLst>
          </p:cNvPr>
          <p:cNvSpPr txBox="1"/>
          <p:nvPr/>
        </p:nvSpPr>
        <p:spPr>
          <a:xfrm>
            <a:off x="1340810" y="1018622"/>
            <a:ext cx="10785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จัดตั้ง “กองเสริมสร้างขีดความสามารถในการแข่งขัน” และยุบ “กอง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ประสานและพัฒนาปัจจัยการลงทุน”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BFCDBC-DFDD-88C2-E457-DFF28351CFA1}"/>
              </a:ext>
            </a:extLst>
          </p:cNvPr>
          <p:cNvSpPr/>
          <p:nvPr/>
        </p:nvSpPr>
        <p:spPr>
          <a:xfrm>
            <a:off x="308420" y="2535172"/>
            <a:ext cx="3989260" cy="3466042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7722E4-5A33-579C-BE2E-98382A71B0A8}"/>
              </a:ext>
            </a:extLst>
          </p:cNvPr>
          <p:cNvCxnSpPr>
            <a:cxnSpLocks/>
          </p:cNvCxnSpPr>
          <p:nvPr/>
        </p:nvCxnSpPr>
        <p:spPr>
          <a:xfrm>
            <a:off x="333840" y="6001214"/>
            <a:ext cx="165890" cy="335578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569C68B-E98E-D86C-371C-EC1F2F3B30F4}"/>
              </a:ext>
            </a:extLst>
          </p:cNvPr>
          <p:cNvSpPr txBox="1"/>
          <p:nvPr/>
        </p:nvSpPr>
        <p:spPr>
          <a:xfrm>
            <a:off x="612576" y="6041006"/>
            <a:ext cx="3685104" cy="59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แสดงการยุบเลิกกอง และนำภารกิจของกองที่ถูกยุบเลิกไปกองอื่นที่มีภารกิจใกล้เคียงกัน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1FBA1C-A15B-59CE-1965-D7A6B0B50D63}"/>
              </a:ext>
            </a:extLst>
          </p:cNvPr>
          <p:cNvSpPr/>
          <p:nvPr/>
        </p:nvSpPr>
        <p:spPr>
          <a:xfrm>
            <a:off x="4398264" y="2498764"/>
            <a:ext cx="2221992" cy="2731604"/>
          </a:xfrm>
          <a:prstGeom prst="rect">
            <a:avLst/>
          </a:prstGeom>
          <a:noFill/>
          <a:ln w="19050">
            <a:solidFill>
              <a:srgbClr val="3333FF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AA7EA3-D4C3-2FE8-9CB3-DCA5A2DDAAFF}"/>
              </a:ext>
            </a:extLst>
          </p:cNvPr>
          <p:cNvCxnSpPr>
            <a:cxnSpLocks/>
          </p:cNvCxnSpPr>
          <p:nvPr/>
        </p:nvCxnSpPr>
        <p:spPr>
          <a:xfrm>
            <a:off x="4555320" y="5230368"/>
            <a:ext cx="0" cy="301752"/>
          </a:xfrm>
          <a:prstGeom prst="straightConnector1">
            <a:avLst/>
          </a:prstGeom>
          <a:ln w="19050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FE031F7-391C-DD7B-A688-4343D353DA89}"/>
              </a:ext>
            </a:extLst>
          </p:cNvPr>
          <p:cNvSpPr txBox="1"/>
          <p:nvPr/>
        </p:nvSpPr>
        <p:spPr>
          <a:xfrm>
            <a:off x="4398264" y="5433112"/>
            <a:ext cx="2056097" cy="59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แสดงการตั้งกองใหม่ที่เกิดจากการยุบเลิก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125BC4-6409-0A5B-0D00-D49B468992D6}"/>
              </a:ext>
            </a:extLst>
          </p:cNvPr>
          <p:cNvSpPr/>
          <p:nvPr/>
        </p:nvSpPr>
        <p:spPr>
          <a:xfrm>
            <a:off x="7412736" y="2369060"/>
            <a:ext cx="4325608" cy="1526284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F6152E-BACF-6F07-7738-FF944FD43E8D}"/>
              </a:ext>
            </a:extLst>
          </p:cNvPr>
          <p:cNvSpPr txBox="1"/>
          <p:nvPr/>
        </p:nvSpPr>
        <p:spPr>
          <a:xfrm>
            <a:off x="7869063" y="1627817"/>
            <a:ext cx="3159473" cy="34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แสดงเหตุผลความจำเป็นในการขอจัดตั้งกองใหม่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5888E95-3A66-3F26-E527-30C7E78DDB34}"/>
              </a:ext>
            </a:extLst>
          </p:cNvPr>
          <p:cNvCxnSpPr>
            <a:cxnSpLocks/>
          </p:cNvCxnSpPr>
          <p:nvPr/>
        </p:nvCxnSpPr>
        <p:spPr>
          <a:xfrm flipV="1">
            <a:off x="7951359" y="1887182"/>
            <a:ext cx="0" cy="481878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502E231A-ECEE-3572-0759-3A21315308EE}"/>
              </a:ext>
            </a:extLst>
          </p:cNvPr>
          <p:cNvSpPr/>
          <p:nvPr/>
        </p:nvSpPr>
        <p:spPr>
          <a:xfrm>
            <a:off x="7412736" y="4175630"/>
            <a:ext cx="4325608" cy="1566873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EBC696-1CF9-B49E-B49E-BE557A1935B8}"/>
              </a:ext>
            </a:extLst>
          </p:cNvPr>
          <p:cNvCxnSpPr>
            <a:cxnSpLocks/>
          </p:cNvCxnSpPr>
          <p:nvPr/>
        </p:nvCxnSpPr>
        <p:spPr>
          <a:xfrm>
            <a:off x="7518543" y="5742503"/>
            <a:ext cx="0" cy="222303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81026C8-5AEA-AE01-598B-D247ECEDF60F}"/>
              </a:ext>
            </a:extLst>
          </p:cNvPr>
          <p:cNvSpPr txBox="1"/>
          <p:nvPr/>
        </p:nvSpPr>
        <p:spPr>
          <a:xfrm>
            <a:off x="7412736" y="5830077"/>
            <a:ext cx="3820015" cy="34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แสดงประโยชน์ที่คาดว่าจะได้รับจากการขอจัดตั้งกองใหม่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9DE02-9E1D-78C5-DFF8-161CC7F6D442}"/>
              </a:ext>
            </a:extLst>
          </p:cNvPr>
          <p:cNvSpPr/>
          <p:nvPr/>
        </p:nvSpPr>
        <p:spPr>
          <a:xfrm>
            <a:off x="945304" y="304213"/>
            <a:ext cx="10685721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B480E8-2F3E-7137-582C-D552C87E04C1}"/>
              </a:ext>
            </a:extLst>
          </p:cNvPr>
          <p:cNvSpPr txBox="1"/>
          <p:nvPr/>
        </p:nvSpPr>
        <p:spPr>
          <a:xfrm>
            <a:off x="1340810" y="1491465"/>
            <a:ext cx="6528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(ตัวอย่างกรณีที่ </a:t>
            </a:r>
            <a:r>
              <a:rPr lang="en-US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การยุบกองหนึ่ง เพื่อนำไปจัดตั้งกองใหม่)</a:t>
            </a:r>
            <a:endParaRPr lang="en-US" sz="2000" b="1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60E53-2104-EC53-6CDA-1380ABB74289}"/>
              </a:ext>
            </a:extLst>
          </p:cNvPr>
          <p:cNvSpPr txBox="1"/>
          <p:nvPr/>
        </p:nvSpPr>
        <p:spPr>
          <a:xfrm>
            <a:off x="120797" y="373161"/>
            <a:ext cx="824507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85073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B5114A-97C6-0092-0F50-D506FF03D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3785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AF6890-A6C0-421B-2498-BF7E4EC1CBEE}"/>
              </a:ext>
            </a:extLst>
          </p:cNvPr>
          <p:cNvSpPr/>
          <p:nvPr/>
        </p:nvSpPr>
        <p:spPr>
          <a:xfrm>
            <a:off x="716742" y="1493181"/>
            <a:ext cx="3517801" cy="617648"/>
          </a:xfrm>
          <a:prstGeom prst="roundRect">
            <a:avLst>
              <a:gd name="adj" fmla="val 4161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รายชื่อนักลงทุนเป้าหมาย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ภายใต้ พ.ร.บ. เพิ่มขีดฯ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72536-5750-F1D9-6641-D4D9E39CCB50}"/>
              </a:ext>
            </a:extLst>
          </p:cNvPr>
          <p:cNvSpPr txBox="1"/>
          <p:nvPr/>
        </p:nvSpPr>
        <p:spPr>
          <a:xfrm>
            <a:off x="46278" y="1884086"/>
            <a:ext cx="70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47DFF38-E516-D15C-3B8B-9DA2F0286A1F}"/>
              </a:ext>
            </a:extLst>
          </p:cNvPr>
          <p:cNvGraphicFramePr>
            <a:graphicFrameLocks/>
          </p:cNvGraphicFramePr>
          <p:nvPr/>
        </p:nvGraphicFramePr>
        <p:xfrm>
          <a:off x="249960" y="2166260"/>
          <a:ext cx="3984583" cy="2726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98631C-CCBE-E4CB-3733-0A9424F70B2D}"/>
              </a:ext>
            </a:extLst>
          </p:cNvPr>
          <p:cNvSpPr/>
          <p:nvPr/>
        </p:nvSpPr>
        <p:spPr>
          <a:xfrm>
            <a:off x="4613828" y="1493181"/>
            <a:ext cx="3158572" cy="617648"/>
          </a:xfrm>
          <a:prstGeom prst="roundRect">
            <a:avLst>
              <a:gd name="adj" fmla="val 4161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มูลค่าการลงทุนของโครงการที่ได้รับ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การส่งเสริมการลงทุนตาม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พ.ร.บ.การเพิ่มขีดความสามารถฯ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EAE18D-ED32-536A-DA26-7FAF4F6703A2}"/>
              </a:ext>
            </a:extLst>
          </p:cNvPr>
          <p:cNvSpPr/>
          <p:nvPr/>
        </p:nvSpPr>
        <p:spPr>
          <a:xfrm>
            <a:off x="8869452" y="1509946"/>
            <a:ext cx="2743201" cy="617648"/>
          </a:xfrm>
          <a:prstGeom prst="roundRect">
            <a:avLst>
              <a:gd name="adj" fmla="val 4161"/>
            </a:avLst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มูลค่าการเบิกจ่ายเงินสนับสนุนจาก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กองทุนเพิ่มขีดความสามารถฯ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4AF9BBD-7C82-B907-8025-0375348B0714}"/>
              </a:ext>
            </a:extLst>
          </p:cNvPr>
          <p:cNvGraphicFramePr>
            <a:graphicFrameLocks/>
          </p:cNvGraphicFramePr>
          <p:nvPr/>
        </p:nvGraphicFramePr>
        <p:xfrm>
          <a:off x="4203986" y="2349458"/>
          <a:ext cx="3873214" cy="2543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9349A47-75F8-2832-95A5-84C3047871E3}"/>
              </a:ext>
            </a:extLst>
          </p:cNvPr>
          <p:cNvSpPr txBox="1"/>
          <p:nvPr/>
        </p:nvSpPr>
        <p:spPr>
          <a:xfrm>
            <a:off x="3933974" y="2096064"/>
            <a:ext cx="100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ล้านบาท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45D61FB-683E-22FC-CD31-4912F614E6AC}"/>
              </a:ext>
            </a:extLst>
          </p:cNvPr>
          <p:cNvGraphicFramePr>
            <a:graphicFrameLocks/>
          </p:cNvGraphicFramePr>
          <p:nvPr/>
        </p:nvGraphicFramePr>
        <p:xfrm>
          <a:off x="8046643" y="2349459"/>
          <a:ext cx="3984583" cy="2543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32932FA-E983-5DBA-353F-AE2612F7EE9E}"/>
              </a:ext>
            </a:extLst>
          </p:cNvPr>
          <p:cNvSpPr txBox="1"/>
          <p:nvPr/>
        </p:nvSpPr>
        <p:spPr>
          <a:xfrm>
            <a:off x="7842543" y="2078512"/>
            <a:ext cx="100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ล้านบาท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39A950-C569-F725-B99E-D3A14B6A2464}"/>
              </a:ext>
            </a:extLst>
          </p:cNvPr>
          <p:cNvSpPr txBox="1"/>
          <p:nvPr/>
        </p:nvSpPr>
        <p:spPr>
          <a:xfrm>
            <a:off x="643637" y="925904"/>
            <a:ext cx="11338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แสดง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ปริมาณงานการดำเนินงานตาม พ.ร.บ. การเพิ่มขีดความสามารถในการแข่งขันฯ ปัจจุบันและที่คาดว่าจะเพิ่มขึ้นในอนาคต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72D0F2-9FD8-C716-281F-9697CF6AA573}"/>
              </a:ext>
            </a:extLst>
          </p:cNvPr>
          <p:cNvSpPr txBox="1"/>
          <p:nvPr/>
        </p:nvSpPr>
        <p:spPr>
          <a:xfrm>
            <a:off x="298989" y="5104652"/>
            <a:ext cx="11683208" cy="1331839"/>
          </a:xfrm>
          <a:prstGeom prst="rect">
            <a:avLst/>
          </a:prstGeom>
          <a:effectLst/>
        </p:spPr>
        <p:txBody>
          <a:bodyPr wrap="square" rtlCol="0" anchor="t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หมายเหตุ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MS Mincho" panose="02020609040205080304" pitchFamily="49" charset="-128"/>
              <a:cs typeface="TH SarabunPSK" panose="020B0500040200020003" pitchFamily="34" charset="-34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1.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มูลค่าการลงทุนที่ได้รับการส่งเสริมตาม พ.ร.บ.การเพิ่มขีดความสามารถฯ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ที่มีมูลค่า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22.5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ล้านบาท ในปี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2563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เนื่องจากมีโครงการที่เข้าข่ายได้รับการส่งเสริมน้อย มีบางโครงการที่ไม่บรรลุข้อตกลงระหว่างคณะกรรมการและผู้ประกอบการ </a:t>
            </a:r>
          </a:p>
          <a:p>
            <a:pPr marL="174625" marR="0" lvl="0" indent="-1746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2.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มูลค่าการเบิกจ่ายเงินสนับสนุนจากกองทุนเพิ่มขีดความสามารถฯ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 เนื่องจากในปี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2563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มีมูลค่าโครงการที่ได้รับอนุมัติ เพียง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22.5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ล้านบาท เท่านั้น ทำให้การเบิกจ่ายเงินสนับสนุนจากกองทุนเพิ่มขีดความสามารถฯ มีจำนวนน้อย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MS Mincho" panose="02020609040205080304" pitchFamily="49" charset="-128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985EE2-7480-669B-7265-E265D963969C}"/>
              </a:ext>
            </a:extLst>
          </p:cNvPr>
          <p:cNvSpPr/>
          <p:nvPr/>
        </p:nvSpPr>
        <p:spPr>
          <a:xfrm>
            <a:off x="499730" y="324099"/>
            <a:ext cx="11238614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</p:spTree>
    <p:extLst>
      <p:ext uri="{BB962C8B-B14F-4D97-AF65-F5344CB8AC3E}">
        <p14:creationId xmlns:p14="http://schemas.microsoft.com/office/powerpoint/2010/main" val="3197898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A5DC7B-D00A-4D0E-A84A-CD8810AA7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22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C66AE1-6CDB-A3A6-75C4-676909520F94}"/>
              </a:ext>
            </a:extLst>
          </p:cNvPr>
          <p:cNvSpPr/>
          <p:nvPr/>
        </p:nvSpPr>
        <p:spPr>
          <a:xfrm>
            <a:off x="1321779" y="2496222"/>
            <a:ext cx="3109824" cy="357920"/>
          </a:xfrm>
          <a:prstGeom prst="roundRect">
            <a:avLst>
              <a:gd name="adj" fmla="val 4161"/>
            </a:avLst>
          </a:prstGeom>
          <a:noFill/>
          <a:ln w="2540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กองประสานและพัฒนาปัจจัยการลงทุน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DB51FA-CFDE-5910-A3E3-BFBEAAD8F75E}"/>
              </a:ext>
            </a:extLst>
          </p:cNvPr>
          <p:cNvCxnSpPr>
            <a:cxnSpLocks/>
          </p:cNvCxnSpPr>
          <p:nvPr/>
        </p:nvCxnSpPr>
        <p:spPr>
          <a:xfrm>
            <a:off x="2808179" y="2370777"/>
            <a:ext cx="0" cy="1254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662F020-11B1-706C-F2C8-4C91A895E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16" y="2292156"/>
            <a:ext cx="452626" cy="59512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662049-5426-3161-D98B-B08B0011FEEE}"/>
              </a:ext>
            </a:extLst>
          </p:cNvPr>
          <p:cNvSpPr/>
          <p:nvPr/>
        </p:nvSpPr>
        <p:spPr>
          <a:xfrm>
            <a:off x="1427655" y="1809184"/>
            <a:ext cx="3003948" cy="561593"/>
          </a:xfrm>
          <a:prstGeom prst="roundRect">
            <a:avLst>
              <a:gd name="adj" fmla="val 4161"/>
            </a:avLst>
          </a:prstGeom>
          <a:solidFill>
            <a:srgbClr val="70AD4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สำนักงานคณะกรรมการส่งเสริมการลงทุน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001E8-4C3A-6943-DCDD-7A3AE23C060B}"/>
              </a:ext>
            </a:extLst>
          </p:cNvPr>
          <p:cNvSpPr txBox="1"/>
          <p:nvPr/>
        </p:nvSpPr>
        <p:spPr>
          <a:xfrm>
            <a:off x="235537" y="2920455"/>
            <a:ext cx="5023131" cy="3093860"/>
          </a:xfrm>
          <a:prstGeom prst="rect">
            <a:avLst/>
          </a:prstGeom>
          <a:ln>
            <a:noFill/>
          </a:ln>
          <a:effectLst/>
        </p:spPr>
        <p:txBody>
          <a:bodyPr wrap="square" rtlCol="0" anchor="t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th-TH" sz="2000" b="1" dirty="0"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การพัฒนาปัจจัยสนับสนุนการลงทุน วิเคราะห์สภาพแวดล้อมการลงทุน และการเสนอแนะมาตรการส่งเสริมการลงทุน 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th-TH" sz="2000" b="1" dirty="0"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การศึกษาศักยภาพการลงทุน พัฒนาและชักจูงให้เกิดการลงทุนในพื้นที่เป้าหมายตามนโยบายรัฐบาล และประสานงานกับศูนย์เศรษฐกิจการลงทุนภาคที่ 1-7 </a:t>
            </a:r>
            <a:endParaRPr lang="en-US" sz="2000" b="1" dirty="0">
              <a:latin typeface="TH SarabunPSK" panose="020B0500040200020003" pitchFamily="34" charset="-34"/>
              <a:ea typeface="MS Mincho" panose="02020609040205080304" pitchFamily="49" charset="-128"/>
              <a:cs typeface="TH SarabunPSK" panose="020B0500040200020003" pitchFamily="34" charset="-34"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th-TH" sz="2000" b="1" dirty="0"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เป็นศูนย์บริหารจัดการเพื่อดึงดูดผู้เชี่ยวชาญทั้งไทยและต่างชาติให้มาทำงานในสาขาที่จำเป็นและขาดแคลน เพื่อรองรับการพัฒนาอุตสาหกรรมและบริการ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th-TH" sz="2000" b="1" dirty="0">
                <a:latin typeface="TH SarabunPSK" panose="020B0500040200020003" pitchFamily="34" charset="-34"/>
                <a:ea typeface="MS Mincho" panose="02020609040205080304" pitchFamily="49" charset="-128"/>
                <a:cs typeface="TH SarabunPSK" panose="020B0500040200020003" pitchFamily="34" charset="-34"/>
              </a:rPr>
              <a:t>ดำเนินการแก้ปัญหานักลงทุนโดยประสานงานกับหน่วยงานทั้งภาครัฐและเอกชน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B53E51-2E69-6693-7384-E3A7DFD2F63D}"/>
              </a:ext>
            </a:extLst>
          </p:cNvPr>
          <p:cNvSpPr/>
          <p:nvPr/>
        </p:nvSpPr>
        <p:spPr>
          <a:xfrm>
            <a:off x="6063035" y="2054644"/>
            <a:ext cx="2159570" cy="571255"/>
          </a:xfrm>
          <a:prstGeom prst="roundRect">
            <a:avLst>
              <a:gd name="adj" fmla="val 4161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กองยุทธศาสตร์และแผนงาน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46A493-BE5C-3383-1CC9-04B9F60D783C}"/>
              </a:ext>
            </a:extLst>
          </p:cNvPr>
          <p:cNvSpPr/>
          <p:nvPr/>
        </p:nvSpPr>
        <p:spPr>
          <a:xfrm>
            <a:off x="6063035" y="2829015"/>
            <a:ext cx="2173945" cy="622747"/>
          </a:xfrm>
          <a:prstGeom prst="roundRect">
            <a:avLst>
              <a:gd name="adj" fmla="val 4161"/>
            </a:avLst>
          </a:prstGeom>
          <a:solidFill>
            <a:srgbClr val="92D050"/>
          </a:solidFill>
          <a:ln w="1270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กองเสริมสร้างขีดความสามารถในการแข่งขัน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356EFF-2666-8C4F-391C-7B2989E28B01}"/>
              </a:ext>
            </a:extLst>
          </p:cNvPr>
          <p:cNvSpPr txBox="1"/>
          <p:nvPr/>
        </p:nvSpPr>
        <p:spPr>
          <a:xfrm>
            <a:off x="5811199" y="1659356"/>
            <a:ext cx="2767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กองที่รับโอนหน้าที่และอำนาจ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94EAE9-033F-A520-7176-2F58E4429306}"/>
              </a:ext>
            </a:extLst>
          </p:cNvPr>
          <p:cNvCxnSpPr>
            <a:cxnSpLocks/>
          </p:cNvCxnSpPr>
          <p:nvPr/>
        </p:nvCxnSpPr>
        <p:spPr>
          <a:xfrm>
            <a:off x="5492041" y="2932370"/>
            <a:ext cx="595878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C875DB-6FE5-6C7E-546E-75771F3153C6}"/>
              </a:ext>
            </a:extLst>
          </p:cNvPr>
          <p:cNvCxnSpPr>
            <a:cxnSpLocks/>
          </p:cNvCxnSpPr>
          <p:nvPr/>
        </p:nvCxnSpPr>
        <p:spPr>
          <a:xfrm flipV="1">
            <a:off x="5492041" y="2434862"/>
            <a:ext cx="0" cy="68706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6600CE-5747-329C-2723-6617FFA5A643}"/>
              </a:ext>
            </a:extLst>
          </p:cNvPr>
          <p:cNvCxnSpPr>
            <a:cxnSpLocks/>
          </p:cNvCxnSpPr>
          <p:nvPr/>
        </p:nvCxnSpPr>
        <p:spPr>
          <a:xfrm>
            <a:off x="5196962" y="3115345"/>
            <a:ext cx="295079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A59A97-213E-1DEF-13A0-EF46FC0B7CE6}"/>
              </a:ext>
            </a:extLst>
          </p:cNvPr>
          <p:cNvCxnSpPr>
            <a:cxnSpLocks/>
          </p:cNvCxnSpPr>
          <p:nvPr/>
        </p:nvCxnSpPr>
        <p:spPr>
          <a:xfrm>
            <a:off x="5492041" y="2433499"/>
            <a:ext cx="595878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FE2F38-184C-60BE-15D5-29C2959856F6}"/>
              </a:ext>
            </a:extLst>
          </p:cNvPr>
          <p:cNvCxnSpPr>
            <a:cxnSpLocks/>
          </p:cNvCxnSpPr>
          <p:nvPr/>
        </p:nvCxnSpPr>
        <p:spPr>
          <a:xfrm>
            <a:off x="5196962" y="3765849"/>
            <a:ext cx="820596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65A0AF-B2A7-BD50-040A-C8AB9B81E24D}"/>
              </a:ext>
            </a:extLst>
          </p:cNvPr>
          <p:cNvCxnSpPr>
            <a:cxnSpLocks/>
          </p:cNvCxnSpPr>
          <p:nvPr/>
        </p:nvCxnSpPr>
        <p:spPr>
          <a:xfrm>
            <a:off x="5209472" y="4565420"/>
            <a:ext cx="811967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B1F5C7-02C1-AB9B-129C-224FCB0B9C4F}"/>
              </a:ext>
            </a:extLst>
          </p:cNvPr>
          <p:cNvCxnSpPr>
            <a:cxnSpLocks/>
          </p:cNvCxnSpPr>
          <p:nvPr/>
        </p:nvCxnSpPr>
        <p:spPr>
          <a:xfrm>
            <a:off x="4966523" y="5619996"/>
            <a:ext cx="1051035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58DB70-D1CF-A694-AB03-181ACA395F49}"/>
              </a:ext>
            </a:extLst>
          </p:cNvPr>
          <p:cNvSpPr/>
          <p:nvPr/>
        </p:nvSpPr>
        <p:spPr>
          <a:xfrm>
            <a:off x="6063035" y="3588337"/>
            <a:ext cx="2159570" cy="571255"/>
          </a:xfrm>
          <a:prstGeom prst="roundRect">
            <a:avLst>
              <a:gd name="adj" fmla="val 4161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กองพัฒนาผู้ประกอบการไทย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C03587-EC3A-4999-EE97-E7C274CEC5C1}"/>
              </a:ext>
            </a:extLst>
          </p:cNvPr>
          <p:cNvSpPr/>
          <p:nvPr/>
        </p:nvSpPr>
        <p:spPr>
          <a:xfrm>
            <a:off x="6096000" y="5462111"/>
            <a:ext cx="2159570" cy="571255"/>
          </a:xfrm>
          <a:prstGeom prst="roundRect">
            <a:avLst>
              <a:gd name="adj" fmla="val 4161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ศูนย์บริการลงทุน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7BEF1D-91C7-8207-21DD-59B35EBA0BEE}"/>
              </a:ext>
            </a:extLst>
          </p:cNvPr>
          <p:cNvGrpSpPr/>
          <p:nvPr/>
        </p:nvGrpSpPr>
        <p:grpSpPr>
          <a:xfrm>
            <a:off x="2894724" y="6147966"/>
            <a:ext cx="5536353" cy="420499"/>
            <a:chOff x="4600480" y="6116434"/>
            <a:chExt cx="5536353" cy="42049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E4FB510-1B98-1918-20AE-9F2782F28B8F}"/>
                </a:ext>
              </a:extLst>
            </p:cNvPr>
            <p:cNvGrpSpPr/>
            <p:nvPr/>
          </p:nvGrpSpPr>
          <p:grpSpPr>
            <a:xfrm>
              <a:off x="4600480" y="6136823"/>
              <a:ext cx="2168948" cy="400110"/>
              <a:chOff x="6502821" y="6155433"/>
              <a:chExt cx="2168948" cy="40011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E8A2737-55A7-39E0-5EB9-99966916257D}"/>
                  </a:ext>
                </a:extLst>
              </p:cNvPr>
              <p:cNvSpPr/>
              <p:nvPr/>
            </p:nvSpPr>
            <p:spPr>
              <a:xfrm>
                <a:off x="6502821" y="6245532"/>
                <a:ext cx="452624" cy="286034"/>
              </a:xfrm>
              <a:prstGeom prst="roundRect">
                <a:avLst>
                  <a:gd name="adj" fmla="val 4161"/>
                </a:avLst>
              </a:prstGeom>
              <a:solidFill>
                <a:srgbClr val="92D050"/>
              </a:solidFill>
              <a:ln w="12700" cap="flat" cmpd="sng" algn="ctr">
                <a:solidFill>
                  <a:srgbClr val="FF0000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  <a:sym typeface="Arial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28B1422-D455-8498-B0E1-A2D61E35D6D3}"/>
                  </a:ext>
                </a:extLst>
              </p:cNvPr>
              <p:cNvSpPr txBox="1"/>
              <p:nvPr/>
            </p:nvSpPr>
            <p:spPr>
              <a:xfrm>
                <a:off x="6918284" y="6155433"/>
                <a:ext cx="17534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= </a:t>
                </a: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กองที่ขอจ</a:t>
                </a:r>
                <a:r>
                  <a:rPr kumimoji="0" lang="th-TH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ัด</a:t>
                </a: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ตั้งใหม่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97F6266-BAE9-4997-D8B1-D12222F1DC62}"/>
                </a:ext>
              </a:extLst>
            </p:cNvPr>
            <p:cNvGrpSpPr/>
            <p:nvPr/>
          </p:nvGrpSpPr>
          <p:grpSpPr>
            <a:xfrm>
              <a:off x="6860392" y="6116434"/>
              <a:ext cx="3276441" cy="400110"/>
              <a:chOff x="6860392" y="6116434"/>
              <a:chExt cx="3276441" cy="40011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B887A4-02F9-7B99-E907-7E64810FBE47}"/>
                  </a:ext>
                </a:extLst>
              </p:cNvPr>
              <p:cNvSpPr txBox="1"/>
              <p:nvPr/>
            </p:nvSpPr>
            <p:spPr>
              <a:xfrm>
                <a:off x="7242958" y="6116434"/>
                <a:ext cx="28938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= </a:t>
                </a: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กองที่ขอปรับปรุงหน้าที่และอำนาจ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12C7DDFB-A0D9-FF80-CCBC-75B384C84035}"/>
                  </a:ext>
                </a:extLst>
              </p:cNvPr>
              <p:cNvSpPr/>
              <p:nvPr/>
            </p:nvSpPr>
            <p:spPr>
              <a:xfrm>
                <a:off x="6860392" y="6198471"/>
                <a:ext cx="452624" cy="286034"/>
              </a:xfrm>
              <a:prstGeom prst="roundRect">
                <a:avLst>
                  <a:gd name="adj" fmla="val 4161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 cmpd="sng" algn="ctr">
                <a:noFill/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  <a:sym typeface="Arial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6A970BE-B0DC-4F6B-AF1A-E44F0C9F2546}"/>
              </a:ext>
            </a:extLst>
          </p:cNvPr>
          <p:cNvSpPr txBox="1"/>
          <p:nvPr/>
        </p:nvSpPr>
        <p:spPr>
          <a:xfrm>
            <a:off x="8255569" y="1927731"/>
            <a:ext cx="3776915" cy="839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มีภารกิจเกี่ยวกับการเสนอแนะนโยบาย พัฒนาปัจจัยสนับสนุน วิเคราะห์สภาพแวดล้อมการลงทุนตาม พ.ร.บ. ส่งเสริมการลงทุน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D93CD0-D35E-2679-327A-933070345D75}"/>
              </a:ext>
            </a:extLst>
          </p:cNvPr>
          <p:cNvSpPr txBox="1"/>
          <p:nvPr/>
        </p:nvSpPr>
        <p:spPr>
          <a:xfrm>
            <a:off x="8236980" y="2757412"/>
            <a:ext cx="3672415" cy="839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มีภารกิจเกี่ยวกับการเสนอแนะนโยบาย พัฒนาปัจจัยสนับสนุน วิเคราะห์สภาพแวดล้อมการลงทุนตาม พ.ร.บ. การเพิ่มขีดความสามารถในการแข่งขันฯ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51A280-17E9-B712-CEA4-2BB24D0BD78E}"/>
              </a:ext>
            </a:extLst>
          </p:cNvPr>
          <p:cNvSpPr txBox="1"/>
          <p:nvPr/>
        </p:nvSpPr>
        <p:spPr>
          <a:xfrm>
            <a:off x="8220212" y="3577377"/>
            <a:ext cx="3812272" cy="59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มีภารกิจในการให้บริการกลุ่มเป้าหมายนักลงทุนไทย และดำเนินการในพื้นที่ส่วนภูมิภาค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41C9F7-EBA0-8785-1DBA-76F277536FAF}"/>
              </a:ext>
            </a:extLst>
          </p:cNvPr>
          <p:cNvSpPr txBox="1"/>
          <p:nvPr/>
        </p:nvSpPr>
        <p:spPr>
          <a:xfrm>
            <a:off x="8287780" y="4214161"/>
            <a:ext cx="3744710" cy="1085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ภารกิจในการบริหารจัดการเพื่อดึงดูดผู้เชี่ยวชาญทั้งไทยและต่างชาติให้มาทำงานในสาขาที่จำเป็นและขาดแคลน ตามมาตรการต่างๆ เช่น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Visa, LTR Visa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เป็นต้น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655ABB-CF89-BDCB-EDCC-F61A14D28697}"/>
              </a:ext>
            </a:extLst>
          </p:cNvPr>
          <p:cNvSpPr txBox="1"/>
          <p:nvPr/>
        </p:nvSpPr>
        <p:spPr>
          <a:xfrm>
            <a:off x="8287780" y="5356861"/>
            <a:ext cx="3680957" cy="839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มีภารกิจในการรับและตอบข้อซักถาม ให้คำปรึกษาแนะนำ รวมทั้งประสานงานกับหน่วยงานที่เกี่ยวข้องเพื่อแก้ไขปัญหาของนักลงทุน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8DBB65-6D8F-CB33-8FBA-6D33A7E10F62}"/>
              </a:ext>
            </a:extLst>
          </p:cNvPr>
          <p:cNvSpPr txBox="1"/>
          <p:nvPr/>
        </p:nvSpPr>
        <p:spPr>
          <a:xfrm>
            <a:off x="677546" y="914838"/>
            <a:ext cx="11017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การแสดงให้เห็นว่า กองที่ยุบเลิก ได้นำภารกิจกระจายไปยังกองต่าง ๆ ที่มีภารกิจสอดคล้องไปในทางเดียวกัน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682545-A29B-64D6-6F42-66E24E5A82BE}"/>
              </a:ext>
            </a:extLst>
          </p:cNvPr>
          <p:cNvSpPr/>
          <p:nvPr/>
        </p:nvSpPr>
        <p:spPr>
          <a:xfrm>
            <a:off x="6017558" y="4387148"/>
            <a:ext cx="2173945" cy="622747"/>
          </a:xfrm>
          <a:prstGeom prst="roundRect">
            <a:avLst>
              <a:gd name="adj" fmla="val 4161"/>
            </a:avLst>
          </a:prstGeom>
          <a:solidFill>
            <a:srgbClr val="92D050"/>
          </a:solidFill>
          <a:ln w="1270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กองบริการชาวต่างชาติ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AAC4B1-0D64-7491-9660-2D50312FB796}"/>
              </a:ext>
            </a:extLst>
          </p:cNvPr>
          <p:cNvSpPr/>
          <p:nvPr/>
        </p:nvSpPr>
        <p:spPr>
          <a:xfrm>
            <a:off x="499730" y="324099"/>
            <a:ext cx="11238614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</p:spTree>
    <p:extLst>
      <p:ext uri="{BB962C8B-B14F-4D97-AF65-F5344CB8AC3E}">
        <p14:creationId xmlns:p14="http://schemas.microsoft.com/office/powerpoint/2010/main" val="3039898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025D19-6B81-8667-2F4E-D908D2826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55" y="1904987"/>
            <a:ext cx="11083489" cy="42636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17CF63-9FDB-DF48-023C-114412830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5B283-C56E-F2BF-8555-045748FBC491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5.2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D6E72-2512-D798-683F-B7838ADDBCAF}"/>
              </a:ext>
            </a:extLst>
          </p:cNvPr>
          <p:cNvSpPr txBox="1"/>
          <p:nvPr/>
        </p:nvSpPr>
        <p:spPr>
          <a:xfrm>
            <a:off x="1340810" y="1056840"/>
            <a:ext cx="105427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จัดตั้ง “กองบริการชาวต่างชาติ” โดยยุบรวม กองพัฒนาและเชื่อมโยงการลงทุน เข้ากับ กองพัฒนาผู้ประกอบการไทย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DF59D3-DE93-F4E9-1309-BD3F48616954}"/>
              </a:ext>
            </a:extLst>
          </p:cNvPr>
          <p:cNvSpPr/>
          <p:nvPr/>
        </p:nvSpPr>
        <p:spPr>
          <a:xfrm>
            <a:off x="499730" y="2452066"/>
            <a:ext cx="4476307" cy="840870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7ADB92-7ED0-17BA-0684-C943AD81FD83}"/>
              </a:ext>
            </a:extLst>
          </p:cNvPr>
          <p:cNvCxnSpPr>
            <a:cxnSpLocks/>
          </p:cNvCxnSpPr>
          <p:nvPr/>
        </p:nvCxnSpPr>
        <p:spPr>
          <a:xfrm>
            <a:off x="654855" y="3292935"/>
            <a:ext cx="0" cy="1151474"/>
          </a:xfrm>
          <a:prstGeom prst="straightConnector1">
            <a:avLst/>
          </a:prstGeom>
          <a:ln w="19050">
            <a:solidFill>
              <a:schemeClr val="accent5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494816-424A-C624-744E-EC5E8AB0F6FC}"/>
              </a:ext>
            </a:extLst>
          </p:cNvPr>
          <p:cNvSpPr txBox="1"/>
          <p:nvPr/>
        </p:nvSpPr>
        <p:spPr>
          <a:xfrm>
            <a:off x="308420" y="4465654"/>
            <a:ext cx="2151321" cy="84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แสดงการยุบรวม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 เป็นกองเดียวกัน เนื่องจากมีภารกิจและกลุ่มเป้าหมายใกล้เคียงกัน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F765E1-5C78-F49B-27A0-E0DF1078FB12}"/>
              </a:ext>
            </a:extLst>
          </p:cNvPr>
          <p:cNvSpPr/>
          <p:nvPr/>
        </p:nvSpPr>
        <p:spPr>
          <a:xfrm>
            <a:off x="3257108" y="3292935"/>
            <a:ext cx="3037366" cy="2788888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5869C0-663F-7A2F-0308-0FBC133CB777}"/>
              </a:ext>
            </a:extLst>
          </p:cNvPr>
          <p:cNvCxnSpPr>
            <a:cxnSpLocks/>
          </p:cNvCxnSpPr>
          <p:nvPr/>
        </p:nvCxnSpPr>
        <p:spPr>
          <a:xfrm flipH="1">
            <a:off x="2658140" y="5893982"/>
            <a:ext cx="598968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C990B8D-3632-298D-8FE5-53C02630B289}"/>
              </a:ext>
            </a:extLst>
          </p:cNvPr>
          <p:cNvSpPr txBox="1"/>
          <p:nvPr/>
        </p:nvSpPr>
        <p:spPr>
          <a:xfrm>
            <a:off x="573825" y="5540788"/>
            <a:ext cx="2151321" cy="59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แสดงการนำเอากองที่เหลือจากการยุบรวมมาจัดตั้งเป็นกองใหม่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92865E-9D47-3E61-7FB0-8D099CBAED13}"/>
              </a:ext>
            </a:extLst>
          </p:cNvPr>
          <p:cNvSpPr/>
          <p:nvPr/>
        </p:nvSpPr>
        <p:spPr>
          <a:xfrm>
            <a:off x="7378043" y="2126511"/>
            <a:ext cx="4073222" cy="2062717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EA8B23-BE60-3518-AD42-AE11A693A755}"/>
              </a:ext>
            </a:extLst>
          </p:cNvPr>
          <p:cNvSpPr txBox="1"/>
          <p:nvPr/>
        </p:nvSpPr>
        <p:spPr>
          <a:xfrm>
            <a:off x="7834917" y="1552641"/>
            <a:ext cx="3159473" cy="34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แสดงเหตุผลความจำเป็นในการขอจัดตั้งกองใหม่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17B421-DB9F-454B-FC18-C07E6774EC27}"/>
              </a:ext>
            </a:extLst>
          </p:cNvPr>
          <p:cNvCxnSpPr>
            <a:cxnSpLocks/>
          </p:cNvCxnSpPr>
          <p:nvPr/>
        </p:nvCxnSpPr>
        <p:spPr>
          <a:xfrm flipV="1">
            <a:off x="7869063" y="1769830"/>
            <a:ext cx="0" cy="338483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84EC115-9924-D675-C22A-F1C953C17C61}"/>
              </a:ext>
            </a:extLst>
          </p:cNvPr>
          <p:cNvSpPr txBox="1"/>
          <p:nvPr/>
        </p:nvSpPr>
        <p:spPr>
          <a:xfrm>
            <a:off x="7500466" y="6029486"/>
            <a:ext cx="3820015" cy="34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แสดงประโยชน์ที่คาดว่าจะได้รับจากการขอจัดตั้งกองใหม่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80674A-0266-F253-8944-2FC4A5367447}"/>
              </a:ext>
            </a:extLst>
          </p:cNvPr>
          <p:cNvSpPr/>
          <p:nvPr/>
        </p:nvSpPr>
        <p:spPr>
          <a:xfrm>
            <a:off x="7344171" y="4257445"/>
            <a:ext cx="4274004" cy="154371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50F50C-43AA-C63E-A133-4A32F2D80D97}"/>
              </a:ext>
            </a:extLst>
          </p:cNvPr>
          <p:cNvCxnSpPr>
            <a:cxnSpLocks/>
          </p:cNvCxnSpPr>
          <p:nvPr/>
        </p:nvCxnSpPr>
        <p:spPr>
          <a:xfrm>
            <a:off x="7500467" y="5814722"/>
            <a:ext cx="0" cy="354896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C0C3A51-B0C3-4FF1-0B2A-A01CB437C5A8}"/>
              </a:ext>
            </a:extLst>
          </p:cNvPr>
          <p:cNvSpPr/>
          <p:nvPr/>
        </p:nvSpPr>
        <p:spPr>
          <a:xfrm>
            <a:off x="1132926" y="324099"/>
            <a:ext cx="10945660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F2A05C-E723-F21D-3013-8DA70A289343}"/>
              </a:ext>
            </a:extLst>
          </p:cNvPr>
          <p:cNvSpPr txBox="1"/>
          <p:nvPr/>
        </p:nvSpPr>
        <p:spPr>
          <a:xfrm>
            <a:off x="1340810" y="1491465"/>
            <a:ext cx="6528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(ตัวอย่างกรณีที่ </a:t>
            </a:r>
            <a:r>
              <a:rPr lang="en-US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การยุบรวม </a:t>
            </a:r>
            <a:r>
              <a:rPr lang="en-US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กองเข้าด้วยกัน และจัดตั้งกองใหม่)</a:t>
            </a:r>
            <a:endParaRPr lang="en-US" sz="2000" b="1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37AE1-297E-2DD0-876B-3438C9CE80AF}"/>
              </a:ext>
            </a:extLst>
          </p:cNvPr>
          <p:cNvSpPr txBox="1"/>
          <p:nvPr/>
        </p:nvSpPr>
        <p:spPr>
          <a:xfrm>
            <a:off x="242601" y="335414"/>
            <a:ext cx="824507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3778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7C13EE-8284-E7D9-2714-BB84D3D3A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24</a:t>
            </a:fld>
            <a:endParaRPr lang="th-TH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33A47-56D3-772A-73CC-2534DEB83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99615"/>
            <a:ext cx="11667744" cy="5230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C3D622-DD67-2B05-327A-B8FDA8A8F0BF}"/>
              </a:ext>
            </a:extLst>
          </p:cNvPr>
          <p:cNvSpPr txBox="1"/>
          <p:nvPr/>
        </p:nvSpPr>
        <p:spPr>
          <a:xfrm>
            <a:off x="638420" y="955128"/>
            <a:ext cx="954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การแสดงปริมาณงานการให้บริการด้านวีซ่าในปัจจุบันและที่คาดว่าจะเพิ่มขึ้นในอนาคต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CEE1A7-0DD3-2739-C22D-45EF459FD65C}"/>
              </a:ext>
            </a:extLst>
          </p:cNvPr>
          <p:cNvSpPr/>
          <p:nvPr/>
        </p:nvSpPr>
        <p:spPr>
          <a:xfrm>
            <a:off x="499730" y="324099"/>
            <a:ext cx="11238614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</p:spTree>
    <p:extLst>
      <p:ext uri="{BB962C8B-B14F-4D97-AF65-F5344CB8AC3E}">
        <p14:creationId xmlns:p14="http://schemas.microsoft.com/office/powerpoint/2010/main" val="1426864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2F6F41-1542-E7B1-DC34-E25D65C3F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4C73A9-52C3-8665-BC35-DC3C3C81145D}"/>
              </a:ext>
            </a:extLst>
          </p:cNvPr>
          <p:cNvSpPr/>
          <p:nvPr/>
        </p:nvSpPr>
        <p:spPr>
          <a:xfrm>
            <a:off x="715982" y="2064500"/>
            <a:ext cx="2709037" cy="571255"/>
          </a:xfrm>
          <a:prstGeom prst="roundRect">
            <a:avLst>
              <a:gd name="adj" fmla="val 4161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กองยุทธศาสตร์และแผนงาน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096B25-51B4-068B-7CF7-E7FEEA3C4911}"/>
              </a:ext>
            </a:extLst>
          </p:cNvPr>
          <p:cNvSpPr/>
          <p:nvPr/>
        </p:nvSpPr>
        <p:spPr>
          <a:xfrm>
            <a:off x="4391679" y="2049732"/>
            <a:ext cx="3016432" cy="571255"/>
          </a:xfrm>
          <a:prstGeom prst="roundRect">
            <a:avLst>
              <a:gd name="adj" fmla="val 4161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กองพัฒนาผู้ประกอบการไทย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BBE559-EF2E-77CC-3678-B86F0BE85B48}"/>
              </a:ext>
            </a:extLst>
          </p:cNvPr>
          <p:cNvSpPr/>
          <p:nvPr/>
        </p:nvSpPr>
        <p:spPr>
          <a:xfrm>
            <a:off x="8518846" y="2019544"/>
            <a:ext cx="2709037" cy="571255"/>
          </a:xfrm>
          <a:prstGeom prst="roundRect">
            <a:avLst>
              <a:gd name="adj" fmla="val 4161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ศูนย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Arial"/>
              </a:rPr>
              <a:t>์บริการลงทุน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F441CC-32E8-E25A-8FC9-53805348F821}"/>
              </a:ext>
            </a:extLst>
          </p:cNvPr>
          <p:cNvSpPr txBox="1"/>
          <p:nvPr/>
        </p:nvSpPr>
        <p:spPr>
          <a:xfrm>
            <a:off x="1145368" y="1546751"/>
            <a:ext cx="9688170" cy="39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ปรับปรุงหน้าที่และอำนาจเพื่อให้สอดคล้องกับการตัดโอนภารกิจไปจัดตั้งกองใหม่ และรับโอนภารกิจจากกองที่ยุบเลิก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110587-DAAF-42A4-1A7E-DEBE334433A5}"/>
              </a:ext>
            </a:extLst>
          </p:cNvPr>
          <p:cNvSpPr txBox="1"/>
          <p:nvPr/>
        </p:nvSpPr>
        <p:spPr>
          <a:xfrm>
            <a:off x="173430" y="2673662"/>
            <a:ext cx="4012975" cy="374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ตัดโอนหน้าที่และอำนาจ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การจัดทำยุทธศาสตร์ นโยบายและแผนการเพิ่มขีดความสามารถในการแข่งขัน และการติดตามและประเมินผลการดำเนินงานของกองทุนเพิ่มขีดความสามารถในการแข่งขัน ไปรวมกับ </a:t>
            </a:r>
            <a:b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กองเสริมสร้างขีดความสามารถในการแข่งขัน ที่จัดตั้งใหม่  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รับโอนหน้าที่และอำนาจ </a:t>
            </a:r>
            <a:b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การพัฒนาปัจจัยสนับสนุนการลงทุน วิเคราะห์สภาพแวดล้อมการลงทุน และการเสนอแนะมาตรการส่งเสริมการลงทุน จากกองประสานและพัฒนาปัจจัยการลงทุนที่ยุบเลิก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D1C443-9796-F467-2A02-2FF85B60D5B4}"/>
              </a:ext>
            </a:extLst>
          </p:cNvPr>
          <p:cNvSpPr txBox="1"/>
          <p:nvPr/>
        </p:nvSpPr>
        <p:spPr>
          <a:xfrm>
            <a:off x="4248364" y="2623842"/>
            <a:ext cx="3482178" cy="2225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รับโอนหน้าที่และอำนาจ </a:t>
            </a:r>
            <a:b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การศึกษาศักยภาพการลงทุน พัฒนาและชักจูงให้เกิดการลงทุนในพื้นที่เป้าหมายตามนโยบายรัฐบาล และประสานงานกับศูนย์เศรษฐกิจการลงทุนภาคที่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1-7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จากกองประสานและพัฒนาปัจจัยการลงทุน ที่ยุบเลิก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C5D18D-F72E-1914-387B-5A8FE96B0718}"/>
              </a:ext>
            </a:extLst>
          </p:cNvPr>
          <p:cNvSpPr txBox="1"/>
          <p:nvPr/>
        </p:nvSpPr>
        <p:spPr>
          <a:xfrm>
            <a:off x="7792501" y="2580074"/>
            <a:ext cx="4161729" cy="374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ตัดโอนหน้าที่และอำนาจ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การอนุญาตให้อยู่ในประเทศและอนุญาตให้ทำงานสำหรับช่างฝีมือและผู้ชำนาญการต่างประเทศ การกำกับดูแลศูนย์บริการวีซ่าและใบอนุญาตทำงาน ไปรวมกับ กองบริการบุคลากรต่างชาติ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ที่จัดตั้งใหม่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รับโอนหน้าที่และอำนาจ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ดำเนินการแก้ไขปัญหานักลงทุน จากกองประสานและพัฒนาปัจจัยการลงทุน ที่ยุบเลิก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เพิ่มหน้าที่และอำนาจใหม่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ร่วมกับหน่วยงานที่เกี่ยวข้องในการพัฒนาระบบการให้บริการภาครัฐแบบเบ็ดเสร็จทางอิเล็กทรอนิกส์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F6EFE-51D1-905E-3638-DB8DDEC270B9}"/>
              </a:ext>
            </a:extLst>
          </p:cNvPr>
          <p:cNvSpPr txBox="1"/>
          <p:nvPr/>
        </p:nvSpPr>
        <p:spPr>
          <a:xfrm>
            <a:off x="1346087" y="999405"/>
            <a:ext cx="954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ขอปรับปรุงหน้าที่และอำนาจ จำนวน </a:t>
            </a:r>
            <a:r>
              <a:rPr lang="en-US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ส่วนราชการ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D4AA72-3CFC-91ED-A2F1-9BC86335A0F8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5.3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526C80-3256-CDC6-127D-9BC922FF7B0C}"/>
              </a:ext>
            </a:extLst>
          </p:cNvPr>
          <p:cNvSpPr/>
          <p:nvPr/>
        </p:nvSpPr>
        <p:spPr>
          <a:xfrm>
            <a:off x="1132926" y="324099"/>
            <a:ext cx="10938277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6F86A-EB9C-AABB-A7AC-1BAAD991F438}"/>
              </a:ext>
            </a:extLst>
          </p:cNvPr>
          <p:cNvSpPr txBox="1"/>
          <p:nvPr/>
        </p:nvSpPr>
        <p:spPr>
          <a:xfrm>
            <a:off x="120797" y="373161"/>
            <a:ext cx="824507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1964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3400AC-09EF-7BC2-365D-B7E7B6108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499F3E-A182-F693-4381-4D68BE3C8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990818"/>
              </p:ext>
            </p:extLst>
          </p:nvPr>
        </p:nvGraphicFramePr>
        <p:xfrm>
          <a:off x="304800" y="1975830"/>
          <a:ext cx="11582399" cy="3732524"/>
        </p:xfrm>
        <a:graphic>
          <a:graphicData uri="http://schemas.openxmlformats.org/drawingml/2006/table">
            <a:tbl>
              <a:tblPr firstRow="1" bandRow="1"/>
              <a:tblGrid>
                <a:gridCol w="3586479">
                  <a:extLst>
                    <a:ext uri="{9D8B030D-6E8A-4147-A177-3AD203B41FA5}">
                      <a16:colId xmlns:a16="http://schemas.microsoft.com/office/drawing/2014/main" val="1674423222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3054381019"/>
                    </a:ext>
                  </a:extLst>
                </a:gridCol>
                <a:gridCol w="904240">
                  <a:extLst>
                    <a:ext uri="{9D8B030D-6E8A-4147-A177-3AD203B41FA5}">
                      <a16:colId xmlns:a16="http://schemas.microsoft.com/office/drawing/2014/main" val="1343794404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320827664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115747515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502610222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4026972678"/>
                    </a:ext>
                  </a:extLst>
                </a:gridCol>
                <a:gridCol w="894080">
                  <a:extLst>
                    <a:ext uri="{9D8B030D-6E8A-4147-A177-3AD203B41FA5}">
                      <a16:colId xmlns:a16="http://schemas.microsoft.com/office/drawing/2014/main" val="1757726086"/>
                    </a:ext>
                  </a:extLst>
                </a:gridCol>
                <a:gridCol w="1595120">
                  <a:extLst>
                    <a:ext uri="{9D8B030D-6E8A-4147-A177-3AD203B41FA5}">
                      <a16:colId xmlns:a16="http://schemas.microsoft.com/office/drawing/2014/main" val="608535424"/>
                    </a:ext>
                  </a:extLst>
                </a:gridCol>
              </a:tblGrid>
              <a:tr h="47037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หน่วยนับ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ผลการดำเนินการ</a:t>
                      </a:r>
                      <a:endParaRPr lang="en-US" sz="20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ค่าเป้าหมาย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หมายเหตุ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494446"/>
                  </a:ext>
                </a:extLst>
              </a:tr>
              <a:tr h="52517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ตัวชี้วัดผลงาน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2563</a:t>
                      </a:r>
                      <a:endParaRPr lang="en-US" sz="20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2564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2565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2566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77406"/>
                  </a:ext>
                </a:extLst>
              </a:tr>
              <a:tr h="9859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การพิจารณาอนุญาตและกลั่นกรองคำขอนำเข้าช่างฝีมือในกิจการที่ได้รับการส่งเสริมการลงทุน และบุคลากรต่างชาติที่มีศักยภาพสูง (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Smart Visa 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LTR)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คำขอ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84,569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74,467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91,648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96,450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150,500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160,550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ตัวชี้วัดกองบริการบุคลากรต่างชาติ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ตามมติ ครม.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14 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ก.ย.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64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010319"/>
                  </a:ext>
                </a:extLst>
              </a:tr>
              <a:tr h="9859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มูลค่าการลงทุนหรือค่าใช้จ่ายของโครงการที่ขอรับการส่งเสริมการลงทุนภายใต้พระราชบัญญัติเพิ่มขีดความสามารถในการแข่งขันของประเทศของประเทศสำหรับอุตสาหกรรมเป้าหมาย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ล้านบาท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22.5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ไม่น้อยกว่า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1,000</a:t>
                      </a:r>
                      <a:endParaRPr lang="th-TH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ไม่น้อยกว่า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1,100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ไม่น้อยกว่า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1,300</a:t>
                      </a:r>
                      <a:endParaRPr lang="th-TH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ตัวชี้วัดกองเสริมสร้างขีดความสามารถในการแข่งขัน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20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สะท้อนการใช้จ่ายที่แท้จริงของภาคเอกชน ส่งผลให้</a:t>
                      </a:r>
                      <a:r>
                        <a:rPr kumimoji="0" lang="en-US" sz="20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GDP </a:t>
                      </a:r>
                      <a:r>
                        <a:rPr kumimoji="0" lang="th-TH" sz="20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เพิ่มขึ้น</a:t>
                      </a: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897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230FADB-2375-8CB1-AF0D-047FEFA10245}"/>
              </a:ext>
            </a:extLst>
          </p:cNvPr>
          <p:cNvSpPr txBox="1"/>
          <p:nvPr/>
        </p:nvSpPr>
        <p:spPr>
          <a:xfrm>
            <a:off x="1339427" y="1022123"/>
            <a:ext cx="10398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ตัวชี้วัดความสำเร็จจากการปรับปรุงโครงสร้างส่วนราชการ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FDE03-BA5E-5F2D-230E-79B6AF758306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38538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B96FD4-EAAE-B14A-3FE4-D3145145069F}"/>
              </a:ext>
            </a:extLst>
          </p:cNvPr>
          <p:cNvSpPr/>
          <p:nvPr/>
        </p:nvSpPr>
        <p:spPr>
          <a:xfrm>
            <a:off x="499730" y="324099"/>
            <a:ext cx="11238614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</p:spTree>
    <p:extLst>
      <p:ext uri="{BB962C8B-B14F-4D97-AF65-F5344CB8AC3E}">
        <p14:creationId xmlns:p14="http://schemas.microsoft.com/office/powerpoint/2010/main" val="3585462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4B0535-CB2C-336C-6AFF-2BB697445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3AD5CC-1FEA-4162-5E29-9E26993850F7}"/>
              </a:ext>
            </a:extLst>
          </p:cNvPr>
          <p:cNvGraphicFramePr>
            <a:graphicFrameLocks noGrp="1"/>
          </p:cNvGraphicFramePr>
          <p:nvPr/>
        </p:nvGraphicFramePr>
        <p:xfrm>
          <a:off x="243841" y="1485102"/>
          <a:ext cx="11582399" cy="5036745"/>
        </p:xfrm>
        <a:graphic>
          <a:graphicData uri="http://schemas.openxmlformats.org/drawingml/2006/table">
            <a:tbl>
              <a:tblPr firstRow="1" bandRow="1"/>
              <a:tblGrid>
                <a:gridCol w="3586479">
                  <a:extLst>
                    <a:ext uri="{9D8B030D-6E8A-4147-A177-3AD203B41FA5}">
                      <a16:colId xmlns:a16="http://schemas.microsoft.com/office/drawing/2014/main" val="1674423222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3054381019"/>
                    </a:ext>
                  </a:extLst>
                </a:gridCol>
                <a:gridCol w="904240">
                  <a:extLst>
                    <a:ext uri="{9D8B030D-6E8A-4147-A177-3AD203B41FA5}">
                      <a16:colId xmlns:a16="http://schemas.microsoft.com/office/drawing/2014/main" val="1343794404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320827664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115747515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502610222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4026972678"/>
                    </a:ext>
                  </a:extLst>
                </a:gridCol>
                <a:gridCol w="894080">
                  <a:extLst>
                    <a:ext uri="{9D8B030D-6E8A-4147-A177-3AD203B41FA5}">
                      <a16:colId xmlns:a16="http://schemas.microsoft.com/office/drawing/2014/main" val="1757726086"/>
                    </a:ext>
                  </a:extLst>
                </a:gridCol>
                <a:gridCol w="1595120">
                  <a:extLst>
                    <a:ext uri="{9D8B030D-6E8A-4147-A177-3AD203B41FA5}">
                      <a16:colId xmlns:a16="http://schemas.microsoft.com/office/drawing/2014/main" val="608535424"/>
                    </a:ext>
                  </a:extLst>
                </a:gridCol>
              </a:tblGrid>
              <a:tr h="47037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หน่วยนับ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ผลการดำเนินการ</a:t>
                      </a:r>
                      <a:endParaRPr lang="en-US" sz="20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ค่าเป้าหมาย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หมายเหตุ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494446"/>
                  </a:ext>
                </a:extLst>
              </a:tr>
              <a:tr h="58452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ตัวชี้วัดผลงาน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2563</a:t>
                      </a:r>
                      <a:endParaRPr lang="en-US" sz="20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2564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2565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2566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77406"/>
                  </a:ext>
                </a:extLst>
              </a:tr>
              <a:tr h="2930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กองบริการบุคลากรต่างชาติ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928197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การพิจารณาอนุญาตคำขอนำเข้าช่างฝีมือในกิจการที่ได้รับการส่งเสริมการลงทุน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คำขอ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84,375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73,739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91,215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95,000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100,000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105,000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ตัวชี้วัดความสำเร็จของการให้บริการชาวต่างชาติตามมาตรการต่าง ๆ ณ จุดเดียว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01031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การพิจารณากลั่นกรองคำขอ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Smart Visa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คำขอ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174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728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433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550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8974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การพิจารณากลั่นกรองคำขอ 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LTR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Visa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คำขอ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1,000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50,000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55,000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789878"/>
                  </a:ext>
                </a:extLst>
              </a:tr>
              <a:tr h="2821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กองเสริมสร้างขีดความสามารถในการแข่งขัน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79944"/>
                  </a:ext>
                </a:extLst>
              </a:tr>
              <a:tr h="7976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ำนวนรายชื่อนักลงทุนเป้าหมายภายใต้พระราชบัญญัติการเพิ่มขีดความสามารถในการแข่งขันของประเทศสำหรับอุตสาหกรรมเป้าหมาย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ราย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15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kern="1200" spc="-7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800" b="1" kern="1200" spc="-7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Out put </a:t>
                      </a:r>
                      <a:r>
                        <a:rPr lang="th-TH" sz="1800" b="1" kern="1200" spc="-7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การชักจูงนักลงทุนแบบเชิงรุก และคัดกรองนักลงทุนกลุ่มเป้าหมาย</a:t>
                      </a:r>
                      <a:endParaRPr lang="x-none" sz="1800" b="1" kern="1200" spc="-7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959593"/>
                  </a:ext>
                </a:extLst>
              </a:tr>
              <a:tr h="9859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มูลค่าการเบิกจ่ายเงินสนับสนุนจากกองทุนเพิ่มขีดความสามารถในการแข่งขันของประเทศ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ล้านบาท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-179388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ไม่น้อยกว่า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ไม่น้อยกว่า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ไม่น้อยกว่า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ตัวชี้วัดความสำเร็จของการบริหารจัดการงานกองทุน</a:t>
                      </a:r>
                      <a:endParaRPr lang="x-none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03702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2FC59BB-B7CC-D79F-42CD-0FCABC893A92}"/>
              </a:ext>
            </a:extLst>
          </p:cNvPr>
          <p:cNvSpPr txBox="1"/>
          <p:nvPr/>
        </p:nvSpPr>
        <p:spPr>
          <a:xfrm>
            <a:off x="499730" y="961882"/>
            <a:ext cx="10398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ตัวชี้วัดความสำเร็จจากการปรับปรุงโครงสร้างส่วนราชการ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874288-3B59-D4A9-937A-769D5F25F870}"/>
              </a:ext>
            </a:extLst>
          </p:cNvPr>
          <p:cNvSpPr/>
          <p:nvPr/>
        </p:nvSpPr>
        <p:spPr>
          <a:xfrm>
            <a:off x="499730" y="324099"/>
            <a:ext cx="11238614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</p:spTree>
    <p:extLst>
      <p:ext uri="{BB962C8B-B14F-4D97-AF65-F5344CB8AC3E}">
        <p14:creationId xmlns:p14="http://schemas.microsoft.com/office/powerpoint/2010/main" val="373363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813FDA-E43D-E15E-A0A7-D9A4A4892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28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FF7C6-0BA2-E88C-85E1-20117DD10BA0}"/>
              </a:ext>
            </a:extLst>
          </p:cNvPr>
          <p:cNvSpPr txBox="1"/>
          <p:nvPr/>
        </p:nvSpPr>
        <p:spPr>
          <a:xfrm>
            <a:off x="1467090" y="98126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ประโยชน์ที่จะได้รับจากการปรับปรุงโครงสร้างการแบ่งส่วนราชการ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2999E-84E0-A827-BD78-BC7B37206CB9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4A785-CAC5-6A4D-5869-0149E88F1E4D}"/>
              </a:ext>
            </a:extLst>
          </p:cNvPr>
          <p:cNvSpPr txBox="1"/>
          <p:nvPr/>
        </p:nvSpPr>
        <p:spPr>
          <a:xfrm>
            <a:off x="524351" y="1687783"/>
            <a:ext cx="10795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ก้ปัญหาการไม่มีวีซ่าเป็นการเฉพาะสำหรับชาวต่างชาติที่มีศักยภาพสูงในการเข้ามาพำนักอาศัยและทำงานในประเทศไทย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8A4399-9B20-AE38-9ACF-9537F7C8DD47}"/>
              </a:ext>
            </a:extLst>
          </p:cNvPr>
          <p:cNvSpPr txBox="1"/>
          <p:nvPr/>
        </p:nvSpPr>
        <p:spPr>
          <a:xfrm>
            <a:off x="524351" y="2244465"/>
            <a:ext cx="11216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เกิดประโยชน์ทางเศรษฐกิจแก่ประเทศที่จะได้รับจากการให้บริการทางอิเล็กทรอนิกส์เต็มรูปแบบ ดังนี้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9333C1-3BC0-464C-56CB-4A101AB5BB10}"/>
              </a:ext>
            </a:extLst>
          </p:cNvPr>
          <p:cNvGrpSpPr/>
          <p:nvPr/>
        </p:nvGrpSpPr>
        <p:grpSpPr>
          <a:xfrm>
            <a:off x="4684335" y="2919180"/>
            <a:ext cx="2673960" cy="523220"/>
            <a:chOff x="1999165" y="2522051"/>
            <a:chExt cx="2673960" cy="5232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9FE837-5853-4DD0-0C53-A30EF1CFA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645" b="93952" l="7375" r="94985">
                          <a14:foregroundMark x1="25369" y1="8065" x2="25369" y2="8065"/>
                          <a14:foregroundMark x1="7375" y1="60484" x2="7375" y2="60484"/>
                          <a14:foregroundMark x1="95575" y1="60484" x2="95575" y2="60484"/>
                          <a14:foregroundMark x1="47788" y1="93952" x2="47788" y2="93952"/>
                          <a14:foregroundMark x1="52507" y1="79435" x2="52507" y2="79435"/>
                          <a14:foregroundMark x1="52507" y1="77823" x2="54277" y2="83468"/>
                          <a14:foregroundMark x1="81121" y1="45968" x2="81711" y2="57258"/>
                          <a14:foregroundMark x1="75516" y1="45161" x2="75516" y2="57258"/>
                          <a14:foregroundMark x1="25074" y1="45968" x2="25074" y2="56048"/>
                          <a14:foregroundMark x1="17404" y1="42339" x2="22714" y2="54435"/>
                          <a14:foregroundMark x1="78466" y1="5645" x2="78466" y2="5645"/>
                          <a14:foregroundMark x1="51622" y1="77016" x2="50442" y2="92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9165" y="2525082"/>
              <a:ext cx="703320" cy="51348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FFFF2C-2BB5-11FA-D2C7-7F534D613E8E}"/>
                </a:ext>
              </a:extLst>
            </p:cNvPr>
            <p:cNvSpPr txBox="1"/>
            <p:nvPr/>
          </p:nvSpPr>
          <p:spPr>
            <a:xfrm>
              <a:off x="2221460" y="2522051"/>
              <a:ext cx="245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ผู้ประกอบการ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7A5D9D-FCE8-162E-3777-1B5507D942D6}"/>
              </a:ext>
            </a:extLst>
          </p:cNvPr>
          <p:cNvGrpSpPr/>
          <p:nvPr/>
        </p:nvGrpSpPr>
        <p:grpSpPr>
          <a:xfrm>
            <a:off x="1373843" y="2922514"/>
            <a:ext cx="2086993" cy="577627"/>
            <a:chOff x="8086827" y="2554991"/>
            <a:chExt cx="2086993" cy="593049"/>
          </a:xfrm>
        </p:grpSpPr>
        <p:pic>
          <p:nvPicPr>
            <p:cNvPr id="12" name="Picture 11" descr="A close up of a flag&#10;&#10;Description automatically generated">
              <a:extLst>
                <a:ext uri="{FF2B5EF4-FFF2-40B4-BE49-F238E27FC236}">
                  <a16:creationId xmlns:a16="http://schemas.microsoft.com/office/drawing/2014/main" id="{D6860913-1C71-C9CE-68C4-D6C903AB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6827" y="2597944"/>
              <a:ext cx="517161" cy="55009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5822FA-1E33-C082-3E1A-0F28BE6E29B3}"/>
                </a:ext>
              </a:extLst>
            </p:cNvPr>
            <p:cNvSpPr txBox="1"/>
            <p:nvPr/>
          </p:nvSpPr>
          <p:spPr>
            <a:xfrm>
              <a:off x="8264492" y="2554991"/>
              <a:ext cx="1909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ประเทศ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9D525D2-CDE4-F6E8-B76A-A87D5BCFD7A7}"/>
              </a:ext>
            </a:extLst>
          </p:cNvPr>
          <p:cNvSpPr txBox="1"/>
          <p:nvPr/>
        </p:nvSpPr>
        <p:spPr>
          <a:xfrm>
            <a:off x="350792" y="3648512"/>
            <a:ext cx="3675295" cy="131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เพิ่มปริมาณเงินลงทุนในระบบเศรษฐกิจ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750,000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ล้านบาท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รายได้จากค่าธรรมเนียมวีซ่า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2,500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ล้านบาท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F3537E-E875-7A2B-54DC-754C8A8FD977}"/>
              </a:ext>
            </a:extLst>
          </p:cNvPr>
          <p:cNvSpPr txBox="1"/>
          <p:nvPr/>
        </p:nvSpPr>
        <p:spPr>
          <a:xfrm>
            <a:off x="4053102" y="3628558"/>
            <a:ext cx="3936426" cy="1616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ลดค่าใช้จ่ายในการเดินทาง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ล้านบาท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(เฉลี่ยรายละ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200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บาท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50,000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ราย)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ลดการตรวจสอบเอกสารซ้ำซ้อน</a:t>
            </a:r>
            <a:endParaRPr kumimoji="0" lang="th-TH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-7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ลดขั้นตอนและสำเนาเอกสารราชการ</a:t>
            </a:r>
            <a:r>
              <a:rPr kumimoji="0" lang="en-US" sz="2200" b="1" i="0" u="none" strike="noStrike" kern="1200" cap="none" spc="-7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200" b="1" i="0" u="none" strike="noStrike" kern="1200" cap="none" spc="-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 </a:t>
            </a:r>
            <a:r>
              <a:rPr kumimoji="0" lang="th-TH" sz="2200" b="1" i="0" u="none" strike="noStrike" kern="1200" cap="none" spc="-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แสนบาท</a:t>
            </a:r>
          </a:p>
          <a:p>
            <a:pPr marL="35560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(เฉลี่ยรายละ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บาท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50,000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ราย)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87B436-05AD-D8E8-2977-207E5DED54F2}"/>
              </a:ext>
            </a:extLst>
          </p:cNvPr>
          <p:cNvSpPr txBox="1"/>
          <p:nvPr/>
        </p:nvSpPr>
        <p:spPr>
          <a:xfrm>
            <a:off x="7947154" y="3663077"/>
            <a:ext cx="3936426" cy="131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เกิดการจ้างงานใหม่ในอุตสาหกรรมเป้าหมาย โดยเฉพาะอุตสาหกรรมแห่งอนาคต</a:t>
            </a:r>
            <a:endParaRPr kumimoji="0" lang="th-TH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แรงงานไทยได้รับการถ่ายทอดองค์ความรู้และเทคโนโลยีใหม่ ๆ จากต่างประเทศ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34FD03-01B5-1CC9-5C0E-0A13AF03A8E0}"/>
              </a:ext>
            </a:extLst>
          </p:cNvPr>
          <p:cNvSpPr txBox="1"/>
          <p:nvPr/>
        </p:nvSpPr>
        <p:spPr>
          <a:xfrm>
            <a:off x="606188" y="5290762"/>
            <a:ext cx="11216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3.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เกิดมูลค่าการส่งเสริมการลงทุนแก่ประเทศผ่านการสร้างความเข้มแข็งเครื่องมือทางการเงินไม่น้อยกว่า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1,000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ล้านบาท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470EEF-01E8-D877-B5C8-D0D0E7EDC5EF}"/>
              </a:ext>
            </a:extLst>
          </p:cNvPr>
          <p:cNvSpPr txBox="1"/>
          <p:nvPr/>
        </p:nvSpPr>
        <p:spPr>
          <a:xfrm>
            <a:off x="604577" y="5843643"/>
            <a:ext cx="11216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มีฐานข้อมูลเกี่ยวกับชาวต่างชาติศักยภาพสูงที่เข้ามาเป็นผู้พำนักระยะยาวในประเทศไทย เพื่อใช้ในการต่อยอด สร้างและพัฒนา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องค์ความรู้ให้กับผู้ประกอบการไทย นักศึกษาในสถาบันอุดมศึกษาผ่านการเป็นวิทยากรบรรยาย เป็นต้น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5D6427-0333-54B7-40E0-8236E0221541}"/>
              </a:ext>
            </a:extLst>
          </p:cNvPr>
          <p:cNvGrpSpPr/>
          <p:nvPr/>
        </p:nvGrpSpPr>
        <p:grpSpPr>
          <a:xfrm>
            <a:off x="8707652" y="2925730"/>
            <a:ext cx="2862076" cy="579157"/>
            <a:chOff x="8686466" y="2796443"/>
            <a:chExt cx="2862076" cy="57915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3D993B-622E-900B-06E0-F828273077B8}"/>
                </a:ext>
              </a:extLst>
            </p:cNvPr>
            <p:cNvSpPr txBox="1"/>
            <p:nvPr/>
          </p:nvSpPr>
          <p:spPr>
            <a:xfrm>
              <a:off x="9639214" y="2824412"/>
              <a:ext cx="1909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ประชาชน</a:t>
              </a:r>
            </a:p>
          </p:txBody>
        </p:sp>
        <p:pic>
          <p:nvPicPr>
            <p:cNvPr id="21" name="Picture 2" descr="ก.แรงงาน ลงพื้นที่นครปฐม ดึงแรงงานภาคอิสระเข้าระบบมาตรา 40">
              <a:extLst>
                <a:ext uri="{FF2B5EF4-FFF2-40B4-BE49-F238E27FC236}">
                  <a16:creationId xmlns:a16="http://schemas.microsoft.com/office/drawing/2014/main" id="{543E64F5-A9C1-58BA-5BE3-4844D406B1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0" t="16004" r="3924" b="10947"/>
            <a:stretch/>
          </p:blipFill>
          <p:spPr bwMode="auto">
            <a:xfrm>
              <a:off x="8686466" y="2796443"/>
              <a:ext cx="1280493" cy="579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30074C4-CA6E-8D70-6B12-08AAF1B29638}"/>
              </a:ext>
            </a:extLst>
          </p:cNvPr>
          <p:cNvSpPr/>
          <p:nvPr/>
        </p:nvSpPr>
        <p:spPr>
          <a:xfrm>
            <a:off x="499730" y="324099"/>
            <a:ext cx="11238614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การปรับปรุงโครงสร้างการแบ่งส่วนราชการของสำนักงานคณะกรรมการส่งเสริมการลงทุน</a:t>
            </a:r>
          </a:p>
        </p:txBody>
      </p:sp>
    </p:spTree>
    <p:extLst>
      <p:ext uri="{BB962C8B-B14F-4D97-AF65-F5344CB8AC3E}">
        <p14:creationId xmlns:p14="http://schemas.microsoft.com/office/powerpoint/2010/main" val="2532307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7ECB6-A841-531A-3739-5166205A5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CB6C66-1DAC-B2AA-F81C-17E2E89A3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3" name="Google Shape;460;p74">
            <a:extLst>
              <a:ext uri="{FF2B5EF4-FFF2-40B4-BE49-F238E27FC236}">
                <a16:creationId xmlns:a16="http://schemas.microsoft.com/office/drawing/2014/main" id="{BEEAEDEC-1BC1-2BBC-AA06-E6700F7EE141}"/>
              </a:ext>
            </a:extLst>
          </p:cNvPr>
          <p:cNvGrpSpPr/>
          <p:nvPr/>
        </p:nvGrpSpPr>
        <p:grpSpPr>
          <a:xfrm>
            <a:off x="-114301" y="3429000"/>
            <a:ext cx="12687301" cy="3880337"/>
            <a:chOff x="-1" y="2084968"/>
            <a:chExt cx="12204974" cy="5803179"/>
          </a:xfrm>
        </p:grpSpPr>
        <p:sp>
          <p:nvSpPr>
            <p:cNvPr id="4" name="Google Shape;461;p74">
              <a:extLst>
                <a:ext uri="{FF2B5EF4-FFF2-40B4-BE49-F238E27FC236}">
                  <a16:creationId xmlns:a16="http://schemas.microsoft.com/office/drawing/2014/main" id="{D9802AB2-A213-3CB8-6BF7-7D7FF71024B9}"/>
                </a:ext>
              </a:extLst>
            </p:cNvPr>
            <p:cNvSpPr/>
            <p:nvPr/>
          </p:nvSpPr>
          <p:spPr>
            <a:xfrm>
              <a:off x="-1" y="2084968"/>
              <a:ext cx="12204973" cy="5803179"/>
            </a:xfrm>
            <a:custGeom>
              <a:avLst/>
              <a:gdLst/>
              <a:ahLst/>
              <a:cxnLst/>
              <a:rect l="l" t="t" r="r" b="b"/>
              <a:pathLst>
                <a:path w="9144000" h="4347758" extrusionOk="0">
                  <a:moveTo>
                    <a:pt x="0" y="0"/>
                  </a:moveTo>
                  <a:lnTo>
                    <a:pt x="28121" y="25"/>
                  </a:lnTo>
                  <a:cubicBezTo>
                    <a:pt x="642428" y="33446"/>
                    <a:pt x="1633314" y="868356"/>
                    <a:pt x="2606382" y="937809"/>
                  </a:cubicBezTo>
                  <a:cubicBezTo>
                    <a:pt x="3851910" y="1026709"/>
                    <a:pt x="5726688" y="610784"/>
                    <a:pt x="7082496" y="728259"/>
                  </a:cubicBezTo>
                  <a:cubicBezTo>
                    <a:pt x="7590924" y="772312"/>
                    <a:pt x="8185560" y="812347"/>
                    <a:pt x="8747868" y="882519"/>
                  </a:cubicBezTo>
                  <a:lnTo>
                    <a:pt x="9144000" y="941514"/>
                  </a:lnTo>
                  <a:lnTo>
                    <a:pt x="9144000" y="4347758"/>
                  </a:lnTo>
                  <a:lnTo>
                    <a:pt x="0" y="4347758"/>
                  </a:lnTo>
                  <a:close/>
                </a:path>
              </a:pathLst>
            </a:custGeom>
            <a:solidFill>
              <a:srgbClr val="2856AE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462;p74">
              <a:extLst>
                <a:ext uri="{FF2B5EF4-FFF2-40B4-BE49-F238E27FC236}">
                  <a16:creationId xmlns:a16="http://schemas.microsoft.com/office/drawing/2014/main" id="{71E10367-D075-4979-D19B-71D458256800}"/>
                </a:ext>
              </a:extLst>
            </p:cNvPr>
            <p:cNvSpPr/>
            <p:nvPr/>
          </p:nvSpPr>
          <p:spPr>
            <a:xfrm>
              <a:off x="0" y="2084968"/>
              <a:ext cx="12204973" cy="2957118"/>
            </a:xfrm>
            <a:custGeom>
              <a:avLst/>
              <a:gdLst/>
              <a:ahLst/>
              <a:cxnLst/>
              <a:rect l="l" t="t" r="r" b="b"/>
              <a:pathLst>
                <a:path w="9144000" h="2215481" extrusionOk="0">
                  <a:moveTo>
                    <a:pt x="0" y="0"/>
                  </a:moveTo>
                  <a:lnTo>
                    <a:pt x="28121" y="25"/>
                  </a:lnTo>
                  <a:cubicBezTo>
                    <a:pt x="642428" y="33446"/>
                    <a:pt x="1633314" y="868356"/>
                    <a:pt x="2606382" y="937809"/>
                  </a:cubicBezTo>
                  <a:cubicBezTo>
                    <a:pt x="3851910" y="1026709"/>
                    <a:pt x="5726688" y="610784"/>
                    <a:pt x="7082496" y="728259"/>
                  </a:cubicBezTo>
                  <a:cubicBezTo>
                    <a:pt x="7590924" y="772312"/>
                    <a:pt x="8185560" y="812347"/>
                    <a:pt x="8747868" y="882519"/>
                  </a:cubicBezTo>
                  <a:lnTo>
                    <a:pt x="9144000" y="941514"/>
                  </a:lnTo>
                  <a:lnTo>
                    <a:pt x="9144000" y="2215481"/>
                  </a:lnTo>
                  <a:lnTo>
                    <a:pt x="8572500" y="2018897"/>
                  </a:lnTo>
                  <a:cubicBezTo>
                    <a:pt x="8347869" y="1940316"/>
                    <a:pt x="6893719" y="1492641"/>
                    <a:pt x="5957888" y="1504547"/>
                  </a:cubicBezTo>
                  <a:cubicBezTo>
                    <a:pt x="5022057" y="1516453"/>
                    <a:pt x="3774282" y="2123671"/>
                    <a:pt x="2957513" y="2090334"/>
                  </a:cubicBezTo>
                  <a:cubicBezTo>
                    <a:pt x="2140744" y="2056997"/>
                    <a:pt x="1557338" y="1397391"/>
                    <a:pt x="1057275" y="1304522"/>
                  </a:cubicBezTo>
                  <a:cubicBezTo>
                    <a:pt x="619720" y="1223262"/>
                    <a:pt x="251445" y="1433704"/>
                    <a:pt x="38593" y="1509919"/>
                  </a:cubicBezTo>
                  <a:lnTo>
                    <a:pt x="0" y="1520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049B11-4BD0-3A63-47E8-D47BC4A4E7FC}"/>
              </a:ext>
            </a:extLst>
          </p:cNvPr>
          <p:cNvSpPr/>
          <p:nvPr/>
        </p:nvSpPr>
        <p:spPr>
          <a:xfrm>
            <a:off x="626683" y="3103910"/>
            <a:ext cx="11141837" cy="2103831"/>
          </a:xfrm>
          <a:prstGeom prst="roundRect">
            <a:avLst>
              <a:gd name="adj" fmla="val 9450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C1BB65-10CE-1617-E43E-B5A32C8C1BC5}"/>
              </a:ext>
            </a:extLst>
          </p:cNvPr>
          <p:cNvSpPr/>
          <p:nvPr/>
        </p:nvSpPr>
        <p:spPr>
          <a:xfrm>
            <a:off x="889591" y="2800680"/>
            <a:ext cx="2513159" cy="57785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Inter" panose="020B0502030000000004" pitchFamily="34" charset="0"/>
                <a:cs typeface="TH SarabunPSK" panose="020B0500040200020003" pitchFamily="34" charset="-34"/>
                <a:sym typeface="Arial"/>
              </a:rPr>
              <a:t>กรณีที่ </a:t>
            </a:r>
            <a:r>
              <a:rPr lang="en-US" sz="3200" b="1" dirty="0">
                <a:solidFill>
                  <a:prstClr val="white"/>
                </a:solidFill>
                <a:latin typeface="TH SarabunPSK" panose="020B0500040200020003" pitchFamily="34" charset="-34"/>
                <a:ea typeface="Inter" panose="020B0502030000000004" pitchFamily="34" charset="0"/>
                <a:cs typeface="TH SarabunPSK" panose="020B0500040200020003" pitchFamily="34" charset="-34"/>
                <a:sym typeface="Arial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Inter" panose="020B0502030000000004" pitchFamily="34" charset="0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F69BC-A85C-6BF8-719B-3E306AD60751}"/>
              </a:ext>
            </a:extLst>
          </p:cNvPr>
          <p:cNvSpPr txBox="1"/>
          <p:nvPr/>
        </p:nvSpPr>
        <p:spPr>
          <a:xfrm>
            <a:off x="736599" y="3860800"/>
            <a:ext cx="11141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การจัดตั้งหน่วยงานในต่างประเทศใหม่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FBF773-CA0B-0966-D111-1F1E1E0708E7}"/>
              </a:ext>
            </a:extLst>
          </p:cNvPr>
          <p:cNvSpPr txBox="1"/>
          <p:nvPr/>
        </p:nvSpPr>
        <p:spPr>
          <a:xfrm>
            <a:off x="194055" y="5388014"/>
            <a:ext cx="1114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สามารถดูตัวอย่างเพิ่มเติมได้จากกรณีที่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45B8E76-8916-C40F-55E1-54383A845DE6}"/>
              </a:ext>
            </a:extLst>
          </p:cNvPr>
          <p:cNvSpPr txBox="1">
            <a:spLocks/>
          </p:cNvSpPr>
          <p:nvPr/>
        </p:nvSpPr>
        <p:spPr>
          <a:xfrm>
            <a:off x="9766300" y="69225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5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A353E1-EDEA-E1CC-CA93-E6304F0D5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3</a:t>
            </a:fld>
            <a:endParaRPr lang="th-TH" dirty="0">
              <a:solidFill>
                <a:prstClr val="white"/>
              </a:solidFill>
            </a:endParaRPr>
          </a:p>
        </p:txBody>
      </p:sp>
      <p:grpSp>
        <p:nvGrpSpPr>
          <p:cNvPr id="3" name="Google Shape;460;p74">
            <a:extLst>
              <a:ext uri="{FF2B5EF4-FFF2-40B4-BE49-F238E27FC236}">
                <a16:creationId xmlns:a16="http://schemas.microsoft.com/office/drawing/2014/main" id="{9B68F2BE-B494-8464-7830-A682367DA2ED}"/>
              </a:ext>
            </a:extLst>
          </p:cNvPr>
          <p:cNvGrpSpPr/>
          <p:nvPr/>
        </p:nvGrpSpPr>
        <p:grpSpPr>
          <a:xfrm>
            <a:off x="-114301" y="3429000"/>
            <a:ext cx="12687301" cy="3880337"/>
            <a:chOff x="-1" y="2084968"/>
            <a:chExt cx="12204974" cy="5803179"/>
          </a:xfrm>
        </p:grpSpPr>
        <p:sp>
          <p:nvSpPr>
            <p:cNvPr id="4" name="Google Shape;461;p74">
              <a:extLst>
                <a:ext uri="{FF2B5EF4-FFF2-40B4-BE49-F238E27FC236}">
                  <a16:creationId xmlns:a16="http://schemas.microsoft.com/office/drawing/2014/main" id="{91A48E4C-F7E9-1E94-EB1B-B2A50EAEB199}"/>
                </a:ext>
              </a:extLst>
            </p:cNvPr>
            <p:cNvSpPr/>
            <p:nvPr/>
          </p:nvSpPr>
          <p:spPr>
            <a:xfrm>
              <a:off x="-1" y="2084968"/>
              <a:ext cx="12204973" cy="5803179"/>
            </a:xfrm>
            <a:custGeom>
              <a:avLst/>
              <a:gdLst/>
              <a:ahLst/>
              <a:cxnLst/>
              <a:rect l="l" t="t" r="r" b="b"/>
              <a:pathLst>
                <a:path w="9144000" h="4347758" extrusionOk="0">
                  <a:moveTo>
                    <a:pt x="0" y="0"/>
                  </a:moveTo>
                  <a:lnTo>
                    <a:pt x="28121" y="25"/>
                  </a:lnTo>
                  <a:cubicBezTo>
                    <a:pt x="642428" y="33446"/>
                    <a:pt x="1633314" y="868356"/>
                    <a:pt x="2606382" y="937809"/>
                  </a:cubicBezTo>
                  <a:cubicBezTo>
                    <a:pt x="3851910" y="1026709"/>
                    <a:pt x="5726688" y="610784"/>
                    <a:pt x="7082496" y="728259"/>
                  </a:cubicBezTo>
                  <a:cubicBezTo>
                    <a:pt x="7590924" y="772312"/>
                    <a:pt x="8185560" y="812347"/>
                    <a:pt x="8747868" y="882519"/>
                  </a:cubicBezTo>
                  <a:lnTo>
                    <a:pt x="9144000" y="941514"/>
                  </a:lnTo>
                  <a:lnTo>
                    <a:pt x="9144000" y="4347758"/>
                  </a:lnTo>
                  <a:lnTo>
                    <a:pt x="0" y="4347758"/>
                  </a:lnTo>
                  <a:close/>
                </a:path>
              </a:pathLst>
            </a:custGeom>
            <a:solidFill>
              <a:srgbClr val="2856AE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462;p74">
              <a:extLst>
                <a:ext uri="{FF2B5EF4-FFF2-40B4-BE49-F238E27FC236}">
                  <a16:creationId xmlns:a16="http://schemas.microsoft.com/office/drawing/2014/main" id="{A654F380-3E3D-0350-F01D-DB89267A7418}"/>
                </a:ext>
              </a:extLst>
            </p:cNvPr>
            <p:cNvSpPr/>
            <p:nvPr/>
          </p:nvSpPr>
          <p:spPr>
            <a:xfrm>
              <a:off x="0" y="2084968"/>
              <a:ext cx="12204973" cy="2957118"/>
            </a:xfrm>
            <a:custGeom>
              <a:avLst/>
              <a:gdLst/>
              <a:ahLst/>
              <a:cxnLst/>
              <a:rect l="l" t="t" r="r" b="b"/>
              <a:pathLst>
                <a:path w="9144000" h="2215481" extrusionOk="0">
                  <a:moveTo>
                    <a:pt x="0" y="0"/>
                  </a:moveTo>
                  <a:lnTo>
                    <a:pt x="28121" y="25"/>
                  </a:lnTo>
                  <a:cubicBezTo>
                    <a:pt x="642428" y="33446"/>
                    <a:pt x="1633314" y="868356"/>
                    <a:pt x="2606382" y="937809"/>
                  </a:cubicBezTo>
                  <a:cubicBezTo>
                    <a:pt x="3851910" y="1026709"/>
                    <a:pt x="5726688" y="610784"/>
                    <a:pt x="7082496" y="728259"/>
                  </a:cubicBezTo>
                  <a:cubicBezTo>
                    <a:pt x="7590924" y="772312"/>
                    <a:pt x="8185560" y="812347"/>
                    <a:pt x="8747868" y="882519"/>
                  </a:cubicBezTo>
                  <a:lnTo>
                    <a:pt x="9144000" y="941514"/>
                  </a:lnTo>
                  <a:lnTo>
                    <a:pt x="9144000" y="2215481"/>
                  </a:lnTo>
                  <a:lnTo>
                    <a:pt x="8572500" y="2018897"/>
                  </a:lnTo>
                  <a:cubicBezTo>
                    <a:pt x="8347869" y="1940316"/>
                    <a:pt x="6893719" y="1492641"/>
                    <a:pt x="5957888" y="1504547"/>
                  </a:cubicBezTo>
                  <a:cubicBezTo>
                    <a:pt x="5022057" y="1516453"/>
                    <a:pt x="3774282" y="2123671"/>
                    <a:pt x="2957513" y="2090334"/>
                  </a:cubicBezTo>
                  <a:cubicBezTo>
                    <a:pt x="2140744" y="2056997"/>
                    <a:pt x="1557338" y="1397391"/>
                    <a:pt x="1057275" y="1304522"/>
                  </a:cubicBezTo>
                  <a:cubicBezTo>
                    <a:pt x="619720" y="1223262"/>
                    <a:pt x="251445" y="1433704"/>
                    <a:pt x="38593" y="1509919"/>
                  </a:cubicBezTo>
                  <a:lnTo>
                    <a:pt x="0" y="1520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C66E12-7E52-DE8F-0E10-948C10C4ED22}"/>
              </a:ext>
            </a:extLst>
          </p:cNvPr>
          <p:cNvSpPr/>
          <p:nvPr/>
        </p:nvSpPr>
        <p:spPr>
          <a:xfrm>
            <a:off x="626683" y="3103910"/>
            <a:ext cx="11141837" cy="2103831"/>
          </a:xfrm>
          <a:prstGeom prst="roundRect">
            <a:avLst>
              <a:gd name="adj" fmla="val 9450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02F3C-B1EE-F163-99F4-20DC56053B6F}"/>
              </a:ext>
            </a:extLst>
          </p:cNvPr>
          <p:cNvSpPr/>
          <p:nvPr/>
        </p:nvSpPr>
        <p:spPr>
          <a:xfrm>
            <a:off x="889591" y="2800680"/>
            <a:ext cx="2513159" cy="57785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th-TH" sz="3200" b="1" dirty="0">
                <a:solidFill>
                  <a:prstClr val="white"/>
                </a:solidFill>
                <a:latin typeface="TH SarabunPSK" panose="020B0500040200020003" pitchFamily="34" charset="-34"/>
                <a:ea typeface="Inter" panose="020B0502030000000004" pitchFamily="34" charset="0"/>
                <a:cs typeface="TH SarabunPSK" panose="020B0500040200020003" pitchFamily="34" charset="-34"/>
                <a:sym typeface="Arial"/>
              </a:rPr>
              <a:t>กรณีที่ </a:t>
            </a:r>
            <a:r>
              <a:rPr lang="en-US" sz="3200" b="1" dirty="0">
                <a:solidFill>
                  <a:prstClr val="white"/>
                </a:solidFill>
                <a:latin typeface="TH SarabunPSK" panose="020B0500040200020003" pitchFamily="34" charset="-34"/>
                <a:ea typeface="Inter" panose="020B0502030000000004" pitchFamily="34" charset="0"/>
                <a:cs typeface="TH SarabunPSK" panose="020B0500040200020003" pitchFamily="34" charset="-34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30733-0EE9-B4D0-F3A2-E8F6AC2979CF}"/>
              </a:ext>
            </a:extLst>
          </p:cNvPr>
          <p:cNvSpPr txBox="1"/>
          <p:nvPr/>
        </p:nvSpPr>
        <p:spPr>
          <a:xfrm>
            <a:off x="736599" y="3860800"/>
            <a:ext cx="11141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การจัดโครงสร้างส่วนราชการระดับกอง</a:t>
            </a:r>
            <a:endParaRPr lang="en-US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E5D321B0-A785-81B0-5D53-44B64A532B92}"/>
              </a:ext>
            </a:extLst>
          </p:cNvPr>
          <p:cNvSpPr txBox="1">
            <a:spLocks/>
          </p:cNvSpPr>
          <p:nvPr/>
        </p:nvSpPr>
        <p:spPr>
          <a:xfrm>
            <a:off x="9717712" y="68580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3</a:t>
            </a:fld>
            <a:endParaRPr lang="th-TH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40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FFE40-CA49-6441-C705-BB34832AF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5424CB-7F90-F178-BF2D-89E081579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5ACF7C-BF5C-06BF-FBB6-8D8AF5B1B9DE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โครงร่าง </a:t>
            </a:r>
            <a:r>
              <a:rPr kumimoji="0" lang="en-US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(Outline) </a:t>
            </a: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ของเอกสารนำเสนอ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8E9498-3BBC-4ED9-3B97-958FCDCCEE2B}"/>
              </a:ext>
            </a:extLst>
          </p:cNvPr>
          <p:cNvGrpSpPr/>
          <p:nvPr/>
        </p:nvGrpSpPr>
        <p:grpSpPr>
          <a:xfrm>
            <a:off x="582467" y="1228278"/>
            <a:ext cx="7685634" cy="576000"/>
            <a:chOff x="2976270" y="1126571"/>
            <a:chExt cx="6972402" cy="576000"/>
          </a:xfrm>
        </p:grpSpPr>
        <p:sp>
          <p:nvSpPr>
            <p:cNvPr id="7" name="Round Same Side Corner Rectangle 3">
              <a:extLst>
                <a:ext uri="{FF2B5EF4-FFF2-40B4-BE49-F238E27FC236}">
                  <a16:creationId xmlns:a16="http://schemas.microsoft.com/office/drawing/2014/main" id="{449DDA9D-8CA8-E919-E09D-7C369F7EB56F}"/>
                </a:ext>
              </a:extLst>
            </p:cNvPr>
            <p:cNvSpPr/>
            <p:nvPr/>
          </p:nvSpPr>
          <p:spPr>
            <a:xfrm rot="5400000">
              <a:off x="6375931" y="-1896508"/>
              <a:ext cx="472666" cy="66728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" name="AutoShape 92">
              <a:extLst>
                <a:ext uri="{FF2B5EF4-FFF2-40B4-BE49-F238E27FC236}">
                  <a16:creationId xmlns:a16="http://schemas.microsoft.com/office/drawing/2014/main" id="{CFAF0EF3-E3E3-5985-D389-D813753347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76270" y="1126571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35D8B3-2E2D-A940-163E-1FBFD3FB1856}"/>
                </a:ext>
              </a:extLst>
            </p:cNvPr>
            <p:cNvSpPr txBox="1"/>
            <p:nvPr/>
          </p:nvSpPr>
          <p:spPr>
            <a:xfrm>
              <a:off x="2989294" y="1221381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6CA16-BC64-9486-DF98-381964F2A98A}"/>
                </a:ext>
              </a:extLst>
            </p:cNvPr>
            <p:cNvSpPr txBox="1"/>
            <p:nvPr/>
          </p:nvSpPr>
          <p:spPr bwMode="auto">
            <a:xfrm>
              <a:off x="3667248" y="1150540"/>
              <a:ext cx="615340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สรุปข้อเสนอการปรับปรุงโครงสร้างการแบ่งส่วนราชการ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387ADA-0EDD-7A79-A59D-7FEDCD726901}"/>
              </a:ext>
            </a:extLst>
          </p:cNvPr>
          <p:cNvGrpSpPr/>
          <p:nvPr/>
        </p:nvGrpSpPr>
        <p:grpSpPr>
          <a:xfrm>
            <a:off x="555329" y="1953833"/>
            <a:ext cx="7712772" cy="576000"/>
            <a:chOff x="2984973" y="2023433"/>
            <a:chExt cx="6820070" cy="576000"/>
          </a:xfrm>
        </p:grpSpPr>
        <p:sp>
          <p:nvSpPr>
            <p:cNvPr id="13" name="Round Same Side Corner Rectangle 14">
              <a:extLst>
                <a:ext uri="{FF2B5EF4-FFF2-40B4-BE49-F238E27FC236}">
                  <a16:creationId xmlns:a16="http://schemas.microsoft.com/office/drawing/2014/main" id="{2BC1A3C6-B23D-27BB-7927-955473EAD44B}"/>
                </a:ext>
              </a:extLst>
            </p:cNvPr>
            <p:cNvSpPr/>
            <p:nvPr/>
          </p:nvSpPr>
          <p:spPr>
            <a:xfrm rot="5400000">
              <a:off x="6330077" y="-947510"/>
              <a:ext cx="420745" cy="65291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AutoShape 92">
              <a:extLst>
                <a:ext uri="{FF2B5EF4-FFF2-40B4-BE49-F238E27FC236}">
                  <a16:creationId xmlns:a16="http://schemas.microsoft.com/office/drawing/2014/main" id="{0E72CCC5-4905-A470-B880-D604EC440A1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84973" y="2023433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F0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E66BCC-82D3-623E-FA4B-F91E8612B56C}"/>
                </a:ext>
              </a:extLst>
            </p:cNvPr>
            <p:cNvSpPr txBox="1"/>
            <p:nvPr/>
          </p:nvSpPr>
          <p:spPr>
            <a:xfrm>
              <a:off x="2988072" y="2126767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B7DA71-742E-77F8-5DE9-F934D6D7ADFB}"/>
                </a:ext>
              </a:extLst>
            </p:cNvPr>
            <p:cNvSpPr txBox="1"/>
            <p:nvPr/>
          </p:nvSpPr>
          <p:spPr bwMode="auto">
            <a:xfrm>
              <a:off x="3667248" y="2042383"/>
              <a:ext cx="475252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ภารกิจหลักของกรม </a:t>
              </a:r>
              <a:endPara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AC84706-53C0-F5E6-E051-04A13A05EFA5}"/>
              </a:ext>
            </a:extLst>
          </p:cNvPr>
          <p:cNvGrpSpPr/>
          <p:nvPr/>
        </p:nvGrpSpPr>
        <p:grpSpPr>
          <a:xfrm>
            <a:off x="538964" y="2679004"/>
            <a:ext cx="7685634" cy="576000"/>
            <a:chOff x="2976270" y="1126571"/>
            <a:chExt cx="6972402" cy="576000"/>
          </a:xfrm>
        </p:grpSpPr>
        <p:sp>
          <p:nvSpPr>
            <p:cNvPr id="5" name="Round Same Side Corner Rectangle 3">
              <a:extLst>
                <a:ext uri="{FF2B5EF4-FFF2-40B4-BE49-F238E27FC236}">
                  <a16:creationId xmlns:a16="http://schemas.microsoft.com/office/drawing/2014/main" id="{CB611AC1-C9D0-3B9D-4368-ADCC80B264CD}"/>
                </a:ext>
              </a:extLst>
            </p:cNvPr>
            <p:cNvSpPr/>
            <p:nvPr/>
          </p:nvSpPr>
          <p:spPr>
            <a:xfrm rot="5400000">
              <a:off x="6375931" y="-1896508"/>
              <a:ext cx="472666" cy="66728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AutoShape 92">
              <a:extLst>
                <a:ext uri="{FF2B5EF4-FFF2-40B4-BE49-F238E27FC236}">
                  <a16:creationId xmlns:a16="http://schemas.microsoft.com/office/drawing/2014/main" id="{B3540CE8-1989-85DA-8F6E-FD956DBFADA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76270" y="1126571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E26ABA-803A-B805-E536-F39915935230}"/>
                </a:ext>
              </a:extLst>
            </p:cNvPr>
            <p:cNvSpPr txBox="1"/>
            <p:nvPr/>
          </p:nvSpPr>
          <p:spPr>
            <a:xfrm>
              <a:off x="2989294" y="1221381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1CCEF0-F5B9-EB9E-99BA-89CAD653AD1A}"/>
                </a:ext>
              </a:extLst>
            </p:cNvPr>
            <p:cNvSpPr txBox="1"/>
            <p:nvPr/>
          </p:nvSpPr>
          <p:spPr bwMode="auto">
            <a:xfrm>
              <a:off x="3667248" y="1150540"/>
              <a:ext cx="615340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เหตุผลความจำเป็นในการปรับปรุงโครงสร้างการแบ่งส่วนราชการ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EF7B63-48C8-8A63-2106-30124BC82C11}"/>
              </a:ext>
            </a:extLst>
          </p:cNvPr>
          <p:cNvGrpSpPr/>
          <p:nvPr/>
        </p:nvGrpSpPr>
        <p:grpSpPr>
          <a:xfrm>
            <a:off x="511826" y="3430702"/>
            <a:ext cx="7712772" cy="576000"/>
            <a:chOff x="2984973" y="2023433"/>
            <a:chExt cx="6820070" cy="576000"/>
          </a:xfrm>
        </p:grpSpPr>
        <p:sp>
          <p:nvSpPr>
            <p:cNvPr id="30" name="Round Same Side Corner Rectangle 14">
              <a:extLst>
                <a:ext uri="{FF2B5EF4-FFF2-40B4-BE49-F238E27FC236}">
                  <a16:creationId xmlns:a16="http://schemas.microsoft.com/office/drawing/2014/main" id="{19B47928-013E-AB38-4FA0-D6B548A25FA7}"/>
                </a:ext>
              </a:extLst>
            </p:cNvPr>
            <p:cNvSpPr/>
            <p:nvPr/>
          </p:nvSpPr>
          <p:spPr>
            <a:xfrm rot="5400000">
              <a:off x="6330077" y="-947510"/>
              <a:ext cx="420745" cy="65291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6" name="AutoShape 92">
              <a:extLst>
                <a:ext uri="{FF2B5EF4-FFF2-40B4-BE49-F238E27FC236}">
                  <a16:creationId xmlns:a16="http://schemas.microsoft.com/office/drawing/2014/main" id="{9F42500F-6B19-DDA8-8766-E82BBC1D4F2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84973" y="2023433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F0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9A2ADEB-7616-1A16-6D98-4397260F48BF}"/>
                </a:ext>
              </a:extLst>
            </p:cNvPr>
            <p:cNvSpPr txBox="1"/>
            <p:nvPr/>
          </p:nvSpPr>
          <p:spPr>
            <a:xfrm>
              <a:off x="2988072" y="2126767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E67BC5B-8FB3-DDBB-A3D2-E635A0F7E93D}"/>
                </a:ext>
              </a:extLst>
            </p:cNvPr>
            <p:cNvSpPr txBox="1"/>
            <p:nvPr/>
          </p:nvSpPr>
          <p:spPr bwMode="auto">
            <a:xfrm>
              <a:off x="3667248" y="2042383"/>
              <a:ext cx="475252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บทบาทภารกิจของกรมที่มุ่งเน้นในอนาคต </a:t>
              </a:r>
              <a:endPara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28E672-04DB-B980-9135-4ADC6C554867}"/>
              </a:ext>
            </a:extLst>
          </p:cNvPr>
          <p:cNvGrpSpPr/>
          <p:nvPr/>
        </p:nvGrpSpPr>
        <p:grpSpPr>
          <a:xfrm>
            <a:off x="538964" y="4212171"/>
            <a:ext cx="7685634" cy="576000"/>
            <a:chOff x="2976270" y="1126571"/>
            <a:chExt cx="6972402" cy="576000"/>
          </a:xfrm>
        </p:grpSpPr>
        <p:sp>
          <p:nvSpPr>
            <p:cNvPr id="50" name="Round Same Side Corner Rectangle 3">
              <a:extLst>
                <a:ext uri="{FF2B5EF4-FFF2-40B4-BE49-F238E27FC236}">
                  <a16:creationId xmlns:a16="http://schemas.microsoft.com/office/drawing/2014/main" id="{B38966C6-599A-09F0-A559-3496577854D5}"/>
                </a:ext>
              </a:extLst>
            </p:cNvPr>
            <p:cNvSpPr/>
            <p:nvPr/>
          </p:nvSpPr>
          <p:spPr>
            <a:xfrm rot="5400000">
              <a:off x="6375931" y="-1896508"/>
              <a:ext cx="472666" cy="66728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1" name="AutoShape 92">
              <a:extLst>
                <a:ext uri="{FF2B5EF4-FFF2-40B4-BE49-F238E27FC236}">
                  <a16:creationId xmlns:a16="http://schemas.microsoft.com/office/drawing/2014/main" id="{6C4CE712-A9D5-CB08-CD3C-FC949F38EE4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76270" y="1126571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B74C30-5E28-0B4B-E229-5793236AF3CF}"/>
                </a:ext>
              </a:extLst>
            </p:cNvPr>
            <p:cNvSpPr txBox="1"/>
            <p:nvPr/>
          </p:nvSpPr>
          <p:spPr>
            <a:xfrm>
              <a:off x="2989294" y="1221381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AD17D31-5EE0-D020-50BC-E6597631A377}"/>
                </a:ext>
              </a:extLst>
            </p:cNvPr>
            <p:cNvSpPr txBox="1"/>
            <p:nvPr/>
          </p:nvSpPr>
          <p:spPr bwMode="auto">
            <a:xfrm>
              <a:off x="3667248" y="1150540"/>
              <a:ext cx="615340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การจัดตั้งสำนักงานในต่างประเทศ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F9CCB9-7362-EC87-DA23-39BCFE1FD64B}"/>
              </a:ext>
            </a:extLst>
          </p:cNvPr>
          <p:cNvGrpSpPr/>
          <p:nvPr/>
        </p:nvGrpSpPr>
        <p:grpSpPr>
          <a:xfrm>
            <a:off x="524818" y="4953492"/>
            <a:ext cx="7712772" cy="576000"/>
            <a:chOff x="2984973" y="2023433"/>
            <a:chExt cx="6820070" cy="576000"/>
          </a:xfrm>
        </p:grpSpPr>
        <p:sp>
          <p:nvSpPr>
            <p:cNvPr id="55" name="Round Same Side Corner Rectangle 14">
              <a:extLst>
                <a:ext uri="{FF2B5EF4-FFF2-40B4-BE49-F238E27FC236}">
                  <a16:creationId xmlns:a16="http://schemas.microsoft.com/office/drawing/2014/main" id="{67BFB685-F9DE-F1C2-839A-043214CE972A}"/>
                </a:ext>
              </a:extLst>
            </p:cNvPr>
            <p:cNvSpPr/>
            <p:nvPr/>
          </p:nvSpPr>
          <p:spPr>
            <a:xfrm rot="5400000">
              <a:off x="6330077" y="-947510"/>
              <a:ext cx="420745" cy="65291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6" name="AutoShape 92">
              <a:extLst>
                <a:ext uri="{FF2B5EF4-FFF2-40B4-BE49-F238E27FC236}">
                  <a16:creationId xmlns:a16="http://schemas.microsoft.com/office/drawing/2014/main" id="{1DCE1B12-4473-C14E-3713-FD233DCA23E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84973" y="2023433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F0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1FA641D-C0F8-7694-CCEE-4823613638EF}"/>
                </a:ext>
              </a:extLst>
            </p:cNvPr>
            <p:cNvSpPr txBox="1"/>
            <p:nvPr/>
          </p:nvSpPr>
          <p:spPr>
            <a:xfrm>
              <a:off x="2988072" y="2126767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043D4BE-5878-EA4D-5ED9-93ED137AF1D5}"/>
                </a:ext>
              </a:extLst>
            </p:cNvPr>
            <p:cNvSpPr txBox="1"/>
            <p:nvPr/>
          </p:nvSpPr>
          <p:spPr bwMode="auto">
            <a:xfrm>
              <a:off x="3667248" y="2042383"/>
              <a:ext cx="5996024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ตัวชี้วัดจากการปรับปรุงโครงสร้างการแบ่งส่วนราชการ </a:t>
              </a:r>
              <a:endPara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C9B59C6-A42C-0D5F-4EE6-C7431CFFE0AD}"/>
              </a:ext>
            </a:extLst>
          </p:cNvPr>
          <p:cNvGrpSpPr/>
          <p:nvPr/>
        </p:nvGrpSpPr>
        <p:grpSpPr>
          <a:xfrm>
            <a:off x="538964" y="5740161"/>
            <a:ext cx="7685634" cy="576000"/>
            <a:chOff x="2976270" y="1126571"/>
            <a:chExt cx="6972402" cy="576000"/>
          </a:xfrm>
        </p:grpSpPr>
        <p:sp>
          <p:nvSpPr>
            <p:cNvPr id="60" name="Round Same Side Corner Rectangle 3">
              <a:extLst>
                <a:ext uri="{FF2B5EF4-FFF2-40B4-BE49-F238E27FC236}">
                  <a16:creationId xmlns:a16="http://schemas.microsoft.com/office/drawing/2014/main" id="{0E2F5BBC-CAA3-76EA-1BEB-222FF3B3852A}"/>
                </a:ext>
              </a:extLst>
            </p:cNvPr>
            <p:cNvSpPr/>
            <p:nvPr/>
          </p:nvSpPr>
          <p:spPr>
            <a:xfrm rot="5400000">
              <a:off x="6375931" y="-1896508"/>
              <a:ext cx="472666" cy="66728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1" name="AutoShape 92">
              <a:extLst>
                <a:ext uri="{FF2B5EF4-FFF2-40B4-BE49-F238E27FC236}">
                  <a16:creationId xmlns:a16="http://schemas.microsoft.com/office/drawing/2014/main" id="{E5705668-4E76-DC7B-871A-6386B58F53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76270" y="1126571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257F9B1-A0E8-0EF1-E3FB-97AB92B7F136}"/>
                </a:ext>
              </a:extLst>
            </p:cNvPr>
            <p:cNvSpPr txBox="1"/>
            <p:nvPr/>
          </p:nvSpPr>
          <p:spPr>
            <a:xfrm>
              <a:off x="2989294" y="1221381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7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2D755D-C2FF-BCB8-1960-3F69BB7C6AC7}"/>
                </a:ext>
              </a:extLst>
            </p:cNvPr>
            <p:cNvSpPr txBox="1"/>
            <p:nvPr/>
          </p:nvSpPr>
          <p:spPr bwMode="auto">
            <a:xfrm>
              <a:off x="3667248" y="1150540"/>
              <a:ext cx="615340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ประโยชน์ที่จะได้รับจากการปรับปรุงโครงสร้างการแบ่งส่วนราชการ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9607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30BDF-C713-59C5-18E3-E21DA1D4E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8E5562-FC9E-B7CE-D00C-87797B03D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198BA6-1B3B-6542-29F7-0427E6EFD01E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21EC0-F755-A3FB-36D7-57115CA09C6C}"/>
              </a:ext>
            </a:extLst>
          </p:cNvPr>
          <p:cNvSpPr txBox="1"/>
          <p:nvPr/>
        </p:nvSpPr>
        <p:spPr>
          <a:xfrm>
            <a:off x="366340" y="879192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DA1D2-264C-0C53-911F-F769E3C05DFD}"/>
              </a:ext>
            </a:extLst>
          </p:cNvPr>
          <p:cNvSpPr txBox="1"/>
          <p:nvPr/>
        </p:nvSpPr>
        <p:spPr>
          <a:xfrm>
            <a:off x="1385212" y="959770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สรุปข้อเสนอการปรับปรุงโครงสร้างการแบ่งส่วนราชการ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6A450-BB84-FACD-A0D8-EE131393AA14}"/>
              </a:ext>
            </a:extLst>
          </p:cNvPr>
          <p:cNvSpPr txBox="1"/>
          <p:nvPr/>
        </p:nvSpPr>
        <p:spPr>
          <a:xfrm>
            <a:off x="1108600" y="1667160"/>
            <a:ext cx="10563189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จัดตั้งใหม่ จำนวน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xx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(เป็นส่วนราชการที่เกิดจากการยุบเลิกหน่วยงาน)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185F2-1973-3E54-249D-B560FDC4F7A5}"/>
              </a:ext>
            </a:extLst>
          </p:cNvPr>
          <p:cNvSpPr/>
          <p:nvPr/>
        </p:nvSpPr>
        <p:spPr>
          <a:xfrm>
            <a:off x="1311494" y="2438692"/>
            <a:ext cx="10283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.................................................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9559CA-FEDE-0D32-E609-874A409B3B80}"/>
              </a:ext>
            </a:extLst>
          </p:cNvPr>
          <p:cNvSpPr txBox="1"/>
          <p:nvPr/>
        </p:nvSpPr>
        <p:spPr>
          <a:xfrm>
            <a:off x="1088332" y="2900193"/>
            <a:ext cx="10563189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ยุบเลิก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จำนวน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xx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AA2350-5CAB-A129-71C1-69AD52B9EF3E}"/>
              </a:ext>
            </a:extLst>
          </p:cNvPr>
          <p:cNvSpPr/>
          <p:nvPr/>
        </p:nvSpPr>
        <p:spPr>
          <a:xfrm>
            <a:off x="1311494" y="3597012"/>
            <a:ext cx="10283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.................................................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0E21CB-3BA6-4778-6D5A-A22B5A9B5676}"/>
              </a:ext>
            </a:extLst>
          </p:cNvPr>
          <p:cNvSpPr txBox="1"/>
          <p:nvPr/>
        </p:nvSpPr>
        <p:spPr>
          <a:xfrm>
            <a:off x="1108600" y="4262870"/>
            <a:ext cx="8345972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ปรับปรุงหน้าที่และอำนาจ จำนวน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xx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8F55FD-EB2B-591D-5101-EE16A8CE2A2A}"/>
              </a:ext>
            </a:extLst>
          </p:cNvPr>
          <p:cNvSpPr/>
          <p:nvPr/>
        </p:nvSpPr>
        <p:spPr>
          <a:xfrm>
            <a:off x="1388061" y="5006677"/>
            <a:ext cx="10974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...........................................................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72A76D-0CA5-C0C4-3437-8246485D0C19}"/>
              </a:ext>
            </a:extLst>
          </p:cNvPr>
          <p:cNvSpPr txBox="1"/>
          <p:nvPr/>
        </p:nvSpPr>
        <p:spPr>
          <a:xfrm>
            <a:off x="6732353" y="2298275"/>
            <a:ext cx="5086030" cy="919401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ให้ส่วนราชการสรุปข้อเสนอการปรับปรุงโครงสร้างการแบ่งส่วนราชการของกรม ว่าต้องการดำเนินการในกรณีใดบ้าง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625F2B-8A5D-2B3C-AC6F-C0953579A406}"/>
              </a:ext>
            </a:extLst>
          </p:cNvPr>
          <p:cNvSpPr txBox="1"/>
          <p:nvPr/>
        </p:nvSpPr>
        <p:spPr>
          <a:xfrm>
            <a:off x="1622066" y="2171012"/>
            <a:ext cx="3037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ระบุชื่อสำนักงานในต่างประเทศ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3AC6D2-9B96-2441-FE6F-1AE6937348F5}"/>
              </a:ext>
            </a:extLst>
          </p:cNvPr>
          <p:cNvSpPr txBox="1"/>
          <p:nvPr/>
        </p:nvSpPr>
        <p:spPr>
          <a:xfrm>
            <a:off x="1622065" y="3354910"/>
            <a:ext cx="3260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ระบุชื่อสำนักงานในต่างประเทศ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074913-9955-56CF-CAA8-75EAD97E884A}"/>
              </a:ext>
            </a:extLst>
          </p:cNvPr>
          <p:cNvSpPr txBox="1"/>
          <p:nvPr/>
        </p:nvSpPr>
        <p:spPr>
          <a:xfrm>
            <a:off x="1698633" y="4775844"/>
            <a:ext cx="3867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ระบุชื่อสำนักงานในต่างประเทศ/กอง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AD408-C694-9623-0903-B255216AA45B}"/>
              </a:ext>
            </a:extLst>
          </p:cNvPr>
          <p:cNvSpPr txBox="1"/>
          <p:nvPr/>
        </p:nvSpPr>
        <p:spPr>
          <a:xfrm>
            <a:off x="4373217" y="3385263"/>
            <a:ext cx="6583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(สำนักงานที่นำมายุบเลิกต้องเป็นสำนักงานตามกฎหมาย หรือตามที่รัฐมนตรีประกาศกำหนด)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3867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4A919-44AF-8582-8C3A-DE0F9CFD9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37DD69-D717-BB50-03EC-3C45EBAC4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ED32CB-9EC3-25DB-B7E7-200F88559437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E26FB0-F8EF-CE0A-4E74-261C39C0E29F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361BB-2A71-7276-2700-EFAA342DF536}"/>
              </a:ext>
            </a:extLst>
          </p:cNvPr>
          <p:cNvSpPr txBox="1"/>
          <p:nvPr/>
        </p:nvSpPr>
        <p:spPr>
          <a:xfrm>
            <a:off x="1467090" y="949367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ภารกิจหลักของกรม ................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(ในปัจจุบัน)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FEABF09-C882-9F06-D3DA-848D07C38B41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635B77-D8AF-7011-6396-293833345A32}"/>
              </a:ext>
            </a:extLst>
          </p:cNvPr>
          <p:cNvSpPr txBox="1"/>
          <p:nvPr/>
        </p:nvSpPr>
        <p:spPr>
          <a:xfrm>
            <a:off x="395250" y="2894745"/>
            <a:ext cx="11401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ให้แสดงภาพ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ภารกิจหลักของกรม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................ มีกี่ด้าน และมีความเชื่อมโยงในการขับเคลื่อนทิศทางการพัฒนาประเทศ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ด้านที่เกี่ยวข้องกับส่วนราชการเป็นสำคัญอย่างไร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ทิศทางการพัฒนาประเทศด้านที่เกี่ยวข้องกับส่วนราชการเป็นสำคัญ เช่น แผนแม่บทภายใต้ยุทธศาสตร์ชาติ (ที่หน่วยงานเป็นเจ้าภาพหลัก หรือหน่วยงานสนับสนุนหลักในการขับเคลื่อนให้บรรลุเป้าหมาย) / หมุดหมายแผนพัฒนาเศรษฐกิจและสังคมแห่งชาติ ฉบับที่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13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(เฉพาะในส่วนที่กรมเป็นหลักในการขับเคลื่อน) / แผนแม่บทหลัก หรือแผนระดับที่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ที่หน่วยงานเป็นเจ้าภาพหลัก 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ควรสะท้อนให้เห็นถึงความเชื่อมโยงของกรมในการขับแคลื่อนภารกิจในต่างประเทศ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ควรแสดงให้เห็นถึงกลไกการดำเนินงานหรือบริบทแวดล้อมที่สำคัญ ต่อการดำเนินงานของกรมในการขับเคลื่อนให้บรรลุเป้าหมายของการปรับปรุงโครงสร้างในครั้งนี้ เช่น กลุ่มเป้าหมายในการให้บริการ (ที่จำเป็นต้องให้ความสำคัญเพิ่มมากขึ้น) / กฎหมายระดับพระราชบัญญัติที่มีผลต่อการเปลี่ยนแปลงระบบวิธีการทำงาน / กลไกคณะกรรมการ /กองทุน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AD77B7-80BE-C415-410D-036FEDBAC9FE}"/>
              </a:ext>
            </a:extLst>
          </p:cNvPr>
          <p:cNvSpPr txBox="1"/>
          <p:nvPr/>
        </p:nvSpPr>
        <p:spPr>
          <a:xfrm>
            <a:off x="499730" y="1854336"/>
            <a:ext cx="11238614" cy="83099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วัตถุประสงค์ของหน้านี้ เพื่อให้มีความเข้าใจตรงกันถึงภารกิจหลักและบริบทแวดล้อมในการทำงานของกรม ตามวัตถุประสงค์ของการจัดตั้งกรมและความสำคัญของการมีกรมนี้อยู่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3559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F3814-B366-30F1-5DBB-E1F1C4A88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03E34D-A30E-9A1C-D923-2C90B3D01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9FAE2C-43D1-AE69-7C14-13A9F565B6A5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0758FF-FBB5-7978-7910-7E61454C23E5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4C676-40A4-3B19-7D9A-887E7FBF3F82}"/>
              </a:ext>
            </a:extLst>
          </p:cNvPr>
          <p:cNvSpPr txBox="1"/>
          <p:nvPr/>
        </p:nvSpPr>
        <p:spPr>
          <a:xfrm>
            <a:off x="1467090" y="949367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เหตุผลความจำเป็นในการปรับปรุงโครงสร้างการแบ่งส่วนราชการ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2C09C26-9491-6D11-C4E8-105076BA8BF0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0CC1F4-15CB-2737-0C7E-C72BEBA3EB5B}"/>
              </a:ext>
            </a:extLst>
          </p:cNvPr>
          <p:cNvSpPr txBox="1"/>
          <p:nvPr/>
        </p:nvSpPr>
        <p:spPr>
          <a:xfrm>
            <a:off x="343010" y="2834781"/>
            <a:ext cx="115059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การขอย้ายสถานที่ของสำนักงาน จากประเทศหนึ่งไปยังอีกประเทศหนึ่ง หรือจากเมืองหนึ่งไปยังเมืองหนึ่ง ในประเทศเดียวกัน เหตุผลความจำเป็นควรแสดงให้เห็นถึง ภาพรวมทางเศรษฐกิจ ความสำคัญและโอกาสด้านการค้า การลงทุน ของประเทศไทย กับประเทศ ... (ขอย้ายสำนักงาน)  โดยควรครอบคลุมประเด็นที่สำคัญ เช่น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นโยบายความสัมพันธ์ระหว่างประเทศของรัฐบาลและประเทศปลายทาง</a:t>
            </a:r>
          </a:p>
          <a:p>
            <a:pPr marL="342900" marR="0" lvl="0" indent="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มูลค่าการค้า การลงทุน กับประเทศดังกล่าว</a:t>
            </a:r>
          </a:p>
          <a:p>
            <a:pPr marL="342900" marR="0" lvl="0" indent="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โอกาสความร่วมมือด้านต่าง ๆ ความสัมพันธ์ระหว่างประเทศที่คาดว่าจะเกิดขึ้นในอนาคต เช่น โอกาสทางธุรกิจ ความสัมพันธ์ด้านการเมืองความมั่นคง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[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กรณีมีข้อมูลสถิติประกอบ ขอให้แสดงเป็นข้อมูลเชิงสถิติที่แสดงให้เห็นถึงแนวโน้มที่จะเกิดขึ้นในอนาคตประกอบด้วย จะทำให้เกิดความชัดเจนมากยิ่งขึ้น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C2A3FE-1DDD-DE28-A21D-A5516D6B3444}"/>
              </a:ext>
            </a:extLst>
          </p:cNvPr>
          <p:cNvSpPr txBox="1"/>
          <p:nvPr/>
        </p:nvSpPr>
        <p:spPr>
          <a:xfrm>
            <a:off x="499730" y="1854336"/>
            <a:ext cx="11238614" cy="83099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เหตุผลความจำเป็น ที่ระบุในหน้านี้  ควรสอดคล้องกับตัวชี้วัดที่กำหนด และประโยชน์ที่ได้รับจากการปรับปรุงโครงสร้าง  เพื่อแสดงให้เห็นว่า การปรับปรุงโครงสร้างตอบโจทย์สาเหตุที่ต้องปรับหรือไม่ อย่างไร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143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07152-7046-BE19-582A-95206BB82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7B5912-923E-AB7D-A98F-85D16D75B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D6043-5470-86B3-1ED4-94971E4F9952}"/>
              </a:ext>
            </a:extLst>
          </p:cNvPr>
          <p:cNvSpPr/>
          <p:nvPr/>
        </p:nvSpPr>
        <p:spPr>
          <a:xfrm>
            <a:off x="511532" y="324898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68A42-9BA7-07CC-ACC0-35B091238B92}"/>
              </a:ext>
            </a:extLst>
          </p:cNvPr>
          <p:cNvSpPr txBox="1"/>
          <p:nvPr/>
        </p:nvSpPr>
        <p:spPr>
          <a:xfrm>
            <a:off x="373285" y="822553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A9CAA-C133-9FA1-A87E-42190509F8E9}"/>
              </a:ext>
            </a:extLst>
          </p:cNvPr>
          <p:cNvSpPr txBox="1"/>
          <p:nvPr/>
        </p:nvSpPr>
        <p:spPr>
          <a:xfrm>
            <a:off x="1397014" y="929077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บทบาทภารกิจของกรมที่มุ่งเน้นในอนาคต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45CEAB-C3A4-78DD-556F-1D97ECA51651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2F4AFB-8AE1-5A94-6405-8BCF5E827648}"/>
              </a:ext>
            </a:extLst>
          </p:cNvPr>
          <p:cNvSpPr txBox="1"/>
          <p:nvPr/>
        </p:nvSpPr>
        <p:spPr>
          <a:xfrm>
            <a:off x="439132" y="1764131"/>
            <a:ext cx="11505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ควรแสดงให้เห็นถึง บทบาทภารกิจของกรม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ที่ดำเนินการในต่างประเทศ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ที่เปลี่ยนแปลงไป จากการปรับปรุงโครงสร้าง เช่น ต้องการ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focus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ภารกิจหรือกลุ่มเป้าหมายอะไรเพิ่มมากขึ้น  หรือการปรับเปลี่ยนระบบวิธีการทำงาน โดยควรแสดงให้เห็นถึง เมื่อมีการปรับโครงสร้างใหม่แล้ว มีระบบวิธีการทำงานที่เปลี่ยนแปลงจากเดิมไปอย่างไร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759445-73FF-AFD3-1124-DA27C60F7DDB}"/>
              </a:ext>
            </a:extLst>
          </p:cNvPr>
          <p:cNvSpPr/>
          <p:nvPr/>
        </p:nvSpPr>
        <p:spPr>
          <a:xfrm>
            <a:off x="439132" y="4625774"/>
            <a:ext cx="11311014" cy="1546426"/>
          </a:xfrm>
          <a:prstGeom prst="round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A9979-CC41-51EF-CD65-552A93E808A6}"/>
              </a:ext>
            </a:extLst>
          </p:cNvPr>
          <p:cNvSpPr/>
          <p:nvPr/>
        </p:nvSpPr>
        <p:spPr>
          <a:xfrm>
            <a:off x="373285" y="4475177"/>
            <a:ext cx="982683" cy="2847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To-be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F6040D-936F-23D7-C877-6FDC3059809E}"/>
              </a:ext>
            </a:extLst>
          </p:cNvPr>
          <p:cNvSpPr/>
          <p:nvPr/>
        </p:nvSpPr>
        <p:spPr>
          <a:xfrm>
            <a:off x="491682" y="3118012"/>
            <a:ext cx="11258464" cy="128694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CA7796-D65C-6885-D901-68302D0426BD}"/>
              </a:ext>
            </a:extLst>
          </p:cNvPr>
          <p:cNvSpPr/>
          <p:nvPr/>
        </p:nvSpPr>
        <p:spPr>
          <a:xfrm>
            <a:off x="491682" y="2962002"/>
            <a:ext cx="982683" cy="268217"/>
          </a:xfrm>
          <a:prstGeom prst="rect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As-Is</a:t>
            </a:r>
            <a:endParaRPr kumimoji="0" lang="th-TH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7C21B-F5FD-FC7E-7C18-D14176CB6D1A}"/>
              </a:ext>
            </a:extLst>
          </p:cNvPr>
          <p:cNvSpPr txBox="1"/>
          <p:nvPr/>
        </p:nvSpPr>
        <p:spPr>
          <a:xfrm>
            <a:off x="1397014" y="3387459"/>
            <a:ext cx="9197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ให้อธิบายกระบวนการทำงานในปัจจุบัน  เฉพาะกระบวนงานหลักที่สะท้อนกับการปรับโครงสร้าง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0A2D9-3CC8-4E39-A471-E6CD108310C2}"/>
              </a:ext>
            </a:extLst>
          </p:cNvPr>
          <p:cNvSpPr txBox="1"/>
          <p:nvPr/>
        </p:nvSpPr>
        <p:spPr>
          <a:xfrm>
            <a:off x="1097072" y="5178932"/>
            <a:ext cx="9967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ให้อธิบาย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การปรับเปลี่ยนวิธีการการทำงาน 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.. เดิมทำอย่างไร /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หากมีการจัดตั้งสำนักงาน (จากการย้ายสถานที่ตั้ง)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การปรับเปลี่ยนบทบาทหรือปรับเปลี่ยนกระบวนการทำงานจะแตกต่างจากเดิมอย่างไร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&gt;&gt;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เป็นสาเหตุให้ มีเหตุผลความจำเป็นต้องปรับโครงสร้าง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5219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C879D-B7AB-6B6F-918F-703675F7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7AC48B-4F08-1C9A-2036-2EEFE567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673154-E4F2-4E7F-C9EA-9DCF70862B6B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6AA32-2B40-DDE0-A756-AEF847D5536F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9A847-5467-1F88-E840-9216A759EFC9}"/>
              </a:ext>
            </a:extLst>
          </p:cNvPr>
          <p:cNvSpPr txBox="1"/>
          <p:nvPr/>
        </p:nvSpPr>
        <p:spPr>
          <a:xfrm>
            <a:off x="1467090" y="98126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การจัดตั้ง “สำนักงาน ....................... ณ เมือง ................. ประเทศ .................”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3090C84-6327-1E0D-4C05-7A85767D5C55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02E4DF-765A-1E2D-3222-77092DB455C4}"/>
              </a:ext>
            </a:extLst>
          </p:cNvPr>
          <p:cNvSpPr txBox="1"/>
          <p:nvPr/>
        </p:nvSpPr>
        <p:spPr>
          <a:xfrm>
            <a:off x="343010" y="2062916"/>
            <a:ext cx="11505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ให้อธิบายภารกิจหลักของสำนักงาน  พื้นที่ขอบเขตความรับผิดชอบ (กรณีเป็นการแบ่งพื้นที่ความรับผิดชอบจากสำนักงานเดิมที่ดูแลรับผิดชอบอยู่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ให้เห็นเปรียบเทียบพื้นที่ที่แยกออกมาด้วย)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5135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75FBC-B3E5-14E0-FA25-E76232807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A1126A-F006-AA58-6382-192B1E71D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B55FDF-A574-9B3E-B2A7-D5EDB45D90BF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06FD1-2CDE-586F-6C1B-26BE8B2A32C9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1AAAC3-3D2B-83A8-EA26-3A86739DD9C8}"/>
              </a:ext>
            </a:extLst>
          </p:cNvPr>
          <p:cNvSpPr txBox="1"/>
          <p:nvPr/>
        </p:nvSpPr>
        <p:spPr>
          <a:xfrm>
            <a:off x="1467090" y="98126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ตัวชี้วัดจากการปรับปรุงโครงสร้างการแบ่งส่วนราชการ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3E3747E-8FF5-C050-468D-B47578EAA8C2}"/>
              </a:ext>
            </a:extLst>
          </p:cNvPr>
          <p:cNvGraphicFramePr>
            <a:graphicFrameLocks noGrp="1"/>
          </p:cNvGraphicFramePr>
          <p:nvPr/>
        </p:nvGraphicFramePr>
        <p:xfrm>
          <a:off x="332451" y="3651609"/>
          <a:ext cx="11478511" cy="2878705"/>
        </p:xfrm>
        <a:graphic>
          <a:graphicData uri="http://schemas.openxmlformats.org/drawingml/2006/table">
            <a:tbl>
              <a:tblPr firstRow="1" bandRow="1"/>
              <a:tblGrid>
                <a:gridCol w="3955873">
                  <a:extLst>
                    <a:ext uri="{9D8B030D-6E8A-4147-A177-3AD203B41FA5}">
                      <a16:colId xmlns:a16="http://schemas.microsoft.com/office/drawing/2014/main" val="3530967618"/>
                    </a:ext>
                  </a:extLst>
                </a:gridCol>
                <a:gridCol w="754631">
                  <a:extLst>
                    <a:ext uri="{9D8B030D-6E8A-4147-A177-3AD203B41FA5}">
                      <a16:colId xmlns:a16="http://schemas.microsoft.com/office/drawing/2014/main" val="3248886528"/>
                    </a:ext>
                  </a:extLst>
                </a:gridCol>
                <a:gridCol w="1250353">
                  <a:extLst>
                    <a:ext uri="{9D8B030D-6E8A-4147-A177-3AD203B41FA5}">
                      <a16:colId xmlns:a16="http://schemas.microsoft.com/office/drawing/2014/main" val="2806337737"/>
                    </a:ext>
                  </a:extLst>
                </a:gridCol>
                <a:gridCol w="982148">
                  <a:extLst>
                    <a:ext uri="{9D8B030D-6E8A-4147-A177-3AD203B41FA5}">
                      <a16:colId xmlns:a16="http://schemas.microsoft.com/office/drawing/2014/main" val="395763243"/>
                    </a:ext>
                  </a:extLst>
                </a:gridCol>
                <a:gridCol w="983829">
                  <a:extLst>
                    <a:ext uri="{9D8B030D-6E8A-4147-A177-3AD203B41FA5}">
                      <a16:colId xmlns:a16="http://schemas.microsoft.com/office/drawing/2014/main" val="420680323"/>
                    </a:ext>
                  </a:extLst>
                </a:gridCol>
                <a:gridCol w="983829">
                  <a:extLst>
                    <a:ext uri="{9D8B030D-6E8A-4147-A177-3AD203B41FA5}">
                      <a16:colId xmlns:a16="http://schemas.microsoft.com/office/drawing/2014/main" val="2416515970"/>
                    </a:ext>
                  </a:extLst>
                </a:gridCol>
                <a:gridCol w="2567848">
                  <a:extLst>
                    <a:ext uri="{9D8B030D-6E8A-4147-A177-3AD203B41FA5}">
                      <a16:colId xmlns:a16="http://schemas.microsoft.com/office/drawing/2014/main" val="4033086954"/>
                    </a:ext>
                  </a:extLst>
                </a:gridCol>
              </a:tblGrid>
              <a:tr h="33046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หน่วยนับ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ผลการดำเนินการ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ค่าเป้าหมายล่วงหน้า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3 - 5 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หมายเหตุ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591013"/>
                  </a:ext>
                </a:extLst>
              </a:tr>
              <a:tr h="33046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ตัวชี้วัดผลงาน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หน่วยนับ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ปีปัจุบัน ปี....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ปี......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ปี......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ปี......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00460"/>
                  </a:ext>
                </a:extLst>
              </a:tr>
              <a:tr h="227565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ภารกิจด้าน .......................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279840"/>
                  </a:ext>
                </a:extLst>
              </a:tr>
              <a:tr h="33046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………………………………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607012"/>
                  </a:ext>
                </a:extLst>
              </a:tr>
              <a:tr h="33046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…………………………………………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23761"/>
                  </a:ext>
                </a:extLst>
              </a:tr>
              <a:tr h="305678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ภารกิจด้าน .......................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477133"/>
                  </a:ext>
                </a:extLst>
              </a:tr>
              <a:tr h="33046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……………………………………..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854051"/>
                  </a:ext>
                </a:extLst>
              </a:tr>
              <a:tr h="33046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………………………………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478875"/>
                  </a:ext>
                </a:extLst>
              </a:tr>
              <a:tr h="33046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 …………………………………………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7275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CB830F3-874E-F067-71DE-069803638998}"/>
              </a:ext>
            </a:extLst>
          </p:cNvPr>
          <p:cNvSpPr txBox="1"/>
          <p:nvPr/>
        </p:nvSpPr>
        <p:spPr>
          <a:xfrm>
            <a:off x="381038" y="1761755"/>
            <a:ext cx="11429924" cy="181588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kumimoji="0" lang="th-TH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ตัวชี้วัดที่กำหนดควรสะท้อนภารกิจหลักในแต่ละด้านของสำนักงานในต่างประเทศ </a:t>
            </a:r>
            <a:r>
              <a:rPr kumimoji="0" lang="th-TH" sz="16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ควรครอบคลุมใน </a:t>
            </a: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6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ระดับ คือ ผลผลิต </a:t>
            </a: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(output)</a:t>
            </a:r>
            <a:r>
              <a:rPr kumimoji="0" lang="th-TH" sz="16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</a:t>
            </a: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(outcome) </a:t>
            </a:r>
            <a:r>
              <a:rPr kumimoji="0" lang="th-TH" sz="16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16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Impact </a:t>
            </a:r>
            <a:r>
              <a:rPr kumimoji="0" lang="th-TH" sz="16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ของการปรับโครงสร้างในภาพรวม</a:t>
            </a:r>
            <a:r>
              <a:rPr kumimoji="0" lang="th-TH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และควรสอดคล้องกับ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Paint Point 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และประโยชน์ที่คาดว่าจะได้รับ ทั้งนี้ ไม่ควรกำหนดจำนวนตัวชี้วัดจำนวนมากเกินไป (ซึ่งอาจเป็นภาระกับกรมได้)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กรมควรพิจารณาเลือกตัวชี้วัดที่สามารถสะท้อนในภาพใหญ่ได้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ในการกำหนดตัวชี้วัดเพื่อใช้ติดตามและประเมินผลของการจัดตั้งหน่วยงานในต่างประเทศ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ให้มีการวัดผลการดำเนินงานของสำนักงานในต่างประเทศที่แบ่งพื้นที่รับผิดชอบควบคู่กับสำนักงานใหม่ด้วย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เพื่อใช้ประกอบการพิจารณาความคุ้มค่าของการจัดตั้งสำนักงานขึ้นใหม่ เช่น ต้นทุนการให้บริการที่ลดลง  มูลค่าที่ได้รับเมื่อเปรียบเทียบกับต้นทุนของกระทรวงที่ใช้ในการดำเนินการ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ตัวชี้วัดจากการปรับปรุงโครงสร้าง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ให้ส่วนราชการจัดทำคำอธิบาย นิยาม ขอบเขตการวัด วิธีการวัด เพื่อให้เกิดความชัดเจนและมีความเข้าใจที่ตรงกัน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และสำหรับการตั้งค่าเป้าหมายขอให้ตั้งค่าเป้าหมายล่วงหน้า ในระยะ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3-5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ปีข้างหน้า เนื่องจากตัวชี้วัดนี้ ส่วนราชการต้องรายงานผลการดำเนินการมายังสำนักงาน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ก.พ.ร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ภายหลังจากกฎกระทรวงแบ่งส่วนราชการมีผลบังคับใช้ภายใน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ปี และ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ใช้ประกอบการประเมินผลสัมฤทธิ์และประเมินความคุ้มค่า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ภายในระยะเวลา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– 5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(ตามที่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ก.พ.ร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กำหนด) เพื่อให้เป็นไปตามมติ ครม.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ส.ค.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4121932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21ACF-A449-6565-904F-DF9A8E5F0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C8F4E8-AD95-7D36-00F7-CF6A5A9D7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7DFBE2-554C-049E-88BB-DB99A1A73B73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9AE044-D16A-C10C-C779-E5570AC9043E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B9106-9A4F-A7E5-848C-7D46519E8BA0}"/>
              </a:ext>
            </a:extLst>
          </p:cNvPr>
          <p:cNvSpPr txBox="1"/>
          <p:nvPr/>
        </p:nvSpPr>
        <p:spPr>
          <a:xfrm>
            <a:off x="1467090" y="98126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ประโยชน์ที่จะได้รับจากการปรับปรุงโครงสร้างการแบ่งส่วนราชการ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4F76F9-219F-70A3-73D6-0CE9C30B1666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5B67E-16C0-8970-21AC-1EA374151C47}"/>
              </a:ext>
            </a:extLst>
          </p:cNvPr>
          <p:cNvSpPr txBox="1"/>
          <p:nvPr/>
        </p:nvSpPr>
        <p:spPr>
          <a:xfrm>
            <a:off x="343010" y="2062916"/>
            <a:ext cx="115059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ให้ส่วนราชการระบุประโยชน์ที่คาดว่าจะได้รับที่จะเกิดขึ้น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อย่างเป็นรูปธรรมและเห็นได้ชัดเจน ซึ่งควรวัดผลได้ และสอดคล้องกับ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Pain Point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และตัวชี้วัดที่กำหนดข้างต้นดังกล่าว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 มีต้นทุนในการให้บริการลดลง ลดระยะเวลาการเดินทาง ลดค่าใช้จ่ายในการสำเนาเอกสาร เกิดรายได้และสร้างมูลค่าทางเศรษฐกิจให้กับประเทศ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xx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ล้านบาท ปัญหาข้อร้องเรียนลดลง ฯลฯโดยจำแนกประโยชน์เป็น 3 ด้าน คือ </a:t>
            </a:r>
          </a:p>
          <a:p>
            <a:pPr marL="0" marR="0" lvl="0" indent="630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(1) ประโยชน์ต่อประชาชน / ผู้ประกอบการ / นักลงทุน </a:t>
            </a:r>
          </a:p>
          <a:p>
            <a:pPr marL="0" marR="0" lvl="0" indent="630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(2) ประโยชน์ต่อประเทศ</a:t>
            </a:r>
          </a:p>
          <a:p>
            <a:pPr marL="0" marR="0" lvl="0" indent="630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(3) ประโยชน์ต่อส่วนราชการ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1730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653" y="-184154"/>
            <a:ext cx="1691312" cy="3906187"/>
            <a:chOff x="0" y="0"/>
            <a:chExt cx="668173" cy="15431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8173" cy="1543185"/>
            </a:xfrm>
            <a:custGeom>
              <a:avLst/>
              <a:gdLst/>
              <a:ahLst/>
              <a:cxnLst/>
              <a:rect l="l" t="t" r="r" b="b"/>
              <a:pathLst>
                <a:path w="668173" h="1543185">
                  <a:moveTo>
                    <a:pt x="0" y="0"/>
                  </a:moveTo>
                  <a:lnTo>
                    <a:pt x="668173" y="0"/>
                  </a:lnTo>
                  <a:lnTo>
                    <a:pt x="668173" y="1543185"/>
                  </a:lnTo>
                  <a:lnTo>
                    <a:pt x="0" y="1543185"/>
                  </a:lnTo>
                  <a:close/>
                </a:path>
              </a:pathLst>
            </a:custGeom>
            <a:solidFill>
              <a:srgbClr val="BCCBCE">
                <a:alpha val="8392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68173" cy="15812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0027" y="2964336"/>
            <a:ext cx="10742541" cy="4137407"/>
            <a:chOff x="0" y="0"/>
            <a:chExt cx="21485081" cy="827481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5111" t="37137" r="17922" b="18398"/>
            <a:stretch>
              <a:fillRect/>
            </a:stretch>
          </p:blipFill>
          <p:spPr>
            <a:xfrm>
              <a:off x="0" y="0"/>
              <a:ext cx="21485081" cy="8274815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470660" y="335185"/>
            <a:ext cx="10721340" cy="262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2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3B4A5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ตัวอย่าง -</a:t>
            </a:r>
          </a:p>
          <a:p>
            <a:pPr marL="0" marR="0" lvl="0" indent="0" algn="ctr" defTabSz="609630" rtl="0" eaLnBrk="1" fontAlgn="auto" latinLnBrk="0" hangingPunct="1">
              <a:lnSpc>
                <a:spcPts val="52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3B4A5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การจัดตั้งสถานกงสุลใหญ่ ณ เมืองเสียมราฐ ราชอาณาจักรกัมพูชา</a:t>
            </a:r>
          </a:p>
          <a:p>
            <a:pPr marL="0" marR="0" lvl="0" indent="0" algn="ctr" defTabSz="609630" rtl="0" eaLnBrk="1" fontAlgn="auto" latinLnBrk="0" hangingPunct="1">
              <a:lnSpc>
                <a:spcPts val="52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3B4A5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และปิดสถานกงสุลใหญ่ ณ กรุงอันตานานาริโว สาธารณรัฐมาดากัสการ์ เป็นการถาวร</a:t>
            </a:r>
          </a:p>
          <a:p>
            <a:pPr marL="0" marR="0" lvl="0" indent="0" algn="ctr" defTabSz="609630" rtl="0" eaLnBrk="1" fontAlgn="auto" latinLnBrk="0" hangingPunct="1">
              <a:lnSpc>
                <a:spcPts val="52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3B4A5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 สำนักงานปลัดกระทรวงการต่างประเทศ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B4A5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633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E1CF43-0042-7D6A-FB5F-2501E1417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91B692-BC8A-7741-FEE3-69B605DBA52F}"/>
              </a:ext>
            </a:extLst>
          </p:cNvPr>
          <p:cNvSpPr/>
          <p:nvPr/>
        </p:nvSpPr>
        <p:spPr>
          <a:xfrm>
            <a:off x="499730" y="310278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การปรับปรุงโครงสร้างการแบ่งส่วนราชการของสำนักงานปลัดกระทรวงการต่างประเทศ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36B46-0F39-5291-E368-447737C28F9A}"/>
              </a:ext>
            </a:extLst>
          </p:cNvPr>
          <p:cNvSpPr txBox="1"/>
          <p:nvPr/>
        </p:nvSpPr>
        <p:spPr>
          <a:xfrm>
            <a:off x="1293237" y="1710189"/>
            <a:ext cx="10563189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จัดตั้งใหม่ จำนวน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(เป็นส่วนราชการที่เกิดจากการยุบเลิกหน่วยงาน)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0D816-DBD4-5E51-733B-6BC7A6260820}"/>
              </a:ext>
            </a:extLst>
          </p:cNvPr>
          <p:cNvSpPr txBox="1"/>
          <p:nvPr/>
        </p:nvSpPr>
        <p:spPr>
          <a:xfrm>
            <a:off x="1272969" y="2943222"/>
            <a:ext cx="10563189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ยุบเลิก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จำนวน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BBCAC7-E0A4-DC42-4FE4-CD048EEDB3EA}"/>
              </a:ext>
            </a:extLst>
          </p:cNvPr>
          <p:cNvSpPr txBox="1"/>
          <p:nvPr/>
        </p:nvSpPr>
        <p:spPr>
          <a:xfrm>
            <a:off x="1597596" y="2133507"/>
            <a:ext cx="711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จัดตั้งสถานกงสุลใหญ่ ณ เมืองเสียมราฐ ราชอาณาจักรกัมพูชา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E2B90A-182B-1E51-6AC9-C527FEF1B594}"/>
              </a:ext>
            </a:extLst>
          </p:cNvPr>
          <p:cNvSpPr txBox="1"/>
          <p:nvPr/>
        </p:nvSpPr>
        <p:spPr>
          <a:xfrm>
            <a:off x="1597595" y="3387307"/>
            <a:ext cx="113067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2.1 </a:t>
            </a:r>
            <a:r>
              <a:rPr kumimoji="0" lang="th-TH" sz="2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สถานกงสุลใหญ่ ณ กรุงอันตานานาริโว สาธารณรัฐมาดากัสการ์ เป็นการถาวร</a:t>
            </a:r>
            <a:r>
              <a:rPr kumimoji="0" lang="en-US" sz="2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br>
              <a:rPr kumimoji="0" lang="th-TH" sz="2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20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เป็นสำนักงานตามกฎหมาย หรือตามที่รัฐมนตรีประกาศกำหนด)</a:t>
            </a:r>
            <a:b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[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มติ ครม. 7 ม.ค. 63 ให้ สกญ. ณ กรุงอันตานานาริโว ปิดชั่วคราว และให้ สอท. สาธารณรัฐมาดากัสการ์ ณ กรุงพริทอเรีย ดูแลแทน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]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21C7C5-C3A8-5807-7B5F-7C7FE4E296F7}"/>
              </a:ext>
            </a:extLst>
          </p:cNvPr>
          <p:cNvSpPr txBox="1"/>
          <p:nvPr/>
        </p:nvSpPr>
        <p:spPr>
          <a:xfrm>
            <a:off x="366340" y="879192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449B22-80EA-F1AC-43EC-670F970411C8}"/>
              </a:ext>
            </a:extLst>
          </p:cNvPr>
          <p:cNvSpPr txBox="1"/>
          <p:nvPr/>
        </p:nvSpPr>
        <p:spPr>
          <a:xfrm>
            <a:off x="1385212" y="959770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สรุปข้อเสนอการปรับปรุงโครงสร้างการแบ่งส่วนราชการ</a:t>
            </a:r>
          </a:p>
        </p:txBody>
      </p:sp>
    </p:spTree>
    <p:extLst>
      <p:ext uri="{BB962C8B-B14F-4D97-AF65-F5344CB8AC3E}">
        <p14:creationId xmlns:p14="http://schemas.microsoft.com/office/powerpoint/2010/main" val="3917196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6B4EB-6A06-E79E-F28F-BC68C2FBA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52DD38-3B80-14F0-F01C-738185909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965AC9-CCDC-EDE0-D111-9D9447478CA5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โครงร่าง </a:t>
            </a:r>
            <a:r>
              <a:rPr kumimoji="0" lang="en-US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(Outline) </a:t>
            </a: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ของเอกสารนำเสนอ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B2A973-CF8C-B4EC-7C7D-C102F3D41BEF}"/>
              </a:ext>
            </a:extLst>
          </p:cNvPr>
          <p:cNvGrpSpPr/>
          <p:nvPr/>
        </p:nvGrpSpPr>
        <p:grpSpPr>
          <a:xfrm>
            <a:off x="582467" y="1228278"/>
            <a:ext cx="7685634" cy="576000"/>
            <a:chOff x="2976270" y="1126571"/>
            <a:chExt cx="6972402" cy="576000"/>
          </a:xfrm>
        </p:grpSpPr>
        <p:sp>
          <p:nvSpPr>
            <p:cNvPr id="7" name="Round Same Side Corner Rectangle 3">
              <a:extLst>
                <a:ext uri="{FF2B5EF4-FFF2-40B4-BE49-F238E27FC236}">
                  <a16:creationId xmlns:a16="http://schemas.microsoft.com/office/drawing/2014/main" id="{1A0F3149-F631-0DFA-3C8E-E15E07DFFC8D}"/>
                </a:ext>
              </a:extLst>
            </p:cNvPr>
            <p:cNvSpPr/>
            <p:nvPr/>
          </p:nvSpPr>
          <p:spPr>
            <a:xfrm rot="5400000">
              <a:off x="6375931" y="-1896508"/>
              <a:ext cx="472666" cy="66728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" name="AutoShape 92">
              <a:extLst>
                <a:ext uri="{FF2B5EF4-FFF2-40B4-BE49-F238E27FC236}">
                  <a16:creationId xmlns:a16="http://schemas.microsoft.com/office/drawing/2014/main" id="{5028F027-E5D6-EC0A-1025-CA6261405B8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76270" y="1126571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D6F0B5-1986-1CBA-70F7-6879E1FB183B}"/>
                </a:ext>
              </a:extLst>
            </p:cNvPr>
            <p:cNvSpPr txBox="1"/>
            <p:nvPr/>
          </p:nvSpPr>
          <p:spPr>
            <a:xfrm>
              <a:off x="2989294" y="1221381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1D52FB-5C86-35B2-8AC4-2A0B6265295E}"/>
                </a:ext>
              </a:extLst>
            </p:cNvPr>
            <p:cNvSpPr txBox="1"/>
            <p:nvPr/>
          </p:nvSpPr>
          <p:spPr bwMode="auto">
            <a:xfrm>
              <a:off x="3667248" y="1150540"/>
              <a:ext cx="615340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สรุปข้อเสนอการปรับปรุงโครงสร้างการแบ่งส่วนราชการ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AD944D-DA41-AB34-E06B-FC9B9C48EB62}"/>
              </a:ext>
            </a:extLst>
          </p:cNvPr>
          <p:cNvGrpSpPr/>
          <p:nvPr/>
        </p:nvGrpSpPr>
        <p:grpSpPr>
          <a:xfrm>
            <a:off x="555329" y="1953833"/>
            <a:ext cx="7712772" cy="576000"/>
            <a:chOff x="2984973" y="2023433"/>
            <a:chExt cx="6820070" cy="576000"/>
          </a:xfrm>
        </p:grpSpPr>
        <p:sp>
          <p:nvSpPr>
            <p:cNvPr id="13" name="Round Same Side Corner Rectangle 14">
              <a:extLst>
                <a:ext uri="{FF2B5EF4-FFF2-40B4-BE49-F238E27FC236}">
                  <a16:creationId xmlns:a16="http://schemas.microsoft.com/office/drawing/2014/main" id="{2AA4E87D-06A1-1AF4-F611-3FBDC0963EE0}"/>
                </a:ext>
              </a:extLst>
            </p:cNvPr>
            <p:cNvSpPr/>
            <p:nvPr/>
          </p:nvSpPr>
          <p:spPr>
            <a:xfrm rot="5400000">
              <a:off x="6330077" y="-947510"/>
              <a:ext cx="420745" cy="65291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AutoShape 92">
              <a:extLst>
                <a:ext uri="{FF2B5EF4-FFF2-40B4-BE49-F238E27FC236}">
                  <a16:creationId xmlns:a16="http://schemas.microsoft.com/office/drawing/2014/main" id="{B7996CE4-901F-9EDE-A16C-3EB4EA17D8D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84973" y="2023433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F0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983039-82B2-DCDE-4656-E0A1DB42C583}"/>
                </a:ext>
              </a:extLst>
            </p:cNvPr>
            <p:cNvSpPr txBox="1"/>
            <p:nvPr/>
          </p:nvSpPr>
          <p:spPr>
            <a:xfrm>
              <a:off x="2988072" y="2126767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3BE01-17B5-9431-4ED3-5DCD6A292553}"/>
                </a:ext>
              </a:extLst>
            </p:cNvPr>
            <p:cNvSpPr txBox="1"/>
            <p:nvPr/>
          </p:nvSpPr>
          <p:spPr bwMode="auto">
            <a:xfrm>
              <a:off x="3667248" y="2042383"/>
              <a:ext cx="475252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ภารกิจหลักของกรม </a:t>
              </a:r>
              <a:endPara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0F8BE8F-3E01-9628-A238-00848B740E6D}"/>
              </a:ext>
            </a:extLst>
          </p:cNvPr>
          <p:cNvGrpSpPr/>
          <p:nvPr/>
        </p:nvGrpSpPr>
        <p:grpSpPr>
          <a:xfrm>
            <a:off x="538964" y="2679004"/>
            <a:ext cx="7685634" cy="576000"/>
            <a:chOff x="2976270" y="1126571"/>
            <a:chExt cx="6972402" cy="576000"/>
          </a:xfrm>
        </p:grpSpPr>
        <p:sp>
          <p:nvSpPr>
            <p:cNvPr id="5" name="Round Same Side Corner Rectangle 3">
              <a:extLst>
                <a:ext uri="{FF2B5EF4-FFF2-40B4-BE49-F238E27FC236}">
                  <a16:creationId xmlns:a16="http://schemas.microsoft.com/office/drawing/2014/main" id="{C90224E8-C2D7-A995-90CC-82E273548AC9}"/>
                </a:ext>
              </a:extLst>
            </p:cNvPr>
            <p:cNvSpPr/>
            <p:nvPr/>
          </p:nvSpPr>
          <p:spPr>
            <a:xfrm rot="5400000">
              <a:off x="6375931" y="-1896508"/>
              <a:ext cx="472666" cy="66728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AutoShape 92">
              <a:extLst>
                <a:ext uri="{FF2B5EF4-FFF2-40B4-BE49-F238E27FC236}">
                  <a16:creationId xmlns:a16="http://schemas.microsoft.com/office/drawing/2014/main" id="{0D4294E7-01A2-009B-9692-AC1C800D3C4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76270" y="1126571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A8B5B4-2BDB-F2CA-9208-18F6DA5922A3}"/>
                </a:ext>
              </a:extLst>
            </p:cNvPr>
            <p:cNvSpPr txBox="1"/>
            <p:nvPr/>
          </p:nvSpPr>
          <p:spPr>
            <a:xfrm>
              <a:off x="2989294" y="1221381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400" b="1" dirty="0">
                  <a:solidFill>
                    <a:srgbClr val="4472C4"/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3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EADF4F-2D04-564F-E948-F62E8A9A4FBA}"/>
                </a:ext>
              </a:extLst>
            </p:cNvPr>
            <p:cNvSpPr txBox="1"/>
            <p:nvPr/>
          </p:nvSpPr>
          <p:spPr bwMode="auto">
            <a:xfrm>
              <a:off x="3667248" y="1150540"/>
              <a:ext cx="615340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เหตุผลความจำเป็นในการปรับปรุงโครงสร้างการแบ่งส่วนราชการ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F77ED2-F176-F75B-9407-CC4050005F90}"/>
              </a:ext>
            </a:extLst>
          </p:cNvPr>
          <p:cNvGrpSpPr/>
          <p:nvPr/>
        </p:nvGrpSpPr>
        <p:grpSpPr>
          <a:xfrm>
            <a:off x="511826" y="3430702"/>
            <a:ext cx="7712772" cy="576000"/>
            <a:chOff x="2984973" y="2023433"/>
            <a:chExt cx="6820070" cy="576000"/>
          </a:xfrm>
        </p:grpSpPr>
        <p:sp>
          <p:nvSpPr>
            <p:cNvPr id="30" name="Round Same Side Corner Rectangle 14">
              <a:extLst>
                <a:ext uri="{FF2B5EF4-FFF2-40B4-BE49-F238E27FC236}">
                  <a16:creationId xmlns:a16="http://schemas.microsoft.com/office/drawing/2014/main" id="{647A8F69-B89F-8BC8-B96D-1F9FF507A13D}"/>
                </a:ext>
              </a:extLst>
            </p:cNvPr>
            <p:cNvSpPr/>
            <p:nvPr/>
          </p:nvSpPr>
          <p:spPr>
            <a:xfrm rot="5400000">
              <a:off x="6330077" y="-947510"/>
              <a:ext cx="420745" cy="65291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6" name="AutoShape 92">
              <a:extLst>
                <a:ext uri="{FF2B5EF4-FFF2-40B4-BE49-F238E27FC236}">
                  <a16:creationId xmlns:a16="http://schemas.microsoft.com/office/drawing/2014/main" id="{CCD78121-C329-0EB3-C380-293714E6D8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84973" y="2023433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F0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68FEAE9-2D15-B561-0A3F-432F367DC793}"/>
                </a:ext>
              </a:extLst>
            </p:cNvPr>
            <p:cNvSpPr txBox="1"/>
            <p:nvPr/>
          </p:nvSpPr>
          <p:spPr>
            <a:xfrm>
              <a:off x="2988072" y="2126767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C55C3F-8C9C-DD53-5239-9251F15E759C}"/>
                </a:ext>
              </a:extLst>
            </p:cNvPr>
            <p:cNvSpPr txBox="1"/>
            <p:nvPr/>
          </p:nvSpPr>
          <p:spPr bwMode="auto">
            <a:xfrm>
              <a:off x="3667248" y="2042383"/>
              <a:ext cx="475252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บทบาทภารกิจของกรมที่มุ่งเน้นในอนาคต </a:t>
              </a:r>
              <a:endPara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8230FA8-BE62-DC87-2123-2F7F8BA17C49}"/>
              </a:ext>
            </a:extLst>
          </p:cNvPr>
          <p:cNvGrpSpPr/>
          <p:nvPr/>
        </p:nvGrpSpPr>
        <p:grpSpPr>
          <a:xfrm>
            <a:off x="538964" y="4212171"/>
            <a:ext cx="7685634" cy="576000"/>
            <a:chOff x="2976270" y="1126571"/>
            <a:chExt cx="6972402" cy="576000"/>
          </a:xfrm>
        </p:grpSpPr>
        <p:sp>
          <p:nvSpPr>
            <p:cNvPr id="50" name="Round Same Side Corner Rectangle 3">
              <a:extLst>
                <a:ext uri="{FF2B5EF4-FFF2-40B4-BE49-F238E27FC236}">
                  <a16:creationId xmlns:a16="http://schemas.microsoft.com/office/drawing/2014/main" id="{036F12D9-E41F-F189-919E-1DD32A9006D3}"/>
                </a:ext>
              </a:extLst>
            </p:cNvPr>
            <p:cNvSpPr/>
            <p:nvPr/>
          </p:nvSpPr>
          <p:spPr>
            <a:xfrm rot="5400000">
              <a:off x="6375931" y="-1896508"/>
              <a:ext cx="472666" cy="66728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1" name="AutoShape 92">
              <a:extLst>
                <a:ext uri="{FF2B5EF4-FFF2-40B4-BE49-F238E27FC236}">
                  <a16:creationId xmlns:a16="http://schemas.microsoft.com/office/drawing/2014/main" id="{CAEF1B20-8E3E-C059-9CA6-7452CC362B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76270" y="1126571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5714879-CDBC-23A5-CECB-B8619D7BB16D}"/>
                </a:ext>
              </a:extLst>
            </p:cNvPr>
            <p:cNvSpPr txBox="1"/>
            <p:nvPr/>
          </p:nvSpPr>
          <p:spPr>
            <a:xfrm>
              <a:off x="2989294" y="1221381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0271C6E-013D-372A-2DF3-FD48A9CC98A1}"/>
                </a:ext>
              </a:extLst>
            </p:cNvPr>
            <p:cNvSpPr txBox="1"/>
            <p:nvPr/>
          </p:nvSpPr>
          <p:spPr bwMode="auto">
            <a:xfrm>
              <a:off x="3667248" y="1150540"/>
              <a:ext cx="615340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กองที่จัดตั้งขึ้นใหม่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41EE46-EBD7-5D53-7EB7-7EE4DCC21399}"/>
              </a:ext>
            </a:extLst>
          </p:cNvPr>
          <p:cNvGrpSpPr/>
          <p:nvPr/>
        </p:nvGrpSpPr>
        <p:grpSpPr>
          <a:xfrm>
            <a:off x="524818" y="4953492"/>
            <a:ext cx="7712772" cy="576000"/>
            <a:chOff x="2984973" y="2023433"/>
            <a:chExt cx="6820070" cy="576000"/>
          </a:xfrm>
        </p:grpSpPr>
        <p:sp>
          <p:nvSpPr>
            <p:cNvPr id="55" name="Round Same Side Corner Rectangle 14">
              <a:extLst>
                <a:ext uri="{FF2B5EF4-FFF2-40B4-BE49-F238E27FC236}">
                  <a16:creationId xmlns:a16="http://schemas.microsoft.com/office/drawing/2014/main" id="{C7BD4D36-7918-874C-0D7B-FD7593AF6323}"/>
                </a:ext>
              </a:extLst>
            </p:cNvPr>
            <p:cNvSpPr/>
            <p:nvPr/>
          </p:nvSpPr>
          <p:spPr>
            <a:xfrm rot="5400000">
              <a:off x="6330077" y="-947510"/>
              <a:ext cx="420745" cy="65291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6" name="AutoShape 92">
              <a:extLst>
                <a:ext uri="{FF2B5EF4-FFF2-40B4-BE49-F238E27FC236}">
                  <a16:creationId xmlns:a16="http://schemas.microsoft.com/office/drawing/2014/main" id="{F14275E7-054A-7362-5ACD-E64491DEC9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84973" y="2023433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F0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EB46E3D-2F58-4084-4F42-F60A4F0400B0}"/>
                </a:ext>
              </a:extLst>
            </p:cNvPr>
            <p:cNvSpPr txBox="1"/>
            <p:nvPr/>
          </p:nvSpPr>
          <p:spPr>
            <a:xfrm>
              <a:off x="2988072" y="2126767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400" b="1" dirty="0">
                  <a:solidFill>
                    <a:srgbClr val="00B0F0"/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6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3B1B13-0DDA-2AF6-20BD-D2D44047F62F}"/>
                </a:ext>
              </a:extLst>
            </p:cNvPr>
            <p:cNvSpPr txBox="1"/>
            <p:nvPr/>
          </p:nvSpPr>
          <p:spPr bwMode="auto">
            <a:xfrm>
              <a:off x="3667248" y="2042383"/>
              <a:ext cx="5996024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ตัวชี้วัดจากการปรับปรุงโครงสร้างการแบ่งส่วนราชการ </a:t>
              </a:r>
              <a:endPara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9606494-FDC7-FE51-8D5F-AF0C04621247}"/>
              </a:ext>
            </a:extLst>
          </p:cNvPr>
          <p:cNvGrpSpPr/>
          <p:nvPr/>
        </p:nvGrpSpPr>
        <p:grpSpPr>
          <a:xfrm>
            <a:off x="538964" y="5740161"/>
            <a:ext cx="7685634" cy="576000"/>
            <a:chOff x="2976270" y="1126571"/>
            <a:chExt cx="6972402" cy="576000"/>
          </a:xfrm>
        </p:grpSpPr>
        <p:sp>
          <p:nvSpPr>
            <p:cNvPr id="60" name="Round Same Side Corner Rectangle 3">
              <a:extLst>
                <a:ext uri="{FF2B5EF4-FFF2-40B4-BE49-F238E27FC236}">
                  <a16:creationId xmlns:a16="http://schemas.microsoft.com/office/drawing/2014/main" id="{54F57212-D7E0-90E0-8BE1-A6C3D82594C4}"/>
                </a:ext>
              </a:extLst>
            </p:cNvPr>
            <p:cNvSpPr/>
            <p:nvPr/>
          </p:nvSpPr>
          <p:spPr>
            <a:xfrm rot="5400000">
              <a:off x="6375931" y="-1896508"/>
              <a:ext cx="472666" cy="66728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1" name="AutoShape 92">
              <a:extLst>
                <a:ext uri="{FF2B5EF4-FFF2-40B4-BE49-F238E27FC236}">
                  <a16:creationId xmlns:a16="http://schemas.microsoft.com/office/drawing/2014/main" id="{0F7438C3-6D0C-BEB4-3E70-72985D2F077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76270" y="1126571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FFBAD43-4856-9FDB-F581-A5E5EEA9EBEA}"/>
                </a:ext>
              </a:extLst>
            </p:cNvPr>
            <p:cNvSpPr txBox="1"/>
            <p:nvPr/>
          </p:nvSpPr>
          <p:spPr>
            <a:xfrm>
              <a:off x="2989294" y="1221381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400" b="1" dirty="0">
                  <a:solidFill>
                    <a:srgbClr val="4472C4"/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7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2FA2028-B602-5768-7088-5D9E83EB7F5E}"/>
                </a:ext>
              </a:extLst>
            </p:cNvPr>
            <p:cNvSpPr txBox="1"/>
            <p:nvPr/>
          </p:nvSpPr>
          <p:spPr bwMode="auto">
            <a:xfrm>
              <a:off x="3667248" y="1150540"/>
              <a:ext cx="615340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ประโยชน์ที่จะได้รับจากการปรับปรุงโครงสร้างการแบ่งส่วนราชการ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945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521262-FAF4-8649-FF49-D1CC020A4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47">
            <a:extLst>
              <a:ext uri="{FF2B5EF4-FFF2-40B4-BE49-F238E27FC236}">
                <a16:creationId xmlns:a16="http://schemas.microsoft.com/office/drawing/2014/main" id="{2D571078-F4EC-3C4B-5642-1889058BA41A}"/>
              </a:ext>
            </a:extLst>
          </p:cNvPr>
          <p:cNvSpPr txBox="1"/>
          <p:nvPr/>
        </p:nvSpPr>
        <p:spPr>
          <a:xfrm>
            <a:off x="1362175" y="1032481"/>
            <a:ext cx="9467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ภารกิจหลักของสำนักงานปลัดกระทรวงการต่างประเทศ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58C4A2-CC74-ADD7-2285-CF6526D8CCEB}"/>
              </a:ext>
            </a:extLst>
          </p:cNvPr>
          <p:cNvSpPr txBox="1"/>
          <p:nvPr/>
        </p:nvSpPr>
        <p:spPr>
          <a:xfrm>
            <a:off x="366340" y="879192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196581-6364-DC6A-A38E-73E160586430}"/>
              </a:ext>
            </a:extLst>
          </p:cNvPr>
          <p:cNvSpPr/>
          <p:nvPr/>
        </p:nvSpPr>
        <p:spPr>
          <a:xfrm>
            <a:off x="499730" y="310278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การปรับปรุงโครงสร้างการแบ่งส่วนราชการของสำนักงานปลัดกระทรวงการต่างประเทศ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B990D-282F-4335-57BB-6B1BBD09A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40" y="2607890"/>
            <a:ext cx="10725332" cy="3939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7A9CD9-1331-C176-EC7C-DD41F105CEB5}"/>
              </a:ext>
            </a:extLst>
          </p:cNvPr>
          <p:cNvSpPr txBox="1"/>
          <p:nvPr/>
        </p:nvSpPr>
        <p:spPr>
          <a:xfrm>
            <a:off x="3328417" y="1633081"/>
            <a:ext cx="827276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แสดงให้เห็นว่า ภารกิจหลักของกรมสอดคล้องกับทิศทางการพัฒนาประเทศ ในการขับเคลื่อนด้านการต่างประเทศ และการจัดตั้ง สกญ. เสียมราฐ จะมีส่วนในการขับเคลื่อนทิศทางการพัฒนาประเทศดังกล่าวได้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170F7D-E03D-93BA-C5CE-044049473B09}"/>
              </a:ext>
            </a:extLst>
          </p:cNvPr>
          <p:cNvSpPr txBox="1"/>
          <p:nvPr/>
        </p:nvSpPr>
        <p:spPr>
          <a:xfrm>
            <a:off x="3869412" y="2530497"/>
            <a:ext cx="7423427" cy="402397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oli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6D9A8FC-1127-BD72-9BAD-A4813E0AA508}"/>
              </a:ext>
            </a:extLst>
          </p:cNvPr>
          <p:cNvSpPr/>
          <p:nvPr/>
        </p:nvSpPr>
        <p:spPr>
          <a:xfrm rot="5400000">
            <a:off x="6832981" y="2386497"/>
            <a:ext cx="288000" cy="28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628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58B320-E503-3061-186D-FF1BEE0E3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47">
            <a:extLst>
              <a:ext uri="{FF2B5EF4-FFF2-40B4-BE49-F238E27FC236}">
                <a16:creationId xmlns:a16="http://schemas.microsoft.com/office/drawing/2014/main" id="{B7E2BBEE-5930-AEA0-0EA4-07BBD4704BCB}"/>
              </a:ext>
            </a:extLst>
          </p:cNvPr>
          <p:cNvSpPr txBox="1"/>
          <p:nvPr/>
        </p:nvSpPr>
        <p:spPr>
          <a:xfrm>
            <a:off x="1385212" y="1030377"/>
            <a:ext cx="9467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เหตุผลความจำเป็นในการปรับปรุงโครงสร้างการแบ่งส่วนราชการ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0A18E6-8B0D-D9FE-8648-30151CF59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673"/>
          <a:stretch/>
        </p:blipFill>
        <p:spPr>
          <a:xfrm>
            <a:off x="419814" y="4876594"/>
            <a:ext cx="9921744" cy="185085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1E0056-9C79-8311-02CF-AA017C07DF66}"/>
              </a:ext>
            </a:extLst>
          </p:cNvPr>
          <p:cNvSpPr/>
          <p:nvPr/>
        </p:nvSpPr>
        <p:spPr>
          <a:xfrm>
            <a:off x="454252" y="2356059"/>
            <a:ext cx="3420000" cy="2347930"/>
          </a:xfrm>
          <a:prstGeom prst="roundRect">
            <a:avLst>
              <a:gd name="adj" fmla="val 7157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E752E53-DAFF-9857-6D48-8D98BC092CEB}"/>
              </a:ext>
            </a:extLst>
          </p:cNvPr>
          <p:cNvSpPr/>
          <p:nvPr/>
        </p:nvSpPr>
        <p:spPr>
          <a:xfrm>
            <a:off x="454253" y="4775909"/>
            <a:ext cx="9887306" cy="1794040"/>
          </a:xfrm>
          <a:prstGeom prst="roundRect">
            <a:avLst>
              <a:gd name="adj" fmla="val 1014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228156-8691-79ED-0875-46EA39E905E8}"/>
              </a:ext>
            </a:extLst>
          </p:cNvPr>
          <p:cNvSpPr/>
          <p:nvPr/>
        </p:nvSpPr>
        <p:spPr>
          <a:xfrm>
            <a:off x="4082663" y="2364203"/>
            <a:ext cx="6258895" cy="2324661"/>
          </a:xfrm>
          <a:prstGeom prst="roundRect">
            <a:avLst>
              <a:gd name="adj" fmla="val 7062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644509-6A85-D067-2786-B4D2EFCB4C3E}"/>
              </a:ext>
            </a:extLst>
          </p:cNvPr>
          <p:cNvSpPr txBox="1"/>
          <p:nvPr/>
        </p:nvSpPr>
        <p:spPr>
          <a:xfrm>
            <a:off x="10445957" y="4825313"/>
            <a:ext cx="1430609" cy="1539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en-US" sz="1800" b="1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แสดงให้เห็นว่า การจัดตั้ง สกญ. ณ เมืองเสียมราฐ จะสามารถช่วยแก้ปัญหา </a:t>
            </a:r>
            <a:r>
              <a:rPr kumimoji="0" 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Pain Point </a:t>
            </a:r>
            <a:r>
              <a:rPr kumimoji="0" lang="th-TH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ที่เกิดขึ้นได้</a:t>
            </a:r>
            <a:endParaRPr kumimoji="0" lang="en-US" sz="1800" b="1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8DE584F3-FFD4-B787-180A-4D0E02CC3B4F}"/>
              </a:ext>
            </a:extLst>
          </p:cNvPr>
          <p:cNvSpPr/>
          <p:nvPr/>
        </p:nvSpPr>
        <p:spPr>
          <a:xfrm rot="5400000">
            <a:off x="634593" y="1995114"/>
            <a:ext cx="288000" cy="28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207098DD-4E41-D944-BB9E-3469FB8A9EBB}"/>
              </a:ext>
            </a:extLst>
          </p:cNvPr>
          <p:cNvSpPr/>
          <p:nvPr/>
        </p:nvSpPr>
        <p:spPr>
          <a:xfrm rot="10800000">
            <a:off x="10479219" y="4867845"/>
            <a:ext cx="288000" cy="28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87D0D97-A9B2-BCD4-1ECF-E3FEEAB31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50" b="44436"/>
          <a:stretch/>
        </p:blipFill>
        <p:spPr>
          <a:xfrm>
            <a:off x="4167467" y="2327124"/>
            <a:ext cx="6089686" cy="23479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7C3DE7-22BD-8284-FBC0-91E2C01B6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-1" r="64712" b="46385"/>
          <a:stretch/>
        </p:blipFill>
        <p:spPr>
          <a:xfrm>
            <a:off x="531628" y="2433390"/>
            <a:ext cx="3186015" cy="2185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77937-1C23-3004-74BB-362D17F5C034}"/>
              </a:ext>
            </a:extLst>
          </p:cNvPr>
          <p:cNvSpPr txBox="1"/>
          <p:nvPr/>
        </p:nvSpPr>
        <p:spPr>
          <a:xfrm>
            <a:off x="366340" y="879192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28C7E3-D3A5-477B-4191-6C5767E5228F}"/>
              </a:ext>
            </a:extLst>
          </p:cNvPr>
          <p:cNvSpPr/>
          <p:nvPr/>
        </p:nvSpPr>
        <p:spPr>
          <a:xfrm>
            <a:off x="499730" y="310278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การปรับปรุงโครงสร้างการแบ่งส่วนราชการของสำนักงานปลัดกระทรวงการต่างประเทศ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23B99-71E3-5E0B-F8A5-E52025F251EE}"/>
              </a:ext>
            </a:extLst>
          </p:cNvPr>
          <p:cNvSpPr txBox="1"/>
          <p:nvPr/>
        </p:nvSpPr>
        <p:spPr>
          <a:xfrm>
            <a:off x="1083106" y="1525076"/>
            <a:ext cx="1068522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แสดงให้เห็นถึงเหตุผลความจำเป็นของการจัดตั้ง สกญ. ณ เมืองเสียมราฐ เนื่องจากนโยบายความสัมพันธ์ระหว่างประเทศ และโอกาสทางการค้าการลงทุน ที่จะเกิดขึ้นในอนาคต รวมทั้ง ศักยภาพของจังหวัดเสียมราฐ ซึ่งมีความเหมาะสมในการจัดตั้ง สกญ.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A97228F-1C66-3D72-C27C-DB8B8060A549}"/>
              </a:ext>
            </a:extLst>
          </p:cNvPr>
          <p:cNvSpPr/>
          <p:nvPr/>
        </p:nvSpPr>
        <p:spPr>
          <a:xfrm rot="5400000">
            <a:off x="8353153" y="1989158"/>
            <a:ext cx="288000" cy="28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216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C76C4D-9D1A-38F5-B244-481DD2BA8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AA6A86-D2D7-E246-58BB-871044415480}"/>
              </a:ext>
            </a:extLst>
          </p:cNvPr>
          <p:cNvSpPr txBox="1"/>
          <p:nvPr/>
        </p:nvSpPr>
        <p:spPr>
          <a:xfrm>
            <a:off x="366340" y="879192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B0D13-456B-3DDD-9881-9E504430784E}"/>
              </a:ext>
            </a:extLst>
          </p:cNvPr>
          <p:cNvSpPr txBox="1"/>
          <p:nvPr/>
        </p:nvSpPr>
        <p:spPr>
          <a:xfrm>
            <a:off x="1397014" y="929077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การกำหนดบทบาทภารกิจของกรมที่มุ่งเน้นในอนาคต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83E065-695F-951B-0045-5617E8CD8BB6}"/>
              </a:ext>
            </a:extLst>
          </p:cNvPr>
          <p:cNvSpPr/>
          <p:nvPr/>
        </p:nvSpPr>
        <p:spPr>
          <a:xfrm>
            <a:off x="499730" y="310278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การปรับปรุงโครงสร้างการแบ่งส่วนราชการของสำนักงานปลัดกระทรวงการต่างประเทศ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B6B227-C69E-5953-D8F0-14D6EC91A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30" y="1970233"/>
            <a:ext cx="10578392" cy="4469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D8B901-5B36-38E3-DBD7-D18B510E0FE1}"/>
              </a:ext>
            </a:extLst>
          </p:cNvPr>
          <p:cNvSpPr txBox="1"/>
          <p:nvPr/>
        </p:nvSpPr>
        <p:spPr>
          <a:xfrm>
            <a:off x="7017489" y="2718180"/>
            <a:ext cx="4206949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แสดงให้เห็นถึงการปรับพื้นที่ความรับผิดชอบใหม่ของ สอท. พนมเปญ เพื่อให้ความสำคัญกับการให้บริการคนไทยบริเวณชายแดนไทย-กัมพูชา เพิ่มมากขึ้น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CAF82CCE-029E-A64E-2FC6-9A6CB6507ED5}"/>
              </a:ext>
            </a:extLst>
          </p:cNvPr>
          <p:cNvCxnSpPr/>
          <p:nvPr/>
        </p:nvCxnSpPr>
        <p:spPr>
          <a:xfrm rot="5400000">
            <a:off x="7826425" y="3826918"/>
            <a:ext cx="615520" cy="42937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250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5DA4E-D5E0-3D59-20A8-F35A7DE65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146E68EC-952A-1767-3AC1-C02BE46B1F12}"/>
              </a:ext>
            </a:extLst>
          </p:cNvPr>
          <p:cNvSpPr txBox="1"/>
          <p:nvPr/>
        </p:nvSpPr>
        <p:spPr>
          <a:xfrm>
            <a:off x="1366906" y="1152347"/>
            <a:ext cx="11067164" cy="3729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การจัดตั้ง “สถานกงสุลใหญ่ ณ เมืองเสียมราฐ ”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27B09E-E96D-88D9-2C63-3272E4572EE9}"/>
              </a:ext>
            </a:extLst>
          </p:cNvPr>
          <p:cNvSpPr txBox="1"/>
          <p:nvPr/>
        </p:nvSpPr>
        <p:spPr>
          <a:xfrm>
            <a:off x="4929435" y="1851916"/>
            <a:ext cx="3879988" cy="37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เขตกงสุลครอบคลุม </a:t>
            </a:r>
            <a:r>
              <a:rPr kumimoji="0" lang="en-US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จังหวัดของราชอาณาจักรกัมพูชา</a:t>
            </a:r>
            <a:endParaRPr kumimoji="0" lang="en-US" sz="2000" b="1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3B62F3A-30A7-A9FB-0422-6A7F5A92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4" r="50226" b="68395"/>
          <a:stretch/>
        </p:blipFill>
        <p:spPr>
          <a:xfrm>
            <a:off x="843476" y="1868733"/>
            <a:ext cx="379041" cy="303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892755-7706-A7D3-3599-AECEE2487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43" y="2279149"/>
            <a:ext cx="4626731" cy="3837289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BC31316-00AB-8894-7BB0-ED5D63FFA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D6AB26-4FC2-CDB0-75C3-FD7BC6F6F3EC}"/>
              </a:ext>
            </a:extLst>
          </p:cNvPr>
          <p:cNvSpPr txBox="1"/>
          <p:nvPr/>
        </p:nvSpPr>
        <p:spPr>
          <a:xfrm>
            <a:off x="9514964" y="1836891"/>
            <a:ext cx="2152780" cy="1469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>
            <a:defPPr>
              <a:defRPr lang="th-TH"/>
            </a:defPPr>
            <a:lvl1pPr>
              <a:lnSpc>
                <a:spcPts val="1800"/>
              </a:lnSpc>
              <a:defRPr sz="1800" b="1" spc="-4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265113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เป็นการอธิบายภารกิจหลักของ สกญ. และแสดงพื้นที่ขอบเขตความรับผิดชอบ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ที่ได้มีการแบ่งเขตความรับผิดชอบ จาก สอท.พนมเปญ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49986D0-A13F-174C-0432-DC2FCF7D3740}"/>
              </a:ext>
            </a:extLst>
          </p:cNvPr>
          <p:cNvSpPr/>
          <p:nvPr/>
        </p:nvSpPr>
        <p:spPr>
          <a:xfrm rot="10800000">
            <a:off x="9452318" y="1933470"/>
            <a:ext cx="288000" cy="28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86BC4-2D34-1770-948D-D77D87DAC1F5}"/>
              </a:ext>
            </a:extLst>
          </p:cNvPr>
          <p:cNvSpPr txBox="1"/>
          <p:nvPr/>
        </p:nvSpPr>
        <p:spPr>
          <a:xfrm>
            <a:off x="366340" y="879192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DCDC5C-C4A0-AEDE-A866-EB9B22168611}"/>
              </a:ext>
            </a:extLst>
          </p:cNvPr>
          <p:cNvSpPr txBox="1"/>
          <p:nvPr/>
        </p:nvSpPr>
        <p:spPr>
          <a:xfrm>
            <a:off x="1166556" y="1836891"/>
            <a:ext cx="1958835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marR="0" lvl="0" indent="-352425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ภารกิจหลัก </a:t>
            </a:r>
            <a:r>
              <a:rPr kumimoji="0" lang="en-US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 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</a:t>
            </a:r>
            <a:endParaRPr kumimoji="0" lang="en-US" sz="1800" b="1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927696-ED44-FE7F-E344-A39314C96800}"/>
              </a:ext>
            </a:extLst>
          </p:cNvPr>
          <p:cNvSpPr/>
          <p:nvPr/>
        </p:nvSpPr>
        <p:spPr>
          <a:xfrm>
            <a:off x="710257" y="1828601"/>
            <a:ext cx="8671488" cy="4473047"/>
          </a:xfrm>
          <a:prstGeom prst="roundRect">
            <a:avLst>
              <a:gd name="adj" fmla="val 495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F36EAA-C8F3-5390-C157-A655F7F51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9" y="2195176"/>
            <a:ext cx="3719590" cy="410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A48A9-42B7-0058-4378-85C345A11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527" r="25150" b="66868"/>
          <a:stretch/>
        </p:blipFill>
        <p:spPr>
          <a:xfrm>
            <a:off x="4581478" y="1893494"/>
            <a:ext cx="396000" cy="316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7C9863-E223-D2CA-D871-340F8E0C8CEA}"/>
              </a:ext>
            </a:extLst>
          </p:cNvPr>
          <p:cNvSpPr/>
          <p:nvPr/>
        </p:nvSpPr>
        <p:spPr>
          <a:xfrm>
            <a:off x="499730" y="310278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การปรับปรุงโครงสร้างการแบ่งส่วนราชการของสำนักงานปลัดกระทรวงการต่างประเทศ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3672864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117D8F-429D-5987-6C66-5F41B8F13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732F76-F30D-05B0-24AC-A7DFEBA72680}"/>
              </a:ext>
            </a:extLst>
          </p:cNvPr>
          <p:cNvSpPr/>
          <p:nvPr/>
        </p:nvSpPr>
        <p:spPr>
          <a:xfrm>
            <a:off x="1301843" y="1024089"/>
            <a:ext cx="9479282" cy="514634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การกำหนดตัวชี้วัดและค่าเป้าหมายจากการปรับปรุงโครงสร้างการแบ่งส่วนราชการ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BAF08-A86B-F860-CE5A-213CFEC029CC}"/>
              </a:ext>
            </a:extLst>
          </p:cNvPr>
          <p:cNvSpPr txBox="1"/>
          <p:nvPr/>
        </p:nvSpPr>
        <p:spPr>
          <a:xfrm>
            <a:off x="340319" y="878052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362341-0135-299C-50F3-1DDA9A5F2475}"/>
              </a:ext>
            </a:extLst>
          </p:cNvPr>
          <p:cNvSpPr/>
          <p:nvPr/>
        </p:nvSpPr>
        <p:spPr>
          <a:xfrm>
            <a:off x="499730" y="310278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การปรับปรุงโครงสร้างการแบ่งส่วนราชการของสำนักงานปลัดกระทรวงการต่างประเทศ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E4877-7695-D9A8-AFC1-3E8A20466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19" y="1639219"/>
            <a:ext cx="9580921" cy="40921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7685C9-9B67-249C-6160-8F3857D55B32}"/>
              </a:ext>
            </a:extLst>
          </p:cNvPr>
          <p:cNvSpPr/>
          <p:nvPr/>
        </p:nvSpPr>
        <p:spPr>
          <a:xfrm>
            <a:off x="2533236" y="3397929"/>
            <a:ext cx="9373656" cy="795528"/>
          </a:xfrm>
          <a:prstGeom prst="rect">
            <a:avLst/>
          </a:prstGeom>
          <a:noFill/>
          <a:ln>
            <a:solidFill>
              <a:srgbClr val="3333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D777D-843F-587D-603C-EDF0B0D66AE1}"/>
              </a:ext>
            </a:extLst>
          </p:cNvPr>
          <p:cNvSpPr txBox="1"/>
          <p:nvPr/>
        </p:nvSpPr>
        <p:spPr>
          <a:xfrm>
            <a:off x="10003709" y="3429000"/>
            <a:ext cx="1820713" cy="764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ตัวชี้วัดลักษณะผลผลิต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output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วัดผลการดำเนินการตามกิจกรรม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EA6C4-714E-1953-BB34-79EAC5F355B8}"/>
              </a:ext>
            </a:extLst>
          </p:cNvPr>
          <p:cNvSpPr/>
          <p:nvPr/>
        </p:nvSpPr>
        <p:spPr>
          <a:xfrm>
            <a:off x="2533236" y="2242202"/>
            <a:ext cx="7707377" cy="1083326"/>
          </a:xfrm>
          <a:prstGeom prst="rect">
            <a:avLst/>
          </a:prstGeom>
          <a:noFill/>
          <a:ln>
            <a:solidFill>
              <a:srgbClr val="3333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5EC94-6DB5-1686-A101-8C923729FF6E}"/>
              </a:ext>
            </a:extLst>
          </p:cNvPr>
          <p:cNvSpPr txBox="1"/>
          <p:nvPr/>
        </p:nvSpPr>
        <p:spPr>
          <a:xfrm>
            <a:off x="10415986" y="1753579"/>
            <a:ext cx="1586535" cy="142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ตัวชี้วัดลักษณะผลลัพธ์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outcome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สะท้อนการจัดตั้ง สกญ. แล้วสามารถให้บริการได้มีประสิทธิภาพดีขึ้น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730AD-F05A-B494-3E82-128CA7AD2C32}"/>
              </a:ext>
            </a:extLst>
          </p:cNvPr>
          <p:cNvSpPr txBox="1"/>
          <p:nvPr/>
        </p:nvSpPr>
        <p:spPr>
          <a:xfrm>
            <a:off x="340319" y="5731409"/>
            <a:ext cx="11209313" cy="1001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>
            <a:defPPr>
              <a:defRPr lang="th-TH"/>
            </a:defPPr>
            <a:lvl1pPr algn="ctr">
              <a:lnSpc>
                <a:spcPts val="1800"/>
              </a:lnSpc>
              <a:defRPr sz="1800" b="1" spc="-4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446088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แสดงให้เห็นถึงการกำหนดตัวชี้วัดในแต่ละภารกิจของ สกญ. ทั้งในระดับกิจกรรม/ผลผลิต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output)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ตัวชี้วัดระดับผลลัพธ์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outcome)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และตัวชี้วัดที่ส่งผลโดยรวม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Impact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เพื่อสะท้อนถึงความคุ้มค่าของการจัดตั้งสำนักงานขึ้นใหม่  โดยตัวชี้วัดใดที่ควรวัดเพื่อสะท้อนผลสัมฤทธิ์ของการจัดตั้งหน่วยงาน แต่หากยังไม่มีข้อมูลพื้นฐาน ได้กำหนดให้มีการเก็บข้อมูลผลการดำเนินงานในปีที่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เพื่อนำมาใช้เป็นฐานข้อมูล และวัดผลการดำเนินงานในปีต่อไป เพื่อประกอบการประเมินผลสัมฤทธิ์และประเมินความคุ้มค่า ภายในระยะเวลา 3 – 5 ปี (ตามที่ 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ก.พ.ร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กำหนด) ตามมติ ครม. 9 ส.ค. 65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A3765E7-DFF1-1E9D-86D5-A0FA036BA277}"/>
              </a:ext>
            </a:extLst>
          </p:cNvPr>
          <p:cNvSpPr/>
          <p:nvPr/>
        </p:nvSpPr>
        <p:spPr>
          <a:xfrm rot="16200000">
            <a:off x="427797" y="5810691"/>
            <a:ext cx="288000" cy="28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6DCFA27-75C2-430D-3CC8-455ADA435375}"/>
              </a:ext>
            </a:extLst>
          </p:cNvPr>
          <p:cNvSpPr/>
          <p:nvPr/>
        </p:nvSpPr>
        <p:spPr>
          <a:xfrm>
            <a:off x="10096613" y="2569137"/>
            <a:ext cx="288000" cy="288000"/>
          </a:xfrm>
          <a:prstGeom prst="rightArrow">
            <a:avLst/>
          </a:prstGeom>
          <a:solidFill>
            <a:srgbClr val="3333FF"/>
          </a:solidFill>
          <a:ln w="19050"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6039DEE-AB91-BEC9-8F38-DE2EF9AEEEBE}"/>
              </a:ext>
            </a:extLst>
          </p:cNvPr>
          <p:cNvSpPr/>
          <p:nvPr/>
        </p:nvSpPr>
        <p:spPr>
          <a:xfrm>
            <a:off x="7076064" y="4202145"/>
            <a:ext cx="288000" cy="288000"/>
          </a:xfrm>
          <a:prstGeom prst="rightArrow">
            <a:avLst/>
          </a:prstGeom>
          <a:solidFill>
            <a:srgbClr val="3333FF"/>
          </a:solidFill>
          <a:ln w="19050"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3582EB-E010-F65A-F962-B2D5FA4DAA71}"/>
              </a:ext>
            </a:extLst>
          </p:cNvPr>
          <p:cNvSpPr/>
          <p:nvPr/>
        </p:nvSpPr>
        <p:spPr>
          <a:xfrm>
            <a:off x="7566624" y="4221338"/>
            <a:ext cx="1705392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527273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ABF99F-AE44-799B-F126-0EE8B3757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8CC8C8-0002-8084-17EB-C8CF6A7DC9E7}"/>
              </a:ext>
            </a:extLst>
          </p:cNvPr>
          <p:cNvSpPr/>
          <p:nvPr/>
        </p:nvSpPr>
        <p:spPr>
          <a:xfrm>
            <a:off x="1341118" y="1033453"/>
            <a:ext cx="9479282" cy="514634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ประโยชน์ที่จะได้รับจากการปรับปรุงโครงสร้างการแบ่งส่วนราชการ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4B436A-BB42-8032-556E-8A89BC2D9F78}"/>
              </a:ext>
            </a:extLst>
          </p:cNvPr>
          <p:cNvSpPr txBox="1"/>
          <p:nvPr/>
        </p:nvSpPr>
        <p:spPr>
          <a:xfrm>
            <a:off x="340319" y="878052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EF4A2792-6047-3803-793A-03A82068CCD7}"/>
              </a:ext>
            </a:extLst>
          </p:cNvPr>
          <p:cNvSpPr txBox="1"/>
          <p:nvPr/>
        </p:nvSpPr>
        <p:spPr>
          <a:xfrm>
            <a:off x="865233" y="2701233"/>
            <a:ext cx="3512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ปัญหาการลักลอบข้ามแดน 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และการค้าของผิดกฎหมาย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ลดลง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มูลค่าการค้าการลงทุนเพิ่มขึ้น 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1.5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หมื่นล้านดอลลาร์สหรัฐ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2182B7E6-74B4-F0DD-A858-8A8F6F97CF4E}"/>
              </a:ext>
            </a:extLst>
          </p:cNvPr>
          <p:cNvSpPr txBox="1"/>
          <p:nvPr/>
        </p:nvSpPr>
        <p:spPr>
          <a:xfrm>
            <a:off x="4375403" y="2718371"/>
            <a:ext cx="3392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เพิ่มมากขึ้น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ขยายโอกาส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การค้าการลงทุน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ของผู้ประกอบการไทย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DEB1B5EC-AB96-2535-E7E8-92410F36AF4D}"/>
              </a:ext>
            </a:extLst>
          </p:cNvPr>
          <p:cNvSpPr txBox="1"/>
          <p:nvPr/>
        </p:nvSpPr>
        <p:spPr>
          <a:xfrm>
            <a:off x="8193431" y="2718371"/>
            <a:ext cx="3392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ประชาชนลดระยะเวลาการเดินทาง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จาก 6-8 ชม. เหลือ 1-2 ชม.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ประชาชนได้รับความช่วยเหลือรวดเร็วขึ้น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2E0292-3CB7-11A7-8700-5D78DF9002EB}"/>
              </a:ext>
            </a:extLst>
          </p:cNvPr>
          <p:cNvGrpSpPr/>
          <p:nvPr/>
        </p:nvGrpSpPr>
        <p:grpSpPr>
          <a:xfrm>
            <a:off x="4515733" y="2103540"/>
            <a:ext cx="2673960" cy="523220"/>
            <a:chOff x="1999165" y="2522051"/>
            <a:chExt cx="2673960" cy="5232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0EF171-595C-0171-C087-BADD34796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645" b="93952" l="7375" r="94985">
                          <a14:foregroundMark x1="25369" y1="8065" x2="25369" y2="8065"/>
                          <a14:foregroundMark x1="7375" y1="60484" x2="7375" y2="60484"/>
                          <a14:foregroundMark x1="95575" y1="60484" x2="95575" y2="60484"/>
                          <a14:foregroundMark x1="47788" y1="93952" x2="47788" y2="93952"/>
                          <a14:foregroundMark x1="52507" y1="79435" x2="52507" y2="79435"/>
                          <a14:foregroundMark x1="52507" y1="77823" x2="54277" y2="83468"/>
                          <a14:foregroundMark x1="81121" y1="45968" x2="81711" y2="57258"/>
                          <a14:foregroundMark x1="75516" y1="45161" x2="75516" y2="57258"/>
                          <a14:foregroundMark x1="25074" y1="45968" x2="25074" y2="56048"/>
                          <a14:foregroundMark x1="17404" y1="42339" x2="22714" y2="54435"/>
                          <a14:foregroundMark x1="78466" y1="5645" x2="78466" y2="5645"/>
                          <a14:foregroundMark x1="51622" y1="77016" x2="50442" y2="92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9165" y="2525082"/>
              <a:ext cx="703320" cy="5134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7AE7F6-3DB4-9128-FE09-E042123F7F34}"/>
                </a:ext>
              </a:extLst>
            </p:cNvPr>
            <p:cNvSpPr txBox="1"/>
            <p:nvPr/>
          </p:nvSpPr>
          <p:spPr>
            <a:xfrm>
              <a:off x="2221460" y="2522051"/>
              <a:ext cx="245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ผู้ประกอบการ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E2D04D-6AC8-145D-D63D-16AFA35E9FCA}"/>
              </a:ext>
            </a:extLst>
          </p:cNvPr>
          <p:cNvGrpSpPr/>
          <p:nvPr/>
        </p:nvGrpSpPr>
        <p:grpSpPr>
          <a:xfrm>
            <a:off x="962330" y="2031995"/>
            <a:ext cx="2086993" cy="577627"/>
            <a:chOff x="8086827" y="2554991"/>
            <a:chExt cx="2086993" cy="593049"/>
          </a:xfrm>
        </p:grpSpPr>
        <p:pic>
          <p:nvPicPr>
            <p:cNvPr id="10" name="Picture 9" descr="A close up of a flag&#10;&#10;Description automatically generated">
              <a:extLst>
                <a:ext uri="{FF2B5EF4-FFF2-40B4-BE49-F238E27FC236}">
                  <a16:creationId xmlns:a16="http://schemas.microsoft.com/office/drawing/2014/main" id="{499FFDA5-F63C-CFED-8CA3-C9B9E077E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6827" y="2597944"/>
              <a:ext cx="517161" cy="55009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89FDF9-353A-3D8C-F7BF-0F3610043AA4}"/>
                </a:ext>
              </a:extLst>
            </p:cNvPr>
            <p:cNvSpPr txBox="1"/>
            <p:nvPr/>
          </p:nvSpPr>
          <p:spPr>
            <a:xfrm>
              <a:off x="8264492" y="2554991"/>
              <a:ext cx="1909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ประเทศ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EED823-1C8D-7429-7184-CA712F0DF788}"/>
              </a:ext>
            </a:extLst>
          </p:cNvPr>
          <p:cNvGrpSpPr/>
          <p:nvPr/>
        </p:nvGrpSpPr>
        <p:grpSpPr>
          <a:xfrm>
            <a:off x="8288555" y="2049398"/>
            <a:ext cx="2862076" cy="579157"/>
            <a:chOff x="8686466" y="2796443"/>
            <a:chExt cx="2862076" cy="57915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80B06A-2511-3193-28DF-5D16A0C6D484}"/>
                </a:ext>
              </a:extLst>
            </p:cNvPr>
            <p:cNvSpPr txBox="1"/>
            <p:nvPr/>
          </p:nvSpPr>
          <p:spPr>
            <a:xfrm>
              <a:off x="9639214" y="2824412"/>
              <a:ext cx="1909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ประชาชน</a:t>
              </a:r>
            </a:p>
          </p:txBody>
        </p:sp>
        <p:pic>
          <p:nvPicPr>
            <p:cNvPr id="15" name="Picture 2" descr="ก.แรงงาน ลงพื้นที่นครปฐม ดึงแรงงานภาคอิสระเข้าระบบมาตรา 40">
              <a:extLst>
                <a:ext uri="{FF2B5EF4-FFF2-40B4-BE49-F238E27FC236}">
                  <a16:creationId xmlns:a16="http://schemas.microsoft.com/office/drawing/2014/main" id="{D6CBCB62-1A96-73FB-28CA-6C06A08367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0" t="16004" r="3924" b="10947"/>
            <a:stretch/>
          </p:blipFill>
          <p:spPr bwMode="auto">
            <a:xfrm>
              <a:off x="8686466" y="2796443"/>
              <a:ext cx="1280493" cy="579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0812E0F-ED0C-79B4-ACE9-96A137779567}"/>
              </a:ext>
            </a:extLst>
          </p:cNvPr>
          <p:cNvSpPr txBox="1"/>
          <p:nvPr/>
        </p:nvSpPr>
        <p:spPr>
          <a:xfrm>
            <a:off x="710256" y="4520665"/>
            <a:ext cx="11058073" cy="17346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>
            <a:defPPr>
              <a:defRPr lang="th-TH"/>
            </a:defPPr>
            <a:lvl1pPr algn="ctr">
              <a:lnSpc>
                <a:spcPts val="1800"/>
              </a:lnSpc>
              <a:defRPr sz="1800" b="1" spc="-4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แสดงให้เห็นถึงประโยชน์ที่คาดว่าจะได้รับอย่างเป็นรูปธรรมทั้ง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 มีความสอดคล้องกับ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Pain Point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และตัวชี้วัดที่กำหนด </a:t>
            </a:r>
          </a:p>
          <a:p>
            <a:pPr marL="447675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ความสัมพันธ์ระดับท้องถิ่น ไทย </a:t>
            </a:r>
            <a:r>
              <a:rPr kumimoji="0" lang="en-US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กัมพูชา ที่แน่นแฟ้นขึ้น ส่งผลต่อความร่วมมืออันดีในการหาแนวทางร่วมกัน </a:t>
            </a:r>
            <a:b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เพื่อป้องกัน/แก้ปัญหาบริเวณชายแดนไทย</a:t>
            </a:r>
            <a:r>
              <a:rPr kumimoji="0" lang="en-US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กัมพูชา ให้มีประสิทธิภาพมากขึ้น</a:t>
            </a:r>
            <a:endParaRPr kumimoji="0" lang="en-US" sz="1800" b="1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447675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(2) 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สามารถผลักดันเศรษฐกิจ และขยายโอกาสการลงทุนของผู้ประกอบการไทย ทำให้</a:t>
            </a:r>
            <a:r>
              <a:rPr kumimoji="0" lang="th-TH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มูลค่าการค้าการลงทุนเพิ่มขึ้น</a:t>
            </a:r>
            <a:endParaRPr kumimoji="0" lang="en-US" sz="1800" b="1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447675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(3) 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คนไทย นักธุรกิจ และนักท่องเที่ยว บริเวณชายแดนไทย</a:t>
            </a:r>
            <a:r>
              <a:rPr kumimoji="0" lang="en-US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กัมพูชา เดินทางเข้าถึงงานบริการด้านกงสุลได้สะดวกและรวดเร็วขึ้น </a:t>
            </a:r>
            <a:endParaRPr kumimoji="0" lang="en-US" sz="1800" b="1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447675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(4) </a:t>
            </a:r>
            <a:r>
              <a:rPr kumimoji="0" lang="th-TH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การให้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ช่วยเหลือและให้ความคุ้มครองคนไทยทางด้านกงสุล</a:t>
            </a:r>
            <a:r>
              <a:rPr kumimoji="0" lang="th-TH" sz="1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ได้ทันการณ์ เมื่อเกิดเหตุการณ์ฉุกเฉิน</a:t>
            </a:r>
            <a:endParaRPr kumimoji="0" lang="en-US" sz="1800" b="1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B872B64-B85C-FD3F-936B-7C02C1B936A1}"/>
              </a:ext>
            </a:extLst>
          </p:cNvPr>
          <p:cNvSpPr/>
          <p:nvPr/>
        </p:nvSpPr>
        <p:spPr>
          <a:xfrm>
            <a:off x="710256" y="1828602"/>
            <a:ext cx="10966631" cy="2541726"/>
          </a:xfrm>
          <a:prstGeom prst="roundRect">
            <a:avLst>
              <a:gd name="adj" fmla="val 495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18661CE-109F-4520-290B-30A64BC0DB8B}"/>
              </a:ext>
            </a:extLst>
          </p:cNvPr>
          <p:cNvSpPr/>
          <p:nvPr/>
        </p:nvSpPr>
        <p:spPr>
          <a:xfrm rot="16200000">
            <a:off x="598202" y="4489881"/>
            <a:ext cx="288000" cy="288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989056-5385-0005-9071-9B7B6E082A97}"/>
              </a:ext>
            </a:extLst>
          </p:cNvPr>
          <p:cNvSpPr/>
          <p:nvPr/>
        </p:nvSpPr>
        <p:spPr>
          <a:xfrm>
            <a:off x="499730" y="310278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ตัวอย่าง - การปรับปรุงโครงสร้างการแบ่งส่วนราชการของสำนักงานปลัดกระทรวงการต่างประเทศ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107345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6D150-8177-43F8-5559-5AB988D43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5E3EF0-E526-B155-8A43-F760BF83E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3" name="Google Shape;460;p74">
            <a:extLst>
              <a:ext uri="{FF2B5EF4-FFF2-40B4-BE49-F238E27FC236}">
                <a16:creationId xmlns:a16="http://schemas.microsoft.com/office/drawing/2014/main" id="{5C23BF13-FA61-938C-369E-988A11FF5E4D}"/>
              </a:ext>
            </a:extLst>
          </p:cNvPr>
          <p:cNvGrpSpPr/>
          <p:nvPr/>
        </p:nvGrpSpPr>
        <p:grpSpPr>
          <a:xfrm>
            <a:off x="-114301" y="3429000"/>
            <a:ext cx="12687301" cy="3880337"/>
            <a:chOff x="-1" y="2084968"/>
            <a:chExt cx="12204974" cy="5803179"/>
          </a:xfrm>
        </p:grpSpPr>
        <p:sp>
          <p:nvSpPr>
            <p:cNvPr id="4" name="Google Shape;461;p74">
              <a:extLst>
                <a:ext uri="{FF2B5EF4-FFF2-40B4-BE49-F238E27FC236}">
                  <a16:creationId xmlns:a16="http://schemas.microsoft.com/office/drawing/2014/main" id="{8BBDE664-648A-9AAD-B18D-DD9408701254}"/>
                </a:ext>
              </a:extLst>
            </p:cNvPr>
            <p:cNvSpPr/>
            <p:nvPr/>
          </p:nvSpPr>
          <p:spPr>
            <a:xfrm>
              <a:off x="-1" y="2084968"/>
              <a:ext cx="12204973" cy="5803179"/>
            </a:xfrm>
            <a:custGeom>
              <a:avLst/>
              <a:gdLst/>
              <a:ahLst/>
              <a:cxnLst/>
              <a:rect l="l" t="t" r="r" b="b"/>
              <a:pathLst>
                <a:path w="9144000" h="4347758" extrusionOk="0">
                  <a:moveTo>
                    <a:pt x="0" y="0"/>
                  </a:moveTo>
                  <a:lnTo>
                    <a:pt x="28121" y="25"/>
                  </a:lnTo>
                  <a:cubicBezTo>
                    <a:pt x="642428" y="33446"/>
                    <a:pt x="1633314" y="868356"/>
                    <a:pt x="2606382" y="937809"/>
                  </a:cubicBezTo>
                  <a:cubicBezTo>
                    <a:pt x="3851910" y="1026709"/>
                    <a:pt x="5726688" y="610784"/>
                    <a:pt x="7082496" y="728259"/>
                  </a:cubicBezTo>
                  <a:cubicBezTo>
                    <a:pt x="7590924" y="772312"/>
                    <a:pt x="8185560" y="812347"/>
                    <a:pt x="8747868" y="882519"/>
                  </a:cubicBezTo>
                  <a:lnTo>
                    <a:pt x="9144000" y="941514"/>
                  </a:lnTo>
                  <a:lnTo>
                    <a:pt x="9144000" y="4347758"/>
                  </a:lnTo>
                  <a:lnTo>
                    <a:pt x="0" y="4347758"/>
                  </a:lnTo>
                  <a:close/>
                </a:path>
              </a:pathLst>
            </a:custGeom>
            <a:solidFill>
              <a:srgbClr val="2856AE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462;p74">
              <a:extLst>
                <a:ext uri="{FF2B5EF4-FFF2-40B4-BE49-F238E27FC236}">
                  <a16:creationId xmlns:a16="http://schemas.microsoft.com/office/drawing/2014/main" id="{B30C65D7-7E57-D06D-02B3-E44D292272FC}"/>
                </a:ext>
              </a:extLst>
            </p:cNvPr>
            <p:cNvSpPr/>
            <p:nvPr/>
          </p:nvSpPr>
          <p:spPr>
            <a:xfrm>
              <a:off x="0" y="2084968"/>
              <a:ext cx="12204973" cy="2957118"/>
            </a:xfrm>
            <a:custGeom>
              <a:avLst/>
              <a:gdLst/>
              <a:ahLst/>
              <a:cxnLst/>
              <a:rect l="l" t="t" r="r" b="b"/>
              <a:pathLst>
                <a:path w="9144000" h="2215481" extrusionOk="0">
                  <a:moveTo>
                    <a:pt x="0" y="0"/>
                  </a:moveTo>
                  <a:lnTo>
                    <a:pt x="28121" y="25"/>
                  </a:lnTo>
                  <a:cubicBezTo>
                    <a:pt x="642428" y="33446"/>
                    <a:pt x="1633314" y="868356"/>
                    <a:pt x="2606382" y="937809"/>
                  </a:cubicBezTo>
                  <a:cubicBezTo>
                    <a:pt x="3851910" y="1026709"/>
                    <a:pt x="5726688" y="610784"/>
                    <a:pt x="7082496" y="728259"/>
                  </a:cubicBezTo>
                  <a:cubicBezTo>
                    <a:pt x="7590924" y="772312"/>
                    <a:pt x="8185560" y="812347"/>
                    <a:pt x="8747868" y="882519"/>
                  </a:cubicBezTo>
                  <a:lnTo>
                    <a:pt x="9144000" y="941514"/>
                  </a:lnTo>
                  <a:lnTo>
                    <a:pt x="9144000" y="2215481"/>
                  </a:lnTo>
                  <a:lnTo>
                    <a:pt x="8572500" y="2018897"/>
                  </a:lnTo>
                  <a:cubicBezTo>
                    <a:pt x="8347869" y="1940316"/>
                    <a:pt x="6893719" y="1492641"/>
                    <a:pt x="5957888" y="1504547"/>
                  </a:cubicBezTo>
                  <a:cubicBezTo>
                    <a:pt x="5022057" y="1516453"/>
                    <a:pt x="3774282" y="2123671"/>
                    <a:pt x="2957513" y="2090334"/>
                  </a:cubicBezTo>
                  <a:cubicBezTo>
                    <a:pt x="2140744" y="2056997"/>
                    <a:pt x="1557338" y="1397391"/>
                    <a:pt x="1057275" y="1304522"/>
                  </a:cubicBezTo>
                  <a:cubicBezTo>
                    <a:pt x="619720" y="1223262"/>
                    <a:pt x="251445" y="1433704"/>
                    <a:pt x="38593" y="1509919"/>
                  </a:cubicBezTo>
                  <a:lnTo>
                    <a:pt x="0" y="1520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612FCE-5881-68FC-C3F5-68670ED5A16A}"/>
              </a:ext>
            </a:extLst>
          </p:cNvPr>
          <p:cNvSpPr/>
          <p:nvPr/>
        </p:nvSpPr>
        <p:spPr>
          <a:xfrm>
            <a:off x="626683" y="3103910"/>
            <a:ext cx="11141837" cy="2103831"/>
          </a:xfrm>
          <a:prstGeom prst="roundRect">
            <a:avLst>
              <a:gd name="adj" fmla="val 9450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14C224-CA8F-ABAF-ECB3-C20BA50D80D8}"/>
              </a:ext>
            </a:extLst>
          </p:cNvPr>
          <p:cNvSpPr/>
          <p:nvPr/>
        </p:nvSpPr>
        <p:spPr>
          <a:xfrm>
            <a:off x="889591" y="2800680"/>
            <a:ext cx="2513159" cy="57785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Inter" panose="020B0502030000000004" pitchFamily="34" charset="0"/>
                <a:cs typeface="TH SarabunPSK" panose="020B0500040200020003" pitchFamily="34" charset="-34"/>
                <a:sym typeface="Arial"/>
              </a:rPr>
              <a:t>กรณีที่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Inter" panose="020B0502030000000004" pitchFamily="34" charset="0"/>
                <a:cs typeface="TH SarabunPSK" panose="020B0500040200020003" pitchFamily="34" charset="-34"/>
                <a:sym typeface="Arial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4C8440-A7F3-8C8C-FD5C-80CA9C1B3B77}"/>
              </a:ext>
            </a:extLst>
          </p:cNvPr>
          <p:cNvSpPr txBox="1"/>
          <p:nvPr/>
        </p:nvSpPr>
        <p:spPr>
          <a:xfrm>
            <a:off x="736599" y="3860800"/>
            <a:ext cx="11141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การจัดหน่วยงานของราชการบริหารส่วนกลางที่ตั้งอยู่ในภูมิภาคใหม่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8AFBC1-F92F-AE5F-0C79-8CB6FF62BA55}"/>
              </a:ext>
            </a:extLst>
          </p:cNvPr>
          <p:cNvSpPr txBox="1"/>
          <p:nvPr/>
        </p:nvSpPr>
        <p:spPr>
          <a:xfrm>
            <a:off x="194055" y="5388014"/>
            <a:ext cx="1114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สามารถดูตัวอย่างเพิ่มเติมได้จากกรณีที่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r"/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6720BD3-104A-3B56-3B2C-2DF09C0A9545}"/>
              </a:ext>
            </a:extLst>
          </p:cNvPr>
          <p:cNvSpPr txBox="1">
            <a:spLocks/>
          </p:cNvSpPr>
          <p:nvPr/>
        </p:nvSpPr>
        <p:spPr>
          <a:xfrm>
            <a:off x="9715500" y="69733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46</a:t>
            </a:fld>
            <a:endParaRPr lang="th-TH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3938B-89EC-7EE7-7AEA-4F0BC3B36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AC6E91-2F76-9F80-4B38-0BFB5BE23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39E9E0-DAB6-8032-08F5-DC09F53D7532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โครงร่าง </a:t>
            </a:r>
            <a:r>
              <a:rPr kumimoji="0" lang="en-US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(Outline) </a:t>
            </a: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ของเอกสารนำเสนอ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E3569E-20A4-70D5-145A-B9311A85D715}"/>
              </a:ext>
            </a:extLst>
          </p:cNvPr>
          <p:cNvGrpSpPr/>
          <p:nvPr/>
        </p:nvGrpSpPr>
        <p:grpSpPr>
          <a:xfrm>
            <a:off x="582467" y="1228278"/>
            <a:ext cx="7685634" cy="576000"/>
            <a:chOff x="2976270" y="1126571"/>
            <a:chExt cx="6972402" cy="576000"/>
          </a:xfrm>
        </p:grpSpPr>
        <p:sp>
          <p:nvSpPr>
            <p:cNvPr id="7" name="Round Same Side Corner Rectangle 3">
              <a:extLst>
                <a:ext uri="{FF2B5EF4-FFF2-40B4-BE49-F238E27FC236}">
                  <a16:creationId xmlns:a16="http://schemas.microsoft.com/office/drawing/2014/main" id="{9719C5ED-6CF5-4731-AC2B-5A541F8DE8DC}"/>
                </a:ext>
              </a:extLst>
            </p:cNvPr>
            <p:cNvSpPr/>
            <p:nvPr/>
          </p:nvSpPr>
          <p:spPr>
            <a:xfrm rot="5400000">
              <a:off x="6375931" y="-1896508"/>
              <a:ext cx="472666" cy="66728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" name="AutoShape 92">
              <a:extLst>
                <a:ext uri="{FF2B5EF4-FFF2-40B4-BE49-F238E27FC236}">
                  <a16:creationId xmlns:a16="http://schemas.microsoft.com/office/drawing/2014/main" id="{3C8FDF67-D64B-499E-A06E-CDE16AFA76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76270" y="1126571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0D5BE0-0146-96BA-4E29-909BC54ABFCB}"/>
                </a:ext>
              </a:extLst>
            </p:cNvPr>
            <p:cNvSpPr txBox="1"/>
            <p:nvPr/>
          </p:nvSpPr>
          <p:spPr>
            <a:xfrm>
              <a:off x="2989294" y="1221381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CEB964-DAAD-5C32-63A5-B6B2B60675D1}"/>
                </a:ext>
              </a:extLst>
            </p:cNvPr>
            <p:cNvSpPr txBox="1"/>
            <p:nvPr/>
          </p:nvSpPr>
          <p:spPr bwMode="auto">
            <a:xfrm>
              <a:off x="3667248" y="1150540"/>
              <a:ext cx="615340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สรุปข้อเสนอการปรับปรุงโครงสร้างการแบ่งส่วนราชการ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8EC980-3A2F-02CA-3C39-B8C8D04F8055}"/>
              </a:ext>
            </a:extLst>
          </p:cNvPr>
          <p:cNvGrpSpPr/>
          <p:nvPr/>
        </p:nvGrpSpPr>
        <p:grpSpPr>
          <a:xfrm>
            <a:off x="555329" y="1953833"/>
            <a:ext cx="7712772" cy="576000"/>
            <a:chOff x="2984973" y="2023433"/>
            <a:chExt cx="6820070" cy="576000"/>
          </a:xfrm>
        </p:grpSpPr>
        <p:sp>
          <p:nvSpPr>
            <p:cNvPr id="13" name="Round Same Side Corner Rectangle 14">
              <a:extLst>
                <a:ext uri="{FF2B5EF4-FFF2-40B4-BE49-F238E27FC236}">
                  <a16:creationId xmlns:a16="http://schemas.microsoft.com/office/drawing/2014/main" id="{BAFE4EB5-3CB8-4B58-0A4C-52F98603B564}"/>
                </a:ext>
              </a:extLst>
            </p:cNvPr>
            <p:cNvSpPr/>
            <p:nvPr/>
          </p:nvSpPr>
          <p:spPr>
            <a:xfrm rot="5400000">
              <a:off x="6330077" y="-947510"/>
              <a:ext cx="420745" cy="65291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AutoShape 92">
              <a:extLst>
                <a:ext uri="{FF2B5EF4-FFF2-40B4-BE49-F238E27FC236}">
                  <a16:creationId xmlns:a16="http://schemas.microsoft.com/office/drawing/2014/main" id="{10DB88ED-A2F2-A652-8C4A-C807E4E0690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84973" y="2023433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F0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2E1FB1-7CD0-66FC-B7EC-D573F1A0F906}"/>
                </a:ext>
              </a:extLst>
            </p:cNvPr>
            <p:cNvSpPr txBox="1"/>
            <p:nvPr/>
          </p:nvSpPr>
          <p:spPr>
            <a:xfrm>
              <a:off x="2988072" y="2126767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578BC3-67B4-84E4-17CD-F141376612A2}"/>
                </a:ext>
              </a:extLst>
            </p:cNvPr>
            <p:cNvSpPr txBox="1"/>
            <p:nvPr/>
          </p:nvSpPr>
          <p:spPr bwMode="auto">
            <a:xfrm>
              <a:off x="3667248" y="2042383"/>
              <a:ext cx="475252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ภารกิจหลักของกรม </a:t>
              </a:r>
              <a:endPara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8DFBAF-BC26-4803-5D9F-E804C8767E03}"/>
              </a:ext>
            </a:extLst>
          </p:cNvPr>
          <p:cNvGrpSpPr/>
          <p:nvPr/>
        </p:nvGrpSpPr>
        <p:grpSpPr>
          <a:xfrm>
            <a:off x="538964" y="2679004"/>
            <a:ext cx="7685634" cy="576000"/>
            <a:chOff x="2976270" y="1126571"/>
            <a:chExt cx="6972402" cy="576000"/>
          </a:xfrm>
        </p:grpSpPr>
        <p:sp>
          <p:nvSpPr>
            <p:cNvPr id="5" name="Round Same Side Corner Rectangle 3">
              <a:extLst>
                <a:ext uri="{FF2B5EF4-FFF2-40B4-BE49-F238E27FC236}">
                  <a16:creationId xmlns:a16="http://schemas.microsoft.com/office/drawing/2014/main" id="{BFB51516-1B88-3574-73DA-94901574243F}"/>
                </a:ext>
              </a:extLst>
            </p:cNvPr>
            <p:cNvSpPr/>
            <p:nvPr/>
          </p:nvSpPr>
          <p:spPr>
            <a:xfrm rot="5400000">
              <a:off x="6375931" y="-1896508"/>
              <a:ext cx="472666" cy="66728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AutoShape 92">
              <a:extLst>
                <a:ext uri="{FF2B5EF4-FFF2-40B4-BE49-F238E27FC236}">
                  <a16:creationId xmlns:a16="http://schemas.microsoft.com/office/drawing/2014/main" id="{2A5D59CA-B1A9-3FB8-6C80-D779C006119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76270" y="1126571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DB6E72-F732-9BA1-2A7C-9A433DC07D44}"/>
                </a:ext>
              </a:extLst>
            </p:cNvPr>
            <p:cNvSpPr txBox="1"/>
            <p:nvPr/>
          </p:nvSpPr>
          <p:spPr>
            <a:xfrm>
              <a:off x="2989294" y="1221381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8B2F07-CBAF-C375-D6E1-4E4C108DF2C8}"/>
                </a:ext>
              </a:extLst>
            </p:cNvPr>
            <p:cNvSpPr txBox="1"/>
            <p:nvPr/>
          </p:nvSpPr>
          <p:spPr bwMode="auto">
            <a:xfrm>
              <a:off x="3667248" y="1150540"/>
              <a:ext cx="615340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เหตุผลความจำเป็นในการปรับปรุงโครงสร้างการแบ่งส่วนราชการ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ECF1DB-A3BA-D066-2C5F-8098FA9EE528}"/>
              </a:ext>
            </a:extLst>
          </p:cNvPr>
          <p:cNvGrpSpPr/>
          <p:nvPr/>
        </p:nvGrpSpPr>
        <p:grpSpPr>
          <a:xfrm>
            <a:off x="511826" y="3430702"/>
            <a:ext cx="7712772" cy="576000"/>
            <a:chOff x="2984973" y="2023433"/>
            <a:chExt cx="6820070" cy="576000"/>
          </a:xfrm>
        </p:grpSpPr>
        <p:sp>
          <p:nvSpPr>
            <p:cNvPr id="30" name="Round Same Side Corner Rectangle 14">
              <a:extLst>
                <a:ext uri="{FF2B5EF4-FFF2-40B4-BE49-F238E27FC236}">
                  <a16:creationId xmlns:a16="http://schemas.microsoft.com/office/drawing/2014/main" id="{4046EA53-75BA-9FFF-57FB-D5A11F853A2C}"/>
                </a:ext>
              </a:extLst>
            </p:cNvPr>
            <p:cNvSpPr/>
            <p:nvPr/>
          </p:nvSpPr>
          <p:spPr>
            <a:xfrm rot="5400000">
              <a:off x="6330077" y="-947510"/>
              <a:ext cx="420745" cy="65291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6" name="AutoShape 92">
              <a:extLst>
                <a:ext uri="{FF2B5EF4-FFF2-40B4-BE49-F238E27FC236}">
                  <a16:creationId xmlns:a16="http://schemas.microsoft.com/office/drawing/2014/main" id="{F5FC0A86-6922-3002-21B1-252C0B69A18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84973" y="2023433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F0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625176A-4597-E1C1-5C5B-109509D6BAB5}"/>
                </a:ext>
              </a:extLst>
            </p:cNvPr>
            <p:cNvSpPr txBox="1"/>
            <p:nvPr/>
          </p:nvSpPr>
          <p:spPr>
            <a:xfrm>
              <a:off x="2988072" y="2126767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F3CC322-5777-3699-FA15-5333509709AD}"/>
                </a:ext>
              </a:extLst>
            </p:cNvPr>
            <p:cNvSpPr txBox="1"/>
            <p:nvPr/>
          </p:nvSpPr>
          <p:spPr bwMode="auto">
            <a:xfrm>
              <a:off x="3667248" y="2042383"/>
              <a:ext cx="475252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ภารกิจหลักของสำนักงานเขตพื้นที่ / ศูนย์ </a:t>
              </a:r>
              <a:endPara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E98F642-9A1D-8B10-CC43-3EB84DC48781}"/>
              </a:ext>
            </a:extLst>
          </p:cNvPr>
          <p:cNvGrpSpPr/>
          <p:nvPr/>
        </p:nvGrpSpPr>
        <p:grpSpPr>
          <a:xfrm>
            <a:off x="538964" y="4212171"/>
            <a:ext cx="7685634" cy="576000"/>
            <a:chOff x="2976270" y="1126571"/>
            <a:chExt cx="6972402" cy="576000"/>
          </a:xfrm>
        </p:grpSpPr>
        <p:sp>
          <p:nvSpPr>
            <p:cNvPr id="50" name="Round Same Side Corner Rectangle 3">
              <a:extLst>
                <a:ext uri="{FF2B5EF4-FFF2-40B4-BE49-F238E27FC236}">
                  <a16:creationId xmlns:a16="http://schemas.microsoft.com/office/drawing/2014/main" id="{AC443934-7DE0-0F00-5043-99C9D8E1BA9E}"/>
                </a:ext>
              </a:extLst>
            </p:cNvPr>
            <p:cNvSpPr/>
            <p:nvPr/>
          </p:nvSpPr>
          <p:spPr>
            <a:xfrm rot="5400000">
              <a:off x="6375931" y="-1896508"/>
              <a:ext cx="472666" cy="66728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1" name="AutoShape 92">
              <a:extLst>
                <a:ext uri="{FF2B5EF4-FFF2-40B4-BE49-F238E27FC236}">
                  <a16:creationId xmlns:a16="http://schemas.microsoft.com/office/drawing/2014/main" id="{47E158A4-DEE3-7E0D-6B25-9903DC200A2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76270" y="1126571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7DE2E10-A728-CE83-3C8C-3E96DA7F0D29}"/>
                </a:ext>
              </a:extLst>
            </p:cNvPr>
            <p:cNvSpPr txBox="1"/>
            <p:nvPr/>
          </p:nvSpPr>
          <p:spPr>
            <a:xfrm>
              <a:off x="2989294" y="1221381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0ACECC1-FE87-644F-D71A-96570014DB5B}"/>
                </a:ext>
              </a:extLst>
            </p:cNvPr>
            <p:cNvSpPr txBox="1"/>
            <p:nvPr/>
          </p:nvSpPr>
          <p:spPr bwMode="auto">
            <a:xfrm>
              <a:off x="3667248" y="1150540"/>
              <a:ext cx="615340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พื้นที่ความรับผิดชอบของสำนักงานเขตพื้นที่ / ศูนย์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09740A2-8B1B-3B7D-2150-8069CE6C7C26}"/>
              </a:ext>
            </a:extLst>
          </p:cNvPr>
          <p:cNvGrpSpPr/>
          <p:nvPr/>
        </p:nvGrpSpPr>
        <p:grpSpPr>
          <a:xfrm>
            <a:off x="524818" y="4953492"/>
            <a:ext cx="7712772" cy="576000"/>
            <a:chOff x="2984973" y="2023433"/>
            <a:chExt cx="6820070" cy="576000"/>
          </a:xfrm>
        </p:grpSpPr>
        <p:sp>
          <p:nvSpPr>
            <p:cNvPr id="55" name="Round Same Side Corner Rectangle 14">
              <a:extLst>
                <a:ext uri="{FF2B5EF4-FFF2-40B4-BE49-F238E27FC236}">
                  <a16:creationId xmlns:a16="http://schemas.microsoft.com/office/drawing/2014/main" id="{C321F0AA-A1E1-855B-BD61-1FCE2F2D14EB}"/>
                </a:ext>
              </a:extLst>
            </p:cNvPr>
            <p:cNvSpPr/>
            <p:nvPr/>
          </p:nvSpPr>
          <p:spPr>
            <a:xfrm rot="5400000">
              <a:off x="6330077" y="-947510"/>
              <a:ext cx="420745" cy="65291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6" name="AutoShape 92">
              <a:extLst>
                <a:ext uri="{FF2B5EF4-FFF2-40B4-BE49-F238E27FC236}">
                  <a16:creationId xmlns:a16="http://schemas.microsoft.com/office/drawing/2014/main" id="{0C6722A9-0B48-3016-D4A1-0EDBA9F3054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84973" y="2023433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F0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E5953C5-911A-CD10-76DA-371459A03CCD}"/>
                </a:ext>
              </a:extLst>
            </p:cNvPr>
            <p:cNvSpPr txBox="1"/>
            <p:nvPr/>
          </p:nvSpPr>
          <p:spPr>
            <a:xfrm>
              <a:off x="2988072" y="2126767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CD492F6-5C14-A1FB-B771-6E608FE8213E}"/>
                </a:ext>
              </a:extLst>
            </p:cNvPr>
            <p:cNvSpPr txBox="1"/>
            <p:nvPr/>
          </p:nvSpPr>
          <p:spPr bwMode="auto">
            <a:xfrm>
              <a:off x="3667248" y="2042383"/>
              <a:ext cx="5996024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ตัวชี้วัดจากการปรับปรุงโครงสร้างการแบ่งส่วนราชการ </a:t>
              </a:r>
              <a:endPara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FAA50A8-9AD8-C705-1016-55244236B2E4}"/>
              </a:ext>
            </a:extLst>
          </p:cNvPr>
          <p:cNvGrpSpPr/>
          <p:nvPr/>
        </p:nvGrpSpPr>
        <p:grpSpPr>
          <a:xfrm>
            <a:off x="538964" y="5740161"/>
            <a:ext cx="7685634" cy="576000"/>
            <a:chOff x="2976270" y="1126571"/>
            <a:chExt cx="6972402" cy="576000"/>
          </a:xfrm>
        </p:grpSpPr>
        <p:sp>
          <p:nvSpPr>
            <p:cNvPr id="60" name="Round Same Side Corner Rectangle 3">
              <a:extLst>
                <a:ext uri="{FF2B5EF4-FFF2-40B4-BE49-F238E27FC236}">
                  <a16:creationId xmlns:a16="http://schemas.microsoft.com/office/drawing/2014/main" id="{6E470DC9-9005-567A-D620-C41DE12441BE}"/>
                </a:ext>
              </a:extLst>
            </p:cNvPr>
            <p:cNvSpPr/>
            <p:nvPr/>
          </p:nvSpPr>
          <p:spPr>
            <a:xfrm rot="5400000">
              <a:off x="6375931" y="-1896508"/>
              <a:ext cx="472666" cy="66728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1" name="AutoShape 92">
              <a:extLst>
                <a:ext uri="{FF2B5EF4-FFF2-40B4-BE49-F238E27FC236}">
                  <a16:creationId xmlns:a16="http://schemas.microsoft.com/office/drawing/2014/main" id="{D7406478-E897-FE56-CE11-D82F86E9CC3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2976270" y="1126571"/>
              <a:ext cx="576000" cy="576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0782CB2-7A70-6AB4-2B04-CF8E39F1554E}"/>
                </a:ext>
              </a:extLst>
            </p:cNvPr>
            <p:cNvSpPr txBox="1"/>
            <p:nvPr/>
          </p:nvSpPr>
          <p:spPr>
            <a:xfrm>
              <a:off x="2989294" y="1221381"/>
              <a:ext cx="569802" cy="36933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7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B5BF202-4BFB-0117-F3B7-B7162BDB639A}"/>
                </a:ext>
              </a:extLst>
            </p:cNvPr>
            <p:cNvSpPr txBox="1"/>
            <p:nvPr/>
          </p:nvSpPr>
          <p:spPr bwMode="auto">
            <a:xfrm>
              <a:off x="3667248" y="1150540"/>
              <a:ext cx="6153408" cy="52322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ประโยชน์ที่จะได้รับจากการปรับปรุงโครงสร้างการแบ่งส่วนราชการ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7685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BE47-D5C1-7A49-00A1-31CF14931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27D32A-6234-26B8-7D69-0AA328B3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3B5F42-AA7F-5F94-B372-60573C277BD7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8EAA82-5A2F-7EA6-08D5-571D0DD8E8F8}"/>
              </a:ext>
            </a:extLst>
          </p:cNvPr>
          <p:cNvSpPr txBox="1"/>
          <p:nvPr/>
        </p:nvSpPr>
        <p:spPr>
          <a:xfrm>
            <a:off x="366340" y="879192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6B36D-AB2D-95AC-EFF4-0BB11EC04861}"/>
              </a:ext>
            </a:extLst>
          </p:cNvPr>
          <p:cNvSpPr txBox="1"/>
          <p:nvPr/>
        </p:nvSpPr>
        <p:spPr>
          <a:xfrm>
            <a:off x="1385212" y="959770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สรุปข้อเสนอการปรับปรุงโครงสร้างการแบ่งส่วนราชการ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696E77-F45B-07B0-D462-E2ADCE5764B5}"/>
              </a:ext>
            </a:extLst>
          </p:cNvPr>
          <p:cNvSpPr txBox="1"/>
          <p:nvPr/>
        </p:nvSpPr>
        <p:spPr>
          <a:xfrm>
            <a:off x="1108600" y="1667160"/>
            <a:ext cx="10563189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ขอปรับเปลี่ยนพื้นที่สำนักงานเขตพื้นที่ .................. จำนวน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xx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28438C-46C2-C7F6-9185-C79E95A6783A}"/>
              </a:ext>
            </a:extLst>
          </p:cNvPr>
          <p:cNvSpPr txBox="1"/>
          <p:nvPr/>
        </p:nvSpPr>
        <p:spPr>
          <a:xfrm>
            <a:off x="1108600" y="2589454"/>
            <a:ext cx="10563189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ปรับปรุงหน้าที่และอำนาจ และเปลี่ยนชื่อ จำนวน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xx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A48930-3E35-9C2D-2078-A6F3DAB49D62}"/>
              </a:ext>
            </a:extLst>
          </p:cNvPr>
          <p:cNvSpPr/>
          <p:nvPr/>
        </p:nvSpPr>
        <p:spPr>
          <a:xfrm>
            <a:off x="1388062" y="3343455"/>
            <a:ext cx="10283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.................................................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2E1B01-B445-7F44-FC81-2E43D26480E0}"/>
              </a:ext>
            </a:extLst>
          </p:cNvPr>
          <p:cNvSpPr txBox="1"/>
          <p:nvPr/>
        </p:nvSpPr>
        <p:spPr>
          <a:xfrm>
            <a:off x="1108600" y="3770254"/>
            <a:ext cx="8345972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ปรับปรุงหน้าที่และอำนาจ จำนวน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xx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3E53A6-ECC3-D19E-C69D-A36840BB9C4D}"/>
              </a:ext>
            </a:extLst>
          </p:cNvPr>
          <p:cNvSpPr/>
          <p:nvPr/>
        </p:nvSpPr>
        <p:spPr>
          <a:xfrm>
            <a:off x="1385212" y="4677631"/>
            <a:ext cx="10974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...........................................................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AE3431-5206-AE2F-A9D3-1AB752438BC5}"/>
              </a:ext>
            </a:extLst>
          </p:cNvPr>
          <p:cNvSpPr txBox="1"/>
          <p:nvPr/>
        </p:nvSpPr>
        <p:spPr>
          <a:xfrm>
            <a:off x="8165805" y="2724678"/>
            <a:ext cx="3485716" cy="132802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ให้ส่วนราชการสรุปข้อเสนอการปรับปรุงโครงสร้างการแบ่งส่วนราชการของกรม ว่าต้องการดำเนินการในกรณีใดบ้าง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222A5B-22A3-0D5D-E668-3D368644F364}"/>
              </a:ext>
            </a:extLst>
          </p:cNvPr>
          <p:cNvSpPr txBox="1"/>
          <p:nvPr/>
        </p:nvSpPr>
        <p:spPr>
          <a:xfrm>
            <a:off x="1698634" y="3062475"/>
            <a:ext cx="25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ระบุชื่อกอง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096553-1C79-8031-11D1-89CA7D46EFB3}"/>
              </a:ext>
            </a:extLst>
          </p:cNvPr>
          <p:cNvSpPr txBox="1"/>
          <p:nvPr/>
        </p:nvSpPr>
        <p:spPr>
          <a:xfrm>
            <a:off x="1698634" y="4283228"/>
            <a:ext cx="25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ระบุชื่อกอง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6670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8765C-137C-2689-3D8D-F065119C9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664EA-5E3A-A9B5-8CE7-C0E5B72F3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413725-9087-97FE-7815-AA355DCC234F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84095-F1B2-AEF2-8E5E-B8CA5FA80792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A3036-41EF-941A-6CE4-47099DB81779}"/>
              </a:ext>
            </a:extLst>
          </p:cNvPr>
          <p:cNvSpPr txBox="1"/>
          <p:nvPr/>
        </p:nvSpPr>
        <p:spPr>
          <a:xfrm>
            <a:off x="1467090" y="949367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ภารกิจหลักของกรม ................ (ในปัจจุบัน)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6B1BA1-7D70-88B3-2BBD-10A694F48856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6B9372-5A70-8F37-7B2D-903681F8C33F}"/>
              </a:ext>
            </a:extLst>
          </p:cNvPr>
          <p:cNvSpPr txBox="1"/>
          <p:nvPr/>
        </p:nvSpPr>
        <p:spPr>
          <a:xfrm>
            <a:off x="395250" y="2894745"/>
            <a:ext cx="11401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ให้แสดงภาพ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ภารกิจหลักของกรม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................ มีกี่ด้าน และมีความเชื่อมโยงในการขับเคลื่อนทิศทางการพัฒนาประเทศ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ด้านที่เกี่ยวข้องกับส่วนราชการเป็นสำคัญอย่างไร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ทิศทางการพัฒนาประเทศด้านที่เกี่ยวข้องกับส่วนราชการเป็นสำคัญ เช่น แผนแม่บทภายใต้ยุทธศาสตร์ชาติ (ที่หน่วยงานเป็นเจ้าภาพหลัก หรือหน่วยงานสนับสนุนหลักในการขับเคลื่อนให้บรรลุเป้าหมาย) / หมุดหมายแผนพัฒนาเศรษฐกิจและสังคมแห่งชาติ ฉบับที่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13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(เฉพาะในส่วนที่กรมเป็นหลักในการขับเคลื่อน) / แผนแม่บทหลัก หรือแผนระดับที่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ที่หน่วยงานเป็นเจ้าภาพหลัก 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ควรสะท้อนให้เห็นความเชื่อมโยงไปในการปรับปรุงโครงสร้าง ในครั้งนี้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ควรแสดงให้เห็นถึงกลไกการดำเนินงานหรือบริบทแวดล้อมที่สำคัญ ต่อการดำเนินงานของกรมในการขับเคลื่อนให้บรรลุเป้าหมายของการปรับปรุงโครงสร้างในครั้งนี้ เช่น กลุ่มเป้าหมายในการให้บริการ (ที่จำเป็นต้องให้ความสำคัญเพิ่มมากขึ้น) / กฎหมายระดับพระราชบัญญัติที่มีผลต่อการเปลี่ยนแปลงระบบวิธีการทำงาน / กลไกคณะกรรมการ /กองทุน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81517A-B6A0-816F-5C0C-1112D13528F9}"/>
              </a:ext>
            </a:extLst>
          </p:cNvPr>
          <p:cNvSpPr txBox="1"/>
          <p:nvPr/>
        </p:nvSpPr>
        <p:spPr>
          <a:xfrm>
            <a:off x="499730" y="1854336"/>
            <a:ext cx="11238614" cy="83099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วัตถุประสงค์ของหน้านี้ เพื่อให้มีความเข้าใจตรงกันถึงภารกิจหลักและบริบทแวดล้อมในการทำงานของกรม ตามวัตถุประสงค์ของการจัดตั้งกรมและความสำคัญของการมีกรมนี้อยู่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2482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158B6A-2CCB-97AB-8685-AFD8951AE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z="2000" smtClean="0">
                <a:solidFill>
                  <a:prstClr val="white"/>
                </a:solidFill>
              </a:rPr>
              <a:pPr algn="r">
                <a:defRPr/>
              </a:pPr>
              <a:t>5</a:t>
            </a:fld>
            <a:endParaRPr lang="th-TH" sz="2000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F26114-7A46-FBFE-1B38-70356E07BA53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10BD9-805F-E57E-CABC-2EA78201F2F7}"/>
              </a:ext>
            </a:extLst>
          </p:cNvPr>
          <p:cNvSpPr txBox="1"/>
          <p:nvPr/>
        </p:nvSpPr>
        <p:spPr>
          <a:xfrm>
            <a:off x="366340" y="879192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58A58-99D4-0948-040F-A24ED78D32B1}"/>
              </a:ext>
            </a:extLst>
          </p:cNvPr>
          <p:cNvSpPr txBox="1"/>
          <p:nvPr/>
        </p:nvSpPr>
        <p:spPr>
          <a:xfrm>
            <a:off x="1385212" y="959770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สรุปข้อเสนอการปรับปรุงโครงสร้างการแบ่งส่วนราชการ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A31F4C-C067-543C-9920-65E3B80C325B}"/>
              </a:ext>
            </a:extLst>
          </p:cNvPr>
          <p:cNvSpPr txBox="1"/>
          <p:nvPr/>
        </p:nvSpPr>
        <p:spPr>
          <a:xfrm>
            <a:off x="1108600" y="1667160"/>
            <a:ext cx="10563189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จัดตั้งใหม่ จำนวน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xx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(เป็นส่วนราชการที่เกิดจากการยุบเลิกหน่วยงาน)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193062-7A96-5B91-C5A4-F0B840F2F386}"/>
              </a:ext>
            </a:extLst>
          </p:cNvPr>
          <p:cNvSpPr/>
          <p:nvPr/>
        </p:nvSpPr>
        <p:spPr>
          <a:xfrm>
            <a:off x="1311494" y="2438692"/>
            <a:ext cx="10283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.................................................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27A37E-94CB-0954-1235-BD62A69690E0}"/>
              </a:ext>
            </a:extLst>
          </p:cNvPr>
          <p:cNvSpPr txBox="1"/>
          <p:nvPr/>
        </p:nvSpPr>
        <p:spPr>
          <a:xfrm>
            <a:off x="1088332" y="2900193"/>
            <a:ext cx="10563189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ยุบเลิก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จำนวน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xx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964D3D-2EF5-786C-C12D-81421C0981B0}"/>
              </a:ext>
            </a:extLst>
          </p:cNvPr>
          <p:cNvSpPr/>
          <p:nvPr/>
        </p:nvSpPr>
        <p:spPr>
          <a:xfrm>
            <a:off x="1311494" y="3597012"/>
            <a:ext cx="10283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.................................................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C1874A-A4FE-B38A-AD15-BCE165A9D21C}"/>
              </a:ext>
            </a:extLst>
          </p:cNvPr>
          <p:cNvSpPr txBox="1"/>
          <p:nvPr/>
        </p:nvSpPr>
        <p:spPr>
          <a:xfrm>
            <a:off x="1032032" y="4042010"/>
            <a:ext cx="10563189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ปรับปรุงหน้าที่และอำนาจ และเปลี่ยนชื่อ จำนวน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xx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CC5FB5-0689-1329-EF53-93EF040F2B9C}"/>
              </a:ext>
            </a:extLst>
          </p:cNvPr>
          <p:cNvSpPr/>
          <p:nvPr/>
        </p:nvSpPr>
        <p:spPr>
          <a:xfrm>
            <a:off x="1311493" y="4800398"/>
            <a:ext cx="10283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.................................................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8899B4-A177-3802-3B29-8F965C7A28AC}"/>
              </a:ext>
            </a:extLst>
          </p:cNvPr>
          <p:cNvSpPr txBox="1"/>
          <p:nvPr/>
        </p:nvSpPr>
        <p:spPr>
          <a:xfrm>
            <a:off x="1032032" y="5222810"/>
            <a:ext cx="8345972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ปรับปรุงหน้าที่และอำนาจ จำนวน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xx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B6287D-E5A8-F8A6-9D3A-72B359E36242}"/>
              </a:ext>
            </a:extLst>
          </p:cNvPr>
          <p:cNvSpPr/>
          <p:nvPr/>
        </p:nvSpPr>
        <p:spPr>
          <a:xfrm>
            <a:off x="1311493" y="5966617"/>
            <a:ext cx="10974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...........................................................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6F360C-DFFF-7FDE-75D8-0821712FF7A9}"/>
              </a:ext>
            </a:extLst>
          </p:cNvPr>
          <p:cNvSpPr txBox="1"/>
          <p:nvPr/>
        </p:nvSpPr>
        <p:spPr>
          <a:xfrm>
            <a:off x="8165805" y="2724678"/>
            <a:ext cx="3485716" cy="132802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ให้ส่วนราชการสรุปข้อเสนอการปรับปรุงโครงสร้างการแบ่งส่วนราชการของกรม ว่าต้องการดำเนินการในกรณีใดบ้าง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3F3FB3-E3AC-7A8E-4A11-9DEE18BE36C8}"/>
              </a:ext>
            </a:extLst>
          </p:cNvPr>
          <p:cNvSpPr txBox="1"/>
          <p:nvPr/>
        </p:nvSpPr>
        <p:spPr>
          <a:xfrm>
            <a:off x="1622066" y="2171012"/>
            <a:ext cx="25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ระบุชื่อกอง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DA05E5-BAE7-211F-FC19-C92A4DF92DC7}"/>
              </a:ext>
            </a:extLst>
          </p:cNvPr>
          <p:cNvSpPr txBox="1"/>
          <p:nvPr/>
        </p:nvSpPr>
        <p:spPr>
          <a:xfrm>
            <a:off x="1622066" y="3354910"/>
            <a:ext cx="25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ระบุชื่อกอง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124A94-CDA9-F000-5A54-AAAF902DC58E}"/>
              </a:ext>
            </a:extLst>
          </p:cNvPr>
          <p:cNvSpPr txBox="1"/>
          <p:nvPr/>
        </p:nvSpPr>
        <p:spPr>
          <a:xfrm>
            <a:off x="1622066" y="4515031"/>
            <a:ext cx="25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ระบุชื่อกอง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8EA55F-2E7E-875E-CC70-BEEC68ABDB3D}"/>
              </a:ext>
            </a:extLst>
          </p:cNvPr>
          <p:cNvSpPr txBox="1"/>
          <p:nvPr/>
        </p:nvSpPr>
        <p:spPr>
          <a:xfrm>
            <a:off x="1622066" y="5735784"/>
            <a:ext cx="25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ระบุชื่อกอง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9281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B6874-BF45-38A3-47C3-9D4F0E0E4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3A957-FCF0-4CB6-6BF5-5740D0854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AC58CC-9657-3292-1BE3-0F996FE1ED45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ECEEB-C5B7-FF84-7357-79BF699F0E69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AEF88-6DB2-8E22-3155-13A1EB3765E6}"/>
              </a:ext>
            </a:extLst>
          </p:cNvPr>
          <p:cNvSpPr txBox="1"/>
          <p:nvPr/>
        </p:nvSpPr>
        <p:spPr>
          <a:xfrm>
            <a:off x="1467090" y="949367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เหตุผลความจำเป็นในการปรับปรุงโครงสร้างการแบ่งส่วนราชการ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2E0B3E1-7D4F-620F-568C-68D7E6704AAD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8AACA9-7668-69C1-EB55-159BCB7C6283}"/>
              </a:ext>
            </a:extLst>
          </p:cNvPr>
          <p:cNvSpPr txBox="1"/>
          <p:nvPr/>
        </p:nvSpPr>
        <p:spPr>
          <a:xfrm>
            <a:off x="343010" y="2834781"/>
            <a:ext cx="11505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ควรแสดงให้เห็นถึง เหตุผลความจำเป็นในการขอปรับปรุงโครงสร้างในครั้งนี้ ซึ่งควรสอดคล้องกับโครงสร้าง และระบบวิธีการทำงานที่ปรับปรุงใหม่ด้วย โดยควรแสดงให้เห็นถึง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ปัญหา หรือ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Pain Point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ที่เกิดขึ้นกับประชาชน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ในพื้นที่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หรือกระบวนการทำงานของกรมที่ส่งผลให้ไม่มี</a:t>
            </a:r>
            <a:r>
              <a:rPr kumimoji="0" lang="th-TH" sz="2400" b="1" i="0" u="none" strike="noStrike" kern="1200" cap="none" spc="-3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ประสิทธิภาพ ไม่สามารถตอบสนองความต้องการของผู้รับบริการ หรือ</a:t>
            </a:r>
            <a:r>
              <a:rPr kumimoji="0" lang="th-TH" sz="2400" b="1" i="0" u="none" strike="noStrike" kern="1200" cap="none" spc="-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การแก้ปัญหาที่เกิดเฉพาะเจาะจงในพื้นที่</a:t>
            </a:r>
            <a:r>
              <a:rPr kumimoji="0" lang="th-TH" sz="2400" b="1" i="0" u="none" strike="noStrike" kern="1200" cap="none" spc="-3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ได้อย่างทันท่วงที </a:t>
            </a:r>
            <a:r>
              <a:rPr kumimoji="0" lang="th-TH" sz="2400" i="0" u="none" strike="noStrike" kern="1200" cap="none" spc="-30" normalizeH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ซึ่งจะสะท้อน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หตุผลของการขอปรับเปลี่ยนพื้นที่ความรับผิดชอบของหน่วยงานราชการบริหารส่วนกลางที่ไปตั้งอยู่ในภูมิภาค (สำนักงานเขตพื้นที่ / ศูนย์) ได้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[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กรณีมีข้อมูลสถิติประกอบ ขอให้แสดงเป็นข้อมูลเชิงสถิติที่แสดงให้เห็นถึงแนวโน้มที่จะเกิดขึ้นในอนาคตประกอบด้วย จะทำให้เกิดความชัดเจนมากยิ่งขึ้น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DB4B3F-DE8C-9D82-43C2-E61BA77D7434}"/>
              </a:ext>
            </a:extLst>
          </p:cNvPr>
          <p:cNvSpPr txBox="1"/>
          <p:nvPr/>
        </p:nvSpPr>
        <p:spPr>
          <a:xfrm>
            <a:off x="499730" y="1854336"/>
            <a:ext cx="11238614" cy="83099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เหตุผลความจำเป็น ที่ระบุในหน้านี้  ควรสอดคล้องกับตัวชี้วัดที่กำหนด และประโยชน์ที่ได้รับจากการปรับปรุงโครงสร้าง  เพื่อแสดงให้เห็นว่า การปรับปรุงโครงสร้างตอบโจทย์สาเหตุที่ต้องปรับหรือไม่ อย่างไร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39200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E972F5-A2A1-CFFF-611D-80623F62D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51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5FA149-5CD1-B11F-EB26-2A841CA21995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099168-0BAC-57EB-35AF-63969B071F05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38538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E2FB9-2D90-35E8-E4CD-A702D02EB879}"/>
              </a:ext>
            </a:extLst>
          </p:cNvPr>
          <p:cNvSpPr txBox="1"/>
          <p:nvPr/>
        </p:nvSpPr>
        <p:spPr>
          <a:xfrm>
            <a:off x="1467090" y="949367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ภารกิจหลักของสำนักงานเขตพื้นที่ / ศูนย์ .............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E8B63A-41A0-0DA3-2C28-261AA28FEBDC}"/>
              </a:ext>
            </a:extLst>
          </p:cNvPr>
          <p:cNvSpPr txBox="1"/>
          <p:nvPr/>
        </p:nvSpPr>
        <p:spPr>
          <a:xfrm>
            <a:off x="366047" y="2439111"/>
            <a:ext cx="11505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ให้แสดงให้เห็นถึงภารกิจหลักของสำนักงานเขตพื้นที่ / ศูนย์ มีภารกิจหลัก ............... ด้าน กรณีเป็นภารกิจใหม่ หรือมุ่งเน้นเพิ่มมากขึ้น ให้ระบุให้ชัดเจน เพื่อให้เห็นความสำคัญถึงการของปรับปรุงพื้นที่ความรับผิดชอบ</a:t>
            </a:r>
            <a:b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การทำงานของส่วนราชการมีความเชื่อมโยงกับส่วนกลางของกรม และหน่วยงานอื่นในพื้นที่อย่างไร </a:t>
            </a:r>
            <a:b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มีการนำดิจิทัลเทคโนโลยีเข้ามาช่วยในการปฏิบัติงานหรือการให้บริการตามกระบวนงานหลักของหน่วยงานอย่างไ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EBA2E-0A5A-6DC9-177B-4A0C751FF047}"/>
              </a:ext>
            </a:extLst>
          </p:cNvPr>
          <p:cNvSpPr txBox="1"/>
          <p:nvPr/>
        </p:nvSpPr>
        <p:spPr>
          <a:xfrm>
            <a:off x="1212962" y="1687783"/>
            <a:ext cx="10525382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วัตถุประสงค์ของหัวข้อนี้ เพื่อให้มีความเข้าใจตรงกันถึงภารกิจหลักและบริบทแวดล้อมในการทำงานของหน่วยงานในพื้นที่</a:t>
            </a:r>
            <a:endParaRPr lang="en-US" sz="2400" b="1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1939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C879D-B7AB-6B6F-918F-703675F7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7AC48B-4F08-1C9A-2036-2EEFE567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673154-E4F2-4E7F-C9EA-9DCF70862B6B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6AA32-2B40-DDE0-A756-AEF847D5536F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9A847-5467-1F88-E840-9216A759EFC9}"/>
              </a:ext>
            </a:extLst>
          </p:cNvPr>
          <p:cNvSpPr txBox="1"/>
          <p:nvPr/>
        </p:nvSpPr>
        <p:spPr>
          <a:xfrm>
            <a:off x="1467090" y="98126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พื้นที่ความรับผิดชอบของสำนักงานเขตพื้นที่ / ศูนย์ .............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3090C84-6327-1E0D-4C05-7A85767D5C55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02E4DF-765A-1E2D-3222-77092DB455C4}"/>
              </a:ext>
            </a:extLst>
          </p:cNvPr>
          <p:cNvSpPr txBox="1"/>
          <p:nvPr/>
        </p:nvSpPr>
        <p:spPr>
          <a:xfrm>
            <a:off x="343010" y="2062916"/>
            <a:ext cx="11505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ให้แสดงการแบ่งเขตพื้นที่ความรับผิดชอบ เปรียบเทียบ  </a:t>
            </a:r>
            <a:r>
              <a:rPr kumimoji="0" lang="th-TH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เดิม</a:t>
            </a:r>
            <a:r>
              <a:rPr kumimoji="0" lang="th-TH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 </a:t>
            </a:r>
            <a:r>
              <a:rPr kumimoji="0" lang="th-TH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ที่ได้ปรับปรุงใหม่</a:t>
            </a:r>
            <a:r>
              <a:rPr kumimoji="0" lang="th-TH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เพื่อให้เห็นถึงขอบเขตที่เปลี่ยนแปลงใหม่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กรณีที่มีการย้ายสถานที่ตั้งของสำนักงาน ในจังหวัดเดิม และไปจัดตั้งในจังหวัดใหม่ ให้มีความเห็นของผู้ว่าราชการจังหวัดประกอบด้วย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โดยควรแสดงให้เห็นถึงประโยชน์ที่ประชาชนในพื้นที่จะได้รับ และความคุ้มค่าจากการย้ายสถานที่ตั้ง เช่น ระยะเวลาการให้บริการลดลง ต้นทุนการให้บริการ ต้นทุนของประชาชนลดลง การแก้ไขปัญหาให้กับประชาชนในพื้นที่เป็นไปอย่างรวดเร็ว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24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[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กรณีมีข้อมูลสถิติประกอบ ขอให้แสดงเป็นข้อมูลเชิงสถิติที่แสดงให้เห็นถึงแนวโน้มที่จะเกิดขึ้นในอนาคตประกอบด้วย จะทำให้เกิดความชัดเจนมากยิ่งขึ้น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]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88131-9572-F43F-50CA-76709909FED3}"/>
              </a:ext>
            </a:extLst>
          </p:cNvPr>
          <p:cNvSpPr txBox="1"/>
          <p:nvPr/>
        </p:nvSpPr>
        <p:spPr>
          <a:xfrm>
            <a:off x="499730" y="5168348"/>
            <a:ext cx="11093272" cy="1090363"/>
          </a:xfrm>
          <a:prstGeom prst="rect">
            <a:avLst/>
          </a:prstGeom>
          <a:noFill/>
          <a:ln>
            <a:solidFill>
              <a:srgbClr val="3333FF"/>
            </a:solidFill>
            <a:prstDash val="dash"/>
          </a:ln>
        </p:spPr>
        <p:txBody>
          <a:bodyPr wrap="square" rtlCol="0">
            <a:spAutoFit/>
          </a:bodyPr>
          <a:lstStyle/>
          <a:p>
            <a:pPr indent="87313"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 </a:t>
            </a:r>
            <a:r>
              <a:rPr lang="th-TH" sz="2400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เป็นการดำเนินการตาม มาตรา </a:t>
            </a:r>
            <a:r>
              <a:rPr lang="en-US" sz="2400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 </a:t>
            </a:r>
            <a:r>
              <a:rPr lang="th-TH" sz="2400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แห่งพระราชกฤษฎีกาว่าด้วยการบริหารงานเชิงพื้นที่แบบบูรณาการ พ.ศ. </a:t>
            </a:r>
            <a:r>
              <a:rPr lang="en-US" sz="2400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b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กรณีการจัดตั้งและยุบเลิกราชการส่วนภูมิภาค หรือราชการส่วนกลางในภูมิภาค ที่ตั้งอยู่ในจังหวัดใด ให้ขอความเห็นจากผู้ว่าราชการจังหวัดอันเป็นสถานที่ตั้งของส่วนราชการนั้นประกอบการพิจารณาด้วย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2924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77974CAC-B33A-65C1-713D-057F5CEC3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47">
            <a:extLst>
              <a:ext uri="{FF2B5EF4-FFF2-40B4-BE49-F238E27FC236}">
                <a16:creationId xmlns:a16="http://schemas.microsoft.com/office/drawing/2014/main" id="{27EF3078-EF5A-5B66-1962-CC20B1E0F121}"/>
              </a:ext>
            </a:extLst>
          </p:cNvPr>
          <p:cNvSpPr txBox="1"/>
          <p:nvPr/>
        </p:nvSpPr>
        <p:spPr>
          <a:xfrm>
            <a:off x="677546" y="87230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ตัวอย่าง –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การจัดพื้นที่ความรับผิดชอบของสำนักงานเขตพื้นที่ .....................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41815A-C7B0-9B25-2130-BBBF4348398D}"/>
              </a:ext>
            </a:extLst>
          </p:cNvPr>
          <p:cNvSpPr/>
          <p:nvPr/>
        </p:nvSpPr>
        <p:spPr>
          <a:xfrm>
            <a:off x="499730" y="27837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93F8C65-9077-732E-2504-164DB54FAE16}"/>
              </a:ext>
            </a:extLst>
          </p:cNvPr>
          <p:cNvSpPr/>
          <p:nvPr/>
        </p:nvSpPr>
        <p:spPr>
          <a:xfrm>
            <a:off x="1839027" y="1555562"/>
            <a:ext cx="982683" cy="268217"/>
          </a:xfrm>
          <a:prstGeom prst="rect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As-Is</a:t>
            </a:r>
            <a:endParaRPr kumimoji="0" lang="th-TH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493B0F5-6B04-D37D-36A5-D905E1014FBE}"/>
              </a:ext>
            </a:extLst>
          </p:cNvPr>
          <p:cNvSpPr/>
          <p:nvPr/>
        </p:nvSpPr>
        <p:spPr>
          <a:xfrm>
            <a:off x="6485900" y="1503786"/>
            <a:ext cx="982683" cy="2847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To-be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7BE4C6-12D7-A56D-7DA0-54344FB0073C}"/>
              </a:ext>
            </a:extLst>
          </p:cNvPr>
          <p:cNvSpPr/>
          <p:nvPr/>
        </p:nvSpPr>
        <p:spPr>
          <a:xfrm>
            <a:off x="9685298" y="1538097"/>
            <a:ext cx="1661359" cy="35193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เหตุผลความจำเป็น</a:t>
            </a:r>
          </a:p>
        </p:txBody>
      </p:sp>
      <p:graphicFrame>
        <p:nvGraphicFramePr>
          <p:cNvPr id="9" name="ตาราง 8">
            <a:extLst>
              <a:ext uri="{FF2B5EF4-FFF2-40B4-BE49-F238E27FC236}">
                <a16:creationId xmlns:a16="http://schemas.microsoft.com/office/drawing/2014/main" id="{5D1EB017-FA18-00FB-2AD2-0C561080B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640531"/>
              </p:ext>
            </p:extLst>
          </p:nvPr>
        </p:nvGraphicFramePr>
        <p:xfrm>
          <a:off x="385830" y="1995233"/>
          <a:ext cx="4057243" cy="338882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71998">
                  <a:extLst>
                    <a:ext uri="{9D8B030D-6E8A-4147-A177-3AD203B41FA5}">
                      <a16:colId xmlns:a16="http://schemas.microsoft.com/office/drawing/2014/main" val="4033078786"/>
                    </a:ext>
                  </a:extLst>
                </a:gridCol>
                <a:gridCol w="3185245">
                  <a:extLst>
                    <a:ext uri="{9D8B030D-6E8A-4147-A177-3AD203B41FA5}">
                      <a16:colId xmlns:a16="http://schemas.microsoft.com/office/drawing/2014/main" val="2635255037"/>
                    </a:ext>
                  </a:extLst>
                </a:gridCol>
              </a:tblGrid>
              <a:tr h="1151038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  <a:p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จว.)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h-TH" sz="2400" b="1" u="sng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ปทุมธานี</a:t>
                      </a:r>
                      <a:r>
                        <a:rPr lang="th-TH" sz="2400" b="1" u="sng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กรุงเทพฯ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สระบุรี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นครปฐม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อ่างทอง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ชัยนาท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นนทบุรี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พระนครศรีอยุธยา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สิงห์บุรี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354036"/>
                  </a:ext>
                </a:extLst>
              </a:tr>
              <a:tr h="11624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จว.)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h-TH" sz="2400" b="1" u="sng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พิษณุโลก</a:t>
                      </a:r>
                      <a:r>
                        <a:rPr lang="en-US" sz="2400" b="1" u="sng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อุตรดิตถ์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เพชรบูรณ์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เลย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พิจิตร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938428"/>
                  </a:ext>
                </a:extLst>
              </a:tr>
              <a:tr h="1037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จว.)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นครสวรรค์</a:t>
                      </a:r>
                      <a:r>
                        <a:rPr lang="en-US" sz="2400" b="1" u="sng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ตาก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กำแพงเพชร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อุทัยธานี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สุโขทัย</a:t>
                      </a:r>
                      <a:endParaRPr lang="en-US" sz="2400" b="1" kern="1200" dirty="0">
                        <a:solidFill>
                          <a:schemeClr val="accen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625959"/>
                  </a:ext>
                </a:extLst>
              </a:tr>
            </a:tbl>
          </a:graphicData>
        </a:graphic>
      </p:graphicFrame>
      <p:graphicFrame>
        <p:nvGraphicFramePr>
          <p:cNvPr id="10" name="ตาราง 9">
            <a:extLst>
              <a:ext uri="{FF2B5EF4-FFF2-40B4-BE49-F238E27FC236}">
                <a16:creationId xmlns:a16="http://schemas.microsoft.com/office/drawing/2014/main" id="{87995485-84B3-05A9-C491-E90BF6B8D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723897"/>
              </p:ext>
            </p:extLst>
          </p:nvPr>
        </p:nvGraphicFramePr>
        <p:xfrm>
          <a:off x="5065584" y="2039935"/>
          <a:ext cx="4000897" cy="334067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71855">
                  <a:extLst>
                    <a:ext uri="{9D8B030D-6E8A-4147-A177-3AD203B41FA5}">
                      <a16:colId xmlns:a16="http://schemas.microsoft.com/office/drawing/2014/main" val="4033078786"/>
                    </a:ext>
                  </a:extLst>
                </a:gridCol>
                <a:gridCol w="3129042">
                  <a:extLst>
                    <a:ext uri="{9D8B030D-6E8A-4147-A177-3AD203B41FA5}">
                      <a16:colId xmlns:a16="http://schemas.microsoft.com/office/drawing/2014/main" val="2635255037"/>
                    </a:ext>
                  </a:extLst>
                </a:gridCol>
              </a:tblGrid>
              <a:tr h="118266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จว.)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พระนครศรีอยุธยา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ปทุมธานีกรุงเทพฯ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สระบุรี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นครปฐม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อ่างทอง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นนทบุรี สิงห์บุรี 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354036"/>
                  </a:ext>
                </a:extLst>
              </a:tr>
              <a:tr h="403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</a:t>
                      </a: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</a:t>
                      </a:r>
                      <a:endParaRPr kumimoji="0" lang="th-TH" sz="24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จว.)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พิษณุโลก</a:t>
                      </a:r>
                      <a:r>
                        <a:rPr lang="en-US" sz="2400" b="1" u="sng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อุตรดิตถ์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เพชรบูรณ์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เลย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พิจิตร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สุโขทัย </a:t>
                      </a:r>
                      <a:endParaRPr lang="en-US" sz="2400" b="1" kern="1200" dirty="0">
                        <a:solidFill>
                          <a:schemeClr val="accen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938428"/>
                  </a:ext>
                </a:extLst>
              </a:tr>
              <a:tr h="963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จว.)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นครสวรรค์</a:t>
                      </a:r>
                      <a:r>
                        <a:rPr lang="th-TH" sz="2400" b="1" u="none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ตาก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กำแพงเพชร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อุทัยธานี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kern="1200" dirty="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ชัยนาท</a:t>
                      </a:r>
                      <a:endParaRPr lang="en-US" sz="2400" b="1" dirty="0">
                        <a:solidFill>
                          <a:schemeClr val="accent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625959"/>
                  </a:ext>
                </a:extLst>
              </a:tr>
            </a:tbl>
          </a:graphicData>
        </a:graphic>
      </p:graphicFrame>
      <p:sp>
        <p:nvSpPr>
          <p:cNvPr id="11" name="สามเหลี่ยมหน้าจั่ว 10">
            <a:extLst>
              <a:ext uri="{FF2B5EF4-FFF2-40B4-BE49-F238E27FC236}">
                <a16:creationId xmlns:a16="http://schemas.microsoft.com/office/drawing/2014/main" id="{6081954A-2382-C9AB-3147-152FC9F1F843}"/>
              </a:ext>
            </a:extLst>
          </p:cNvPr>
          <p:cNvSpPr/>
          <p:nvPr/>
        </p:nvSpPr>
        <p:spPr>
          <a:xfrm rot="5400000">
            <a:off x="3653328" y="3464800"/>
            <a:ext cx="2347707" cy="297049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62D66DB2-5D8B-37F1-349D-8EB92915C52A}"/>
              </a:ext>
            </a:extLst>
          </p:cNvPr>
          <p:cNvSpPr txBox="1"/>
          <p:nvPr/>
        </p:nvSpPr>
        <p:spPr>
          <a:xfrm>
            <a:off x="335600" y="5737189"/>
            <a:ext cx="11551977" cy="70788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lvl="0"/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ให้ระบุความเห็นของ ผวจ.ปทุมธานีและ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พระนครศรีอยุธยาประกอบด้วย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กรณีการย้ายสถานที่ตั้งของสำนักงานเขต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จาก จ.ปทุมธานี ไปยัง จ.พระนครศรีอยุธยา /ความเห็นของ ผวจ.สุโขทัย และชัยนาท กรณีการย้ายเขตพื้นที่ที่รับผิดชอบ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DA254EB7-13B1-EEC5-5477-5AB4BFCFB0D2}"/>
              </a:ext>
            </a:extLst>
          </p:cNvPr>
          <p:cNvSpPr txBox="1"/>
          <p:nvPr/>
        </p:nvSpPr>
        <p:spPr>
          <a:xfrm>
            <a:off x="9144377" y="1970519"/>
            <a:ext cx="274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จัดเขตพื้นที่ใหม่ให้เหมาะสมตามปริมาณงานในปัจจุบันและ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ที่คาดการณ์ว่าจะเพิ่มขึ้น เพื่อให้สามารถให้บริการประชาชนได้อย่างสะดวก รวดเร็ว (แสดงปริมาณงานแต่ละเขตและจังหวัด)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ย้ายสถานที่ตั้ง สนง. เขตเพื่อให้อยู่จุดกึ่งกลางของพื้นที่เขตให้บริการ ทำให้สะดวกต่อการเดินทางของประชาชนและหน่วยงานภายในเขตเดียวกัน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(ลดระยะเวลาเดินทาง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xx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ชั่วโมง)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71935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5E64B-2E4A-FBB6-32E4-632F35C6A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F257F9-F46A-9EF2-9384-FD7E3C8FB4E6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F29332-6389-B1C5-D583-F1363BC95DC2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92369-A3C4-0C7B-5A17-C00CA32BCBE6}"/>
              </a:ext>
            </a:extLst>
          </p:cNvPr>
          <p:cNvSpPr txBox="1"/>
          <p:nvPr/>
        </p:nvSpPr>
        <p:spPr>
          <a:xfrm>
            <a:off x="1467090" y="98126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ตัวชี้วัดจากการปรับปรุงโครงสร้างการแบ่งส่วนราชการ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4EA3B97-2804-A70A-061F-E0C3DB1BF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146327"/>
              </p:ext>
            </p:extLst>
          </p:nvPr>
        </p:nvGraphicFramePr>
        <p:xfrm>
          <a:off x="332451" y="3667793"/>
          <a:ext cx="11405893" cy="2879707"/>
        </p:xfrm>
        <a:graphic>
          <a:graphicData uri="http://schemas.openxmlformats.org/drawingml/2006/table">
            <a:tbl>
              <a:tblPr firstRow="1" bandRow="1"/>
              <a:tblGrid>
                <a:gridCol w="3930846">
                  <a:extLst>
                    <a:ext uri="{9D8B030D-6E8A-4147-A177-3AD203B41FA5}">
                      <a16:colId xmlns:a16="http://schemas.microsoft.com/office/drawing/2014/main" val="3530967618"/>
                    </a:ext>
                  </a:extLst>
                </a:gridCol>
                <a:gridCol w="749857">
                  <a:extLst>
                    <a:ext uri="{9D8B030D-6E8A-4147-A177-3AD203B41FA5}">
                      <a16:colId xmlns:a16="http://schemas.microsoft.com/office/drawing/2014/main" val="3248886528"/>
                    </a:ext>
                  </a:extLst>
                </a:gridCol>
                <a:gridCol w="1242443">
                  <a:extLst>
                    <a:ext uri="{9D8B030D-6E8A-4147-A177-3AD203B41FA5}">
                      <a16:colId xmlns:a16="http://schemas.microsoft.com/office/drawing/2014/main" val="2806337737"/>
                    </a:ext>
                  </a:extLst>
                </a:gridCol>
                <a:gridCol w="975935">
                  <a:extLst>
                    <a:ext uri="{9D8B030D-6E8A-4147-A177-3AD203B41FA5}">
                      <a16:colId xmlns:a16="http://schemas.microsoft.com/office/drawing/2014/main" val="395763243"/>
                    </a:ext>
                  </a:extLst>
                </a:gridCol>
                <a:gridCol w="977605">
                  <a:extLst>
                    <a:ext uri="{9D8B030D-6E8A-4147-A177-3AD203B41FA5}">
                      <a16:colId xmlns:a16="http://schemas.microsoft.com/office/drawing/2014/main" val="420680323"/>
                    </a:ext>
                  </a:extLst>
                </a:gridCol>
                <a:gridCol w="977605">
                  <a:extLst>
                    <a:ext uri="{9D8B030D-6E8A-4147-A177-3AD203B41FA5}">
                      <a16:colId xmlns:a16="http://schemas.microsoft.com/office/drawing/2014/main" val="2416515970"/>
                    </a:ext>
                  </a:extLst>
                </a:gridCol>
                <a:gridCol w="2551602">
                  <a:extLst>
                    <a:ext uri="{9D8B030D-6E8A-4147-A177-3AD203B41FA5}">
                      <a16:colId xmlns:a16="http://schemas.microsoft.com/office/drawing/2014/main" val="4033086954"/>
                    </a:ext>
                  </a:extLst>
                </a:gridCol>
              </a:tblGrid>
              <a:tr h="27650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ตัวชี้วัดผลงาน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หน่วยนับ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ผลการดำเนินการ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ค่าเป้าหมายล่วงหน้า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 – 5 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หมายเหตุ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591013"/>
                  </a:ext>
                </a:extLst>
              </a:tr>
              <a:tr h="276501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ตัวชี้วัดผลงาน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หน่วยนับ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ปีปัจุบัน ปี....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ปี......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ปี......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ปี......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9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00460"/>
                  </a:ext>
                </a:extLst>
              </a:tr>
              <a:tr h="239047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ระดับกรม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279840"/>
                  </a:ext>
                </a:extLst>
              </a:tr>
              <a:tr h="33649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………………………………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607012"/>
                  </a:ext>
                </a:extLst>
              </a:tr>
              <a:tr h="33649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…………………………………………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23761"/>
                  </a:ext>
                </a:extLst>
              </a:tr>
              <a:tr h="336494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ระดับหน่วยงานในพื้นที่ (สำนักงานเขตพื้นที่/ศูนย์)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477133"/>
                  </a:ext>
                </a:extLst>
              </a:tr>
              <a:tr h="33649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……………………………………..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854051"/>
                  </a:ext>
                </a:extLst>
              </a:tr>
              <a:tr h="33649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………………………………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478875"/>
                  </a:ext>
                </a:extLst>
              </a:tr>
              <a:tr h="33649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 …………………………………………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7275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509E286-2F11-5FC6-CE30-50279B9C18C6}"/>
              </a:ext>
            </a:extLst>
          </p:cNvPr>
          <p:cNvSpPr txBox="1"/>
          <p:nvPr/>
        </p:nvSpPr>
        <p:spPr>
          <a:xfrm>
            <a:off x="381038" y="1847461"/>
            <a:ext cx="11429924" cy="17543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kumimoji="0" lang="th-TH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ตัวชี้วัดที่กำหนดควร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ครอบคลุมใน </a:t>
            </a:r>
            <a:r>
              <a:rPr kumimoji="0" lang="en-US" sz="18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ระดับ คือ ผลผลิต </a:t>
            </a:r>
            <a:r>
              <a:rPr kumimoji="0" lang="en-US" sz="18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(output)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ผลลัพธ์</a:t>
            </a:r>
            <a:r>
              <a:rPr kumimoji="0" lang="en-US" sz="18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(outcome) 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18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Impact 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ของการปรับโครงสร้างในภาพรวม</a:t>
            </a:r>
            <a:r>
              <a:rPr kumimoji="0" lang="th-TH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ควรสะท้อนถึงภารกิจหลัก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ของกรม/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ภารกิจสำคัญ</a:t>
            </a:r>
            <a:r>
              <a:rPr kumimoji="0" lang="th-TH" sz="1800" b="1" i="0" u="none" strike="noStrike" kern="1200" cap="none" spc="-2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ของหน่วยงานในพื้นที่ ที่มีการเปลี่ยนแปลง</a:t>
            </a:r>
            <a:r>
              <a:rPr kumimoji="0" lang="th-TH" sz="1800" b="0" i="0" u="none" strike="noStrike" kern="1200" cap="none" spc="-2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และควรสอดคล้องกับ </a:t>
            </a:r>
            <a:r>
              <a:rPr kumimoji="0" lang="en-US" sz="1800" b="0" i="0" u="none" strike="noStrike" kern="1200" cap="none" spc="-2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Paint Point </a:t>
            </a:r>
            <a:r>
              <a:rPr kumimoji="0" lang="th-TH" sz="1800" b="0" i="0" u="none" strike="noStrike" kern="1200" cap="none" spc="-2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และประโยชน์ที่คาดว่าจะได้รับ ทั้งนี้ ไม่ควรกำหนดจำนวนตัวชี้วัดจำนวนมากเกินไป (ซึ่งอาจเป็นภาระกับกรมได้)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กรมควรพิจารณาเลือกตัวชี้วัดที่สามารถสะท้อนในภาพใหญ่ได้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ตัวชี้วัดจากการปรับปรุงโครงสร้าง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ให้ส่วนราชการจัดทำคำอธิบาย นิยาม ขอบเขตการวัด วิธีการวัด เพื่อให้เกิดความชัดเจนและมีความเข้าใจที่ตรงกัน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และสำหรับการตั้งค่าเป้าหมายขอให้ตั้งค่าเป้าหมายล่วงหน้า ในระยะ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3-5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ปีข้างหน้า เนื่องจากตัวชี้วัดนี้ ส่วนราชการต้องรายงานผลการดำเนินการมายังสำนักงาน </a:t>
            </a:r>
            <a:r>
              <a:rPr kumimoji="0" lang="th-T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ก.พ.ร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ภายหลังจากกฎกระทรวงแบ่งส่วนราชการมีผลบังคับใช้ภายใน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ปี และ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ใช้ประกอบการประเมินผลสัมฤทธิ์และประเมินความคุ้มค่า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ภายในระยะเวลา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– 5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(ตามที่ </a:t>
            </a:r>
            <a:r>
              <a:rPr kumimoji="0" lang="th-T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ก.พ.ร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กำหนด) เพื่อให้เป็นไปตามมติ ครม.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ส.ค.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25960211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15002-0BDD-0B74-87F1-312346397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61F659-D61F-A21D-1B26-E42A0C88C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BA0BE9-E7CE-6C05-FE1D-1C049038D4A3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E9126-6D3B-D82A-48D6-7A6050E693C7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44643-0ACD-C80B-8351-2EA887FB7B4A}"/>
              </a:ext>
            </a:extLst>
          </p:cNvPr>
          <p:cNvSpPr txBox="1"/>
          <p:nvPr/>
        </p:nvSpPr>
        <p:spPr>
          <a:xfrm>
            <a:off x="1467090" y="98126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ประโยชน์ที่จะได้รับจากการปรับปรุงโครงสร้างการแบ่งส่วนราชการ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860A48-9F8D-D291-86F8-C1E39D987655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B92156-F395-CA46-C196-48B5611D5A56}"/>
              </a:ext>
            </a:extLst>
          </p:cNvPr>
          <p:cNvSpPr txBox="1"/>
          <p:nvPr/>
        </p:nvSpPr>
        <p:spPr>
          <a:xfrm>
            <a:off x="343010" y="2062916"/>
            <a:ext cx="115059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ให้ส่วนราชการระบุประโยชน์ที่คาดว่าจะได้รับที่จะเกิดขึ้น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อย่างเป็นรูปธรรมและเห็นได้ชัดเจน ซึ่งควรวัดผลได้ และสอดคล้องกับ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Pain Point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และตัวชี้วัดที่กำหนดข้างต้นดังกล่าว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 มีต้นทุนในการให้บริการลดลง ลดระยะเวลาการเดินทาง ลดค่าใช้จ่ายในการสำเนาเอกสาร เกิดรายได้และสร้างมูลค่าทางเศรษฐกิจให้กับประเทศ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xx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ล้านบาท ปัญหาข้อร้องเรียนลดลง ฯลฯโดยจำแนกประโยชน์เป็น 3 ด้าน คือ </a:t>
            </a:r>
          </a:p>
          <a:p>
            <a:pPr marL="0" marR="0" lvl="0" indent="630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(1) ประโยชน์ต่อประชาชน / ผู้ประกอบการ / นักลงทุน </a:t>
            </a:r>
          </a:p>
          <a:p>
            <a:pPr marL="0" marR="0" lvl="0" indent="630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(2) ประโยชน์ต่อประเทศ</a:t>
            </a:r>
          </a:p>
          <a:p>
            <a:pPr marL="0" marR="0" lvl="0" indent="630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(3) ประโยชน์ต่อส่วนราชการ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0430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6">
            <a:extLst>
              <a:ext uri="{FF2B5EF4-FFF2-40B4-BE49-F238E27FC236}">
                <a16:creationId xmlns:a16="http://schemas.microsoft.com/office/drawing/2014/main" id="{4321EB80-AF75-1636-CF9B-9C9D558B99C9}"/>
              </a:ext>
            </a:extLst>
          </p:cNvPr>
          <p:cNvSpPr txBox="1">
            <a:spLocks/>
          </p:cNvSpPr>
          <p:nvPr/>
        </p:nvSpPr>
        <p:spPr>
          <a:xfrm>
            <a:off x="9448800" y="6451204"/>
            <a:ext cx="2743200" cy="317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9457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AA874A-6DC1-DBF1-ADBB-D72810075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54290"/>
            <a:ext cx="2743200" cy="365125"/>
          </a:xfrm>
        </p:spPr>
        <p:txBody>
          <a:bodyPr/>
          <a:lstStyle/>
          <a:p>
            <a:pPr algn="r">
              <a:defRPr/>
            </a:pPr>
            <a:fld id="{41A61DF1-3BB6-403F-9CC9-71F63F6F4AF1}" type="slidenum">
              <a:rPr lang="th-TH" sz="2000" smtClean="0">
                <a:solidFill>
                  <a:prstClr val="white"/>
                </a:solidFill>
              </a:rPr>
              <a:pPr algn="r">
                <a:defRPr/>
              </a:pPr>
              <a:t>6</a:t>
            </a:fld>
            <a:endParaRPr lang="th-TH" sz="2000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18F0FB-9A31-C53A-4AAD-F21EBD137BB7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F3F7B1-D1C3-6802-01D1-C6C85F5E3799}"/>
              </a:ext>
            </a:extLst>
          </p:cNvPr>
          <p:cNvSpPr txBox="1"/>
          <p:nvPr/>
        </p:nvSpPr>
        <p:spPr>
          <a:xfrm>
            <a:off x="677546" y="872306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ข้อเสนอการปรับปรุงโครงสร้างการแบ่งส่วนราชการ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FC0823D-59F1-8160-E8A5-622E1CE8C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80"/>
          <a:stretch/>
        </p:blipFill>
        <p:spPr>
          <a:xfrm>
            <a:off x="677546" y="1457081"/>
            <a:ext cx="9158376" cy="459624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D3593B0-9B52-88DE-A6AE-669B9E28DC7B}"/>
              </a:ext>
            </a:extLst>
          </p:cNvPr>
          <p:cNvSpPr txBox="1"/>
          <p:nvPr/>
        </p:nvSpPr>
        <p:spPr>
          <a:xfrm>
            <a:off x="8252628" y="3745403"/>
            <a:ext cx="3485716" cy="2145268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ให้ส่วนราชการแสดง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chart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โครงสร้างและอัตรากำลัง โดยแสดงให้เห็นการเปลี่ยนแปลง จากอะไร  เป็นอะไร และแสดงให้เห็นถึงการจัดอัตรากำลังของโครงสร้างใหม่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กล่องข้อความ 8">
            <a:extLst>
              <a:ext uri="{FF2B5EF4-FFF2-40B4-BE49-F238E27FC236}">
                <a16:creationId xmlns:a16="http://schemas.microsoft.com/office/drawing/2014/main" id="{E5E73D0B-15B6-C0DE-3202-756D19A3C5DD}"/>
              </a:ext>
            </a:extLst>
          </p:cNvPr>
          <p:cNvSpPr txBox="1"/>
          <p:nvPr/>
        </p:nvSpPr>
        <p:spPr>
          <a:xfrm flipH="1">
            <a:off x="499729" y="6090632"/>
            <a:ext cx="964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การขอปรับปรุงโครงสร้างในครั้งนี้ ไม่เพิ่มจำนวนกอง อัตรากำลัง  และงบประมาณด้านบุคลากรในภาพรวมของส่วนราชการ</a:t>
            </a:r>
          </a:p>
        </p:txBody>
      </p:sp>
    </p:spTree>
    <p:extLst>
      <p:ext uri="{BB962C8B-B14F-4D97-AF65-F5344CB8AC3E}">
        <p14:creationId xmlns:p14="http://schemas.microsoft.com/office/powerpoint/2010/main" val="672442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0D4C1-C7E8-1995-F298-49CC2EDA2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z="2000" smtClean="0">
                <a:solidFill>
                  <a:prstClr val="white"/>
                </a:solidFill>
              </a:rPr>
              <a:pPr algn="r">
                <a:defRPr/>
              </a:pPr>
              <a:t>7</a:t>
            </a:fld>
            <a:endParaRPr lang="th-TH" sz="2000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54C74C-73D2-CA96-9A72-FC41D73A77CE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46110-902F-23E5-FDA0-9D48FCD44FE0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13E62-D230-720C-DC26-57042186583F}"/>
              </a:ext>
            </a:extLst>
          </p:cNvPr>
          <p:cNvSpPr txBox="1"/>
          <p:nvPr/>
        </p:nvSpPr>
        <p:spPr>
          <a:xfrm>
            <a:off x="1467090" y="949367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ภารกิจหลักของกรม  ................ (ในปัจจุบัน)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F73637-8B64-7D0B-4252-29E453C96130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D7E3F5-C7A3-CF85-9377-882EFC67074C}"/>
              </a:ext>
            </a:extLst>
          </p:cNvPr>
          <p:cNvSpPr txBox="1"/>
          <p:nvPr/>
        </p:nvSpPr>
        <p:spPr>
          <a:xfrm>
            <a:off x="395250" y="2894745"/>
            <a:ext cx="11401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ให้แสดงภาพ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ภารกิจหลักของกรม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 มีกี่ด้าน และมีความเชื่อมโยงในการขับเคลื่อนทิศทางการพัฒนาประเทศ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ด้านที่เกี่ยวข้องกับส่วนราชการเป็นสำคัญอย่างไร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ทิศทางการพัฒนาประเทศด้านที่เกี่ยวข้องกับส่วนราชการเป็นสำคัญ เช่น แผนแม่บทภายใต้ยุทธศาสตร์ชาติ (ที่หน่วยงานเป็นเจ้าภาพหลัก หรือหน่วยงานสนับสนุนหลักในการขับเคลื่อนให้บรรลุเป้าหมาย) / หมุดหมายแผนพัฒนาเศรษฐกิจและสังคมแห่งชาติ ฉบับที่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(เฉพาะในส่วนที่กรมเป็นหลักในการขับเคลื่อน) / แผนแม่บทหลัก หรือแผนระดับที่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ที่หน่วยงานเป็นเจ้าภาพหลัก  </a:t>
            </a:r>
            <a:r>
              <a:rPr lang="th-TH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ควรสะท้อนให้เห็นความเชื่อมโยงไปในการปรับปรุงโครงสร้าง ในครั้งนี้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ควรแสดงให้เห็นถึงกลไกการดำเนินงานหรือบริบทแวดล้อมที่สำคัญ ต่อการดำเนินงานของกรมในการขับเคลื่อนให้บรรลุเป้าหมายของการปรับปรุงโครงสร้างในครั้งนี้ เช่น กลุ่มเป้าหมายในการให้บริการ (ที่จำเป็นต้องให้ความสำคัญเพิ่มมากขึ้น) / กฎหมายระดับพระราชบัญญัติที่มีผลต่อการเปลี่ยนแปลงระบบวิธีการทำงาน / กลไกคณะกรรมการ /กองทุน 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4EE0F1-DA13-8F2F-FFAD-8FD5E466E768}"/>
              </a:ext>
            </a:extLst>
          </p:cNvPr>
          <p:cNvSpPr txBox="1"/>
          <p:nvPr/>
        </p:nvSpPr>
        <p:spPr>
          <a:xfrm>
            <a:off x="499730" y="1854336"/>
            <a:ext cx="11238614" cy="83099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วัตถุประสงค์ของหัวข้อนี้ เพื่อให้มีความเข้าใจตรงกันถึงภารกิจหลักและบริบทแวดล้อมในการทำงานของกรม ตามวัตถุประสงค์ของการจัดตั้งกรมและความสำคัญของการมีกรมนี้อยู่</a:t>
            </a:r>
            <a:endParaRPr lang="en-US" sz="2400" b="1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2001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EDA20-54A8-6344-8690-188CF33C3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E6C822-6A0D-A068-41E8-E39FFCA19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6DCC28-3FE4-A098-B19C-BD342D5B1548}"/>
              </a:ext>
            </a:extLst>
          </p:cNvPr>
          <p:cNvSpPr/>
          <p:nvPr/>
        </p:nvSpPr>
        <p:spPr>
          <a:xfrm>
            <a:off x="499730" y="324099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30309-139E-73B0-AAB6-590C2C67458F}"/>
              </a:ext>
            </a:extLst>
          </p:cNvPr>
          <p:cNvSpPr txBox="1"/>
          <p:nvPr/>
        </p:nvSpPr>
        <p:spPr>
          <a:xfrm>
            <a:off x="308420" y="856786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C5C0B-8743-2DC4-8A21-64A874A62801}"/>
              </a:ext>
            </a:extLst>
          </p:cNvPr>
          <p:cNvSpPr txBox="1"/>
          <p:nvPr/>
        </p:nvSpPr>
        <p:spPr>
          <a:xfrm>
            <a:off x="1467090" y="949367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เหตุผลความจำเป็นในการปรับปรุงโครงสร้างการแบ่งส่วนราชการ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FE69A1-6529-8CC3-6FEE-36D3AEF7F35E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4CD692-65C1-1BBC-2D84-AB071665098C}"/>
              </a:ext>
            </a:extLst>
          </p:cNvPr>
          <p:cNvSpPr txBox="1"/>
          <p:nvPr/>
        </p:nvSpPr>
        <p:spPr>
          <a:xfrm>
            <a:off x="343010" y="2834781"/>
            <a:ext cx="115059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ควรแสดงให้เห็นถึง เหตุผลความจำเป็นในการขอปรับปรุงโครงสร้างในครั้งนี้ ซึ่งควรสอดคล้องกับโครงสร้าง และระบบวิธีการทำงานที่ปรับปรุงใหม่ด้วย โดยควรครอบคลุมประเด็นที่สำคัญ ดังนี้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ปัญหา หรือ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Pain Point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ที่เกิดขึ้นกับประชาชน หรือกระบวนการทำงานของกรมที่ส่งผลให้ไม่มีประสิทธิภาพ ไม่สามารถตอบสนองความต้องการของผู้รับบริการ หรือการแก้ปัญหาได้อย่างทันท่วงที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การแก้ไขกฎหมาย / นโยบายรัฐบาลที่สำคัญ / มติ ครม. ที่ส่งผลให้เกิดงานใหม่ หรือส่งผลให้กรมต้องปรับบทบาทภารกิจ หรือปรับระบบวิธีการทำงานใหม่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บริบทจากปัจจัยภายนอก เช่น ข้อตกลงระหว่างประเทศ กติกาหรือมาตรการทางการค้าที่ประเทศไทยต้องปฏิบัติตาม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[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กรณีมีข้อมูลสถิติประกอบ ขอให้แสดงเป็นข้อมูลเชิงสถิติที่แสดงให้เห็นถึงแนวโน้มที่จะเกิดขึ้นในอนาคตประกอบด้วย จะทำให้เกิดความชัดเจนมากยิ่งขึ้น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F28367-D2BF-C287-2CFC-4F57DEBBD910}"/>
              </a:ext>
            </a:extLst>
          </p:cNvPr>
          <p:cNvSpPr txBox="1"/>
          <p:nvPr/>
        </p:nvSpPr>
        <p:spPr>
          <a:xfrm>
            <a:off x="499730" y="1854336"/>
            <a:ext cx="11238614" cy="83099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เหตุผลความจำเป็น ที่ระบุในหน้านี้  ควรสอดคล้องกับตัวชี้วัดที่กำหนด และประโยชน์ที่ได้รับจากการปรับปรุงโครงสร้าง  เพื่อแสดงให้เห็นว่า การปรับปรุงโครงสร้างตอบโจทย์สาเหตุที่ต้องปรับหรือไม่ อย่างไร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6281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07152-7046-BE19-582A-95206BB82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7B5912-923E-AB7D-A98F-85D16D75B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D6043-5470-86B3-1ED4-94971E4F9952}"/>
              </a:ext>
            </a:extLst>
          </p:cNvPr>
          <p:cNvSpPr/>
          <p:nvPr/>
        </p:nvSpPr>
        <p:spPr>
          <a:xfrm>
            <a:off x="511532" y="324898"/>
            <a:ext cx="11238614" cy="458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การปรับปรุงโครงสร้างการแบ่งส่วนราชการของกรม ..................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68A42-9BA7-07CC-ACC0-35B091238B92}"/>
              </a:ext>
            </a:extLst>
          </p:cNvPr>
          <p:cNvSpPr txBox="1"/>
          <p:nvPr/>
        </p:nvSpPr>
        <p:spPr>
          <a:xfrm>
            <a:off x="373285" y="822553"/>
            <a:ext cx="824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8538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38538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A9CAA-C133-9FA1-A87E-42190509F8E9}"/>
              </a:ext>
            </a:extLst>
          </p:cNvPr>
          <p:cNvSpPr txBox="1"/>
          <p:nvPr/>
        </p:nvSpPr>
        <p:spPr>
          <a:xfrm>
            <a:off x="1397014" y="929077"/>
            <a:ext cx="94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บทบาทภารกิจของกรมที่มุ่งเน้นในอนาคต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45CEAB-C3A4-78DD-556F-1D97ECA51651}"/>
              </a:ext>
            </a:extLst>
          </p:cNvPr>
          <p:cNvSpPr/>
          <p:nvPr/>
        </p:nvSpPr>
        <p:spPr>
          <a:xfrm>
            <a:off x="290770" y="1743554"/>
            <a:ext cx="11610460" cy="4696422"/>
          </a:xfrm>
          <a:prstGeom prst="roundRect">
            <a:avLst>
              <a:gd name="adj" fmla="val 9937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2F4AFB-8AE1-5A94-6405-8BCF5E827648}"/>
              </a:ext>
            </a:extLst>
          </p:cNvPr>
          <p:cNvSpPr txBox="1"/>
          <p:nvPr/>
        </p:nvSpPr>
        <p:spPr>
          <a:xfrm>
            <a:off x="439132" y="1764131"/>
            <a:ext cx="11505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ควรแสดงให้เห็นถึง บทบาทภารกิจของกรมที่เปลี่ยนแปลงไป จากการปรับปรุงโครงสร้าง เช่น ต้องการ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focus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ภารกิจหรือกลุ่มเป้าหมายอะไรเพิ่มมากขึ้น  หรือการปรับเปลี่ยนระบบวิธีการทำงาน โดยควรแสดงให้เห็นถึง เมื่อมีการปรับโครงสร้างใหม่แล้ว มีระบบวิธีการทำงานที่เปลี่ยนแปลงจากเดิมไปอย่างไร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759445-73FF-AFD3-1124-DA27C60F7DDB}"/>
              </a:ext>
            </a:extLst>
          </p:cNvPr>
          <p:cNvSpPr/>
          <p:nvPr/>
        </p:nvSpPr>
        <p:spPr>
          <a:xfrm>
            <a:off x="439132" y="4625774"/>
            <a:ext cx="11311014" cy="1546426"/>
          </a:xfrm>
          <a:prstGeom prst="round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A9979-CC41-51EF-CD65-552A93E808A6}"/>
              </a:ext>
            </a:extLst>
          </p:cNvPr>
          <p:cNvSpPr/>
          <p:nvPr/>
        </p:nvSpPr>
        <p:spPr>
          <a:xfrm>
            <a:off x="373285" y="4475177"/>
            <a:ext cx="982683" cy="2847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To-be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F6040D-936F-23D7-C877-6FDC3059809E}"/>
              </a:ext>
            </a:extLst>
          </p:cNvPr>
          <p:cNvSpPr/>
          <p:nvPr/>
        </p:nvSpPr>
        <p:spPr>
          <a:xfrm>
            <a:off x="491682" y="3118012"/>
            <a:ext cx="11258464" cy="128694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CA7796-D65C-6885-D901-68302D0426BD}"/>
              </a:ext>
            </a:extLst>
          </p:cNvPr>
          <p:cNvSpPr/>
          <p:nvPr/>
        </p:nvSpPr>
        <p:spPr>
          <a:xfrm>
            <a:off x="491682" y="2962002"/>
            <a:ext cx="982683" cy="268217"/>
          </a:xfrm>
          <a:prstGeom prst="rect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As-Is</a:t>
            </a:r>
            <a:endParaRPr kumimoji="0" lang="th-TH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7C21B-F5FD-FC7E-7C18-D14176CB6D1A}"/>
              </a:ext>
            </a:extLst>
          </p:cNvPr>
          <p:cNvSpPr txBox="1"/>
          <p:nvPr/>
        </p:nvSpPr>
        <p:spPr>
          <a:xfrm>
            <a:off x="1397014" y="3387459"/>
            <a:ext cx="9197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ให้อธิบายกระบวนการทำงานในปัจจุบัน  เฉพาะกระบวนงานหลักที่สะท้อนกับการปรับโครงสร้าง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0A2D9-3CC8-4E39-A471-E6CD108310C2}"/>
              </a:ext>
            </a:extLst>
          </p:cNvPr>
          <p:cNvSpPr txBox="1"/>
          <p:nvPr/>
        </p:nvSpPr>
        <p:spPr>
          <a:xfrm>
            <a:off x="1097072" y="5178932"/>
            <a:ext cx="9967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ให้อธิบาย</a:t>
            </a:r>
            <a:r>
              <a:rPr lang="th-TH" sz="2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การปรับเปลี่ยนวิธีการการทำงาน 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 เดิมทำอย่างไร / หากมีการจัดตั้งกองใหม่  การปรับเปลี่ยนบทบาทหรือปรับเปลี่ยนกระบวนการทำงานจะแตกต่างจากเดิมอย่างไร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&gt;&gt;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เป็นสาเหตุให้ มีเหตุผลความจำเป็นต้องปรับโครงสร้าง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3261426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COLOR-A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B8FED"/>
      </a:accent1>
      <a:accent2>
        <a:srgbClr val="3967DE"/>
      </a:accent2>
      <a:accent3>
        <a:srgbClr val="26A1EB"/>
      </a:accent3>
      <a:accent4>
        <a:srgbClr val="2B8FED"/>
      </a:accent4>
      <a:accent5>
        <a:srgbClr val="3967DE"/>
      </a:accent5>
      <a:accent6>
        <a:srgbClr val="26A1E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6483</TotalTime>
  <Words>7800</Words>
  <Application>Microsoft Office PowerPoint</Application>
  <PresentationFormat>Widescreen</PresentationFormat>
  <Paragraphs>648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Aptos</vt:lpstr>
      <vt:lpstr>Arial</vt:lpstr>
      <vt:lpstr>Calibri</vt:lpstr>
      <vt:lpstr>Tahoma</vt:lpstr>
      <vt:lpstr>TH SarabunPSK</vt:lpstr>
      <vt:lpstr>Wingdings</vt:lpstr>
      <vt:lpstr>5_Office Theme</vt:lpstr>
      <vt:lpstr>Section Break Slide Master</vt:lpstr>
      <vt:lpstr>13_Office Theme</vt:lpstr>
      <vt:lpstr>7_Office Theme</vt:lpstr>
      <vt:lpstr>8_Office Theme</vt:lpstr>
      <vt:lpstr>9_Office Theme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Panjaporn Prasongkit</dc:creator>
  <cp:lastModifiedBy>Apichitra Apirachajit</cp:lastModifiedBy>
  <cp:revision>241</cp:revision>
  <cp:lastPrinted>2024-03-13T06:38:56Z</cp:lastPrinted>
  <dcterms:created xsi:type="dcterms:W3CDTF">2023-12-04T04:49:13Z</dcterms:created>
  <dcterms:modified xsi:type="dcterms:W3CDTF">2024-03-15T11:43:40Z</dcterms:modified>
</cp:coreProperties>
</file>