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media/image2.jpg" ContentType="image/png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theme/theme1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5.xml" ContentType="application/vnd.openxmlformats-officedocument.theme+xml"/>
  <Override PartName="/ppt/slideLayouts/slideLayout101.xml" ContentType="application/vnd.openxmlformats-officedocument.presentationml.slideLayout+xml"/>
  <Override PartName="/ppt/theme/theme16.xml" ContentType="application/vnd.openxmlformats-officedocument.theme+xml"/>
  <Override PartName="/ppt/slideLayouts/slideLayout102.xml" ContentType="application/vnd.openxmlformats-officedocument.presentationml.slideLayout+xml"/>
  <Override PartName="/ppt/theme/theme1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706" r:id="rId3"/>
    <p:sldMasterId id="2147483715" r:id="rId4"/>
    <p:sldMasterId id="2147483736" r:id="rId5"/>
    <p:sldMasterId id="2147483739" r:id="rId6"/>
    <p:sldMasterId id="2147483753" r:id="rId7"/>
    <p:sldMasterId id="2147483756" r:id="rId8"/>
    <p:sldMasterId id="2147483759" r:id="rId9"/>
    <p:sldMasterId id="2147483762" r:id="rId10"/>
    <p:sldMasterId id="2147483765" r:id="rId11"/>
    <p:sldMasterId id="2147483789" r:id="rId12"/>
    <p:sldMasterId id="2147483792" r:id="rId13"/>
    <p:sldMasterId id="2147483798" r:id="rId14"/>
    <p:sldMasterId id="2147483800" r:id="rId15"/>
    <p:sldMasterId id="2147483807" r:id="rId16"/>
    <p:sldMasterId id="2147483809" r:id="rId17"/>
    <p:sldMasterId id="2147483811" r:id="rId18"/>
    <p:sldMasterId id="2147483815" r:id="rId19"/>
    <p:sldMasterId id="2147483818" r:id="rId20"/>
  </p:sldMasterIdLst>
  <p:notesMasterIdLst>
    <p:notesMasterId r:id="rId126"/>
  </p:notesMasterIdLst>
  <p:sldIdLst>
    <p:sldId id="12812" r:id="rId21"/>
    <p:sldId id="17804" r:id="rId22"/>
    <p:sldId id="12933" r:id="rId23"/>
    <p:sldId id="17769" r:id="rId24"/>
    <p:sldId id="17770" r:id="rId25"/>
    <p:sldId id="17771" r:id="rId26"/>
    <p:sldId id="13063" r:id="rId27"/>
    <p:sldId id="13064" r:id="rId28"/>
    <p:sldId id="13065" r:id="rId29"/>
    <p:sldId id="13066" r:id="rId30"/>
    <p:sldId id="13067" r:id="rId31"/>
    <p:sldId id="13068" r:id="rId32"/>
    <p:sldId id="13069" r:id="rId33"/>
    <p:sldId id="13071" r:id="rId34"/>
    <p:sldId id="17659" r:id="rId35"/>
    <p:sldId id="17660" r:id="rId36"/>
    <p:sldId id="12841" r:id="rId37"/>
    <p:sldId id="17714" r:id="rId38"/>
    <p:sldId id="17715" r:id="rId39"/>
    <p:sldId id="17726" r:id="rId40"/>
    <p:sldId id="17752" r:id="rId41"/>
    <p:sldId id="17805" r:id="rId42"/>
    <p:sldId id="7952" r:id="rId43"/>
    <p:sldId id="17724" r:id="rId44"/>
    <p:sldId id="263" r:id="rId45"/>
    <p:sldId id="17763" r:id="rId46"/>
    <p:sldId id="12839" r:id="rId47"/>
    <p:sldId id="17666" r:id="rId48"/>
    <p:sldId id="13117" r:id="rId49"/>
    <p:sldId id="13119" r:id="rId50"/>
    <p:sldId id="13120" r:id="rId51"/>
    <p:sldId id="13121" r:id="rId52"/>
    <p:sldId id="17778" r:id="rId53"/>
    <p:sldId id="17779" r:id="rId54"/>
    <p:sldId id="13124" r:id="rId55"/>
    <p:sldId id="13122" r:id="rId56"/>
    <p:sldId id="17780" r:id="rId57"/>
    <p:sldId id="17781" r:id="rId58"/>
    <p:sldId id="17782" r:id="rId59"/>
    <p:sldId id="17783" r:id="rId60"/>
    <p:sldId id="13123" r:id="rId61"/>
    <p:sldId id="17784" r:id="rId62"/>
    <p:sldId id="17785" r:id="rId63"/>
    <p:sldId id="17786" r:id="rId64"/>
    <p:sldId id="17787" r:id="rId65"/>
    <p:sldId id="17788" r:id="rId66"/>
    <p:sldId id="17789" r:id="rId67"/>
    <p:sldId id="17790" r:id="rId68"/>
    <p:sldId id="17791" r:id="rId69"/>
    <p:sldId id="17792" r:id="rId70"/>
    <p:sldId id="17793" r:id="rId71"/>
    <p:sldId id="17623" r:id="rId72"/>
    <p:sldId id="17589" r:id="rId73"/>
    <p:sldId id="17625" r:id="rId74"/>
    <p:sldId id="17797" r:id="rId75"/>
    <p:sldId id="17592" r:id="rId76"/>
    <p:sldId id="17593" r:id="rId77"/>
    <p:sldId id="17619" r:id="rId78"/>
    <p:sldId id="17595" r:id="rId79"/>
    <p:sldId id="17596" r:id="rId80"/>
    <p:sldId id="17597" r:id="rId81"/>
    <p:sldId id="17582" r:id="rId82"/>
    <p:sldId id="17794" r:id="rId83"/>
    <p:sldId id="17795" r:id="rId84"/>
    <p:sldId id="17796" r:id="rId85"/>
    <p:sldId id="17772" r:id="rId86"/>
    <p:sldId id="17728" r:id="rId87"/>
    <p:sldId id="17690" r:id="rId88"/>
    <p:sldId id="17685" r:id="rId89"/>
    <p:sldId id="17687" r:id="rId90"/>
    <p:sldId id="7945" r:id="rId91"/>
    <p:sldId id="17747" r:id="rId92"/>
    <p:sldId id="17748" r:id="rId93"/>
    <p:sldId id="17749" r:id="rId94"/>
    <p:sldId id="17750" r:id="rId95"/>
    <p:sldId id="17754" r:id="rId96"/>
    <p:sldId id="17777" r:id="rId97"/>
    <p:sldId id="12254" r:id="rId98"/>
    <p:sldId id="17768" r:id="rId99"/>
    <p:sldId id="17656" r:id="rId100"/>
    <p:sldId id="12545" r:id="rId101"/>
    <p:sldId id="17773" r:id="rId102"/>
    <p:sldId id="12697" r:id="rId103"/>
    <p:sldId id="17798" r:id="rId104"/>
    <p:sldId id="17803" r:id="rId105"/>
    <p:sldId id="17800" r:id="rId106"/>
    <p:sldId id="17801" r:id="rId107"/>
    <p:sldId id="12700" r:id="rId108"/>
    <p:sldId id="17806" r:id="rId109"/>
    <p:sldId id="12701" r:id="rId110"/>
    <p:sldId id="17737" r:id="rId111"/>
    <p:sldId id="17643" r:id="rId112"/>
    <p:sldId id="17644" r:id="rId113"/>
    <p:sldId id="17774" r:id="rId114"/>
    <p:sldId id="17650" r:id="rId115"/>
    <p:sldId id="17738" r:id="rId116"/>
    <p:sldId id="17651" r:id="rId117"/>
    <p:sldId id="17704" r:id="rId118"/>
    <p:sldId id="17712" r:id="rId119"/>
    <p:sldId id="17710" r:id="rId120"/>
    <p:sldId id="17711" r:id="rId121"/>
    <p:sldId id="17706" r:id="rId122"/>
    <p:sldId id="17705" r:id="rId123"/>
    <p:sldId id="17775" r:id="rId124"/>
    <p:sldId id="12134" r:id="rId125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C55A11"/>
    <a:srgbClr val="0000FF"/>
    <a:srgbClr val="2F5597"/>
    <a:srgbClr val="BF9000"/>
    <a:srgbClr val="F49D00"/>
    <a:srgbClr val="FF3300"/>
    <a:srgbClr val="ED7D31"/>
    <a:srgbClr val="008A3E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3307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24" Type="http://schemas.openxmlformats.org/officeDocument/2006/relationships/slide" Target="slides/slide104.xml"/><Relationship Id="rId129" Type="http://schemas.openxmlformats.org/officeDocument/2006/relationships/theme" Target="theme/theme1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44" Type="http://schemas.openxmlformats.org/officeDocument/2006/relationships/slide" Target="slides/slide24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130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2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FA9D7-23F2-4525-9956-9B858D2EA0D5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1AD1A-FC86-4509-8B4A-04CC4318B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2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CAAC9-AE7D-4BA6-BAF4-8B815CD4C9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5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664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30AF23-2F82-4508-8741-51DE39764EF0}" type="slidenum">
              <a:rPr kumimoji="0" lang="th-TH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5040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CAAC9-AE7D-4BA6-BAF4-8B815CD4C9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5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894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:notes"/>
          <p:cNvSpPr txBox="1">
            <a:spLocks noGrp="1"/>
          </p:cNvSpPr>
          <p:nvPr>
            <p:ph type="body" idx="1"/>
          </p:nvPr>
        </p:nvSpPr>
        <p:spPr>
          <a:xfrm>
            <a:off x="676445" y="5275884"/>
            <a:ext cx="5411548" cy="4316632"/>
          </a:xfrm>
          <a:prstGeom prst="rect">
            <a:avLst/>
          </a:prstGeom>
        </p:spPr>
        <p:txBody>
          <a:bodyPr spcFirstLastPara="1" wrap="square" lIns="92431" tIns="46203" rIns="92431" bIns="46203" anchor="t" anchorCtr="0">
            <a:noAutofit/>
          </a:bodyPr>
          <a:lstStyle/>
          <a:p>
            <a:endParaRPr/>
          </a:p>
        </p:txBody>
      </p:sp>
      <p:sp>
        <p:nvSpPr>
          <p:cNvPr id="211" name="Google Shape;2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1370013"/>
            <a:ext cx="6577012" cy="3700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3769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8FEC1-6817-4320-93FB-42A6DDE8C6A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670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3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CAAC9-AE7D-4BA6-BAF4-8B815CD4C9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53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74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/>
          <p:cNvSpPr txBox="1">
            <a:spLocks noGrp="1"/>
          </p:cNvSpPr>
          <p:nvPr>
            <p:ph type="body" idx="1"/>
          </p:nvPr>
        </p:nvSpPr>
        <p:spPr>
          <a:xfrm>
            <a:off x="674104" y="5189396"/>
            <a:ext cx="5392823" cy="4245868"/>
          </a:xfrm>
          <a:prstGeom prst="rect">
            <a:avLst/>
          </a:prstGeom>
        </p:spPr>
        <p:txBody>
          <a:bodyPr spcFirstLastPara="1" wrap="square" lIns="91425" tIns="45701" rIns="91425" bIns="45701" anchor="t" anchorCtr="0">
            <a:noAutofit/>
          </a:bodyPr>
          <a:lstStyle/>
          <a:p>
            <a:endParaRPr/>
          </a:p>
        </p:txBody>
      </p:sp>
      <p:sp>
        <p:nvSpPr>
          <p:cNvPr id="251" name="Google Shape;2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5887" cy="3638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9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FBF25-43D5-4045-93C1-86E81C2BE84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09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596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93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30AF23-2F82-4508-8741-51DE39764EF0}" type="slidenum">
              <a:rPr kumimoji="0" lang="th-TH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1009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5040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93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FBF25-43D5-4045-93C1-86E81C2BE84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09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550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err="1"/>
              <a:t>คร</a:t>
            </a:r>
            <a:r>
              <a:rPr lang="th-TH" dirty="0"/>
              <a:t>. </a:t>
            </a:r>
            <a:r>
              <a:rPr lang="en-US" dirty="0"/>
              <a:t>=</a:t>
            </a:r>
            <a:endParaRPr lang="th-TH" dirty="0"/>
          </a:p>
          <a:p>
            <a:r>
              <a:rPr lang="th-TH" dirty="0" err="1"/>
              <a:t>กวพ</a:t>
            </a:r>
            <a:r>
              <a:rPr lang="th-TH" dirty="0"/>
              <a:t>. </a:t>
            </a:r>
            <a:r>
              <a:rPr lang="en-US" dirty="0"/>
              <a:t>=</a:t>
            </a:r>
            <a:endParaRPr lang="th-TH" dirty="0"/>
          </a:p>
          <a:p>
            <a:r>
              <a:rPr lang="th-TH" dirty="0"/>
              <a:t>วศ. </a:t>
            </a:r>
            <a:r>
              <a:rPr lang="en-US" dirty="0"/>
              <a:t>=</a:t>
            </a:r>
            <a:r>
              <a:rPr lang="th-TH" dirty="0"/>
              <a:t> กรมวิทยาศาสตร์บริการ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6B351-2080-4254-A2B2-87678208549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359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6B351-2080-4254-A2B2-8767820854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62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6B351-2080-4254-A2B2-87678208549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261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jp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8B67C9-B8C5-A38F-9056-19421F5CA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08340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 preserve="1">
  <p:cSld name="1_Comparis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16"/>
          <p:cNvSpPr/>
          <p:nvPr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2350" y="233092"/>
            <a:ext cx="645523" cy="54292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6"/>
          <p:cNvSpPr/>
          <p:nvPr/>
        </p:nvSpPr>
        <p:spPr>
          <a:xfrm>
            <a:off x="608975" y="996291"/>
            <a:ext cx="10974050" cy="49384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3562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D6D2E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851B1-F306-47EB-A6E3-26F8C0BD3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F9CB5BD-2EAE-1DD0-8E3D-31B6738B7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455354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3B661-61BC-4758-875D-C66BE45B4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F3EA-7099-49DC-A468-DB0DEC1BF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C72F0-5866-4CEC-AE60-9F5B7947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BAC2-5386-43F5-8AE7-7D988D2CDFB8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28D9-DF13-4A0E-92E0-7D150359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7AE0DE-4583-1631-9A8F-2CBCBAB6A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910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TH SarabunPSK" panose="020B0500040200020003" pitchFamily="34" charset="-34"/>
              </a:defRPr>
            </a:lvl1pPr>
          </a:lstStyle>
          <a:p>
            <a:fld id="{C787E290-76B0-4EA1-9FB1-BF333C18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840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3268DA-DBD7-41A0-A7E3-222A6B81F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910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787E290-76B0-4EA1-9FB1-BF333C18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37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9287E71-C21F-50D6-AD62-29A4BBF94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238" y="6513817"/>
            <a:ext cx="2743200" cy="317896"/>
          </a:xfrm>
          <a:prstGeom prst="rect">
            <a:avLst/>
          </a:prstGeom>
        </p:spPr>
        <p:txBody>
          <a:bodyPr/>
          <a:lstStyle>
            <a:lvl1pPr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583438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9EEAD3F-2BA8-46E3-6629-92ABFCC5A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238" y="6513817"/>
            <a:ext cx="2743200" cy="317896"/>
          </a:xfrm>
          <a:prstGeom prst="rect">
            <a:avLst/>
          </a:prstGeom>
        </p:spPr>
        <p:txBody>
          <a:bodyPr/>
          <a:lstStyle>
            <a:lvl1pPr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388390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5458F5-EC17-3152-42B6-F28301573C7E}"/>
              </a:ext>
            </a:extLst>
          </p:cNvPr>
          <p:cNvSpPr/>
          <p:nvPr userDrawn="1"/>
        </p:nvSpPr>
        <p:spPr>
          <a:xfrm>
            <a:off x="112089" y="976046"/>
            <a:ext cx="11978640" cy="5769438"/>
          </a:xfrm>
          <a:prstGeom prst="roundRect">
            <a:avLst>
              <a:gd name="adj" fmla="val 349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56871CE-3879-B8CE-E3DE-44AE27414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594" y="6513817"/>
            <a:ext cx="2743200" cy="317896"/>
          </a:xfrm>
          <a:prstGeom prst="rect">
            <a:avLst/>
          </a:prstGeom>
        </p:spPr>
        <p:txBody>
          <a:bodyPr/>
          <a:lstStyle>
            <a:lvl1pPr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405051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3A0D6BC-1888-48E9-9195-84C5CC9F40F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13/07/66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3434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83988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FEAED-8F7F-5735-1C7F-D2A322CA3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C9FCB-2E2B-6103-6FEE-B0A6C6C32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F067F-98AB-ABE7-EB58-2649537EC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92AE-7D59-474C-B5AA-7102A25FD8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BE9C0-399F-E128-CEB9-5E47A956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9A5CB-4709-4F78-A03D-03532703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5E06F-3D19-4FC2-91F7-4059BE87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889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D0A2-5C97-766E-32F3-1C870A35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CE573-96DB-417C-562F-F11DEDE2D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FA9ED-680A-85BD-D4AF-61973F033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92AE-7D59-474C-B5AA-7102A25FD8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3E13F-9E6D-C082-0B5A-B76A9B83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1DA44-E163-3E99-FBC7-1D0BFB9A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5E06F-3D19-4FC2-91F7-4059BE87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4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/>
          <p:nvPr/>
        </p:nvSpPr>
        <p:spPr>
          <a:xfrm>
            <a:off x="307287" y="1007599"/>
            <a:ext cx="1091415" cy="516402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2350" y="233092"/>
            <a:ext cx="645523" cy="542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7868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D4DEA-6C7B-9128-70AE-255ADB6A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77FA2-7F29-1C83-C621-741A2E496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B15C8-AF4F-88CD-A50D-A39BFCC77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92AE-7D59-474C-B5AA-7102A25FD8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6DAD2-0512-9771-D879-0D3F5170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AA232-81E1-CB34-E26C-310531FD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5E06F-3D19-4FC2-91F7-4059BE87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587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2E228-00AC-948D-0E35-D9ECBF4D9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84FBF-1695-5E8A-1F21-05529F9B3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38F4D-4B60-25EB-321F-B9472414D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EC760-B9D8-FFCE-F79C-3DCCDE812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92AE-7D59-474C-B5AA-7102A25FD8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3C0B8-FED7-59B5-5DF6-FA2E244B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DBA32-7F90-3274-5505-19052CEA4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5E06F-3D19-4FC2-91F7-4059BE87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273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A0EB5-5035-D711-CF98-CE8A8ACB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EB44D-32C2-9CE9-DBD1-8625856C9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AD40CD-4045-0A10-2CEB-9FF8BEE1F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3D2080-61BE-509A-8907-6F5AD4BBF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7C29D-6108-B6CF-6BCF-352C6CEC0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585A0-2DD1-A805-2341-8C9DDC06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92AE-7D59-474C-B5AA-7102A25FD8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128D56-0C07-203F-BDC1-E373CBF4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5A6D0F-FAD6-455C-9791-5AFF88E9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5E06F-3D19-4FC2-91F7-4059BE87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885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8CE3F-5335-675F-AFB8-5F6C1C95C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04A7EC-DBE2-826C-0848-6FF9A9189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92AE-7D59-474C-B5AA-7102A25FD8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DFDD67-7AAD-FCCE-6843-00DC3839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0CB54-697C-6851-A570-F942AD255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5E06F-3D19-4FC2-91F7-4059BE87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46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F7B0DF-9C28-EA40-74F1-C5E33224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92AE-7D59-474C-B5AA-7102A25FD8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AA822-020F-AEC7-634F-B3F5586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601E2-EE47-0D90-B412-6141747C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5E06F-3D19-4FC2-91F7-4059BE87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921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43E07-68AA-9E49-2A7A-E8BDA3814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81246-93D7-1DC6-59CE-02041AAA9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33EAB-1530-CC7E-DE68-AF60DC960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67520-4628-DF21-C681-38193434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92AE-7D59-474C-B5AA-7102A25FD8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29F25-505C-F00E-119B-6C89847B6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AA916-D287-BBF6-BBB7-608384DB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5E06F-3D19-4FC2-91F7-4059BE87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297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A8EBA-561B-65DF-D482-188CB688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1A0AB-DF90-607E-D96C-F65385C240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48A5F-E73F-D166-935B-A9C1564B7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D0B2C-10C4-88B2-B061-6481ABA8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92AE-7D59-474C-B5AA-7102A25FD8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B06DD-F317-E7A1-82E7-D5039668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DB66F-64A0-9D57-0923-5207BECE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5E06F-3D19-4FC2-91F7-4059BE87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041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C8358-24D6-2726-B485-536F6154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123557-8C28-AE70-3509-94EDB3633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ECD1B-5DF4-008B-CB3B-5B8A79C7B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92AE-7D59-474C-B5AA-7102A25FD8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AA0AD-DF55-8944-779C-23423A7A6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A3A4A-9472-D289-4C0C-570AACF5D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5E06F-3D19-4FC2-91F7-4059BE87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590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A492F-7C79-BAAC-391A-CEAB451CD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70AA09-E011-F9D6-5CB8-885053E01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6C297-439C-C0E0-6B4C-6307C6C66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92AE-7D59-474C-B5AA-7102A25FD8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F4A92-2B69-D97D-7408-E950BFA9A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FDEF3-F2D7-F5AE-CFE8-921A3C7C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5E06F-3D19-4FC2-91F7-4059BE87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15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 preserve="1">
  <p:cSld name="7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2350" y="233092"/>
            <a:ext cx="645523" cy="54292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8"/>
          <p:cNvSpPr/>
          <p:nvPr/>
        </p:nvSpPr>
        <p:spPr>
          <a:xfrm>
            <a:off x="166255" y="1233529"/>
            <a:ext cx="11830153" cy="5389010"/>
          </a:xfrm>
          <a:prstGeom prst="roundRect">
            <a:avLst>
              <a:gd name="adj" fmla="val 781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" name="Google Shape;39;p18"/>
          <p:cNvGrpSpPr/>
          <p:nvPr/>
        </p:nvGrpSpPr>
        <p:grpSpPr>
          <a:xfrm>
            <a:off x="308020" y="865031"/>
            <a:ext cx="11575960" cy="972193"/>
            <a:chOff x="201912" y="865031"/>
            <a:chExt cx="11575960" cy="972193"/>
          </a:xfrm>
        </p:grpSpPr>
        <p:sp>
          <p:nvSpPr>
            <p:cNvPr id="40" name="Google Shape;40;p18"/>
            <p:cNvSpPr/>
            <p:nvPr/>
          </p:nvSpPr>
          <p:spPr>
            <a:xfrm>
              <a:off x="506749" y="1048542"/>
              <a:ext cx="11271123" cy="493847"/>
            </a:xfrm>
            <a:prstGeom prst="roundRect">
              <a:avLst>
                <a:gd name="adj" fmla="val 50000"/>
              </a:avLst>
            </a:prstGeom>
            <a:solidFill>
              <a:srgbClr val="DDEAF6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" name="Google Shape;41;p18"/>
            <p:cNvGrpSpPr/>
            <p:nvPr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42" name="Google Shape;42;p18"/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43" name="Google Shape;43;p18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4" name="Google Shape;44;p18"/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600"/>
                    <a:buFont typeface="Arial"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45;p18"/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50800" dist="38100" dir="8100000" algn="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600"/>
                    <a:buFont typeface="Arial"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46" name="Google Shape;46;p1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984581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 preserve="1">
  <p:cSld name="3_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" name="Google Shape;49;p19"/>
          <p:cNvGrpSpPr/>
          <p:nvPr/>
        </p:nvGrpSpPr>
        <p:grpSpPr>
          <a:xfrm>
            <a:off x="456556" y="865031"/>
            <a:ext cx="11278888" cy="972193"/>
            <a:chOff x="201912" y="865031"/>
            <a:chExt cx="11278888" cy="972193"/>
          </a:xfrm>
        </p:grpSpPr>
        <p:sp>
          <p:nvSpPr>
            <p:cNvPr id="50" name="Google Shape;50;p19"/>
            <p:cNvSpPr/>
            <p:nvPr/>
          </p:nvSpPr>
          <p:spPr>
            <a:xfrm>
              <a:off x="506750" y="1048542"/>
              <a:ext cx="10974050" cy="493847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51;p19"/>
            <p:cNvGrpSpPr/>
            <p:nvPr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52" name="Google Shape;52;p19"/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53" name="Google Shape;53;p19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4" name="Google Shape;54;p19"/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600"/>
                    <a:buFont typeface="Arial"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19"/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50800" dist="38100" dir="8100000" algn="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600"/>
                    <a:buFont typeface="Arial"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56" name="Google Shape;56;p1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8572380" y="2597417"/>
                <a:ext cx="2702199" cy="28566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7" name="Google Shape;57;p19"/>
          <p:cNvSpPr/>
          <p:nvPr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2350" y="233092"/>
            <a:ext cx="645523" cy="542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360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 preserve="1">
  <p:cSld name="6_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0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0"/>
          <p:cNvSpPr/>
          <p:nvPr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2350" y="233092"/>
            <a:ext cx="645523" cy="54292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0"/>
          <p:cNvSpPr/>
          <p:nvPr/>
        </p:nvSpPr>
        <p:spPr>
          <a:xfrm>
            <a:off x="166255" y="1149531"/>
            <a:ext cx="11830153" cy="5473008"/>
          </a:xfrm>
          <a:prstGeom prst="roundRect">
            <a:avLst>
              <a:gd name="adj" fmla="val 781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0"/>
          <p:cNvSpPr/>
          <p:nvPr/>
        </p:nvSpPr>
        <p:spPr>
          <a:xfrm>
            <a:off x="460439" y="970164"/>
            <a:ext cx="11271123" cy="493847"/>
          </a:xfrm>
          <a:prstGeom prst="roundRect">
            <a:avLst>
              <a:gd name="adj" fmla="val 50000"/>
            </a:avLst>
          </a:prstGeom>
          <a:solidFill>
            <a:srgbClr val="DDEAF6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8366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1"/>
          <p:cNvSpPr/>
          <p:nvPr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2350" y="233092"/>
            <a:ext cx="645523" cy="54292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1"/>
          <p:cNvSpPr/>
          <p:nvPr/>
        </p:nvSpPr>
        <p:spPr>
          <a:xfrm>
            <a:off x="0" y="888237"/>
            <a:ext cx="12192000" cy="5969763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55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2"/>
          <p:cNvSpPr/>
          <p:nvPr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2350" y="233092"/>
            <a:ext cx="645523" cy="542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22"/>
          <p:cNvGrpSpPr/>
          <p:nvPr/>
        </p:nvGrpSpPr>
        <p:grpSpPr>
          <a:xfrm>
            <a:off x="0" y="1244866"/>
            <a:ext cx="12192000" cy="5152045"/>
            <a:chOff x="0" y="1528971"/>
            <a:chExt cx="12192000" cy="5152045"/>
          </a:xfrm>
        </p:grpSpPr>
        <p:sp>
          <p:nvSpPr>
            <p:cNvPr id="76" name="Google Shape;76;p22"/>
            <p:cNvSpPr/>
            <p:nvPr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2"/>
            <p:cNvSpPr/>
            <p:nvPr/>
          </p:nvSpPr>
          <p:spPr>
            <a:xfrm>
              <a:off x="303764" y="1528971"/>
              <a:ext cx="5694310" cy="786721"/>
            </a:xfrm>
            <a:prstGeom prst="roundRect">
              <a:avLst>
                <a:gd name="adj" fmla="val 33690"/>
              </a:avLst>
            </a:prstGeom>
            <a:solidFill>
              <a:schemeClr val="lt1"/>
            </a:solidFill>
            <a:ln w="38100" cap="flat" cmpd="sng">
              <a:solidFill>
                <a:srgbClr val="1577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298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0" name="Google Shape;8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6811" y="155298"/>
            <a:ext cx="645523" cy="542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452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preserve="1">
  <p:cSld name="1_Custom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4"/>
          <p:cNvSpPr/>
          <p:nvPr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2350" y="233092"/>
            <a:ext cx="645523" cy="542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602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preserve="1">
  <p:cSld name="Title and Vertical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5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Google Shape;87;p25"/>
          <p:cNvPicPr preferRelativeResize="0"/>
          <p:nvPr/>
        </p:nvPicPr>
        <p:blipFill rotWithShape="1">
          <a:blip r:embed="rId2">
            <a:alphaModFix/>
          </a:blip>
          <a:srcRect r="63539"/>
          <a:stretch/>
        </p:blipFill>
        <p:spPr>
          <a:xfrm>
            <a:off x="9080951" y="28281"/>
            <a:ext cx="3111049" cy="667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51" y="169087"/>
            <a:ext cx="744370" cy="626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5"/>
          <p:cNvPicPr preferRelativeResize="0"/>
          <p:nvPr/>
        </p:nvPicPr>
        <p:blipFill rotWithShape="1">
          <a:blip r:embed="rId4">
            <a:alphaModFix/>
          </a:blip>
          <a:srcRect t="7452" r="58149" b="10342"/>
          <a:stretch/>
        </p:blipFill>
        <p:spPr>
          <a:xfrm>
            <a:off x="8700639" y="0"/>
            <a:ext cx="349136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50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5458F5-EC17-3152-42B6-F28301573C7E}"/>
              </a:ext>
            </a:extLst>
          </p:cNvPr>
          <p:cNvSpPr/>
          <p:nvPr userDrawn="1"/>
        </p:nvSpPr>
        <p:spPr>
          <a:xfrm>
            <a:off x="112089" y="1018902"/>
            <a:ext cx="11978640" cy="5726581"/>
          </a:xfrm>
          <a:prstGeom prst="roundRect">
            <a:avLst>
              <a:gd name="adj" fmla="val 349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8B67C9-B8C5-A38F-9056-19421F5CA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529" y="649243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82844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preserve="1">
  <p:cSld name="Custom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6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6"/>
          <p:cNvSpPr/>
          <p:nvPr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2350" y="233092"/>
            <a:ext cx="645523" cy="54292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6"/>
          <p:cNvSpPr/>
          <p:nvPr/>
        </p:nvSpPr>
        <p:spPr>
          <a:xfrm>
            <a:off x="302493" y="1741255"/>
            <a:ext cx="5694310" cy="786721"/>
          </a:xfrm>
          <a:prstGeom prst="roundRect">
            <a:avLst>
              <a:gd name="adj" fmla="val 33690"/>
            </a:avLst>
          </a:prstGeom>
          <a:solidFill>
            <a:schemeClr val="lt1"/>
          </a:solidFill>
          <a:ln w="38100" cap="flat" cmpd="sng">
            <a:solidFill>
              <a:srgbClr val="1577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2916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8B67C9-B8C5-A38F-9056-19421F5CA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42658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184B6F-CBEE-9226-13C3-5E83C8C386ED}"/>
              </a:ext>
            </a:extLst>
          </p:cNvPr>
          <p:cNvSpPr/>
          <p:nvPr userDrawn="1"/>
        </p:nvSpPr>
        <p:spPr>
          <a:xfrm>
            <a:off x="112089" y="1018902"/>
            <a:ext cx="11978640" cy="5726581"/>
          </a:xfrm>
          <a:prstGeom prst="roundRect">
            <a:avLst>
              <a:gd name="adj" fmla="val 349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8B67C9-B8C5-A38F-9056-19421F5CA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529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80802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C5C63C-74F1-4BB5-9DF5-4920AD1F3299}"/>
              </a:ext>
            </a:extLst>
          </p:cNvPr>
          <p:cNvGrpSpPr/>
          <p:nvPr userDrawn="1"/>
        </p:nvGrpSpPr>
        <p:grpSpPr>
          <a:xfrm>
            <a:off x="0" y="2487704"/>
            <a:ext cx="9924288" cy="1882590"/>
            <a:chOff x="-1132110" y="2487704"/>
            <a:chExt cx="9930034" cy="1882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17C8064-67D3-467C-905A-C4EDC043877E}"/>
                </a:ext>
              </a:extLst>
            </p:cNvPr>
            <p:cNvSpPr/>
            <p:nvPr userDrawn="1"/>
          </p:nvSpPr>
          <p:spPr>
            <a:xfrm>
              <a:off x="-1132110" y="2487706"/>
              <a:ext cx="9828683" cy="188258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FC8377E-A127-4ACC-A916-C5CD202AA437}"/>
                </a:ext>
              </a:extLst>
            </p:cNvPr>
            <p:cNvSpPr/>
            <p:nvPr userDrawn="1"/>
          </p:nvSpPr>
          <p:spPr>
            <a:xfrm flipH="1" flipV="1">
              <a:off x="8455005" y="2487706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9B8F48BA-E1FF-43DD-B062-2EFF4E2F4271}"/>
                </a:ext>
              </a:extLst>
            </p:cNvPr>
            <p:cNvSpPr/>
            <p:nvPr userDrawn="1"/>
          </p:nvSpPr>
          <p:spPr>
            <a:xfrm flipH="1" flipV="1">
              <a:off x="8661400" y="2487704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38E0A9E2-E57B-4D71-897F-0E7E21B69596}"/>
                </a:ext>
              </a:extLst>
            </p:cNvPr>
            <p:cNvSpPr/>
            <p:nvPr userDrawn="1"/>
          </p:nvSpPr>
          <p:spPr>
            <a:xfrm flipH="1">
              <a:off x="8445603" y="3790950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68E7D6CF-166B-4E1E-BA12-7AB46AE211DE}"/>
                </a:ext>
              </a:extLst>
            </p:cNvPr>
            <p:cNvSpPr/>
            <p:nvPr userDrawn="1"/>
          </p:nvSpPr>
          <p:spPr>
            <a:xfrm flipH="1">
              <a:off x="8640404" y="4159249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0472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851B1-F306-47EB-A6E3-26F8C0BD3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F9CB5BD-2EAE-1DD0-8E3D-31B6738B7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07986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177460"/>
            <a:ext cx="12192000" cy="5219451"/>
            <a:chOff x="0" y="1461565"/>
            <a:chExt cx="12192000" cy="52194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2493" y="1461565"/>
              <a:ext cx="5694310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8A2564E-05A6-6481-7A03-E9F872827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43443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D89831-25C3-4767-974F-07743D7318ED}"/>
              </a:ext>
            </a:extLst>
          </p:cNvPr>
          <p:cNvSpPr/>
          <p:nvPr userDrawn="1"/>
        </p:nvSpPr>
        <p:spPr>
          <a:xfrm>
            <a:off x="1" y="1474102"/>
            <a:ext cx="12191999" cy="42996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43112F-25FA-454D-B83E-6C5693F7C937}"/>
              </a:ext>
            </a:extLst>
          </p:cNvPr>
          <p:cNvGrpSpPr/>
          <p:nvPr userDrawn="1"/>
        </p:nvGrpSpPr>
        <p:grpSpPr>
          <a:xfrm>
            <a:off x="0" y="2219478"/>
            <a:ext cx="12192000" cy="2407758"/>
            <a:chOff x="0" y="1971183"/>
            <a:chExt cx="12192000" cy="24077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3A652-0B7C-42C5-8070-CECFB91BD067}"/>
                </a:ext>
              </a:extLst>
            </p:cNvPr>
            <p:cNvSpPr/>
            <p:nvPr userDrawn="1"/>
          </p:nvSpPr>
          <p:spPr>
            <a:xfrm>
              <a:off x="0" y="3363514"/>
              <a:ext cx="12192000" cy="10154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th-TH" sz="3200" b="1" baseline="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พัฒนาระบบราชการ เพื่อชีวิตที่ดีขึ้นของประชาชน</a:t>
              </a:r>
              <a:endPara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800" b="1" baseline="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GOOD  GOVERNANCE  FOR  BETTER  LIFE</a:t>
              </a:r>
              <a:endPara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6E770C-1990-4902-909A-A338C6F8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713" y="1971183"/>
              <a:ext cx="1490573" cy="1193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1102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E1657B-569E-4F3E-955E-83FA92B42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B0714-6637-4ECC-A835-449145DFB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811" y="155298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21854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F2A69-B8E9-4792-B7CC-50BEEBABB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97956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39"/>
          <a:stretch/>
        </p:blipFill>
        <p:spPr>
          <a:xfrm>
            <a:off x="9080951" y="28281"/>
            <a:ext cx="3111049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2B3C41-8EF4-48CA-8FC4-16C283846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D7E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6196925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9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44D02D-9F3C-994A-8F05-02C920AA15D0}"/>
              </a:ext>
            </a:extLst>
          </p:cNvPr>
          <p:cNvGrpSpPr/>
          <p:nvPr userDrawn="1"/>
        </p:nvGrpSpPr>
        <p:grpSpPr>
          <a:xfrm>
            <a:off x="0" y="2067339"/>
            <a:ext cx="10056202" cy="2723322"/>
            <a:chOff x="0" y="2067339"/>
            <a:chExt cx="10056202" cy="272332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BC5C63C-74F1-4BB5-9DF5-4920AD1F3299}"/>
                </a:ext>
              </a:extLst>
            </p:cNvPr>
            <p:cNvGrpSpPr/>
            <p:nvPr userDrawn="1"/>
          </p:nvGrpSpPr>
          <p:grpSpPr>
            <a:xfrm>
              <a:off x="0" y="2067339"/>
              <a:ext cx="9924288" cy="2723322"/>
              <a:chOff x="-1132110" y="2487704"/>
              <a:chExt cx="9930034" cy="188259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17C8064-67D3-467C-905A-C4EDC043877E}"/>
                  </a:ext>
                </a:extLst>
              </p:cNvPr>
              <p:cNvSpPr/>
              <p:nvPr userDrawn="1"/>
            </p:nvSpPr>
            <p:spPr>
              <a:xfrm>
                <a:off x="-1132110" y="2487706"/>
                <a:ext cx="9827242" cy="1882588"/>
              </a:xfrm>
              <a:prstGeom prst="roundRect">
                <a:avLst>
                  <a:gd name="adj" fmla="val 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9B8F48BA-E1FF-43DD-B062-2EFF4E2F4271}"/>
                  </a:ext>
                </a:extLst>
              </p:cNvPr>
              <p:cNvSpPr/>
              <p:nvPr userDrawn="1"/>
            </p:nvSpPr>
            <p:spPr>
              <a:xfrm flipH="1" flipV="1">
                <a:off x="8661400" y="2487704"/>
                <a:ext cx="136524" cy="211045"/>
              </a:xfrm>
              <a:prstGeom prst="rtTriangl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68E7D6CF-166B-4E1E-BA12-7AB46AE211DE}"/>
                  </a:ext>
                </a:extLst>
              </p:cNvPr>
              <p:cNvSpPr/>
              <p:nvPr userDrawn="1"/>
            </p:nvSpPr>
            <p:spPr>
              <a:xfrm flipH="1">
                <a:off x="8640404" y="4159249"/>
                <a:ext cx="136524" cy="211045"/>
              </a:xfrm>
              <a:prstGeom prst="rtTriangl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A359656-58A1-ACA9-8044-4B3CDA88F619}"/>
                </a:ext>
              </a:extLst>
            </p:cNvPr>
            <p:cNvSpPr/>
            <p:nvPr userDrawn="1"/>
          </p:nvSpPr>
          <p:spPr>
            <a:xfrm>
              <a:off x="9771606" y="4179258"/>
              <a:ext cx="209648" cy="611400"/>
            </a:xfrm>
            <a:custGeom>
              <a:avLst/>
              <a:gdLst>
                <a:gd name="connsiteX0" fmla="*/ 0 w 131699"/>
                <a:gd name="connsiteY0" fmla="*/ 0 h 611400"/>
                <a:gd name="connsiteX1" fmla="*/ 131699 w 131699"/>
                <a:gd name="connsiteY1" fmla="*/ 0 h 611400"/>
                <a:gd name="connsiteX2" fmla="*/ 131699 w 131699"/>
                <a:gd name="connsiteY2" fmla="*/ 611400 h 611400"/>
                <a:gd name="connsiteX3" fmla="*/ 0 w 131699"/>
                <a:gd name="connsiteY3" fmla="*/ 611400 h 611400"/>
                <a:gd name="connsiteX4" fmla="*/ 0 w 131699"/>
                <a:gd name="connsiteY4" fmla="*/ 0 h 611400"/>
                <a:gd name="connsiteX0" fmla="*/ 0 w 209648"/>
                <a:gd name="connsiteY0" fmla="*/ 0 h 611400"/>
                <a:gd name="connsiteX1" fmla="*/ 131699 w 209648"/>
                <a:gd name="connsiteY1" fmla="*/ 0 h 611400"/>
                <a:gd name="connsiteX2" fmla="*/ 209648 w 209648"/>
                <a:gd name="connsiteY2" fmla="*/ 608402 h 611400"/>
                <a:gd name="connsiteX3" fmla="*/ 0 w 209648"/>
                <a:gd name="connsiteY3" fmla="*/ 611400 h 611400"/>
                <a:gd name="connsiteX4" fmla="*/ 0 w 209648"/>
                <a:gd name="connsiteY4" fmla="*/ 0 h 611400"/>
                <a:gd name="connsiteX0" fmla="*/ 0 w 209648"/>
                <a:gd name="connsiteY0" fmla="*/ 0 h 611400"/>
                <a:gd name="connsiteX1" fmla="*/ 116709 w 209648"/>
                <a:gd name="connsiteY1" fmla="*/ 5997 h 611400"/>
                <a:gd name="connsiteX2" fmla="*/ 209648 w 209648"/>
                <a:gd name="connsiteY2" fmla="*/ 608402 h 611400"/>
                <a:gd name="connsiteX3" fmla="*/ 0 w 209648"/>
                <a:gd name="connsiteY3" fmla="*/ 611400 h 611400"/>
                <a:gd name="connsiteX4" fmla="*/ 0 w 209648"/>
                <a:gd name="connsiteY4" fmla="*/ 0 h 6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648" h="611400">
                  <a:moveTo>
                    <a:pt x="0" y="0"/>
                  </a:moveTo>
                  <a:lnTo>
                    <a:pt x="116709" y="5997"/>
                  </a:lnTo>
                  <a:lnTo>
                    <a:pt x="209648" y="608402"/>
                  </a:lnTo>
                  <a:lnTo>
                    <a:pt x="0" y="611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213FDAAB-79BE-920B-8E28-627C64921E92}"/>
                </a:ext>
              </a:extLst>
            </p:cNvPr>
            <p:cNvSpPr/>
            <p:nvPr userDrawn="1"/>
          </p:nvSpPr>
          <p:spPr>
            <a:xfrm rot="10800000" flipH="1">
              <a:off x="9796582" y="2069257"/>
              <a:ext cx="259620" cy="850825"/>
            </a:xfrm>
            <a:custGeom>
              <a:avLst/>
              <a:gdLst>
                <a:gd name="connsiteX0" fmla="*/ 0 w 131699"/>
                <a:gd name="connsiteY0" fmla="*/ 0 h 611400"/>
                <a:gd name="connsiteX1" fmla="*/ 131699 w 131699"/>
                <a:gd name="connsiteY1" fmla="*/ 0 h 611400"/>
                <a:gd name="connsiteX2" fmla="*/ 131699 w 131699"/>
                <a:gd name="connsiteY2" fmla="*/ 611400 h 611400"/>
                <a:gd name="connsiteX3" fmla="*/ 0 w 131699"/>
                <a:gd name="connsiteY3" fmla="*/ 611400 h 611400"/>
                <a:gd name="connsiteX4" fmla="*/ 0 w 131699"/>
                <a:gd name="connsiteY4" fmla="*/ 0 h 611400"/>
                <a:gd name="connsiteX0" fmla="*/ 0 w 209648"/>
                <a:gd name="connsiteY0" fmla="*/ 0 h 611400"/>
                <a:gd name="connsiteX1" fmla="*/ 131699 w 209648"/>
                <a:gd name="connsiteY1" fmla="*/ 0 h 611400"/>
                <a:gd name="connsiteX2" fmla="*/ 209648 w 209648"/>
                <a:gd name="connsiteY2" fmla="*/ 608402 h 611400"/>
                <a:gd name="connsiteX3" fmla="*/ 0 w 209648"/>
                <a:gd name="connsiteY3" fmla="*/ 611400 h 611400"/>
                <a:gd name="connsiteX4" fmla="*/ 0 w 209648"/>
                <a:gd name="connsiteY4" fmla="*/ 0 h 611400"/>
                <a:gd name="connsiteX0" fmla="*/ 0 w 209648"/>
                <a:gd name="connsiteY0" fmla="*/ 0 h 611400"/>
                <a:gd name="connsiteX1" fmla="*/ 116709 w 209648"/>
                <a:gd name="connsiteY1" fmla="*/ 5997 h 611400"/>
                <a:gd name="connsiteX2" fmla="*/ 209648 w 209648"/>
                <a:gd name="connsiteY2" fmla="*/ 608402 h 611400"/>
                <a:gd name="connsiteX3" fmla="*/ 0 w 209648"/>
                <a:gd name="connsiteY3" fmla="*/ 611400 h 611400"/>
                <a:gd name="connsiteX4" fmla="*/ 0 w 209648"/>
                <a:gd name="connsiteY4" fmla="*/ 0 h 611400"/>
                <a:gd name="connsiteX0" fmla="*/ 0 w 426201"/>
                <a:gd name="connsiteY0" fmla="*/ 0 h 611400"/>
                <a:gd name="connsiteX1" fmla="*/ 116709 w 426201"/>
                <a:gd name="connsiteY1" fmla="*/ 5997 h 611400"/>
                <a:gd name="connsiteX2" fmla="*/ 426201 w 426201"/>
                <a:gd name="connsiteY2" fmla="*/ 606248 h 611400"/>
                <a:gd name="connsiteX3" fmla="*/ 0 w 426201"/>
                <a:gd name="connsiteY3" fmla="*/ 611400 h 611400"/>
                <a:gd name="connsiteX4" fmla="*/ 0 w 426201"/>
                <a:gd name="connsiteY4" fmla="*/ 0 h 611400"/>
                <a:gd name="connsiteX0" fmla="*/ 0 w 426201"/>
                <a:gd name="connsiteY0" fmla="*/ 0 h 611400"/>
                <a:gd name="connsiteX1" fmla="*/ 116709 w 426201"/>
                <a:gd name="connsiteY1" fmla="*/ 5997 h 611400"/>
                <a:gd name="connsiteX2" fmla="*/ 426201 w 426201"/>
                <a:gd name="connsiteY2" fmla="*/ 610557 h 611400"/>
                <a:gd name="connsiteX3" fmla="*/ 0 w 426201"/>
                <a:gd name="connsiteY3" fmla="*/ 611400 h 611400"/>
                <a:gd name="connsiteX4" fmla="*/ 0 w 426201"/>
                <a:gd name="connsiteY4" fmla="*/ 0 h 6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201" h="611400">
                  <a:moveTo>
                    <a:pt x="0" y="0"/>
                  </a:moveTo>
                  <a:lnTo>
                    <a:pt x="116709" y="5997"/>
                  </a:lnTo>
                  <a:lnTo>
                    <a:pt x="426201" y="610557"/>
                  </a:lnTo>
                  <a:lnTo>
                    <a:pt x="0" y="611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06418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7A340C3-9E38-494B-9CEE-64298BFB0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z="1200" smtClean="0"/>
              <a:pPr algn="r">
                <a:defRPr/>
              </a:pPr>
              <a:t>‹#›</a:t>
            </a:fld>
            <a:endParaRPr lang="th-TH" sz="1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851B1-F306-47EB-A6E3-26F8C0BD3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556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E392FAA-6EF7-4194-B483-691D33791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z="1200" smtClean="0"/>
              <a:pPr algn="r">
                <a:defRPr/>
              </a:pPr>
              <a:t>‹#›</a:t>
            </a:fld>
            <a:endParaRPr lang="th-TH" sz="1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9B4825-0A5A-4808-9B0C-644E25A7AA4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41C45-4599-4DDD-8CFC-F1F2961BA2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32AED-87FD-4A65-A8D7-1B6C3CD76561}"/>
              </a:ext>
            </a:extLst>
          </p:cNvPr>
          <p:cNvSpPr/>
          <p:nvPr userDrawn="1"/>
        </p:nvSpPr>
        <p:spPr>
          <a:xfrm>
            <a:off x="608975" y="996291"/>
            <a:ext cx="10974050" cy="4938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59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C6E9632-4421-4C4C-A9A3-7C49001B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z="1200" smtClean="0"/>
              <a:pPr algn="r">
                <a:defRPr/>
              </a:pPr>
              <a:t>‹#›</a:t>
            </a:fld>
            <a:endParaRPr lang="th-TH" sz="1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177460"/>
            <a:ext cx="12192000" cy="5219451"/>
            <a:chOff x="0" y="1461565"/>
            <a:chExt cx="12192000" cy="52194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2493" y="1461565"/>
              <a:ext cx="5694310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2762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E1657B-569E-4F3E-955E-83FA92B42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z="1200" smtClean="0"/>
              <a:pPr algn="r">
                <a:defRPr/>
              </a:pPr>
              <a:t>‹#›</a:t>
            </a:fld>
            <a:endParaRPr lang="th-TH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B0714-6637-4ECC-A835-449145DFB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811" y="155298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89612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39"/>
          <a:stretch/>
        </p:blipFill>
        <p:spPr>
          <a:xfrm>
            <a:off x="9080951" y="28281"/>
            <a:ext cx="3111049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2B3C41-8EF4-48CA-8FC4-16C283846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8700639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25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C5C63C-74F1-4BB5-9DF5-4920AD1F3299}"/>
              </a:ext>
            </a:extLst>
          </p:cNvPr>
          <p:cNvGrpSpPr/>
          <p:nvPr userDrawn="1"/>
        </p:nvGrpSpPr>
        <p:grpSpPr>
          <a:xfrm>
            <a:off x="0" y="2487704"/>
            <a:ext cx="9924288" cy="1882590"/>
            <a:chOff x="-1132110" y="2487704"/>
            <a:chExt cx="9930034" cy="1882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17C8064-67D3-467C-905A-C4EDC043877E}"/>
                </a:ext>
              </a:extLst>
            </p:cNvPr>
            <p:cNvSpPr/>
            <p:nvPr userDrawn="1"/>
          </p:nvSpPr>
          <p:spPr>
            <a:xfrm>
              <a:off x="-1132110" y="2487706"/>
              <a:ext cx="9828683" cy="188258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FC8377E-A127-4ACC-A916-C5CD202AA437}"/>
                </a:ext>
              </a:extLst>
            </p:cNvPr>
            <p:cNvSpPr/>
            <p:nvPr userDrawn="1"/>
          </p:nvSpPr>
          <p:spPr>
            <a:xfrm flipH="1" flipV="1">
              <a:off x="8455005" y="2487706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9B8F48BA-E1FF-43DD-B062-2EFF4E2F4271}"/>
                </a:ext>
              </a:extLst>
            </p:cNvPr>
            <p:cNvSpPr/>
            <p:nvPr userDrawn="1"/>
          </p:nvSpPr>
          <p:spPr>
            <a:xfrm flipH="1" flipV="1">
              <a:off x="8661400" y="2487704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38E0A9E2-E57B-4D71-897F-0E7E21B69596}"/>
                </a:ext>
              </a:extLst>
            </p:cNvPr>
            <p:cNvSpPr/>
            <p:nvPr userDrawn="1"/>
          </p:nvSpPr>
          <p:spPr>
            <a:xfrm flipH="1">
              <a:off x="8445603" y="3790950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68E7D6CF-166B-4E1E-BA12-7AB46AE211DE}"/>
                </a:ext>
              </a:extLst>
            </p:cNvPr>
            <p:cNvSpPr/>
            <p:nvPr userDrawn="1"/>
          </p:nvSpPr>
          <p:spPr>
            <a:xfrm flipH="1">
              <a:off x="8640404" y="4159249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52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768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8B67C9-B8C5-A38F-9056-19421F5CA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418317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5458F5-EC17-3152-42B6-F28301573C7E}"/>
              </a:ext>
            </a:extLst>
          </p:cNvPr>
          <p:cNvSpPr/>
          <p:nvPr userDrawn="1"/>
        </p:nvSpPr>
        <p:spPr>
          <a:xfrm>
            <a:off x="112089" y="1018902"/>
            <a:ext cx="11978640" cy="5726581"/>
          </a:xfrm>
          <a:prstGeom prst="roundRect">
            <a:avLst>
              <a:gd name="adj" fmla="val 349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8B67C9-B8C5-A38F-9056-19421F5CA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529" y="649243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141996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44D02D-9F3C-994A-8F05-02C920AA15D0}"/>
              </a:ext>
            </a:extLst>
          </p:cNvPr>
          <p:cNvGrpSpPr/>
          <p:nvPr userDrawn="1"/>
        </p:nvGrpSpPr>
        <p:grpSpPr>
          <a:xfrm>
            <a:off x="0" y="2067339"/>
            <a:ext cx="10056202" cy="2723322"/>
            <a:chOff x="0" y="2067339"/>
            <a:chExt cx="10056202" cy="272332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BC5C63C-74F1-4BB5-9DF5-4920AD1F3299}"/>
                </a:ext>
              </a:extLst>
            </p:cNvPr>
            <p:cNvGrpSpPr/>
            <p:nvPr userDrawn="1"/>
          </p:nvGrpSpPr>
          <p:grpSpPr>
            <a:xfrm>
              <a:off x="0" y="2067339"/>
              <a:ext cx="9924288" cy="2723322"/>
              <a:chOff x="-1132110" y="2487704"/>
              <a:chExt cx="9930034" cy="188259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17C8064-67D3-467C-905A-C4EDC043877E}"/>
                  </a:ext>
                </a:extLst>
              </p:cNvPr>
              <p:cNvSpPr/>
              <p:nvPr userDrawn="1"/>
            </p:nvSpPr>
            <p:spPr>
              <a:xfrm>
                <a:off x="-1132110" y="2487706"/>
                <a:ext cx="9827242" cy="1882588"/>
              </a:xfrm>
              <a:prstGeom prst="roundRect">
                <a:avLst>
                  <a:gd name="adj" fmla="val 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9B8F48BA-E1FF-43DD-B062-2EFF4E2F4271}"/>
                  </a:ext>
                </a:extLst>
              </p:cNvPr>
              <p:cNvSpPr/>
              <p:nvPr userDrawn="1"/>
            </p:nvSpPr>
            <p:spPr>
              <a:xfrm flipH="1" flipV="1">
                <a:off x="8661400" y="2487704"/>
                <a:ext cx="136524" cy="211045"/>
              </a:xfrm>
              <a:prstGeom prst="rtTriangl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68E7D6CF-166B-4E1E-BA12-7AB46AE211DE}"/>
                  </a:ext>
                </a:extLst>
              </p:cNvPr>
              <p:cNvSpPr/>
              <p:nvPr userDrawn="1"/>
            </p:nvSpPr>
            <p:spPr>
              <a:xfrm flipH="1">
                <a:off x="8640404" y="4159249"/>
                <a:ext cx="136524" cy="211045"/>
              </a:xfrm>
              <a:prstGeom prst="rtTriangl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A359656-58A1-ACA9-8044-4B3CDA88F619}"/>
                </a:ext>
              </a:extLst>
            </p:cNvPr>
            <p:cNvSpPr/>
            <p:nvPr userDrawn="1"/>
          </p:nvSpPr>
          <p:spPr>
            <a:xfrm>
              <a:off x="9771606" y="4179258"/>
              <a:ext cx="209648" cy="611400"/>
            </a:xfrm>
            <a:custGeom>
              <a:avLst/>
              <a:gdLst>
                <a:gd name="connsiteX0" fmla="*/ 0 w 131699"/>
                <a:gd name="connsiteY0" fmla="*/ 0 h 611400"/>
                <a:gd name="connsiteX1" fmla="*/ 131699 w 131699"/>
                <a:gd name="connsiteY1" fmla="*/ 0 h 611400"/>
                <a:gd name="connsiteX2" fmla="*/ 131699 w 131699"/>
                <a:gd name="connsiteY2" fmla="*/ 611400 h 611400"/>
                <a:gd name="connsiteX3" fmla="*/ 0 w 131699"/>
                <a:gd name="connsiteY3" fmla="*/ 611400 h 611400"/>
                <a:gd name="connsiteX4" fmla="*/ 0 w 131699"/>
                <a:gd name="connsiteY4" fmla="*/ 0 h 611400"/>
                <a:gd name="connsiteX0" fmla="*/ 0 w 209648"/>
                <a:gd name="connsiteY0" fmla="*/ 0 h 611400"/>
                <a:gd name="connsiteX1" fmla="*/ 131699 w 209648"/>
                <a:gd name="connsiteY1" fmla="*/ 0 h 611400"/>
                <a:gd name="connsiteX2" fmla="*/ 209648 w 209648"/>
                <a:gd name="connsiteY2" fmla="*/ 608402 h 611400"/>
                <a:gd name="connsiteX3" fmla="*/ 0 w 209648"/>
                <a:gd name="connsiteY3" fmla="*/ 611400 h 611400"/>
                <a:gd name="connsiteX4" fmla="*/ 0 w 209648"/>
                <a:gd name="connsiteY4" fmla="*/ 0 h 611400"/>
                <a:gd name="connsiteX0" fmla="*/ 0 w 209648"/>
                <a:gd name="connsiteY0" fmla="*/ 0 h 611400"/>
                <a:gd name="connsiteX1" fmla="*/ 116709 w 209648"/>
                <a:gd name="connsiteY1" fmla="*/ 5997 h 611400"/>
                <a:gd name="connsiteX2" fmla="*/ 209648 w 209648"/>
                <a:gd name="connsiteY2" fmla="*/ 608402 h 611400"/>
                <a:gd name="connsiteX3" fmla="*/ 0 w 209648"/>
                <a:gd name="connsiteY3" fmla="*/ 611400 h 611400"/>
                <a:gd name="connsiteX4" fmla="*/ 0 w 209648"/>
                <a:gd name="connsiteY4" fmla="*/ 0 h 6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648" h="611400">
                  <a:moveTo>
                    <a:pt x="0" y="0"/>
                  </a:moveTo>
                  <a:lnTo>
                    <a:pt x="116709" y="5997"/>
                  </a:lnTo>
                  <a:lnTo>
                    <a:pt x="209648" y="608402"/>
                  </a:lnTo>
                  <a:lnTo>
                    <a:pt x="0" y="611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213FDAAB-79BE-920B-8E28-627C64921E92}"/>
                </a:ext>
              </a:extLst>
            </p:cNvPr>
            <p:cNvSpPr/>
            <p:nvPr userDrawn="1"/>
          </p:nvSpPr>
          <p:spPr>
            <a:xfrm rot="10800000" flipH="1">
              <a:off x="9796582" y="2069257"/>
              <a:ext cx="259620" cy="850825"/>
            </a:xfrm>
            <a:custGeom>
              <a:avLst/>
              <a:gdLst>
                <a:gd name="connsiteX0" fmla="*/ 0 w 131699"/>
                <a:gd name="connsiteY0" fmla="*/ 0 h 611400"/>
                <a:gd name="connsiteX1" fmla="*/ 131699 w 131699"/>
                <a:gd name="connsiteY1" fmla="*/ 0 h 611400"/>
                <a:gd name="connsiteX2" fmla="*/ 131699 w 131699"/>
                <a:gd name="connsiteY2" fmla="*/ 611400 h 611400"/>
                <a:gd name="connsiteX3" fmla="*/ 0 w 131699"/>
                <a:gd name="connsiteY3" fmla="*/ 611400 h 611400"/>
                <a:gd name="connsiteX4" fmla="*/ 0 w 131699"/>
                <a:gd name="connsiteY4" fmla="*/ 0 h 611400"/>
                <a:gd name="connsiteX0" fmla="*/ 0 w 209648"/>
                <a:gd name="connsiteY0" fmla="*/ 0 h 611400"/>
                <a:gd name="connsiteX1" fmla="*/ 131699 w 209648"/>
                <a:gd name="connsiteY1" fmla="*/ 0 h 611400"/>
                <a:gd name="connsiteX2" fmla="*/ 209648 w 209648"/>
                <a:gd name="connsiteY2" fmla="*/ 608402 h 611400"/>
                <a:gd name="connsiteX3" fmla="*/ 0 w 209648"/>
                <a:gd name="connsiteY3" fmla="*/ 611400 h 611400"/>
                <a:gd name="connsiteX4" fmla="*/ 0 w 209648"/>
                <a:gd name="connsiteY4" fmla="*/ 0 h 611400"/>
                <a:gd name="connsiteX0" fmla="*/ 0 w 209648"/>
                <a:gd name="connsiteY0" fmla="*/ 0 h 611400"/>
                <a:gd name="connsiteX1" fmla="*/ 116709 w 209648"/>
                <a:gd name="connsiteY1" fmla="*/ 5997 h 611400"/>
                <a:gd name="connsiteX2" fmla="*/ 209648 w 209648"/>
                <a:gd name="connsiteY2" fmla="*/ 608402 h 611400"/>
                <a:gd name="connsiteX3" fmla="*/ 0 w 209648"/>
                <a:gd name="connsiteY3" fmla="*/ 611400 h 611400"/>
                <a:gd name="connsiteX4" fmla="*/ 0 w 209648"/>
                <a:gd name="connsiteY4" fmla="*/ 0 h 611400"/>
                <a:gd name="connsiteX0" fmla="*/ 0 w 426201"/>
                <a:gd name="connsiteY0" fmla="*/ 0 h 611400"/>
                <a:gd name="connsiteX1" fmla="*/ 116709 w 426201"/>
                <a:gd name="connsiteY1" fmla="*/ 5997 h 611400"/>
                <a:gd name="connsiteX2" fmla="*/ 426201 w 426201"/>
                <a:gd name="connsiteY2" fmla="*/ 606248 h 611400"/>
                <a:gd name="connsiteX3" fmla="*/ 0 w 426201"/>
                <a:gd name="connsiteY3" fmla="*/ 611400 h 611400"/>
                <a:gd name="connsiteX4" fmla="*/ 0 w 426201"/>
                <a:gd name="connsiteY4" fmla="*/ 0 h 611400"/>
                <a:gd name="connsiteX0" fmla="*/ 0 w 426201"/>
                <a:gd name="connsiteY0" fmla="*/ 0 h 611400"/>
                <a:gd name="connsiteX1" fmla="*/ 116709 w 426201"/>
                <a:gd name="connsiteY1" fmla="*/ 5997 h 611400"/>
                <a:gd name="connsiteX2" fmla="*/ 426201 w 426201"/>
                <a:gd name="connsiteY2" fmla="*/ 610557 h 611400"/>
                <a:gd name="connsiteX3" fmla="*/ 0 w 426201"/>
                <a:gd name="connsiteY3" fmla="*/ 611400 h 611400"/>
                <a:gd name="connsiteX4" fmla="*/ 0 w 426201"/>
                <a:gd name="connsiteY4" fmla="*/ 0 h 6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201" h="611400">
                  <a:moveTo>
                    <a:pt x="0" y="0"/>
                  </a:moveTo>
                  <a:lnTo>
                    <a:pt x="116709" y="5997"/>
                  </a:lnTo>
                  <a:lnTo>
                    <a:pt x="426201" y="610557"/>
                  </a:lnTo>
                  <a:lnTo>
                    <a:pt x="0" y="611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6199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Vertical Text" preserve="1">
  <p:cSld name="2_Title and Vertical Tex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;p15">
            <a:extLst>
              <a:ext uri="{FF2B5EF4-FFF2-40B4-BE49-F238E27FC236}">
                <a16:creationId xmlns:a16="http://schemas.microsoft.com/office/drawing/2014/main" id="{89339F49-0AAD-4D38-B781-22D89FB506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83"/>
          <a:stretch>
            <a:fillRect/>
          </a:stretch>
        </p:blipFill>
        <p:spPr bwMode="auto">
          <a:xfrm>
            <a:off x="10056813" y="92075"/>
            <a:ext cx="2135187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6;p15">
            <a:extLst>
              <a:ext uri="{FF2B5EF4-FFF2-40B4-BE49-F238E27FC236}">
                <a16:creationId xmlns:a16="http://schemas.microsoft.com/office/drawing/2014/main" id="{7E598FD3-D41A-40FA-9E5B-C1E88AB96D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69863"/>
            <a:ext cx="7445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oogle Shape;17;p15">
            <a:extLst>
              <a:ext uri="{FF2B5EF4-FFF2-40B4-BE49-F238E27FC236}">
                <a16:creationId xmlns:a16="http://schemas.microsoft.com/office/drawing/2014/main" id="{B663F4AD-CD08-4B78-867F-ACE97D8C8DC0}"/>
              </a:ext>
            </a:extLst>
          </p:cNvPr>
          <p:cNvGrpSpPr>
            <a:grpSpLocks/>
          </p:cNvGrpSpPr>
          <p:nvPr/>
        </p:nvGrpSpPr>
        <p:grpSpPr bwMode="auto">
          <a:xfrm>
            <a:off x="0" y="2487613"/>
            <a:ext cx="9925050" cy="1882775"/>
            <a:chOff x="-1132110" y="2487704"/>
            <a:chExt cx="9930034" cy="1882590"/>
          </a:xfrm>
        </p:grpSpPr>
        <p:sp>
          <p:nvSpPr>
            <p:cNvPr id="5" name="Google Shape;18;p15">
              <a:extLst>
                <a:ext uri="{FF2B5EF4-FFF2-40B4-BE49-F238E27FC236}">
                  <a16:creationId xmlns:a16="http://schemas.microsoft.com/office/drawing/2014/main" id="{1A57FBEB-A8FD-42BF-AA46-E5B1415BB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32110" y="2487704"/>
              <a:ext cx="9828383" cy="188259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Google Shape;19;p15">
              <a:extLst>
                <a:ext uri="{FF2B5EF4-FFF2-40B4-BE49-F238E27FC236}">
                  <a16:creationId xmlns:a16="http://schemas.microsoft.com/office/drawing/2014/main" id="{99EC4B09-2CED-410D-BB02-002A703FB1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454852" y="2487704"/>
              <a:ext cx="292247" cy="57938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Google Shape;20;p15">
              <a:extLst>
                <a:ext uri="{FF2B5EF4-FFF2-40B4-BE49-F238E27FC236}">
                  <a16:creationId xmlns:a16="http://schemas.microsoft.com/office/drawing/2014/main" id="{3DF32A7E-C41E-4DD0-AF20-3E1E993D17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61330" y="2487704"/>
              <a:ext cx="136594" cy="21111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Google Shape;21;p15">
              <a:extLst>
                <a:ext uri="{FF2B5EF4-FFF2-40B4-BE49-F238E27FC236}">
                  <a16:creationId xmlns:a16="http://schemas.microsoft.com/office/drawing/2014/main" id="{BBC7CB35-D8DA-45BB-B0A0-20DB4F8CFE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45322" y="3790913"/>
              <a:ext cx="292247" cy="579381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Google Shape;22;p15">
              <a:extLst>
                <a:ext uri="{FF2B5EF4-FFF2-40B4-BE49-F238E27FC236}">
                  <a16:creationId xmlns:a16="http://schemas.microsoft.com/office/drawing/2014/main" id="{6FA2FCE8-E9A1-4784-BD27-C7917D22B85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40683" y="4159177"/>
              <a:ext cx="136594" cy="211117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" name="Google Shape;23;p15">
            <a:extLst>
              <a:ext uri="{FF2B5EF4-FFF2-40B4-BE49-F238E27FC236}">
                <a16:creationId xmlns:a16="http://schemas.microsoft.com/office/drawing/2014/main" id="{7B197D07-702D-49ED-BDAA-F5EB2CB2CD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50" b="10342"/>
          <a:stretch>
            <a:fillRect/>
          </a:stretch>
        </p:blipFill>
        <p:spPr bwMode="auto">
          <a:xfrm>
            <a:off x="9771063" y="0"/>
            <a:ext cx="349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90AA29E-713A-D97C-0843-6AAA393A6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58112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Vertical Text" preserve="1">
  <p:cSld name="2_Title and Vertical Tex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;p15">
            <a:extLst>
              <a:ext uri="{FF2B5EF4-FFF2-40B4-BE49-F238E27FC236}">
                <a16:creationId xmlns:a16="http://schemas.microsoft.com/office/drawing/2014/main" id="{89339F49-0AAD-4D38-B781-22D89FB506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83"/>
          <a:stretch>
            <a:fillRect/>
          </a:stretch>
        </p:blipFill>
        <p:spPr bwMode="auto">
          <a:xfrm>
            <a:off x="10056813" y="92075"/>
            <a:ext cx="2135187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6;p15">
            <a:extLst>
              <a:ext uri="{FF2B5EF4-FFF2-40B4-BE49-F238E27FC236}">
                <a16:creationId xmlns:a16="http://schemas.microsoft.com/office/drawing/2014/main" id="{7E598FD3-D41A-40FA-9E5B-C1E88AB96D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69863"/>
            <a:ext cx="7445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oogle Shape;17;p15">
            <a:extLst>
              <a:ext uri="{FF2B5EF4-FFF2-40B4-BE49-F238E27FC236}">
                <a16:creationId xmlns:a16="http://schemas.microsoft.com/office/drawing/2014/main" id="{B663F4AD-CD08-4B78-867F-ACE97D8C8DC0}"/>
              </a:ext>
            </a:extLst>
          </p:cNvPr>
          <p:cNvGrpSpPr>
            <a:grpSpLocks/>
          </p:cNvGrpSpPr>
          <p:nvPr/>
        </p:nvGrpSpPr>
        <p:grpSpPr bwMode="auto">
          <a:xfrm>
            <a:off x="0" y="2487613"/>
            <a:ext cx="9925050" cy="1882775"/>
            <a:chOff x="-1132110" y="2487704"/>
            <a:chExt cx="9930034" cy="1882590"/>
          </a:xfrm>
        </p:grpSpPr>
        <p:sp>
          <p:nvSpPr>
            <p:cNvPr id="5" name="Google Shape;18;p15">
              <a:extLst>
                <a:ext uri="{FF2B5EF4-FFF2-40B4-BE49-F238E27FC236}">
                  <a16:creationId xmlns:a16="http://schemas.microsoft.com/office/drawing/2014/main" id="{1A57FBEB-A8FD-42BF-AA46-E5B1415BB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32110" y="2487704"/>
              <a:ext cx="9828383" cy="188259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Google Shape;19;p15">
              <a:extLst>
                <a:ext uri="{FF2B5EF4-FFF2-40B4-BE49-F238E27FC236}">
                  <a16:creationId xmlns:a16="http://schemas.microsoft.com/office/drawing/2014/main" id="{99EC4B09-2CED-410D-BB02-002A703FB1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454852" y="2487704"/>
              <a:ext cx="292247" cy="57938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Google Shape;20;p15">
              <a:extLst>
                <a:ext uri="{FF2B5EF4-FFF2-40B4-BE49-F238E27FC236}">
                  <a16:creationId xmlns:a16="http://schemas.microsoft.com/office/drawing/2014/main" id="{3DF32A7E-C41E-4DD0-AF20-3E1E993D17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61330" y="2487704"/>
              <a:ext cx="136594" cy="21111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Google Shape;21;p15">
              <a:extLst>
                <a:ext uri="{FF2B5EF4-FFF2-40B4-BE49-F238E27FC236}">
                  <a16:creationId xmlns:a16="http://schemas.microsoft.com/office/drawing/2014/main" id="{BBC7CB35-D8DA-45BB-B0A0-20DB4F8CFE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45322" y="3790913"/>
              <a:ext cx="292247" cy="579381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Google Shape;22;p15">
              <a:extLst>
                <a:ext uri="{FF2B5EF4-FFF2-40B4-BE49-F238E27FC236}">
                  <a16:creationId xmlns:a16="http://schemas.microsoft.com/office/drawing/2014/main" id="{6FA2FCE8-E9A1-4784-BD27-C7917D22B85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40683" y="4159177"/>
              <a:ext cx="136594" cy="211117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" name="Google Shape;23;p15">
            <a:extLst>
              <a:ext uri="{FF2B5EF4-FFF2-40B4-BE49-F238E27FC236}">
                <a16:creationId xmlns:a16="http://schemas.microsoft.com/office/drawing/2014/main" id="{7B197D07-702D-49ED-BDAA-F5EB2CB2CD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50" b="10342"/>
          <a:stretch>
            <a:fillRect/>
          </a:stretch>
        </p:blipFill>
        <p:spPr bwMode="auto">
          <a:xfrm>
            <a:off x="9771063" y="0"/>
            <a:ext cx="349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90AA29E-713A-D97C-0843-6AAA393A6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771197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851B1-F306-47EB-A6E3-26F8C0BD3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F9CB5BD-2EAE-1DD0-8E3D-31B6738B7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4001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177460"/>
            <a:ext cx="12192000" cy="5219451"/>
            <a:chOff x="0" y="1461565"/>
            <a:chExt cx="12192000" cy="52194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2491" y="1461565"/>
              <a:ext cx="8666847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8A2564E-05A6-6481-7A03-E9F872827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1480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tx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195238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D89831-25C3-4767-974F-07743D7318ED}"/>
              </a:ext>
            </a:extLst>
          </p:cNvPr>
          <p:cNvSpPr/>
          <p:nvPr userDrawn="1"/>
        </p:nvSpPr>
        <p:spPr>
          <a:xfrm>
            <a:off x="1" y="1474102"/>
            <a:ext cx="12191999" cy="42996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43112F-25FA-454D-B83E-6C5693F7C937}"/>
              </a:ext>
            </a:extLst>
          </p:cNvPr>
          <p:cNvGrpSpPr/>
          <p:nvPr userDrawn="1"/>
        </p:nvGrpSpPr>
        <p:grpSpPr>
          <a:xfrm>
            <a:off x="0" y="2219478"/>
            <a:ext cx="12192000" cy="2407758"/>
            <a:chOff x="0" y="1971183"/>
            <a:chExt cx="12192000" cy="24077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3A652-0B7C-42C5-8070-CECFB91BD067}"/>
                </a:ext>
              </a:extLst>
            </p:cNvPr>
            <p:cNvSpPr/>
            <p:nvPr userDrawn="1"/>
          </p:nvSpPr>
          <p:spPr>
            <a:xfrm>
              <a:off x="0" y="3363514"/>
              <a:ext cx="12192000" cy="10154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th-TH" sz="3200" b="1" baseline="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พัฒนาระบบราชการ เพื่อชีวิตที่ดีขึ้นของประชาชน</a:t>
              </a:r>
              <a:endPara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800" b="1" baseline="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GOOD  GOVERNANCE  FOR  BETTER  LIFE</a:t>
              </a:r>
              <a:endPara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6E770C-1990-4902-909A-A338C6F8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713" y="1971183"/>
              <a:ext cx="1490573" cy="1193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7927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E1657B-569E-4F3E-955E-83FA92B42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B0714-6637-4ECC-A835-449145DFB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811" y="155298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651668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F2A69-B8E9-4792-B7CC-50BEEBABB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338873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39"/>
          <a:stretch/>
        </p:blipFill>
        <p:spPr>
          <a:xfrm>
            <a:off x="9080951" y="28281"/>
            <a:ext cx="3111049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2B3C41-8EF4-48CA-8FC4-16C283846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8700639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18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C5C63C-74F1-4BB5-9DF5-4920AD1F3299}"/>
              </a:ext>
            </a:extLst>
          </p:cNvPr>
          <p:cNvGrpSpPr/>
          <p:nvPr userDrawn="1"/>
        </p:nvGrpSpPr>
        <p:grpSpPr>
          <a:xfrm>
            <a:off x="0" y="2487704"/>
            <a:ext cx="9924288" cy="1882590"/>
            <a:chOff x="-1132110" y="2487704"/>
            <a:chExt cx="9930034" cy="1882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17C8064-67D3-467C-905A-C4EDC043877E}"/>
                </a:ext>
              </a:extLst>
            </p:cNvPr>
            <p:cNvSpPr/>
            <p:nvPr userDrawn="1"/>
          </p:nvSpPr>
          <p:spPr>
            <a:xfrm>
              <a:off x="-1132110" y="2487706"/>
              <a:ext cx="9828683" cy="188258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FC8377E-A127-4ACC-A916-C5CD202AA437}"/>
                </a:ext>
              </a:extLst>
            </p:cNvPr>
            <p:cNvSpPr/>
            <p:nvPr userDrawn="1"/>
          </p:nvSpPr>
          <p:spPr>
            <a:xfrm flipH="1" flipV="1">
              <a:off x="8455005" y="2487706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9B8F48BA-E1FF-43DD-B062-2EFF4E2F4271}"/>
                </a:ext>
              </a:extLst>
            </p:cNvPr>
            <p:cNvSpPr/>
            <p:nvPr userDrawn="1"/>
          </p:nvSpPr>
          <p:spPr>
            <a:xfrm flipH="1" flipV="1">
              <a:off x="8661400" y="2487704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38E0A9E2-E57B-4D71-897F-0E7E21B69596}"/>
                </a:ext>
              </a:extLst>
            </p:cNvPr>
            <p:cNvSpPr/>
            <p:nvPr userDrawn="1"/>
          </p:nvSpPr>
          <p:spPr>
            <a:xfrm flipH="1">
              <a:off x="8445603" y="3790950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68E7D6CF-166B-4E1E-BA12-7AB46AE211DE}"/>
                </a:ext>
              </a:extLst>
            </p:cNvPr>
            <p:cNvSpPr/>
            <p:nvPr userDrawn="1"/>
          </p:nvSpPr>
          <p:spPr>
            <a:xfrm flipH="1">
              <a:off x="8640404" y="4159249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31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B34C19-5956-40ED-8814-CA54CB437C36}"/>
              </a:ext>
            </a:extLst>
          </p:cNvPr>
          <p:cNvSpPr/>
          <p:nvPr userDrawn="1"/>
        </p:nvSpPr>
        <p:spPr>
          <a:xfrm>
            <a:off x="307287" y="1007599"/>
            <a:ext cx="1091415" cy="516402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742393A-54F4-4365-8850-D5BB86600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4B018B-7F1E-4B49-B9C1-AEB89CF4DA9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6595C3-2EBF-4C6E-88D7-87CB37447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772123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851B1-F306-47EB-A6E3-26F8C0BD3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F9CB5BD-2EAE-1DD0-8E3D-31B6738B7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40225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A10808-5B2E-4044-BFBA-CA29FF4E79AB}"/>
              </a:ext>
            </a:extLst>
          </p:cNvPr>
          <p:cNvGrpSpPr/>
          <p:nvPr userDrawn="1"/>
        </p:nvGrpSpPr>
        <p:grpSpPr>
          <a:xfrm>
            <a:off x="456556" y="865031"/>
            <a:ext cx="11278888" cy="972193"/>
            <a:chOff x="201912" y="865031"/>
            <a:chExt cx="11278888" cy="9721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967623-D62B-4844-A2FC-F0E31864B94D}"/>
                </a:ext>
              </a:extLst>
            </p:cNvPr>
            <p:cNvSpPr/>
            <p:nvPr userDrawn="1"/>
          </p:nvSpPr>
          <p:spPr>
            <a:xfrm>
              <a:off x="506750" y="1048542"/>
              <a:ext cx="10974050" cy="4938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A76102-0173-4153-8948-42A84E51A245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2247990-E80A-4886-B432-2E41EC728628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5" name="Graphic 14">
                  <a:extLst>
                    <a:ext uri="{FF2B5EF4-FFF2-40B4-BE49-F238E27FC236}">
                      <a16:creationId xmlns:a16="http://schemas.microsoft.com/office/drawing/2014/main" id="{9EA73B08-8302-4794-96B5-0906160A4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192F7720-B9BB-4EEC-B3E3-BC0E391D553F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C4B1769-AA9B-4759-B761-CBB22DDD71B8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FE34A761-E4CB-402E-952E-A8F7BB3C4C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572380" y="2597417"/>
                <a:ext cx="2702199" cy="2856611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5CF86B3-992D-411A-AD5E-676D763294F1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8D10C0-2C29-4BD5-A400-2FCACA9679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163916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CF0E9A-AF52-4A7B-8921-F47FFD2CBF5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5F90-F803-4B94-BB5B-7A9928D9AC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89AB5-99AF-42E5-9B0F-BB0CD037CEAA}"/>
              </a:ext>
            </a:extLst>
          </p:cNvPr>
          <p:cNvSpPr/>
          <p:nvPr userDrawn="1"/>
        </p:nvSpPr>
        <p:spPr>
          <a:xfrm>
            <a:off x="166255" y="1233529"/>
            <a:ext cx="11830153" cy="5389010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FEEB6A-77B3-4824-B327-BC63A445650A}"/>
              </a:ext>
            </a:extLst>
          </p:cNvPr>
          <p:cNvGrpSpPr/>
          <p:nvPr userDrawn="1"/>
        </p:nvGrpSpPr>
        <p:grpSpPr>
          <a:xfrm>
            <a:off x="308020" y="865031"/>
            <a:ext cx="11575960" cy="972193"/>
            <a:chOff x="201912" y="865031"/>
            <a:chExt cx="11575960" cy="9721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E7B177A-D643-42A3-AC5C-A5DAA3E92CBA}"/>
                </a:ext>
              </a:extLst>
            </p:cNvPr>
            <p:cNvSpPr/>
            <p:nvPr userDrawn="1"/>
          </p:nvSpPr>
          <p:spPr>
            <a:xfrm>
              <a:off x="506749" y="1048542"/>
              <a:ext cx="11271123" cy="49384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23C9CF-F169-49F1-B8AB-FDF27C1A636D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BF84B6C-9694-4D63-9BD1-07883DF2E53E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4" name="Graphic 13">
                  <a:extLst>
                    <a:ext uri="{FF2B5EF4-FFF2-40B4-BE49-F238E27FC236}">
                      <a16:creationId xmlns:a16="http://schemas.microsoft.com/office/drawing/2014/main" id="{793677E3-9746-4658-854B-8350B5752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AF56CE1-A3D3-4831-9568-A9F320D9A398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A380145-8BA0-4278-928C-9389E8915E6B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E0F8A667-8135-45C1-AB04-66AECA9975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863420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558E9C84-8C7A-4740-85E2-8C45EBA2DE3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6BAA7D4D-CF78-446F-838F-4A4102910699}" type="slidenum">
              <a:rPr lang="th-TH" altLang="th-TH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th-TH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DAAA76-C155-47DB-A9E5-B1AB57E8158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03125F-DDCC-4B74-8471-08E396B58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13B189-426A-44F3-8BF4-B6B3DC3737C1}"/>
              </a:ext>
            </a:extLst>
          </p:cNvPr>
          <p:cNvSpPr/>
          <p:nvPr userDrawn="1"/>
        </p:nvSpPr>
        <p:spPr>
          <a:xfrm>
            <a:off x="166255" y="1149531"/>
            <a:ext cx="11830153" cy="5473008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7CC628-F363-4CB8-ADD2-82E7D4B16C86}"/>
              </a:ext>
            </a:extLst>
          </p:cNvPr>
          <p:cNvSpPr/>
          <p:nvPr userDrawn="1"/>
        </p:nvSpPr>
        <p:spPr>
          <a:xfrm>
            <a:off x="460439" y="970164"/>
            <a:ext cx="11271123" cy="4938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171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7A340C3-9E38-494B-9CEE-64298BFB0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851B1-F306-47EB-A6E3-26F8C0BD3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6764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E392FAA-6EF7-4194-B483-691D33791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9B4825-0A5A-4808-9B0C-644E25A7AA4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41C45-4599-4DDD-8CFC-F1F2961BA2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32AED-87FD-4A65-A8D7-1B6C3CD76561}"/>
              </a:ext>
            </a:extLst>
          </p:cNvPr>
          <p:cNvSpPr/>
          <p:nvPr userDrawn="1"/>
        </p:nvSpPr>
        <p:spPr>
          <a:xfrm>
            <a:off x="608975" y="996291"/>
            <a:ext cx="10974050" cy="4938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3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9685BD-A7BE-42BE-A06D-058A08F3D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13C554-725F-41FE-A92E-3A290F04249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5C692-FC84-4132-8CA3-BC17085134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F4A1B4-291F-4ACB-8075-816767EEF3B2}"/>
              </a:ext>
            </a:extLst>
          </p:cNvPr>
          <p:cNvSpPr/>
          <p:nvPr userDrawn="1"/>
        </p:nvSpPr>
        <p:spPr>
          <a:xfrm>
            <a:off x="0" y="888237"/>
            <a:ext cx="12192000" cy="59697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028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C6E9632-4421-4C4C-A9A3-7C49001B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244866"/>
            <a:ext cx="12192000" cy="5152045"/>
            <a:chOff x="0" y="1528971"/>
            <a:chExt cx="12192000" cy="515204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3764" y="1528971"/>
              <a:ext cx="5694310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rgbClr val="15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827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A3DF61-8927-48AA-BC7D-BB8C4F68F2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2C8CDA-1A77-4703-933A-B8B14499A77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83D02-4CBA-4F0C-957E-F3005704F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9F6698-E1F6-48FE-94DF-C5472E8F2FB9}"/>
              </a:ext>
            </a:extLst>
          </p:cNvPr>
          <p:cNvSpPr/>
          <p:nvPr userDrawn="1"/>
        </p:nvSpPr>
        <p:spPr>
          <a:xfrm>
            <a:off x="302493" y="1741255"/>
            <a:ext cx="5694310" cy="786721"/>
          </a:xfrm>
          <a:prstGeom prst="roundRect">
            <a:avLst>
              <a:gd name="adj" fmla="val 33690"/>
            </a:avLst>
          </a:prstGeom>
          <a:solidFill>
            <a:schemeClr val="bg1"/>
          </a:solidFill>
          <a:ln w="38100">
            <a:solidFill>
              <a:srgbClr val="157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30664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81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8B67C9-B8C5-A38F-9056-19421F5CA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26253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177460"/>
            <a:ext cx="12192000" cy="5219451"/>
            <a:chOff x="0" y="1461565"/>
            <a:chExt cx="12192000" cy="52194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2491" y="1461565"/>
              <a:ext cx="8666847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8A2564E-05A6-6481-7A03-E9F872827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445976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184B6F-CBEE-9226-13C3-5E83C8C386ED}"/>
              </a:ext>
            </a:extLst>
          </p:cNvPr>
          <p:cNvSpPr/>
          <p:nvPr userDrawn="1"/>
        </p:nvSpPr>
        <p:spPr>
          <a:xfrm>
            <a:off x="112089" y="1018902"/>
            <a:ext cx="11978640" cy="5726581"/>
          </a:xfrm>
          <a:prstGeom prst="roundRect">
            <a:avLst>
              <a:gd name="adj" fmla="val 349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8B67C9-B8C5-A38F-9056-19421F5CA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529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7934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C5C63C-74F1-4BB5-9DF5-4920AD1F3299}"/>
              </a:ext>
            </a:extLst>
          </p:cNvPr>
          <p:cNvGrpSpPr/>
          <p:nvPr userDrawn="1"/>
        </p:nvGrpSpPr>
        <p:grpSpPr>
          <a:xfrm>
            <a:off x="0" y="2487704"/>
            <a:ext cx="9924288" cy="1882590"/>
            <a:chOff x="-1132110" y="2487704"/>
            <a:chExt cx="9930034" cy="1882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17C8064-67D3-467C-905A-C4EDC043877E}"/>
                </a:ext>
              </a:extLst>
            </p:cNvPr>
            <p:cNvSpPr/>
            <p:nvPr userDrawn="1"/>
          </p:nvSpPr>
          <p:spPr>
            <a:xfrm>
              <a:off x="-1132110" y="2487706"/>
              <a:ext cx="9828683" cy="188258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FC8377E-A127-4ACC-A916-C5CD202AA437}"/>
                </a:ext>
              </a:extLst>
            </p:cNvPr>
            <p:cNvSpPr/>
            <p:nvPr userDrawn="1"/>
          </p:nvSpPr>
          <p:spPr>
            <a:xfrm flipH="1" flipV="1">
              <a:off x="8455005" y="2487706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9B8F48BA-E1FF-43DD-B062-2EFF4E2F4271}"/>
                </a:ext>
              </a:extLst>
            </p:cNvPr>
            <p:cNvSpPr/>
            <p:nvPr userDrawn="1"/>
          </p:nvSpPr>
          <p:spPr>
            <a:xfrm flipH="1" flipV="1">
              <a:off x="8661400" y="2487704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38E0A9E2-E57B-4D71-897F-0E7E21B69596}"/>
                </a:ext>
              </a:extLst>
            </p:cNvPr>
            <p:cNvSpPr/>
            <p:nvPr userDrawn="1"/>
          </p:nvSpPr>
          <p:spPr>
            <a:xfrm flipH="1">
              <a:off x="8445603" y="3790950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68E7D6CF-166B-4E1E-BA12-7AB46AE211DE}"/>
                </a:ext>
              </a:extLst>
            </p:cNvPr>
            <p:cNvSpPr/>
            <p:nvPr userDrawn="1"/>
          </p:nvSpPr>
          <p:spPr>
            <a:xfrm flipH="1">
              <a:off x="8640404" y="4159249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86688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851B1-F306-47EB-A6E3-26F8C0BD3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F9CB5BD-2EAE-1DD0-8E3D-31B6738B7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45591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177460"/>
            <a:ext cx="12192000" cy="5219451"/>
            <a:chOff x="0" y="1461565"/>
            <a:chExt cx="12192000" cy="52194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2493" y="1461565"/>
              <a:ext cx="5694310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8A2564E-05A6-6481-7A03-E9F872827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84938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D89831-25C3-4767-974F-07743D7318ED}"/>
              </a:ext>
            </a:extLst>
          </p:cNvPr>
          <p:cNvSpPr/>
          <p:nvPr userDrawn="1"/>
        </p:nvSpPr>
        <p:spPr>
          <a:xfrm>
            <a:off x="1" y="1474102"/>
            <a:ext cx="12191999" cy="42996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43112F-25FA-454D-B83E-6C5693F7C937}"/>
              </a:ext>
            </a:extLst>
          </p:cNvPr>
          <p:cNvGrpSpPr/>
          <p:nvPr userDrawn="1"/>
        </p:nvGrpSpPr>
        <p:grpSpPr>
          <a:xfrm>
            <a:off x="0" y="2219478"/>
            <a:ext cx="12192000" cy="2407758"/>
            <a:chOff x="0" y="1971183"/>
            <a:chExt cx="12192000" cy="24077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3A652-0B7C-42C5-8070-CECFB91BD067}"/>
                </a:ext>
              </a:extLst>
            </p:cNvPr>
            <p:cNvSpPr/>
            <p:nvPr userDrawn="1"/>
          </p:nvSpPr>
          <p:spPr>
            <a:xfrm>
              <a:off x="0" y="3363514"/>
              <a:ext cx="12192000" cy="10154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th-TH" sz="3200" b="1" baseline="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พัฒนาระบบราชการ เพื่อชีวิตที่ดีขึ้นของประชาชน</a:t>
              </a:r>
              <a:endPara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800" b="1" baseline="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GOOD  GOVERNANCE  FOR  BETTER  LIFE</a:t>
              </a:r>
              <a:endPara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6E770C-1990-4902-909A-A338C6F8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713" y="1971183"/>
              <a:ext cx="1490573" cy="1193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0406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3A0D6BC-1888-48E9-9195-84C5CC9F40F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13/07/66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7724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87906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6959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3A0D6BC-1888-48E9-9195-84C5CC9F40F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13/07/66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26573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5483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D89831-25C3-4767-974F-07743D7318ED}"/>
              </a:ext>
            </a:extLst>
          </p:cNvPr>
          <p:cNvSpPr/>
          <p:nvPr userDrawn="1"/>
        </p:nvSpPr>
        <p:spPr>
          <a:xfrm>
            <a:off x="1" y="1474102"/>
            <a:ext cx="12191999" cy="42996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43112F-25FA-454D-B83E-6C5693F7C937}"/>
              </a:ext>
            </a:extLst>
          </p:cNvPr>
          <p:cNvGrpSpPr/>
          <p:nvPr userDrawn="1"/>
        </p:nvGrpSpPr>
        <p:grpSpPr>
          <a:xfrm>
            <a:off x="0" y="2219478"/>
            <a:ext cx="12192000" cy="2407758"/>
            <a:chOff x="0" y="1971183"/>
            <a:chExt cx="12192000" cy="24077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3A652-0B7C-42C5-8070-CECFB91BD067}"/>
                </a:ext>
              </a:extLst>
            </p:cNvPr>
            <p:cNvSpPr/>
            <p:nvPr userDrawn="1"/>
          </p:nvSpPr>
          <p:spPr>
            <a:xfrm>
              <a:off x="0" y="3363514"/>
              <a:ext cx="12192000" cy="10154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th-TH" sz="3200" b="1" baseline="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พัฒนาระบบราชการ เพื่อชีวิตที่ดีขึ้นของประชาชน</a:t>
              </a:r>
              <a:endPara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800" b="1" baseline="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GOOD  GOVERNANCE  FOR  BETTER  LIFE</a:t>
              </a:r>
              <a:endPara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6E770C-1990-4902-909A-A338C6F8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713" y="1971183"/>
              <a:ext cx="1490573" cy="1193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99737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H Sarabun PSK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H Sarabun PSK"/>
              </a:defRPr>
            </a:lvl1pPr>
            <a:lvl2pPr>
              <a:defRPr>
                <a:latin typeface="TH Sarabun PSK"/>
              </a:defRPr>
            </a:lvl2pPr>
            <a:lvl3pPr>
              <a:defRPr>
                <a:latin typeface="TH Sarabun PSK"/>
              </a:defRPr>
            </a:lvl3pPr>
            <a:lvl4pPr>
              <a:defRPr>
                <a:latin typeface="TH Sarabun PSK"/>
              </a:defRPr>
            </a:lvl4pPr>
            <a:lvl5pPr>
              <a:defRPr>
                <a:latin typeface="TH Sarabun PSK"/>
              </a:defRPr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H Sarabun PSK"/>
              </a:defRPr>
            </a:lvl1pPr>
          </a:lstStyle>
          <a:p>
            <a:pPr defTabSz="457200"/>
            <a:fld id="{03A0D6BC-1888-48E9-9195-84C5CC9F40F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13/07/66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H Sarabun PSK"/>
              </a:defRPr>
            </a:lvl1pPr>
          </a:lstStyle>
          <a:p>
            <a:pPr defTabSz="4572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H Sarabun PSK"/>
              </a:defRPr>
            </a:lvl1pPr>
          </a:lstStyle>
          <a:p>
            <a:pPr defTabSz="457200"/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68115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681871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712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5338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H SarabunPSK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</a:defRPr>
            </a:lvl5pPr>
          </a:lstStyle>
          <a:p>
            <a:pPr lvl="0"/>
            <a:r>
              <a:rPr lang="th-TH" dirty="0"/>
              <a:t>คลิกเพื่อแก้ไขสไตล์ของข้อความต้นแบบ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H SarabunPSK" panose="020B0500040200020003" pitchFamily="34" charset="-34"/>
              </a:defRPr>
            </a:lvl1pPr>
          </a:lstStyle>
          <a:p>
            <a:pPr defTabSz="457200"/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H SarabunPSK" panose="020B0500040200020003" pitchFamily="34" charset="-34"/>
              </a:defRPr>
            </a:lvl1pPr>
          </a:lstStyle>
          <a:p>
            <a:pPr defTabSz="457200"/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H SarabunPSK" panose="020B0500040200020003" pitchFamily="34" charset="-34"/>
              </a:defRPr>
            </a:lvl1pPr>
          </a:lstStyle>
          <a:p>
            <a:pPr defTabSz="457200"/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248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4465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438BD-112B-4363-BBA3-E374F16F6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C05144-1E5D-499A-B350-A8362574D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F9960-6D90-4A62-ADB1-7F7DB0D6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4D899-4E29-45D1-9181-B8C3AF4E00F1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6A6D4-0DDA-4F10-B032-EA4280EE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A3A4-8E2B-432F-A4FE-D6D8B552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284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3B661-61BC-4758-875D-C66BE45B4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F3EA-7099-49DC-A468-DB0DEC1BF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C72F0-5866-4CEC-AE60-9F5B7947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BAC2-5386-43F5-8AE7-7D988D2CDFB8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28D9-DF13-4A0E-92E0-7D150359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B331A-F2D0-404B-B224-2895C994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690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80FBF-DF63-4A11-B384-355238E5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D7687-B879-4197-80F9-74979F830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F4C6E-3CB3-4B42-B4F6-984CAA21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9093-CFA4-4F6A-8642-650C2D03699C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B8411-B526-43A7-8832-A41D0666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BEB8D-4B74-4996-81FB-E2350709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589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6512-E545-472C-9506-9CBB039A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3431A-F484-4FA4-8461-F204ED7A3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DC07B-C852-460F-A561-4178B91FF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1367F-8B29-4EE5-AAAE-FFB32A3D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5E13-33F4-4B46-A0CA-3D85B4CE40BC}" type="datetime1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9932-70AD-449B-99AB-EFAA6DCF2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9DFDB-BDF3-4D65-8DA9-11B357494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1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Title and Content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4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14"/>
          <p:cNvSpPr/>
          <p:nvPr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2350" y="233092"/>
            <a:ext cx="645523" cy="5429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4"/>
          <p:cNvSpPr/>
          <p:nvPr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757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14864-5702-4BD7-A21B-108429AA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D4954-3437-4BF2-9E02-00AEE4934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330E0-C844-491D-B82B-741BB555C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B421A-B727-424F-B921-53D906C30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257E33-ECE5-44B7-BA55-C2E19D23B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FC435-01DE-4316-AFF4-5796045E8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7207-7CB7-4E00-B9C6-01A2B5679BDB}" type="datetime1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54D9C2-0E67-4BD0-BC40-7FE61C06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D4860-9F9E-4142-9112-1D2799F1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762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B526-8AE5-4AFC-A07A-832E68A0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748578-1006-4C0A-AD31-6CBDE6D2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C53E-1485-4347-B34C-78D9791E1A92}" type="datetime1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F6E63-ABEE-4912-B50A-E3404963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DBD15-885C-4154-A3C0-64618BD3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368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6DED3-6AE6-4980-B09C-3A9D4803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84A-24D8-4395-A7B8-1980A1A119E3}" type="datetime1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603EA-2421-4E14-A746-2D4D00051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3C0AC-216A-4AE8-A23D-BB993467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612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86F30-6BBD-45FC-9D2C-AB90087B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66497-B161-44E5-B520-DA030EC8D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17534-CF64-40D8-91D3-B9584A72B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968EA-625C-4F56-9912-062D6D17B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F67-5E7D-4E25-BC4D-85C0A0C59448}" type="datetime1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2D19D-761F-405C-B963-F936D611C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E2F80-349C-4C93-9A53-D88A5414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51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A8A9A-4DCF-41C4-A79F-3797E2CC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6690B5-3FE6-4B56-83CF-90912EA415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2F5DA-AE26-491D-AA6C-10403F343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E4AF2-1A5C-4238-9B3F-1BF7A641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8D5B-0537-4598-BB2E-66D23523E899}" type="datetime1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5D171-5029-4576-A106-34576149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313FA-587C-40E7-BADD-4BD1F373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802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CFE7-9DD0-4639-9D3E-FA8CCE17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4FD93-BAE2-44E6-9B72-F8A3C1A58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2075F-F947-4737-A66C-7A554C2B9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70C8-95B5-4F16-9EB8-4F14A674776A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792B6-1B39-4127-9423-50CD96856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7C8D8-20CA-4B3B-859C-602BC9C1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2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D310A6-2B8F-459E-8EF6-C428D87F5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2E4F35-E35B-48F7-A314-2F9F962AF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CB59B-D062-4A84-928F-DF39FE18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1D1E-284F-4ED0-BA52-3286A9E232FA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2FB92-27E3-45A9-833E-BA79FC3C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044FF-6A2C-406B-A238-F29B870D4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04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3A0D6BC-1888-48E9-9195-84C5CC9F40F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13/07/66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41968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130736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/>
        </p:nvSpPr>
        <p:spPr>
          <a:xfrm flipH="1">
            <a:off x="1834067" y="4123300"/>
            <a:ext cx="85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endParaRPr sz="8000">
              <a:solidFill>
                <a:srgbClr val="FFFFFF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" y="-533007"/>
            <a:ext cx="12192000" cy="58258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;p1">
            <a:extLst>
              <a:ext uri="{FF2B5EF4-FFF2-40B4-BE49-F238E27FC236}">
                <a16:creationId xmlns:a16="http://schemas.microsoft.com/office/drawing/2014/main" id="{726A9AF6-D114-4DB0-B83D-40693E6BF13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7CFDB-DA0A-45AC-B351-F6AEC644F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96047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Vertical Text" preserve="1">
  <p:cSld name="1_Title and Vertical Tex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2">
            <a:alphaModFix/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51" y="169087"/>
            <a:ext cx="744370" cy="626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15"/>
          <p:cNvGrpSpPr/>
          <p:nvPr/>
        </p:nvGrpSpPr>
        <p:grpSpPr>
          <a:xfrm>
            <a:off x="0" y="2487704"/>
            <a:ext cx="9924288" cy="1882590"/>
            <a:chOff x="-1132110" y="2487704"/>
            <a:chExt cx="9930034" cy="1882590"/>
          </a:xfrm>
        </p:grpSpPr>
        <p:sp>
          <p:nvSpPr>
            <p:cNvPr id="18" name="Google Shape;18;p15"/>
            <p:cNvSpPr/>
            <p:nvPr/>
          </p:nvSpPr>
          <p:spPr>
            <a:xfrm>
              <a:off x="-1132110" y="2487706"/>
              <a:ext cx="9828683" cy="188258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5"/>
            <p:cNvSpPr/>
            <p:nvPr/>
          </p:nvSpPr>
          <p:spPr>
            <a:xfrm rot="10800000">
              <a:off x="8455005" y="2487706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5"/>
            <p:cNvSpPr/>
            <p:nvPr/>
          </p:nvSpPr>
          <p:spPr>
            <a:xfrm rot="10800000">
              <a:off x="8661400" y="2487704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5"/>
            <p:cNvSpPr/>
            <p:nvPr/>
          </p:nvSpPr>
          <p:spPr>
            <a:xfrm flipH="1">
              <a:off x="8445603" y="3790950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5"/>
            <p:cNvSpPr/>
            <p:nvPr/>
          </p:nvSpPr>
          <p:spPr>
            <a:xfrm flipH="1">
              <a:off x="8640404" y="4159249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Google Shape;23;p15"/>
          <p:cNvPicPr preferRelativeResize="0"/>
          <p:nvPr/>
        </p:nvPicPr>
        <p:blipFill rotWithShape="1">
          <a:blip r:embed="rId4">
            <a:alphaModFix/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9485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6DA6F9-811F-48AF-8F6A-CD5E79C85645}"/>
              </a:ext>
            </a:extLst>
          </p:cNvPr>
          <p:cNvGrpSpPr/>
          <p:nvPr userDrawn="1"/>
        </p:nvGrpSpPr>
        <p:grpSpPr>
          <a:xfrm rot="10800000">
            <a:off x="7101854" y="-668908"/>
            <a:ext cx="5091855" cy="8195500"/>
            <a:chOff x="14" y="-668908"/>
            <a:chExt cx="5091855" cy="8195500"/>
          </a:xfrm>
        </p:grpSpPr>
        <p:pic>
          <p:nvPicPr>
            <p:cNvPr id="20" name="Google Shape;20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1569" y="-668908"/>
              <a:ext cx="5070300" cy="45749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14" y="2951659"/>
              <a:ext cx="5070300" cy="45749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8;p1">
            <a:extLst>
              <a:ext uri="{FF2B5EF4-FFF2-40B4-BE49-F238E27FC236}">
                <a16:creationId xmlns:a16="http://schemas.microsoft.com/office/drawing/2014/main" id="{2C02920F-598E-4A3F-83F8-9CDB32BB94E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B31EE-4CF5-403F-91D0-CABD5DF9F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834301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150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99B220-C14C-405A-9126-468653641557}"/>
              </a:ext>
            </a:extLst>
          </p:cNvPr>
          <p:cNvSpPr/>
          <p:nvPr userDrawn="1"/>
        </p:nvSpPr>
        <p:spPr>
          <a:xfrm>
            <a:off x="302493" y="176982"/>
            <a:ext cx="11599343" cy="822960"/>
          </a:xfrm>
          <a:prstGeom prst="roundRect">
            <a:avLst>
              <a:gd name="adj" fmla="val 35833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h-TH" b="1" spc="3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53" y="298859"/>
            <a:ext cx="736734" cy="619641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592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2491"/>
          <a:stretch/>
        </p:blipFill>
        <p:spPr>
          <a:xfrm>
            <a:off x="-805069" y="-757296"/>
            <a:ext cx="3067567" cy="18685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89CF75-1C27-46A2-88FD-342755BDAD00}"/>
              </a:ext>
            </a:extLst>
          </p:cNvPr>
          <p:cNvSpPr/>
          <p:nvPr userDrawn="1"/>
        </p:nvSpPr>
        <p:spPr>
          <a:xfrm>
            <a:off x="302493" y="176982"/>
            <a:ext cx="11599343" cy="741518"/>
          </a:xfrm>
          <a:prstGeom prst="roundRect">
            <a:avLst>
              <a:gd name="adj" fmla="val 35833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h-TH" b="1" spc="3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6FDB22-7CFC-4264-A982-72A1480A93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53" y="259103"/>
            <a:ext cx="736734" cy="619641"/>
          </a:xfrm>
          <a:prstGeom prst="rect">
            <a:avLst/>
          </a:prstGeom>
          <a:effectLst>
            <a:softEdge rad="0"/>
          </a:effectLst>
        </p:spPr>
      </p:pic>
      <p:sp>
        <p:nvSpPr>
          <p:cNvPr id="14" name="Rectangle: Rounded Corners 145">
            <a:extLst>
              <a:ext uri="{FF2B5EF4-FFF2-40B4-BE49-F238E27FC236}">
                <a16:creationId xmlns:a16="http://schemas.microsoft.com/office/drawing/2014/main" id="{EF8FE253-D99D-49ED-8B59-C95C69088545}"/>
              </a:ext>
            </a:extLst>
          </p:cNvPr>
          <p:cNvSpPr/>
          <p:nvPr userDrawn="1"/>
        </p:nvSpPr>
        <p:spPr>
          <a:xfrm>
            <a:off x="302493" y="1040377"/>
            <a:ext cx="11653285" cy="5641147"/>
          </a:xfrm>
          <a:prstGeom prst="roundRect">
            <a:avLst>
              <a:gd name="adj" fmla="val 58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17795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;p1">
            <a:extLst>
              <a:ext uri="{FF2B5EF4-FFF2-40B4-BE49-F238E27FC236}">
                <a16:creationId xmlns:a16="http://schemas.microsoft.com/office/drawing/2014/main" id="{AC798757-FCBC-1273-AF7E-A8397F50A04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222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/>
        </p:nvSpPr>
        <p:spPr>
          <a:xfrm flipH="1">
            <a:off x="1834067" y="4123300"/>
            <a:ext cx="85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endParaRPr sz="8000">
              <a:solidFill>
                <a:srgbClr val="FFFFFF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" y="-533007"/>
            <a:ext cx="12192000" cy="58258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;p1">
            <a:extLst>
              <a:ext uri="{FF2B5EF4-FFF2-40B4-BE49-F238E27FC236}">
                <a16:creationId xmlns:a16="http://schemas.microsoft.com/office/drawing/2014/main" id="{726A9AF6-D114-4DB0-B83D-40693E6BF13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7CFDB-DA0A-45AC-B351-F6AEC644F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6030222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6DA6F9-811F-48AF-8F6A-CD5E79C85645}"/>
              </a:ext>
            </a:extLst>
          </p:cNvPr>
          <p:cNvGrpSpPr/>
          <p:nvPr userDrawn="1"/>
        </p:nvGrpSpPr>
        <p:grpSpPr>
          <a:xfrm rot="10800000">
            <a:off x="7101854" y="-668908"/>
            <a:ext cx="5091855" cy="8195500"/>
            <a:chOff x="14" y="-668908"/>
            <a:chExt cx="5091855" cy="8195500"/>
          </a:xfrm>
        </p:grpSpPr>
        <p:pic>
          <p:nvPicPr>
            <p:cNvPr id="20" name="Google Shape;20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1569" y="-668908"/>
              <a:ext cx="5070300" cy="45749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14" y="2951659"/>
              <a:ext cx="5070300" cy="45749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8;p1">
            <a:extLst>
              <a:ext uri="{FF2B5EF4-FFF2-40B4-BE49-F238E27FC236}">
                <a16:creationId xmlns:a16="http://schemas.microsoft.com/office/drawing/2014/main" id="{2C02920F-598E-4A3F-83F8-9CDB32BB94E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B31EE-4CF5-403F-91D0-CABD5DF9F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378835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093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99B220-C14C-405A-9126-468653641557}"/>
              </a:ext>
            </a:extLst>
          </p:cNvPr>
          <p:cNvSpPr/>
          <p:nvPr userDrawn="1"/>
        </p:nvSpPr>
        <p:spPr>
          <a:xfrm>
            <a:off x="302493" y="176982"/>
            <a:ext cx="11599343" cy="822960"/>
          </a:xfrm>
          <a:prstGeom prst="roundRect">
            <a:avLst>
              <a:gd name="adj" fmla="val 35833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h-TH" b="1" spc="3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53" y="298859"/>
            <a:ext cx="736734" cy="619641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496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2491"/>
          <a:stretch/>
        </p:blipFill>
        <p:spPr>
          <a:xfrm>
            <a:off x="-805069" y="-757296"/>
            <a:ext cx="3067567" cy="18685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89CF75-1C27-46A2-88FD-342755BDAD00}"/>
              </a:ext>
            </a:extLst>
          </p:cNvPr>
          <p:cNvSpPr/>
          <p:nvPr userDrawn="1"/>
        </p:nvSpPr>
        <p:spPr>
          <a:xfrm>
            <a:off x="302493" y="176982"/>
            <a:ext cx="11599343" cy="741518"/>
          </a:xfrm>
          <a:prstGeom prst="roundRect">
            <a:avLst>
              <a:gd name="adj" fmla="val 35833"/>
            </a:avLst>
          </a:prstGeom>
          <a:solidFill>
            <a:srgbClr val="D6D2E6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h-TH" b="1" spc="3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6FDB22-7CFC-4264-A982-72A1480A93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53" y="259103"/>
            <a:ext cx="736734" cy="619641"/>
          </a:xfrm>
          <a:prstGeom prst="rect">
            <a:avLst/>
          </a:prstGeom>
          <a:effectLst>
            <a:softEdge rad="0"/>
          </a:effectLst>
        </p:spPr>
      </p:pic>
      <p:sp>
        <p:nvSpPr>
          <p:cNvPr id="14" name="Rectangle: Rounded Corners 145">
            <a:extLst>
              <a:ext uri="{FF2B5EF4-FFF2-40B4-BE49-F238E27FC236}">
                <a16:creationId xmlns:a16="http://schemas.microsoft.com/office/drawing/2014/main" id="{EF8FE253-D99D-49ED-8B59-C95C69088545}"/>
              </a:ext>
            </a:extLst>
          </p:cNvPr>
          <p:cNvSpPr/>
          <p:nvPr userDrawn="1"/>
        </p:nvSpPr>
        <p:spPr>
          <a:xfrm>
            <a:off x="302493" y="1040377"/>
            <a:ext cx="11653285" cy="5641147"/>
          </a:xfrm>
          <a:prstGeom prst="roundRect">
            <a:avLst>
              <a:gd name="adj" fmla="val 58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7925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25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01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02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.jp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2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image" Target="../media/image10.jp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6000">
              <a:schemeClr val="accent6">
                <a:lumMod val="60000"/>
                <a:lumOff val="4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0E4910-90BB-41C5-8EB5-7DD3904AD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25355" r="1" b="9031"/>
          <a:stretch/>
        </p:blipFill>
        <p:spPr>
          <a:xfrm rot="10800000">
            <a:off x="-256941" y="328773"/>
            <a:ext cx="12705882" cy="7145012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63AE4B9-C42C-19C4-8EB7-173AE5170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4838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B2A1A69-1767-920D-4C90-8E27F0AA22C1}"/>
              </a:ext>
            </a:extLst>
          </p:cNvPr>
          <p:cNvSpPr/>
          <p:nvPr userDrawn="1"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rgbClr val="FFB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DAEECC-8B50-BB90-E1D4-9C4F2A54E035}"/>
              </a:ext>
            </a:extLst>
          </p:cNvPr>
          <p:cNvSpPr/>
          <p:nvPr userDrawn="1"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7F69EEBB-A421-7A66-3C51-943448A21F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2A3E8A-DD31-DA60-56E8-786F26FD4A0F}"/>
              </a:ext>
            </a:extLst>
          </p:cNvPr>
          <p:cNvSpPr/>
          <p:nvPr userDrawn="1"/>
        </p:nvSpPr>
        <p:spPr>
          <a:xfrm>
            <a:off x="-13648" y="6822688"/>
            <a:ext cx="11627893" cy="401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26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E3F509-E3B8-4131-B149-CE69071A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D98E9-55F8-4013-9CAD-4B0C0C761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3DA9C-7751-419E-AD07-08A0DF4F8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57281-791E-48F1-A381-E8A97D965B59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47B18-11AD-4AEF-9E95-6CDC7D340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218A4-29F1-44B8-901E-36494900A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8523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7E290-76B0-4EA1-9FB1-BF333C18E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6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B2A1A69-1767-920D-4C90-8E27F0AA22C1}"/>
              </a:ext>
            </a:extLst>
          </p:cNvPr>
          <p:cNvSpPr/>
          <p:nvPr userDrawn="1"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rgbClr val="FFB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DAEECC-8B50-BB90-E1D4-9C4F2A54E035}"/>
              </a:ext>
            </a:extLst>
          </p:cNvPr>
          <p:cNvSpPr/>
          <p:nvPr userDrawn="1"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7F69EEBB-A421-7A66-3C51-943448A21F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2A3E8A-DD31-DA60-56E8-786F26FD4A0F}"/>
              </a:ext>
            </a:extLst>
          </p:cNvPr>
          <p:cNvSpPr/>
          <p:nvPr userDrawn="1"/>
        </p:nvSpPr>
        <p:spPr>
          <a:xfrm>
            <a:off x="-13648" y="6822688"/>
            <a:ext cx="11627893" cy="401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73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848CCD"/>
            </a:gs>
            <a:gs pos="0">
              <a:schemeClr val="accent4">
                <a:lumMod val="20000"/>
                <a:lumOff val="80000"/>
              </a:schemeClr>
            </a:gs>
            <a:gs pos="100000">
              <a:srgbClr val="6699FF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93367"/>
            <a:ext cx="1097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quada One"/>
              <a:buNone/>
              <a:defRPr sz="30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536633"/>
            <a:ext cx="10972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Condensed Light"/>
              <a:buChar char="●"/>
              <a:defRPr sz="18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tx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6383400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848CCD"/>
            </a:gs>
            <a:gs pos="0">
              <a:schemeClr val="accent4">
                <a:lumMod val="20000"/>
                <a:lumOff val="80000"/>
              </a:schemeClr>
            </a:gs>
            <a:gs pos="100000">
              <a:srgbClr val="6699FF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25;p4">
            <a:extLst>
              <a:ext uri="{FF2B5EF4-FFF2-40B4-BE49-F238E27FC236}">
                <a16:creationId xmlns:a16="http://schemas.microsoft.com/office/drawing/2014/main" id="{9DBC77FB-C056-80B4-0657-0DFB9B37EEA0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4;p7">
            <a:extLst>
              <a:ext uri="{FF2B5EF4-FFF2-40B4-BE49-F238E27FC236}">
                <a16:creationId xmlns:a16="http://schemas.microsoft.com/office/drawing/2014/main" id="{2A5B1B96-9CF1-A46E-F243-1314295F530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60FA94-893A-EB0B-934B-848770DC2676}"/>
              </a:ext>
            </a:extLst>
          </p:cNvPr>
          <p:cNvSpPr/>
          <p:nvPr userDrawn="1"/>
        </p:nvSpPr>
        <p:spPr>
          <a:xfrm>
            <a:off x="302493" y="176982"/>
            <a:ext cx="11599343" cy="822960"/>
          </a:xfrm>
          <a:prstGeom prst="roundRect">
            <a:avLst>
              <a:gd name="adj" fmla="val 35833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h-TH" b="1" spc="3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6E8C24-7FAF-7CDD-ACF6-61C012E433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53" y="298859"/>
            <a:ext cx="736734" cy="619641"/>
          </a:xfrm>
          <a:prstGeom prst="rect">
            <a:avLst/>
          </a:prstGeom>
          <a:effectLst>
            <a:softEdge rad="0"/>
          </a:effectLst>
        </p:spPr>
      </p:pic>
      <p:sp>
        <p:nvSpPr>
          <p:cNvPr id="22" name="Google Shape;8;p1">
            <a:extLst>
              <a:ext uri="{FF2B5EF4-FFF2-40B4-BE49-F238E27FC236}">
                <a16:creationId xmlns:a16="http://schemas.microsoft.com/office/drawing/2014/main" id="{F452ECD3-ABF2-AB04-7A2C-166981AC62D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5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848CCD"/>
            </a:gs>
            <a:gs pos="0">
              <a:schemeClr val="accent4">
                <a:lumMod val="20000"/>
                <a:lumOff val="80000"/>
              </a:schemeClr>
            </a:gs>
            <a:gs pos="100000">
              <a:srgbClr val="6699FF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93367"/>
            <a:ext cx="1097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quada One"/>
              <a:buNone/>
              <a:defRPr sz="30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536633"/>
            <a:ext cx="10972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Condensed Light"/>
              <a:buChar char="●"/>
              <a:defRPr sz="18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tx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352181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E3F509-E3B8-4131-B149-CE69071A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D98E9-55F8-4013-9CAD-4B0C0C761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3DA9C-7751-419E-AD07-08A0DF4F8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57281-791E-48F1-A381-E8A97D965B59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47B18-11AD-4AEF-9E95-6CDC7D340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218A4-29F1-44B8-901E-36494900A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910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TH SarabunPSK" panose="020B0500040200020003" pitchFamily="34" charset="-34"/>
              </a:defRPr>
            </a:lvl1pPr>
          </a:lstStyle>
          <a:p>
            <a:fld id="{C787E290-76B0-4EA1-9FB1-BF333C18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4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1C3B38-71CE-1833-2FE1-B7CC56FA2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910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787E290-76B0-4EA1-9FB1-BF333C18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33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0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76000">
              <a:schemeClr val="accent6">
                <a:lumMod val="60000"/>
                <a:lumOff val="4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0E4910-90BB-41C5-8EB5-7DD3904AD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25355" r="1" b="9031"/>
          <a:stretch/>
        </p:blipFill>
        <p:spPr>
          <a:xfrm rot="10800000">
            <a:off x="-256941" y="328773"/>
            <a:ext cx="12705882" cy="7145012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6B18255-2BA2-929B-4215-D6C5E0A82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238" y="6513817"/>
            <a:ext cx="2743200" cy="317896"/>
          </a:xfrm>
          <a:prstGeom prst="rect">
            <a:avLst/>
          </a:prstGeom>
        </p:spPr>
        <p:txBody>
          <a:bodyPr/>
          <a:lstStyle>
            <a:lvl1pPr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5204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B2A1A69-1767-920D-4C90-8E27F0AA22C1}"/>
              </a:ext>
            </a:extLst>
          </p:cNvPr>
          <p:cNvSpPr/>
          <p:nvPr userDrawn="1"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rgbClr val="FFB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DAEECC-8B50-BB90-E1D4-9C4F2A54E035}"/>
              </a:ext>
            </a:extLst>
          </p:cNvPr>
          <p:cNvSpPr/>
          <p:nvPr userDrawn="1"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7F69EEBB-A421-7A66-3C51-943448A21F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2A3E8A-DD31-DA60-56E8-786F26FD4A0F}"/>
              </a:ext>
            </a:extLst>
          </p:cNvPr>
          <p:cNvSpPr/>
          <p:nvPr userDrawn="1"/>
        </p:nvSpPr>
        <p:spPr>
          <a:xfrm>
            <a:off x="-13648" y="6822688"/>
            <a:ext cx="11627893" cy="401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3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57C6D2"/>
            </a:gs>
            <a:gs pos="76000">
              <a:srgbClr val="1577A5"/>
            </a:gs>
            <a:gs pos="100000">
              <a:srgbClr val="1577A5"/>
            </a:gs>
          </a:gsLst>
          <a:lin ang="189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3"/>
          <p:cNvPicPr preferRelativeResize="0"/>
          <p:nvPr/>
        </p:nvPicPr>
        <p:blipFill rotWithShape="1">
          <a:blip r:embed="rId31">
            <a:alphaModFix amt="7000"/>
          </a:blip>
          <a:srcRect l="17447" t="25355" r="1" b="9030"/>
          <a:stretch/>
        </p:blipFill>
        <p:spPr>
          <a:xfrm rot="10800000">
            <a:off x="-513882" y="-287012"/>
            <a:ext cx="12705882" cy="7145012"/>
          </a:xfrm>
          <a:custGeom>
            <a:avLst/>
            <a:gdLst/>
            <a:ahLst/>
            <a:cxnLst/>
            <a:rect l="l" t="t" r="r" b="b"/>
            <a:pathLst>
              <a:path w="10655455" h="6858000" extrusionOk="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Google Shape;7;p13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0502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705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887447-1085-F52E-8E94-5544A2385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4A811-88D4-3B37-2D55-4F3209777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B00C8-D29D-F4C7-AD62-6316F592C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792AE-7D59-474C-B5AA-7102A25FD8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BB993-BF5E-71D1-A23B-DC338086E7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005BD-EDB1-A43D-FB66-EBEE7D861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5E06F-3D19-4FC2-91F7-4059BE87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7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6000">
              <a:schemeClr val="accent6">
                <a:lumMod val="60000"/>
                <a:lumOff val="4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0E4910-90BB-41C5-8EB5-7DD3904AD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25355" r="1" b="9031"/>
          <a:stretch/>
        </p:blipFill>
        <p:spPr>
          <a:xfrm rot="10800000">
            <a:off x="-256941" y="328773"/>
            <a:ext cx="12705882" cy="7145012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63AE4B9-C42C-19C4-8EB7-173AE5170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9007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7C6D2"/>
            </a:gs>
            <a:gs pos="76000">
              <a:srgbClr val="1577A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0E4910-90BB-41C5-8EB5-7DD3904AD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25355" r="1" b="9031"/>
          <a:stretch/>
        </p:blipFill>
        <p:spPr>
          <a:xfrm rot="10800000">
            <a:off x="-513882" y="-287012"/>
            <a:ext cx="12705882" cy="7145012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D20F692-445A-4DF3-B034-83A19956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994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B2A1A69-1767-920D-4C90-8E27F0AA22C1}"/>
              </a:ext>
            </a:extLst>
          </p:cNvPr>
          <p:cNvSpPr/>
          <p:nvPr userDrawn="1"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rgbClr val="FFB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DAEECC-8B50-BB90-E1D4-9C4F2A54E035}"/>
              </a:ext>
            </a:extLst>
          </p:cNvPr>
          <p:cNvSpPr/>
          <p:nvPr userDrawn="1"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7F69EEBB-A421-7A66-3C51-943448A21F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2A3E8A-DD31-DA60-56E8-786F26FD4A0F}"/>
              </a:ext>
            </a:extLst>
          </p:cNvPr>
          <p:cNvSpPr/>
          <p:nvPr userDrawn="1"/>
        </p:nvSpPr>
        <p:spPr>
          <a:xfrm>
            <a:off x="-13648" y="6822688"/>
            <a:ext cx="11627893" cy="401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89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B2A1A69-1767-920D-4C90-8E27F0AA22C1}"/>
              </a:ext>
            </a:extLst>
          </p:cNvPr>
          <p:cNvSpPr/>
          <p:nvPr userDrawn="1"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rgbClr val="FFB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DAEECC-8B50-BB90-E1D4-9C4F2A54E035}"/>
              </a:ext>
            </a:extLst>
          </p:cNvPr>
          <p:cNvSpPr/>
          <p:nvPr userDrawn="1"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7F69EEBB-A421-7A66-3C51-943448A21F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2A3E8A-DD31-DA60-56E8-786F26FD4A0F}"/>
              </a:ext>
            </a:extLst>
          </p:cNvPr>
          <p:cNvSpPr/>
          <p:nvPr userDrawn="1"/>
        </p:nvSpPr>
        <p:spPr>
          <a:xfrm>
            <a:off x="-13648" y="6822688"/>
            <a:ext cx="11627893" cy="401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6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B2A1A69-1767-920D-4C90-8E27F0AA22C1}"/>
              </a:ext>
            </a:extLst>
          </p:cNvPr>
          <p:cNvSpPr/>
          <p:nvPr userDrawn="1"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rgbClr val="FFB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DAEECC-8B50-BB90-E1D4-9C4F2A54E035}"/>
              </a:ext>
            </a:extLst>
          </p:cNvPr>
          <p:cNvSpPr/>
          <p:nvPr userDrawn="1"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7F69EEBB-A421-7A66-3C51-943448A21F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2A3E8A-DD31-DA60-56E8-786F26FD4A0F}"/>
              </a:ext>
            </a:extLst>
          </p:cNvPr>
          <p:cNvSpPr/>
          <p:nvPr userDrawn="1"/>
        </p:nvSpPr>
        <p:spPr>
          <a:xfrm>
            <a:off x="-13648" y="6822688"/>
            <a:ext cx="11627893" cy="401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62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B2A1A69-1767-920D-4C90-8E27F0AA22C1}"/>
              </a:ext>
            </a:extLst>
          </p:cNvPr>
          <p:cNvSpPr/>
          <p:nvPr userDrawn="1"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rgbClr val="FFB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DAEECC-8B50-BB90-E1D4-9C4F2A54E035}"/>
              </a:ext>
            </a:extLst>
          </p:cNvPr>
          <p:cNvSpPr/>
          <p:nvPr userDrawn="1"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7F69EEBB-A421-7A66-3C51-943448A21F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2A3E8A-DD31-DA60-56E8-786F26FD4A0F}"/>
              </a:ext>
            </a:extLst>
          </p:cNvPr>
          <p:cNvSpPr/>
          <p:nvPr userDrawn="1"/>
        </p:nvSpPr>
        <p:spPr>
          <a:xfrm>
            <a:off x="-13648" y="6822688"/>
            <a:ext cx="11627893" cy="401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99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B2A1A69-1767-920D-4C90-8E27F0AA22C1}"/>
              </a:ext>
            </a:extLst>
          </p:cNvPr>
          <p:cNvSpPr/>
          <p:nvPr userDrawn="1"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rgbClr val="FFB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DAEECC-8B50-BB90-E1D4-9C4F2A54E035}"/>
              </a:ext>
            </a:extLst>
          </p:cNvPr>
          <p:cNvSpPr/>
          <p:nvPr userDrawn="1"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7F69EEBB-A421-7A66-3C51-943448A21F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2A3E8A-DD31-DA60-56E8-786F26FD4A0F}"/>
              </a:ext>
            </a:extLst>
          </p:cNvPr>
          <p:cNvSpPr/>
          <p:nvPr userDrawn="1"/>
        </p:nvSpPr>
        <p:spPr>
          <a:xfrm>
            <a:off x="-13648" y="6822688"/>
            <a:ext cx="11627893" cy="401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0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hyperlink" Target="https://forms.gle/ruUQrZCG5aNvx3rRA" TargetMode="External"/><Relationship Id="rId1" Type="http://schemas.openxmlformats.org/officeDocument/2006/relationships/slideLayout" Target="../slideLayouts/slideLayout3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17" Type="http://schemas.openxmlformats.org/officeDocument/2006/relationships/image" Target="../media/image174.png"/><Relationship Id="rId2" Type="http://schemas.openxmlformats.org/officeDocument/2006/relationships/image" Target="../media/image162.png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microsoft.com/office/2007/relationships/hdphoto" Target="../media/hdphoto6.wdp"/><Relationship Id="rId15" Type="http://schemas.openxmlformats.org/officeDocument/2006/relationships/image" Target="../media/image172.png"/><Relationship Id="rId10" Type="http://schemas.openxmlformats.org/officeDocument/2006/relationships/image" Target="../media/image168.png"/><Relationship Id="rId4" Type="http://schemas.openxmlformats.org/officeDocument/2006/relationships/image" Target="../media/image163.png"/><Relationship Id="rId9" Type="http://schemas.openxmlformats.org/officeDocument/2006/relationships/image" Target="../media/image167.png"/><Relationship Id="rId14" Type="http://schemas.openxmlformats.org/officeDocument/2006/relationships/image" Target="../media/image17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Mw2xDiLF3sxytUVJ6" TargetMode="Externa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3.xml"/><Relationship Id="rId5" Type="http://schemas.openxmlformats.org/officeDocument/2006/relationships/hyperlink" Target="https://forms.gle/65CXSpy3w9gogpmWA" TargetMode="External"/><Relationship Id="rId4" Type="http://schemas.openxmlformats.org/officeDocument/2006/relationships/image" Target="../media/image176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nscr.nesdc.go.th/wp-content/uploads/2023/03/NS-Book-for-Web_final_240366.pdf" TargetMode="External"/><Relationship Id="rId2" Type="http://schemas.openxmlformats.org/officeDocument/2006/relationships/hyperlink" Target="http://nscr.nesdc.go.th/wp-content/uploads/2023/03/ns_document_090366.pdf" TargetMode="Externa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hyperlink" Target="http://nscr.nesdc.go.th/wp-content/uploads/2023/03/ns_document_090366.pdf" TargetMode="External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86.png"/><Relationship Id="rId5" Type="http://schemas.openxmlformats.org/officeDocument/2006/relationships/image" Target="../media/image83.png"/><Relationship Id="rId4" Type="http://schemas.openxmlformats.org/officeDocument/2006/relationships/hyperlink" Target="http://nscr.nesdc.go.th/wp-content/uploads/2023/03/NS-Book-for-Web_final_240366.pdf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8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svg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0" Type="http://schemas.microsoft.com/office/2007/relationships/hdphoto" Target="../media/hdphoto2.wdp"/><Relationship Id="rId4" Type="http://schemas.openxmlformats.org/officeDocument/2006/relationships/image" Target="../media/image90.svg"/><Relationship Id="rId9" Type="http://schemas.openxmlformats.org/officeDocument/2006/relationships/image" Target="../media/image95.png"/><Relationship Id="rId1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28.png"/><Relationship Id="rId4" Type="http://schemas.openxmlformats.org/officeDocument/2006/relationships/image" Target="../media/image1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29.png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8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8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s://shorturl.at/BGJU5" TargetMode="External"/><Relationship Id="rId1" Type="http://schemas.openxmlformats.org/officeDocument/2006/relationships/slideLayout" Target="../slideLayouts/slideLayout3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26.png"/><Relationship Id="rId4" Type="http://schemas.openxmlformats.org/officeDocument/2006/relationships/image" Target="../media/image12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98.png"/><Relationship Id="rId4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44.png"/><Relationship Id="rId5" Type="http://schemas.openxmlformats.org/officeDocument/2006/relationships/image" Target="../media/image86.png"/><Relationship Id="rId4" Type="http://schemas.openxmlformats.org/officeDocument/2006/relationships/hyperlink" Target="http://dip.ddc.moph.go.th/ne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.jp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7.png"/><Relationship Id="rId5" Type="http://schemas.microsoft.com/office/2007/relationships/hdphoto" Target="../media/hdphoto4.wdp"/><Relationship Id="rId4" Type="http://schemas.openxmlformats.org/officeDocument/2006/relationships/image" Target="../media/image15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6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71F21F-B212-41FE-8859-85CD673D8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969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1A683B-A129-9F95-DBB1-52487909358B}"/>
              </a:ext>
            </a:extLst>
          </p:cNvPr>
          <p:cNvSpPr txBox="1"/>
          <p:nvPr/>
        </p:nvSpPr>
        <p:spPr>
          <a:xfrm>
            <a:off x="-15635" y="2143900"/>
            <a:ext cx="9871788" cy="253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98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การประชุมชี้แจง</a:t>
            </a:r>
          </a:p>
          <a:p>
            <a:pPr marL="0" marR="0" lvl="0" indent="0" algn="ctr" defTabSz="68598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กรอบแนวทางการประเมินส่วนราชการตามมาตรการปรับปรุงประสิทธิภาพในการปฏิบัติราชการของส่วนราชการ</a:t>
            </a:r>
          </a:p>
          <a:p>
            <a:pPr marL="0" marR="0" lvl="0" indent="0" algn="ctr" defTabSz="68598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2567</a:t>
            </a:r>
            <a:endParaRPr kumimoji="0" lang="th-TH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B30A8-7ED3-CD72-EFF1-76D1F7E7A535}"/>
              </a:ext>
            </a:extLst>
          </p:cNvPr>
          <p:cNvSpPr txBox="1"/>
          <p:nvPr/>
        </p:nvSpPr>
        <p:spPr>
          <a:xfrm>
            <a:off x="73816" y="4896057"/>
            <a:ext cx="9973698" cy="1255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98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วันพฤหัสบดีที่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13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กรกฎาคม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</a:p>
          <a:p>
            <a:pPr marL="0" marR="0" lvl="0" indent="0" algn="ctr" defTabSz="68598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เวลา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09.30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– 12.00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น.</a:t>
            </a:r>
          </a:p>
          <a:p>
            <a:pPr marL="0" marR="0" lvl="0" indent="0" algn="ctr" defTabSz="68598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ผ่านสื่ออิเล็กทรอนิกส์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130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84ED-5EF0-183E-9536-2AB8C8199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10</a:t>
            </a:fld>
            <a:endParaRPr lang="th-TH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F1EC5A-2AFB-88A9-9419-CDEE37AD7D0F}"/>
              </a:ext>
            </a:extLst>
          </p:cNvPr>
          <p:cNvSpPr txBox="1"/>
          <p:nvPr/>
        </p:nvSpPr>
        <p:spPr>
          <a:xfrm>
            <a:off x="499809" y="207048"/>
            <a:ext cx="10218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kern="0" dirty="0"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กลไกการประเมิน</a:t>
            </a:r>
          </a:p>
        </p:txBody>
      </p:sp>
      <p:sp>
        <p:nvSpPr>
          <p:cNvPr id="43" name="AutoShape 4">
            <a:extLst>
              <a:ext uri="{FF2B5EF4-FFF2-40B4-BE49-F238E27FC236}">
                <a16:creationId xmlns:a16="http://schemas.microsoft.com/office/drawing/2014/main" id="{329EA706-DB69-78C5-2F36-10935E753ED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830165" y="-2076181"/>
            <a:ext cx="813428" cy="7691302"/>
          </a:xfrm>
          <a:prstGeom prst="round2Same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CD706FB-A542-849D-91B0-3DA06D0ADD54}"/>
              </a:ext>
            </a:extLst>
          </p:cNvPr>
          <p:cNvSpPr/>
          <p:nvPr/>
        </p:nvSpPr>
        <p:spPr>
          <a:xfrm>
            <a:off x="8116313" y="1288947"/>
            <a:ext cx="2008414" cy="1752652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254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ight Arrow 5">
            <a:extLst>
              <a:ext uri="{FF2B5EF4-FFF2-40B4-BE49-F238E27FC236}">
                <a16:creationId xmlns:a16="http://schemas.microsoft.com/office/drawing/2014/main" id="{EE491C86-6C42-C67C-171F-FBE0B37450B0}"/>
              </a:ext>
            </a:extLst>
          </p:cNvPr>
          <p:cNvSpPr/>
          <p:nvPr/>
        </p:nvSpPr>
        <p:spPr>
          <a:xfrm>
            <a:off x="459264" y="1436872"/>
            <a:ext cx="1113721" cy="67495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F32D1E-AC54-5B5E-825F-54F9CC167122}"/>
              </a:ext>
            </a:extLst>
          </p:cNvPr>
          <p:cNvSpPr txBox="1"/>
          <p:nvPr/>
        </p:nvSpPr>
        <p:spPr>
          <a:xfrm>
            <a:off x="555121" y="1644095"/>
            <a:ext cx="936219" cy="280896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 rtlCol="0" anchor="ctr">
            <a:noAutofit/>
          </a:bodyPr>
          <a:lstStyle>
            <a:defPPr>
              <a:defRPr lang="th-TH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457200">
              <a:defRPr/>
            </a:pPr>
            <a:r>
              <a:rPr lang="th-TH" sz="3000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</a:t>
            </a:r>
            <a:r>
              <a:rPr lang="en-US" sz="3000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sz="3000" spc="-5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021549-89AB-B2ED-1478-1AB5AA55E147}"/>
              </a:ext>
            </a:extLst>
          </p:cNvPr>
          <p:cNvSpPr txBox="1"/>
          <p:nvPr/>
        </p:nvSpPr>
        <p:spPr>
          <a:xfrm>
            <a:off x="1654401" y="1405044"/>
            <a:ext cx="6461912" cy="81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th-TH" sz="2600" b="1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คณะทำงานเพื่อพิจารณาตัวชี้วัดตามมาตรการปรับปรุงประสิทธิภาพ</a:t>
            </a:r>
            <a:br>
              <a:rPr lang="th-TH" sz="2600" b="1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2600" b="1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ในการปฏิบัติราชการของส่วนราชการ </a:t>
            </a:r>
            <a:endParaRPr lang="en-US" sz="2600" b="1" dirty="0">
              <a:solidFill>
                <a:srgbClr val="0000CC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5" name="AutoShape 4">
            <a:extLst>
              <a:ext uri="{FF2B5EF4-FFF2-40B4-BE49-F238E27FC236}">
                <a16:creationId xmlns:a16="http://schemas.microsoft.com/office/drawing/2014/main" id="{F80D57BC-D9E1-0E24-2187-1D3B8F658A9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823474" y="-1217455"/>
            <a:ext cx="813428" cy="7704678"/>
          </a:xfrm>
          <a:prstGeom prst="round2Same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ight Arrow 5">
            <a:extLst>
              <a:ext uri="{FF2B5EF4-FFF2-40B4-BE49-F238E27FC236}">
                <a16:creationId xmlns:a16="http://schemas.microsoft.com/office/drawing/2014/main" id="{E781243A-C9E2-00D8-F137-B1D2468F5401}"/>
              </a:ext>
            </a:extLst>
          </p:cNvPr>
          <p:cNvSpPr/>
          <p:nvPr/>
        </p:nvSpPr>
        <p:spPr>
          <a:xfrm>
            <a:off x="459264" y="2303965"/>
            <a:ext cx="1113721" cy="67495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AAC5500-FF5D-3D99-C7FB-1153A9A3B00D}"/>
              </a:ext>
            </a:extLst>
          </p:cNvPr>
          <p:cNvSpPr txBox="1"/>
          <p:nvPr/>
        </p:nvSpPr>
        <p:spPr>
          <a:xfrm>
            <a:off x="555121" y="2511188"/>
            <a:ext cx="936219" cy="280896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 rtlCol="0" anchor="ctr">
            <a:noAutofit/>
          </a:bodyPr>
          <a:lstStyle>
            <a:defPPr>
              <a:defRPr lang="th-TH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457200">
              <a:defRPr/>
            </a:pPr>
            <a:r>
              <a:rPr lang="th-TH" sz="3000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</a:t>
            </a:r>
            <a:r>
              <a:rPr lang="en-US" sz="3000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3000" spc="-5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2DF670-1B46-3AB4-B012-FE23D323F82A}"/>
              </a:ext>
            </a:extLst>
          </p:cNvPr>
          <p:cNvSpPr txBox="1"/>
          <p:nvPr/>
        </p:nvSpPr>
        <p:spPr>
          <a:xfrm>
            <a:off x="1654400" y="2244922"/>
            <a:ext cx="5606371" cy="822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th-TH" sz="2600" b="1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คณะกรรมการกำกับการประเมินผลการปฏิบัติราชการของส่วนราชการ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699D7C0-0606-FE0D-B268-8120DF3251EC}"/>
              </a:ext>
            </a:extLst>
          </p:cNvPr>
          <p:cNvSpPr/>
          <p:nvPr/>
        </p:nvSpPr>
        <p:spPr>
          <a:xfrm>
            <a:off x="8163942" y="2264775"/>
            <a:ext cx="1915186" cy="67473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C000">
                <a:lumMod val="50000"/>
              </a:srgb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AE933CE-DBA0-F44D-08ED-33A256EECE34}"/>
              </a:ext>
            </a:extLst>
          </p:cNvPr>
          <p:cNvSpPr txBox="1"/>
          <p:nvPr/>
        </p:nvSpPr>
        <p:spPr>
          <a:xfrm>
            <a:off x="8572048" y="2431751"/>
            <a:ext cx="109694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GB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5" name="AutoShape 4">
            <a:extLst>
              <a:ext uri="{FF2B5EF4-FFF2-40B4-BE49-F238E27FC236}">
                <a16:creationId xmlns:a16="http://schemas.microsoft.com/office/drawing/2014/main" id="{F92942D8-0D27-D362-ED96-E1E9B434E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5674" y="3764764"/>
            <a:ext cx="4191018" cy="622286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anchor="t">
            <a:spAutoFit/>
          </a:bodyPr>
          <a:lstStyle/>
          <a:p>
            <a:pPr marL="265113" indent="-265113" algn="thaiDist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th-TH" altLang="en-US" sz="1600" b="1" kern="0" spc="-5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ส่วนราชการในกระทรวง </a:t>
            </a:r>
            <a:r>
              <a:rPr lang="en-US" sz="1600" b="1" kern="0" spc="-5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18</a:t>
            </a:r>
            <a:r>
              <a:rPr lang="th-TH" sz="1600" b="1" kern="0" spc="-5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กระทรวง </a:t>
            </a:r>
            <a:r>
              <a:rPr lang="th-TH" sz="1600" b="1" kern="0" spc="-5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(ยกเว้นกระทรวงกลาโหม) </a:t>
            </a:r>
            <a:br>
              <a:rPr lang="en-US" sz="1600" b="1" kern="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altLang="en-US" sz="1600" b="1" kern="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ผ่านกลไก </a:t>
            </a:r>
            <a:r>
              <a:rPr lang="th-TH" altLang="en-US" sz="1600" b="1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คณะกรรมการกำกับการประเมินผลการปฏิบัติราชการของ</a:t>
            </a:r>
            <a:r>
              <a:rPr lang="th-TH" altLang="en-US" sz="1600" b="1" u="sng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ส่วนราชการในกระทรวง</a:t>
            </a:r>
            <a:endParaRPr lang="en-US" altLang="en-US" sz="1600" b="1" u="sng" kern="0" dirty="0">
              <a:solidFill>
                <a:srgbClr val="0000CC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66" name="Table 11">
            <a:extLst>
              <a:ext uri="{FF2B5EF4-FFF2-40B4-BE49-F238E27FC236}">
                <a16:creationId xmlns:a16="http://schemas.microsoft.com/office/drawing/2014/main" id="{5087DE7C-4AED-4D82-A890-D7D1C7DFB883}"/>
              </a:ext>
            </a:extLst>
          </p:cNvPr>
          <p:cNvGraphicFramePr>
            <a:graphicFrameLocks noGrp="1"/>
          </p:cNvGraphicFramePr>
          <p:nvPr/>
        </p:nvGraphicFramePr>
        <p:xfrm>
          <a:off x="2289320" y="3253592"/>
          <a:ext cx="3981264" cy="457200"/>
        </p:xfrm>
        <a:graphic>
          <a:graphicData uri="http://schemas.openxmlformats.org/drawingml/2006/table">
            <a:tbl>
              <a:tblPr firstRow="1" bandRow="1"/>
              <a:tblGrid>
                <a:gridCol w="3981264">
                  <a:extLst>
                    <a:ext uri="{9D8B030D-6E8A-4147-A177-3AD203B41FA5}">
                      <a16:colId xmlns:a16="http://schemas.microsoft.com/office/drawing/2014/main" val="2758426036"/>
                    </a:ext>
                  </a:extLst>
                </a:gridCol>
              </a:tblGrid>
              <a:tr h="2237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50000"/>
                        <a:lumOff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594635"/>
                  </a:ext>
                </a:extLst>
              </a:tr>
            </a:tbl>
          </a:graphicData>
        </a:graphic>
      </p:graphicFrame>
      <p:graphicFrame>
        <p:nvGraphicFramePr>
          <p:cNvPr id="67" name="Table 11">
            <a:extLst>
              <a:ext uri="{FF2B5EF4-FFF2-40B4-BE49-F238E27FC236}">
                <a16:creationId xmlns:a16="http://schemas.microsoft.com/office/drawing/2014/main" id="{0864DBC5-816D-3478-8686-578538891996}"/>
              </a:ext>
            </a:extLst>
          </p:cNvPr>
          <p:cNvGraphicFramePr>
            <a:graphicFrameLocks noGrp="1"/>
          </p:cNvGraphicFramePr>
          <p:nvPr/>
        </p:nvGraphicFramePr>
        <p:xfrm>
          <a:off x="6324590" y="3253592"/>
          <a:ext cx="4284000" cy="457200"/>
        </p:xfrm>
        <a:graphic>
          <a:graphicData uri="http://schemas.openxmlformats.org/drawingml/2006/table">
            <a:tbl>
              <a:tblPr firstRow="1" bandRow="1"/>
              <a:tblGrid>
                <a:gridCol w="4284000">
                  <a:extLst>
                    <a:ext uri="{9D8B030D-6E8A-4147-A177-3AD203B41FA5}">
                      <a16:colId xmlns:a16="http://schemas.microsoft.com/office/drawing/2014/main" val="3819612824"/>
                    </a:ext>
                  </a:extLst>
                </a:gridCol>
              </a:tblGrid>
              <a:tr h="2237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594635"/>
                  </a:ext>
                </a:extLst>
              </a:tr>
            </a:tbl>
          </a:graphicData>
        </a:graphic>
      </p:graphicFrame>
      <p:sp>
        <p:nvSpPr>
          <p:cNvPr id="68" name="AutoShape 4">
            <a:extLst>
              <a:ext uri="{FF2B5EF4-FFF2-40B4-BE49-F238E27FC236}">
                <a16:creationId xmlns:a16="http://schemas.microsoft.com/office/drawing/2014/main" id="{AAA0D028-6AF0-95E2-B46A-1472FA4CF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005" y="3764764"/>
            <a:ext cx="3893895" cy="1016022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t"/>
          <a:lstStyle/>
          <a:p>
            <a:pPr marL="266700" indent="-266700" algn="thaiDist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th-TH" altLang="en-US" sz="1600" b="1" kern="0" spc="-5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ส่วนราชการระดับกระทรวง </a:t>
            </a:r>
            <a:r>
              <a:rPr lang="en-US" sz="1600" b="1" kern="0" spc="-5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18</a:t>
            </a:r>
            <a:r>
              <a:rPr lang="th-TH" sz="1600" b="1" kern="0" spc="-5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กระทรวง </a:t>
            </a:r>
            <a:r>
              <a:rPr lang="th-TH" sz="1600" b="1" kern="0" spc="-5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(ยกเว้นกระทรวงกลาโหม </a:t>
            </a:r>
            <a:r>
              <a:rPr lang="th-TH" sz="1600" b="1" kern="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สำนักนายกรัฐมนตรี) </a:t>
            </a:r>
            <a:r>
              <a:rPr lang="th-TH" altLang="en-US" sz="1600" b="1" kern="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ผ่านกลไก </a:t>
            </a:r>
            <a:r>
              <a:rPr lang="th-TH" altLang="en-US" sz="1600" b="1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คณะกรรมการกำกับ</a:t>
            </a:r>
            <a:br>
              <a:rPr lang="th-TH" altLang="en-US" sz="1600" b="1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altLang="en-US" sz="1600" b="1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การประเมินผลการปฏิบัติราชการของส่วนราชการในกระทรวง</a:t>
            </a:r>
            <a:endParaRPr lang="en-US" altLang="en-US" sz="1600" b="1" kern="0" dirty="0">
              <a:solidFill>
                <a:srgbClr val="0000CC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5945976-4E4B-AADB-9475-673864D36F76}"/>
              </a:ext>
            </a:extLst>
          </p:cNvPr>
          <p:cNvSpPr/>
          <p:nvPr/>
        </p:nvSpPr>
        <p:spPr>
          <a:xfrm>
            <a:off x="2302612" y="3715459"/>
            <a:ext cx="3954681" cy="2490608"/>
          </a:xfrm>
          <a:prstGeom prst="rect">
            <a:avLst/>
          </a:prstGeom>
          <a:noFill/>
          <a:ln w="2540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AutoShape 4">
            <a:extLst>
              <a:ext uri="{FF2B5EF4-FFF2-40B4-BE49-F238E27FC236}">
                <a16:creationId xmlns:a16="http://schemas.microsoft.com/office/drawing/2014/main" id="{AB6150FC-A081-85AB-72EA-78B72B51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189" y="4469041"/>
            <a:ext cx="3881527" cy="1274590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t"/>
          <a:lstStyle/>
          <a:p>
            <a:pPr marL="266700" indent="-266700" algn="thaiDist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th-TH" altLang="en-US" sz="1600" b="1" kern="0" spc="-3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ส่วนราชการในสังกัดสำนักนายกรัฐมนตรี และส่วนราชการไม่สังกัดสำนักนายกรัฐมนตรี กระทรวง หรือทบวง </a:t>
            </a:r>
            <a:r>
              <a:rPr lang="th-TH" altLang="en-US" sz="1600" b="1" kern="0" spc="-3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(ยกเว้น</a:t>
            </a:r>
            <a:r>
              <a:rPr lang="th-TH" altLang="en-US" sz="1600" b="1" kern="0" spc="-3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altLang="en-US" sz="1600" b="1" kern="0" spc="-6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กอ.รมน. สำนักงาน</a:t>
            </a:r>
            <a:r>
              <a:rPr lang="th-TH" altLang="en-US" sz="1600" b="1" kern="0" spc="-3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ตำรวจแห่งชาติ และศูนย์อำนวยการรักษาผลประโยชน์ของชาติทางทะเล</a:t>
            </a:r>
            <a:r>
              <a:rPr lang="th-TH" altLang="en-US" sz="1600" b="1" kern="0" spc="-3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  <a:r>
              <a:rPr lang="th-TH" altLang="en-US" sz="1600" b="1" kern="0" spc="-30" dirty="0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altLang="en-US" sz="1600" b="1" kern="0" spc="-6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รวม 2</a:t>
            </a:r>
            <a:r>
              <a:rPr lang="en-US" altLang="en-US" sz="1600" b="1" kern="0" spc="-6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lang="th-TH" altLang="en-US" sz="1600" b="1" kern="0" spc="-6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หน่วยงาน </a:t>
            </a:r>
            <a:r>
              <a:rPr lang="th-TH" altLang="en-US" sz="1600" b="1" kern="0" spc="-6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ผ่านกลไก</a:t>
            </a:r>
            <a:r>
              <a:rPr lang="th-TH" altLang="en-US" sz="1600" b="1" kern="0" spc="-6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</a:t>
            </a:r>
            <a:r>
              <a:rPr lang="th-TH" altLang="en-US" sz="1600" b="1" kern="0" spc="-2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กำกับการประเมินผลการปฏิบัติราชการ</a:t>
            </a:r>
            <a:r>
              <a:rPr lang="th-TH" altLang="en-US" sz="1600" b="1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ของส่วนราชการ</a:t>
            </a:r>
            <a:endParaRPr lang="th-TH" altLang="en-US" sz="1600" b="1" kern="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h-TH" altLang="en-US" sz="1600" b="1" kern="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1" name="AutoShape 4">
            <a:extLst>
              <a:ext uri="{FF2B5EF4-FFF2-40B4-BE49-F238E27FC236}">
                <a16:creationId xmlns:a16="http://schemas.microsoft.com/office/drawing/2014/main" id="{19008DB9-3401-21CA-2093-14B3F6A2D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8411" y="4469041"/>
            <a:ext cx="4208281" cy="966996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anchor="t">
            <a:spAutoFit/>
          </a:bodyPr>
          <a:lstStyle/>
          <a:p>
            <a:pPr marL="266700" indent="-266700" algn="thaiDist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th-TH" altLang="en-US" sz="1600" b="1" kern="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ส่วนราชการในสังกัดสำนักนายกรัฐมนตรี และส่วนราชการไม่</a:t>
            </a:r>
            <a:br>
              <a:rPr lang="en-US" altLang="en-US" sz="1600" b="1" kern="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altLang="en-US" sz="1600" b="1" kern="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สังกัดสำนักนายกรัฐมนตรี กระทรวง หรือทบวง </a:t>
            </a:r>
            <a:r>
              <a:rPr lang="th-TH" altLang="en-US" sz="1600" b="1" kern="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th-TH" altLang="en-US" sz="16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ยกเว้น กอ.รมน.</a:t>
            </a:r>
            <a:r>
              <a:rPr lang="en-US" altLang="en-US" sz="16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altLang="en-US" sz="1600" b="1" kern="0" spc="-4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สำนักงานตำรวจแห่งชาติ </a:t>
            </a:r>
            <a:r>
              <a:rPr lang="th-TH" altLang="en-US" sz="1600" b="1" kern="0" spc="-3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และศูนย์อำนวยการรักษาผลประโยชน์ของชาติทางทะเล</a:t>
            </a:r>
            <a:r>
              <a:rPr lang="th-TH" altLang="en-US" sz="1600" b="1" kern="0" spc="-4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  <a:r>
              <a:rPr lang="th-TH" altLang="en-US" sz="1600" b="1" kern="0" spc="-4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altLang="en-US" sz="1600" b="1" kern="0" spc="-4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รวม </a:t>
            </a:r>
            <a:r>
              <a:rPr lang="en-US" altLang="en-US" sz="1600" b="1" kern="0" spc="-40" dirty="0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19</a:t>
            </a:r>
            <a:r>
              <a:rPr lang="th-TH" altLang="en-US" sz="1600" b="1" kern="0" spc="-40" dirty="0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หน่วยงาน </a:t>
            </a:r>
            <a:r>
              <a:rPr lang="th-TH" altLang="en-US" sz="1600" b="1" kern="0" spc="-4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ผ่านกลไก</a:t>
            </a:r>
            <a:r>
              <a:rPr lang="th-TH" altLang="en-US" sz="1600" b="1" kern="0" spc="-4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คณะกรรมการกำกับการประเมินผล</a:t>
            </a:r>
            <a:r>
              <a:rPr lang="th-TH" altLang="en-US" sz="1600" b="1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การปฏิบัติราชการของ</a:t>
            </a:r>
            <a:r>
              <a:rPr lang="th-TH" altLang="en-US" sz="1600" b="1" u="sng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</a:t>
            </a:r>
            <a:endParaRPr lang="th-TH" altLang="en-US" sz="1600" b="1" u="sng" kern="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2" name="AutoShape 4">
            <a:extLst>
              <a:ext uri="{FF2B5EF4-FFF2-40B4-BE49-F238E27FC236}">
                <a16:creationId xmlns:a16="http://schemas.microsoft.com/office/drawing/2014/main" id="{0CE1F9BC-5005-BB78-6894-5BB00335C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2650" y="5411425"/>
            <a:ext cx="4208281" cy="79464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anchor="t">
            <a:spAutoFit/>
          </a:bodyPr>
          <a:lstStyle/>
          <a:p>
            <a:pPr marL="265113" indent="-265113" algn="thaiDist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th-TH" sz="1600" b="1" kern="0" spc="-50" dirty="0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ส่วนราชการในสำนักนายกรัฐมนตรี </a:t>
            </a:r>
            <a:r>
              <a:rPr lang="th-TH" sz="1600" b="1" kern="0" spc="-5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(เฉพาะสำนักงานปลัดสำนักนายกรัฐมนตรี </a:t>
            </a:r>
            <a:r>
              <a:rPr lang="th-TH" sz="1600" b="1" kern="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กรมประชาสัมพันธ์ และสำนักงานคณะกรรมการ</a:t>
            </a:r>
            <a:r>
              <a:rPr lang="th-TH" sz="1600" b="1" kern="0" spc="-5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คุ้มครองผู้บริโภค) </a:t>
            </a:r>
            <a:r>
              <a:rPr lang="th-TH" altLang="en-US" sz="1600" b="1" kern="0" spc="-5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ผ่านกลไก </a:t>
            </a:r>
            <a:r>
              <a:rPr lang="th-TH" altLang="en-US" sz="1600" b="1" kern="0" spc="-5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คณะกรรมการกำกับการประเมินผล</a:t>
            </a:r>
            <a:r>
              <a:rPr lang="th-TH" altLang="en-US" sz="1600" b="1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การปฏิบัติราชการของส่วนราชการใน</a:t>
            </a:r>
            <a:r>
              <a:rPr lang="th-TH" altLang="en-US" sz="1600" b="1" u="sng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สำนักนายกรัฐมนตรี</a:t>
            </a:r>
            <a:endParaRPr lang="en-US" altLang="en-US" sz="1600" b="1" u="sng" kern="0" dirty="0">
              <a:solidFill>
                <a:srgbClr val="0000CC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952E1A85-5C84-275F-2B85-EF36E2B17C74}"/>
              </a:ext>
            </a:extLst>
          </p:cNvPr>
          <p:cNvGraphicFramePr>
            <a:graphicFrameLocks noGrp="1"/>
          </p:cNvGraphicFramePr>
          <p:nvPr/>
        </p:nvGraphicFramePr>
        <p:xfrm>
          <a:off x="2289320" y="6230576"/>
          <a:ext cx="3981264" cy="457200"/>
        </p:xfrm>
        <a:graphic>
          <a:graphicData uri="http://schemas.openxmlformats.org/drawingml/2006/table">
            <a:tbl>
              <a:tblPr firstRow="1" bandRow="1"/>
              <a:tblGrid>
                <a:gridCol w="3981264">
                  <a:extLst>
                    <a:ext uri="{9D8B030D-6E8A-4147-A177-3AD203B41FA5}">
                      <a16:colId xmlns:a16="http://schemas.microsoft.com/office/drawing/2014/main" val="2758426036"/>
                    </a:ext>
                  </a:extLst>
                </a:gridCol>
              </a:tblGrid>
              <a:tr h="2237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คณะ</a:t>
                      </a:r>
                      <a:endParaRPr lang="en-US" sz="24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50000"/>
                        <a:lumOff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594635"/>
                  </a:ext>
                </a:extLst>
              </a:tr>
            </a:tbl>
          </a:graphicData>
        </a:graphic>
      </p:graphicFrame>
      <p:graphicFrame>
        <p:nvGraphicFramePr>
          <p:cNvPr id="74" name="Table 11">
            <a:extLst>
              <a:ext uri="{FF2B5EF4-FFF2-40B4-BE49-F238E27FC236}">
                <a16:creationId xmlns:a16="http://schemas.microsoft.com/office/drawing/2014/main" id="{1C1BA5DD-936E-003F-8A60-3790EF7A7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238469"/>
              </p:ext>
            </p:extLst>
          </p:nvPr>
        </p:nvGraphicFramePr>
        <p:xfrm>
          <a:off x="6324590" y="6230576"/>
          <a:ext cx="4284000" cy="457200"/>
        </p:xfrm>
        <a:graphic>
          <a:graphicData uri="http://schemas.openxmlformats.org/drawingml/2006/table">
            <a:tbl>
              <a:tblPr firstRow="1" bandRow="1"/>
              <a:tblGrid>
                <a:gridCol w="4284000">
                  <a:extLst>
                    <a:ext uri="{9D8B030D-6E8A-4147-A177-3AD203B41FA5}">
                      <a16:colId xmlns:a16="http://schemas.microsoft.com/office/drawing/2014/main" val="3819612824"/>
                    </a:ext>
                  </a:extLst>
                </a:gridCol>
              </a:tblGrid>
              <a:tr h="2237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คณะ</a:t>
                      </a:r>
                      <a:endParaRPr lang="en-US" sz="24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594635"/>
                  </a:ext>
                </a:extLst>
              </a:tr>
            </a:tbl>
          </a:graphicData>
        </a:graphic>
      </p:graphicFrame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F141DF7-B880-9358-63EB-CA5DE11EA052}"/>
              </a:ext>
            </a:extLst>
          </p:cNvPr>
          <p:cNvCxnSpPr>
            <a:cxnSpLocks/>
          </p:cNvCxnSpPr>
          <p:nvPr/>
        </p:nvCxnSpPr>
        <p:spPr>
          <a:xfrm>
            <a:off x="2291103" y="4390160"/>
            <a:ext cx="8317487" cy="0"/>
          </a:xfrm>
          <a:prstGeom prst="line">
            <a:avLst/>
          </a:prstGeom>
          <a:noFill/>
          <a:ln w="9525" cap="flat" cmpd="sng" algn="ctr">
            <a:solidFill>
              <a:srgbClr val="4472C4">
                <a:lumMod val="60000"/>
                <a:lumOff val="40000"/>
              </a:srgbClr>
            </a:solidFill>
            <a:prstDash val="lgDash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3AC1DE8-FD63-CDB6-9FBB-5844C0B37FC9}"/>
              </a:ext>
            </a:extLst>
          </p:cNvPr>
          <p:cNvCxnSpPr>
            <a:cxnSpLocks/>
          </p:cNvCxnSpPr>
          <p:nvPr/>
        </p:nvCxnSpPr>
        <p:spPr>
          <a:xfrm>
            <a:off x="6351776" y="5406616"/>
            <a:ext cx="4224916" cy="0"/>
          </a:xfrm>
          <a:prstGeom prst="line">
            <a:avLst/>
          </a:prstGeom>
          <a:noFill/>
          <a:ln w="9525" cap="flat" cmpd="sng" algn="ctr">
            <a:solidFill>
              <a:srgbClr val="4472C4">
                <a:lumMod val="60000"/>
                <a:lumOff val="40000"/>
              </a:srgbClr>
            </a:solidFill>
            <a:prstDash val="lgDash"/>
          </a:ln>
          <a:effectLst/>
        </p:spPr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8960EE43-8F2F-85EF-21D5-5B370D939353}"/>
              </a:ext>
            </a:extLst>
          </p:cNvPr>
          <p:cNvSpPr/>
          <p:nvPr/>
        </p:nvSpPr>
        <p:spPr>
          <a:xfrm>
            <a:off x="6344540" y="3715458"/>
            <a:ext cx="4232152" cy="2490609"/>
          </a:xfrm>
          <a:prstGeom prst="rect">
            <a:avLst/>
          </a:prstGeom>
          <a:noFill/>
          <a:ln w="2540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Arrow: Striped Right 77">
            <a:extLst>
              <a:ext uri="{FF2B5EF4-FFF2-40B4-BE49-F238E27FC236}">
                <a16:creationId xmlns:a16="http://schemas.microsoft.com/office/drawing/2014/main" id="{0ACBEC86-DB99-1AA3-7705-B3FD9F552482}"/>
              </a:ext>
            </a:extLst>
          </p:cNvPr>
          <p:cNvSpPr/>
          <p:nvPr/>
        </p:nvSpPr>
        <p:spPr>
          <a:xfrm rot="5400000">
            <a:off x="8834770" y="2860365"/>
            <a:ext cx="571500" cy="549728"/>
          </a:xfrm>
          <a:prstGeom prst="stripedRightArrow">
            <a:avLst/>
          </a:prstGeom>
          <a:solidFill>
            <a:srgbClr val="FFC000">
              <a:lumMod val="60000"/>
              <a:lumOff val="40000"/>
            </a:srgbClr>
          </a:solidFill>
          <a:ln w="25400" cap="flat" cmpd="sng" algn="ctr">
            <a:solidFill>
              <a:srgbClr val="FFC00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ED766C-5017-979C-71DD-31DF27B3E366}"/>
              </a:ext>
            </a:extLst>
          </p:cNvPr>
          <p:cNvSpPr/>
          <p:nvPr/>
        </p:nvSpPr>
        <p:spPr>
          <a:xfrm>
            <a:off x="8207589" y="1431154"/>
            <a:ext cx="1871539" cy="67473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4D2CFA-BAEB-B6ED-A475-256F88827A9D}"/>
              </a:ext>
            </a:extLst>
          </p:cNvPr>
          <p:cNvSpPr txBox="1"/>
          <p:nvPr/>
        </p:nvSpPr>
        <p:spPr>
          <a:xfrm>
            <a:off x="8541962" y="1553114"/>
            <a:ext cx="109694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คงเดิม</a:t>
            </a:r>
            <a:endParaRPr lang="en-GB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66547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82E800-D904-DDD8-55B2-B7D584259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48EA0-B93B-D57D-55A8-C2617D0FE592}"/>
              </a:ext>
            </a:extLst>
          </p:cNvPr>
          <p:cNvSpPr txBox="1"/>
          <p:nvPr/>
        </p:nvSpPr>
        <p:spPr>
          <a:xfrm>
            <a:off x="470950" y="207048"/>
            <a:ext cx="10162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แผนการดำเนินงานการประเมินส่วนราชการฯ ประจำปีงบประมาณ พ.ศ. 2567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(ต่อ)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53740F-F47E-843E-33FD-272289464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754757"/>
              </p:ext>
            </p:extLst>
          </p:nvPr>
        </p:nvGraphicFramePr>
        <p:xfrm>
          <a:off x="8274" y="905602"/>
          <a:ext cx="12120222" cy="5597635"/>
        </p:xfrm>
        <a:graphic>
          <a:graphicData uri="http://schemas.openxmlformats.org/drawingml/2006/table">
            <a:tbl>
              <a:tblPr firstRow="1" bandRow="1"/>
              <a:tblGrid>
                <a:gridCol w="2032460">
                  <a:extLst>
                    <a:ext uri="{9D8B030D-6E8A-4147-A177-3AD203B41FA5}">
                      <a16:colId xmlns:a16="http://schemas.microsoft.com/office/drawing/2014/main" val="4157933751"/>
                    </a:ext>
                  </a:extLst>
                </a:gridCol>
                <a:gridCol w="490151">
                  <a:extLst>
                    <a:ext uri="{9D8B030D-6E8A-4147-A177-3AD203B41FA5}">
                      <a16:colId xmlns:a16="http://schemas.microsoft.com/office/drawing/2014/main" val="49195792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013009044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455798698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247561738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561853005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835954144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4010450013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3479041608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295492227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342037704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752440039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99919847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127274346"/>
                    </a:ext>
                  </a:extLst>
                </a:gridCol>
                <a:gridCol w="228515">
                  <a:extLst>
                    <a:ext uri="{9D8B030D-6E8A-4147-A177-3AD203B41FA5}">
                      <a16:colId xmlns:a16="http://schemas.microsoft.com/office/drawing/2014/main" val="784313878"/>
                    </a:ext>
                  </a:extLst>
                </a:gridCol>
                <a:gridCol w="228515">
                  <a:extLst>
                    <a:ext uri="{9D8B030D-6E8A-4147-A177-3AD203B41FA5}">
                      <a16:colId xmlns:a16="http://schemas.microsoft.com/office/drawing/2014/main" val="1249399471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4077091106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675768909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3057532875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526456803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952950176"/>
                    </a:ext>
                  </a:extLst>
                </a:gridCol>
                <a:gridCol w="228515">
                  <a:extLst>
                    <a:ext uri="{9D8B030D-6E8A-4147-A177-3AD203B41FA5}">
                      <a16:colId xmlns:a16="http://schemas.microsoft.com/office/drawing/2014/main" val="1559065389"/>
                    </a:ext>
                  </a:extLst>
                </a:gridCol>
                <a:gridCol w="228515">
                  <a:extLst>
                    <a:ext uri="{9D8B030D-6E8A-4147-A177-3AD203B41FA5}">
                      <a16:colId xmlns:a16="http://schemas.microsoft.com/office/drawing/2014/main" val="194831701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66148106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3235483945"/>
                    </a:ext>
                  </a:extLst>
                </a:gridCol>
              </a:tblGrid>
              <a:tr h="35585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พ.ศ.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gridSpan="13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พ.ศ.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พ.ศ.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2568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479234"/>
                  </a:ext>
                </a:extLst>
              </a:tr>
              <a:tr h="355856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2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endParaRPr lang="en-US" sz="12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987202"/>
                  </a:ext>
                </a:extLst>
              </a:tr>
              <a:tr h="62260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marR="0" lvl="0" indent="-18256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8. 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lang="th-TH" sz="1400" kern="1200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สรุป</a:t>
                      </a: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Strategic KPIs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/ </a:t>
                      </a: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Joint KPIs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และการถ่ายทอดลงตัวชี้วัดตามมาตรการ</a:t>
                      </a:r>
                      <a:r>
                        <a:rPr lang="th-TH" sz="140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ปรับปรุงฯ เสนอรัฐมนตรี / รองนายกฯ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</a:t>
                      </a:r>
                      <a:r>
                        <a:rPr lang="th-TH" sz="1400" kern="1200" spc="-3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กำกับ</a:t>
                      </a:r>
                      <a:r>
                        <a:rPr lang="th-TH" sz="1400" kern="1200" spc="-4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ดูแล (สำเนาแจ้งคณะกรรมการกำกับฯ)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584520"/>
                  </a:ext>
                </a:extLst>
              </a:tr>
              <a:tr h="65829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9. 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คณะกรรมการกำกับฯ ส่งผลการพิจารณาการปรับเปลี่ยนรายละเอียดตัวชี้วัดตามมาตรการปรับปรุงฯ และ 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Joint KPIs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รอบ 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เดือน มายังสำนักงาน </a:t>
                      </a:r>
                      <a:r>
                        <a:rPr lang="th-TH" sz="1400" kern="1200" spc="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(ถ้ามี)</a:t>
                      </a:r>
                      <a:endParaRPr lang="en-US" sz="1400" kern="1200" spc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317337"/>
                  </a:ext>
                </a:extLst>
              </a:tr>
              <a:tr h="378953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marR="0" indent="-182563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Tx/>
                        <a:buNone/>
                      </a:pP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10. </a:t>
                      </a:r>
                      <a:r>
                        <a:rPr lang="th-TH" sz="1400" b="0" i="0" u="none" strike="noStrike" kern="1200" cap="none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ส่วนราชการ รายงานผลรอบ 6 เดือน ผ่านระบบ </a:t>
                      </a:r>
                      <a:r>
                        <a:rPr lang="en-US" sz="1400" b="0" i="0" u="none" strike="noStrike" kern="1200" cap="none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e-SAR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137522"/>
                  </a:ext>
                </a:extLst>
              </a:tr>
              <a:tr h="3556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marR="0" indent="-182563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Tx/>
                        <a:buNone/>
                      </a:pP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11.</a:t>
                      </a:r>
                      <a: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สำนักงาน </a:t>
                      </a:r>
                      <a:r>
                        <a:rPr lang="th-TH" sz="1400" b="0" i="0" u="none" strike="noStrike" kern="1200" cap="none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ก.พ.ร</a:t>
                      </a:r>
                      <a: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. แจ้ง </a:t>
                      </a: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Early Warning</a:t>
                      </a:r>
                      <a: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ไปยังส่วนราชการ</a:t>
                      </a: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(ถ้ามี)</a:t>
                      </a:r>
                      <a:endParaRPr lang="en-US" sz="1400" b="0" i="0" u="none" strike="noStrike" kern="1200" cap="none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834217"/>
                  </a:ext>
                </a:extLst>
              </a:tr>
              <a:tr h="634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marR="0" lvl="0" indent="-18256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12.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คณะกรรมการกำกับฯ ส่งผลการพิจารณาการปรับเปลี่ยนรายละเอียดตัวชี้วัดตามมาตรการปรับปรุงฯ และ 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Joint KPIs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รอบ 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12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เดือน มายังสำนักงาน </a:t>
                      </a:r>
                      <a:r>
                        <a:rPr lang="th-TH" sz="1400" kern="1200" spc="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(ถ้ามี)</a:t>
                      </a:r>
                      <a:endParaRPr lang="en-US" sz="1400" b="0" i="0" u="none" strike="noStrike" kern="1200" cap="none" spc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656208"/>
                  </a:ext>
                </a:extLst>
              </a:tr>
              <a:tr h="3730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marR="0" lvl="0" indent="-18256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13. </a:t>
                      </a:r>
                      <a:r>
                        <a:rPr lang="th-TH" sz="1400" b="0" i="0" u="none" strike="noStrike" kern="1200" cap="none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ส่วนราชการ รายงานผลรอบ </a:t>
                      </a:r>
                      <a:r>
                        <a:rPr lang="en-US" sz="1400" b="0" i="0" u="none" strike="noStrike" kern="1200" cap="none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12</a:t>
                      </a:r>
                      <a:r>
                        <a:rPr lang="th-TH" sz="1400" b="0" i="0" u="none" strike="noStrike" kern="1200" cap="none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เดือน ผ่านระบบ </a:t>
                      </a:r>
                      <a:r>
                        <a:rPr lang="en-US" sz="1400" b="0" i="0" u="none" strike="noStrike" kern="1200" cap="none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e-SAR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324444"/>
                  </a:ext>
                </a:extLst>
              </a:tr>
              <a:tr h="62685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marR="0" lvl="0" indent="-18256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14. </a:t>
                      </a:r>
                      <a:r>
                        <a:rPr lang="th-TH" sz="1400" b="0" i="0" u="none" strike="noStrike" kern="1200" cap="none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เลขาธิการ </a:t>
                      </a:r>
                      <a:r>
                        <a:rPr lang="th-TH" sz="1400" b="0" i="0" u="none" strike="noStrike" kern="1200" cap="none" spc="-30" baseline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ก.พ.ร</a:t>
                      </a:r>
                      <a:r>
                        <a:rPr lang="th-TH" sz="1400" b="0" i="0" u="none" strike="noStrike" kern="1200" cap="none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. ประเมิน (เบื้องต้น) </a:t>
                      </a:r>
                      <a: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เสนอรัฐมนตรี / รองนายกฯ </a:t>
                      </a:r>
                      <a:b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</a:br>
                      <a: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ที่เกี่ยวข้อง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66610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6410A5C4-D5D7-116A-E106-C36D3093FA65}"/>
              </a:ext>
            </a:extLst>
          </p:cNvPr>
          <p:cNvGrpSpPr/>
          <p:nvPr/>
        </p:nvGrpSpPr>
        <p:grpSpPr>
          <a:xfrm>
            <a:off x="641071" y="6569328"/>
            <a:ext cx="3956306" cy="284818"/>
            <a:chOff x="470950" y="6537950"/>
            <a:chExt cx="3956306" cy="2848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4B7481-A0C1-B1CE-D39E-8891F69CA8ED}"/>
                </a:ext>
              </a:extLst>
            </p:cNvPr>
            <p:cNvSpPr/>
            <p:nvPr/>
          </p:nvSpPr>
          <p:spPr>
            <a:xfrm>
              <a:off x="470950" y="6569328"/>
              <a:ext cx="230799" cy="214244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DD7457-9843-62B0-D132-80FD80CB060E}"/>
                </a:ext>
              </a:extLst>
            </p:cNvPr>
            <p:cNvSpPr/>
            <p:nvPr/>
          </p:nvSpPr>
          <p:spPr>
            <a:xfrm>
              <a:off x="2643536" y="6569328"/>
              <a:ext cx="230799" cy="21424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BD9662-50CE-2E32-16FE-E2628FAD83CF}"/>
                </a:ext>
              </a:extLst>
            </p:cNvPr>
            <p:cNvSpPr txBox="1"/>
            <p:nvPr/>
          </p:nvSpPr>
          <p:spPr>
            <a:xfrm>
              <a:off x="701749" y="6545769"/>
              <a:ext cx="151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สำนักงาน </a:t>
              </a:r>
              <a:r>
                <a:rPr lang="th-TH" sz="12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ก.พ.ร</a:t>
              </a:r>
              <a:r>
                <a:rPr lang="th-TH" sz="1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. ดำเนินการ</a:t>
              </a:r>
              <a:endParaRPr lang="en-US" sz="1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47F228-FC9D-6874-92C1-2B7CB97EF2CC}"/>
                </a:ext>
              </a:extLst>
            </p:cNvPr>
            <p:cNvSpPr txBox="1"/>
            <p:nvPr/>
          </p:nvSpPr>
          <p:spPr>
            <a:xfrm>
              <a:off x="2915256" y="6537950"/>
              <a:ext cx="151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ส่วนราชการ ดำเนินการ</a:t>
              </a:r>
              <a:endParaRPr lang="en-US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6EEE13F-D66F-2321-9F94-E3DBCE882B4A}"/>
              </a:ext>
            </a:extLst>
          </p:cNvPr>
          <p:cNvSpPr txBox="1"/>
          <p:nvPr/>
        </p:nvSpPr>
        <p:spPr>
          <a:xfrm>
            <a:off x="10716580" y="5400595"/>
            <a:ext cx="669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74E0D-06AB-9FBA-17BD-754EC167C932}"/>
              </a:ext>
            </a:extLst>
          </p:cNvPr>
          <p:cNvSpPr txBox="1"/>
          <p:nvPr/>
        </p:nvSpPr>
        <p:spPr>
          <a:xfrm>
            <a:off x="7966291" y="3550530"/>
            <a:ext cx="669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A4389-25B6-3F88-865A-7A21759C3DC5}"/>
              </a:ext>
            </a:extLst>
          </p:cNvPr>
          <p:cNvSpPr txBox="1"/>
          <p:nvPr/>
        </p:nvSpPr>
        <p:spPr>
          <a:xfrm>
            <a:off x="8534400" y="6553906"/>
            <a:ext cx="3325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แผนการดำเนินงานอาจมีการปรับเปลี่ยนตามความเหมาะสม</a:t>
            </a:r>
            <a:endParaRPr lang="en-US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48208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8C9939-105C-3910-C020-638DCD400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101</a:t>
            </a:fld>
            <a:endParaRPr lang="th-T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9B304-00F1-C576-91ED-AC64910A31A9}"/>
              </a:ext>
            </a:extLst>
          </p:cNvPr>
          <p:cNvSpPr txBox="1"/>
          <p:nvPr/>
        </p:nvSpPr>
        <p:spPr>
          <a:xfrm>
            <a:off x="470950" y="207048"/>
            <a:ext cx="10162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แผนการดำเนินงานการประเมินส่วนราชการฯ ประจำปีงบประมาณ พ.ศ. 2567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(ต่อ)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246320-3FA5-D268-238E-EDA1B8D35291}"/>
              </a:ext>
            </a:extLst>
          </p:cNvPr>
          <p:cNvSpPr txBox="1"/>
          <p:nvPr/>
        </p:nvSpPr>
        <p:spPr>
          <a:xfrm>
            <a:off x="304504" y="1290748"/>
            <a:ext cx="5064643" cy="3057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80000"/>
              </a:lnSpc>
              <a:defRPr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ช่วงเวลาให้คำปรึกษา </a:t>
            </a:r>
            <a:endParaRPr lang="en-US" sz="2400" b="1" dirty="0">
              <a:solidFill>
                <a:srgbClr val="00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defTabSz="457200">
              <a:lnSpc>
                <a:spcPct val="80000"/>
              </a:lnSpc>
              <a:defRPr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ครั้งละ 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.30 ชั่วโมง</a:t>
            </a:r>
          </a:p>
          <a:p>
            <a:pPr defTabSz="457200">
              <a:lnSpc>
                <a:spcPct val="80000"/>
              </a:lnSpc>
              <a:defRPr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เริ่มตั้งแต่วันที่ 2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ก.ค. 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– 31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ส.ค. 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</a:t>
            </a:r>
            <a:endParaRPr lang="en-US" sz="2400" b="1" dirty="0">
              <a:solidFill>
                <a:srgbClr val="00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defTabSz="457200">
              <a:lnSpc>
                <a:spcPct val="80000"/>
              </a:lnSpc>
              <a:defRPr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	</a:t>
            </a:r>
          </a:p>
          <a:p>
            <a:pPr defTabSz="457200">
              <a:lnSpc>
                <a:spcPct val="80000"/>
              </a:lnSpc>
              <a:defRPr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เช้า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	ช่วงที่ 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 :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9.00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– 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10.30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น.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th-TH" sz="2400" b="1" dirty="0">
              <a:solidFill>
                <a:srgbClr val="00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defTabSz="457200">
              <a:lnSpc>
                <a:spcPct val="80000"/>
              </a:lnSpc>
              <a:defRPr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   ช่วงที่ 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 : 10.45 – 12.15 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น. </a:t>
            </a:r>
          </a:p>
          <a:p>
            <a:pPr defTabSz="457200">
              <a:lnSpc>
                <a:spcPct val="80000"/>
              </a:lnSpc>
              <a:defRPr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   </a:t>
            </a:r>
          </a:p>
          <a:p>
            <a:pPr defTabSz="457200">
              <a:lnSpc>
                <a:spcPct val="80000"/>
              </a:lnSpc>
              <a:defRPr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								</a:t>
            </a:r>
          </a:p>
          <a:p>
            <a:pPr defTabSz="457200">
              <a:lnSpc>
                <a:spcPct val="80000"/>
              </a:lnSpc>
              <a:defRPr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บ่าย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ช่วงที่ 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13.30 – 15.00 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น.</a:t>
            </a:r>
            <a:endParaRPr lang="en-US" sz="2400" b="1" dirty="0">
              <a:solidFill>
                <a:srgbClr val="00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defTabSz="457200">
              <a:lnSpc>
                <a:spcPct val="80000"/>
              </a:lnSpc>
              <a:defRPr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   ช่วงที่ 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 : 15.15 – 16.45 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น.</a:t>
            </a:r>
            <a:endParaRPr lang="en-US" sz="2400" b="1" dirty="0">
              <a:solidFill>
                <a:srgbClr val="00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781520-2FF1-6B81-75DC-0DE9716B8A05}"/>
              </a:ext>
            </a:extLst>
          </p:cNvPr>
          <p:cNvSpPr txBox="1"/>
          <p:nvPr/>
        </p:nvSpPr>
        <p:spPr>
          <a:xfrm>
            <a:off x="240709" y="4441466"/>
            <a:ext cx="4118345" cy="1875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80000"/>
              </a:lnSpc>
              <a:defRPr/>
            </a:pP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หมายเหตุ </a:t>
            </a:r>
            <a:r>
              <a:rPr lang="en-US" sz="20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</a:p>
          <a:p>
            <a:pPr marL="269875" indent="-269875" defTabSz="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จองช่วงเวลาให้คำปรึกษาทาง </a:t>
            </a:r>
            <a:r>
              <a:rPr lang="en-US" sz="20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hlinkClick r:id="rId2"/>
              </a:rPr>
              <a:t>https://forms.gle/ruUQrZCG5aNvx3rRA</a:t>
            </a:r>
            <a:endParaRPr lang="en-US" sz="2000" dirty="0">
              <a:solidFill>
                <a:srgbClr val="00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69875" indent="-269875" defTabSz="457200">
              <a:lnSpc>
                <a:spcPct val="80000"/>
              </a:lnSpc>
              <a:buFont typeface="+mj-lt"/>
              <a:buAutoNum type="arabicPeriod"/>
              <a:defRPr/>
            </a:pPr>
            <a:endParaRPr lang="th-TH" sz="2000" dirty="0">
              <a:solidFill>
                <a:srgbClr val="0000FF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69875" indent="-269875" defTabSz="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กรุณาส่งเอกสารให้สำนักงาน ก.พ.ร.</a:t>
            </a:r>
            <a:r>
              <a:rPr lang="en-US" sz="20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ล่วงหน้า </a:t>
            </a:r>
            <a:b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en-US" sz="20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วันก่อนให้คำปรึกษา</a:t>
            </a:r>
          </a:p>
          <a:p>
            <a:pPr defTabSz="457200">
              <a:lnSpc>
                <a:spcPct val="80000"/>
              </a:lnSpc>
              <a:tabLst>
                <a:tab pos="287338" algn="l"/>
              </a:tabLst>
              <a:defRPr/>
            </a:pP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	ทางอีเมล์ </a:t>
            </a:r>
            <a:r>
              <a:rPr lang="en-US" sz="240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me.opdc@opdc.go.th</a:t>
            </a:r>
            <a:endParaRPr lang="th-TH" sz="2000" dirty="0">
              <a:solidFill>
                <a:srgbClr val="0000FF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FA406D-D57E-D869-F64E-609E915C8784}"/>
              </a:ext>
            </a:extLst>
          </p:cNvPr>
          <p:cNvSpPr/>
          <p:nvPr/>
        </p:nvSpPr>
        <p:spPr>
          <a:xfrm>
            <a:off x="5315210" y="1322183"/>
            <a:ext cx="5839327" cy="5090174"/>
          </a:xfrm>
          <a:prstGeom prst="roundRect">
            <a:avLst>
              <a:gd name="adj" fmla="val 6188"/>
            </a:avLst>
          </a:prstGeom>
          <a:noFill/>
          <a:ln w="25400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3183D3-8EBF-3EB2-2F23-4D8B6CEF8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68" y="2189480"/>
            <a:ext cx="3797365" cy="37973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1D837C-BAED-6C2E-F022-0E4752713FB1}"/>
              </a:ext>
            </a:extLst>
          </p:cNvPr>
          <p:cNvSpPr txBox="1"/>
          <p:nvPr/>
        </p:nvSpPr>
        <p:spPr>
          <a:xfrm>
            <a:off x="5347294" y="1418253"/>
            <a:ext cx="58393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28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QR code </a:t>
            </a:r>
            <a:r>
              <a:rPr lang="th-TH" sz="28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จอง</a:t>
            </a:r>
            <a:r>
              <a:rPr lang="th-TH" sz="2800" dirty="0">
                <a:solidFill>
                  <a:srgbClr val="20212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ช่วงเวลาให้คำปรึกษาการจัดทำตัวชี้วัด</a:t>
            </a:r>
            <a:br>
              <a:rPr lang="th-TH" sz="2800" dirty="0">
                <a:solidFill>
                  <a:srgbClr val="20212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rgbClr val="20212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ตามมาตรการปรับปรุงประสิทธิภาพในการปฏิบัติราชการ</a:t>
            </a:r>
            <a:endParaRPr lang="en-US" sz="2800" b="1" dirty="0">
              <a:solidFill>
                <a:srgbClr val="00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B58C8-D67B-9265-BC24-43CA9CB20C31}"/>
              </a:ext>
            </a:extLst>
          </p:cNvPr>
          <p:cNvSpPr txBox="1"/>
          <p:nvPr/>
        </p:nvSpPr>
        <p:spPr>
          <a:xfrm>
            <a:off x="6645632" y="5882408"/>
            <a:ext cx="4150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hlinkClick r:id="rId2"/>
              </a:rPr>
              <a:t>https://forms.gle/ruUQrZCG5aNvx3rRA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925555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F639D8-11E9-90EA-C64E-6DA1F6E98658}"/>
              </a:ext>
            </a:extLst>
          </p:cNvPr>
          <p:cNvSpPr/>
          <p:nvPr/>
        </p:nvSpPr>
        <p:spPr bwMode="blackWhite">
          <a:xfrm>
            <a:off x="1970402" y="2451989"/>
            <a:ext cx="10221598" cy="1213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FD88C55-C44A-3941-F81D-32A0D80D9A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735DD-7A2B-7826-BD51-83272879B46C}"/>
              </a:ext>
            </a:extLst>
          </p:cNvPr>
          <p:cNvSpPr/>
          <p:nvPr/>
        </p:nvSpPr>
        <p:spPr>
          <a:xfrm>
            <a:off x="1054359" y="2845407"/>
            <a:ext cx="10771841" cy="1497994"/>
          </a:xfrm>
          <a:prstGeom prst="rect">
            <a:avLst/>
          </a:prstGeom>
          <a:solidFill>
            <a:srgbClr val="5353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53048D-1979-EC07-59DB-AAF7CF236185}"/>
              </a:ext>
            </a:extLst>
          </p:cNvPr>
          <p:cNvGrpSpPr/>
          <p:nvPr/>
        </p:nvGrpSpPr>
        <p:grpSpPr bwMode="blackWhite">
          <a:xfrm>
            <a:off x="1155334" y="3175757"/>
            <a:ext cx="536594" cy="707886"/>
            <a:chOff x="-1878695" y="2391174"/>
            <a:chExt cx="536594" cy="707886"/>
          </a:xfrm>
        </p:grpSpPr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E9854EFC-49CB-4F8F-5B10-17C82A708CCC}"/>
                </a:ext>
              </a:extLst>
            </p:cNvPr>
            <p:cNvSpPr/>
            <p:nvPr/>
          </p:nvSpPr>
          <p:spPr bwMode="blackWhite">
            <a:xfrm rot="8100000">
              <a:off x="-1878695" y="2469618"/>
              <a:ext cx="536594" cy="536594"/>
            </a:xfrm>
            <a:prstGeom prst="teardrop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4BEEA0-24BA-C180-B907-B24E5451CD59}"/>
                </a:ext>
              </a:extLst>
            </p:cNvPr>
            <p:cNvSpPr txBox="1"/>
            <p:nvPr/>
          </p:nvSpPr>
          <p:spPr bwMode="blackWhite">
            <a:xfrm>
              <a:off x="-1846488" y="2391174"/>
              <a:ext cx="2892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3538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Tahoma" pitchFamily="34" charset="0"/>
                </a:rPr>
                <a:t>9</a:t>
              </a:r>
            </a:p>
          </p:txBody>
        </p:sp>
      </p:grpSp>
      <p:sp>
        <p:nvSpPr>
          <p:cNvPr id="13" name="Text Box 2">
            <a:extLst>
              <a:ext uri="{FF2B5EF4-FFF2-40B4-BE49-F238E27FC236}">
                <a16:creationId xmlns:a16="http://schemas.microsoft.com/office/drawing/2014/main" id="{79BD6C24-1F06-628E-0E56-1208612B797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1813219" y="3181925"/>
            <a:ext cx="102215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ความเชื่อมโยงของการประเมินส่วนราชการฯ กับการประเมินผู้บริหารองค์การ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64124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13492;p45">
            <a:extLst>
              <a:ext uri="{FF2B5EF4-FFF2-40B4-BE49-F238E27FC236}">
                <a16:creationId xmlns:a16="http://schemas.microsoft.com/office/drawing/2014/main" id="{EA19E12C-EA89-F033-5CFB-3571700CAF4A}"/>
              </a:ext>
            </a:extLst>
          </p:cNvPr>
          <p:cNvSpPr txBox="1">
            <a:spLocks/>
          </p:cNvSpPr>
          <p:nvPr/>
        </p:nvSpPr>
        <p:spPr>
          <a:xfrm>
            <a:off x="508668" y="1267945"/>
            <a:ext cx="1692576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vvic"/>
              <a:buChar char="●"/>
              <a:defRPr sz="18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ivvic"/>
              <a:buChar char="■"/>
              <a:defRPr sz="1400" b="0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>
              <a:lnSpc>
                <a:spcPct val="85000"/>
              </a:lnSpc>
              <a:spcAft>
                <a:spcPts val="1600"/>
              </a:spcAft>
              <a:buClr>
                <a:srgbClr val="3F3742"/>
              </a:buClr>
              <a:buFont typeface="Livvic"/>
              <a:buNone/>
              <a:defRPr/>
            </a:pPr>
            <a:r>
              <a:rPr lang="th-TH" sz="2400" b="1" kern="0" dirty="0">
                <a:solidFill>
                  <a:srgbClr val="6F335C"/>
                </a:solidFill>
                <a:latin typeface="TH SarabunPSK" panose="020B0500040200020003" pitchFamily="34" charset="-34"/>
                <a:ea typeface="Merriweather"/>
                <a:cs typeface="TH SarabunPSK" panose="020B0500040200020003" pitchFamily="34" charset="-34"/>
                <a:sym typeface="Merriweather"/>
              </a:rPr>
              <a:t>กลุ่มเป้าหมาย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AE1F664-F4D1-1BC9-B7F1-799941A22AFC}"/>
              </a:ext>
            </a:extLst>
          </p:cNvPr>
          <p:cNvGrpSpPr/>
          <p:nvPr/>
        </p:nvGrpSpPr>
        <p:grpSpPr>
          <a:xfrm>
            <a:off x="407192" y="1586560"/>
            <a:ext cx="11293441" cy="4707384"/>
            <a:chOff x="407192" y="1586560"/>
            <a:chExt cx="11293441" cy="4707384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2FF0F1FB-119B-C356-5799-BEFCA1F60DEB}"/>
                </a:ext>
              </a:extLst>
            </p:cNvPr>
            <p:cNvSpPr/>
            <p:nvPr/>
          </p:nvSpPr>
          <p:spPr>
            <a:xfrm>
              <a:off x="5457589" y="2485157"/>
              <a:ext cx="2807453" cy="1490572"/>
            </a:xfrm>
            <a:prstGeom prst="roundRect">
              <a:avLst>
                <a:gd name="adj" fmla="val 4350"/>
              </a:avLst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64B1EB6-F4CE-3204-99E7-050C9408696C}"/>
                </a:ext>
              </a:extLst>
            </p:cNvPr>
            <p:cNvSpPr txBox="1"/>
            <p:nvPr/>
          </p:nvSpPr>
          <p:spPr>
            <a:xfrm>
              <a:off x="5752729" y="2673591"/>
              <a:ext cx="2626105" cy="13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85000"/>
                </a:lnSpc>
                <a:defRPr/>
              </a:pPr>
              <a:r>
                <a:rPr lang="th-TH" sz="800" b="1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งาน</a:t>
              </a:r>
              <a:r>
                <a:rPr lang="en-US" sz="800" b="1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 Agenda </a:t>
              </a: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เช่น</a:t>
              </a:r>
            </a:p>
            <a:p>
              <a:pPr marL="171450" indent="-171450" defTabSz="457200">
                <a:lnSpc>
                  <a:spcPct val="85000"/>
                </a:lnSpc>
                <a:buFont typeface="Wingdings" panose="05000000000000000000" pitchFamily="2" charset="2"/>
                <a:buChar char="§"/>
                <a:defRPr/>
              </a:pP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งานตามยุทธศาสตร์ชาติและแผนระดับชาติอื่น ๆ</a:t>
              </a:r>
            </a:p>
            <a:p>
              <a:pPr marL="171450" indent="-171450" defTabSz="457200">
                <a:lnSpc>
                  <a:spcPct val="85000"/>
                </a:lnSpc>
                <a:buFont typeface="Wingdings" panose="05000000000000000000" pitchFamily="2" charset="2"/>
                <a:buChar char="§"/>
                <a:defRPr/>
              </a:pP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งานตามนโยบายสำคัญของรัฐบาล (ทั้งตัวชี้วัดเดี่ยวและตัวชี้วัดร่วม)</a:t>
              </a:r>
            </a:p>
            <a:p>
              <a:pPr defTabSz="457200">
                <a:lnSpc>
                  <a:spcPct val="85000"/>
                </a:lnSpc>
                <a:defRPr/>
              </a:pPr>
              <a:r>
                <a:rPr lang="th-TH" sz="800" b="1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งาน </a:t>
              </a:r>
              <a:r>
                <a:rPr lang="en-US" sz="800" b="1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Function </a:t>
              </a: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เช่น</a:t>
              </a:r>
            </a:p>
            <a:p>
              <a:pPr marL="171450" indent="-171450" defTabSz="457200">
                <a:lnSpc>
                  <a:spcPct val="85000"/>
                </a:lnSpc>
                <a:buFont typeface="Wingdings" panose="05000000000000000000" pitchFamily="2" charset="2"/>
                <a:buChar char="§"/>
                <a:defRPr/>
              </a:pP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งานตามภารกิจขององค์กร ทั้งที่เป็นตัวชี้วัดเดี่ยวหรือตัวชี้วัดร่วม</a:t>
              </a:r>
            </a:p>
            <a:p>
              <a:pPr defTabSz="457200">
                <a:lnSpc>
                  <a:spcPct val="85000"/>
                </a:lnSpc>
                <a:defRPr/>
              </a:pPr>
              <a:r>
                <a:rPr lang="th-TH" sz="800" b="1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งาน </a:t>
              </a:r>
              <a:r>
                <a:rPr lang="en-US" sz="800" b="1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Area (</a:t>
              </a:r>
              <a:r>
                <a:rPr lang="th-TH" sz="800" b="1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จังหวัด) </a:t>
              </a: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เช่น</a:t>
              </a:r>
            </a:p>
            <a:p>
              <a:pPr marL="171450" indent="-171450" defTabSz="457200">
                <a:lnSpc>
                  <a:spcPct val="85000"/>
                </a:lnSpc>
                <a:buFont typeface="Wingdings" panose="05000000000000000000" pitchFamily="2" charset="2"/>
                <a:buChar char="§"/>
                <a:defRPr/>
              </a:pP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งานตามภารกิจภายในพื้นที่ภูมิภาค จังหวัด และกลุ่มจังหวัด </a:t>
              </a:r>
            </a:p>
            <a:p>
              <a:pPr defTabSz="457200">
                <a:lnSpc>
                  <a:spcPct val="85000"/>
                </a:lnSpc>
                <a:defRPr/>
              </a:pPr>
              <a:r>
                <a:rPr lang="th-TH" sz="800" b="1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มิติ </a:t>
              </a:r>
              <a:r>
                <a:rPr lang="en-US" sz="800" b="1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Potential </a:t>
              </a: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เช่น</a:t>
              </a:r>
            </a:p>
            <a:p>
              <a:pPr marL="171450" indent="-171450" defTabSz="457200">
                <a:lnSpc>
                  <a:spcPct val="850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Digital </a:t>
              </a: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และ </a:t>
              </a:r>
              <a:r>
                <a:rPr lang="en-US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PMQA</a:t>
              </a:r>
            </a:p>
          </p:txBody>
        </p:sp>
        <p:sp>
          <p:nvSpPr>
            <p:cNvPr id="86" name="Slide Number Placeholder 11">
              <a:extLst>
                <a:ext uri="{FF2B5EF4-FFF2-40B4-BE49-F238E27FC236}">
                  <a16:creationId xmlns:a16="http://schemas.microsoft.com/office/drawing/2014/main" id="{602F6097-AD46-C7FF-2F7B-7585D6E78FFA}"/>
                </a:ext>
              </a:extLst>
            </p:cNvPr>
            <p:cNvSpPr txBox="1">
              <a:spLocks/>
            </p:cNvSpPr>
            <p:nvPr/>
          </p:nvSpPr>
          <p:spPr>
            <a:xfrm>
              <a:off x="9001850" y="5698324"/>
              <a:ext cx="2387871" cy="28570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fld id="{979E2828-C085-4C4F-BF3F-85781E07CCFF}" type="slidenum">
                <a:rPr lang="th-TH" sz="1400" b="1" smtClean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pPr algn="r">
                  <a:defRPr/>
                </a:pPr>
                <a:t>103</a:t>
              </a:fld>
              <a:endParaRPr lang="th-TH" sz="1400" b="1" dirty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87" name="สี่เหลี่ยมผืนผ้า: มุมมน 5">
              <a:extLst>
                <a:ext uri="{FF2B5EF4-FFF2-40B4-BE49-F238E27FC236}">
                  <a16:creationId xmlns:a16="http://schemas.microsoft.com/office/drawing/2014/main" id="{DFB5158D-5232-084C-5B70-CC9723A2A6FE}"/>
                </a:ext>
              </a:extLst>
            </p:cNvPr>
            <p:cNvSpPr/>
            <p:nvPr/>
          </p:nvSpPr>
          <p:spPr>
            <a:xfrm>
              <a:off x="8541103" y="2412942"/>
              <a:ext cx="3024396" cy="3575473"/>
            </a:xfrm>
            <a:prstGeom prst="roundRect">
              <a:avLst>
                <a:gd name="adj" fmla="val 2554"/>
              </a:avLst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th-TH" kern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79349605-9C90-1D9E-390F-31B348DB0965}"/>
                </a:ext>
              </a:extLst>
            </p:cNvPr>
            <p:cNvGrpSpPr/>
            <p:nvPr/>
          </p:nvGrpSpPr>
          <p:grpSpPr>
            <a:xfrm>
              <a:off x="4583441" y="1616553"/>
              <a:ext cx="402541" cy="385911"/>
              <a:chOff x="1902369" y="3647513"/>
              <a:chExt cx="595093" cy="625513"/>
            </a:xfrm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17B59318-21E1-0843-A2B2-5D67D4058885}"/>
                  </a:ext>
                </a:extLst>
              </p:cNvPr>
              <p:cNvSpPr/>
              <p:nvPr/>
            </p:nvSpPr>
            <p:spPr>
              <a:xfrm>
                <a:off x="1951240" y="3772394"/>
                <a:ext cx="500631" cy="500632"/>
              </a:xfrm>
              <a:prstGeom prst="ellipse">
                <a:avLst/>
              </a:prstGeom>
              <a:noFill/>
              <a:ln w="12700" cap="flat" cmpd="sng" algn="ctr">
                <a:solidFill>
                  <a:srgbClr val="143C3E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th-TH" kern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endParaRPr>
              </a:p>
            </p:txBody>
          </p:sp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EBE2765B-6A7F-FBD8-3E19-573C74B31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2369" y="3647513"/>
                <a:ext cx="595093" cy="595096"/>
              </a:xfrm>
              <a:prstGeom prst="rect">
                <a:avLst/>
              </a:prstGeom>
            </p:spPr>
          </p:pic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D163418-24B3-61A5-6744-EB353FCA4DDC}"/>
                </a:ext>
              </a:extLst>
            </p:cNvPr>
            <p:cNvGrpSpPr/>
            <p:nvPr/>
          </p:nvGrpSpPr>
          <p:grpSpPr>
            <a:xfrm>
              <a:off x="3419673" y="1616569"/>
              <a:ext cx="368290" cy="382244"/>
              <a:chOff x="424354" y="5678271"/>
              <a:chExt cx="540812" cy="582462"/>
            </a:xfrm>
          </p:grpSpPr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5E01D338-586A-171D-D2E4-0CED3558A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354" y="5678271"/>
                <a:ext cx="540812" cy="541531"/>
              </a:xfrm>
              <a:prstGeom prst="rect">
                <a:avLst/>
              </a:prstGeom>
            </p:spPr>
          </p:pic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A7102403-B19E-44FB-A4F7-4B5C969F3549}"/>
                  </a:ext>
                </a:extLst>
              </p:cNvPr>
              <p:cNvSpPr/>
              <p:nvPr/>
            </p:nvSpPr>
            <p:spPr>
              <a:xfrm>
                <a:off x="449858" y="5760105"/>
                <a:ext cx="500631" cy="500628"/>
              </a:xfrm>
              <a:prstGeom prst="ellipse">
                <a:avLst/>
              </a:prstGeom>
              <a:noFill/>
              <a:ln w="12700" cap="flat" cmpd="sng" algn="ctr">
                <a:solidFill>
                  <a:srgbClr val="143C3E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th-TH" kern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endParaRPr>
              </a:p>
            </p:txBody>
          </p:sp>
        </p:grpSp>
        <p:sp>
          <p:nvSpPr>
            <p:cNvPr id="90" name="TextBox 109">
              <a:extLst>
                <a:ext uri="{FF2B5EF4-FFF2-40B4-BE49-F238E27FC236}">
                  <a16:creationId xmlns:a16="http://schemas.microsoft.com/office/drawing/2014/main" id="{DBA1950B-C8C9-87B1-CF10-4AF34B1979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7245" y="1952729"/>
              <a:ext cx="90801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457200" eaLnBrk="1" hangingPunct="1">
                <a:defRPr/>
              </a:pPr>
              <a:r>
                <a:rPr lang="th-TH" altLang="th-TH" sz="9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ปลัดกระทรวง</a:t>
              </a:r>
            </a:p>
          </p:txBody>
        </p:sp>
        <p:sp>
          <p:nvSpPr>
            <p:cNvPr id="91" name="TextBox 109">
              <a:extLst>
                <a:ext uri="{FF2B5EF4-FFF2-40B4-BE49-F238E27FC236}">
                  <a16:creationId xmlns:a16="http://schemas.microsoft.com/office/drawing/2014/main" id="{9866C3F3-D9A3-2317-3808-98F5C01F88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4527" y="1938164"/>
              <a:ext cx="486254" cy="18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457200" eaLnBrk="1" hangingPunct="1">
                <a:defRPr/>
              </a:pPr>
              <a:r>
                <a:rPr lang="th-TH" altLang="th-TH" sz="9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อธิบดี</a:t>
              </a:r>
            </a:p>
          </p:txBody>
        </p:sp>
        <p:sp>
          <p:nvSpPr>
            <p:cNvPr id="92" name="TextBox 109">
              <a:extLst>
                <a:ext uri="{FF2B5EF4-FFF2-40B4-BE49-F238E27FC236}">
                  <a16:creationId xmlns:a16="http://schemas.microsoft.com/office/drawing/2014/main" id="{9D313E49-3CD0-D261-3357-23ADBF2697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3865" y="1933946"/>
              <a:ext cx="836173" cy="2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457200" eaLnBrk="1" hangingPunct="1">
                <a:defRPr/>
              </a:pPr>
              <a:r>
                <a:rPr lang="th-TH" altLang="th-TH" sz="9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ผู้ว่าราชการจังหวัด</a:t>
              </a:r>
            </a:p>
          </p:txBody>
        </p:sp>
        <p:sp>
          <p:nvSpPr>
            <p:cNvPr id="93" name="TextBox 109">
              <a:extLst>
                <a:ext uri="{FF2B5EF4-FFF2-40B4-BE49-F238E27FC236}">
                  <a16:creationId xmlns:a16="http://schemas.microsoft.com/office/drawing/2014/main" id="{BC2ED309-49B4-2524-ECD6-7CBC5E66E4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9759" y="2470010"/>
              <a:ext cx="1974945" cy="204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457200" eaLnBrk="1" hangingPunct="1">
                <a:defRPr/>
              </a:pPr>
              <a:r>
                <a:rPr lang="en-US" altLang="th-TH" sz="11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1. </a:t>
              </a:r>
              <a:r>
                <a:rPr lang="en-US" altLang="th-TH" sz="105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Agenda </a:t>
              </a:r>
              <a:r>
                <a:rPr lang="th-TH" altLang="th-TH" sz="105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และ</a:t>
              </a:r>
              <a:r>
                <a:rPr lang="en-US" altLang="th-TH" sz="105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 Function</a:t>
              </a:r>
              <a:r>
                <a:rPr lang="en-US" altLang="th-TH" sz="11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 </a:t>
              </a:r>
              <a:endParaRPr lang="th-TH" altLang="th-TH" sz="1100" b="1" dirty="0">
                <a:solidFill>
                  <a:srgbClr val="143C3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94" name="TextBox 109">
              <a:extLst>
                <a:ext uri="{FF2B5EF4-FFF2-40B4-BE49-F238E27FC236}">
                  <a16:creationId xmlns:a16="http://schemas.microsoft.com/office/drawing/2014/main" id="{CC32C434-4B3A-3C13-382D-C30EC3A4B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9758" y="4161303"/>
              <a:ext cx="25252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457200" eaLnBrk="1" hangingPunct="1">
                <a:defRPr/>
              </a:pPr>
              <a:r>
                <a:rPr lang="en-US" altLang="th-TH" sz="10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2. Urgency/assigned tasks</a:t>
              </a:r>
              <a:r>
                <a:rPr lang="th-TH" altLang="th-TH" sz="10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 </a:t>
              </a:r>
              <a:r>
                <a:rPr lang="en-US" altLang="th-TH" sz="10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(0 - 1 </a:t>
              </a:r>
              <a:r>
                <a:rPr lang="th-TH" altLang="th-TH" sz="10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ตัว)</a:t>
              </a:r>
            </a:p>
          </p:txBody>
        </p:sp>
        <p:sp>
          <p:nvSpPr>
            <p:cNvPr id="95" name="สี่เหลี่ยมผืนผ้า: มุมมน 5">
              <a:extLst>
                <a:ext uri="{FF2B5EF4-FFF2-40B4-BE49-F238E27FC236}">
                  <a16:creationId xmlns:a16="http://schemas.microsoft.com/office/drawing/2014/main" id="{9F362259-FCF8-C8A8-52B7-50383278CA03}"/>
                </a:ext>
              </a:extLst>
            </p:cNvPr>
            <p:cNvSpPr/>
            <p:nvPr/>
          </p:nvSpPr>
          <p:spPr>
            <a:xfrm>
              <a:off x="5354670" y="2452694"/>
              <a:ext cx="2956287" cy="2357034"/>
            </a:xfrm>
            <a:prstGeom prst="roundRect">
              <a:avLst>
                <a:gd name="adj" fmla="val 3801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th-TH" kern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4BF32396-DDED-9F2E-3A66-679CEA6CE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290" y="4114455"/>
              <a:ext cx="335845" cy="313084"/>
            </a:xfrm>
            <a:prstGeom prst="rect">
              <a:avLst/>
            </a:prstGeom>
          </p:spPr>
        </p:pic>
        <p:sp>
          <p:nvSpPr>
            <p:cNvPr id="97" name="TextBox 109">
              <a:extLst>
                <a:ext uri="{FF2B5EF4-FFF2-40B4-BE49-F238E27FC236}">
                  <a16:creationId xmlns:a16="http://schemas.microsoft.com/office/drawing/2014/main" id="{0152B6F7-50EC-9B9C-79E3-31D52A1F5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31612" y="2769811"/>
              <a:ext cx="1118867" cy="240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457200" eaLnBrk="1" hangingPunct="1">
                <a:defRPr/>
              </a:pPr>
              <a:r>
                <a:rPr lang="en-US" altLang="th-TH" sz="14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1. Agenda</a:t>
              </a:r>
              <a:endParaRPr lang="th-TH" altLang="th-TH" sz="1400" b="1" dirty="0">
                <a:solidFill>
                  <a:srgbClr val="143C3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98" name="TextBox 109">
              <a:extLst>
                <a:ext uri="{FF2B5EF4-FFF2-40B4-BE49-F238E27FC236}">
                  <a16:creationId xmlns:a16="http://schemas.microsoft.com/office/drawing/2014/main" id="{A569C4E6-F0E2-B032-0C08-04007F7872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8107" y="3346796"/>
              <a:ext cx="18268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457200" eaLnBrk="1" hangingPunct="1">
                <a:defRPr/>
              </a:pPr>
              <a:r>
                <a:rPr lang="en-US" altLang="th-TH" sz="14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2. Function</a:t>
              </a:r>
              <a:endParaRPr lang="th-TH" altLang="th-TH" sz="1400" b="1" dirty="0">
                <a:solidFill>
                  <a:srgbClr val="143C3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99" name="TextBox 109">
              <a:extLst>
                <a:ext uri="{FF2B5EF4-FFF2-40B4-BE49-F238E27FC236}">
                  <a16:creationId xmlns:a16="http://schemas.microsoft.com/office/drawing/2014/main" id="{C23F66CA-5BF6-F2C0-EB99-17132F68B9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06848" y="3758723"/>
              <a:ext cx="1784801" cy="240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457200" eaLnBrk="1" hangingPunct="1">
                <a:defRPr/>
              </a:pPr>
              <a:r>
                <a:rPr lang="en-US" altLang="th-TH" sz="14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3. Area (</a:t>
              </a:r>
              <a:r>
                <a:rPr lang="th-TH" altLang="th-TH" sz="14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จังหวัด)</a:t>
              </a:r>
            </a:p>
          </p:txBody>
        </p:sp>
        <p:sp>
          <p:nvSpPr>
            <p:cNvPr id="100" name="สี่เหลี่ยมผืนผ้า: มุมมน 5">
              <a:extLst>
                <a:ext uri="{FF2B5EF4-FFF2-40B4-BE49-F238E27FC236}">
                  <a16:creationId xmlns:a16="http://schemas.microsoft.com/office/drawing/2014/main" id="{BB51DD7A-59AF-D5C9-368B-2E327D0794B0}"/>
                </a:ext>
              </a:extLst>
            </p:cNvPr>
            <p:cNvSpPr/>
            <p:nvPr/>
          </p:nvSpPr>
          <p:spPr>
            <a:xfrm>
              <a:off x="8691766" y="2760365"/>
              <a:ext cx="2820384" cy="1425776"/>
            </a:xfrm>
            <a:prstGeom prst="roundRect">
              <a:avLst>
                <a:gd name="adj" fmla="val 5827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th-TH" kern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pic>
          <p:nvPicPr>
            <p:cNvPr id="101" name="Picture 100" descr="Icon&#10;&#10;Description automatically generated">
              <a:extLst>
                <a:ext uri="{FF2B5EF4-FFF2-40B4-BE49-F238E27FC236}">
                  <a16:creationId xmlns:a16="http://schemas.microsoft.com/office/drawing/2014/main" id="{B4A32109-8265-228E-E3F8-C7E3E334D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182" y="2795805"/>
              <a:ext cx="231435" cy="216054"/>
            </a:xfrm>
            <a:prstGeom prst="rect">
              <a:avLst/>
            </a:prstGeom>
          </p:spPr>
        </p:pic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68BFEC90-982F-A152-398A-A35DB9A6C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4409" y="3373066"/>
              <a:ext cx="230259" cy="214654"/>
            </a:xfrm>
            <a:prstGeom prst="rect">
              <a:avLst/>
            </a:prstGeom>
          </p:spPr>
        </p:pic>
        <p:pic>
          <p:nvPicPr>
            <p:cNvPr id="103" name="Picture 102" descr="Icon&#10;&#10;Description automatically generated">
              <a:extLst>
                <a:ext uri="{FF2B5EF4-FFF2-40B4-BE49-F238E27FC236}">
                  <a16:creationId xmlns:a16="http://schemas.microsoft.com/office/drawing/2014/main" id="{0D4AED0E-99DA-1320-870D-701A6CCEA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4420" y="3804923"/>
              <a:ext cx="230259" cy="214654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E8C5F13-4AC2-B9C6-EE32-F582ADA4FFCA}"/>
                </a:ext>
              </a:extLst>
            </p:cNvPr>
            <p:cNvSpPr txBox="1"/>
            <p:nvPr/>
          </p:nvSpPr>
          <p:spPr>
            <a:xfrm>
              <a:off x="8810856" y="2455663"/>
              <a:ext cx="1934176" cy="266454"/>
            </a:xfrm>
            <a:prstGeom prst="roundRect">
              <a:avLst>
                <a:gd name="adj" fmla="val 13840"/>
              </a:avLst>
            </a:prstGeom>
            <a:solidFill>
              <a:srgbClr val="136089"/>
            </a:solidFill>
          </p:spPr>
          <p:txBody>
            <a:bodyPr wrap="squar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Performance</a:t>
              </a:r>
              <a:r>
                <a:rPr lang="th-TH" sz="1400" b="1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 </a:t>
              </a:r>
            </a:p>
          </p:txBody>
        </p:sp>
        <p:sp>
          <p:nvSpPr>
            <p:cNvPr id="105" name="TextBox 109">
              <a:extLst>
                <a:ext uri="{FF2B5EF4-FFF2-40B4-BE49-F238E27FC236}">
                  <a16:creationId xmlns:a16="http://schemas.microsoft.com/office/drawing/2014/main" id="{E825ACB9-FDF2-241F-6D5E-87E65E406E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5447" y="5150055"/>
              <a:ext cx="1118867" cy="240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457200" eaLnBrk="1" hangingPunct="1">
                <a:defRPr/>
              </a:pPr>
              <a:r>
                <a:rPr lang="en-US" altLang="th-TH" sz="14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2. PMQA</a:t>
              </a:r>
              <a:endParaRPr lang="th-TH" altLang="th-TH" sz="1400" b="1" dirty="0">
                <a:solidFill>
                  <a:srgbClr val="143C3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06" name="TextBox 109">
              <a:extLst>
                <a:ext uri="{FF2B5EF4-FFF2-40B4-BE49-F238E27FC236}">
                  <a16:creationId xmlns:a16="http://schemas.microsoft.com/office/drawing/2014/main" id="{F887C33F-6C21-D737-FDAA-EADD62B6B3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2731" y="4590607"/>
              <a:ext cx="1118867" cy="240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457200" eaLnBrk="1" hangingPunct="1">
                <a:defRPr/>
              </a:pPr>
              <a:r>
                <a:rPr lang="en-US" altLang="th-TH" sz="1400" b="1" dirty="0">
                  <a:solidFill>
                    <a:srgbClr val="143C3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1. Digital</a:t>
              </a:r>
              <a:endParaRPr lang="th-TH" altLang="th-TH" sz="1400" b="1" dirty="0">
                <a:solidFill>
                  <a:srgbClr val="143C3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07" name="สี่เหลี่ยมผืนผ้า: มุมมน 5">
              <a:extLst>
                <a:ext uri="{FF2B5EF4-FFF2-40B4-BE49-F238E27FC236}">
                  <a16:creationId xmlns:a16="http://schemas.microsoft.com/office/drawing/2014/main" id="{9FF71419-4D7D-7CDB-7C0E-249DF70559F3}"/>
                </a:ext>
              </a:extLst>
            </p:cNvPr>
            <p:cNvSpPr/>
            <p:nvPr/>
          </p:nvSpPr>
          <p:spPr>
            <a:xfrm>
              <a:off x="8692577" y="4525084"/>
              <a:ext cx="2815604" cy="1120147"/>
            </a:xfrm>
            <a:prstGeom prst="roundRect">
              <a:avLst>
                <a:gd name="adj" fmla="val 5827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th-TH" kern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5364FFD-5D04-ED77-BA9E-5C558F65B032}"/>
                </a:ext>
              </a:extLst>
            </p:cNvPr>
            <p:cNvSpPr txBox="1"/>
            <p:nvPr/>
          </p:nvSpPr>
          <p:spPr>
            <a:xfrm>
              <a:off x="8810829" y="4225286"/>
              <a:ext cx="1934176" cy="266454"/>
            </a:xfrm>
            <a:prstGeom prst="roundRect">
              <a:avLst>
                <a:gd name="adj" fmla="val 13840"/>
              </a:avLst>
            </a:prstGeom>
            <a:solidFill>
              <a:srgbClr val="136089"/>
            </a:solidFill>
          </p:spPr>
          <p:txBody>
            <a:bodyPr wrap="squar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Potential</a:t>
              </a:r>
              <a:endParaRPr lang="th-TH" sz="1400" b="1" dirty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pic>
          <p:nvPicPr>
            <p:cNvPr id="109" name="Picture 108" descr="Icon&#10;&#10;Description automatically generated">
              <a:extLst>
                <a:ext uri="{FF2B5EF4-FFF2-40B4-BE49-F238E27FC236}">
                  <a16:creationId xmlns:a16="http://schemas.microsoft.com/office/drawing/2014/main" id="{353A8420-B70A-E475-E1B1-32729179F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3949" y="5134861"/>
              <a:ext cx="228783" cy="214654"/>
            </a:xfrm>
            <a:prstGeom prst="rect">
              <a:avLst/>
            </a:prstGeom>
          </p:spPr>
        </p:pic>
        <p:pic>
          <p:nvPicPr>
            <p:cNvPr id="110" name="Picture 109" descr="Icon&#10;&#10;Description automatically generated">
              <a:extLst>
                <a:ext uri="{FF2B5EF4-FFF2-40B4-BE49-F238E27FC236}">
                  <a16:creationId xmlns:a16="http://schemas.microsoft.com/office/drawing/2014/main" id="{12B17F1F-6A6B-EF79-8DCB-670536133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4409" y="4590607"/>
              <a:ext cx="230259" cy="214654"/>
            </a:xfrm>
            <a:prstGeom prst="rect">
              <a:avLst/>
            </a:prstGeom>
          </p:spPr>
        </p:pic>
        <p:sp>
          <p:nvSpPr>
            <p:cNvPr id="111" name="สี่เหลี่ยมผืนผ้า: มุมมน 5">
              <a:extLst>
                <a:ext uri="{FF2B5EF4-FFF2-40B4-BE49-F238E27FC236}">
                  <a16:creationId xmlns:a16="http://schemas.microsoft.com/office/drawing/2014/main" id="{0B2EFB26-4C80-DBA6-BB63-992AFD2B588D}"/>
                </a:ext>
              </a:extLst>
            </p:cNvPr>
            <p:cNvSpPr/>
            <p:nvPr/>
          </p:nvSpPr>
          <p:spPr>
            <a:xfrm>
              <a:off x="884403" y="2341315"/>
              <a:ext cx="7517512" cy="1669885"/>
            </a:xfrm>
            <a:prstGeom prst="roundRect">
              <a:avLst>
                <a:gd name="adj" fmla="val 3724"/>
              </a:avLst>
            </a:prstGeom>
            <a:noFill/>
            <a:ln w="28575" cap="flat" cmpd="sng" algn="ctr">
              <a:solidFill>
                <a:srgbClr val="6F335C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th-TH" kern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8271774-63FA-7F13-B1AD-5428102A284F}"/>
                </a:ext>
              </a:extLst>
            </p:cNvPr>
            <p:cNvSpPr/>
            <p:nvPr/>
          </p:nvSpPr>
          <p:spPr>
            <a:xfrm>
              <a:off x="11084487" y="2633723"/>
              <a:ext cx="338858" cy="314757"/>
            </a:xfrm>
            <a:prstGeom prst="ellipse">
              <a:avLst/>
            </a:prstGeom>
            <a:solidFill>
              <a:srgbClr val="002060"/>
            </a:solidFill>
            <a:ln w="12700" cap="flat" cmpd="sng" algn="ctr">
              <a:solidFill>
                <a:srgbClr val="143C3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457200">
                <a:defRPr/>
              </a:pPr>
              <a:endParaRPr lang="th-TH" sz="500" kern="0" dirty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2A209EA-7BE1-76D2-CD0F-5BD4DC72FFD5}"/>
                </a:ext>
              </a:extLst>
            </p:cNvPr>
            <p:cNvSpPr/>
            <p:nvPr/>
          </p:nvSpPr>
          <p:spPr>
            <a:xfrm>
              <a:off x="11131065" y="4389523"/>
              <a:ext cx="320349" cy="298638"/>
            </a:xfrm>
            <a:prstGeom prst="ellipse">
              <a:avLst/>
            </a:prstGeom>
            <a:solidFill>
              <a:srgbClr val="002060"/>
            </a:solidFill>
            <a:ln w="12700" cap="flat" cmpd="sng" algn="ctr">
              <a:solidFill>
                <a:srgbClr val="143C3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th-TH" sz="800" kern="0" dirty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37B5D96-A0D8-ACD2-8DF7-6180B1D1856F}"/>
                </a:ext>
              </a:extLst>
            </p:cNvPr>
            <p:cNvSpPr txBox="1"/>
            <p:nvPr/>
          </p:nvSpPr>
          <p:spPr>
            <a:xfrm>
              <a:off x="6932280" y="5716499"/>
              <a:ext cx="1410786" cy="288000"/>
            </a:xfrm>
            <a:prstGeom prst="roundRect">
              <a:avLst>
                <a:gd name="adj" fmla="val 7245"/>
              </a:avLst>
            </a:prstGeom>
            <a:solidFill>
              <a:srgbClr val="4472C4"/>
            </a:solidFill>
          </p:spPr>
          <p:txBody>
            <a:bodyPr wrap="squar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1200" kern="0" dirty="0">
                  <a:solidFill>
                    <a:prstClr val="white"/>
                  </a:solidFill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rPr>
                <a:t>12</a:t>
              </a:r>
              <a:r>
                <a:rPr lang="th-TH" sz="1200" kern="0" dirty="0">
                  <a:solidFill>
                    <a:prstClr val="white"/>
                  </a:solidFill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rPr>
                <a:t> เดือน </a:t>
              </a:r>
              <a:r>
                <a:rPr lang="en-US" altLang="th-TH" sz="1200" kern="0" dirty="0">
                  <a:solidFill>
                    <a:prstClr val="white"/>
                  </a:solidFill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rPr>
                <a:t>Result</a:t>
              </a:r>
              <a:endParaRPr lang="th-TH" altLang="th-TH" sz="1200" kern="0" dirty="0">
                <a:solidFill>
                  <a:prstClr val="white"/>
                </a:solidFill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5960BEF-DEF1-89EF-8332-A173920F6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8232" y="2585061"/>
              <a:ext cx="838387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457200" eaLnBrk="1" hangingPunct="1">
                <a:defRPr/>
              </a:pPr>
              <a:r>
                <a:rPr lang="th-TH" altLang="th-TH" sz="700" b="1" dirty="0">
                  <a:solidFill>
                    <a:srgbClr val="002060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น้ำหนัก 40</a:t>
              </a:r>
              <a:r>
                <a:rPr lang="en-US" altLang="th-TH" sz="700" b="1" dirty="0">
                  <a:solidFill>
                    <a:srgbClr val="002060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-70%</a:t>
              </a:r>
              <a:endParaRPr lang="th-TH" altLang="th-TH" sz="700" b="1" dirty="0">
                <a:solidFill>
                  <a:srgbClr val="002060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34A7462-0606-000B-9C64-FAFC355915E6}"/>
                </a:ext>
              </a:extLst>
            </p:cNvPr>
            <p:cNvGrpSpPr/>
            <p:nvPr/>
          </p:nvGrpSpPr>
          <p:grpSpPr>
            <a:xfrm>
              <a:off x="4025087" y="1623340"/>
              <a:ext cx="372606" cy="377442"/>
              <a:chOff x="2837284" y="955670"/>
              <a:chExt cx="540812" cy="603456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E86443DA-79F8-337F-5420-40A03FE0F7E4}"/>
                  </a:ext>
                </a:extLst>
              </p:cNvPr>
              <p:cNvSpPr/>
              <p:nvPr/>
            </p:nvSpPr>
            <p:spPr>
              <a:xfrm>
                <a:off x="2849277" y="1058495"/>
                <a:ext cx="500631" cy="500631"/>
              </a:xfrm>
              <a:prstGeom prst="ellipse">
                <a:avLst/>
              </a:prstGeom>
              <a:noFill/>
              <a:ln w="12700" cap="flat" cmpd="sng" algn="ctr">
                <a:solidFill>
                  <a:srgbClr val="143C3E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th-TH" kern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endParaRPr>
              </a:p>
            </p:txBody>
          </p:sp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D52A1C7D-2080-45D2-886B-2303BCEA55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284" y="955670"/>
                <a:ext cx="540812" cy="541534"/>
              </a:xfrm>
              <a:prstGeom prst="rect">
                <a:avLst/>
              </a:prstGeom>
            </p:spPr>
          </p:pic>
        </p:grp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4C1A3D7D-6AD0-BE95-E627-35342EBD05A6}"/>
                </a:ext>
              </a:extLst>
            </p:cNvPr>
            <p:cNvSpPr/>
            <p:nvPr/>
          </p:nvSpPr>
          <p:spPr>
            <a:xfrm>
              <a:off x="8500436" y="1703348"/>
              <a:ext cx="2280037" cy="328022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th-TH" sz="16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การประเมินส่วนราชการ</a:t>
              </a:r>
              <a:endParaRPr lang="en-US" sz="1600" b="1" kern="0" dirty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415C52A-C9D1-6F6B-44F4-DA862750BD23}"/>
                </a:ext>
              </a:extLst>
            </p:cNvPr>
            <p:cNvSpPr txBox="1"/>
            <p:nvPr/>
          </p:nvSpPr>
          <p:spPr>
            <a:xfrm>
              <a:off x="11028360" y="2672062"/>
              <a:ext cx="406620" cy="204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100" b="1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70%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C84703C-2ECB-0AF0-AFFB-2189E8922827}"/>
                </a:ext>
              </a:extLst>
            </p:cNvPr>
            <p:cNvSpPr txBox="1"/>
            <p:nvPr/>
          </p:nvSpPr>
          <p:spPr>
            <a:xfrm>
              <a:off x="8904340" y="2973186"/>
              <a:ext cx="25221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25" indent="-111125" defTabSz="457200">
                <a:buFont typeface="Arial" panose="020B0604020202020204" pitchFamily="34" charset="0"/>
                <a:buChar char="•"/>
                <a:defRPr/>
              </a:pP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งานตามยุทธศาสตร์ชาติและแผนระดับชาติอื่น ๆ</a:t>
              </a:r>
            </a:p>
            <a:p>
              <a:pPr marL="111125" indent="-111125" defTabSz="457200">
                <a:buFont typeface="Arial" panose="020B0604020202020204" pitchFamily="34" charset="0"/>
                <a:buChar char="•"/>
                <a:defRPr/>
              </a:pP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งานตามนโยบายสำคัญของรัฐบาล (ทั้งตัวชี้วัดเดี่ยวและตัวชี้วัดร่วม)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A8DD5D0-FD3B-163D-8862-298425E21ED2}"/>
                </a:ext>
              </a:extLst>
            </p:cNvPr>
            <p:cNvSpPr txBox="1"/>
            <p:nvPr/>
          </p:nvSpPr>
          <p:spPr>
            <a:xfrm>
              <a:off x="8774847" y="3526229"/>
              <a:ext cx="2613504" cy="16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57150" defTabSz="457200">
                <a:buFont typeface="Arial" panose="020B0604020202020204" pitchFamily="34" charset="0"/>
                <a:buChar char="•"/>
                <a:defRPr/>
              </a:pP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 งานตามภารกิจขององค์กร</a:t>
              </a:r>
              <a:r>
                <a:rPr lang="en-US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 </a:t>
              </a: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ทั้งที่เป็นตัวชี้วัดเดี่ยวหรือตัวชี้วัดร่วม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F4EF883-7DD7-CC28-56E3-CFB0625354A2}"/>
                </a:ext>
              </a:extLst>
            </p:cNvPr>
            <p:cNvSpPr txBox="1"/>
            <p:nvPr/>
          </p:nvSpPr>
          <p:spPr>
            <a:xfrm>
              <a:off x="8748633" y="3988047"/>
              <a:ext cx="2952000" cy="16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57150" defTabSz="457200">
                <a:buFont typeface="Arial" panose="020B0604020202020204" pitchFamily="34" charset="0"/>
                <a:buChar char="•"/>
                <a:defRPr/>
              </a:pP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 งานตามภารกิจภายในพื้นที่ภูมิภาค จังหวัด และกลุ่มจังหวัด 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D5DD2D8-B6E5-AF27-7ED6-36DE34158C2C}"/>
                </a:ext>
              </a:extLst>
            </p:cNvPr>
            <p:cNvSpPr txBox="1"/>
            <p:nvPr/>
          </p:nvSpPr>
          <p:spPr>
            <a:xfrm>
              <a:off x="11054981" y="4423966"/>
              <a:ext cx="5955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th-TH" sz="1100" b="1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3</a:t>
              </a:r>
              <a:r>
                <a:rPr lang="en-US" sz="1100" b="1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0%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6AB87D3-9332-7988-2B9C-A7739E2DF8D1}"/>
                </a:ext>
              </a:extLst>
            </p:cNvPr>
            <p:cNvSpPr txBox="1"/>
            <p:nvPr/>
          </p:nvSpPr>
          <p:spPr>
            <a:xfrm>
              <a:off x="8931612" y="5368823"/>
              <a:ext cx="2424867" cy="36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457200">
                <a:buFont typeface="Arial" panose="020B0604020202020204" pitchFamily="34" charset="0"/>
                <a:buChar char="•"/>
                <a:defRPr/>
              </a:pP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การประเมินสถานะของหน่วยงานในการเป็นระบบราชการ 4.0</a:t>
              </a:r>
              <a:r>
                <a:rPr lang="en-US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 (PMQA 4.0)</a:t>
              </a: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 </a:t>
              </a:r>
              <a:b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</a:br>
              <a:endParaRPr lang="th-TH" sz="800" dirty="0">
                <a:solidFill>
                  <a:prstClr val="black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E0BE1E01-A263-F6FA-4A56-CB4267A0109C}"/>
                </a:ext>
              </a:extLst>
            </p:cNvPr>
            <p:cNvSpPr txBox="1"/>
            <p:nvPr/>
          </p:nvSpPr>
          <p:spPr>
            <a:xfrm>
              <a:off x="8904340" y="4757549"/>
              <a:ext cx="2441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457200">
                <a:buFont typeface="Arial" panose="020B0604020202020204" pitchFamily="34" charset="0"/>
                <a:buChar char="•"/>
                <a:defRPr/>
              </a:pP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การพัฒนาองค์กรสู่ดิจิทัล </a:t>
              </a:r>
              <a:r>
                <a:rPr lang="en-US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(e-Service/Digitize Data/Open Data/ Sharing Data/ Digitalize process)</a:t>
              </a:r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D3BF8798-F680-8ED2-22F3-9E53B70C0FD5}"/>
                </a:ext>
              </a:extLst>
            </p:cNvPr>
            <p:cNvSpPr/>
            <p:nvPr/>
          </p:nvSpPr>
          <p:spPr>
            <a:xfrm>
              <a:off x="2885934" y="2721644"/>
              <a:ext cx="2301902" cy="643962"/>
            </a:xfrm>
            <a:prstGeom prst="roundRect">
              <a:avLst>
                <a:gd name="adj" fmla="val 5336"/>
              </a:avLst>
            </a:prstGeom>
            <a:solidFill>
              <a:srgbClr val="86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th-TH" sz="14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ข้อมูลประกอบ</a:t>
              </a:r>
              <a:br>
                <a:rPr lang="en-US" sz="14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</a:br>
              <a:r>
                <a:rPr lang="th-TH" sz="14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การประเมินผู้บริหาร</a:t>
              </a:r>
              <a:br>
                <a:rPr lang="th-TH" sz="14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</a:br>
              <a:r>
                <a:rPr lang="th-TH" sz="14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ผ่าน ระบบ </a:t>
              </a:r>
              <a:r>
                <a:rPr lang="en-US" sz="14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e-SAR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C1EE2E1-C4C0-7255-901B-DF34D47A76CE}"/>
                </a:ext>
              </a:extLst>
            </p:cNvPr>
            <p:cNvGrpSpPr/>
            <p:nvPr/>
          </p:nvGrpSpPr>
          <p:grpSpPr>
            <a:xfrm>
              <a:off x="8028321" y="2110135"/>
              <a:ext cx="398407" cy="321981"/>
              <a:chOff x="3615794" y="1778729"/>
              <a:chExt cx="474644" cy="41148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101DA134-65E1-3263-119F-21761B0CF7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78958" y="1778729"/>
                <a:ext cx="411480" cy="411480"/>
              </a:xfrm>
              <a:prstGeom prst="ellipse">
                <a:avLst/>
              </a:prstGeom>
              <a:solidFill>
                <a:srgbClr val="002060"/>
              </a:solidFill>
              <a:ln w="12700" cap="flat" cmpd="sng" algn="ctr">
                <a:solidFill>
                  <a:srgbClr val="143C3E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th-TH" sz="800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F207F210-D36F-D9EF-588E-7E5743FF7FF4}"/>
                  </a:ext>
                </a:extLst>
              </p:cNvPr>
              <p:cNvSpPr txBox="1"/>
              <p:nvPr/>
            </p:nvSpPr>
            <p:spPr>
              <a:xfrm>
                <a:off x="3615794" y="1866177"/>
                <a:ext cx="46999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1050" b="1" kern="0" dirty="0">
                    <a:solidFill>
                      <a:prstClr val="white"/>
                    </a:solidFill>
                    <a:latin typeface="Prompt" panose="00000500000000000000" pitchFamily="2" charset="-34"/>
                    <a:ea typeface="Tahoma" panose="020B0604030504040204" pitchFamily="34" charset="0"/>
                    <a:cs typeface="Prompt" panose="00000500000000000000" pitchFamily="2" charset="-34"/>
                  </a:rPr>
                  <a:t>70%</a:t>
                </a:r>
              </a:p>
            </p:txBody>
          </p:sp>
        </p:grpSp>
        <p:sp>
          <p:nvSpPr>
            <p:cNvPr id="127" name="TextBox 109">
              <a:extLst>
                <a:ext uri="{FF2B5EF4-FFF2-40B4-BE49-F238E27FC236}">
                  <a16:creationId xmlns:a16="http://schemas.microsoft.com/office/drawing/2014/main" id="{FE38968A-6D44-A9E2-1E90-A823D59D6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5117" y="4328226"/>
              <a:ext cx="77753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457200" eaLnBrk="1" hangingPunct="1">
                <a:defRPr/>
              </a:pPr>
              <a:r>
                <a:rPr lang="th-TH" altLang="th-TH" sz="700" b="1" dirty="0">
                  <a:solidFill>
                    <a:srgbClr val="002060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น้ำหนัก 0-30</a:t>
              </a:r>
              <a:r>
                <a:rPr lang="en-US" altLang="th-TH" sz="700" b="1" dirty="0">
                  <a:solidFill>
                    <a:srgbClr val="002060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%</a:t>
              </a:r>
              <a:endParaRPr lang="th-TH" altLang="th-TH" sz="700" b="1" dirty="0">
                <a:solidFill>
                  <a:srgbClr val="002060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5FCD29B-8A9A-D1F3-73A6-7F0A8FC73E87}"/>
                </a:ext>
              </a:extLst>
            </p:cNvPr>
            <p:cNvSpPr txBox="1"/>
            <p:nvPr/>
          </p:nvSpPr>
          <p:spPr>
            <a:xfrm>
              <a:off x="5752729" y="4423166"/>
              <a:ext cx="2267238" cy="410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3038" indent="-173038" defTabSz="457200">
                <a:lnSpc>
                  <a:spcPct val="85000"/>
                </a:lnSpc>
                <a:buFont typeface="Wingdings" panose="05000000000000000000" pitchFamily="2" charset="2"/>
                <a:buChar char="§"/>
                <a:defRPr/>
              </a:pP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งานเร่งด่วน เช่น การแก้ปัญหาภัยพิบัติ</a:t>
              </a:r>
            </a:p>
            <a:p>
              <a:pPr marL="173038" indent="-173038" defTabSz="457200">
                <a:lnSpc>
                  <a:spcPct val="85000"/>
                </a:lnSpc>
                <a:buFont typeface="Wingdings" panose="05000000000000000000" pitchFamily="2" charset="2"/>
                <a:buChar char="§"/>
                <a:defRPr/>
              </a:pP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งานที่ได้รับมอบหมายเป็นพิเศษในช่วง</a:t>
              </a:r>
              <a:b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</a:br>
              <a:r>
                <a:rPr lang="th-TH" sz="80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ระหว่างรอบการประเมิน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DDC20192-2D0A-3B1B-9567-3388A8337894}"/>
                </a:ext>
              </a:extLst>
            </p:cNvPr>
            <p:cNvSpPr txBox="1"/>
            <p:nvPr/>
          </p:nvSpPr>
          <p:spPr>
            <a:xfrm>
              <a:off x="5400487" y="5716499"/>
              <a:ext cx="1494837" cy="287715"/>
            </a:xfrm>
            <a:prstGeom prst="roundRect">
              <a:avLst>
                <a:gd name="adj" fmla="val 6721"/>
              </a:avLst>
            </a:prstGeom>
            <a:solidFill>
              <a:srgbClr val="4472C4"/>
            </a:solidFill>
          </p:spPr>
          <p:txBody>
            <a:bodyPr wrap="squar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1200" kern="0" dirty="0">
                  <a:solidFill>
                    <a:prstClr val="white"/>
                  </a:solidFill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rPr>
                <a:t>6</a:t>
              </a:r>
              <a:r>
                <a:rPr lang="th-TH" sz="1200" kern="0" dirty="0">
                  <a:solidFill>
                    <a:prstClr val="white"/>
                  </a:solidFill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rPr>
                <a:t> เดือน </a:t>
              </a:r>
              <a:r>
                <a:rPr lang="en-US" altLang="th-TH" sz="1200" kern="0" dirty="0">
                  <a:solidFill>
                    <a:prstClr val="white"/>
                  </a:solidFill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rPr>
                <a:t>Milestone</a:t>
              </a:r>
              <a:endParaRPr lang="th-TH" altLang="th-TH" sz="1200" kern="0" dirty="0">
                <a:solidFill>
                  <a:prstClr val="white"/>
                </a:solidFill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endParaRPr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A960CEEF-5200-0CB6-1B03-F3F8A7A1C50F}"/>
                </a:ext>
              </a:extLst>
            </p:cNvPr>
            <p:cNvSpPr/>
            <p:nvPr/>
          </p:nvSpPr>
          <p:spPr>
            <a:xfrm>
              <a:off x="3870735" y="5714619"/>
              <a:ext cx="1494837" cy="289594"/>
            </a:xfrm>
            <a:prstGeom prst="roundRect">
              <a:avLst>
                <a:gd name="adj" fmla="val 6764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th-TH" sz="14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รอบการประเมิน</a:t>
              </a:r>
              <a:endParaRPr lang="en-US" sz="1400" b="1" kern="0" dirty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pic>
          <p:nvPicPr>
            <p:cNvPr id="131" name="Picture 130" descr="Icon&#10;&#10;Description automatically generated">
              <a:extLst>
                <a:ext uri="{FF2B5EF4-FFF2-40B4-BE49-F238E27FC236}">
                  <a16:creationId xmlns:a16="http://schemas.microsoft.com/office/drawing/2014/main" id="{E0B358E0-4766-BA14-5D67-E45BE1558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087" y="2521973"/>
              <a:ext cx="312069" cy="290920"/>
            </a:xfrm>
            <a:prstGeom prst="rect">
              <a:avLst/>
            </a:prstGeom>
          </p:spPr>
        </p:pic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C2360752-871E-2292-2FA5-0AA5B5C83C32}"/>
                </a:ext>
              </a:extLst>
            </p:cNvPr>
            <p:cNvSpPr/>
            <p:nvPr/>
          </p:nvSpPr>
          <p:spPr>
            <a:xfrm>
              <a:off x="5445027" y="4089896"/>
              <a:ext cx="2820016" cy="697860"/>
            </a:xfrm>
            <a:prstGeom prst="roundRect">
              <a:avLst>
                <a:gd name="adj" fmla="val 9735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33" name="Arrow: Right 132">
              <a:extLst>
                <a:ext uri="{FF2B5EF4-FFF2-40B4-BE49-F238E27FC236}">
                  <a16:creationId xmlns:a16="http://schemas.microsoft.com/office/drawing/2014/main" id="{A6B7D88C-8401-5C18-6A1E-205F8E83795A}"/>
                </a:ext>
              </a:extLst>
            </p:cNvPr>
            <p:cNvSpPr/>
            <p:nvPr/>
          </p:nvSpPr>
          <p:spPr>
            <a:xfrm rot="10800000">
              <a:off x="8142483" y="2936979"/>
              <a:ext cx="391527" cy="351864"/>
            </a:xfrm>
            <a:prstGeom prst="rightArrow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srgbClr val="4472C4">
                    <a:lumMod val="50000"/>
                  </a:srgbClr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34" name="TextBox 135">
              <a:extLst>
                <a:ext uri="{FF2B5EF4-FFF2-40B4-BE49-F238E27FC236}">
                  <a16:creationId xmlns:a16="http://schemas.microsoft.com/office/drawing/2014/main" id="{DDB1A776-0FDB-2F40-52AD-0F26686F80B2}"/>
                </a:ext>
              </a:extLst>
            </p:cNvPr>
            <p:cNvSpPr txBox="1"/>
            <p:nvPr/>
          </p:nvSpPr>
          <p:spPr>
            <a:xfrm>
              <a:off x="9966515" y="5721133"/>
              <a:ext cx="1410786" cy="235616"/>
            </a:xfrm>
            <a:prstGeom prst="roundRect">
              <a:avLst>
                <a:gd name="adj" fmla="val 14863"/>
              </a:avLst>
            </a:prstGeom>
            <a:solidFill>
              <a:srgbClr val="4472C4"/>
            </a:solidFill>
          </p:spPr>
          <p:txBody>
            <a:bodyPr wrap="squar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12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12</a:t>
              </a:r>
              <a:r>
                <a:rPr lang="th-TH" sz="12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 เดือน </a:t>
              </a:r>
              <a:endParaRPr lang="th-TH" altLang="th-TH" sz="1200" b="1" kern="0" dirty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35" name="Rectangle: Rounded Corners 209">
              <a:extLst>
                <a:ext uri="{FF2B5EF4-FFF2-40B4-BE49-F238E27FC236}">
                  <a16:creationId xmlns:a16="http://schemas.microsoft.com/office/drawing/2014/main" id="{EF4673E1-1BC0-3221-9DBB-2C7427641948}"/>
                </a:ext>
              </a:extLst>
            </p:cNvPr>
            <p:cNvSpPr/>
            <p:nvPr/>
          </p:nvSpPr>
          <p:spPr>
            <a:xfrm>
              <a:off x="8604405" y="5714618"/>
              <a:ext cx="1328249" cy="240834"/>
            </a:xfrm>
            <a:prstGeom prst="roundRect">
              <a:avLst>
                <a:gd name="adj" fmla="val 7285"/>
              </a:avLst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th-TH" sz="13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รอบการประเมิน</a:t>
              </a:r>
              <a:endParaRPr lang="en-US" sz="1300" b="1" kern="0" dirty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pic>
          <p:nvPicPr>
            <p:cNvPr id="136" name="Picture 135" descr="Logo, company name&#10;&#10;Description automatically generated">
              <a:extLst>
                <a:ext uri="{FF2B5EF4-FFF2-40B4-BE49-F238E27FC236}">
                  <a16:creationId xmlns:a16="http://schemas.microsoft.com/office/drawing/2014/main" id="{6DCE8C4C-2616-BA23-DBA0-D0B4E6BAC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567" y="2746902"/>
              <a:ext cx="891008" cy="698606"/>
            </a:xfrm>
            <a:prstGeom prst="rect">
              <a:avLst/>
            </a:prstGeom>
          </p:spPr>
        </p:pic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C01E94A6-D9F6-6743-BE25-51BF90DCC874}"/>
                </a:ext>
              </a:extLst>
            </p:cNvPr>
            <p:cNvSpPr/>
            <p:nvPr/>
          </p:nvSpPr>
          <p:spPr>
            <a:xfrm>
              <a:off x="2885933" y="4305422"/>
              <a:ext cx="2308978" cy="643962"/>
            </a:xfrm>
            <a:prstGeom prst="roundRect">
              <a:avLst>
                <a:gd name="adj" fmla="val 5263"/>
              </a:avLst>
            </a:prstGeom>
            <a:solidFill>
              <a:srgbClr val="86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th-TH" sz="14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ประเมินผ่านแบบฟอร์ม </a:t>
              </a:r>
            </a:p>
            <a:p>
              <a:pPr algn="ctr" defTabSz="457200">
                <a:lnSpc>
                  <a:spcPct val="120000"/>
                </a:lnSpc>
                <a:defRPr/>
              </a:pPr>
              <a:r>
                <a:rPr lang="th-TH" sz="14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ตามที่ ก.พ. กำหนด</a:t>
              </a:r>
              <a:endParaRPr lang="en-US" sz="1400" b="1" kern="0" dirty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32A0AD6-3615-0DD4-0059-6420FF778DFF}"/>
                </a:ext>
              </a:extLst>
            </p:cNvPr>
            <p:cNvSpPr txBox="1"/>
            <p:nvPr/>
          </p:nvSpPr>
          <p:spPr>
            <a:xfrm>
              <a:off x="5453860" y="2054585"/>
              <a:ext cx="2538942" cy="364748"/>
            </a:xfrm>
            <a:prstGeom prst="roundRect">
              <a:avLst>
                <a:gd name="adj" fmla="val 13776"/>
              </a:avLst>
            </a:prstGeom>
            <a:solidFill>
              <a:srgbClr val="44546A">
                <a:lumMod val="50000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Performance</a:t>
              </a:r>
              <a:endParaRPr lang="th-TH" sz="1600" kern="0" dirty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87B582-39DA-ED22-2093-56D3C77A3789}"/>
                </a:ext>
              </a:extLst>
            </p:cNvPr>
            <p:cNvSpPr txBox="1"/>
            <p:nvPr/>
          </p:nvSpPr>
          <p:spPr>
            <a:xfrm>
              <a:off x="5455023" y="4852107"/>
              <a:ext cx="2534059" cy="364748"/>
            </a:xfrm>
            <a:prstGeom prst="roundRect">
              <a:avLst>
                <a:gd name="adj" fmla="val 12662"/>
              </a:avLst>
            </a:prstGeom>
            <a:solidFill>
              <a:srgbClr val="7E6583"/>
            </a:solidFill>
          </p:spPr>
          <p:txBody>
            <a:bodyPr wrap="square" rtlCol="0" anchor="ctr">
              <a:spAutoFit/>
            </a:bodyPr>
            <a:lstStyle/>
            <a:p>
              <a:pPr algn="ctr" defTabSz="457200"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Competency</a:t>
              </a:r>
              <a:endParaRPr lang="th-TH" sz="1600" b="1" dirty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8DD5BAF5-235F-EBFE-24FD-35B1B2E86AC8}"/>
                </a:ext>
              </a:extLst>
            </p:cNvPr>
            <p:cNvGrpSpPr/>
            <p:nvPr/>
          </p:nvGrpSpPr>
          <p:grpSpPr>
            <a:xfrm>
              <a:off x="7972529" y="4855342"/>
              <a:ext cx="412002" cy="317234"/>
              <a:chOff x="4659794" y="4327389"/>
              <a:chExt cx="490840" cy="405414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4D4D7D23-067C-44A9-1D0B-D574D59136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35356" y="4327389"/>
                <a:ext cx="411480" cy="405414"/>
              </a:xfrm>
              <a:prstGeom prst="ellipse">
                <a:avLst/>
              </a:prstGeom>
              <a:solidFill>
                <a:srgbClr val="002060"/>
              </a:solidFill>
              <a:ln w="12700" cap="flat" cmpd="sng" algn="ctr">
                <a:solidFill>
                  <a:srgbClr val="143C3E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th-TH" sz="800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endParaRP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34B71A67-8FC6-38F6-F922-AB4F5F0916EF}"/>
                  </a:ext>
                </a:extLst>
              </p:cNvPr>
              <p:cNvSpPr txBox="1"/>
              <p:nvPr/>
            </p:nvSpPr>
            <p:spPr>
              <a:xfrm>
                <a:off x="4659794" y="4413588"/>
                <a:ext cx="49084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th-TH" sz="1100" b="1" kern="0" dirty="0">
                    <a:solidFill>
                      <a:prstClr val="white"/>
                    </a:solidFill>
                    <a:latin typeface="Prompt" panose="00000500000000000000" pitchFamily="2" charset="-34"/>
                    <a:ea typeface="Tahoma" panose="020B0604030504040204" pitchFamily="34" charset="0"/>
                    <a:cs typeface="Prompt" panose="00000500000000000000" pitchFamily="2" charset="-34"/>
                  </a:rPr>
                  <a:t>3</a:t>
                </a:r>
                <a:r>
                  <a:rPr lang="en-US" sz="1100" b="1" kern="0" dirty="0">
                    <a:solidFill>
                      <a:prstClr val="white"/>
                    </a:solidFill>
                    <a:latin typeface="Prompt" panose="00000500000000000000" pitchFamily="2" charset="-34"/>
                    <a:ea typeface="Tahoma" panose="020B0604030504040204" pitchFamily="34" charset="0"/>
                    <a:cs typeface="Prompt" panose="00000500000000000000" pitchFamily="2" charset="-34"/>
                  </a:rPr>
                  <a:t>0%</a:t>
                </a:r>
              </a:p>
            </p:txBody>
          </p:sp>
        </p:grp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33D7CC8A-C376-8543-6BF6-3A0425A938E6}"/>
                </a:ext>
              </a:extLst>
            </p:cNvPr>
            <p:cNvSpPr/>
            <p:nvPr/>
          </p:nvSpPr>
          <p:spPr>
            <a:xfrm>
              <a:off x="5752729" y="5247344"/>
              <a:ext cx="2267238" cy="43220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171450" indent="-171450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800" kern="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การสื่อสารและการสร้างความผูกพัน</a:t>
              </a:r>
            </a:p>
            <a:p>
              <a:pPr marL="171450" indent="-171450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800" kern="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การเรียนรู้และพัฒนา</a:t>
              </a:r>
            </a:p>
            <a:p>
              <a:pPr marL="171450" indent="-171450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800" kern="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การปฏิรูป</a:t>
              </a:r>
              <a:r>
                <a:rPr lang="en-US" sz="800" kern="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 /</a:t>
              </a:r>
              <a:r>
                <a:rPr lang="th-TH" sz="800" kern="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 ปรับเปลี่ยนราชการสู่อนาคต</a:t>
              </a:r>
            </a:p>
            <a:p>
              <a:pPr marL="171450" indent="-171450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800" kern="0" dirty="0">
                  <a:solidFill>
                    <a:prstClr val="black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การรักษาวินัย คุณธรรมและจริยธรรม</a:t>
              </a:r>
              <a:endParaRPr lang="en-US" sz="800" kern="0" dirty="0">
                <a:solidFill>
                  <a:prstClr val="black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68F777FE-B06A-3859-4B95-E836724F81BA}"/>
                </a:ext>
              </a:extLst>
            </p:cNvPr>
            <p:cNvSpPr/>
            <p:nvPr/>
          </p:nvSpPr>
          <p:spPr>
            <a:xfrm>
              <a:off x="6058974" y="1699691"/>
              <a:ext cx="1933828" cy="328023"/>
            </a:xfrm>
            <a:prstGeom prst="roundRect">
              <a:avLst/>
            </a:prstGeom>
            <a:solidFill>
              <a:srgbClr val="6F33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th-TH" sz="1600" b="1" kern="0" dirty="0">
                  <a:solidFill>
                    <a:prstClr val="white"/>
                  </a:solidFill>
                  <a:latin typeface="Prompt" panose="00000500000000000000" pitchFamily="2" charset="-34"/>
                  <a:ea typeface="Tahoma" panose="020B0604030504040204" pitchFamily="34" charset="0"/>
                  <a:cs typeface="Prompt" panose="00000500000000000000" pitchFamily="2" charset="-34"/>
                </a:rPr>
                <a:t>การประเมินผู้บริหาร</a:t>
              </a:r>
              <a:endParaRPr lang="en-US" sz="1600" b="1" kern="0" dirty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0207D84-93F0-1CF0-412F-EE169AF9208F}"/>
                </a:ext>
              </a:extLst>
            </p:cNvPr>
            <p:cNvSpPr/>
            <p:nvPr/>
          </p:nvSpPr>
          <p:spPr>
            <a:xfrm>
              <a:off x="5351117" y="5235941"/>
              <a:ext cx="2956287" cy="454430"/>
            </a:xfrm>
            <a:prstGeom prst="roundRect">
              <a:avLst>
                <a:gd name="adj" fmla="val 6887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endParaRPr>
            </a:p>
          </p:txBody>
        </p:sp>
        <p:pic>
          <p:nvPicPr>
            <p:cNvPr id="144" name="Picture 143" descr="A close-up of a tower&#10;&#10;Description automatically generated with low confidence">
              <a:extLst>
                <a:ext uri="{FF2B5EF4-FFF2-40B4-BE49-F238E27FC236}">
                  <a16:creationId xmlns:a16="http://schemas.microsoft.com/office/drawing/2014/main" id="{A8F3916A-CFA0-2A61-BCA5-580FE9B7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4490" y="1680251"/>
              <a:ext cx="395704" cy="313128"/>
            </a:xfrm>
            <a:prstGeom prst="rect">
              <a:avLst/>
            </a:prstGeom>
          </p:spPr>
        </p:pic>
        <p:pic>
          <p:nvPicPr>
            <p:cNvPr id="145" name="Picture 144" descr="Text&#10;&#10;Description automatically generated">
              <a:extLst>
                <a:ext uri="{FF2B5EF4-FFF2-40B4-BE49-F238E27FC236}">
                  <a16:creationId xmlns:a16="http://schemas.microsoft.com/office/drawing/2014/main" id="{8B7F2136-A01D-0F63-C95C-A8506FC00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02" y="4323833"/>
              <a:ext cx="1888757" cy="511211"/>
            </a:xfrm>
            <a:prstGeom prst="rect">
              <a:avLst/>
            </a:prstGeom>
          </p:spPr>
        </p:pic>
        <p:sp>
          <p:nvSpPr>
            <p:cNvPr id="146" name="Google Shape;13493;p45">
              <a:extLst>
                <a:ext uri="{FF2B5EF4-FFF2-40B4-BE49-F238E27FC236}">
                  <a16:creationId xmlns:a16="http://schemas.microsoft.com/office/drawing/2014/main" id="{CBA41EB3-B371-9863-A9FF-CF5E2713ED2C}"/>
                </a:ext>
              </a:extLst>
            </p:cNvPr>
            <p:cNvSpPr txBox="1">
              <a:spLocks/>
            </p:cNvSpPr>
            <p:nvPr/>
          </p:nvSpPr>
          <p:spPr>
            <a:xfrm>
              <a:off x="490869" y="1586560"/>
              <a:ext cx="2004158" cy="792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ivvic"/>
                <a:buChar char="●"/>
                <a:defRPr sz="18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○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■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●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○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■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●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○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lt2"/>
                </a:buClr>
                <a:buSzPts val="1400"/>
                <a:buFont typeface="Livvic"/>
                <a:buChar char="■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 marL="233363" indent="-233363">
                <a:lnSpc>
                  <a:spcPct val="80000"/>
                </a:lnSpc>
                <a:buClr>
                  <a:srgbClr val="27697B"/>
                </a:buClr>
                <a:buFont typeface="Prompt" panose="00000500000000000000" pitchFamily="2" charset="-34"/>
                <a:buChar char="▶"/>
                <a:defRPr/>
              </a:pPr>
              <a:r>
                <a:rPr lang="th-TH" b="1" kern="0" dirty="0">
                  <a:solidFill>
                    <a:srgbClr val="27697B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ผู้ประเมิน</a:t>
              </a:r>
              <a:endParaRPr lang="en-US" b="1" kern="0" dirty="0">
                <a:solidFill>
                  <a:srgbClr val="27697B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233363" indent="-233363">
                <a:lnSpc>
                  <a:spcPct val="80000"/>
                </a:lnSpc>
                <a:buClr>
                  <a:srgbClr val="3F3742"/>
                </a:buClr>
                <a:buFont typeface="Livvic"/>
                <a:buNone/>
                <a:defRPr/>
              </a:pPr>
              <a:r>
                <a:rPr lang="en-US" sz="1500" b="1" kern="0" dirty="0">
                  <a:solidFill>
                    <a:srgbClr val="3E434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500" b="1" kern="0" dirty="0">
                  <a:solidFill>
                    <a:srgbClr val="3E434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นายกรัฐมนตรี</a:t>
              </a:r>
              <a:endParaRPr lang="en-US" sz="1500" b="1" kern="0" dirty="0">
                <a:solidFill>
                  <a:srgbClr val="3E434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233363" indent="-233363">
                <a:lnSpc>
                  <a:spcPct val="80000"/>
                </a:lnSpc>
                <a:buClr>
                  <a:srgbClr val="3F3742"/>
                </a:buClr>
                <a:buFont typeface="Livvic"/>
                <a:buNone/>
                <a:defRPr/>
              </a:pPr>
              <a:r>
                <a:rPr lang="en-US" sz="1500" b="1" kern="0" dirty="0">
                  <a:solidFill>
                    <a:srgbClr val="3E434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500" b="1" kern="0" dirty="0">
                  <a:solidFill>
                    <a:srgbClr val="3E434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รัฐมนตรีเจ้าสังกัด</a:t>
              </a:r>
              <a:endParaRPr lang="th-TH" sz="1500" b="1" kern="0" dirty="0">
                <a:solidFill>
                  <a:srgbClr val="3F3742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7" name="Google Shape;13493;p45">
              <a:extLst>
                <a:ext uri="{FF2B5EF4-FFF2-40B4-BE49-F238E27FC236}">
                  <a16:creationId xmlns:a16="http://schemas.microsoft.com/office/drawing/2014/main" id="{FC7AF9BC-7649-165F-EEC6-1FD2373E2D81}"/>
                </a:ext>
              </a:extLst>
            </p:cNvPr>
            <p:cNvSpPr txBox="1">
              <a:spLocks/>
            </p:cNvSpPr>
            <p:nvPr/>
          </p:nvSpPr>
          <p:spPr>
            <a:xfrm>
              <a:off x="1808463" y="1586560"/>
              <a:ext cx="1614728" cy="486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ivvic"/>
                <a:buChar char="●"/>
                <a:defRPr sz="18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○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■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●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○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■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●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○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lt2"/>
                </a:buClr>
                <a:buSzPts val="1400"/>
                <a:buFont typeface="Livvic"/>
                <a:buChar char="■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 marL="233363" indent="-233363">
                <a:lnSpc>
                  <a:spcPct val="85000"/>
                </a:lnSpc>
                <a:buClr>
                  <a:srgbClr val="27697B"/>
                </a:buClr>
                <a:buFont typeface="Prompt" panose="00000500000000000000" pitchFamily="2" charset="-34"/>
                <a:buChar char="▶"/>
                <a:defRPr/>
              </a:pPr>
              <a:r>
                <a:rPr lang="th-TH" b="1" kern="0" dirty="0">
                  <a:solidFill>
                    <a:srgbClr val="27697B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ผู้รับการประเมิน</a:t>
              </a:r>
            </a:p>
          </p:txBody>
        </p:sp>
        <p:sp>
          <p:nvSpPr>
            <p:cNvPr id="148" name="Google Shape;13492;p45">
              <a:extLst>
                <a:ext uri="{FF2B5EF4-FFF2-40B4-BE49-F238E27FC236}">
                  <a16:creationId xmlns:a16="http://schemas.microsoft.com/office/drawing/2014/main" id="{28ED486E-1B56-246B-97CF-E91EC4063B3E}"/>
                </a:ext>
              </a:extLst>
            </p:cNvPr>
            <p:cNvSpPr txBox="1">
              <a:spLocks/>
            </p:cNvSpPr>
            <p:nvPr/>
          </p:nvSpPr>
          <p:spPr>
            <a:xfrm>
              <a:off x="407192" y="4811452"/>
              <a:ext cx="2614331" cy="4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ivvic"/>
                <a:buChar char="●"/>
                <a:defRPr sz="18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○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■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●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○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■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●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○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lt2"/>
                </a:buClr>
                <a:buSzPts val="1400"/>
                <a:buFont typeface="Livvic"/>
                <a:buChar char="■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 marL="0" indent="0">
                <a:spcAft>
                  <a:spcPts val="1600"/>
                </a:spcAft>
                <a:buClr>
                  <a:srgbClr val="3F3742"/>
                </a:buClr>
                <a:buFont typeface="Livvic"/>
                <a:buNone/>
                <a:defRPr/>
              </a:pPr>
              <a:r>
                <a:rPr lang="th-TH" sz="2400" b="1" kern="0" dirty="0">
                  <a:solidFill>
                    <a:srgbClr val="6F335C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sym typeface="Merriweather"/>
                </a:rPr>
                <a:t>รอบการประเมิน</a:t>
              </a:r>
            </a:p>
          </p:txBody>
        </p:sp>
        <p:sp>
          <p:nvSpPr>
            <p:cNvPr id="149" name="Google Shape;13493;p45">
              <a:extLst>
                <a:ext uri="{FF2B5EF4-FFF2-40B4-BE49-F238E27FC236}">
                  <a16:creationId xmlns:a16="http://schemas.microsoft.com/office/drawing/2014/main" id="{C2E990AC-E602-A570-7E17-61208A5EBD8C}"/>
                </a:ext>
              </a:extLst>
            </p:cNvPr>
            <p:cNvSpPr txBox="1">
              <a:spLocks/>
            </p:cNvSpPr>
            <p:nvPr/>
          </p:nvSpPr>
          <p:spPr>
            <a:xfrm>
              <a:off x="529849" y="5142761"/>
              <a:ext cx="2131695" cy="1151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ivvic"/>
                <a:buChar char="●"/>
                <a:defRPr sz="18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○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■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●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○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■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●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Livvic"/>
                <a:buChar char="○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lt2"/>
                </a:buClr>
                <a:buSzPts val="1400"/>
                <a:buFont typeface="Livvic"/>
                <a:buChar char="■"/>
                <a:defRPr sz="1400" b="0" i="0" u="none" strike="noStrike" cap="none">
                  <a:solidFill>
                    <a:schemeClr val="lt2"/>
                  </a:solidFill>
                  <a:latin typeface="Livvic"/>
                  <a:ea typeface="Livvic"/>
                  <a:cs typeface="Livvic"/>
                  <a:sym typeface="Livvic"/>
                </a:defRPr>
              </a:lvl9pPr>
            </a:lstStyle>
            <a:p>
              <a:pPr marL="233363" indent="-233363">
                <a:lnSpc>
                  <a:spcPct val="80000"/>
                </a:lnSpc>
                <a:buClr>
                  <a:srgbClr val="27697B"/>
                </a:buClr>
                <a:buFont typeface="Prompt" panose="00000500000000000000" pitchFamily="2" charset="-34"/>
                <a:buChar char="▶"/>
                <a:defRPr/>
              </a:pPr>
              <a:r>
                <a:rPr lang="th-TH" b="1" kern="0" dirty="0">
                  <a:solidFill>
                    <a:srgbClr val="27697B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รอบที่ </a:t>
              </a:r>
              <a:r>
                <a:rPr lang="en-US" b="1" kern="0" dirty="0">
                  <a:solidFill>
                    <a:srgbClr val="27697B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</a:p>
            <a:p>
              <a:pPr marL="233363" indent="-233363">
                <a:lnSpc>
                  <a:spcPct val="80000"/>
                </a:lnSpc>
                <a:buClr>
                  <a:srgbClr val="3F3742"/>
                </a:buClr>
                <a:buFont typeface="Livvic"/>
                <a:buNone/>
                <a:defRPr/>
              </a:pPr>
              <a:r>
                <a:rPr lang="en-US" sz="1600" b="1" kern="0" dirty="0">
                  <a:solidFill>
                    <a:srgbClr val="3E434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1</a:t>
              </a:r>
              <a:r>
                <a:rPr lang="th-TH" sz="1600" b="1" kern="0" dirty="0">
                  <a:solidFill>
                    <a:srgbClr val="3E434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ตุลาคม</a:t>
              </a:r>
              <a:r>
                <a:rPr lang="en-US" sz="1600" b="1" kern="0" dirty="0">
                  <a:solidFill>
                    <a:srgbClr val="3E434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– 31</a:t>
              </a:r>
              <a:r>
                <a:rPr lang="th-TH" sz="1600" b="1" kern="0" dirty="0">
                  <a:solidFill>
                    <a:srgbClr val="3E434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มีนาคม</a:t>
              </a:r>
              <a:endParaRPr lang="en-US" sz="1600" b="1" kern="0" dirty="0">
                <a:solidFill>
                  <a:srgbClr val="3E434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233363" indent="-233363">
                <a:lnSpc>
                  <a:spcPct val="80000"/>
                </a:lnSpc>
                <a:buClr>
                  <a:srgbClr val="27697B"/>
                </a:buClr>
                <a:buFont typeface="Prompt" panose="00000500000000000000" pitchFamily="2" charset="-34"/>
                <a:buChar char="▶"/>
                <a:defRPr/>
              </a:pPr>
              <a:r>
                <a:rPr lang="th-TH" b="1" kern="0" dirty="0">
                  <a:solidFill>
                    <a:srgbClr val="27697B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รอบที่ </a:t>
              </a:r>
              <a:r>
                <a:rPr lang="en-US" b="1" kern="0" dirty="0">
                  <a:solidFill>
                    <a:srgbClr val="27697B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  <a:p>
              <a:pPr marL="233363" indent="-233363">
                <a:lnSpc>
                  <a:spcPct val="80000"/>
                </a:lnSpc>
                <a:buClr>
                  <a:srgbClr val="3F3742"/>
                </a:buClr>
                <a:buFont typeface="Livvic"/>
                <a:buNone/>
                <a:defRPr/>
              </a:pPr>
              <a:r>
                <a:rPr lang="en-US" sz="1600" b="1" kern="0" dirty="0">
                  <a:solidFill>
                    <a:srgbClr val="3E434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600" b="1" kern="0" dirty="0">
                  <a:solidFill>
                    <a:srgbClr val="3E434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 เมษายน – 30 กันยายน</a:t>
              </a:r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C1F78A11-FE3F-4609-A5B7-2EA5D1CE9439}"/>
              </a:ext>
            </a:extLst>
          </p:cNvPr>
          <p:cNvSpPr txBox="1"/>
          <p:nvPr/>
        </p:nvSpPr>
        <p:spPr>
          <a:xfrm>
            <a:off x="3601250" y="1070717"/>
            <a:ext cx="8318086" cy="296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th-TH" sz="1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หลักเกณฑ์และวิธีการประเมินผลการปฏิบัติราชการผู้บริหารของส่วนราชการ </a:t>
            </a:r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ตามหนังสือสำนักงาน ก.พ. ที่ </a:t>
            </a:r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1024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/ว </a:t>
            </a:r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ลงวันที่ </a:t>
            </a:r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มกราคม </a:t>
            </a:r>
            <a:r>
              <a:rPr lang="en-US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2565)</a:t>
            </a:r>
            <a:endParaRPr lang="th-TH" sz="16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124E2F4-575B-7E05-B174-099577810227}"/>
              </a:ext>
            </a:extLst>
          </p:cNvPr>
          <p:cNvSpPr txBox="1"/>
          <p:nvPr/>
        </p:nvSpPr>
        <p:spPr>
          <a:xfrm>
            <a:off x="606814" y="207048"/>
            <a:ext cx="10483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การเชื่อมโยงผลการประเมินส่วนราชการกับการประเมินผู้บริหารส่วนราชการ</a:t>
            </a:r>
          </a:p>
        </p:txBody>
      </p:sp>
      <p:sp>
        <p:nvSpPr>
          <p:cNvPr id="3" name="Slide Number Placeholder 26">
            <a:extLst>
              <a:ext uri="{FF2B5EF4-FFF2-40B4-BE49-F238E27FC236}">
                <a16:creationId xmlns:a16="http://schemas.microsoft.com/office/drawing/2014/main" id="{3F0DCED1-B000-F2A1-4974-28C7DC41F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594" y="6513817"/>
            <a:ext cx="2743200" cy="31789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0385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3731D4-B955-08FD-6B61-84504F30F67A}"/>
              </a:ext>
            </a:extLst>
          </p:cNvPr>
          <p:cNvSpPr/>
          <p:nvPr/>
        </p:nvSpPr>
        <p:spPr>
          <a:xfrm>
            <a:off x="393700" y="342900"/>
            <a:ext cx="11518900" cy="6069457"/>
          </a:xfrm>
          <a:prstGeom prst="roundRect">
            <a:avLst>
              <a:gd name="adj" fmla="val 37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235022-0C1B-DCFE-AB9E-00BD3515EC4E}"/>
              </a:ext>
            </a:extLst>
          </p:cNvPr>
          <p:cNvGrpSpPr/>
          <p:nvPr/>
        </p:nvGrpSpPr>
        <p:grpSpPr>
          <a:xfrm>
            <a:off x="7370416" y="908940"/>
            <a:ext cx="3976576" cy="4723990"/>
            <a:chOff x="7370416" y="908940"/>
            <a:chExt cx="3976576" cy="47239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59551F-2029-A4DB-D57F-C0B2B54AB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8704" y="908940"/>
              <a:ext cx="3600000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4A5CB-82C6-E9AC-EC01-81E015D5373B}"/>
                </a:ext>
              </a:extLst>
            </p:cNvPr>
            <p:cNvSpPr txBox="1"/>
            <p:nvPr/>
          </p:nvSpPr>
          <p:spPr>
            <a:xfrm>
              <a:off x="7583864" y="5171265"/>
              <a:ext cx="35496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effectLst/>
                  <a:ea typeface="Calibri" panose="020F0502020204030204" pitchFamily="34" charset="0"/>
                  <a:cs typeface="TH SarabunPSK" panose="020B0500040200020003" pitchFamily="34" charset="-34"/>
                </a:rPr>
                <a:t>แบบฟอร์ม ประเมินความพึงพอใจ</a:t>
              </a:r>
              <a:endParaRPr lang="en-US" sz="24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98CE7D-90E5-2E0A-5782-D3B804F47FD8}"/>
                </a:ext>
              </a:extLst>
            </p:cNvPr>
            <p:cNvSpPr txBox="1"/>
            <p:nvPr/>
          </p:nvSpPr>
          <p:spPr>
            <a:xfrm>
              <a:off x="7370416" y="4597982"/>
              <a:ext cx="39765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hlinkClick r:id="rId3"/>
                </a:rPr>
                <a:t>https://forms.gle/Mw2xDiLF3sxytUVJ6</a:t>
              </a:r>
              <a:r>
                <a:rPr lang="en-US" sz="24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</a:rPr>
                <a:t> </a:t>
              </a:r>
              <a:endParaRPr lang="en-US" sz="24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7F574B-AF85-4D65-B1E3-78B0FA34BE35}"/>
              </a:ext>
            </a:extLst>
          </p:cNvPr>
          <p:cNvGrpSpPr/>
          <p:nvPr/>
        </p:nvGrpSpPr>
        <p:grpSpPr>
          <a:xfrm>
            <a:off x="648706" y="923260"/>
            <a:ext cx="4324585" cy="4759574"/>
            <a:chOff x="648706" y="923260"/>
            <a:chExt cx="4324585" cy="47595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7BF629-FFEA-9DDA-D177-7A6FBBCB0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998" y="923260"/>
              <a:ext cx="3600000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4291ED-16E7-16F6-F4E7-7C0441E0EB5D}"/>
                </a:ext>
              </a:extLst>
            </p:cNvPr>
            <p:cNvSpPr txBox="1"/>
            <p:nvPr/>
          </p:nvSpPr>
          <p:spPr>
            <a:xfrm>
              <a:off x="1253909" y="5221169"/>
              <a:ext cx="311417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แบบฟอร์ม ถาม</a:t>
              </a:r>
              <a:r>
                <a:rPr lang="en-US" sz="24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-</a:t>
              </a:r>
              <a:r>
                <a:rPr lang="th-TH" sz="24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ตอบ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D52341-421C-24D7-9B7B-F9CF5BF06376}"/>
                </a:ext>
              </a:extLst>
            </p:cNvPr>
            <p:cNvSpPr txBox="1"/>
            <p:nvPr/>
          </p:nvSpPr>
          <p:spPr>
            <a:xfrm>
              <a:off x="648706" y="4631315"/>
              <a:ext cx="43245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  <a:hlinkClick r:id="rId5"/>
                </a:rPr>
                <a:t>https://forms.gle/65CXSpy3w9gogpmWA</a:t>
              </a:r>
              <a:r>
                <a:rPr lang="en-US" sz="24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6" name="Slide Number Placeholder 26">
            <a:extLst>
              <a:ext uri="{FF2B5EF4-FFF2-40B4-BE49-F238E27FC236}">
                <a16:creationId xmlns:a16="http://schemas.microsoft.com/office/drawing/2014/main" id="{3D37A816-5CDE-8186-E6D4-BFE0A326DA15}"/>
              </a:ext>
            </a:extLst>
          </p:cNvPr>
          <p:cNvSpPr txBox="1">
            <a:spLocks/>
          </p:cNvSpPr>
          <p:nvPr/>
        </p:nvSpPr>
        <p:spPr>
          <a:xfrm>
            <a:off x="9315594" y="6513817"/>
            <a:ext cx="2743200" cy="3178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1A61DF1-3BB6-403F-9CC9-71F63F6F4AF1}" type="slidenum">
              <a:rPr lang="th-TH" sz="110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defRPr/>
              </a:pPr>
              <a:t>104</a:t>
            </a:fld>
            <a:endParaRPr lang="th-TH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6969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6">
            <a:extLst>
              <a:ext uri="{FF2B5EF4-FFF2-40B4-BE49-F238E27FC236}">
                <a16:creationId xmlns:a16="http://schemas.microsoft.com/office/drawing/2014/main" id="{4321EB80-AF75-1636-CF9B-9C9D558B99C9}"/>
              </a:ext>
            </a:extLst>
          </p:cNvPr>
          <p:cNvSpPr txBox="1">
            <a:spLocks/>
          </p:cNvSpPr>
          <p:nvPr/>
        </p:nvSpPr>
        <p:spPr>
          <a:xfrm>
            <a:off x="9315594" y="6513817"/>
            <a:ext cx="2743200" cy="3178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1A61DF1-3BB6-403F-9CC9-71F63F6F4AF1}" type="slidenum">
              <a:rPr lang="th-TH" sz="110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>
                <a:defRPr/>
              </a:pPr>
              <a:t>105</a:t>
            </a:fld>
            <a:endParaRPr lang="th-TH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065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873F90-790D-893D-8407-ED9CA8F5C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11</a:t>
            </a:fld>
            <a:endParaRPr lang="th-TH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E7EF59-A4C4-3AE0-5F96-94CBD9BAD85D}"/>
              </a:ext>
            </a:extLst>
          </p:cNvPr>
          <p:cNvSpPr txBox="1"/>
          <p:nvPr/>
        </p:nvSpPr>
        <p:spPr>
          <a:xfrm>
            <a:off x="478543" y="207048"/>
            <a:ext cx="10218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kern="0" dirty="0"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กลไกการประเมิน (ต่อ)</a:t>
            </a:r>
          </a:p>
        </p:txBody>
      </p:sp>
      <p:sp>
        <p:nvSpPr>
          <p:cNvPr id="24" name="AutoShape 4">
            <a:extLst>
              <a:ext uri="{FF2B5EF4-FFF2-40B4-BE49-F238E27FC236}">
                <a16:creationId xmlns:a16="http://schemas.microsoft.com/office/drawing/2014/main" id="{AD8C9AAD-48EB-1B4E-3C4A-FE24F8CF6AF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19304" y="-4633827"/>
            <a:ext cx="584774" cy="11924481"/>
          </a:xfrm>
          <a:prstGeom prst="round2Same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ight Arrow 5">
            <a:extLst>
              <a:ext uri="{FF2B5EF4-FFF2-40B4-BE49-F238E27FC236}">
                <a16:creationId xmlns:a16="http://schemas.microsoft.com/office/drawing/2014/main" id="{5511468F-1395-292F-A68C-9EB9C095CD62}"/>
              </a:ext>
            </a:extLst>
          </p:cNvPr>
          <p:cNvSpPr/>
          <p:nvPr/>
        </p:nvSpPr>
        <p:spPr>
          <a:xfrm>
            <a:off x="169329" y="1102540"/>
            <a:ext cx="1004435" cy="467919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4A0A9E-9D5D-F3D1-89CE-B7AECB0C81CF}"/>
              </a:ext>
            </a:extLst>
          </p:cNvPr>
          <p:cNvSpPr txBox="1"/>
          <p:nvPr/>
        </p:nvSpPr>
        <p:spPr>
          <a:xfrm>
            <a:off x="182110" y="1196051"/>
            <a:ext cx="936219" cy="280896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 rtlCol="0" anchor="ctr">
            <a:noAutofit/>
          </a:bodyPr>
          <a:lstStyle>
            <a:defPPr>
              <a:defRPr lang="th-TH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457200">
              <a:defRPr/>
            </a:pPr>
            <a:r>
              <a:rPr lang="th-TH" sz="2400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</a:t>
            </a:r>
            <a:r>
              <a:rPr lang="en-US" sz="2400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sz="2400" spc="-5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2D81E0-2D4A-7383-C23F-3761A287DCB2}"/>
              </a:ext>
            </a:extLst>
          </p:cNvPr>
          <p:cNvSpPr txBox="1"/>
          <p:nvPr/>
        </p:nvSpPr>
        <p:spPr>
          <a:xfrm>
            <a:off x="1186546" y="1147986"/>
            <a:ext cx="9884226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คณะทำงานเพื่อพิจารณาตัวชี้วัดตามมาตรการปรับปรุงประสิทธิภาพในการปฏิบัติราชการของส่วนราชการ</a:t>
            </a:r>
            <a:r>
              <a:rPr lang="en-US" sz="2400" b="1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en-US" sz="2400" b="1" dirty="0">
              <a:solidFill>
                <a:srgbClr val="0000CC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A15C370-C17C-1645-D3C2-303AC4D3B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153168"/>
              </p:ext>
            </p:extLst>
          </p:nvPr>
        </p:nvGraphicFramePr>
        <p:xfrm>
          <a:off x="1282239" y="1729571"/>
          <a:ext cx="8160983" cy="2133600"/>
        </p:xfrm>
        <a:graphic>
          <a:graphicData uri="http://schemas.openxmlformats.org/drawingml/2006/table">
            <a:tbl>
              <a:tblPr firstRow="1" firstCol="1" bandRow="1"/>
              <a:tblGrid>
                <a:gridCol w="606518">
                  <a:extLst>
                    <a:ext uri="{9D8B030D-6E8A-4147-A177-3AD203B41FA5}">
                      <a16:colId xmlns:a16="http://schemas.microsoft.com/office/drawing/2014/main" val="2153720632"/>
                    </a:ext>
                  </a:extLst>
                </a:gridCol>
                <a:gridCol w="4854478">
                  <a:extLst>
                    <a:ext uri="{9D8B030D-6E8A-4147-A177-3AD203B41FA5}">
                      <a16:colId xmlns:a16="http://schemas.microsoft.com/office/drawing/2014/main" val="2752392044"/>
                    </a:ext>
                  </a:extLst>
                </a:gridCol>
                <a:gridCol w="2699987">
                  <a:extLst>
                    <a:ext uri="{9D8B030D-6E8A-4147-A177-3AD203B41FA5}">
                      <a16:colId xmlns:a16="http://schemas.microsoft.com/office/drawing/2014/main" val="1379170052"/>
                    </a:ext>
                  </a:extLst>
                </a:gridCol>
              </a:tblGrid>
              <a:tr h="1411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D3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ประธาน อ.ก.พ.ร.ฯ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7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ประธานคณะทำงาน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25663"/>
                  </a:ext>
                </a:extLst>
              </a:tr>
              <a:tr h="893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D3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เลขาธิการ ก.พ.ร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F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คณะทำงาน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120417"/>
                  </a:ext>
                </a:extLst>
              </a:tr>
              <a:tr h="128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(3)</a:t>
                      </a: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D3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ผู้ทรงคุณวุฒิ (ไม่เกิน 3 คน)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7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คณะทำงาน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56045"/>
                  </a:ext>
                </a:extLst>
              </a:tr>
              <a:tr h="2365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D3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ผู้แทนสำนักงบประมาณ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F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คณะทำงาน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38050"/>
                  </a:ext>
                </a:extLst>
              </a:tr>
              <a:tr h="2365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D3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ผู้แทนสำนักงานสภาพัฒนาการเศรษฐกิจและสังคมแห่งชาติ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7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คณะทำงาน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735821"/>
                  </a:ext>
                </a:extLst>
              </a:tr>
              <a:tr h="2365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D3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ผู้แทนสำนักงาน </a:t>
                      </a:r>
                      <a:r>
                        <a:rPr lang="th-TH" sz="20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F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คณะทำงานและเลขานุการ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096537"/>
                  </a:ext>
                </a:extLst>
              </a:tr>
              <a:tr h="2365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7)</a:t>
                      </a: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D3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ผู้แทนสำนักงาน ก.พ.ร.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7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2000" spc="-2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คณะทำงานและผู้ช่วยเลขานุการ</a:t>
                      </a:r>
                      <a:endParaRPr lang="en-US" sz="2000" spc="-2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124680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7B3A8D8-1B18-DF95-0EC4-104221D3E053}"/>
              </a:ext>
            </a:extLst>
          </p:cNvPr>
          <p:cNvSpPr/>
          <p:nvPr/>
        </p:nvSpPr>
        <p:spPr>
          <a:xfrm>
            <a:off x="263872" y="4348538"/>
            <a:ext cx="11580797" cy="2246769"/>
          </a:xfrm>
          <a:prstGeom prst="roundRect">
            <a:avLst>
              <a:gd name="adj" fmla="val 7731"/>
            </a:avLst>
          </a:prstGeom>
          <a:solidFill>
            <a:srgbClr val="EDF7F6"/>
          </a:solidFill>
          <a:ln w="25400" cap="flat" cmpd="sng" algn="ctr">
            <a:solidFill>
              <a:srgbClr val="88D3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CABF91-864C-06AD-CF2C-E1FC31C1DF99}"/>
              </a:ext>
            </a:extLst>
          </p:cNvPr>
          <p:cNvSpPr txBox="1"/>
          <p:nvPr/>
        </p:nvSpPr>
        <p:spPr>
          <a:xfrm>
            <a:off x="195127" y="3963415"/>
            <a:ext cx="3132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โดยมีหน้าที่และอำนาจ ดังนี้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5E7203-31A3-A7E6-F1BC-0A3377836C65}"/>
              </a:ext>
            </a:extLst>
          </p:cNvPr>
          <p:cNvSpPr txBox="1"/>
          <p:nvPr/>
        </p:nvSpPr>
        <p:spPr>
          <a:xfrm>
            <a:off x="383304" y="4386809"/>
            <a:ext cx="113419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tabLst>
                <a:tab pos="179388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1)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พิจารณา และให้ความเห็นต่อความเหมาะสมของรายการตัวชี้วัดเชิงยุทธศาสตร์สำคัญ (</a:t>
            </a: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Strategic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KPIs) 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ระดับกระทรวง โดยพิจารณาจากประเด็นสำคัญที่ต้องเร่งขับเคลื่อนการพัฒนาประเทศตามยุทธศาสตร์ชาติ แผนแม่บทภายใต้ยุทธศาสตร์ชาติ แผนพัฒนาเศรษฐกิจและสังคมแห่งชาติ ฉบับที่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13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ฯลฯ รวมทั้งให้ความเห็นต่อ</a:t>
            </a:r>
            <a:b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แนวทางการกำหนดน้ำหนัก และค่าเป้าหมายตัวชี้วัด</a:t>
            </a:r>
            <a:endParaRPr lang="en-US" sz="20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179388" indent="-179388">
              <a:tabLst>
                <a:tab pos="179388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2)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ให้ข้อเสนอแนะในการติดตามและประเมินผลตัวชี้วัดเพื่อขับเคลื่อนการบูรณาการการดำเนินงานร่วมกันระหว่างส่วนราชการ (</a:t>
            </a: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Joint KPIs) 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ตามประเด็นนโยบายสำคัญ (</a:t>
            </a: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Agenda) 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ที่กำหนด</a:t>
            </a:r>
            <a:endParaRPr lang="en-US" sz="2000" dirty="0">
              <a:solidFill>
                <a:prstClr val="black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179388" indent="-179388">
              <a:tabLst>
                <a:tab pos="179388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3)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ให้ความเห็นและข้อเสนอแนะในการติดตามและประเมินผลการปฏิบัติราชการของส่วนราชการ</a:t>
            </a:r>
            <a:endParaRPr lang="en-US" sz="2000" dirty="0">
              <a:solidFill>
                <a:prstClr val="black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179388" indent="-179388">
              <a:tabLst>
                <a:tab pos="179388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4)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ปฏิบัติงานอื่น ๆ ตามที่ </a:t>
            </a:r>
            <a:r>
              <a:rPr lang="th-TH" sz="2000" dirty="0" err="1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อ.ก.พ.ร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 เกี่ยวกับการประเมินส่วนราชการตามมาตรการปรับปรุงประสิทธิภาพในการปฏิบัติราชการ มอบหมาย</a:t>
            </a:r>
            <a:endParaRPr lang="en-US" sz="2000" dirty="0">
              <a:solidFill>
                <a:prstClr val="black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11765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4">
            <a:extLst>
              <a:ext uri="{FF2B5EF4-FFF2-40B4-BE49-F238E27FC236}">
                <a16:creationId xmlns:a16="http://schemas.microsoft.com/office/drawing/2014/main" id="{7B5C765B-D22A-955B-3F78-46A95A8C4A7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03613" y="-4770183"/>
            <a:ext cx="584774" cy="11984533"/>
          </a:xfrm>
          <a:prstGeom prst="round2Same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ight Arrow 5">
            <a:extLst>
              <a:ext uri="{FF2B5EF4-FFF2-40B4-BE49-F238E27FC236}">
                <a16:creationId xmlns:a16="http://schemas.microsoft.com/office/drawing/2014/main" id="{C648E217-C7F4-669C-B200-E5003ACA035E}"/>
              </a:ext>
            </a:extLst>
          </p:cNvPr>
          <p:cNvSpPr/>
          <p:nvPr/>
        </p:nvSpPr>
        <p:spPr>
          <a:xfrm>
            <a:off x="149451" y="996210"/>
            <a:ext cx="1004435" cy="467919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D4C564-F610-0859-3036-E1F1FF85DF1E}"/>
              </a:ext>
            </a:extLst>
          </p:cNvPr>
          <p:cNvSpPr txBox="1"/>
          <p:nvPr/>
        </p:nvSpPr>
        <p:spPr>
          <a:xfrm>
            <a:off x="182110" y="1089721"/>
            <a:ext cx="936219" cy="280896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 rtlCol="0" anchor="ctr">
            <a:noAutofit/>
          </a:bodyPr>
          <a:lstStyle>
            <a:defPPr>
              <a:defRPr lang="th-TH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457200">
              <a:defRPr/>
            </a:pPr>
            <a:r>
              <a:rPr lang="th-TH" sz="2400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</a:t>
            </a:r>
            <a:r>
              <a:rPr lang="en-US" sz="2400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2400" spc="-5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666C02-E97A-71B8-5E71-0592FF53DC46}"/>
              </a:ext>
            </a:extLst>
          </p:cNvPr>
          <p:cNvSpPr txBox="1"/>
          <p:nvPr/>
        </p:nvSpPr>
        <p:spPr>
          <a:xfrm>
            <a:off x="1186546" y="1041656"/>
            <a:ext cx="9884226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คณะกรรมการกำกับการประเมินผลการปฏิบัติราชการของส่วนราชการ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5F60AAA-5877-615F-61D5-0B5C0F5B1F4D}"/>
              </a:ext>
            </a:extLst>
          </p:cNvPr>
          <p:cNvSpPr/>
          <p:nvPr/>
        </p:nvSpPr>
        <p:spPr>
          <a:xfrm>
            <a:off x="149452" y="5406500"/>
            <a:ext cx="6206493" cy="1244445"/>
          </a:xfrm>
          <a:prstGeom prst="roundRect">
            <a:avLst>
              <a:gd name="adj" fmla="val 14285"/>
            </a:avLst>
          </a:prstGeom>
          <a:solidFill>
            <a:srgbClr val="EAEFF7"/>
          </a:solidFill>
          <a:ln w="25400" cap="flat" cmpd="sng" algn="ctr">
            <a:solidFill>
              <a:srgbClr val="5B9BD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3383522D-2AC0-4905-7AD7-4AB986027FC3}"/>
              </a:ext>
            </a:extLst>
          </p:cNvPr>
          <p:cNvGraphicFramePr>
            <a:graphicFrameLocks noGrp="1"/>
          </p:cNvGraphicFramePr>
          <p:nvPr/>
        </p:nvGraphicFramePr>
        <p:xfrm>
          <a:off x="271561" y="2130922"/>
          <a:ext cx="6009968" cy="2927497"/>
        </p:xfrm>
        <a:graphic>
          <a:graphicData uri="http://schemas.openxmlformats.org/drawingml/2006/table">
            <a:tbl>
              <a:tblPr firstRow="1" firstCol="1" bandRow="1"/>
              <a:tblGrid>
                <a:gridCol w="424867">
                  <a:extLst>
                    <a:ext uri="{9D8B030D-6E8A-4147-A177-3AD203B41FA5}">
                      <a16:colId xmlns:a16="http://schemas.microsoft.com/office/drawing/2014/main" val="2153720632"/>
                    </a:ext>
                  </a:extLst>
                </a:gridCol>
                <a:gridCol w="4243319">
                  <a:extLst>
                    <a:ext uri="{9D8B030D-6E8A-4147-A177-3AD203B41FA5}">
                      <a16:colId xmlns:a16="http://schemas.microsoft.com/office/drawing/2014/main" val="2752392044"/>
                    </a:ext>
                  </a:extLst>
                </a:gridCol>
                <a:gridCol w="1341782">
                  <a:extLst>
                    <a:ext uri="{9D8B030D-6E8A-4147-A177-3AD203B41FA5}">
                      <a16:colId xmlns:a16="http://schemas.microsoft.com/office/drawing/2014/main" val="137917005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ปลัดกระทรวง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ประธาน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25663"/>
                  </a:ext>
                </a:extLst>
              </a:tr>
              <a:tr h="2892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รองปลัดกระทรวงที่ได้รับมอบหมายเป็นผู้นำการบริหารการเปลี่ยนแปลง </a:t>
                      </a:r>
                      <a:br>
                        <a:rPr lang="en-US" sz="1600" b="0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Chief Change Officer: CCO)</a:t>
                      </a: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รองประธาน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120417"/>
                  </a:ext>
                </a:extLst>
              </a:tr>
              <a:tr h="1940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(3)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ประธาน </a:t>
                      </a:r>
                      <a:r>
                        <a:rPr kumimoji="0" lang="th-TH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ค.ต.ป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 ประจำกระทรวง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56045"/>
                  </a:ext>
                </a:extLst>
              </a:tr>
              <a:tr h="204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หัวหน้าส่วนราชการระดับกรมในกระทรวง หรือรองหัวหน้าส่วนราชการฯ </a:t>
                      </a:r>
                      <a:br>
                        <a:rPr kumimoji="0" lang="en-US" sz="16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6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ที่ได้รับมอบหมาย (ทุกกรม)</a:t>
                      </a:r>
                      <a:endParaRPr lang="en-US" sz="1600" b="0" spc="-2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38050"/>
                  </a:ext>
                </a:extLst>
              </a:tr>
              <a:tr h="2104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ผู้อำนวยการองค์การมหาชนภายใต้การกำกับของรัฐมนตรีว่าการกระทรวง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735821"/>
                  </a:ext>
                </a:extLst>
              </a:tr>
              <a:tr h="213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ผู้นำกลุ่ม </a:t>
                      </a:r>
                      <a:r>
                        <a:rPr kumimoji="0" lang="th-TH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ป.ย.ป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 กระทรวง หรือผู้แทนกลุ่ม </a:t>
                      </a:r>
                      <a:r>
                        <a:rPr kumimoji="0" lang="th-TH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ป.ย.ป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096537"/>
                  </a:ext>
                </a:extLst>
              </a:tr>
              <a:tr h="200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ผู้แทนสำนักงบประมาณ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402258"/>
                  </a:ext>
                </a:extLst>
              </a:tr>
              <a:tr h="210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(8)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ผู้แทนสำนักงาน </a:t>
                      </a:r>
                      <a:r>
                        <a:rPr kumimoji="0" lang="th-TH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545306"/>
                  </a:ext>
                </a:extLst>
              </a:tr>
              <a:tr h="210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ผู้แทนสำนักงานสภาพัฒนาการเศรษฐกิจและสังคมแห่งชาติ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884381"/>
                  </a:ext>
                </a:extLst>
              </a:tr>
              <a:tr h="245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เจ้าหน้าที่ผู้รับผิดชอบงานพัฒนาระบบบริหารของกระทรวง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spc="-3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กรรมการและเลขานุการ</a:t>
                      </a:r>
                      <a:endParaRPr lang="en-US" sz="1600" b="0" spc="-3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144408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95C8E51F-5F81-CF23-A3F7-130FA6F44BFB}"/>
              </a:ext>
            </a:extLst>
          </p:cNvPr>
          <p:cNvSpPr txBox="1"/>
          <p:nvPr/>
        </p:nvSpPr>
        <p:spPr>
          <a:xfrm>
            <a:off x="168713" y="5107094"/>
            <a:ext cx="2035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th-TH" b="1" dirty="0">
                <a:solidFill>
                  <a:prstClr val="black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โดยมีหน้าที่และอำนาจ ดังนี้ </a:t>
            </a:r>
            <a:endParaRPr lang="en-US" sz="1600" b="1" dirty="0">
              <a:solidFill>
                <a:prstClr val="black"/>
              </a:solidFill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330A3EA-2A06-5567-30E0-05C21CD3527D}"/>
              </a:ext>
            </a:extLst>
          </p:cNvPr>
          <p:cNvSpPr/>
          <p:nvPr/>
        </p:nvSpPr>
        <p:spPr>
          <a:xfrm>
            <a:off x="248976" y="5384826"/>
            <a:ext cx="6009967" cy="130471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82563" indent="-182563" algn="thaiDist" defTabSz="457200">
              <a:lnSpc>
                <a:spcPct val="80000"/>
              </a:lnSpc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	กำหนดตัวชี้วัด น้ำหนัก ค่าเป้าหมาย ในการประเมินผลการปฏิบัติราชการของกระทรวงและส่วนราชการในสังกัดกระทรวง</a:t>
            </a:r>
          </a:p>
          <a:p>
            <a:pPr marL="182563" indent="-182563" algn="thaiDist" defTabSz="457200">
              <a:lnSpc>
                <a:spcPct val="80000"/>
              </a:lnSpc>
              <a:defRPr/>
            </a:pPr>
            <a:r>
              <a:rPr lang="th-TH" sz="1400" spc="-1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2)	ติดตาม กำกับ และให้การสนับสนุนเพื่อให้การดำเนินการประเมินผลการปฏิบัติราชการของกระทรวงและส่วนราชการในสังกัดเป็นไปตามหลักเกณฑ์และแนวทางที่สำนักงาน </a:t>
            </a:r>
            <a:r>
              <a:rPr lang="th-TH" sz="1400" spc="-10" dirty="0" err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lang="th-TH" sz="1400" spc="-1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กำหนด</a:t>
            </a:r>
          </a:p>
          <a:p>
            <a:pPr marL="182563" indent="-182563" algn="thaiDist" defTabSz="457200">
              <a:lnSpc>
                <a:spcPct val="80000"/>
              </a:lnSpc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3)	บูรณาการตัวชี้วัดขององค์การมหาชนที่อยู่ภายใต้การกำกับดูแลของรัฐมนตรีว่าการกระทรวง ยกเว้นองค์การมหาชนที่อยู่ภายใต้ระบบการประเมินผลตามพระราชบัญญัติการบริหารทุนหมุนเวียน พ.ศ. 2558</a:t>
            </a:r>
          </a:p>
          <a:p>
            <a:pPr marL="182563" indent="-182563" algn="thaiDist" defTabSz="457200">
              <a:lnSpc>
                <a:spcPct val="80000"/>
              </a:lnSpc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4)	</a:t>
            </a:r>
            <a:r>
              <a:rPr lang="th-TH" sz="1400" spc="-3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แต่งตั้งคณะทำงาน หรือมอบหมายบุคคลอื่นใด ดำเนินการตามหน้าที่และอำนาจที่ได้รับมอบหมายตามความจำเป็นและเหมาะสม </a:t>
            </a:r>
            <a:endParaRPr lang="en-US" sz="1400" spc="-3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82563" indent="-182563" algn="thaiDist" defTabSz="457200">
              <a:lnSpc>
                <a:spcPct val="80000"/>
              </a:lnSpc>
              <a:defRPr/>
            </a:pPr>
            <a:r>
              <a:rPr lang="en-US" sz="1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5)	</a:t>
            </a: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ปฏิบัติงานอื่น ๆ ตามที่รัฐมนตรีว่าการกระทรวงมอบหมาย</a:t>
            </a: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CAB8D102-B6C1-5CC0-6B58-4754E05A8F45}"/>
              </a:ext>
            </a:extLst>
          </p:cNvPr>
          <p:cNvGraphicFramePr>
            <a:graphicFrameLocks noGrp="1"/>
          </p:cNvGraphicFramePr>
          <p:nvPr/>
        </p:nvGraphicFramePr>
        <p:xfrm>
          <a:off x="6533918" y="2139260"/>
          <a:ext cx="5458936" cy="1950720"/>
        </p:xfrm>
        <a:graphic>
          <a:graphicData uri="http://schemas.openxmlformats.org/drawingml/2006/table">
            <a:tbl>
              <a:tblPr firstRow="1" firstCol="1" bandRow="1"/>
              <a:tblGrid>
                <a:gridCol w="373385">
                  <a:extLst>
                    <a:ext uri="{9D8B030D-6E8A-4147-A177-3AD203B41FA5}">
                      <a16:colId xmlns:a16="http://schemas.microsoft.com/office/drawing/2014/main" val="2153720632"/>
                    </a:ext>
                  </a:extLst>
                </a:gridCol>
                <a:gridCol w="3677871">
                  <a:extLst>
                    <a:ext uri="{9D8B030D-6E8A-4147-A177-3AD203B41FA5}">
                      <a16:colId xmlns:a16="http://schemas.microsoft.com/office/drawing/2014/main" val="2752392044"/>
                    </a:ext>
                  </a:extLst>
                </a:gridCol>
                <a:gridCol w="1407680">
                  <a:extLst>
                    <a:ext uri="{9D8B030D-6E8A-4147-A177-3AD203B41FA5}">
                      <a16:colId xmlns:a16="http://schemas.microsoft.com/office/drawing/2014/main" val="137917005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หัวหน้าส่วนราชการ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ประธาน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25663"/>
                  </a:ext>
                </a:extLst>
              </a:tr>
              <a:tr h="2892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รองหัวหน้าส่วนราชการที่ได้รับมอบหมายเป็นผู้นำการบริหารการเปลี่ยนแปลง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Chief Change Officer: CCO)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รองประธาน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120417"/>
                  </a:ext>
                </a:extLst>
              </a:tr>
              <a:tr h="215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(3)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ผู้อำนวยการสำนัก/กองภายในส่วนราชการ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56045"/>
                  </a:ext>
                </a:extLst>
              </a:tr>
              <a:tr h="204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ผู้แทนสำนักงบประมาณ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38050"/>
                  </a:ext>
                </a:extLst>
              </a:tr>
              <a:tr h="2104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ผู้แทนสำนักงาน </a:t>
                      </a:r>
                      <a:r>
                        <a:rPr kumimoji="0" lang="th-TH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735821"/>
                  </a:ext>
                </a:extLst>
              </a:tr>
              <a:tr h="213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ผู้แทนสำนักงานสภาพัฒนาการเศรษฐกิจและสังคมแห่งชาติ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096537"/>
                  </a:ext>
                </a:extLst>
              </a:tr>
              <a:tr h="200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เจ้าหน้าที่ผู้รับผิดชอบงานพัฒนาระบบบริหารของส่วนราชการ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กรรมการและเลขานุการ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402258"/>
                  </a:ext>
                </a:extLst>
              </a:tr>
            </a:tbl>
          </a:graphicData>
        </a:graphic>
      </p:graphicFrame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4833B85-FE93-9C6E-EE48-7A41A8583B32}"/>
              </a:ext>
            </a:extLst>
          </p:cNvPr>
          <p:cNvSpPr/>
          <p:nvPr/>
        </p:nvSpPr>
        <p:spPr>
          <a:xfrm>
            <a:off x="6493803" y="5406500"/>
            <a:ext cx="5499051" cy="1244445"/>
          </a:xfrm>
          <a:prstGeom prst="roundRect">
            <a:avLst>
              <a:gd name="adj" fmla="val 14285"/>
            </a:avLst>
          </a:prstGeom>
          <a:solidFill>
            <a:srgbClr val="EAEFF7"/>
          </a:solidFill>
          <a:ln w="25400" cap="flat" cmpd="sng" algn="ctr">
            <a:solidFill>
              <a:srgbClr val="5B9BD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12">
            <a:extLst>
              <a:ext uri="{FF2B5EF4-FFF2-40B4-BE49-F238E27FC236}">
                <a16:creationId xmlns:a16="http://schemas.microsoft.com/office/drawing/2014/main" id="{8AF823EE-92EC-1743-072F-778C68B13901}"/>
              </a:ext>
            </a:extLst>
          </p:cNvPr>
          <p:cNvSpPr/>
          <p:nvPr/>
        </p:nvSpPr>
        <p:spPr>
          <a:xfrm>
            <a:off x="6524774" y="5412418"/>
            <a:ext cx="5517774" cy="113236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80975" indent="-180975" algn="thaiDist" defTabSz="457200">
              <a:lnSpc>
                <a:spcPct val="80000"/>
              </a:lnSpc>
              <a:tabLst>
                <a:tab pos="182563" algn="l"/>
              </a:tabLst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	กำหนดตัวชี้วัด น้ำหนัก ค่าเป้าหมาย ในการประเมินผลการปฏิบัติราชการของส่วนราชการ</a:t>
            </a:r>
          </a:p>
          <a:p>
            <a:pPr marL="180975" indent="-180975" algn="thaiDist" defTabSz="457200">
              <a:lnSpc>
                <a:spcPct val="80000"/>
              </a:lnSpc>
              <a:tabLst>
                <a:tab pos="182563" algn="l"/>
              </a:tabLst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2)	ติดตาม กำกับ และให้การสนับสนุนเพื่อให้การดำเนินการประเมินผลการปฏิบัติราชการของส่วนราชการให้เป็นไปตามหลักเกณฑ์และแนวทางที่สำนักงาน </a:t>
            </a:r>
            <a:r>
              <a:rPr lang="th-TH" sz="1400" dirty="0" err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กำหนด</a:t>
            </a:r>
          </a:p>
          <a:p>
            <a:pPr marL="180975" indent="-180975" algn="thaiDist" defTabSz="457200">
              <a:lnSpc>
                <a:spcPct val="80000"/>
              </a:lnSpc>
              <a:tabLst>
                <a:tab pos="182563" algn="l"/>
              </a:tabLst>
              <a:defRPr/>
            </a:pP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3)	แต่งตั้งคณะทำงาน หรือมอบหมายบุคคลอื่นใด ดำเนินการตามหน้าที่และอำนาจที่ได้รับมอบหมายตามความจำเป็นและเหมาะสม </a:t>
            </a:r>
          </a:p>
          <a:p>
            <a:pPr marL="180975" indent="-180975" algn="thaiDist" defTabSz="457200">
              <a:lnSpc>
                <a:spcPct val="80000"/>
              </a:lnSpc>
              <a:tabLst>
                <a:tab pos="182563" algn="l"/>
              </a:tabLst>
              <a:defRPr/>
            </a:pPr>
            <a:r>
              <a:rPr lang="en-US" sz="1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4)  </a:t>
            </a: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ปฏิบัติงานอื่น ๆ ตามที่รองนายกรัฐมนตรีหรือรัฐมนตรีที่กำกับมอบหมาย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7D479A-5679-146B-7BA3-A242F0A5C6D7}"/>
              </a:ext>
            </a:extLst>
          </p:cNvPr>
          <p:cNvSpPr txBox="1"/>
          <p:nvPr/>
        </p:nvSpPr>
        <p:spPr>
          <a:xfrm>
            <a:off x="6533918" y="5101767"/>
            <a:ext cx="2035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th-TH" b="1" dirty="0">
                <a:solidFill>
                  <a:prstClr val="black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โดยมีหน้าที่และอำนาจ ดังนี้ </a:t>
            </a:r>
            <a:endParaRPr lang="en-US" sz="1600" b="1" dirty="0">
              <a:solidFill>
                <a:prstClr val="black"/>
              </a:solidFill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1F8C835-81A9-64B3-4A70-B6DD763F7D06}"/>
              </a:ext>
            </a:extLst>
          </p:cNvPr>
          <p:cNvSpPr/>
          <p:nvPr/>
        </p:nvSpPr>
        <p:spPr>
          <a:xfrm>
            <a:off x="726075" y="4089980"/>
            <a:ext cx="5254101" cy="73071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E547AA-D7FD-2351-540A-2AC25F9D7FC5}"/>
              </a:ext>
            </a:extLst>
          </p:cNvPr>
          <p:cNvSpPr/>
          <p:nvPr/>
        </p:nvSpPr>
        <p:spPr>
          <a:xfrm>
            <a:off x="6937899" y="3156774"/>
            <a:ext cx="5054955" cy="73071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80340E-1102-CD09-89AF-D16C5F43EC6F}"/>
              </a:ext>
            </a:extLst>
          </p:cNvPr>
          <p:cNvSpPr txBox="1"/>
          <p:nvPr/>
        </p:nvSpPr>
        <p:spPr>
          <a:xfrm>
            <a:off x="7306817" y="4425878"/>
            <a:ext cx="3749367" cy="593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th-TH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ผู้แทนหลัก </a:t>
            </a:r>
            <a:r>
              <a:rPr lang="en-US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ตำแหน่งตั้งแต่ ผู้อำนวยการกอง ขึ้นไป </a:t>
            </a:r>
            <a:endParaRPr lang="en-US" sz="19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85000"/>
              </a:lnSpc>
              <a:defRPr/>
            </a:pPr>
            <a:r>
              <a:rPr lang="th-TH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ผู้แทนสำรอง</a:t>
            </a:r>
            <a:r>
              <a:rPr lang="en-US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ตำแหน่งตั้งแต่</a:t>
            </a:r>
            <a:r>
              <a:rPr lang="en-US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ระดับผู้เชี่ยวชาญ ขึ้นไป 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EC650D8-4603-99FD-F968-1AB1B36BC2D3}"/>
              </a:ext>
            </a:extLst>
          </p:cNvPr>
          <p:cNvCxnSpPr>
            <a:cxnSpLocks/>
          </p:cNvCxnSpPr>
          <p:nvPr/>
        </p:nvCxnSpPr>
        <p:spPr>
          <a:xfrm>
            <a:off x="5980176" y="4624444"/>
            <a:ext cx="136800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D79ADE4-7E26-65F3-53C9-992801BDB49B}"/>
              </a:ext>
            </a:extLst>
          </p:cNvPr>
          <p:cNvCxnSpPr>
            <a:cxnSpLocks/>
          </p:cNvCxnSpPr>
          <p:nvPr/>
        </p:nvCxnSpPr>
        <p:spPr>
          <a:xfrm>
            <a:off x="10499808" y="3887485"/>
            <a:ext cx="0" cy="5040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4353189-CFD6-ADEE-BCE8-B3596793F71D}"/>
              </a:ext>
            </a:extLst>
          </p:cNvPr>
          <p:cNvSpPr/>
          <p:nvPr/>
        </p:nvSpPr>
        <p:spPr>
          <a:xfrm>
            <a:off x="168713" y="1514471"/>
            <a:ext cx="6206493" cy="584774"/>
          </a:xfrm>
          <a:prstGeom prst="roundRect">
            <a:avLst>
              <a:gd name="adj" fmla="val 50000"/>
            </a:avLst>
          </a:prstGeom>
          <a:solidFill>
            <a:srgbClr val="5B9BD5">
              <a:lumMod val="40000"/>
              <a:lumOff val="6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4" name="AutoShape 4">
            <a:extLst>
              <a:ext uri="{FF2B5EF4-FFF2-40B4-BE49-F238E27FC236}">
                <a16:creationId xmlns:a16="http://schemas.microsoft.com/office/drawing/2014/main" id="{65209733-004C-D269-3E2B-22226C609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661" y="1557185"/>
            <a:ext cx="7532697" cy="47426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t"/>
          <a:lstStyle/>
          <a:p>
            <a:pPr marL="342900" indent="-3429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AutoNum type="arabicParenBoth"/>
              <a:defRPr/>
            </a:pPr>
            <a:r>
              <a:rPr lang="th-TH" altLang="en-US" sz="2000" b="1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คณะกรรมการกำกับการประเมินผลการปฏิบัติราชการของ</a:t>
            </a:r>
            <a:r>
              <a:rPr lang="th-TH" altLang="en-US" sz="2000" b="1" u="sng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ส่วนราชการในกระทรวง</a:t>
            </a:r>
            <a:r>
              <a:rPr lang="en-US" altLang="en-US" sz="2000" b="1" u="sng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lang="en-US" altLang="en-US" sz="2000" b="1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en-US" altLang="en-US" sz="2000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(18 </a:t>
            </a:r>
            <a:r>
              <a:rPr lang="th-TH" altLang="en-US" sz="2000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กระทรวง)</a:t>
            </a:r>
            <a:br>
              <a:rPr lang="th-TH" altLang="en-US" sz="2000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endParaRPr lang="th-TH" altLang="en-US" sz="2000" kern="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FB89D7F-C0FF-C579-D44B-01E588C68CA2}"/>
              </a:ext>
            </a:extLst>
          </p:cNvPr>
          <p:cNvSpPr/>
          <p:nvPr/>
        </p:nvSpPr>
        <p:spPr>
          <a:xfrm>
            <a:off x="6355945" y="1489316"/>
            <a:ext cx="5732321" cy="584774"/>
          </a:xfrm>
          <a:prstGeom prst="roundRect">
            <a:avLst>
              <a:gd name="adj" fmla="val 50000"/>
            </a:avLst>
          </a:prstGeom>
          <a:solidFill>
            <a:srgbClr val="5B9BD5">
              <a:lumMod val="40000"/>
              <a:lumOff val="6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6" name="AutoShape 4">
            <a:extLst>
              <a:ext uri="{FF2B5EF4-FFF2-40B4-BE49-F238E27FC236}">
                <a16:creationId xmlns:a16="http://schemas.microsoft.com/office/drawing/2014/main" id="{7366E4DE-4300-5045-8A19-6946565F5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612" y="1528166"/>
            <a:ext cx="5458936" cy="584775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t"/>
          <a:lstStyle/>
          <a:p>
            <a:pPr marL="233363" indent="-23336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2000" kern="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en-US" altLang="en-US" sz="2000" kern="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2) </a:t>
            </a:r>
            <a:r>
              <a:rPr lang="th-TH" altLang="en-US" sz="2000" b="1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คณะกรรมการกำกับการประเมินผลการปฏิบัติราชการของ</a:t>
            </a:r>
            <a:r>
              <a:rPr lang="th-TH" altLang="en-US" sz="2000" b="1" u="sng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 </a:t>
            </a:r>
            <a:br>
              <a:rPr lang="en-US" altLang="en-US" sz="2000" b="1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en-US" sz="2000" kern="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(19</a:t>
            </a:r>
            <a:r>
              <a:rPr lang="th-TH" sz="2000" kern="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ส่วนราชการ)</a:t>
            </a:r>
            <a:r>
              <a:rPr lang="th-TH" altLang="en-US" sz="2000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th-TH" altLang="en-US" sz="2000" kern="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93FDEA-16D0-3ED7-A9D5-97F98FCED1E4}"/>
              </a:ext>
            </a:extLst>
          </p:cNvPr>
          <p:cNvSpPr txBox="1"/>
          <p:nvPr/>
        </p:nvSpPr>
        <p:spPr>
          <a:xfrm>
            <a:off x="478543" y="207048"/>
            <a:ext cx="10218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kern="0" dirty="0"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กลไกการประเมิน (ต่อ)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BDD20B-0E25-E522-0F81-6F95BE33A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12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40149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B3266E-E1D4-263E-FBEC-297662388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13</a:t>
            </a:fld>
            <a:endParaRPr lang="th-TH" dirty="0"/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57C07C34-3BCD-0AD1-C5AD-D693E235FF9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26471" y="-4747324"/>
            <a:ext cx="584774" cy="11938816"/>
          </a:xfrm>
          <a:prstGeom prst="round2Same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ight Arrow 5">
            <a:extLst>
              <a:ext uri="{FF2B5EF4-FFF2-40B4-BE49-F238E27FC236}">
                <a16:creationId xmlns:a16="http://schemas.microsoft.com/office/drawing/2014/main" id="{5E89AA2F-DED9-C947-A1FE-93FC022ED874}"/>
              </a:ext>
            </a:extLst>
          </p:cNvPr>
          <p:cNvSpPr/>
          <p:nvPr/>
        </p:nvSpPr>
        <p:spPr>
          <a:xfrm>
            <a:off x="149451" y="996210"/>
            <a:ext cx="1004435" cy="467919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0ED1FE-39BC-8619-FCAA-C8BF6C185B24}"/>
              </a:ext>
            </a:extLst>
          </p:cNvPr>
          <p:cNvSpPr txBox="1"/>
          <p:nvPr/>
        </p:nvSpPr>
        <p:spPr>
          <a:xfrm>
            <a:off x="182110" y="1089721"/>
            <a:ext cx="936219" cy="280896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 rtlCol="0" anchor="ctr">
            <a:noAutofit/>
          </a:bodyPr>
          <a:lstStyle>
            <a:defPPr>
              <a:defRPr lang="th-TH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457200">
              <a:defRPr/>
            </a:pPr>
            <a:r>
              <a:rPr lang="th-TH" sz="2400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</a:t>
            </a:r>
            <a:r>
              <a:rPr lang="en-US" sz="2400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2400" spc="-5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71A60-80A5-40A0-7C17-CB0BA2561054}"/>
              </a:ext>
            </a:extLst>
          </p:cNvPr>
          <p:cNvSpPr txBox="1"/>
          <p:nvPr/>
        </p:nvSpPr>
        <p:spPr>
          <a:xfrm>
            <a:off x="1186546" y="1041656"/>
            <a:ext cx="9884226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คณะกรรมการกำกับการประเมินผลการปฏิบัติราชการของส่วนราชการ 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1E9D38F8-A543-2ACB-3BB7-F4097F0A4E58}"/>
              </a:ext>
            </a:extLst>
          </p:cNvPr>
          <p:cNvGraphicFramePr>
            <a:graphicFrameLocks noGrp="1"/>
          </p:cNvGraphicFramePr>
          <p:nvPr/>
        </p:nvGraphicFramePr>
        <p:xfrm>
          <a:off x="606659" y="2244816"/>
          <a:ext cx="7559441" cy="2773088"/>
        </p:xfrm>
        <a:graphic>
          <a:graphicData uri="http://schemas.openxmlformats.org/drawingml/2006/table">
            <a:tbl>
              <a:tblPr firstRow="1" firstCol="1" bandRow="1"/>
              <a:tblGrid>
                <a:gridCol w="543598">
                  <a:extLst>
                    <a:ext uri="{9D8B030D-6E8A-4147-A177-3AD203B41FA5}">
                      <a16:colId xmlns:a16="http://schemas.microsoft.com/office/drawing/2014/main" val="2153720632"/>
                    </a:ext>
                  </a:extLst>
                </a:gridCol>
                <a:gridCol w="5529943">
                  <a:extLst>
                    <a:ext uri="{9D8B030D-6E8A-4147-A177-3AD203B41FA5}">
                      <a16:colId xmlns:a16="http://schemas.microsoft.com/office/drawing/2014/main" val="2752392044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137917005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ปลัดสำนักนายกรัฐมนตรี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ประธาน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25663"/>
                  </a:ext>
                </a:extLst>
              </a:tr>
              <a:tr h="2892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-7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รองปลัดสำนักนายกรัฐมนตรีที่ได้รับมอบหมายเป็นผู้นำการบริหารการเปลี่ยนแปลง</a:t>
                      </a:r>
                      <a:r>
                        <a:rPr kumimoji="0" lang="en-US" sz="1600" b="0" i="0" u="none" strike="noStrike" kern="0" cap="none" spc="-7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600" b="0" i="0" u="none" strike="noStrike" kern="0" cap="none" spc="-7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en-US" sz="1600" b="0" i="0" u="none" strike="noStrike" kern="0" cap="none" spc="-7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Chief Change Officer: CCO) </a:t>
                      </a:r>
                      <a:endParaRPr lang="en-US" sz="1600" b="0" spc="-7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รองประธาน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120417"/>
                  </a:ext>
                </a:extLst>
              </a:tr>
              <a:tr h="2892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(3)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ประธาน </a:t>
                      </a:r>
                      <a:r>
                        <a:rPr kumimoji="0" lang="th-TH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ค.ต.ป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 ประจำสำนักนายกรัฐมนตรี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56045"/>
                  </a:ext>
                </a:extLst>
              </a:tr>
              <a:tr h="204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อธิบดีกรมประชาสัมพันธ์ หรือรองอธิบดีกรมประชาสัมพันธ์ ที่ได้รับมอบหมาย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38050"/>
                  </a:ext>
                </a:extLst>
              </a:tr>
              <a:tr h="2104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เลขาธิการคณะกรรมการคุ้มครองผู้บริโภค หรือรองเลขาธิการคณะกรรมการคุ้มครองผู้บริโภค </a:t>
                      </a:r>
                      <a:b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ที่ได้รับมอบหมาย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735821"/>
                  </a:ext>
                </a:extLst>
              </a:tr>
              <a:tr h="213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ผู้นำกลุ่ม </a:t>
                      </a:r>
                      <a:r>
                        <a:rPr kumimoji="0" lang="th-TH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ป.ย.ป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 กระทรวง หรือผู้แทนกลุ่ม </a:t>
                      </a:r>
                      <a:r>
                        <a:rPr kumimoji="0" lang="th-TH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ป.ย.ป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ของสำนักงานปลัดสำนักนายกรัฐมนตรี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096537"/>
                  </a:ext>
                </a:extLst>
              </a:tr>
              <a:tr h="200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ผู้แทนสำนักงบประมาณ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402258"/>
                  </a:ext>
                </a:extLst>
              </a:tr>
              <a:tr h="200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(8)</a:t>
                      </a: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ผู้แทนสำนักงาน </a:t>
                      </a:r>
                      <a:r>
                        <a:rPr kumimoji="0" lang="th-TH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173640"/>
                  </a:ext>
                </a:extLst>
              </a:tr>
              <a:tr h="200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(9)</a:t>
                      </a: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ผู้แทนสำนักงานสภาพัฒนาการเศรษฐกิจและสังคมแห่งชาติ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247561"/>
                  </a:ext>
                </a:extLst>
              </a:tr>
              <a:tr h="200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indent="53340"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(10)</a:t>
                      </a: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เจ้าหน้าที่ผู้รับผิดชอบงานพัฒนาระบบบริหารของสำนักงานปลัดสำนักนายกรัฐมนตรี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กรรมการและเลขานุการ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048" marR="6404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730095"/>
                  </a:ext>
                </a:extLst>
              </a:tr>
            </a:tbl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18304B7-AA9E-70A7-BE60-3950BFC586E5}"/>
              </a:ext>
            </a:extLst>
          </p:cNvPr>
          <p:cNvSpPr/>
          <p:nvPr/>
        </p:nvSpPr>
        <p:spPr>
          <a:xfrm>
            <a:off x="332014" y="5429891"/>
            <a:ext cx="11518132" cy="1015695"/>
          </a:xfrm>
          <a:prstGeom prst="roundRect">
            <a:avLst>
              <a:gd name="adj" fmla="val 12916"/>
            </a:avLst>
          </a:prstGeom>
          <a:solidFill>
            <a:srgbClr val="EAEFF7"/>
          </a:solidFill>
          <a:ln w="25400" cap="flat" cmpd="sng" algn="ctr">
            <a:solidFill>
              <a:srgbClr val="5B9BD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839923-5A8F-CD0A-AABA-6EE9555DD814}"/>
              </a:ext>
            </a:extLst>
          </p:cNvPr>
          <p:cNvSpPr txBox="1"/>
          <p:nvPr/>
        </p:nvSpPr>
        <p:spPr>
          <a:xfrm>
            <a:off x="288785" y="5072080"/>
            <a:ext cx="2035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th-TH" b="1" dirty="0">
                <a:solidFill>
                  <a:prstClr val="black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โดยมีหน้าที่และอำนาจ ดังนี้ </a:t>
            </a:r>
            <a:endParaRPr lang="en-US" sz="1600" b="1" dirty="0">
              <a:solidFill>
                <a:prstClr val="black"/>
              </a:solidFill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5B6C55-B2E7-46F0-6781-CFFEADD9F73E}"/>
              </a:ext>
            </a:extLst>
          </p:cNvPr>
          <p:cNvSpPr/>
          <p:nvPr/>
        </p:nvSpPr>
        <p:spPr>
          <a:xfrm>
            <a:off x="397329" y="5476769"/>
            <a:ext cx="10384971" cy="93314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84163" indent="-284163" defTabSz="457200">
              <a:lnSpc>
                <a:spcPct val="85000"/>
              </a:lnSpc>
              <a:tabLst>
                <a:tab pos="233363" algn="l"/>
              </a:tabLst>
              <a:defRPr/>
            </a:pP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	กำหนดตัวชี้วัด น้ำหนัก ค่าเป้าหมาย ในการประเมินผลการปฏิบัติราชการของสำนักงานปลัดสำนักนายกรัฐมนตรี กรมประชาสัมพันธ์ และสำนักงานคณะกรรมการคุ้มครองผู้บริโภค</a:t>
            </a:r>
          </a:p>
          <a:p>
            <a:pPr marL="284163" indent="-284163" defTabSz="457200">
              <a:lnSpc>
                <a:spcPct val="85000"/>
              </a:lnSpc>
              <a:tabLst>
                <a:tab pos="233363" algn="l"/>
              </a:tabLst>
              <a:defRPr/>
            </a:pPr>
            <a:r>
              <a:rPr lang="th-TH" sz="1600" spc="-1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2)	ติดตาม กำกับ และให้การสนับสนุนเพื่อให้การดำเนินการประเมินผลการปฏิบัติราชการของส่วนราชการทั้ง </a:t>
            </a:r>
            <a:r>
              <a:rPr lang="en-US" sz="1600" spc="-1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lang="th-TH" sz="1600" spc="-1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แห่ง</a:t>
            </a:r>
            <a:r>
              <a:rPr lang="en-US" sz="1600" spc="-1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1600" spc="-1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เป็นไปตามหลักเกณฑ์และแนวทางที่สำนักงาน </a:t>
            </a:r>
            <a:r>
              <a:rPr lang="th-TH" sz="1600" spc="-10" dirty="0" err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lang="th-TH" sz="1600" spc="-1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กำหนด</a:t>
            </a:r>
          </a:p>
          <a:p>
            <a:pPr marL="284163" indent="-284163" defTabSz="457200">
              <a:lnSpc>
                <a:spcPct val="85000"/>
              </a:lnSpc>
              <a:tabLst>
                <a:tab pos="233363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	แต่งตั้งคณะทำงาน หรือมอบหมายบุคคลอื่นใด ดำเนินการตามหน้าที่และอำนาจที่ได้รับมอบหมายตามความจำเป็นและเหมาะสม </a:t>
            </a:r>
            <a:endParaRPr lang="en-US" sz="160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84163" indent="-284163" defTabSz="457200">
              <a:lnSpc>
                <a:spcPct val="85000"/>
              </a:lnSpc>
              <a:tabLst>
                <a:tab pos="233363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4)	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ปฏิบัติงานอื่น ๆ ตามที่รัฐมนตรีประจำสำนักนายกรัฐมนตรีมอบหมาย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FEE498-319B-7C95-4557-6CD031871034}"/>
              </a:ext>
            </a:extLst>
          </p:cNvPr>
          <p:cNvSpPr/>
          <p:nvPr/>
        </p:nvSpPr>
        <p:spPr>
          <a:xfrm>
            <a:off x="1148441" y="4056108"/>
            <a:ext cx="6974116" cy="73071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2C90FE-EEAF-E4BA-318A-ECDDEFA5216E}"/>
              </a:ext>
            </a:extLst>
          </p:cNvPr>
          <p:cNvSpPr txBox="1"/>
          <p:nvPr/>
        </p:nvSpPr>
        <p:spPr>
          <a:xfrm>
            <a:off x="8483974" y="4062332"/>
            <a:ext cx="374936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ผู้แทนหลัก </a:t>
            </a:r>
            <a:r>
              <a:rPr lang="en-US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ตำแหน่งตั้งแต่ ผู้อำนวยการกอง ขึ้นไป </a:t>
            </a:r>
            <a:endParaRPr lang="en-US" sz="19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ผู้แทนสำรอง</a:t>
            </a:r>
            <a:r>
              <a:rPr lang="en-US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ตำแหน่งตั้งแต่</a:t>
            </a:r>
            <a:r>
              <a:rPr lang="en-US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9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ระดับผู้เชี่ยวชาญ ขึ้นไป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C7CE476-D370-1676-B998-D84B7C6A0F5B}"/>
              </a:ext>
            </a:extLst>
          </p:cNvPr>
          <p:cNvCxnSpPr>
            <a:cxnSpLocks/>
          </p:cNvCxnSpPr>
          <p:nvPr/>
        </p:nvCxnSpPr>
        <p:spPr>
          <a:xfrm>
            <a:off x="8121260" y="4412810"/>
            <a:ext cx="43200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7B98591-C796-48DE-5078-6BB2801F06AF}"/>
              </a:ext>
            </a:extLst>
          </p:cNvPr>
          <p:cNvSpPr/>
          <p:nvPr/>
        </p:nvSpPr>
        <p:spPr>
          <a:xfrm>
            <a:off x="207510" y="1537704"/>
            <a:ext cx="8149090" cy="643612"/>
          </a:xfrm>
          <a:prstGeom prst="roundRect">
            <a:avLst>
              <a:gd name="adj" fmla="val 50000"/>
            </a:avLst>
          </a:prstGeom>
          <a:solidFill>
            <a:srgbClr val="5B9BD5">
              <a:lumMod val="40000"/>
              <a:lumOff val="6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8" name="AutoShape 4">
            <a:extLst>
              <a:ext uri="{FF2B5EF4-FFF2-40B4-BE49-F238E27FC236}">
                <a16:creationId xmlns:a16="http://schemas.microsoft.com/office/drawing/2014/main" id="{571BF3BA-C000-8DDC-86EA-CCAF860FA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785" y="1558735"/>
            <a:ext cx="11338560" cy="702336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anchor="t"/>
          <a:lstStyle/>
          <a:p>
            <a:pPr marL="233363" indent="-233363" fontAlgn="base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altLang="en-US" sz="2000" kern="0" dirty="0">
                <a:solidFill>
                  <a:srgbClr val="0000A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(3) </a:t>
            </a:r>
            <a:r>
              <a:rPr lang="th-TH" altLang="en-US" sz="2000" b="1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คณะกรรมการกำกับการประเมินผลการปฏิบัติราชการของส่วนราชการใน</a:t>
            </a:r>
            <a:r>
              <a:rPr lang="th-TH" altLang="en-US" sz="2000" b="1" u="sng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สำนักนายกรัฐมนตรี</a:t>
            </a:r>
          </a:p>
          <a:p>
            <a:pPr marL="396875" indent="-396875" fontAlgn="base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tabLst>
                <a:tab pos="803275" algn="l"/>
              </a:tabLst>
              <a:defRPr/>
            </a:pPr>
            <a:r>
              <a:rPr lang="th-TH" altLang="en-US" sz="2000" kern="0" dirty="0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(เฉพาะสำนักงานปลัดสำนักนายกรัฐมนตรี กรมประชาสัมพันธ์ และสำนักงานคณะกรรมการคุ้มครองผู้บริโภค)</a:t>
            </a:r>
            <a:endParaRPr lang="en-US" altLang="en-US" sz="2000" kern="0" dirty="0">
              <a:solidFill>
                <a:srgbClr val="0000CC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062506-4BB0-6EB7-4479-61AB8BCED838}"/>
              </a:ext>
            </a:extLst>
          </p:cNvPr>
          <p:cNvSpPr txBox="1"/>
          <p:nvPr/>
        </p:nvSpPr>
        <p:spPr>
          <a:xfrm>
            <a:off x="478543" y="207048"/>
            <a:ext cx="10218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kern="0" dirty="0"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กลไกการประเมิน (ต่อ)</a:t>
            </a:r>
          </a:p>
        </p:txBody>
      </p:sp>
    </p:spTree>
    <p:extLst>
      <p:ext uri="{BB962C8B-B14F-4D97-AF65-F5344CB8AC3E}">
        <p14:creationId xmlns:p14="http://schemas.microsoft.com/office/powerpoint/2010/main" val="1720735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C23932-ABDD-83DB-224B-535743C38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14</a:t>
            </a:fld>
            <a:endParaRPr lang="th-T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4BB9E-29E3-6856-B0E8-3EF34A17C632}"/>
              </a:ext>
            </a:extLst>
          </p:cNvPr>
          <p:cNvSpPr txBox="1"/>
          <p:nvPr/>
        </p:nvSpPr>
        <p:spPr>
          <a:xfrm>
            <a:off x="502304" y="207048"/>
            <a:ext cx="7747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kern="0" dirty="0"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ขั้นตอนการพิจารณาตัวชี้วัด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990397-1B89-7EB0-CCB4-30620AA81C23}"/>
              </a:ext>
            </a:extLst>
          </p:cNvPr>
          <p:cNvSpPr txBox="1"/>
          <p:nvPr/>
        </p:nvSpPr>
        <p:spPr>
          <a:xfrm>
            <a:off x="2235172" y="1253729"/>
            <a:ext cx="1097545" cy="6152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1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 ก.พ.ร. </a:t>
            </a:r>
            <a:endParaRPr lang="en-US" sz="14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ct val="80000"/>
              </a:lnSpc>
              <a:defRPr/>
            </a:pPr>
            <a:r>
              <a:rPr lang="th-TH" sz="1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ยกร่าง </a:t>
            </a:r>
            <a:br>
              <a:rPr lang="th-TH" sz="1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Strategic KPIs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FC3793-A4D8-416A-7D03-4CCC958179EF}"/>
              </a:ext>
            </a:extLst>
          </p:cNvPr>
          <p:cNvSpPr txBox="1"/>
          <p:nvPr/>
        </p:nvSpPr>
        <p:spPr>
          <a:xfrm>
            <a:off x="4435803" y="5445862"/>
            <a:ext cx="2859614" cy="8261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300"/>
              </a:spcBef>
              <a:defRPr/>
            </a:pPr>
            <a:r>
              <a:rPr lang="th-TH" sz="1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 </a:t>
            </a:r>
            <a:r>
              <a:rPr lang="th-TH" sz="1400" b="1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ก.พ.ร</a:t>
            </a:r>
            <a:r>
              <a:rPr lang="th-TH" sz="1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1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</a:t>
            </a:r>
            <a:r>
              <a:rPr lang="en-US" sz="1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Strategic KPIs</a:t>
            </a:r>
            <a:r>
              <a:rPr lang="th-TH" sz="1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และการถ่ายทอดลงตัวชี้วัดตามมาตรการปรับปรุงฯ</a:t>
            </a:r>
            <a:br>
              <a:rPr lang="th-TH" sz="1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ให้รัฐมนตรีพิจารณาใช้กำกับหน่วยงาน</a:t>
            </a:r>
            <a:endParaRPr lang="en-US" sz="1400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ct val="80000"/>
              </a:lnSpc>
              <a:spcBef>
                <a:spcPts val="300"/>
              </a:spcBef>
              <a:defRPr/>
            </a:pPr>
            <a:r>
              <a:rPr lang="th-TH" sz="1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(สำเนาคณะกรรมการกำกับฯ) </a:t>
            </a:r>
            <a:endParaRPr lang="en-US" sz="1400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0C39B2-0981-3640-A3BA-87B33BF2C24D}"/>
              </a:ext>
            </a:extLst>
          </p:cNvPr>
          <p:cNvSpPr txBox="1"/>
          <p:nvPr/>
        </p:nvSpPr>
        <p:spPr>
          <a:xfrm>
            <a:off x="3544262" y="1239771"/>
            <a:ext cx="1097545" cy="6152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1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คณะทำงานฯ </a:t>
            </a:r>
            <a:r>
              <a:rPr lang="th-TH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</a:t>
            </a:r>
            <a:r>
              <a:rPr lang="th-TH" sz="14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14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Strategic KPIs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28904-537B-49B9-EEC5-CA919AD72795}"/>
              </a:ext>
            </a:extLst>
          </p:cNvPr>
          <p:cNvSpPr txBox="1"/>
          <p:nvPr/>
        </p:nvSpPr>
        <p:spPr>
          <a:xfrm>
            <a:off x="4828643" y="1250332"/>
            <a:ext cx="1351490" cy="615297"/>
          </a:xfrm>
          <a:prstGeom prst="rect">
            <a:avLst/>
          </a:prstGeom>
          <a:noFill/>
          <a:ln>
            <a:solidFill>
              <a:srgbClr val="00893E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1400" b="1" spc="-30" dirty="0">
                <a:solidFill>
                  <a:srgbClr val="00893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 อ.ก.พ.ร. ประเมินฯ </a:t>
            </a:r>
            <a:r>
              <a:rPr lang="th-TH" sz="1400" dirty="0">
                <a:solidFill>
                  <a:srgbClr val="00893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</a:t>
            </a:r>
            <a:r>
              <a:rPr lang="th-TH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 </a:t>
            </a:r>
            <a:br>
              <a:rPr lang="th-TH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Strategic KPIs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F0CDD4-53C7-22E0-3673-151D120D9AA3}"/>
              </a:ext>
            </a:extLst>
          </p:cNvPr>
          <p:cNvSpPr txBox="1"/>
          <p:nvPr/>
        </p:nvSpPr>
        <p:spPr>
          <a:xfrm>
            <a:off x="5146659" y="3568417"/>
            <a:ext cx="1395280" cy="787652"/>
          </a:xfrm>
          <a:prstGeom prst="rect">
            <a:avLst/>
          </a:prstGeom>
          <a:noFill/>
          <a:ln>
            <a:solidFill>
              <a:srgbClr val="00893E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1400" b="1" dirty="0">
                <a:solidFill>
                  <a:srgbClr val="00893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 อ.ก.พ.ร. ประเมินฯ </a:t>
            </a:r>
            <a:r>
              <a:rPr lang="th-TH" sz="1400" dirty="0">
                <a:solidFill>
                  <a:srgbClr val="00893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</a:t>
            </a:r>
            <a:r>
              <a:rPr lang="th-TH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พิจารณาเกณฑ์การประเมิน </a:t>
            </a:r>
            <a:r>
              <a:rPr lang="en-US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Joint KPIs</a:t>
            </a:r>
            <a:r>
              <a:rPr lang="th-TH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by Agenda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1D42E96-FF99-4B18-339F-A3FCA71E4C30}"/>
              </a:ext>
            </a:extLst>
          </p:cNvPr>
          <p:cNvSpPr/>
          <p:nvPr/>
        </p:nvSpPr>
        <p:spPr>
          <a:xfrm>
            <a:off x="3330611" y="1413535"/>
            <a:ext cx="186191" cy="159838"/>
          </a:xfrm>
          <a:prstGeom prst="rightArrow">
            <a:avLst/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9FAF73B-2F39-3743-1D83-2835992FB0C4}"/>
              </a:ext>
            </a:extLst>
          </p:cNvPr>
          <p:cNvSpPr/>
          <p:nvPr/>
        </p:nvSpPr>
        <p:spPr>
          <a:xfrm rot="16200000">
            <a:off x="5667016" y="3355686"/>
            <a:ext cx="216000" cy="159840"/>
          </a:xfrm>
          <a:prstGeom prst="rightArrow">
            <a:avLst/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B7B17B-4608-BFA7-5AD0-BE9DE3372C28}"/>
              </a:ext>
            </a:extLst>
          </p:cNvPr>
          <p:cNvSpPr txBox="1"/>
          <p:nvPr/>
        </p:nvSpPr>
        <p:spPr>
          <a:xfrm>
            <a:off x="2221708" y="3565523"/>
            <a:ext cx="1108903" cy="113236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1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 </a:t>
            </a:r>
            <a:r>
              <a:rPr lang="th-TH" sz="1400" b="1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ก.พ.ร</a:t>
            </a:r>
            <a:r>
              <a:rPr lang="th-TH" sz="1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1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จัดประชุมกับ</a:t>
            </a:r>
            <a:br>
              <a:rPr lang="th-TH" sz="1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ส่วนราชการเพื่อ</a:t>
            </a:r>
            <a:br>
              <a:rPr lang="th-TH" sz="1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400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ยกร่างประเด็น </a:t>
            </a:r>
            <a:r>
              <a:rPr lang="en-US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Joint KPIs </a:t>
            </a:r>
            <a:br>
              <a:rPr lang="th-TH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by Agenda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DC58A-705D-D4BD-E4D2-1DA44A9B32FD}"/>
              </a:ext>
            </a:extLst>
          </p:cNvPr>
          <p:cNvSpPr txBox="1"/>
          <p:nvPr/>
        </p:nvSpPr>
        <p:spPr>
          <a:xfrm>
            <a:off x="3558980" y="3559974"/>
            <a:ext cx="1351490" cy="1134000"/>
          </a:xfrm>
          <a:prstGeom prst="rect">
            <a:avLst/>
          </a:prstGeom>
          <a:noFill/>
          <a:ln>
            <a:solidFill>
              <a:srgbClr val="00893E"/>
            </a:solidFill>
          </a:ln>
        </p:spPr>
        <p:txBody>
          <a:bodyPr wrap="square" lIns="45720" rIns="45720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1400" b="1" dirty="0">
                <a:solidFill>
                  <a:srgbClr val="00893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 อ.ก.พ.ร. ประเมินฯ 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1400" b="1" dirty="0" err="1">
                <a:solidFill>
                  <a:srgbClr val="00893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ก.พ.ร</a:t>
            </a:r>
            <a:r>
              <a:rPr lang="th-TH" sz="1400" b="1" dirty="0">
                <a:solidFill>
                  <a:srgbClr val="00893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และ ครม. </a:t>
            </a:r>
            <a:r>
              <a:rPr lang="th-TH" sz="1400" dirty="0">
                <a:solidFill>
                  <a:srgbClr val="00893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</a:t>
            </a:r>
            <a:r>
              <a:rPr lang="th-TH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Joint KPIs by Agenda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A440E1-7C9E-96C1-E350-26A01960045F}"/>
              </a:ext>
            </a:extLst>
          </p:cNvPr>
          <p:cNvSpPr txBox="1"/>
          <p:nvPr/>
        </p:nvSpPr>
        <p:spPr>
          <a:xfrm>
            <a:off x="7579667" y="1271680"/>
            <a:ext cx="2319766" cy="615297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ส่วนราชการ</a:t>
            </a: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ขอปรับเปลี่ยนรายละเอียด</a:t>
            </a:r>
            <a:r>
              <a:rPr lang="th-TH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ตัวชี้วัดตามมาตรการปรับปรุงฯ </a:t>
            </a:r>
            <a:br>
              <a:rPr lang="en-US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Joint KPIs</a:t>
            </a:r>
            <a:r>
              <a:rPr lang="th-TH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by Agenda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7ED51D-AFF1-13D7-5EA6-2B0284D35B3E}"/>
              </a:ext>
            </a:extLst>
          </p:cNvPr>
          <p:cNvSpPr txBox="1"/>
          <p:nvPr/>
        </p:nvSpPr>
        <p:spPr>
          <a:xfrm>
            <a:off x="7579667" y="3642516"/>
            <a:ext cx="2319765" cy="1036951"/>
          </a:xfrm>
          <a:prstGeom prst="rect">
            <a:avLst/>
          </a:prstGeom>
          <a:noFill/>
          <a:ln>
            <a:solidFill>
              <a:srgbClr val="00893E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defRPr/>
            </a:pPr>
            <a:r>
              <a:rPr lang="th-TH" sz="1400" b="1" spc="-30" dirty="0" err="1">
                <a:solidFill>
                  <a:srgbClr val="00893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อ.ก.พ.ร</a:t>
            </a:r>
            <a:r>
              <a:rPr lang="th-TH" sz="1400" b="1" spc="-30" dirty="0">
                <a:solidFill>
                  <a:srgbClr val="00893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ประเมินฯ</a:t>
            </a:r>
            <a:endParaRPr lang="th-TH" sz="14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82563" indent="-182563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th-TH" sz="1400" spc="-4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รับทราบ</a:t>
            </a:r>
            <a:r>
              <a:rPr lang="th-TH" sz="1400" spc="-4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การปรับเปลี่ยนรายละเอียด</a:t>
            </a: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ตัวชี้วัดตามมาตรการปรับปรุงฯ</a:t>
            </a:r>
            <a:endParaRPr lang="en-US" sz="14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82563" indent="-182563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th-TH" sz="1400" spc="-4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</a:t>
            </a:r>
            <a:r>
              <a:rPr lang="th-TH" sz="1400" spc="-4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การปรับเปลี่ยนรายละเอียด </a:t>
            </a:r>
            <a:r>
              <a:rPr lang="en-US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Joint KPIs</a:t>
            </a:r>
            <a:r>
              <a:rPr lang="th-TH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by Agenda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28C30750-1374-9C77-0D26-5CABEE6AD759}"/>
              </a:ext>
            </a:extLst>
          </p:cNvPr>
          <p:cNvSpPr/>
          <p:nvPr/>
        </p:nvSpPr>
        <p:spPr>
          <a:xfrm>
            <a:off x="4626011" y="1438935"/>
            <a:ext cx="186191" cy="159838"/>
          </a:xfrm>
          <a:prstGeom prst="rightArrow">
            <a:avLst/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FBD1FD0-C36C-F9FD-32E8-02B5072AC3C3}"/>
              </a:ext>
            </a:extLst>
          </p:cNvPr>
          <p:cNvSpPr/>
          <p:nvPr/>
        </p:nvSpPr>
        <p:spPr>
          <a:xfrm>
            <a:off x="3359640" y="3876067"/>
            <a:ext cx="186191" cy="159838"/>
          </a:xfrm>
          <a:prstGeom prst="rightArrow">
            <a:avLst/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03FB25A4-F38F-B47C-94F3-11D7DCC75DDF}"/>
              </a:ext>
            </a:extLst>
          </p:cNvPr>
          <p:cNvSpPr/>
          <p:nvPr/>
        </p:nvSpPr>
        <p:spPr>
          <a:xfrm>
            <a:off x="4956211" y="3876067"/>
            <a:ext cx="186191" cy="159838"/>
          </a:xfrm>
          <a:prstGeom prst="rightArrow">
            <a:avLst/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434C28E-F5B1-925B-8665-E66896DCDFEF}"/>
              </a:ext>
            </a:extLst>
          </p:cNvPr>
          <p:cNvSpPr/>
          <p:nvPr/>
        </p:nvSpPr>
        <p:spPr>
          <a:xfrm rot="5400000">
            <a:off x="5645087" y="1933431"/>
            <a:ext cx="252000" cy="159837"/>
          </a:xfrm>
          <a:prstGeom prst="rightArrow">
            <a:avLst/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D7FEE9D-5CF3-AF55-54B8-97C5A4124B70}"/>
              </a:ext>
            </a:extLst>
          </p:cNvPr>
          <p:cNvSpPr/>
          <p:nvPr/>
        </p:nvSpPr>
        <p:spPr>
          <a:xfrm rot="5400000">
            <a:off x="6051161" y="3932184"/>
            <a:ext cx="1440000" cy="163331"/>
          </a:xfrm>
          <a:prstGeom prst="rightArrow">
            <a:avLst/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70E6880-254C-C063-3615-A5C801C07094}"/>
              </a:ext>
            </a:extLst>
          </p:cNvPr>
          <p:cNvSpPr/>
          <p:nvPr/>
        </p:nvSpPr>
        <p:spPr>
          <a:xfrm rot="5400000">
            <a:off x="8635328" y="1955994"/>
            <a:ext cx="252000" cy="159837"/>
          </a:xfrm>
          <a:prstGeom prst="rightArrow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CE806-3E7E-DCE8-4397-6AE217E2274E}"/>
              </a:ext>
            </a:extLst>
          </p:cNvPr>
          <p:cNvSpPr txBox="1"/>
          <p:nvPr/>
        </p:nvSpPr>
        <p:spPr>
          <a:xfrm>
            <a:off x="4435803" y="4777624"/>
            <a:ext cx="2859614" cy="447815"/>
          </a:xfrm>
          <a:prstGeom prst="rect">
            <a:avLst/>
          </a:prstGeom>
          <a:noFill/>
          <a:ln>
            <a:solidFill>
              <a:srgbClr val="00893E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1400" b="1" dirty="0">
                <a:solidFill>
                  <a:srgbClr val="00893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 อ.ก.พ.ร. ประเมินฯ </a:t>
            </a:r>
            <a:r>
              <a:rPr lang="th-TH" sz="1400" dirty="0">
                <a:solidFill>
                  <a:srgbClr val="008A3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</a:t>
            </a:r>
            <a:r>
              <a:rPr lang="th-TH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ทราบ</a:t>
            </a:r>
            <a:r>
              <a:rPr lang="en-US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Strategic KPIs</a:t>
            </a:r>
            <a:r>
              <a:rPr lang="th-TH" sz="1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และการถ่ายทอดลงตัวชี้วัดตามมาตรการปรับปรุงฯ</a:t>
            </a:r>
            <a:endParaRPr lang="en-US" sz="14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7D745567-DED6-E690-079F-A4E2DE112184}"/>
              </a:ext>
            </a:extLst>
          </p:cNvPr>
          <p:cNvSpPr/>
          <p:nvPr/>
        </p:nvSpPr>
        <p:spPr>
          <a:xfrm rot="5400000">
            <a:off x="6646006" y="5285267"/>
            <a:ext cx="180000" cy="144000"/>
          </a:xfrm>
          <a:prstGeom prst="rightArrow">
            <a:avLst/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1AE579C-3CE3-19AF-6DB1-B9619ED3D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778912"/>
              </p:ext>
            </p:extLst>
          </p:nvPr>
        </p:nvGraphicFramePr>
        <p:xfrm>
          <a:off x="5518130" y="2225777"/>
          <a:ext cx="4102302" cy="1040623"/>
        </p:xfrm>
        <a:graphic>
          <a:graphicData uri="http://schemas.openxmlformats.org/drawingml/2006/table">
            <a:tbl>
              <a:tblPr firstRow="1" bandRow="1"/>
              <a:tblGrid>
                <a:gridCol w="1915457">
                  <a:extLst>
                    <a:ext uri="{9D8B030D-6E8A-4147-A177-3AD203B41FA5}">
                      <a16:colId xmlns:a16="http://schemas.microsoft.com/office/drawing/2014/main" val="3188925921"/>
                    </a:ext>
                  </a:extLst>
                </a:gridCol>
                <a:gridCol w="2186845">
                  <a:extLst>
                    <a:ext uri="{9D8B030D-6E8A-4147-A177-3AD203B41FA5}">
                      <a16:colId xmlns:a16="http://schemas.microsoft.com/office/drawing/2014/main" val="2577529284"/>
                    </a:ext>
                  </a:extLst>
                </a:gridCol>
              </a:tblGrid>
              <a:tr h="2612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คณะกรรมการกำกับฯ</a:t>
                      </a:r>
                    </a:p>
                  </a:txBody>
                  <a:tcPr>
                    <a:lnL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149436"/>
                  </a:ext>
                </a:extLst>
              </a:tr>
              <a:tr h="772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7800" marR="0" lvl="0" indent="-17780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kumimoji="0" lang="en-US" sz="14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D7D3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9525" cap="flat" cmpd="sng" algn="ctr">
                      <a:solidFill>
                        <a:srgbClr val="ED7D3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739831"/>
                  </a:ext>
                </a:extLst>
              </a:tr>
            </a:tbl>
          </a:graphicData>
        </a:graphic>
      </p:graphicFrame>
      <p:sp>
        <p:nvSpPr>
          <p:cNvPr id="33" name="Arrow: Right 32">
            <a:extLst>
              <a:ext uri="{FF2B5EF4-FFF2-40B4-BE49-F238E27FC236}">
                <a16:creationId xmlns:a16="http://schemas.microsoft.com/office/drawing/2014/main" id="{207007A4-59DF-5045-34CD-DE26A60BB223}"/>
              </a:ext>
            </a:extLst>
          </p:cNvPr>
          <p:cNvSpPr/>
          <p:nvPr/>
        </p:nvSpPr>
        <p:spPr>
          <a:xfrm rot="5400000">
            <a:off x="8685150" y="3356756"/>
            <a:ext cx="252000" cy="159837"/>
          </a:xfrm>
          <a:prstGeom prst="rightArrow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7FF6E46-FAF2-9442-2440-CA4052DE9FF7}"/>
              </a:ext>
            </a:extLst>
          </p:cNvPr>
          <p:cNvSpPr/>
          <p:nvPr/>
        </p:nvSpPr>
        <p:spPr>
          <a:xfrm>
            <a:off x="5546017" y="2541419"/>
            <a:ext cx="1836151" cy="682884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รับทราบ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</a:t>
            </a:r>
            <a:b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การถ่ายทอดลงตัวชี้วัดตามมาตรการปรับปรุงฯ</a:t>
            </a: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400" b="0" i="0" u="none" strike="noStrike" kern="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รับทราบ</a:t>
            </a:r>
            <a:r>
              <a:rPr kumimoji="0" lang="en-US" sz="14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Joint KPIs by Agenda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84811B-23C1-53EC-3314-92C268800D46}"/>
              </a:ext>
            </a:extLst>
          </p:cNvPr>
          <p:cNvSpPr/>
          <p:nvPr/>
        </p:nvSpPr>
        <p:spPr>
          <a:xfrm>
            <a:off x="7493953" y="2546300"/>
            <a:ext cx="2088498" cy="682884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182563" marR="0" lvl="0" indent="-182563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พิจารณา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การปรับเปลี่ยนรายละเอียดตัวชี้วัดตามมาตรการปรับปรุงฯ</a:t>
            </a:r>
          </a:p>
          <a:p>
            <a:pPr marL="182563" marR="0" lvl="0" indent="-182563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พิจารณ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า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การปรับเปลี่ยนรายละเอียดตัวชี้วัด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by Agenda</a:t>
            </a:r>
          </a:p>
        </p:txBody>
      </p:sp>
    </p:spTree>
    <p:extLst>
      <p:ext uri="{BB962C8B-B14F-4D97-AF65-F5344CB8AC3E}">
        <p14:creationId xmlns:p14="http://schemas.microsoft.com/office/powerpoint/2010/main" val="1663080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F639D8-11E9-90EA-C64E-6DA1F6E98658}"/>
              </a:ext>
            </a:extLst>
          </p:cNvPr>
          <p:cNvSpPr/>
          <p:nvPr/>
        </p:nvSpPr>
        <p:spPr bwMode="blackWhite">
          <a:xfrm>
            <a:off x="1970402" y="1318928"/>
            <a:ext cx="10221598" cy="1213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FD88C55-C44A-3941-F81D-32A0D80D9A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4D70A7-3602-A50B-E003-66E142DBED6E}"/>
              </a:ext>
            </a:extLst>
          </p:cNvPr>
          <p:cNvSpPr/>
          <p:nvPr/>
        </p:nvSpPr>
        <p:spPr>
          <a:xfrm>
            <a:off x="1219562" y="1639282"/>
            <a:ext cx="10007975" cy="1958683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79BD6C24-1F06-628E-0E56-1208612B797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2223260" y="1826280"/>
            <a:ext cx="9249115" cy="158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defTabSz="457200">
              <a:lnSpc>
                <a:spcPct val="90000"/>
              </a:lnSpc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องค์ประกอบที่ </a:t>
            </a:r>
            <a:r>
              <a:rPr lang="en-US" sz="3600" dirty="0"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defTabSz="457200">
              <a:lnSpc>
                <a:spcPct val="90000"/>
              </a:lnSpc>
              <a:defRPr/>
            </a:pPr>
            <a:r>
              <a:rPr lang="th-TH" sz="3600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การประเมินประสิทธิผล</a:t>
            </a:r>
            <a:r>
              <a:rPr lang="th-TH" sz="3600" b="1" spc="-150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 </a:t>
            </a:r>
            <a:r>
              <a:rPr lang="th-TH" sz="3600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 Base) </a:t>
            </a:r>
            <a:br>
              <a:rPr lang="en-US" sz="3600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(ร้อยละ </a:t>
            </a:r>
            <a:r>
              <a:rPr lang="en-US" sz="3600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70)</a:t>
            </a:r>
            <a:r>
              <a:rPr lang="th-TH" sz="3600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en-US" sz="3600" b="1" dirty="0">
              <a:solidFill>
                <a:prstClr val="white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280F74-953D-3AB2-C82D-7FF107330D17}"/>
              </a:ext>
            </a:extLst>
          </p:cNvPr>
          <p:cNvGrpSpPr/>
          <p:nvPr/>
        </p:nvGrpSpPr>
        <p:grpSpPr bwMode="blackWhite">
          <a:xfrm>
            <a:off x="1330695" y="1826280"/>
            <a:ext cx="536594" cy="707886"/>
            <a:chOff x="-1878695" y="2391174"/>
            <a:chExt cx="536594" cy="707886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61D2B3D-7CAF-A062-162C-11BE19FB193A}"/>
                </a:ext>
              </a:extLst>
            </p:cNvPr>
            <p:cNvSpPr/>
            <p:nvPr/>
          </p:nvSpPr>
          <p:spPr bwMode="blackWhite">
            <a:xfrm rot="8100000">
              <a:off x="-1878695" y="2469618"/>
              <a:ext cx="536594" cy="536594"/>
            </a:xfrm>
            <a:prstGeom prst="teardrop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75B11C-B0A9-354E-9456-93FAB40B2E24}"/>
                </a:ext>
              </a:extLst>
            </p:cNvPr>
            <p:cNvSpPr txBox="1"/>
            <p:nvPr/>
          </p:nvSpPr>
          <p:spPr bwMode="blackWhite">
            <a:xfrm>
              <a:off x="-1846488" y="2391174"/>
              <a:ext cx="2892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srgbClr val="53538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Tahoma" pitchFamily="34" charset="0"/>
                </a:rPr>
                <a:t>2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353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039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4A8D17D-506C-297D-56C1-5858FAE72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DFE750-4D84-A000-D1D5-9989A682CA26}"/>
              </a:ext>
            </a:extLst>
          </p:cNvPr>
          <p:cNvSpPr/>
          <p:nvPr/>
        </p:nvSpPr>
        <p:spPr>
          <a:xfrm>
            <a:off x="278972" y="942429"/>
            <a:ext cx="11658398" cy="5852040"/>
          </a:xfrm>
          <a:prstGeom prst="roundRect">
            <a:avLst>
              <a:gd name="adj" fmla="val 564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7DA773-65E0-3370-FF43-2B48AFF3C24A}"/>
              </a:ext>
            </a:extLst>
          </p:cNvPr>
          <p:cNvSpPr txBox="1"/>
          <p:nvPr/>
        </p:nvSpPr>
        <p:spPr>
          <a:xfrm>
            <a:off x="553649" y="207048"/>
            <a:ext cx="10483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กรอบแนวทางการประเมินส่วนราชการฯ ประจำปีงบประมาณ พ.ศ. 256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7  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12A191-D565-892F-749F-205D9205D86C}"/>
              </a:ext>
            </a:extLst>
          </p:cNvPr>
          <p:cNvSpPr/>
          <p:nvPr/>
        </p:nvSpPr>
        <p:spPr>
          <a:xfrm>
            <a:off x="7786951" y="4099840"/>
            <a:ext cx="4070667" cy="2194560"/>
          </a:xfrm>
          <a:prstGeom prst="roundRect">
            <a:avLst>
              <a:gd name="adj" fmla="val 3919"/>
            </a:avLst>
          </a:prstGeom>
          <a:solidFill>
            <a:srgbClr val="E8F4E9"/>
          </a:solidFill>
          <a:ln>
            <a:solidFill>
              <a:srgbClr val="008A3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59336E-0B14-3F55-BE30-4A662D7D0758}"/>
              </a:ext>
            </a:extLst>
          </p:cNvPr>
          <p:cNvSpPr/>
          <p:nvPr/>
        </p:nvSpPr>
        <p:spPr>
          <a:xfrm>
            <a:off x="7786952" y="1510994"/>
            <a:ext cx="4070667" cy="2411836"/>
          </a:xfrm>
          <a:prstGeom prst="roundRect">
            <a:avLst>
              <a:gd name="adj" fmla="val 3919"/>
            </a:avLst>
          </a:prstGeom>
          <a:solidFill>
            <a:srgbClr val="E8F4E9"/>
          </a:solidFill>
          <a:ln>
            <a:solidFill>
              <a:srgbClr val="008A3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6F172B-CCB1-4EEF-6B67-C0E2299FD3BC}"/>
              </a:ext>
            </a:extLst>
          </p:cNvPr>
          <p:cNvSpPr/>
          <p:nvPr/>
        </p:nvSpPr>
        <p:spPr>
          <a:xfrm>
            <a:off x="457199" y="1609489"/>
            <a:ext cx="6684795" cy="430887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1158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องค์ประกอบการประเมิน</a:t>
            </a:r>
          </a:p>
        </p:txBody>
      </p:sp>
      <p:sp>
        <p:nvSpPr>
          <p:cNvPr id="30" name="Rounded Rectangle 15">
            <a:extLst>
              <a:ext uri="{FF2B5EF4-FFF2-40B4-BE49-F238E27FC236}">
                <a16:creationId xmlns:a16="http://schemas.microsoft.com/office/drawing/2014/main" id="{4D8DCFE2-4A24-214C-E893-C5D551903D60}"/>
              </a:ext>
            </a:extLst>
          </p:cNvPr>
          <p:cNvSpPr/>
          <p:nvPr/>
        </p:nvSpPr>
        <p:spPr>
          <a:xfrm>
            <a:off x="7972672" y="1962783"/>
            <a:ext cx="3699229" cy="1812118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ounded Rectangle 8">
            <a:extLst>
              <a:ext uri="{FF2B5EF4-FFF2-40B4-BE49-F238E27FC236}">
                <a16:creationId xmlns:a16="http://schemas.microsoft.com/office/drawing/2014/main" id="{5B9F59C8-165D-C454-24F7-AAF93C4F2CB5}"/>
              </a:ext>
            </a:extLst>
          </p:cNvPr>
          <p:cNvSpPr/>
          <p:nvPr/>
        </p:nvSpPr>
        <p:spPr>
          <a:xfrm>
            <a:off x="7972673" y="1638563"/>
            <a:ext cx="3699228" cy="556796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ED7D31"/>
          </a:solidFill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1CBAF2-1D80-4AEF-A328-B3CFEF434612}"/>
              </a:ext>
            </a:extLst>
          </p:cNvPr>
          <p:cNvSpPr/>
          <p:nvPr/>
        </p:nvSpPr>
        <p:spPr>
          <a:xfrm>
            <a:off x="7982703" y="2270237"/>
            <a:ext cx="3689198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marR="0" lvl="0" indent="-173038" algn="l" defTabSz="342900" rtl="0" eaLnBrk="1" fontAlgn="t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ตัวชี้วัดตามแผนแม่บทภายใต้ยุทธศาสตร์ชาติ</a:t>
            </a:r>
          </a:p>
          <a:p>
            <a:pPr marL="173038" marR="0" lvl="0" indent="-173038" algn="l" defTabSz="342900" rtl="0" eaLnBrk="1" fontAlgn="t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6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ตัวชี้วัดตามแผนพัฒนาเศรษฐกิจและสังคมแห่งชาติ ฉบับที่ 13 </a:t>
            </a:r>
          </a:p>
          <a:p>
            <a:pPr marL="173038" marR="0" lvl="0" indent="-173038" algn="l" defTabSz="342900" rtl="0" eaLnBrk="1" fontAlgn="t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ตัวชี้วัดตามมาตรการปรับปรุงประสิทธิภาพฯ พ.ศ.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2566</a:t>
            </a:r>
          </a:p>
          <a:p>
            <a:pPr marL="173038" marR="0" lvl="0" indent="-173038" algn="l" defTabSz="342900" rtl="0" eaLnBrk="1" fontAlgn="t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ตัวชี้วัดจากการปรับปรุงโครงสร้างการแบ่งส่วนราชการ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73038" marR="0" lvl="0" indent="-173038" algn="l" defTabSz="342900" rtl="0" eaLnBrk="1" fontAlgn="t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ตัวชี้วัดตามแผนระดับ 2  หรือ ระดับ 3 ของหน่วยงาน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73038" marR="0" lvl="0" indent="-173038" algn="l" defTabSz="342900" rtl="0" eaLnBrk="1" fontAlgn="t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ตัวชี้วัดตามความเห็นคณะทำงานเพื่อพิจารณาตัวชี้วัดฯ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42E7093-CC61-66F7-D0B3-2670616BD71E}"/>
              </a:ext>
            </a:extLst>
          </p:cNvPr>
          <p:cNvSpPr/>
          <p:nvPr/>
        </p:nvSpPr>
        <p:spPr>
          <a:xfrm>
            <a:off x="8114126" y="1709724"/>
            <a:ext cx="34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(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ตัวชี้วัดเชิงยุทธศาสตร์สำคัญ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0FAAD66-C377-E7A4-AE20-977D856E7AFE}"/>
              </a:ext>
            </a:extLst>
          </p:cNvPr>
          <p:cNvGrpSpPr/>
          <p:nvPr/>
        </p:nvGrpSpPr>
        <p:grpSpPr>
          <a:xfrm>
            <a:off x="7878096" y="4232386"/>
            <a:ext cx="3908442" cy="1926265"/>
            <a:chOff x="-3432008" y="-1378395"/>
            <a:chExt cx="3908442" cy="1926265"/>
          </a:xfrm>
        </p:grpSpPr>
        <p:sp>
          <p:nvSpPr>
            <p:cNvPr id="38" name="Rounded Rectangle 15">
              <a:extLst>
                <a:ext uri="{FF2B5EF4-FFF2-40B4-BE49-F238E27FC236}">
                  <a16:creationId xmlns:a16="http://schemas.microsoft.com/office/drawing/2014/main" id="{BBF6EBE7-0207-F305-5983-9C16A95A60CF}"/>
                </a:ext>
              </a:extLst>
            </p:cNvPr>
            <p:cNvSpPr/>
            <p:nvPr/>
          </p:nvSpPr>
          <p:spPr>
            <a:xfrm>
              <a:off x="-3327401" y="-1054175"/>
              <a:ext cx="3699229" cy="1602045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 w="254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9" name="Rounded Rectangle 8">
              <a:extLst>
                <a:ext uri="{FF2B5EF4-FFF2-40B4-BE49-F238E27FC236}">
                  <a16:creationId xmlns:a16="http://schemas.microsoft.com/office/drawing/2014/main" id="{C8EE932D-6811-73AA-9634-48EA6858CBD7}"/>
                </a:ext>
              </a:extLst>
            </p:cNvPr>
            <p:cNvSpPr/>
            <p:nvPr/>
          </p:nvSpPr>
          <p:spPr>
            <a:xfrm>
              <a:off x="-3327400" y="-1378395"/>
              <a:ext cx="3699228" cy="556796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B89604E-75A2-05E3-02CD-5A29CAB22AD0}"/>
                </a:ext>
              </a:extLst>
            </p:cNvPr>
            <p:cNvSpPr/>
            <p:nvPr/>
          </p:nvSpPr>
          <p:spPr>
            <a:xfrm>
              <a:off x="-3310298" y="-738654"/>
              <a:ext cx="3150793" cy="1250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3038" marR="0" lvl="0" indent="-173038" algn="l" defTabSz="342900" rtl="0" eaLnBrk="1" fontAlgn="t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การบริหารจัดการและอนุรักษ์ฟื้นฟูน้ำทั้งระบบ</a:t>
              </a:r>
            </a:p>
            <a:p>
              <a:pPr marL="173038" marR="0" lvl="0" indent="-173038" algn="l" defTabSz="342900" rtl="0" eaLnBrk="1" fontAlgn="t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การลดการปล่อยก๊าซเรือนกระจก</a:t>
              </a:r>
            </a:p>
            <a:p>
              <a:pPr marL="173038" marR="0" lvl="0" indent="-173038" algn="l" defTabSz="342900" rtl="0" eaLnBrk="1" fontAlgn="t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รายได้จากการท่องเที่ยว</a:t>
              </a:r>
            </a:p>
            <a:p>
              <a:pPr marL="173038" marR="0" lvl="0" indent="-173038" algn="l" defTabSz="342900" rtl="0" eaLnBrk="1" fontAlgn="t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รายได้ของผู้ประกอบการ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SMEs </a:t>
              </a: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และ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OTOP </a:t>
              </a:r>
            </a:p>
            <a:p>
              <a:pPr marL="173038" marR="0" lvl="0" indent="-173038" algn="l" defTabSz="342900" rtl="0" eaLnBrk="1" fontAlgn="t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การลดปริมาณฝุ่นละออง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PM2.5 </a:t>
              </a: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และ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PM10</a:t>
              </a:r>
              <a:endPara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0AD1942-2AA1-72DC-4B2B-2C892018F2BE}"/>
                </a:ext>
              </a:extLst>
            </p:cNvPr>
            <p:cNvSpPr/>
            <p:nvPr/>
          </p:nvSpPr>
          <p:spPr>
            <a:xfrm>
              <a:off x="-3432008" y="-1300307"/>
              <a:ext cx="39084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Joint KPIs (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ตัวชี้วัดขับเคลื่อนการบูรณาการร่วมกัน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)</a:t>
              </a:r>
              <a:endPara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A9B790C-2C89-27EC-D8BF-8E968519095D}"/>
              </a:ext>
            </a:extLst>
          </p:cNvPr>
          <p:cNvSpPr/>
          <p:nvPr/>
        </p:nvSpPr>
        <p:spPr>
          <a:xfrm>
            <a:off x="294640" y="2005654"/>
            <a:ext cx="6908800" cy="2753813"/>
          </a:xfrm>
          <a:prstGeom prst="roundRect">
            <a:avLst>
              <a:gd name="adj" fmla="val 4290"/>
            </a:avLst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39DDF6-1A6B-4E89-4A05-3B7393265AA4}"/>
              </a:ext>
            </a:extLst>
          </p:cNvPr>
          <p:cNvSpPr txBox="1"/>
          <p:nvPr/>
        </p:nvSpPr>
        <p:spPr>
          <a:xfrm>
            <a:off x="379704" y="917639"/>
            <a:ext cx="10922000" cy="725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</a:t>
            </a:r>
            <a:r>
              <a:rPr kumimoji="0" lang="th-TH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ประเมินผล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ตามมาตรการปรับปรุงฯ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ของส่วนราชการ องค์ประกอบที่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Performance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Base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0" marR="0" lvl="0" indent="0" algn="thaiDi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พิจารณาความเชื่อมโยงจาก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เป็นลำดับแรก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0074FC-A05D-46F9-0345-117597023E7D}"/>
              </a:ext>
            </a:extLst>
          </p:cNvPr>
          <p:cNvSpPr txBox="1"/>
          <p:nvPr/>
        </p:nvSpPr>
        <p:spPr>
          <a:xfrm>
            <a:off x="429138" y="2055437"/>
            <a:ext cx="6696000" cy="369332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การประเมินประสิทธิผล</a:t>
            </a:r>
            <a:r>
              <a:rPr kumimoji="0" lang="th-TH" sz="1800" b="1" i="0" u="none" strike="noStrike" kern="120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 Base)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(ร้อยละ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70)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55" name="Table 13">
            <a:extLst>
              <a:ext uri="{FF2B5EF4-FFF2-40B4-BE49-F238E27FC236}">
                <a16:creationId xmlns:a16="http://schemas.microsoft.com/office/drawing/2014/main" id="{B8A34202-1E3A-46AF-FEBD-AC79D8DC426D}"/>
              </a:ext>
            </a:extLst>
          </p:cNvPr>
          <p:cNvGraphicFramePr>
            <a:graphicFrameLocks noGrp="1"/>
          </p:cNvGraphicFramePr>
          <p:nvPr/>
        </p:nvGraphicFramePr>
        <p:xfrm>
          <a:off x="420449" y="2744924"/>
          <a:ext cx="6574937" cy="1320292"/>
        </p:xfrm>
        <a:graphic>
          <a:graphicData uri="http://schemas.openxmlformats.org/drawingml/2006/table">
            <a:tbl>
              <a:tblPr firstRow="1" bandRow="1"/>
              <a:tblGrid>
                <a:gridCol w="6574937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2253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509588" marR="0" lvl="0" indent="-1698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การดำเนินงานตามยุทธศาสตร์ชาติ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แผนแม่บทภายใต้ยุทธศาสตร์ชาติ แผนพัฒนาการเศรษฐกิจและสังคมแห่งชาติ ฉบับที่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13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มติคณะรัฐมนตรี นโยบาย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รัฐบาล โดยเฉพาะนโยบายเร่งด่วน 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Agenda KPIs)</a:t>
                      </a: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128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09588" marR="0" lvl="0" indent="-1698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ผลการดำเนินงานการบูรณาการร่วมกันภายใต้ภารกิจเดียวกัน</a:t>
                      </a:r>
                      <a:r>
                        <a:rPr lang="en-US" sz="1400" b="0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1400" b="0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US" sz="1400" b="0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 by Function)</a:t>
                      </a:r>
                      <a:r>
                        <a:rPr lang="th-TH" sz="1400" b="0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endParaRPr lang="en-US" sz="1400" b="0" kern="120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858073"/>
                  </a:ext>
                </a:extLst>
              </a:tr>
              <a:tr h="2253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09588" indent="-169863" algn="l" defTabSz="914400" rtl="0" eaLnBrk="1" latinLnBrk="0" hangingPunct="1">
                        <a:lnSpc>
                          <a:spcPct val="8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4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ผลการดำเนินงานตามภารกิจพื้นฐาน งานประจำ งานตามหน้าที่ความรับผิดชอบหลัก งานตามกฎหมาย กฎ หรือภารกิจในพื้นที่/ท้องถิ่น ภูมิภาค จังหวัด กลุ่มจังหวัด </a:t>
                      </a:r>
                      <a:endParaRPr lang="en-US" sz="1400" b="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774816"/>
                  </a:ext>
                </a:extLst>
              </a:tr>
              <a:tr h="128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09588" indent="-169863" algn="l" defTabSz="914400" rtl="0" eaLnBrk="1" latinLnBrk="0" hangingPunct="1">
                        <a:lnSpc>
                          <a:spcPct val="85000"/>
                        </a:lnSpc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th-TH" sz="14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ผลการดำเนินงานของดัชนีชี้วัดสากลที่วัดผลตามภารกิจของหน่วยงาน (</a:t>
                      </a:r>
                      <a:r>
                        <a:rPr lang="en-US" sz="14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International KPIs)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013397"/>
                  </a:ext>
                </a:extLst>
              </a:tr>
            </a:tbl>
          </a:graphicData>
        </a:graphic>
      </p:graphicFrame>
      <p:graphicFrame>
        <p:nvGraphicFramePr>
          <p:cNvPr id="57" name="Table 13">
            <a:extLst>
              <a:ext uri="{FF2B5EF4-FFF2-40B4-BE49-F238E27FC236}">
                <a16:creationId xmlns:a16="http://schemas.microsoft.com/office/drawing/2014/main" id="{9F9590E9-FB63-8713-26F2-826CFC1A9FE4}"/>
              </a:ext>
            </a:extLst>
          </p:cNvPr>
          <p:cNvGraphicFramePr>
            <a:graphicFrameLocks noGrp="1"/>
          </p:cNvGraphicFramePr>
          <p:nvPr/>
        </p:nvGraphicFramePr>
        <p:xfrm>
          <a:off x="450404" y="2425606"/>
          <a:ext cx="6660000" cy="318453"/>
        </p:xfrm>
        <a:graphic>
          <a:graphicData uri="http://schemas.openxmlformats.org/drawingml/2006/table">
            <a:tbl>
              <a:tblPr firstRow="1" bandRow="1"/>
              <a:tblGrid>
                <a:gridCol w="6660000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1.1	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ตัวชี้วัดตามภารกิจ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Functional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58" name="Table 13">
            <a:extLst>
              <a:ext uri="{FF2B5EF4-FFF2-40B4-BE49-F238E27FC236}">
                <a16:creationId xmlns:a16="http://schemas.microsoft.com/office/drawing/2014/main" id="{F0FC6220-2888-7E63-BC37-880D23C22274}"/>
              </a:ext>
            </a:extLst>
          </p:cNvPr>
          <p:cNvGraphicFramePr>
            <a:graphicFrameLocks noGrp="1"/>
          </p:cNvGraphicFramePr>
          <p:nvPr/>
        </p:nvGraphicFramePr>
        <p:xfrm>
          <a:off x="471668" y="4090905"/>
          <a:ext cx="6638736" cy="318453"/>
        </p:xfrm>
        <a:graphic>
          <a:graphicData uri="http://schemas.openxmlformats.org/drawingml/2006/table">
            <a:tbl>
              <a:tblPr firstRow="1" bandRow="1"/>
              <a:tblGrid>
                <a:gridCol w="6638736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1.2	 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ตัวชี้วัดขับเคลื่อนการบูรณาการร่วมกัน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59" name="Table 13">
            <a:extLst>
              <a:ext uri="{FF2B5EF4-FFF2-40B4-BE49-F238E27FC236}">
                <a16:creationId xmlns:a16="http://schemas.microsoft.com/office/drawing/2014/main" id="{255CFBF3-D94A-DB6F-1F39-8615081E50DE}"/>
              </a:ext>
            </a:extLst>
          </p:cNvPr>
          <p:cNvGraphicFramePr>
            <a:graphicFrameLocks noGrp="1"/>
          </p:cNvGraphicFramePr>
          <p:nvPr/>
        </p:nvGraphicFramePr>
        <p:xfrm>
          <a:off x="401681" y="4465301"/>
          <a:ext cx="6444779" cy="239395"/>
        </p:xfrm>
        <a:graphic>
          <a:graphicData uri="http://schemas.openxmlformats.org/drawingml/2006/table">
            <a:tbl>
              <a:tblPr firstRow="1" bandRow="1"/>
              <a:tblGrid>
                <a:gridCol w="6444779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509588" marR="0" lvl="0" indent="-1698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ผลการดำเนินงานการบูรณาการร่วมกันหลายหน่วยงานตามประเด็นนโยบายสำคัญ 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by Agenda) </a:t>
                      </a:r>
                      <a:endParaRPr lang="en-US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pic>
        <p:nvPicPr>
          <p:cNvPr id="60" name="Picture 59" descr="A red and white circle with a number one&#10;&#10;Description automatically generated with medium confidence">
            <a:extLst>
              <a:ext uri="{FF2B5EF4-FFF2-40B4-BE49-F238E27FC236}">
                <a16:creationId xmlns:a16="http://schemas.microsoft.com/office/drawing/2014/main" id="{44208A97-1E05-CC69-B0C2-0CE1F44A1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5" y="1979018"/>
            <a:ext cx="469961" cy="469961"/>
          </a:xfrm>
          <a:prstGeom prst="rect">
            <a:avLst/>
          </a:prstGeom>
        </p:spPr>
      </p:pic>
      <p:sp>
        <p:nvSpPr>
          <p:cNvPr id="48" name="Arrow: Right 47">
            <a:extLst>
              <a:ext uri="{FF2B5EF4-FFF2-40B4-BE49-F238E27FC236}">
                <a16:creationId xmlns:a16="http://schemas.microsoft.com/office/drawing/2014/main" id="{91D04AF2-6E39-F42B-226A-1C384BD35E65}"/>
              </a:ext>
            </a:extLst>
          </p:cNvPr>
          <p:cNvSpPr/>
          <p:nvPr/>
        </p:nvSpPr>
        <p:spPr>
          <a:xfrm>
            <a:off x="6910113" y="2319625"/>
            <a:ext cx="1028734" cy="610374"/>
          </a:xfrm>
          <a:prstGeom prst="rightArrow">
            <a:avLst>
              <a:gd name="adj1" fmla="val 64999"/>
              <a:gd name="adj2" fmla="val 57761"/>
            </a:avLst>
          </a:prstGeom>
          <a:solidFill>
            <a:srgbClr val="008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DDA02A-C49D-7A47-44C3-591FCF2CB661}"/>
              </a:ext>
            </a:extLst>
          </p:cNvPr>
          <p:cNvSpPr txBox="1"/>
          <p:nvPr/>
        </p:nvSpPr>
        <p:spPr>
          <a:xfrm>
            <a:off x="6928428" y="2418980"/>
            <a:ext cx="1494510" cy="411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2.1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262FC40-FA53-0751-1C71-5180A002EED6}"/>
              </a:ext>
            </a:extLst>
          </p:cNvPr>
          <p:cNvSpPr/>
          <p:nvPr/>
        </p:nvSpPr>
        <p:spPr>
          <a:xfrm>
            <a:off x="6884825" y="4010312"/>
            <a:ext cx="1028734" cy="610374"/>
          </a:xfrm>
          <a:prstGeom prst="rightArrow">
            <a:avLst>
              <a:gd name="adj1" fmla="val 64999"/>
              <a:gd name="adj2" fmla="val 57761"/>
            </a:avLst>
          </a:prstGeom>
          <a:solidFill>
            <a:srgbClr val="008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39A6D-0555-BE22-9784-1C7626CC4974}"/>
              </a:ext>
            </a:extLst>
          </p:cNvPr>
          <p:cNvSpPr txBox="1"/>
          <p:nvPr/>
        </p:nvSpPr>
        <p:spPr>
          <a:xfrm>
            <a:off x="6895599" y="4109622"/>
            <a:ext cx="698010" cy="411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2.2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1963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1D38088C-F88B-6EDF-F331-C50FBBBD7013}"/>
              </a:ext>
            </a:extLst>
          </p:cNvPr>
          <p:cNvSpPr/>
          <p:nvPr/>
        </p:nvSpPr>
        <p:spPr>
          <a:xfrm>
            <a:off x="2458752" y="5878867"/>
            <a:ext cx="3522947" cy="854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1C0DE1-670A-7792-AD74-EA5B29B52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0A4614-D9F7-1DBE-1A37-68ED33C76C25}"/>
              </a:ext>
            </a:extLst>
          </p:cNvPr>
          <p:cNvSpPr txBox="1"/>
          <p:nvPr/>
        </p:nvSpPr>
        <p:spPr>
          <a:xfrm>
            <a:off x="412370" y="1010747"/>
            <a:ext cx="1096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ขั้นตอนการจัดทำตัวชี้วัดเชิงยุทธศาสตร์สำคัญ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KPIs)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2567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E1060FF-FE3C-1BF4-F372-1CEB83B41685}"/>
              </a:ext>
            </a:extLst>
          </p:cNvPr>
          <p:cNvSpPr txBox="1"/>
          <p:nvPr/>
        </p:nvSpPr>
        <p:spPr>
          <a:xfrm>
            <a:off x="459809" y="3142016"/>
            <a:ext cx="1799716" cy="647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ยกร่าง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Strategic KPIs 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A1C5B14-7171-E564-6321-17DEA8DD25DA}"/>
              </a:ext>
            </a:extLst>
          </p:cNvPr>
          <p:cNvSpPr txBox="1"/>
          <p:nvPr/>
        </p:nvSpPr>
        <p:spPr>
          <a:xfrm>
            <a:off x="2105503" y="3158213"/>
            <a:ext cx="2443082" cy="647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คณะทำงานฯ พิจารณา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Strategic KPIs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99E5E2A-E5B2-CB97-89AA-A176AB50BB1C}"/>
              </a:ext>
            </a:extLst>
          </p:cNvPr>
          <p:cNvSpPr txBox="1"/>
          <p:nvPr/>
        </p:nvSpPr>
        <p:spPr>
          <a:xfrm>
            <a:off x="4488180" y="3164129"/>
            <a:ext cx="1645920" cy="1478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อ.ก.พ.ร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ประเมินฯ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พิจารณา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Strategic KPIs 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และสำนักงาน </a:t>
            </a:r>
            <a:r>
              <a:rPr lang="th-TH" sz="2000" b="1" dirty="0" err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แจ้งส่วนราชการ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BE91BAC-0ABB-C6BC-41D2-B74D6D50CD5C}"/>
              </a:ext>
            </a:extLst>
          </p:cNvPr>
          <p:cNvSpPr txBox="1"/>
          <p:nvPr/>
        </p:nvSpPr>
        <p:spPr>
          <a:xfrm>
            <a:off x="8079443" y="3161920"/>
            <a:ext cx="2047694" cy="2586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คณะกรรมการกำกับ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การประเมินผลของ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ส่วนราชการฯ รับทราบ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Strategic KPIs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และถ่ายทอดลง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ตัวชี้วัดตามมาตรการ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ปรับปรุงประสิทธิภาพฯ และแจ้งให้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ทราบ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802EAD-6332-7123-F676-EA3AC6A0C908}"/>
              </a:ext>
            </a:extLst>
          </p:cNvPr>
          <p:cNvSpPr txBox="1"/>
          <p:nvPr/>
        </p:nvSpPr>
        <p:spPr>
          <a:xfrm>
            <a:off x="2458753" y="3690904"/>
            <a:ext cx="1923873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2625" marR="0" lvl="0" indent="-682625" algn="l" defTabSz="914400" rtl="0" eaLnBrk="1" fontAlgn="auto" latinLnBrk="0" hangingPunct="1">
              <a:lnSpc>
                <a:spcPct val="85000"/>
              </a:lnSpc>
              <a:spcAft>
                <a:spcPts val="0"/>
              </a:spcAft>
              <a:buClrTx/>
              <a:buSzTx/>
              <a:buFontTx/>
              <a:buNone/>
              <a:tabLst>
                <a:tab pos="682625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ครั้งที่ 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30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มิ.ย.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66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682625" marR="0" lvl="0" indent="0" algn="l" defTabSz="914400" rtl="0" eaLnBrk="1" fontAlgn="auto" latinLnBrk="0" hangingPunct="1">
              <a:lnSpc>
                <a:spcPct val="85000"/>
              </a:lnSpc>
              <a:spcAft>
                <a:spcPts val="0"/>
              </a:spcAft>
              <a:buClrTx/>
              <a:buSzTx/>
              <a:buFontTx/>
              <a:buNone/>
              <a:tabLst>
                <a:tab pos="682625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กลุ่มกระทรวง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ด้านสังคม 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และความมั่นคง</a:t>
            </a:r>
          </a:p>
          <a:p>
            <a:pPr marL="682625" marR="0" lvl="0" indent="-682625" algn="l" defTabSz="914400" rtl="0" eaLnBrk="1" fontAlgn="auto" latinLnBrk="0" hangingPunct="1">
              <a:lnSpc>
                <a:spcPct val="85000"/>
              </a:lnSpc>
              <a:spcAft>
                <a:spcPts val="0"/>
              </a:spcAft>
              <a:buClrTx/>
              <a:buSzTx/>
              <a:buFontTx/>
              <a:buNone/>
              <a:tabLst>
                <a:tab pos="682625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ครั้งที่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: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ก.ค.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66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682625" marR="0" lvl="0" indent="0" algn="l" defTabSz="914400" rtl="0" eaLnBrk="1" fontAlgn="auto" latinLnBrk="0" hangingPunct="1">
              <a:lnSpc>
                <a:spcPct val="85000"/>
              </a:lnSpc>
              <a:spcAft>
                <a:spcPts val="0"/>
              </a:spcAft>
              <a:buClrTx/>
              <a:buSzTx/>
              <a:buFontTx/>
              <a:buNone/>
              <a:tabLst>
                <a:tab pos="682625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กลุ่มกระทรวง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ด้านเศรษฐกิจ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942A12D-7CE3-640E-7E09-B375F4866CFC}"/>
              </a:ext>
            </a:extLst>
          </p:cNvPr>
          <p:cNvSpPr txBox="1"/>
          <p:nvPr/>
        </p:nvSpPr>
        <p:spPr>
          <a:xfrm>
            <a:off x="9885891" y="3168356"/>
            <a:ext cx="2047694" cy="1478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อ.ก.พ.ร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ประเมินฯ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ทราบ การถ่ายทอด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Strategic KPIs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ลงตัวชี้วัดตามมาตรการ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ปรับปรุงประสิทธิภาพฯ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075674-EAD4-0A89-74DE-247579C0BE8C}"/>
              </a:ext>
            </a:extLst>
          </p:cNvPr>
          <p:cNvSpPr txBox="1"/>
          <p:nvPr/>
        </p:nvSpPr>
        <p:spPr>
          <a:xfrm>
            <a:off x="365002" y="227532"/>
            <a:ext cx="10967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2.1 ตัวชี้วัดเชิงยุทธศาสตร์สำคัญ (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4DBD55-0F19-FF9B-0B91-5E9220177A22}"/>
              </a:ext>
            </a:extLst>
          </p:cNvPr>
          <p:cNvGrpSpPr/>
          <p:nvPr/>
        </p:nvGrpSpPr>
        <p:grpSpPr>
          <a:xfrm>
            <a:off x="466428" y="1631939"/>
            <a:ext cx="10966656" cy="1331172"/>
            <a:chOff x="539396" y="1370347"/>
            <a:chExt cx="10966656" cy="133117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E159D77-F98F-920A-A3B6-2C4C688A21C7}"/>
                </a:ext>
              </a:extLst>
            </p:cNvPr>
            <p:cNvGrpSpPr/>
            <p:nvPr/>
          </p:nvGrpSpPr>
          <p:grpSpPr>
            <a:xfrm>
              <a:off x="539396" y="1370348"/>
              <a:ext cx="1866690" cy="1331171"/>
              <a:chOff x="539396" y="1876540"/>
              <a:chExt cx="1866690" cy="1331171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3663228F-CBE8-C695-DDCD-62283FA16C2A}"/>
                  </a:ext>
                </a:extLst>
              </p:cNvPr>
              <p:cNvSpPr/>
              <p:nvPr/>
            </p:nvSpPr>
            <p:spPr>
              <a:xfrm rot="18900000">
                <a:off x="1074915" y="1876540"/>
                <a:ext cx="1331171" cy="1331171"/>
              </a:xfrm>
              <a:prstGeom prst="roundRect">
                <a:avLst/>
              </a:prstGeom>
              <a:solidFill>
                <a:srgbClr val="C1301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D320A7E-5A28-E2D7-20A9-13687C3B6116}"/>
                  </a:ext>
                </a:extLst>
              </p:cNvPr>
              <p:cNvSpPr/>
              <p:nvPr/>
            </p:nvSpPr>
            <p:spPr>
              <a:xfrm rot="18900000">
                <a:off x="562624" y="2172205"/>
                <a:ext cx="739842" cy="739840"/>
              </a:xfrm>
              <a:custGeom>
                <a:avLst/>
                <a:gdLst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003283 w 1193109"/>
                  <a:gd name="connsiteY2" fmla="*/ 124339 h 1193107"/>
                  <a:gd name="connsiteX3" fmla="*/ 1106533 w 1193109"/>
                  <a:gd name="connsiteY3" fmla="*/ 227589 h 1193107"/>
                  <a:gd name="connsiteX4" fmla="*/ 1072905 w 1193109"/>
                  <a:gd name="connsiteY4" fmla="*/ 261218 h 1193107"/>
                  <a:gd name="connsiteX5" fmla="*/ 1193109 w 1193109"/>
                  <a:gd name="connsiteY5" fmla="*/ 444521 h 1193107"/>
                  <a:gd name="connsiteX6" fmla="*/ 1193109 w 1193109"/>
                  <a:gd name="connsiteY6" fmla="*/ 1024397 h 1193107"/>
                  <a:gd name="connsiteX7" fmla="*/ 1024399 w 1193109"/>
                  <a:gd name="connsiteY7" fmla="*/ 1193107 h 1193107"/>
                  <a:gd name="connsiteX8" fmla="*/ 444522 w 1193109"/>
                  <a:gd name="connsiteY8" fmla="*/ 1193107 h 1193107"/>
                  <a:gd name="connsiteX9" fmla="*/ 268593 w 1193109"/>
                  <a:gd name="connsiteY9" fmla="*/ 1077740 h 1193107"/>
                  <a:gd name="connsiteX10" fmla="*/ 233696 w 1193109"/>
                  <a:gd name="connsiteY10" fmla="*/ 1112638 h 1193107"/>
                  <a:gd name="connsiteX11" fmla="*/ 124342 w 1193109"/>
                  <a:gd name="connsiteY11" fmla="*/ 1003283 h 1193107"/>
                  <a:gd name="connsiteX12" fmla="*/ 103040 w 1193109"/>
                  <a:gd name="connsiteY12" fmla="*/ 998983 h 1193107"/>
                  <a:gd name="connsiteX13" fmla="*/ 0 w 1193109"/>
                  <a:gd name="connsiteY13" fmla="*/ 843531 h 1193107"/>
                  <a:gd name="connsiteX14" fmla="*/ 0 w 1193109"/>
                  <a:gd name="connsiteY14" fmla="*/ 168710 h 1193107"/>
                  <a:gd name="connsiteX15" fmla="*/ 168710 w 1193109"/>
                  <a:gd name="connsiteY15" fmla="*/ 0 h 1193107"/>
                  <a:gd name="connsiteX16" fmla="*/ 843531 w 1193109"/>
                  <a:gd name="connsiteY16" fmla="*/ 0 h 1193107"/>
                  <a:gd name="connsiteX17" fmla="*/ 962827 w 1193109"/>
                  <a:gd name="connsiteY17" fmla="*/ 49414 h 1193107"/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106533 w 1193109"/>
                  <a:gd name="connsiteY2" fmla="*/ 227589 h 1193107"/>
                  <a:gd name="connsiteX3" fmla="*/ 1072905 w 1193109"/>
                  <a:gd name="connsiteY3" fmla="*/ 261218 h 1193107"/>
                  <a:gd name="connsiteX4" fmla="*/ 1193109 w 1193109"/>
                  <a:gd name="connsiteY4" fmla="*/ 444521 h 1193107"/>
                  <a:gd name="connsiteX5" fmla="*/ 1193109 w 1193109"/>
                  <a:gd name="connsiteY5" fmla="*/ 1024397 h 1193107"/>
                  <a:gd name="connsiteX6" fmla="*/ 1024399 w 1193109"/>
                  <a:gd name="connsiteY6" fmla="*/ 1193107 h 1193107"/>
                  <a:gd name="connsiteX7" fmla="*/ 444522 w 1193109"/>
                  <a:gd name="connsiteY7" fmla="*/ 1193107 h 1193107"/>
                  <a:gd name="connsiteX8" fmla="*/ 268593 w 1193109"/>
                  <a:gd name="connsiteY8" fmla="*/ 1077740 h 1193107"/>
                  <a:gd name="connsiteX9" fmla="*/ 233696 w 1193109"/>
                  <a:gd name="connsiteY9" fmla="*/ 1112638 h 1193107"/>
                  <a:gd name="connsiteX10" fmla="*/ 124342 w 1193109"/>
                  <a:gd name="connsiteY10" fmla="*/ 1003283 h 1193107"/>
                  <a:gd name="connsiteX11" fmla="*/ 103040 w 1193109"/>
                  <a:gd name="connsiteY11" fmla="*/ 998983 h 1193107"/>
                  <a:gd name="connsiteX12" fmla="*/ 0 w 1193109"/>
                  <a:gd name="connsiteY12" fmla="*/ 843531 h 1193107"/>
                  <a:gd name="connsiteX13" fmla="*/ 0 w 1193109"/>
                  <a:gd name="connsiteY13" fmla="*/ 168710 h 1193107"/>
                  <a:gd name="connsiteX14" fmla="*/ 168710 w 1193109"/>
                  <a:gd name="connsiteY14" fmla="*/ 0 h 1193107"/>
                  <a:gd name="connsiteX15" fmla="*/ 843531 w 1193109"/>
                  <a:gd name="connsiteY15" fmla="*/ 0 h 1193107"/>
                  <a:gd name="connsiteX16" fmla="*/ 962827 w 1193109"/>
                  <a:gd name="connsiteY16" fmla="*/ 49414 h 1193107"/>
                  <a:gd name="connsiteX0" fmla="*/ 962827 w 1193109"/>
                  <a:gd name="connsiteY0" fmla="*/ 49414 h 1193107"/>
                  <a:gd name="connsiteX1" fmla="*/ 1106533 w 1193109"/>
                  <a:gd name="connsiteY1" fmla="*/ 227589 h 1193107"/>
                  <a:gd name="connsiteX2" fmla="*/ 1072905 w 1193109"/>
                  <a:gd name="connsiteY2" fmla="*/ 261218 h 1193107"/>
                  <a:gd name="connsiteX3" fmla="*/ 1193109 w 1193109"/>
                  <a:gd name="connsiteY3" fmla="*/ 444521 h 1193107"/>
                  <a:gd name="connsiteX4" fmla="*/ 1193109 w 1193109"/>
                  <a:gd name="connsiteY4" fmla="*/ 1024397 h 1193107"/>
                  <a:gd name="connsiteX5" fmla="*/ 1024399 w 1193109"/>
                  <a:gd name="connsiteY5" fmla="*/ 1193107 h 1193107"/>
                  <a:gd name="connsiteX6" fmla="*/ 444522 w 1193109"/>
                  <a:gd name="connsiteY6" fmla="*/ 1193107 h 1193107"/>
                  <a:gd name="connsiteX7" fmla="*/ 268593 w 1193109"/>
                  <a:gd name="connsiteY7" fmla="*/ 1077740 h 1193107"/>
                  <a:gd name="connsiteX8" fmla="*/ 233696 w 1193109"/>
                  <a:gd name="connsiteY8" fmla="*/ 1112638 h 1193107"/>
                  <a:gd name="connsiteX9" fmla="*/ 124342 w 1193109"/>
                  <a:gd name="connsiteY9" fmla="*/ 1003283 h 1193107"/>
                  <a:gd name="connsiteX10" fmla="*/ 103040 w 1193109"/>
                  <a:gd name="connsiteY10" fmla="*/ 998983 h 1193107"/>
                  <a:gd name="connsiteX11" fmla="*/ 0 w 1193109"/>
                  <a:gd name="connsiteY11" fmla="*/ 843531 h 1193107"/>
                  <a:gd name="connsiteX12" fmla="*/ 0 w 1193109"/>
                  <a:gd name="connsiteY12" fmla="*/ 168710 h 1193107"/>
                  <a:gd name="connsiteX13" fmla="*/ 168710 w 1193109"/>
                  <a:gd name="connsiteY13" fmla="*/ 0 h 1193107"/>
                  <a:gd name="connsiteX14" fmla="*/ 843531 w 1193109"/>
                  <a:gd name="connsiteY14" fmla="*/ 0 h 1193107"/>
                  <a:gd name="connsiteX15" fmla="*/ 962827 w 1193109"/>
                  <a:gd name="connsiteY15" fmla="*/ 49414 h 1193107"/>
                  <a:gd name="connsiteX0" fmla="*/ 962827 w 1193109"/>
                  <a:gd name="connsiteY0" fmla="*/ 49414 h 1193107"/>
                  <a:gd name="connsiteX1" fmla="*/ 1072905 w 1193109"/>
                  <a:gd name="connsiteY1" fmla="*/ 261218 h 1193107"/>
                  <a:gd name="connsiteX2" fmla="*/ 1193109 w 1193109"/>
                  <a:gd name="connsiteY2" fmla="*/ 444521 h 1193107"/>
                  <a:gd name="connsiteX3" fmla="*/ 1193109 w 1193109"/>
                  <a:gd name="connsiteY3" fmla="*/ 1024397 h 1193107"/>
                  <a:gd name="connsiteX4" fmla="*/ 1024399 w 1193109"/>
                  <a:gd name="connsiteY4" fmla="*/ 1193107 h 1193107"/>
                  <a:gd name="connsiteX5" fmla="*/ 444522 w 1193109"/>
                  <a:gd name="connsiteY5" fmla="*/ 1193107 h 1193107"/>
                  <a:gd name="connsiteX6" fmla="*/ 268593 w 1193109"/>
                  <a:gd name="connsiteY6" fmla="*/ 1077740 h 1193107"/>
                  <a:gd name="connsiteX7" fmla="*/ 233696 w 1193109"/>
                  <a:gd name="connsiteY7" fmla="*/ 1112638 h 1193107"/>
                  <a:gd name="connsiteX8" fmla="*/ 124342 w 1193109"/>
                  <a:gd name="connsiteY8" fmla="*/ 1003283 h 1193107"/>
                  <a:gd name="connsiteX9" fmla="*/ 103040 w 1193109"/>
                  <a:gd name="connsiteY9" fmla="*/ 998983 h 1193107"/>
                  <a:gd name="connsiteX10" fmla="*/ 0 w 1193109"/>
                  <a:gd name="connsiteY10" fmla="*/ 843531 h 1193107"/>
                  <a:gd name="connsiteX11" fmla="*/ 0 w 1193109"/>
                  <a:gd name="connsiteY11" fmla="*/ 168710 h 1193107"/>
                  <a:gd name="connsiteX12" fmla="*/ 168710 w 1193109"/>
                  <a:gd name="connsiteY12" fmla="*/ 0 h 1193107"/>
                  <a:gd name="connsiteX13" fmla="*/ 843531 w 1193109"/>
                  <a:gd name="connsiteY13" fmla="*/ 0 h 1193107"/>
                  <a:gd name="connsiteX14" fmla="*/ 962827 w 1193109"/>
                  <a:gd name="connsiteY14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03040 w 1193109"/>
                  <a:gd name="connsiteY7" fmla="*/ 998983 h 1193107"/>
                  <a:gd name="connsiteX8" fmla="*/ 0 w 1193109"/>
                  <a:gd name="connsiteY8" fmla="*/ 843531 h 1193107"/>
                  <a:gd name="connsiteX9" fmla="*/ 0 w 1193109"/>
                  <a:gd name="connsiteY9" fmla="*/ 168710 h 1193107"/>
                  <a:gd name="connsiteX10" fmla="*/ 168710 w 1193109"/>
                  <a:gd name="connsiteY10" fmla="*/ 0 h 1193107"/>
                  <a:gd name="connsiteX11" fmla="*/ 843531 w 1193109"/>
                  <a:gd name="connsiteY11" fmla="*/ 0 h 1193107"/>
                  <a:gd name="connsiteX12" fmla="*/ 962827 w 1193109"/>
                  <a:gd name="connsiteY12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103040 w 1193109"/>
                  <a:gd name="connsiteY6" fmla="*/ 998983 h 1193107"/>
                  <a:gd name="connsiteX7" fmla="*/ 0 w 1193109"/>
                  <a:gd name="connsiteY7" fmla="*/ 843531 h 1193107"/>
                  <a:gd name="connsiteX8" fmla="*/ 0 w 1193109"/>
                  <a:gd name="connsiteY8" fmla="*/ 168710 h 1193107"/>
                  <a:gd name="connsiteX9" fmla="*/ 168710 w 1193109"/>
                  <a:gd name="connsiteY9" fmla="*/ 0 h 1193107"/>
                  <a:gd name="connsiteX10" fmla="*/ 843531 w 1193109"/>
                  <a:gd name="connsiteY10" fmla="*/ 0 h 1193107"/>
                  <a:gd name="connsiteX11" fmla="*/ 962827 w 1193109"/>
                  <a:gd name="connsiteY11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103040 w 1193109"/>
                  <a:gd name="connsiteY5" fmla="*/ 998983 h 1193107"/>
                  <a:gd name="connsiteX6" fmla="*/ 0 w 1193109"/>
                  <a:gd name="connsiteY6" fmla="*/ 843531 h 1193107"/>
                  <a:gd name="connsiteX7" fmla="*/ 0 w 1193109"/>
                  <a:gd name="connsiteY7" fmla="*/ 168710 h 1193107"/>
                  <a:gd name="connsiteX8" fmla="*/ 168710 w 1193109"/>
                  <a:gd name="connsiteY8" fmla="*/ 0 h 1193107"/>
                  <a:gd name="connsiteX9" fmla="*/ 843531 w 1193109"/>
                  <a:gd name="connsiteY9" fmla="*/ 0 h 1193107"/>
                  <a:gd name="connsiteX10" fmla="*/ 962827 w 1193109"/>
                  <a:gd name="connsiteY10" fmla="*/ 49414 h 11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3109" h="1193107">
                    <a:moveTo>
                      <a:pt x="962827" y="49414"/>
                    </a:moveTo>
                    <a:cubicBezTo>
                      <a:pt x="1021090" y="123501"/>
                      <a:pt x="969512" y="56396"/>
                      <a:pt x="1193109" y="444521"/>
                    </a:cubicBezTo>
                    <a:lnTo>
                      <a:pt x="1193109" y="1024397"/>
                    </a:lnTo>
                    <a:cubicBezTo>
                      <a:pt x="1193109" y="1117573"/>
                      <a:pt x="1117575" y="1193107"/>
                      <a:pt x="1024399" y="1193107"/>
                    </a:cubicBezTo>
                    <a:lnTo>
                      <a:pt x="444522" y="1193107"/>
                    </a:lnTo>
                    <a:lnTo>
                      <a:pt x="103040" y="998983"/>
                    </a:lnTo>
                    <a:cubicBezTo>
                      <a:pt x="42488" y="973372"/>
                      <a:pt x="0" y="913413"/>
                      <a:pt x="0" y="843531"/>
                    </a:cubicBezTo>
                    <a:lnTo>
                      <a:pt x="0" y="168710"/>
                    </a:lnTo>
                    <a:cubicBezTo>
                      <a:pt x="0" y="75534"/>
                      <a:pt x="75534" y="0"/>
                      <a:pt x="168710" y="0"/>
                    </a:cubicBezTo>
                    <a:lnTo>
                      <a:pt x="843531" y="0"/>
                    </a:lnTo>
                    <a:cubicBezTo>
                      <a:pt x="890119" y="0"/>
                      <a:pt x="932297" y="18884"/>
                      <a:pt x="962827" y="49414"/>
                    </a:cubicBezTo>
                    <a:close/>
                  </a:path>
                </a:pathLst>
              </a:custGeom>
              <a:solidFill>
                <a:srgbClr val="C13018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BBB299C9-6C4A-7B11-77F2-89892ED5ED1F}"/>
                  </a:ext>
                </a:extLst>
              </p:cNvPr>
              <p:cNvSpPr/>
              <p:nvPr/>
            </p:nvSpPr>
            <p:spPr>
              <a:xfrm rot="18900000">
                <a:off x="539396" y="2228283"/>
                <a:ext cx="627686" cy="627685"/>
              </a:xfrm>
              <a:prstGeom prst="roundRect">
                <a:avLst/>
              </a:prstGeom>
              <a:solidFill>
                <a:srgbClr val="C1301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1" name="Graphic 100" descr="Badge 1 with solid fill">
                <a:extLst>
                  <a:ext uri="{FF2B5EF4-FFF2-40B4-BE49-F238E27FC236}">
                    <a16:creationId xmlns:a16="http://schemas.microsoft.com/office/drawing/2014/main" id="{926BCDD6-A69A-B44E-A03D-096A34D957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673296" y="2352818"/>
                <a:ext cx="370682" cy="3706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2" name="Graphic 101" descr="Postit Notes with solid fill">
                <a:extLst>
                  <a:ext uri="{FF2B5EF4-FFF2-40B4-BE49-F238E27FC236}">
                    <a16:creationId xmlns:a16="http://schemas.microsoft.com/office/drawing/2014/main" id="{D3D47E37-C123-6C70-8F1B-4356741AC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381762" y="2138929"/>
                <a:ext cx="756940" cy="75694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0EA898-D250-4CE0-455D-07E8A19D309F}"/>
                </a:ext>
              </a:extLst>
            </p:cNvPr>
            <p:cNvGrpSpPr/>
            <p:nvPr/>
          </p:nvGrpSpPr>
          <p:grpSpPr>
            <a:xfrm>
              <a:off x="2370990" y="1370348"/>
              <a:ext cx="1866690" cy="1331171"/>
              <a:chOff x="2370990" y="1876540"/>
              <a:chExt cx="1866690" cy="1331171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32167E02-AB8F-B7EA-B4B6-F1CB395540F3}"/>
                  </a:ext>
                </a:extLst>
              </p:cNvPr>
              <p:cNvSpPr/>
              <p:nvPr/>
            </p:nvSpPr>
            <p:spPr>
              <a:xfrm rot="18900000">
                <a:off x="2906509" y="1876540"/>
                <a:ext cx="1331171" cy="1331171"/>
              </a:xfrm>
              <a:prstGeom prst="roundRect">
                <a:avLst/>
              </a:prstGeom>
              <a:solidFill>
                <a:srgbClr val="F793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C2AA097-E489-11F5-4CF9-B5A40FA38D27}"/>
                  </a:ext>
                </a:extLst>
              </p:cNvPr>
              <p:cNvSpPr/>
              <p:nvPr/>
            </p:nvSpPr>
            <p:spPr>
              <a:xfrm rot="18900000">
                <a:off x="2394217" y="2172205"/>
                <a:ext cx="739842" cy="739840"/>
              </a:xfrm>
              <a:custGeom>
                <a:avLst/>
                <a:gdLst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003283 w 1193109"/>
                  <a:gd name="connsiteY2" fmla="*/ 124339 h 1193107"/>
                  <a:gd name="connsiteX3" fmla="*/ 1106533 w 1193109"/>
                  <a:gd name="connsiteY3" fmla="*/ 227589 h 1193107"/>
                  <a:gd name="connsiteX4" fmla="*/ 1072905 w 1193109"/>
                  <a:gd name="connsiteY4" fmla="*/ 261218 h 1193107"/>
                  <a:gd name="connsiteX5" fmla="*/ 1193109 w 1193109"/>
                  <a:gd name="connsiteY5" fmla="*/ 444521 h 1193107"/>
                  <a:gd name="connsiteX6" fmla="*/ 1193109 w 1193109"/>
                  <a:gd name="connsiteY6" fmla="*/ 1024397 h 1193107"/>
                  <a:gd name="connsiteX7" fmla="*/ 1024399 w 1193109"/>
                  <a:gd name="connsiteY7" fmla="*/ 1193107 h 1193107"/>
                  <a:gd name="connsiteX8" fmla="*/ 444522 w 1193109"/>
                  <a:gd name="connsiteY8" fmla="*/ 1193107 h 1193107"/>
                  <a:gd name="connsiteX9" fmla="*/ 268593 w 1193109"/>
                  <a:gd name="connsiteY9" fmla="*/ 1077740 h 1193107"/>
                  <a:gd name="connsiteX10" fmla="*/ 233696 w 1193109"/>
                  <a:gd name="connsiteY10" fmla="*/ 1112638 h 1193107"/>
                  <a:gd name="connsiteX11" fmla="*/ 124342 w 1193109"/>
                  <a:gd name="connsiteY11" fmla="*/ 1003283 h 1193107"/>
                  <a:gd name="connsiteX12" fmla="*/ 103040 w 1193109"/>
                  <a:gd name="connsiteY12" fmla="*/ 998983 h 1193107"/>
                  <a:gd name="connsiteX13" fmla="*/ 0 w 1193109"/>
                  <a:gd name="connsiteY13" fmla="*/ 843531 h 1193107"/>
                  <a:gd name="connsiteX14" fmla="*/ 0 w 1193109"/>
                  <a:gd name="connsiteY14" fmla="*/ 168710 h 1193107"/>
                  <a:gd name="connsiteX15" fmla="*/ 168710 w 1193109"/>
                  <a:gd name="connsiteY15" fmla="*/ 0 h 1193107"/>
                  <a:gd name="connsiteX16" fmla="*/ 843531 w 1193109"/>
                  <a:gd name="connsiteY16" fmla="*/ 0 h 1193107"/>
                  <a:gd name="connsiteX17" fmla="*/ 962827 w 1193109"/>
                  <a:gd name="connsiteY17" fmla="*/ 49414 h 1193107"/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106533 w 1193109"/>
                  <a:gd name="connsiteY2" fmla="*/ 227589 h 1193107"/>
                  <a:gd name="connsiteX3" fmla="*/ 1072905 w 1193109"/>
                  <a:gd name="connsiteY3" fmla="*/ 261218 h 1193107"/>
                  <a:gd name="connsiteX4" fmla="*/ 1193109 w 1193109"/>
                  <a:gd name="connsiteY4" fmla="*/ 444521 h 1193107"/>
                  <a:gd name="connsiteX5" fmla="*/ 1193109 w 1193109"/>
                  <a:gd name="connsiteY5" fmla="*/ 1024397 h 1193107"/>
                  <a:gd name="connsiteX6" fmla="*/ 1024399 w 1193109"/>
                  <a:gd name="connsiteY6" fmla="*/ 1193107 h 1193107"/>
                  <a:gd name="connsiteX7" fmla="*/ 444522 w 1193109"/>
                  <a:gd name="connsiteY7" fmla="*/ 1193107 h 1193107"/>
                  <a:gd name="connsiteX8" fmla="*/ 268593 w 1193109"/>
                  <a:gd name="connsiteY8" fmla="*/ 1077740 h 1193107"/>
                  <a:gd name="connsiteX9" fmla="*/ 233696 w 1193109"/>
                  <a:gd name="connsiteY9" fmla="*/ 1112638 h 1193107"/>
                  <a:gd name="connsiteX10" fmla="*/ 124342 w 1193109"/>
                  <a:gd name="connsiteY10" fmla="*/ 1003283 h 1193107"/>
                  <a:gd name="connsiteX11" fmla="*/ 103040 w 1193109"/>
                  <a:gd name="connsiteY11" fmla="*/ 998983 h 1193107"/>
                  <a:gd name="connsiteX12" fmla="*/ 0 w 1193109"/>
                  <a:gd name="connsiteY12" fmla="*/ 843531 h 1193107"/>
                  <a:gd name="connsiteX13" fmla="*/ 0 w 1193109"/>
                  <a:gd name="connsiteY13" fmla="*/ 168710 h 1193107"/>
                  <a:gd name="connsiteX14" fmla="*/ 168710 w 1193109"/>
                  <a:gd name="connsiteY14" fmla="*/ 0 h 1193107"/>
                  <a:gd name="connsiteX15" fmla="*/ 843531 w 1193109"/>
                  <a:gd name="connsiteY15" fmla="*/ 0 h 1193107"/>
                  <a:gd name="connsiteX16" fmla="*/ 962827 w 1193109"/>
                  <a:gd name="connsiteY16" fmla="*/ 49414 h 1193107"/>
                  <a:gd name="connsiteX0" fmla="*/ 962827 w 1193109"/>
                  <a:gd name="connsiteY0" fmla="*/ 49414 h 1193107"/>
                  <a:gd name="connsiteX1" fmla="*/ 1106533 w 1193109"/>
                  <a:gd name="connsiteY1" fmla="*/ 227589 h 1193107"/>
                  <a:gd name="connsiteX2" fmla="*/ 1072905 w 1193109"/>
                  <a:gd name="connsiteY2" fmla="*/ 261218 h 1193107"/>
                  <a:gd name="connsiteX3" fmla="*/ 1193109 w 1193109"/>
                  <a:gd name="connsiteY3" fmla="*/ 444521 h 1193107"/>
                  <a:gd name="connsiteX4" fmla="*/ 1193109 w 1193109"/>
                  <a:gd name="connsiteY4" fmla="*/ 1024397 h 1193107"/>
                  <a:gd name="connsiteX5" fmla="*/ 1024399 w 1193109"/>
                  <a:gd name="connsiteY5" fmla="*/ 1193107 h 1193107"/>
                  <a:gd name="connsiteX6" fmla="*/ 444522 w 1193109"/>
                  <a:gd name="connsiteY6" fmla="*/ 1193107 h 1193107"/>
                  <a:gd name="connsiteX7" fmla="*/ 268593 w 1193109"/>
                  <a:gd name="connsiteY7" fmla="*/ 1077740 h 1193107"/>
                  <a:gd name="connsiteX8" fmla="*/ 233696 w 1193109"/>
                  <a:gd name="connsiteY8" fmla="*/ 1112638 h 1193107"/>
                  <a:gd name="connsiteX9" fmla="*/ 124342 w 1193109"/>
                  <a:gd name="connsiteY9" fmla="*/ 1003283 h 1193107"/>
                  <a:gd name="connsiteX10" fmla="*/ 103040 w 1193109"/>
                  <a:gd name="connsiteY10" fmla="*/ 998983 h 1193107"/>
                  <a:gd name="connsiteX11" fmla="*/ 0 w 1193109"/>
                  <a:gd name="connsiteY11" fmla="*/ 843531 h 1193107"/>
                  <a:gd name="connsiteX12" fmla="*/ 0 w 1193109"/>
                  <a:gd name="connsiteY12" fmla="*/ 168710 h 1193107"/>
                  <a:gd name="connsiteX13" fmla="*/ 168710 w 1193109"/>
                  <a:gd name="connsiteY13" fmla="*/ 0 h 1193107"/>
                  <a:gd name="connsiteX14" fmla="*/ 843531 w 1193109"/>
                  <a:gd name="connsiteY14" fmla="*/ 0 h 1193107"/>
                  <a:gd name="connsiteX15" fmla="*/ 962827 w 1193109"/>
                  <a:gd name="connsiteY15" fmla="*/ 49414 h 1193107"/>
                  <a:gd name="connsiteX0" fmla="*/ 962827 w 1193109"/>
                  <a:gd name="connsiteY0" fmla="*/ 49414 h 1193107"/>
                  <a:gd name="connsiteX1" fmla="*/ 1072905 w 1193109"/>
                  <a:gd name="connsiteY1" fmla="*/ 261218 h 1193107"/>
                  <a:gd name="connsiteX2" fmla="*/ 1193109 w 1193109"/>
                  <a:gd name="connsiteY2" fmla="*/ 444521 h 1193107"/>
                  <a:gd name="connsiteX3" fmla="*/ 1193109 w 1193109"/>
                  <a:gd name="connsiteY3" fmla="*/ 1024397 h 1193107"/>
                  <a:gd name="connsiteX4" fmla="*/ 1024399 w 1193109"/>
                  <a:gd name="connsiteY4" fmla="*/ 1193107 h 1193107"/>
                  <a:gd name="connsiteX5" fmla="*/ 444522 w 1193109"/>
                  <a:gd name="connsiteY5" fmla="*/ 1193107 h 1193107"/>
                  <a:gd name="connsiteX6" fmla="*/ 268593 w 1193109"/>
                  <a:gd name="connsiteY6" fmla="*/ 1077740 h 1193107"/>
                  <a:gd name="connsiteX7" fmla="*/ 233696 w 1193109"/>
                  <a:gd name="connsiteY7" fmla="*/ 1112638 h 1193107"/>
                  <a:gd name="connsiteX8" fmla="*/ 124342 w 1193109"/>
                  <a:gd name="connsiteY8" fmla="*/ 1003283 h 1193107"/>
                  <a:gd name="connsiteX9" fmla="*/ 103040 w 1193109"/>
                  <a:gd name="connsiteY9" fmla="*/ 998983 h 1193107"/>
                  <a:gd name="connsiteX10" fmla="*/ 0 w 1193109"/>
                  <a:gd name="connsiteY10" fmla="*/ 843531 h 1193107"/>
                  <a:gd name="connsiteX11" fmla="*/ 0 w 1193109"/>
                  <a:gd name="connsiteY11" fmla="*/ 168710 h 1193107"/>
                  <a:gd name="connsiteX12" fmla="*/ 168710 w 1193109"/>
                  <a:gd name="connsiteY12" fmla="*/ 0 h 1193107"/>
                  <a:gd name="connsiteX13" fmla="*/ 843531 w 1193109"/>
                  <a:gd name="connsiteY13" fmla="*/ 0 h 1193107"/>
                  <a:gd name="connsiteX14" fmla="*/ 962827 w 1193109"/>
                  <a:gd name="connsiteY14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03040 w 1193109"/>
                  <a:gd name="connsiteY7" fmla="*/ 998983 h 1193107"/>
                  <a:gd name="connsiteX8" fmla="*/ 0 w 1193109"/>
                  <a:gd name="connsiteY8" fmla="*/ 843531 h 1193107"/>
                  <a:gd name="connsiteX9" fmla="*/ 0 w 1193109"/>
                  <a:gd name="connsiteY9" fmla="*/ 168710 h 1193107"/>
                  <a:gd name="connsiteX10" fmla="*/ 168710 w 1193109"/>
                  <a:gd name="connsiteY10" fmla="*/ 0 h 1193107"/>
                  <a:gd name="connsiteX11" fmla="*/ 843531 w 1193109"/>
                  <a:gd name="connsiteY11" fmla="*/ 0 h 1193107"/>
                  <a:gd name="connsiteX12" fmla="*/ 962827 w 1193109"/>
                  <a:gd name="connsiteY12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103040 w 1193109"/>
                  <a:gd name="connsiteY6" fmla="*/ 998983 h 1193107"/>
                  <a:gd name="connsiteX7" fmla="*/ 0 w 1193109"/>
                  <a:gd name="connsiteY7" fmla="*/ 843531 h 1193107"/>
                  <a:gd name="connsiteX8" fmla="*/ 0 w 1193109"/>
                  <a:gd name="connsiteY8" fmla="*/ 168710 h 1193107"/>
                  <a:gd name="connsiteX9" fmla="*/ 168710 w 1193109"/>
                  <a:gd name="connsiteY9" fmla="*/ 0 h 1193107"/>
                  <a:gd name="connsiteX10" fmla="*/ 843531 w 1193109"/>
                  <a:gd name="connsiteY10" fmla="*/ 0 h 1193107"/>
                  <a:gd name="connsiteX11" fmla="*/ 962827 w 1193109"/>
                  <a:gd name="connsiteY11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103040 w 1193109"/>
                  <a:gd name="connsiteY5" fmla="*/ 998983 h 1193107"/>
                  <a:gd name="connsiteX6" fmla="*/ 0 w 1193109"/>
                  <a:gd name="connsiteY6" fmla="*/ 843531 h 1193107"/>
                  <a:gd name="connsiteX7" fmla="*/ 0 w 1193109"/>
                  <a:gd name="connsiteY7" fmla="*/ 168710 h 1193107"/>
                  <a:gd name="connsiteX8" fmla="*/ 168710 w 1193109"/>
                  <a:gd name="connsiteY8" fmla="*/ 0 h 1193107"/>
                  <a:gd name="connsiteX9" fmla="*/ 843531 w 1193109"/>
                  <a:gd name="connsiteY9" fmla="*/ 0 h 1193107"/>
                  <a:gd name="connsiteX10" fmla="*/ 962827 w 1193109"/>
                  <a:gd name="connsiteY10" fmla="*/ 49414 h 11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3109" h="1193107">
                    <a:moveTo>
                      <a:pt x="962827" y="49414"/>
                    </a:moveTo>
                    <a:cubicBezTo>
                      <a:pt x="1021090" y="123501"/>
                      <a:pt x="969512" y="56396"/>
                      <a:pt x="1193109" y="444521"/>
                    </a:cubicBezTo>
                    <a:lnTo>
                      <a:pt x="1193109" y="1024397"/>
                    </a:lnTo>
                    <a:cubicBezTo>
                      <a:pt x="1193109" y="1117573"/>
                      <a:pt x="1117575" y="1193107"/>
                      <a:pt x="1024399" y="1193107"/>
                    </a:cubicBezTo>
                    <a:lnTo>
                      <a:pt x="444522" y="1193107"/>
                    </a:lnTo>
                    <a:lnTo>
                      <a:pt x="103040" y="998983"/>
                    </a:lnTo>
                    <a:cubicBezTo>
                      <a:pt x="42488" y="973372"/>
                      <a:pt x="0" y="913413"/>
                      <a:pt x="0" y="843531"/>
                    </a:cubicBezTo>
                    <a:lnTo>
                      <a:pt x="0" y="168710"/>
                    </a:lnTo>
                    <a:cubicBezTo>
                      <a:pt x="0" y="75534"/>
                      <a:pt x="75534" y="0"/>
                      <a:pt x="168710" y="0"/>
                    </a:cubicBezTo>
                    <a:lnTo>
                      <a:pt x="843531" y="0"/>
                    </a:lnTo>
                    <a:cubicBezTo>
                      <a:pt x="890119" y="0"/>
                      <a:pt x="932297" y="18884"/>
                      <a:pt x="962827" y="49414"/>
                    </a:cubicBezTo>
                    <a:close/>
                  </a:path>
                </a:pathLst>
              </a:custGeom>
              <a:solidFill>
                <a:srgbClr val="F7931F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D9ABBE2B-3C92-C21B-7FA0-C63D9CBC1762}"/>
                  </a:ext>
                </a:extLst>
              </p:cNvPr>
              <p:cNvSpPr/>
              <p:nvPr/>
            </p:nvSpPr>
            <p:spPr>
              <a:xfrm rot="18900000">
                <a:off x="2370990" y="2228282"/>
                <a:ext cx="627686" cy="627685"/>
              </a:xfrm>
              <a:prstGeom prst="roundRect">
                <a:avLst/>
              </a:prstGeom>
              <a:solidFill>
                <a:srgbClr val="F793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0" name="Graphic 59" descr="Badge with solid fill">
                <a:extLst>
                  <a:ext uri="{FF2B5EF4-FFF2-40B4-BE49-F238E27FC236}">
                    <a16:creationId xmlns:a16="http://schemas.microsoft.com/office/drawing/2014/main" id="{B51ABAAD-19E7-3B74-9843-6C3DC77A4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2499492" y="2352818"/>
                <a:ext cx="370682" cy="3706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1" name="Graphic 60" descr="Online meeting with solid fill">
                <a:extLst>
                  <a:ext uri="{FF2B5EF4-FFF2-40B4-BE49-F238E27FC236}">
                    <a16:creationId xmlns:a16="http://schemas.microsoft.com/office/drawing/2014/main" id="{E85D0740-8308-A99D-61EE-5AE7038F1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278039" y="2195148"/>
                <a:ext cx="719461" cy="71946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19828E7-FBF7-ECAE-6C97-70911BA778E4}"/>
                </a:ext>
              </a:extLst>
            </p:cNvPr>
            <p:cNvGrpSpPr/>
            <p:nvPr/>
          </p:nvGrpSpPr>
          <p:grpSpPr>
            <a:xfrm>
              <a:off x="4203649" y="1370348"/>
              <a:ext cx="1866690" cy="1331171"/>
              <a:chOff x="4203649" y="1876540"/>
              <a:chExt cx="1866690" cy="1331171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28F9BD08-7B1D-DCFE-D49B-A30BBCDBD133}"/>
                  </a:ext>
                </a:extLst>
              </p:cNvPr>
              <p:cNvSpPr/>
              <p:nvPr/>
            </p:nvSpPr>
            <p:spPr>
              <a:xfrm rot="18900000">
                <a:off x="4739168" y="1876540"/>
                <a:ext cx="1331171" cy="1331171"/>
              </a:xfrm>
              <a:prstGeom prst="roundRect">
                <a:avLst/>
              </a:prstGeom>
              <a:solidFill>
                <a:srgbClr val="4CC1E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79024F3-5017-E399-73B0-305498E9C90B}"/>
                  </a:ext>
                </a:extLst>
              </p:cNvPr>
              <p:cNvSpPr/>
              <p:nvPr/>
            </p:nvSpPr>
            <p:spPr>
              <a:xfrm rot="18900000">
                <a:off x="4226876" y="2172205"/>
                <a:ext cx="739842" cy="739840"/>
              </a:xfrm>
              <a:custGeom>
                <a:avLst/>
                <a:gdLst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003283 w 1193109"/>
                  <a:gd name="connsiteY2" fmla="*/ 124339 h 1193107"/>
                  <a:gd name="connsiteX3" fmla="*/ 1106533 w 1193109"/>
                  <a:gd name="connsiteY3" fmla="*/ 227589 h 1193107"/>
                  <a:gd name="connsiteX4" fmla="*/ 1072905 w 1193109"/>
                  <a:gd name="connsiteY4" fmla="*/ 261218 h 1193107"/>
                  <a:gd name="connsiteX5" fmla="*/ 1193109 w 1193109"/>
                  <a:gd name="connsiteY5" fmla="*/ 444521 h 1193107"/>
                  <a:gd name="connsiteX6" fmla="*/ 1193109 w 1193109"/>
                  <a:gd name="connsiteY6" fmla="*/ 1024397 h 1193107"/>
                  <a:gd name="connsiteX7" fmla="*/ 1024399 w 1193109"/>
                  <a:gd name="connsiteY7" fmla="*/ 1193107 h 1193107"/>
                  <a:gd name="connsiteX8" fmla="*/ 444522 w 1193109"/>
                  <a:gd name="connsiteY8" fmla="*/ 1193107 h 1193107"/>
                  <a:gd name="connsiteX9" fmla="*/ 268593 w 1193109"/>
                  <a:gd name="connsiteY9" fmla="*/ 1077740 h 1193107"/>
                  <a:gd name="connsiteX10" fmla="*/ 233696 w 1193109"/>
                  <a:gd name="connsiteY10" fmla="*/ 1112638 h 1193107"/>
                  <a:gd name="connsiteX11" fmla="*/ 124342 w 1193109"/>
                  <a:gd name="connsiteY11" fmla="*/ 1003283 h 1193107"/>
                  <a:gd name="connsiteX12" fmla="*/ 103040 w 1193109"/>
                  <a:gd name="connsiteY12" fmla="*/ 998983 h 1193107"/>
                  <a:gd name="connsiteX13" fmla="*/ 0 w 1193109"/>
                  <a:gd name="connsiteY13" fmla="*/ 843531 h 1193107"/>
                  <a:gd name="connsiteX14" fmla="*/ 0 w 1193109"/>
                  <a:gd name="connsiteY14" fmla="*/ 168710 h 1193107"/>
                  <a:gd name="connsiteX15" fmla="*/ 168710 w 1193109"/>
                  <a:gd name="connsiteY15" fmla="*/ 0 h 1193107"/>
                  <a:gd name="connsiteX16" fmla="*/ 843531 w 1193109"/>
                  <a:gd name="connsiteY16" fmla="*/ 0 h 1193107"/>
                  <a:gd name="connsiteX17" fmla="*/ 962827 w 1193109"/>
                  <a:gd name="connsiteY17" fmla="*/ 49414 h 1193107"/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106533 w 1193109"/>
                  <a:gd name="connsiteY2" fmla="*/ 227589 h 1193107"/>
                  <a:gd name="connsiteX3" fmla="*/ 1072905 w 1193109"/>
                  <a:gd name="connsiteY3" fmla="*/ 261218 h 1193107"/>
                  <a:gd name="connsiteX4" fmla="*/ 1193109 w 1193109"/>
                  <a:gd name="connsiteY4" fmla="*/ 444521 h 1193107"/>
                  <a:gd name="connsiteX5" fmla="*/ 1193109 w 1193109"/>
                  <a:gd name="connsiteY5" fmla="*/ 1024397 h 1193107"/>
                  <a:gd name="connsiteX6" fmla="*/ 1024399 w 1193109"/>
                  <a:gd name="connsiteY6" fmla="*/ 1193107 h 1193107"/>
                  <a:gd name="connsiteX7" fmla="*/ 444522 w 1193109"/>
                  <a:gd name="connsiteY7" fmla="*/ 1193107 h 1193107"/>
                  <a:gd name="connsiteX8" fmla="*/ 268593 w 1193109"/>
                  <a:gd name="connsiteY8" fmla="*/ 1077740 h 1193107"/>
                  <a:gd name="connsiteX9" fmla="*/ 233696 w 1193109"/>
                  <a:gd name="connsiteY9" fmla="*/ 1112638 h 1193107"/>
                  <a:gd name="connsiteX10" fmla="*/ 124342 w 1193109"/>
                  <a:gd name="connsiteY10" fmla="*/ 1003283 h 1193107"/>
                  <a:gd name="connsiteX11" fmla="*/ 103040 w 1193109"/>
                  <a:gd name="connsiteY11" fmla="*/ 998983 h 1193107"/>
                  <a:gd name="connsiteX12" fmla="*/ 0 w 1193109"/>
                  <a:gd name="connsiteY12" fmla="*/ 843531 h 1193107"/>
                  <a:gd name="connsiteX13" fmla="*/ 0 w 1193109"/>
                  <a:gd name="connsiteY13" fmla="*/ 168710 h 1193107"/>
                  <a:gd name="connsiteX14" fmla="*/ 168710 w 1193109"/>
                  <a:gd name="connsiteY14" fmla="*/ 0 h 1193107"/>
                  <a:gd name="connsiteX15" fmla="*/ 843531 w 1193109"/>
                  <a:gd name="connsiteY15" fmla="*/ 0 h 1193107"/>
                  <a:gd name="connsiteX16" fmla="*/ 962827 w 1193109"/>
                  <a:gd name="connsiteY16" fmla="*/ 49414 h 1193107"/>
                  <a:gd name="connsiteX0" fmla="*/ 962827 w 1193109"/>
                  <a:gd name="connsiteY0" fmla="*/ 49414 h 1193107"/>
                  <a:gd name="connsiteX1" fmla="*/ 1106533 w 1193109"/>
                  <a:gd name="connsiteY1" fmla="*/ 227589 h 1193107"/>
                  <a:gd name="connsiteX2" fmla="*/ 1072905 w 1193109"/>
                  <a:gd name="connsiteY2" fmla="*/ 261218 h 1193107"/>
                  <a:gd name="connsiteX3" fmla="*/ 1193109 w 1193109"/>
                  <a:gd name="connsiteY3" fmla="*/ 444521 h 1193107"/>
                  <a:gd name="connsiteX4" fmla="*/ 1193109 w 1193109"/>
                  <a:gd name="connsiteY4" fmla="*/ 1024397 h 1193107"/>
                  <a:gd name="connsiteX5" fmla="*/ 1024399 w 1193109"/>
                  <a:gd name="connsiteY5" fmla="*/ 1193107 h 1193107"/>
                  <a:gd name="connsiteX6" fmla="*/ 444522 w 1193109"/>
                  <a:gd name="connsiteY6" fmla="*/ 1193107 h 1193107"/>
                  <a:gd name="connsiteX7" fmla="*/ 268593 w 1193109"/>
                  <a:gd name="connsiteY7" fmla="*/ 1077740 h 1193107"/>
                  <a:gd name="connsiteX8" fmla="*/ 233696 w 1193109"/>
                  <a:gd name="connsiteY8" fmla="*/ 1112638 h 1193107"/>
                  <a:gd name="connsiteX9" fmla="*/ 124342 w 1193109"/>
                  <a:gd name="connsiteY9" fmla="*/ 1003283 h 1193107"/>
                  <a:gd name="connsiteX10" fmla="*/ 103040 w 1193109"/>
                  <a:gd name="connsiteY10" fmla="*/ 998983 h 1193107"/>
                  <a:gd name="connsiteX11" fmla="*/ 0 w 1193109"/>
                  <a:gd name="connsiteY11" fmla="*/ 843531 h 1193107"/>
                  <a:gd name="connsiteX12" fmla="*/ 0 w 1193109"/>
                  <a:gd name="connsiteY12" fmla="*/ 168710 h 1193107"/>
                  <a:gd name="connsiteX13" fmla="*/ 168710 w 1193109"/>
                  <a:gd name="connsiteY13" fmla="*/ 0 h 1193107"/>
                  <a:gd name="connsiteX14" fmla="*/ 843531 w 1193109"/>
                  <a:gd name="connsiteY14" fmla="*/ 0 h 1193107"/>
                  <a:gd name="connsiteX15" fmla="*/ 962827 w 1193109"/>
                  <a:gd name="connsiteY15" fmla="*/ 49414 h 1193107"/>
                  <a:gd name="connsiteX0" fmla="*/ 962827 w 1193109"/>
                  <a:gd name="connsiteY0" fmla="*/ 49414 h 1193107"/>
                  <a:gd name="connsiteX1" fmla="*/ 1072905 w 1193109"/>
                  <a:gd name="connsiteY1" fmla="*/ 261218 h 1193107"/>
                  <a:gd name="connsiteX2" fmla="*/ 1193109 w 1193109"/>
                  <a:gd name="connsiteY2" fmla="*/ 444521 h 1193107"/>
                  <a:gd name="connsiteX3" fmla="*/ 1193109 w 1193109"/>
                  <a:gd name="connsiteY3" fmla="*/ 1024397 h 1193107"/>
                  <a:gd name="connsiteX4" fmla="*/ 1024399 w 1193109"/>
                  <a:gd name="connsiteY4" fmla="*/ 1193107 h 1193107"/>
                  <a:gd name="connsiteX5" fmla="*/ 444522 w 1193109"/>
                  <a:gd name="connsiteY5" fmla="*/ 1193107 h 1193107"/>
                  <a:gd name="connsiteX6" fmla="*/ 268593 w 1193109"/>
                  <a:gd name="connsiteY6" fmla="*/ 1077740 h 1193107"/>
                  <a:gd name="connsiteX7" fmla="*/ 233696 w 1193109"/>
                  <a:gd name="connsiteY7" fmla="*/ 1112638 h 1193107"/>
                  <a:gd name="connsiteX8" fmla="*/ 124342 w 1193109"/>
                  <a:gd name="connsiteY8" fmla="*/ 1003283 h 1193107"/>
                  <a:gd name="connsiteX9" fmla="*/ 103040 w 1193109"/>
                  <a:gd name="connsiteY9" fmla="*/ 998983 h 1193107"/>
                  <a:gd name="connsiteX10" fmla="*/ 0 w 1193109"/>
                  <a:gd name="connsiteY10" fmla="*/ 843531 h 1193107"/>
                  <a:gd name="connsiteX11" fmla="*/ 0 w 1193109"/>
                  <a:gd name="connsiteY11" fmla="*/ 168710 h 1193107"/>
                  <a:gd name="connsiteX12" fmla="*/ 168710 w 1193109"/>
                  <a:gd name="connsiteY12" fmla="*/ 0 h 1193107"/>
                  <a:gd name="connsiteX13" fmla="*/ 843531 w 1193109"/>
                  <a:gd name="connsiteY13" fmla="*/ 0 h 1193107"/>
                  <a:gd name="connsiteX14" fmla="*/ 962827 w 1193109"/>
                  <a:gd name="connsiteY14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03040 w 1193109"/>
                  <a:gd name="connsiteY7" fmla="*/ 998983 h 1193107"/>
                  <a:gd name="connsiteX8" fmla="*/ 0 w 1193109"/>
                  <a:gd name="connsiteY8" fmla="*/ 843531 h 1193107"/>
                  <a:gd name="connsiteX9" fmla="*/ 0 w 1193109"/>
                  <a:gd name="connsiteY9" fmla="*/ 168710 h 1193107"/>
                  <a:gd name="connsiteX10" fmla="*/ 168710 w 1193109"/>
                  <a:gd name="connsiteY10" fmla="*/ 0 h 1193107"/>
                  <a:gd name="connsiteX11" fmla="*/ 843531 w 1193109"/>
                  <a:gd name="connsiteY11" fmla="*/ 0 h 1193107"/>
                  <a:gd name="connsiteX12" fmla="*/ 962827 w 1193109"/>
                  <a:gd name="connsiteY12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103040 w 1193109"/>
                  <a:gd name="connsiteY6" fmla="*/ 998983 h 1193107"/>
                  <a:gd name="connsiteX7" fmla="*/ 0 w 1193109"/>
                  <a:gd name="connsiteY7" fmla="*/ 843531 h 1193107"/>
                  <a:gd name="connsiteX8" fmla="*/ 0 w 1193109"/>
                  <a:gd name="connsiteY8" fmla="*/ 168710 h 1193107"/>
                  <a:gd name="connsiteX9" fmla="*/ 168710 w 1193109"/>
                  <a:gd name="connsiteY9" fmla="*/ 0 h 1193107"/>
                  <a:gd name="connsiteX10" fmla="*/ 843531 w 1193109"/>
                  <a:gd name="connsiteY10" fmla="*/ 0 h 1193107"/>
                  <a:gd name="connsiteX11" fmla="*/ 962827 w 1193109"/>
                  <a:gd name="connsiteY11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103040 w 1193109"/>
                  <a:gd name="connsiteY5" fmla="*/ 998983 h 1193107"/>
                  <a:gd name="connsiteX6" fmla="*/ 0 w 1193109"/>
                  <a:gd name="connsiteY6" fmla="*/ 843531 h 1193107"/>
                  <a:gd name="connsiteX7" fmla="*/ 0 w 1193109"/>
                  <a:gd name="connsiteY7" fmla="*/ 168710 h 1193107"/>
                  <a:gd name="connsiteX8" fmla="*/ 168710 w 1193109"/>
                  <a:gd name="connsiteY8" fmla="*/ 0 h 1193107"/>
                  <a:gd name="connsiteX9" fmla="*/ 843531 w 1193109"/>
                  <a:gd name="connsiteY9" fmla="*/ 0 h 1193107"/>
                  <a:gd name="connsiteX10" fmla="*/ 962827 w 1193109"/>
                  <a:gd name="connsiteY10" fmla="*/ 49414 h 11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3109" h="1193107">
                    <a:moveTo>
                      <a:pt x="962827" y="49414"/>
                    </a:moveTo>
                    <a:cubicBezTo>
                      <a:pt x="1021090" y="123501"/>
                      <a:pt x="969512" y="56396"/>
                      <a:pt x="1193109" y="444521"/>
                    </a:cubicBezTo>
                    <a:lnTo>
                      <a:pt x="1193109" y="1024397"/>
                    </a:lnTo>
                    <a:cubicBezTo>
                      <a:pt x="1193109" y="1117573"/>
                      <a:pt x="1117575" y="1193107"/>
                      <a:pt x="1024399" y="1193107"/>
                    </a:cubicBezTo>
                    <a:lnTo>
                      <a:pt x="444522" y="1193107"/>
                    </a:lnTo>
                    <a:lnTo>
                      <a:pt x="103040" y="998983"/>
                    </a:lnTo>
                    <a:cubicBezTo>
                      <a:pt x="42488" y="973372"/>
                      <a:pt x="0" y="913413"/>
                      <a:pt x="0" y="843531"/>
                    </a:cubicBezTo>
                    <a:lnTo>
                      <a:pt x="0" y="168710"/>
                    </a:lnTo>
                    <a:cubicBezTo>
                      <a:pt x="0" y="75534"/>
                      <a:pt x="75534" y="0"/>
                      <a:pt x="168710" y="0"/>
                    </a:cubicBezTo>
                    <a:lnTo>
                      <a:pt x="843531" y="0"/>
                    </a:lnTo>
                    <a:cubicBezTo>
                      <a:pt x="890119" y="0"/>
                      <a:pt x="932297" y="18884"/>
                      <a:pt x="962827" y="49414"/>
                    </a:cubicBezTo>
                    <a:close/>
                  </a:path>
                </a:pathLst>
              </a:custGeom>
              <a:solidFill>
                <a:srgbClr val="4CC1EF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B8331E26-35B8-7F27-8838-577E433FA126}"/>
                  </a:ext>
                </a:extLst>
              </p:cNvPr>
              <p:cNvSpPr/>
              <p:nvPr/>
            </p:nvSpPr>
            <p:spPr>
              <a:xfrm rot="18900000">
                <a:off x="4203649" y="2228282"/>
                <a:ext cx="627686" cy="627685"/>
              </a:xfrm>
              <a:prstGeom prst="roundRect">
                <a:avLst/>
              </a:prstGeom>
              <a:solidFill>
                <a:srgbClr val="4CC1E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4" name="Graphic 43" descr="Badge 3 with solid fill">
                <a:extLst>
                  <a:ext uri="{FF2B5EF4-FFF2-40B4-BE49-F238E27FC236}">
                    <a16:creationId xmlns:a16="http://schemas.microsoft.com/office/drawing/2014/main" id="{632A4F87-8713-6D3E-17EC-CD96E0AD8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332151" y="2352818"/>
                <a:ext cx="370682" cy="3706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Graphic 55" descr="Meeting with solid fill">
                <a:extLst>
                  <a:ext uri="{FF2B5EF4-FFF2-40B4-BE49-F238E27FC236}">
                    <a16:creationId xmlns:a16="http://schemas.microsoft.com/office/drawing/2014/main" id="{F3CFE10C-D7AC-0583-04F9-EE25CEAC0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092655" y="2126370"/>
                <a:ext cx="756207" cy="75620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9E97CAA-3E1E-BA79-25E2-105A14EE4F3D}"/>
                </a:ext>
              </a:extLst>
            </p:cNvPr>
            <p:cNvGrpSpPr/>
            <p:nvPr/>
          </p:nvGrpSpPr>
          <p:grpSpPr>
            <a:xfrm>
              <a:off x="6036308" y="1370347"/>
              <a:ext cx="1866691" cy="1331171"/>
              <a:chOff x="6036308" y="1876539"/>
              <a:chExt cx="1866691" cy="1331171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70041420-B3C1-8BE0-80A7-3FA24B91EE8A}"/>
                  </a:ext>
                </a:extLst>
              </p:cNvPr>
              <p:cNvSpPr/>
              <p:nvPr/>
            </p:nvSpPr>
            <p:spPr>
              <a:xfrm rot="18900000">
                <a:off x="6571828" y="1876539"/>
                <a:ext cx="1331171" cy="1331171"/>
              </a:xfrm>
              <a:prstGeom prst="roundRect">
                <a:avLst/>
              </a:prstGeom>
              <a:solidFill>
                <a:srgbClr val="A2B96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592C664-07B7-FFD1-479A-39226FC8003B}"/>
                  </a:ext>
                </a:extLst>
              </p:cNvPr>
              <p:cNvSpPr/>
              <p:nvPr/>
            </p:nvSpPr>
            <p:spPr>
              <a:xfrm rot="18900000">
                <a:off x="6059536" y="2172204"/>
                <a:ext cx="739842" cy="739840"/>
              </a:xfrm>
              <a:custGeom>
                <a:avLst/>
                <a:gdLst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003283 w 1193109"/>
                  <a:gd name="connsiteY2" fmla="*/ 124339 h 1193107"/>
                  <a:gd name="connsiteX3" fmla="*/ 1106533 w 1193109"/>
                  <a:gd name="connsiteY3" fmla="*/ 227589 h 1193107"/>
                  <a:gd name="connsiteX4" fmla="*/ 1072905 w 1193109"/>
                  <a:gd name="connsiteY4" fmla="*/ 261218 h 1193107"/>
                  <a:gd name="connsiteX5" fmla="*/ 1193109 w 1193109"/>
                  <a:gd name="connsiteY5" fmla="*/ 444521 h 1193107"/>
                  <a:gd name="connsiteX6" fmla="*/ 1193109 w 1193109"/>
                  <a:gd name="connsiteY6" fmla="*/ 1024397 h 1193107"/>
                  <a:gd name="connsiteX7" fmla="*/ 1024399 w 1193109"/>
                  <a:gd name="connsiteY7" fmla="*/ 1193107 h 1193107"/>
                  <a:gd name="connsiteX8" fmla="*/ 444522 w 1193109"/>
                  <a:gd name="connsiteY8" fmla="*/ 1193107 h 1193107"/>
                  <a:gd name="connsiteX9" fmla="*/ 268593 w 1193109"/>
                  <a:gd name="connsiteY9" fmla="*/ 1077740 h 1193107"/>
                  <a:gd name="connsiteX10" fmla="*/ 233696 w 1193109"/>
                  <a:gd name="connsiteY10" fmla="*/ 1112638 h 1193107"/>
                  <a:gd name="connsiteX11" fmla="*/ 124342 w 1193109"/>
                  <a:gd name="connsiteY11" fmla="*/ 1003283 h 1193107"/>
                  <a:gd name="connsiteX12" fmla="*/ 103040 w 1193109"/>
                  <a:gd name="connsiteY12" fmla="*/ 998983 h 1193107"/>
                  <a:gd name="connsiteX13" fmla="*/ 0 w 1193109"/>
                  <a:gd name="connsiteY13" fmla="*/ 843531 h 1193107"/>
                  <a:gd name="connsiteX14" fmla="*/ 0 w 1193109"/>
                  <a:gd name="connsiteY14" fmla="*/ 168710 h 1193107"/>
                  <a:gd name="connsiteX15" fmla="*/ 168710 w 1193109"/>
                  <a:gd name="connsiteY15" fmla="*/ 0 h 1193107"/>
                  <a:gd name="connsiteX16" fmla="*/ 843531 w 1193109"/>
                  <a:gd name="connsiteY16" fmla="*/ 0 h 1193107"/>
                  <a:gd name="connsiteX17" fmla="*/ 962827 w 1193109"/>
                  <a:gd name="connsiteY17" fmla="*/ 49414 h 1193107"/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106533 w 1193109"/>
                  <a:gd name="connsiteY2" fmla="*/ 227589 h 1193107"/>
                  <a:gd name="connsiteX3" fmla="*/ 1072905 w 1193109"/>
                  <a:gd name="connsiteY3" fmla="*/ 261218 h 1193107"/>
                  <a:gd name="connsiteX4" fmla="*/ 1193109 w 1193109"/>
                  <a:gd name="connsiteY4" fmla="*/ 444521 h 1193107"/>
                  <a:gd name="connsiteX5" fmla="*/ 1193109 w 1193109"/>
                  <a:gd name="connsiteY5" fmla="*/ 1024397 h 1193107"/>
                  <a:gd name="connsiteX6" fmla="*/ 1024399 w 1193109"/>
                  <a:gd name="connsiteY6" fmla="*/ 1193107 h 1193107"/>
                  <a:gd name="connsiteX7" fmla="*/ 444522 w 1193109"/>
                  <a:gd name="connsiteY7" fmla="*/ 1193107 h 1193107"/>
                  <a:gd name="connsiteX8" fmla="*/ 268593 w 1193109"/>
                  <a:gd name="connsiteY8" fmla="*/ 1077740 h 1193107"/>
                  <a:gd name="connsiteX9" fmla="*/ 233696 w 1193109"/>
                  <a:gd name="connsiteY9" fmla="*/ 1112638 h 1193107"/>
                  <a:gd name="connsiteX10" fmla="*/ 124342 w 1193109"/>
                  <a:gd name="connsiteY10" fmla="*/ 1003283 h 1193107"/>
                  <a:gd name="connsiteX11" fmla="*/ 103040 w 1193109"/>
                  <a:gd name="connsiteY11" fmla="*/ 998983 h 1193107"/>
                  <a:gd name="connsiteX12" fmla="*/ 0 w 1193109"/>
                  <a:gd name="connsiteY12" fmla="*/ 843531 h 1193107"/>
                  <a:gd name="connsiteX13" fmla="*/ 0 w 1193109"/>
                  <a:gd name="connsiteY13" fmla="*/ 168710 h 1193107"/>
                  <a:gd name="connsiteX14" fmla="*/ 168710 w 1193109"/>
                  <a:gd name="connsiteY14" fmla="*/ 0 h 1193107"/>
                  <a:gd name="connsiteX15" fmla="*/ 843531 w 1193109"/>
                  <a:gd name="connsiteY15" fmla="*/ 0 h 1193107"/>
                  <a:gd name="connsiteX16" fmla="*/ 962827 w 1193109"/>
                  <a:gd name="connsiteY16" fmla="*/ 49414 h 1193107"/>
                  <a:gd name="connsiteX0" fmla="*/ 962827 w 1193109"/>
                  <a:gd name="connsiteY0" fmla="*/ 49414 h 1193107"/>
                  <a:gd name="connsiteX1" fmla="*/ 1106533 w 1193109"/>
                  <a:gd name="connsiteY1" fmla="*/ 227589 h 1193107"/>
                  <a:gd name="connsiteX2" fmla="*/ 1072905 w 1193109"/>
                  <a:gd name="connsiteY2" fmla="*/ 261218 h 1193107"/>
                  <a:gd name="connsiteX3" fmla="*/ 1193109 w 1193109"/>
                  <a:gd name="connsiteY3" fmla="*/ 444521 h 1193107"/>
                  <a:gd name="connsiteX4" fmla="*/ 1193109 w 1193109"/>
                  <a:gd name="connsiteY4" fmla="*/ 1024397 h 1193107"/>
                  <a:gd name="connsiteX5" fmla="*/ 1024399 w 1193109"/>
                  <a:gd name="connsiteY5" fmla="*/ 1193107 h 1193107"/>
                  <a:gd name="connsiteX6" fmla="*/ 444522 w 1193109"/>
                  <a:gd name="connsiteY6" fmla="*/ 1193107 h 1193107"/>
                  <a:gd name="connsiteX7" fmla="*/ 268593 w 1193109"/>
                  <a:gd name="connsiteY7" fmla="*/ 1077740 h 1193107"/>
                  <a:gd name="connsiteX8" fmla="*/ 233696 w 1193109"/>
                  <a:gd name="connsiteY8" fmla="*/ 1112638 h 1193107"/>
                  <a:gd name="connsiteX9" fmla="*/ 124342 w 1193109"/>
                  <a:gd name="connsiteY9" fmla="*/ 1003283 h 1193107"/>
                  <a:gd name="connsiteX10" fmla="*/ 103040 w 1193109"/>
                  <a:gd name="connsiteY10" fmla="*/ 998983 h 1193107"/>
                  <a:gd name="connsiteX11" fmla="*/ 0 w 1193109"/>
                  <a:gd name="connsiteY11" fmla="*/ 843531 h 1193107"/>
                  <a:gd name="connsiteX12" fmla="*/ 0 w 1193109"/>
                  <a:gd name="connsiteY12" fmla="*/ 168710 h 1193107"/>
                  <a:gd name="connsiteX13" fmla="*/ 168710 w 1193109"/>
                  <a:gd name="connsiteY13" fmla="*/ 0 h 1193107"/>
                  <a:gd name="connsiteX14" fmla="*/ 843531 w 1193109"/>
                  <a:gd name="connsiteY14" fmla="*/ 0 h 1193107"/>
                  <a:gd name="connsiteX15" fmla="*/ 962827 w 1193109"/>
                  <a:gd name="connsiteY15" fmla="*/ 49414 h 1193107"/>
                  <a:gd name="connsiteX0" fmla="*/ 962827 w 1193109"/>
                  <a:gd name="connsiteY0" fmla="*/ 49414 h 1193107"/>
                  <a:gd name="connsiteX1" fmla="*/ 1072905 w 1193109"/>
                  <a:gd name="connsiteY1" fmla="*/ 261218 h 1193107"/>
                  <a:gd name="connsiteX2" fmla="*/ 1193109 w 1193109"/>
                  <a:gd name="connsiteY2" fmla="*/ 444521 h 1193107"/>
                  <a:gd name="connsiteX3" fmla="*/ 1193109 w 1193109"/>
                  <a:gd name="connsiteY3" fmla="*/ 1024397 h 1193107"/>
                  <a:gd name="connsiteX4" fmla="*/ 1024399 w 1193109"/>
                  <a:gd name="connsiteY4" fmla="*/ 1193107 h 1193107"/>
                  <a:gd name="connsiteX5" fmla="*/ 444522 w 1193109"/>
                  <a:gd name="connsiteY5" fmla="*/ 1193107 h 1193107"/>
                  <a:gd name="connsiteX6" fmla="*/ 268593 w 1193109"/>
                  <a:gd name="connsiteY6" fmla="*/ 1077740 h 1193107"/>
                  <a:gd name="connsiteX7" fmla="*/ 233696 w 1193109"/>
                  <a:gd name="connsiteY7" fmla="*/ 1112638 h 1193107"/>
                  <a:gd name="connsiteX8" fmla="*/ 124342 w 1193109"/>
                  <a:gd name="connsiteY8" fmla="*/ 1003283 h 1193107"/>
                  <a:gd name="connsiteX9" fmla="*/ 103040 w 1193109"/>
                  <a:gd name="connsiteY9" fmla="*/ 998983 h 1193107"/>
                  <a:gd name="connsiteX10" fmla="*/ 0 w 1193109"/>
                  <a:gd name="connsiteY10" fmla="*/ 843531 h 1193107"/>
                  <a:gd name="connsiteX11" fmla="*/ 0 w 1193109"/>
                  <a:gd name="connsiteY11" fmla="*/ 168710 h 1193107"/>
                  <a:gd name="connsiteX12" fmla="*/ 168710 w 1193109"/>
                  <a:gd name="connsiteY12" fmla="*/ 0 h 1193107"/>
                  <a:gd name="connsiteX13" fmla="*/ 843531 w 1193109"/>
                  <a:gd name="connsiteY13" fmla="*/ 0 h 1193107"/>
                  <a:gd name="connsiteX14" fmla="*/ 962827 w 1193109"/>
                  <a:gd name="connsiteY14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03040 w 1193109"/>
                  <a:gd name="connsiteY7" fmla="*/ 998983 h 1193107"/>
                  <a:gd name="connsiteX8" fmla="*/ 0 w 1193109"/>
                  <a:gd name="connsiteY8" fmla="*/ 843531 h 1193107"/>
                  <a:gd name="connsiteX9" fmla="*/ 0 w 1193109"/>
                  <a:gd name="connsiteY9" fmla="*/ 168710 h 1193107"/>
                  <a:gd name="connsiteX10" fmla="*/ 168710 w 1193109"/>
                  <a:gd name="connsiteY10" fmla="*/ 0 h 1193107"/>
                  <a:gd name="connsiteX11" fmla="*/ 843531 w 1193109"/>
                  <a:gd name="connsiteY11" fmla="*/ 0 h 1193107"/>
                  <a:gd name="connsiteX12" fmla="*/ 962827 w 1193109"/>
                  <a:gd name="connsiteY12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103040 w 1193109"/>
                  <a:gd name="connsiteY6" fmla="*/ 998983 h 1193107"/>
                  <a:gd name="connsiteX7" fmla="*/ 0 w 1193109"/>
                  <a:gd name="connsiteY7" fmla="*/ 843531 h 1193107"/>
                  <a:gd name="connsiteX8" fmla="*/ 0 w 1193109"/>
                  <a:gd name="connsiteY8" fmla="*/ 168710 h 1193107"/>
                  <a:gd name="connsiteX9" fmla="*/ 168710 w 1193109"/>
                  <a:gd name="connsiteY9" fmla="*/ 0 h 1193107"/>
                  <a:gd name="connsiteX10" fmla="*/ 843531 w 1193109"/>
                  <a:gd name="connsiteY10" fmla="*/ 0 h 1193107"/>
                  <a:gd name="connsiteX11" fmla="*/ 962827 w 1193109"/>
                  <a:gd name="connsiteY11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103040 w 1193109"/>
                  <a:gd name="connsiteY5" fmla="*/ 998983 h 1193107"/>
                  <a:gd name="connsiteX6" fmla="*/ 0 w 1193109"/>
                  <a:gd name="connsiteY6" fmla="*/ 843531 h 1193107"/>
                  <a:gd name="connsiteX7" fmla="*/ 0 w 1193109"/>
                  <a:gd name="connsiteY7" fmla="*/ 168710 h 1193107"/>
                  <a:gd name="connsiteX8" fmla="*/ 168710 w 1193109"/>
                  <a:gd name="connsiteY8" fmla="*/ 0 h 1193107"/>
                  <a:gd name="connsiteX9" fmla="*/ 843531 w 1193109"/>
                  <a:gd name="connsiteY9" fmla="*/ 0 h 1193107"/>
                  <a:gd name="connsiteX10" fmla="*/ 962827 w 1193109"/>
                  <a:gd name="connsiteY10" fmla="*/ 49414 h 11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3109" h="1193107">
                    <a:moveTo>
                      <a:pt x="962827" y="49414"/>
                    </a:moveTo>
                    <a:cubicBezTo>
                      <a:pt x="1021090" y="123501"/>
                      <a:pt x="969512" y="56396"/>
                      <a:pt x="1193109" y="444521"/>
                    </a:cubicBezTo>
                    <a:lnTo>
                      <a:pt x="1193109" y="1024397"/>
                    </a:lnTo>
                    <a:cubicBezTo>
                      <a:pt x="1193109" y="1117573"/>
                      <a:pt x="1117575" y="1193107"/>
                      <a:pt x="1024399" y="1193107"/>
                    </a:cubicBezTo>
                    <a:lnTo>
                      <a:pt x="444522" y="1193107"/>
                    </a:lnTo>
                    <a:lnTo>
                      <a:pt x="103040" y="998983"/>
                    </a:lnTo>
                    <a:cubicBezTo>
                      <a:pt x="42488" y="973372"/>
                      <a:pt x="0" y="913413"/>
                      <a:pt x="0" y="843531"/>
                    </a:cubicBezTo>
                    <a:lnTo>
                      <a:pt x="0" y="168710"/>
                    </a:lnTo>
                    <a:cubicBezTo>
                      <a:pt x="0" y="75534"/>
                      <a:pt x="75534" y="0"/>
                      <a:pt x="168710" y="0"/>
                    </a:cubicBezTo>
                    <a:lnTo>
                      <a:pt x="843531" y="0"/>
                    </a:lnTo>
                    <a:cubicBezTo>
                      <a:pt x="890119" y="0"/>
                      <a:pt x="932297" y="18884"/>
                      <a:pt x="962827" y="49414"/>
                    </a:cubicBezTo>
                    <a:close/>
                  </a:path>
                </a:pathLst>
              </a:custGeom>
              <a:solidFill>
                <a:srgbClr val="A2B969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30AD34F-DC75-AE86-321A-951500AE985A}"/>
                  </a:ext>
                </a:extLst>
              </p:cNvPr>
              <p:cNvSpPr/>
              <p:nvPr/>
            </p:nvSpPr>
            <p:spPr>
              <a:xfrm rot="18900000">
                <a:off x="6036308" y="2228281"/>
                <a:ext cx="627686" cy="627685"/>
              </a:xfrm>
              <a:prstGeom prst="roundRect">
                <a:avLst/>
              </a:prstGeom>
              <a:solidFill>
                <a:srgbClr val="A2B96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9" name="Graphic 38" descr="Badge 4 with solid fill">
                <a:extLst>
                  <a:ext uri="{FF2B5EF4-FFF2-40B4-BE49-F238E27FC236}">
                    <a16:creationId xmlns:a16="http://schemas.microsoft.com/office/drawing/2014/main" id="{6AFFB0A8-522B-0883-E774-6646DCE88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/>
            </p:blipFill>
            <p:spPr>
              <a:xfrm>
                <a:off x="6164810" y="2352818"/>
                <a:ext cx="370682" cy="3706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" name="Graphic 39" descr="Group brainstorm with solid fill">
                <a:extLst>
                  <a:ext uri="{FF2B5EF4-FFF2-40B4-BE49-F238E27FC236}">
                    <a16:creationId xmlns:a16="http://schemas.microsoft.com/office/drawing/2014/main" id="{DA33E634-6118-22E0-1E1D-12228FC5CE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878153" y="2018976"/>
                <a:ext cx="816164" cy="81616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E74A985-02A6-A510-7263-165B979C67C4}"/>
                </a:ext>
              </a:extLst>
            </p:cNvPr>
            <p:cNvGrpSpPr/>
            <p:nvPr/>
          </p:nvGrpSpPr>
          <p:grpSpPr>
            <a:xfrm>
              <a:off x="7806702" y="1370348"/>
              <a:ext cx="1866690" cy="1331171"/>
              <a:chOff x="7806702" y="1876540"/>
              <a:chExt cx="1866690" cy="1331171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0594444-6DB7-83B5-EBFE-D77CEC7F8A78}"/>
                  </a:ext>
                </a:extLst>
              </p:cNvPr>
              <p:cNvSpPr/>
              <p:nvPr/>
            </p:nvSpPr>
            <p:spPr>
              <a:xfrm rot="18900000">
                <a:off x="8342221" y="1876540"/>
                <a:ext cx="1331171" cy="1331171"/>
              </a:xfrm>
              <a:prstGeom prst="roundRect">
                <a:avLst/>
              </a:prstGeom>
              <a:solidFill>
                <a:srgbClr val="FFCC4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F2B8E93-A0F8-5387-5E21-2D4B596E3A69}"/>
                  </a:ext>
                </a:extLst>
              </p:cNvPr>
              <p:cNvSpPr/>
              <p:nvPr/>
            </p:nvSpPr>
            <p:spPr>
              <a:xfrm rot="18900000">
                <a:off x="7829929" y="2172205"/>
                <a:ext cx="739842" cy="739840"/>
              </a:xfrm>
              <a:custGeom>
                <a:avLst/>
                <a:gdLst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003283 w 1193109"/>
                  <a:gd name="connsiteY2" fmla="*/ 124339 h 1193107"/>
                  <a:gd name="connsiteX3" fmla="*/ 1106533 w 1193109"/>
                  <a:gd name="connsiteY3" fmla="*/ 227589 h 1193107"/>
                  <a:gd name="connsiteX4" fmla="*/ 1072905 w 1193109"/>
                  <a:gd name="connsiteY4" fmla="*/ 261218 h 1193107"/>
                  <a:gd name="connsiteX5" fmla="*/ 1193109 w 1193109"/>
                  <a:gd name="connsiteY5" fmla="*/ 444521 h 1193107"/>
                  <a:gd name="connsiteX6" fmla="*/ 1193109 w 1193109"/>
                  <a:gd name="connsiteY6" fmla="*/ 1024397 h 1193107"/>
                  <a:gd name="connsiteX7" fmla="*/ 1024399 w 1193109"/>
                  <a:gd name="connsiteY7" fmla="*/ 1193107 h 1193107"/>
                  <a:gd name="connsiteX8" fmla="*/ 444522 w 1193109"/>
                  <a:gd name="connsiteY8" fmla="*/ 1193107 h 1193107"/>
                  <a:gd name="connsiteX9" fmla="*/ 268593 w 1193109"/>
                  <a:gd name="connsiteY9" fmla="*/ 1077740 h 1193107"/>
                  <a:gd name="connsiteX10" fmla="*/ 233696 w 1193109"/>
                  <a:gd name="connsiteY10" fmla="*/ 1112638 h 1193107"/>
                  <a:gd name="connsiteX11" fmla="*/ 124342 w 1193109"/>
                  <a:gd name="connsiteY11" fmla="*/ 1003283 h 1193107"/>
                  <a:gd name="connsiteX12" fmla="*/ 103040 w 1193109"/>
                  <a:gd name="connsiteY12" fmla="*/ 998983 h 1193107"/>
                  <a:gd name="connsiteX13" fmla="*/ 0 w 1193109"/>
                  <a:gd name="connsiteY13" fmla="*/ 843531 h 1193107"/>
                  <a:gd name="connsiteX14" fmla="*/ 0 w 1193109"/>
                  <a:gd name="connsiteY14" fmla="*/ 168710 h 1193107"/>
                  <a:gd name="connsiteX15" fmla="*/ 168710 w 1193109"/>
                  <a:gd name="connsiteY15" fmla="*/ 0 h 1193107"/>
                  <a:gd name="connsiteX16" fmla="*/ 843531 w 1193109"/>
                  <a:gd name="connsiteY16" fmla="*/ 0 h 1193107"/>
                  <a:gd name="connsiteX17" fmla="*/ 962827 w 1193109"/>
                  <a:gd name="connsiteY17" fmla="*/ 49414 h 1193107"/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106533 w 1193109"/>
                  <a:gd name="connsiteY2" fmla="*/ 227589 h 1193107"/>
                  <a:gd name="connsiteX3" fmla="*/ 1072905 w 1193109"/>
                  <a:gd name="connsiteY3" fmla="*/ 261218 h 1193107"/>
                  <a:gd name="connsiteX4" fmla="*/ 1193109 w 1193109"/>
                  <a:gd name="connsiteY4" fmla="*/ 444521 h 1193107"/>
                  <a:gd name="connsiteX5" fmla="*/ 1193109 w 1193109"/>
                  <a:gd name="connsiteY5" fmla="*/ 1024397 h 1193107"/>
                  <a:gd name="connsiteX6" fmla="*/ 1024399 w 1193109"/>
                  <a:gd name="connsiteY6" fmla="*/ 1193107 h 1193107"/>
                  <a:gd name="connsiteX7" fmla="*/ 444522 w 1193109"/>
                  <a:gd name="connsiteY7" fmla="*/ 1193107 h 1193107"/>
                  <a:gd name="connsiteX8" fmla="*/ 268593 w 1193109"/>
                  <a:gd name="connsiteY8" fmla="*/ 1077740 h 1193107"/>
                  <a:gd name="connsiteX9" fmla="*/ 233696 w 1193109"/>
                  <a:gd name="connsiteY9" fmla="*/ 1112638 h 1193107"/>
                  <a:gd name="connsiteX10" fmla="*/ 124342 w 1193109"/>
                  <a:gd name="connsiteY10" fmla="*/ 1003283 h 1193107"/>
                  <a:gd name="connsiteX11" fmla="*/ 103040 w 1193109"/>
                  <a:gd name="connsiteY11" fmla="*/ 998983 h 1193107"/>
                  <a:gd name="connsiteX12" fmla="*/ 0 w 1193109"/>
                  <a:gd name="connsiteY12" fmla="*/ 843531 h 1193107"/>
                  <a:gd name="connsiteX13" fmla="*/ 0 w 1193109"/>
                  <a:gd name="connsiteY13" fmla="*/ 168710 h 1193107"/>
                  <a:gd name="connsiteX14" fmla="*/ 168710 w 1193109"/>
                  <a:gd name="connsiteY14" fmla="*/ 0 h 1193107"/>
                  <a:gd name="connsiteX15" fmla="*/ 843531 w 1193109"/>
                  <a:gd name="connsiteY15" fmla="*/ 0 h 1193107"/>
                  <a:gd name="connsiteX16" fmla="*/ 962827 w 1193109"/>
                  <a:gd name="connsiteY16" fmla="*/ 49414 h 1193107"/>
                  <a:gd name="connsiteX0" fmla="*/ 962827 w 1193109"/>
                  <a:gd name="connsiteY0" fmla="*/ 49414 h 1193107"/>
                  <a:gd name="connsiteX1" fmla="*/ 1106533 w 1193109"/>
                  <a:gd name="connsiteY1" fmla="*/ 227589 h 1193107"/>
                  <a:gd name="connsiteX2" fmla="*/ 1072905 w 1193109"/>
                  <a:gd name="connsiteY2" fmla="*/ 261218 h 1193107"/>
                  <a:gd name="connsiteX3" fmla="*/ 1193109 w 1193109"/>
                  <a:gd name="connsiteY3" fmla="*/ 444521 h 1193107"/>
                  <a:gd name="connsiteX4" fmla="*/ 1193109 w 1193109"/>
                  <a:gd name="connsiteY4" fmla="*/ 1024397 h 1193107"/>
                  <a:gd name="connsiteX5" fmla="*/ 1024399 w 1193109"/>
                  <a:gd name="connsiteY5" fmla="*/ 1193107 h 1193107"/>
                  <a:gd name="connsiteX6" fmla="*/ 444522 w 1193109"/>
                  <a:gd name="connsiteY6" fmla="*/ 1193107 h 1193107"/>
                  <a:gd name="connsiteX7" fmla="*/ 268593 w 1193109"/>
                  <a:gd name="connsiteY7" fmla="*/ 1077740 h 1193107"/>
                  <a:gd name="connsiteX8" fmla="*/ 233696 w 1193109"/>
                  <a:gd name="connsiteY8" fmla="*/ 1112638 h 1193107"/>
                  <a:gd name="connsiteX9" fmla="*/ 124342 w 1193109"/>
                  <a:gd name="connsiteY9" fmla="*/ 1003283 h 1193107"/>
                  <a:gd name="connsiteX10" fmla="*/ 103040 w 1193109"/>
                  <a:gd name="connsiteY10" fmla="*/ 998983 h 1193107"/>
                  <a:gd name="connsiteX11" fmla="*/ 0 w 1193109"/>
                  <a:gd name="connsiteY11" fmla="*/ 843531 h 1193107"/>
                  <a:gd name="connsiteX12" fmla="*/ 0 w 1193109"/>
                  <a:gd name="connsiteY12" fmla="*/ 168710 h 1193107"/>
                  <a:gd name="connsiteX13" fmla="*/ 168710 w 1193109"/>
                  <a:gd name="connsiteY13" fmla="*/ 0 h 1193107"/>
                  <a:gd name="connsiteX14" fmla="*/ 843531 w 1193109"/>
                  <a:gd name="connsiteY14" fmla="*/ 0 h 1193107"/>
                  <a:gd name="connsiteX15" fmla="*/ 962827 w 1193109"/>
                  <a:gd name="connsiteY15" fmla="*/ 49414 h 1193107"/>
                  <a:gd name="connsiteX0" fmla="*/ 962827 w 1193109"/>
                  <a:gd name="connsiteY0" fmla="*/ 49414 h 1193107"/>
                  <a:gd name="connsiteX1" fmla="*/ 1072905 w 1193109"/>
                  <a:gd name="connsiteY1" fmla="*/ 261218 h 1193107"/>
                  <a:gd name="connsiteX2" fmla="*/ 1193109 w 1193109"/>
                  <a:gd name="connsiteY2" fmla="*/ 444521 h 1193107"/>
                  <a:gd name="connsiteX3" fmla="*/ 1193109 w 1193109"/>
                  <a:gd name="connsiteY3" fmla="*/ 1024397 h 1193107"/>
                  <a:gd name="connsiteX4" fmla="*/ 1024399 w 1193109"/>
                  <a:gd name="connsiteY4" fmla="*/ 1193107 h 1193107"/>
                  <a:gd name="connsiteX5" fmla="*/ 444522 w 1193109"/>
                  <a:gd name="connsiteY5" fmla="*/ 1193107 h 1193107"/>
                  <a:gd name="connsiteX6" fmla="*/ 268593 w 1193109"/>
                  <a:gd name="connsiteY6" fmla="*/ 1077740 h 1193107"/>
                  <a:gd name="connsiteX7" fmla="*/ 233696 w 1193109"/>
                  <a:gd name="connsiteY7" fmla="*/ 1112638 h 1193107"/>
                  <a:gd name="connsiteX8" fmla="*/ 124342 w 1193109"/>
                  <a:gd name="connsiteY8" fmla="*/ 1003283 h 1193107"/>
                  <a:gd name="connsiteX9" fmla="*/ 103040 w 1193109"/>
                  <a:gd name="connsiteY9" fmla="*/ 998983 h 1193107"/>
                  <a:gd name="connsiteX10" fmla="*/ 0 w 1193109"/>
                  <a:gd name="connsiteY10" fmla="*/ 843531 h 1193107"/>
                  <a:gd name="connsiteX11" fmla="*/ 0 w 1193109"/>
                  <a:gd name="connsiteY11" fmla="*/ 168710 h 1193107"/>
                  <a:gd name="connsiteX12" fmla="*/ 168710 w 1193109"/>
                  <a:gd name="connsiteY12" fmla="*/ 0 h 1193107"/>
                  <a:gd name="connsiteX13" fmla="*/ 843531 w 1193109"/>
                  <a:gd name="connsiteY13" fmla="*/ 0 h 1193107"/>
                  <a:gd name="connsiteX14" fmla="*/ 962827 w 1193109"/>
                  <a:gd name="connsiteY14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03040 w 1193109"/>
                  <a:gd name="connsiteY7" fmla="*/ 998983 h 1193107"/>
                  <a:gd name="connsiteX8" fmla="*/ 0 w 1193109"/>
                  <a:gd name="connsiteY8" fmla="*/ 843531 h 1193107"/>
                  <a:gd name="connsiteX9" fmla="*/ 0 w 1193109"/>
                  <a:gd name="connsiteY9" fmla="*/ 168710 h 1193107"/>
                  <a:gd name="connsiteX10" fmla="*/ 168710 w 1193109"/>
                  <a:gd name="connsiteY10" fmla="*/ 0 h 1193107"/>
                  <a:gd name="connsiteX11" fmla="*/ 843531 w 1193109"/>
                  <a:gd name="connsiteY11" fmla="*/ 0 h 1193107"/>
                  <a:gd name="connsiteX12" fmla="*/ 962827 w 1193109"/>
                  <a:gd name="connsiteY12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103040 w 1193109"/>
                  <a:gd name="connsiteY6" fmla="*/ 998983 h 1193107"/>
                  <a:gd name="connsiteX7" fmla="*/ 0 w 1193109"/>
                  <a:gd name="connsiteY7" fmla="*/ 843531 h 1193107"/>
                  <a:gd name="connsiteX8" fmla="*/ 0 w 1193109"/>
                  <a:gd name="connsiteY8" fmla="*/ 168710 h 1193107"/>
                  <a:gd name="connsiteX9" fmla="*/ 168710 w 1193109"/>
                  <a:gd name="connsiteY9" fmla="*/ 0 h 1193107"/>
                  <a:gd name="connsiteX10" fmla="*/ 843531 w 1193109"/>
                  <a:gd name="connsiteY10" fmla="*/ 0 h 1193107"/>
                  <a:gd name="connsiteX11" fmla="*/ 962827 w 1193109"/>
                  <a:gd name="connsiteY11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103040 w 1193109"/>
                  <a:gd name="connsiteY5" fmla="*/ 998983 h 1193107"/>
                  <a:gd name="connsiteX6" fmla="*/ 0 w 1193109"/>
                  <a:gd name="connsiteY6" fmla="*/ 843531 h 1193107"/>
                  <a:gd name="connsiteX7" fmla="*/ 0 w 1193109"/>
                  <a:gd name="connsiteY7" fmla="*/ 168710 h 1193107"/>
                  <a:gd name="connsiteX8" fmla="*/ 168710 w 1193109"/>
                  <a:gd name="connsiteY8" fmla="*/ 0 h 1193107"/>
                  <a:gd name="connsiteX9" fmla="*/ 843531 w 1193109"/>
                  <a:gd name="connsiteY9" fmla="*/ 0 h 1193107"/>
                  <a:gd name="connsiteX10" fmla="*/ 962827 w 1193109"/>
                  <a:gd name="connsiteY10" fmla="*/ 49414 h 11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3109" h="1193107">
                    <a:moveTo>
                      <a:pt x="962827" y="49414"/>
                    </a:moveTo>
                    <a:cubicBezTo>
                      <a:pt x="1021090" y="123501"/>
                      <a:pt x="969512" y="56396"/>
                      <a:pt x="1193109" y="444521"/>
                    </a:cubicBezTo>
                    <a:lnTo>
                      <a:pt x="1193109" y="1024397"/>
                    </a:lnTo>
                    <a:cubicBezTo>
                      <a:pt x="1193109" y="1117573"/>
                      <a:pt x="1117575" y="1193107"/>
                      <a:pt x="1024399" y="1193107"/>
                    </a:cubicBezTo>
                    <a:lnTo>
                      <a:pt x="444522" y="1193107"/>
                    </a:lnTo>
                    <a:lnTo>
                      <a:pt x="103040" y="998983"/>
                    </a:lnTo>
                    <a:cubicBezTo>
                      <a:pt x="42488" y="973372"/>
                      <a:pt x="0" y="913413"/>
                      <a:pt x="0" y="843531"/>
                    </a:cubicBezTo>
                    <a:lnTo>
                      <a:pt x="0" y="168710"/>
                    </a:lnTo>
                    <a:cubicBezTo>
                      <a:pt x="0" y="75534"/>
                      <a:pt x="75534" y="0"/>
                      <a:pt x="168710" y="0"/>
                    </a:cubicBezTo>
                    <a:lnTo>
                      <a:pt x="843531" y="0"/>
                    </a:lnTo>
                    <a:cubicBezTo>
                      <a:pt x="890119" y="0"/>
                      <a:pt x="932297" y="18884"/>
                      <a:pt x="962827" y="49414"/>
                    </a:cubicBezTo>
                    <a:close/>
                  </a:path>
                </a:pathLst>
              </a:custGeom>
              <a:solidFill>
                <a:srgbClr val="D095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510C85BB-0F00-99B4-9AB8-E4772A0081C8}"/>
                  </a:ext>
                </a:extLst>
              </p:cNvPr>
              <p:cNvSpPr/>
              <p:nvPr/>
            </p:nvSpPr>
            <p:spPr>
              <a:xfrm rot="18900000">
                <a:off x="7806702" y="2228282"/>
                <a:ext cx="627686" cy="627685"/>
              </a:xfrm>
              <a:prstGeom prst="roundRect">
                <a:avLst/>
              </a:prstGeom>
              <a:solidFill>
                <a:srgbClr val="FFCC4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4" name="Graphic 33" descr="Badge 5 with solid fill">
                <a:extLst>
                  <a:ext uri="{FF2B5EF4-FFF2-40B4-BE49-F238E27FC236}">
                    <a16:creationId xmlns:a16="http://schemas.microsoft.com/office/drawing/2014/main" id="{40302778-F1AF-3B7D-A095-2CB67EBC5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/>
            </p:blipFill>
            <p:spPr>
              <a:xfrm>
                <a:off x="7935204" y="2352818"/>
                <a:ext cx="370682" cy="3706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Graphic 34" descr="Meeting with solid fill">
                <a:extLst>
                  <a:ext uri="{FF2B5EF4-FFF2-40B4-BE49-F238E27FC236}">
                    <a16:creationId xmlns:a16="http://schemas.microsoft.com/office/drawing/2014/main" id="{5088AEB6-1568-4F4A-73BF-7C6432727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689101" y="2138929"/>
                <a:ext cx="756207" cy="75620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6D9E30B-1117-F472-320B-F6D1E10C230C}"/>
                </a:ext>
              </a:extLst>
            </p:cNvPr>
            <p:cNvGrpSpPr/>
            <p:nvPr/>
          </p:nvGrpSpPr>
          <p:grpSpPr>
            <a:xfrm>
              <a:off x="9639361" y="1370348"/>
              <a:ext cx="1866691" cy="1331171"/>
              <a:chOff x="9639361" y="1876540"/>
              <a:chExt cx="1866691" cy="1331171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04A0BFFF-36E7-09ED-F003-281F94423DCD}"/>
                  </a:ext>
                </a:extLst>
              </p:cNvPr>
              <p:cNvSpPr/>
              <p:nvPr/>
            </p:nvSpPr>
            <p:spPr>
              <a:xfrm rot="18900000">
                <a:off x="10174881" y="1876540"/>
                <a:ext cx="1331171" cy="1331171"/>
              </a:xfrm>
              <a:prstGeom prst="roundRect">
                <a:avLst/>
              </a:prstGeom>
              <a:solidFill>
                <a:srgbClr val="2F559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0830CBD-13A6-13B1-2FFE-CA1493B30BDD}"/>
                  </a:ext>
                </a:extLst>
              </p:cNvPr>
              <p:cNvSpPr/>
              <p:nvPr/>
            </p:nvSpPr>
            <p:spPr>
              <a:xfrm rot="18900000">
                <a:off x="9662589" y="2172205"/>
                <a:ext cx="739842" cy="739840"/>
              </a:xfrm>
              <a:custGeom>
                <a:avLst/>
                <a:gdLst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003283 w 1193109"/>
                  <a:gd name="connsiteY2" fmla="*/ 124339 h 1193107"/>
                  <a:gd name="connsiteX3" fmla="*/ 1106533 w 1193109"/>
                  <a:gd name="connsiteY3" fmla="*/ 227589 h 1193107"/>
                  <a:gd name="connsiteX4" fmla="*/ 1072905 w 1193109"/>
                  <a:gd name="connsiteY4" fmla="*/ 261218 h 1193107"/>
                  <a:gd name="connsiteX5" fmla="*/ 1193109 w 1193109"/>
                  <a:gd name="connsiteY5" fmla="*/ 444521 h 1193107"/>
                  <a:gd name="connsiteX6" fmla="*/ 1193109 w 1193109"/>
                  <a:gd name="connsiteY6" fmla="*/ 1024397 h 1193107"/>
                  <a:gd name="connsiteX7" fmla="*/ 1024399 w 1193109"/>
                  <a:gd name="connsiteY7" fmla="*/ 1193107 h 1193107"/>
                  <a:gd name="connsiteX8" fmla="*/ 444522 w 1193109"/>
                  <a:gd name="connsiteY8" fmla="*/ 1193107 h 1193107"/>
                  <a:gd name="connsiteX9" fmla="*/ 268593 w 1193109"/>
                  <a:gd name="connsiteY9" fmla="*/ 1077740 h 1193107"/>
                  <a:gd name="connsiteX10" fmla="*/ 233696 w 1193109"/>
                  <a:gd name="connsiteY10" fmla="*/ 1112638 h 1193107"/>
                  <a:gd name="connsiteX11" fmla="*/ 124342 w 1193109"/>
                  <a:gd name="connsiteY11" fmla="*/ 1003283 h 1193107"/>
                  <a:gd name="connsiteX12" fmla="*/ 103040 w 1193109"/>
                  <a:gd name="connsiteY12" fmla="*/ 998983 h 1193107"/>
                  <a:gd name="connsiteX13" fmla="*/ 0 w 1193109"/>
                  <a:gd name="connsiteY13" fmla="*/ 843531 h 1193107"/>
                  <a:gd name="connsiteX14" fmla="*/ 0 w 1193109"/>
                  <a:gd name="connsiteY14" fmla="*/ 168710 h 1193107"/>
                  <a:gd name="connsiteX15" fmla="*/ 168710 w 1193109"/>
                  <a:gd name="connsiteY15" fmla="*/ 0 h 1193107"/>
                  <a:gd name="connsiteX16" fmla="*/ 843531 w 1193109"/>
                  <a:gd name="connsiteY16" fmla="*/ 0 h 1193107"/>
                  <a:gd name="connsiteX17" fmla="*/ 962827 w 1193109"/>
                  <a:gd name="connsiteY17" fmla="*/ 49414 h 1193107"/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106533 w 1193109"/>
                  <a:gd name="connsiteY2" fmla="*/ 227589 h 1193107"/>
                  <a:gd name="connsiteX3" fmla="*/ 1072905 w 1193109"/>
                  <a:gd name="connsiteY3" fmla="*/ 261218 h 1193107"/>
                  <a:gd name="connsiteX4" fmla="*/ 1193109 w 1193109"/>
                  <a:gd name="connsiteY4" fmla="*/ 444521 h 1193107"/>
                  <a:gd name="connsiteX5" fmla="*/ 1193109 w 1193109"/>
                  <a:gd name="connsiteY5" fmla="*/ 1024397 h 1193107"/>
                  <a:gd name="connsiteX6" fmla="*/ 1024399 w 1193109"/>
                  <a:gd name="connsiteY6" fmla="*/ 1193107 h 1193107"/>
                  <a:gd name="connsiteX7" fmla="*/ 444522 w 1193109"/>
                  <a:gd name="connsiteY7" fmla="*/ 1193107 h 1193107"/>
                  <a:gd name="connsiteX8" fmla="*/ 268593 w 1193109"/>
                  <a:gd name="connsiteY8" fmla="*/ 1077740 h 1193107"/>
                  <a:gd name="connsiteX9" fmla="*/ 233696 w 1193109"/>
                  <a:gd name="connsiteY9" fmla="*/ 1112638 h 1193107"/>
                  <a:gd name="connsiteX10" fmla="*/ 124342 w 1193109"/>
                  <a:gd name="connsiteY10" fmla="*/ 1003283 h 1193107"/>
                  <a:gd name="connsiteX11" fmla="*/ 103040 w 1193109"/>
                  <a:gd name="connsiteY11" fmla="*/ 998983 h 1193107"/>
                  <a:gd name="connsiteX12" fmla="*/ 0 w 1193109"/>
                  <a:gd name="connsiteY12" fmla="*/ 843531 h 1193107"/>
                  <a:gd name="connsiteX13" fmla="*/ 0 w 1193109"/>
                  <a:gd name="connsiteY13" fmla="*/ 168710 h 1193107"/>
                  <a:gd name="connsiteX14" fmla="*/ 168710 w 1193109"/>
                  <a:gd name="connsiteY14" fmla="*/ 0 h 1193107"/>
                  <a:gd name="connsiteX15" fmla="*/ 843531 w 1193109"/>
                  <a:gd name="connsiteY15" fmla="*/ 0 h 1193107"/>
                  <a:gd name="connsiteX16" fmla="*/ 962827 w 1193109"/>
                  <a:gd name="connsiteY16" fmla="*/ 49414 h 1193107"/>
                  <a:gd name="connsiteX0" fmla="*/ 962827 w 1193109"/>
                  <a:gd name="connsiteY0" fmla="*/ 49414 h 1193107"/>
                  <a:gd name="connsiteX1" fmla="*/ 1106533 w 1193109"/>
                  <a:gd name="connsiteY1" fmla="*/ 227589 h 1193107"/>
                  <a:gd name="connsiteX2" fmla="*/ 1072905 w 1193109"/>
                  <a:gd name="connsiteY2" fmla="*/ 261218 h 1193107"/>
                  <a:gd name="connsiteX3" fmla="*/ 1193109 w 1193109"/>
                  <a:gd name="connsiteY3" fmla="*/ 444521 h 1193107"/>
                  <a:gd name="connsiteX4" fmla="*/ 1193109 w 1193109"/>
                  <a:gd name="connsiteY4" fmla="*/ 1024397 h 1193107"/>
                  <a:gd name="connsiteX5" fmla="*/ 1024399 w 1193109"/>
                  <a:gd name="connsiteY5" fmla="*/ 1193107 h 1193107"/>
                  <a:gd name="connsiteX6" fmla="*/ 444522 w 1193109"/>
                  <a:gd name="connsiteY6" fmla="*/ 1193107 h 1193107"/>
                  <a:gd name="connsiteX7" fmla="*/ 268593 w 1193109"/>
                  <a:gd name="connsiteY7" fmla="*/ 1077740 h 1193107"/>
                  <a:gd name="connsiteX8" fmla="*/ 233696 w 1193109"/>
                  <a:gd name="connsiteY8" fmla="*/ 1112638 h 1193107"/>
                  <a:gd name="connsiteX9" fmla="*/ 124342 w 1193109"/>
                  <a:gd name="connsiteY9" fmla="*/ 1003283 h 1193107"/>
                  <a:gd name="connsiteX10" fmla="*/ 103040 w 1193109"/>
                  <a:gd name="connsiteY10" fmla="*/ 998983 h 1193107"/>
                  <a:gd name="connsiteX11" fmla="*/ 0 w 1193109"/>
                  <a:gd name="connsiteY11" fmla="*/ 843531 h 1193107"/>
                  <a:gd name="connsiteX12" fmla="*/ 0 w 1193109"/>
                  <a:gd name="connsiteY12" fmla="*/ 168710 h 1193107"/>
                  <a:gd name="connsiteX13" fmla="*/ 168710 w 1193109"/>
                  <a:gd name="connsiteY13" fmla="*/ 0 h 1193107"/>
                  <a:gd name="connsiteX14" fmla="*/ 843531 w 1193109"/>
                  <a:gd name="connsiteY14" fmla="*/ 0 h 1193107"/>
                  <a:gd name="connsiteX15" fmla="*/ 962827 w 1193109"/>
                  <a:gd name="connsiteY15" fmla="*/ 49414 h 1193107"/>
                  <a:gd name="connsiteX0" fmla="*/ 962827 w 1193109"/>
                  <a:gd name="connsiteY0" fmla="*/ 49414 h 1193107"/>
                  <a:gd name="connsiteX1" fmla="*/ 1072905 w 1193109"/>
                  <a:gd name="connsiteY1" fmla="*/ 261218 h 1193107"/>
                  <a:gd name="connsiteX2" fmla="*/ 1193109 w 1193109"/>
                  <a:gd name="connsiteY2" fmla="*/ 444521 h 1193107"/>
                  <a:gd name="connsiteX3" fmla="*/ 1193109 w 1193109"/>
                  <a:gd name="connsiteY3" fmla="*/ 1024397 h 1193107"/>
                  <a:gd name="connsiteX4" fmla="*/ 1024399 w 1193109"/>
                  <a:gd name="connsiteY4" fmla="*/ 1193107 h 1193107"/>
                  <a:gd name="connsiteX5" fmla="*/ 444522 w 1193109"/>
                  <a:gd name="connsiteY5" fmla="*/ 1193107 h 1193107"/>
                  <a:gd name="connsiteX6" fmla="*/ 268593 w 1193109"/>
                  <a:gd name="connsiteY6" fmla="*/ 1077740 h 1193107"/>
                  <a:gd name="connsiteX7" fmla="*/ 233696 w 1193109"/>
                  <a:gd name="connsiteY7" fmla="*/ 1112638 h 1193107"/>
                  <a:gd name="connsiteX8" fmla="*/ 124342 w 1193109"/>
                  <a:gd name="connsiteY8" fmla="*/ 1003283 h 1193107"/>
                  <a:gd name="connsiteX9" fmla="*/ 103040 w 1193109"/>
                  <a:gd name="connsiteY9" fmla="*/ 998983 h 1193107"/>
                  <a:gd name="connsiteX10" fmla="*/ 0 w 1193109"/>
                  <a:gd name="connsiteY10" fmla="*/ 843531 h 1193107"/>
                  <a:gd name="connsiteX11" fmla="*/ 0 w 1193109"/>
                  <a:gd name="connsiteY11" fmla="*/ 168710 h 1193107"/>
                  <a:gd name="connsiteX12" fmla="*/ 168710 w 1193109"/>
                  <a:gd name="connsiteY12" fmla="*/ 0 h 1193107"/>
                  <a:gd name="connsiteX13" fmla="*/ 843531 w 1193109"/>
                  <a:gd name="connsiteY13" fmla="*/ 0 h 1193107"/>
                  <a:gd name="connsiteX14" fmla="*/ 962827 w 1193109"/>
                  <a:gd name="connsiteY14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03040 w 1193109"/>
                  <a:gd name="connsiteY7" fmla="*/ 998983 h 1193107"/>
                  <a:gd name="connsiteX8" fmla="*/ 0 w 1193109"/>
                  <a:gd name="connsiteY8" fmla="*/ 843531 h 1193107"/>
                  <a:gd name="connsiteX9" fmla="*/ 0 w 1193109"/>
                  <a:gd name="connsiteY9" fmla="*/ 168710 h 1193107"/>
                  <a:gd name="connsiteX10" fmla="*/ 168710 w 1193109"/>
                  <a:gd name="connsiteY10" fmla="*/ 0 h 1193107"/>
                  <a:gd name="connsiteX11" fmla="*/ 843531 w 1193109"/>
                  <a:gd name="connsiteY11" fmla="*/ 0 h 1193107"/>
                  <a:gd name="connsiteX12" fmla="*/ 962827 w 1193109"/>
                  <a:gd name="connsiteY12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103040 w 1193109"/>
                  <a:gd name="connsiteY6" fmla="*/ 998983 h 1193107"/>
                  <a:gd name="connsiteX7" fmla="*/ 0 w 1193109"/>
                  <a:gd name="connsiteY7" fmla="*/ 843531 h 1193107"/>
                  <a:gd name="connsiteX8" fmla="*/ 0 w 1193109"/>
                  <a:gd name="connsiteY8" fmla="*/ 168710 h 1193107"/>
                  <a:gd name="connsiteX9" fmla="*/ 168710 w 1193109"/>
                  <a:gd name="connsiteY9" fmla="*/ 0 h 1193107"/>
                  <a:gd name="connsiteX10" fmla="*/ 843531 w 1193109"/>
                  <a:gd name="connsiteY10" fmla="*/ 0 h 1193107"/>
                  <a:gd name="connsiteX11" fmla="*/ 962827 w 1193109"/>
                  <a:gd name="connsiteY11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103040 w 1193109"/>
                  <a:gd name="connsiteY5" fmla="*/ 998983 h 1193107"/>
                  <a:gd name="connsiteX6" fmla="*/ 0 w 1193109"/>
                  <a:gd name="connsiteY6" fmla="*/ 843531 h 1193107"/>
                  <a:gd name="connsiteX7" fmla="*/ 0 w 1193109"/>
                  <a:gd name="connsiteY7" fmla="*/ 168710 h 1193107"/>
                  <a:gd name="connsiteX8" fmla="*/ 168710 w 1193109"/>
                  <a:gd name="connsiteY8" fmla="*/ 0 h 1193107"/>
                  <a:gd name="connsiteX9" fmla="*/ 843531 w 1193109"/>
                  <a:gd name="connsiteY9" fmla="*/ 0 h 1193107"/>
                  <a:gd name="connsiteX10" fmla="*/ 962827 w 1193109"/>
                  <a:gd name="connsiteY10" fmla="*/ 49414 h 11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3109" h="1193107">
                    <a:moveTo>
                      <a:pt x="962827" y="49414"/>
                    </a:moveTo>
                    <a:cubicBezTo>
                      <a:pt x="1021090" y="123501"/>
                      <a:pt x="969512" y="56396"/>
                      <a:pt x="1193109" y="444521"/>
                    </a:cubicBezTo>
                    <a:lnTo>
                      <a:pt x="1193109" y="1024397"/>
                    </a:lnTo>
                    <a:cubicBezTo>
                      <a:pt x="1193109" y="1117573"/>
                      <a:pt x="1117575" y="1193107"/>
                      <a:pt x="1024399" y="1193107"/>
                    </a:cubicBezTo>
                    <a:lnTo>
                      <a:pt x="444522" y="1193107"/>
                    </a:lnTo>
                    <a:lnTo>
                      <a:pt x="103040" y="998983"/>
                    </a:lnTo>
                    <a:cubicBezTo>
                      <a:pt x="42488" y="973372"/>
                      <a:pt x="0" y="913413"/>
                      <a:pt x="0" y="843531"/>
                    </a:cubicBezTo>
                    <a:lnTo>
                      <a:pt x="0" y="168710"/>
                    </a:lnTo>
                    <a:cubicBezTo>
                      <a:pt x="0" y="75534"/>
                      <a:pt x="75534" y="0"/>
                      <a:pt x="168710" y="0"/>
                    </a:cubicBezTo>
                    <a:lnTo>
                      <a:pt x="843531" y="0"/>
                    </a:lnTo>
                    <a:cubicBezTo>
                      <a:pt x="890119" y="0"/>
                      <a:pt x="932297" y="18884"/>
                      <a:pt x="962827" y="49414"/>
                    </a:cubicBezTo>
                    <a:close/>
                  </a:path>
                </a:pathLst>
              </a:custGeom>
              <a:solidFill>
                <a:srgbClr val="1C315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D1653575-5D30-69AC-14A8-52CE5BC0757C}"/>
                  </a:ext>
                </a:extLst>
              </p:cNvPr>
              <p:cNvSpPr/>
              <p:nvPr/>
            </p:nvSpPr>
            <p:spPr>
              <a:xfrm rot="18900000">
                <a:off x="9639361" y="2228282"/>
                <a:ext cx="627686" cy="627685"/>
              </a:xfrm>
              <a:prstGeom prst="roundRect">
                <a:avLst/>
              </a:prstGeom>
              <a:solidFill>
                <a:srgbClr val="2F559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9" name="Graphic 28" descr="Badge 6 with solid fill">
                <a:extLst>
                  <a:ext uri="{FF2B5EF4-FFF2-40B4-BE49-F238E27FC236}">
                    <a16:creationId xmlns:a16="http://schemas.microsoft.com/office/drawing/2014/main" id="{D43D7454-DE27-6DB9-CED7-27AF93172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/>
              <a:stretch/>
            </p:blipFill>
            <p:spPr>
              <a:xfrm>
                <a:off x="9767863" y="2352818"/>
                <a:ext cx="370682" cy="3706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Graphic 29" descr="Board Of Directors with solid fill">
                <a:extLst>
                  <a:ext uri="{FF2B5EF4-FFF2-40B4-BE49-F238E27FC236}">
                    <a16:creationId xmlns:a16="http://schemas.microsoft.com/office/drawing/2014/main" id="{8BF70A21-7D6D-CFD0-9B1D-0E82C0A0D0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0566054" y="2189513"/>
                <a:ext cx="704088" cy="7040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B0CAD388-8754-BAFD-0A52-EB03F8E6F2F3}"/>
              </a:ext>
            </a:extLst>
          </p:cNvPr>
          <p:cNvSpPr txBox="1"/>
          <p:nvPr/>
        </p:nvSpPr>
        <p:spPr>
          <a:xfrm>
            <a:off x="6137410" y="3168356"/>
            <a:ext cx="2047694" cy="2863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marR="0" lvl="0" indent="-263525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ส่วนราชการพิจารณาทบทวนตัวชี้วัดและ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ค่าเป้าหมาย</a:t>
            </a:r>
            <a:b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Strategic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-7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ส่งมายังสำนักงาน </a:t>
            </a:r>
            <a:r>
              <a:rPr kumimoji="0" lang="th-TH" sz="2000" b="1" i="0" u="none" strike="noStrike" kern="1200" cap="none" spc="-7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2000" b="1" i="0" u="none" strike="noStrike" kern="1200" cap="none" spc="-7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</a:t>
            </a:r>
          </a:p>
          <a:p>
            <a:pPr marL="263525" marR="0" lvl="0" indent="-263525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 </a:t>
            </a:r>
            <a:r>
              <a:rPr lang="th-TH" sz="2000" b="1" dirty="0" err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เสนอ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อ.ก.พ.ร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ประเมินฯ และแจ้งคณะกรรมการกำกับการประเมินผลของส่วนราชการฯ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96DB4-9549-B3A9-64F1-580AD6C9827E}"/>
              </a:ext>
            </a:extLst>
          </p:cNvPr>
          <p:cNvSpPr txBox="1"/>
          <p:nvPr/>
        </p:nvSpPr>
        <p:spPr>
          <a:xfrm>
            <a:off x="2807635" y="5858548"/>
            <a:ext cx="2801496" cy="370038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หารือร่วมกับ สศช.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0496D9-082B-ECAA-8E98-3921004531B5}"/>
              </a:ext>
            </a:extLst>
          </p:cNvPr>
          <p:cNvSpPr txBox="1"/>
          <p:nvPr/>
        </p:nvSpPr>
        <p:spPr>
          <a:xfrm>
            <a:off x="2208496" y="5434611"/>
            <a:ext cx="2735125" cy="480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เห็นชอบร่าง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Strategic KPIs </a:t>
            </a: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38</a:t>
            </a: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หน่วยงาน</a:t>
            </a:r>
            <a:b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299</a:t>
            </a: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ตัวชี้วัด</a:t>
            </a:r>
            <a:endParaRPr kumimoji="0" lang="th-TH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C7EA081-796B-5A72-B286-F9793686DDFD}"/>
              </a:ext>
            </a:extLst>
          </p:cNvPr>
          <p:cNvSpPr/>
          <p:nvPr/>
        </p:nvSpPr>
        <p:spPr>
          <a:xfrm rot="5400000">
            <a:off x="3338988" y="5249118"/>
            <a:ext cx="306547" cy="228836"/>
          </a:xfrm>
          <a:prstGeom prst="rightArrow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2AE0F1-8424-0FB7-EB8B-2B091E6A3198}"/>
              </a:ext>
            </a:extLst>
          </p:cNvPr>
          <p:cNvSpPr txBox="1"/>
          <p:nvPr/>
        </p:nvSpPr>
        <p:spPr>
          <a:xfrm>
            <a:off x="2438432" y="6136104"/>
            <a:ext cx="3633089" cy="644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ผลการหารือ </a:t>
            </a:r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การกำหนดค่าเป้าหมาย ให้เป็นไปตามยุทธศาสตร์จัดสรรงบประมาณ ฯ ปี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67 </a:t>
            </a: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และการกำหนดหน่วยงานเจ้าภาพ เป็นไปแผนแม่บทฯ และแผนพัฒนาเศรษฐกิจฯ ฉบับที่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 </a:t>
            </a:r>
            <a:endParaRPr kumimoji="0" lang="th-TH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258091-5C71-2B90-FA45-5F6E4A37D7F9}"/>
              </a:ext>
            </a:extLst>
          </p:cNvPr>
          <p:cNvSpPr txBox="1"/>
          <p:nvPr/>
        </p:nvSpPr>
        <p:spPr>
          <a:xfrm>
            <a:off x="200335" y="4401840"/>
            <a:ext cx="2189098" cy="480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h-TH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 </a:t>
            </a:r>
            <a:r>
              <a:rPr kumimoji="0" lang="th-TH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ก.พ.ร</a:t>
            </a:r>
            <a:r>
              <a:rPr kumimoji="0" lang="th-TH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ยกร่าง </a:t>
            </a:r>
            <a:br>
              <a:rPr kumimoji="0" lang="th-TH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</a:t>
            </a:r>
            <a:r>
              <a:rPr kumimoji="0" lang="th-TH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ของ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38</a:t>
            </a:r>
            <a:r>
              <a:rPr kumimoji="0" lang="th-TH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หน่วยงาน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141ACAAE-2954-A47D-6A3D-114BF6E88F8A}"/>
              </a:ext>
            </a:extLst>
          </p:cNvPr>
          <p:cNvSpPr/>
          <p:nvPr/>
        </p:nvSpPr>
        <p:spPr>
          <a:xfrm rot="5400000">
            <a:off x="1188360" y="4031663"/>
            <a:ext cx="306547" cy="228836"/>
          </a:xfrm>
          <a:prstGeom prst="rightArrow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6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4A8D17D-506C-297D-56C1-5858FAE72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DFE750-4D84-A000-D1D5-9989A682CA26}"/>
              </a:ext>
            </a:extLst>
          </p:cNvPr>
          <p:cNvSpPr/>
          <p:nvPr/>
        </p:nvSpPr>
        <p:spPr>
          <a:xfrm>
            <a:off x="278972" y="942429"/>
            <a:ext cx="11658398" cy="5852040"/>
          </a:xfrm>
          <a:prstGeom prst="roundRect">
            <a:avLst>
              <a:gd name="adj" fmla="val 564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C21A05-18FC-E437-7E05-0D9E52243378}"/>
              </a:ext>
            </a:extLst>
          </p:cNvPr>
          <p:cNvSpPr txBox="1"/>
          <p:nvPr/>
        </p:nvSpPr>
        <p:spPr>
          <a:xfrm>
            <a:off x="365002" y="227532"/>
            <a:ext cx="10967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2.1 ตัวชี้วัดเชิงยุทธศาสตร์สำคัญ (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KPIs)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(ต่อ)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36F2B7-B88A-8DEF-6F04-1B9D7C263324}"/>
              </a:ext>
            </a:extLst>
          </p:cNvPr>
          <p:cNvSpPr txBox="1"/>
          <p:nvPr/>
        </p:nvSpPr>
        <p:spPr>
          <a:xfrm>
            <a:off x="317071" y="942429"/>
            <a:ext cx="6790446" cy="385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th-TH" sz="2200" b="1" noProof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แนวทางการกำหนด </a:t>
            </a:r>
            <a:r>
              <a:rPr lang="en-US" sz="2200" b="1" noProof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Strategic KPIs</a:t>
            </a:r>
            <a:r>
              <a:rPr lang="th-TH" sz="2200" b="1" noProof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2567 </a:t>
            </a:r>
            <a:endParaRPr lang="th-TH" sz="2200" b="1" noProof="1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A62092F-92A6-2E26-A667-7703E15CCA7B}"/>
              </a:ext>
            </a:extLst>
          </p:cNvPr>
          <p:cNvGrpSpPr/>
          <p:nvPr/>
        </p:nvGrpSpPr>
        <p:grpSpPr>
          <a:xfrm>
            <a:off x="318539" y="1351298"/>
            <a:ext cx="3802466" cy="1957956"/>
            <a:chOff x="359960" y="1471044"/>
            <a:chExt cx="3802466" cy="195795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CB91F97-C4A0-3103-D6DF-55FA94008A89}"/>
                </a:ext>
              </a:extLst>
            </p:cNvPr>
            <p:cNvSpPr/>
            <p:nvPr/>
          </p:nvSpPr>
          <p:spPr>
            <a:xfrm>
              <a:off x="365002" y="1471044"/>
              <a:ext cx="3797424" cy="1957956"/>
            </a:xfrm>
            <a:prstGeom prst="rect">
              <a:avLst/>
            </a:prstGeom>
            <a:solidFill>
              <a:srgbClr val="88D3CE">
                <a:lumMod val="40000"/>
                <a:lumOff val="60000"/>
              </a:srgbClr>
            </a:solidFill>
            <a:ln w="12700" cap="flat" cmpd="sng" algn="ctr">
              <a:solidFill>
                <a:srgbClr val="88D3CE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CF022BE-732A-A6FA-5AE8-392DACB01135}"/>
                </a:ext>
              </a:extLst>
            </p:cNvPr>
            <p:cNvSpPr txBox="1"/>
            <p:nvPr/>
          </p:nvSpPr>
          <p:spPr>
            <a:xfrm>
              <a:off x="359960" y="1544909"/>
              <a:ext cx="3012710" cy="764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1. </a:t>
              </a:r>
              <a:r>
                <a:rPr kumimoji="0" lang="th-TH" sz="1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ตัวชี้วัดแผนแม่บทภายใต้ยุทธศาสตร์ชาติ</a:t>
              </a:r>
              <a:r>
                <a:rPr kumimoji="0" lang="en-US" sz="1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kumimoji="0" lang="th-TH" sz="18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   - </a:t>
              </a:r>
              <a:r>
                <a: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23 </a:t>
              </a: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ประเด็น </a:t>
              </a:r>
              <a:r>
                <a: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41</a:t>
              </a: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ตัวชี้วัด</a:t>
              </a:r>
            </a:p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   - 85 แผนย่อย 167 ตัวชี้วัด</a:t>
              </a:r>
              <a:endParaRPr kumimoji="0" lang="th-TH" sz="18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C3D2206-A634-A47B-C1E1-95A9CF216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8678"/>
            <a:stretch/>
          </p:blipFill>
          <p:spPr>
            <a:xfrm>
              <a:off x="546633" y="2259460"/>
              <a:ext cx="3499407" cy="109138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A24590F-0540-B91E-CCD2-4C00680697E6}"/>
              </a:ext>
            </a:extLst>
          </p:cNvPr>
          <p:cNvGrpSpPr/>
          <p:nvPr/>
        </p:nvGrpSpPr>
        <p:grpSpPr>
          <a:xfrm>
            <a:off x="318539" y="3414298"/>
            <a:ext cx="3802466" cy="1074099"/>
            <a:chOff x="369702" y="3534792"/>
            <a:chExt cx="3802466" cy="107409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FF2D4B0-8523-9260-7574-D1A80A37E3EB}"/>
                </a:ext>
              </a:extLst>
            </p:cNvPr>
            <p:cNvSpPr/>
            <p:nvPr/>
          </p:nvSpPr>
          <p:spPr>
            <a:xfrm>
              <a:off x="374744" y="3534792"/>
              <a:ext cx="3797424" cy="1074099"/>
            </a:xfrm>
            <a:prstGeom prst="rect">
              <a:avLst/>
            </a:prstGeom>
            <a:solidFill>
              <a:srgbClr val="88D3CE">
                <a:lumMod val="40000"/>
                <a:lumOff val="60000"/>
              </a:srgbClr>
            </a:solidFill>
            <a:ln w="12700" cap="flat" cmpd="sng" algn="ctr">
              <a:solidFill>
                <a:srgbClr val="88D3CE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9888A85-BFB2-D4C1-918E-6F6ACE16C26E}"/>
                </a:ext>
              </a:extLst>
            </p:cNvPr>
            <p:cNvSpPr txBox="1"/>
            <p:nvPr/>
          </p:nvSpPr>
          <p:spPr>
            <a:xfrm>
              <a:off x="369702" y="3608657"/>
              <a:ext cx="3012710" cy="567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kumimoji="0" lang="th-TH" sz="1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ตัวชี้วัดแผนพัฒนาเศรษฐกิจฯ ฉบับที่</a:t>
              </a:r>
              <a:r>
                <a:rPr kumimoji="0" lang="en-US" sz="1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13</a:t>
              </a:r>
              <a:r>
                <a:rPr kumimoji="0" lang="th-TH" sz="1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   </a:t>
              </a: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13 </a:t>
              </a: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หมุดหมาย 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A7EAFA12-2F8C-F924-C4FD-C00CACE15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137" t="69783" r="1433" b="6327"/>
            <a:stretch/>
          </p:blipFill>
          <p:spPr>
            <a:xfrm>
              <a:off x="420271" y="4161061"/>
              <a:ext cx="3703320" cy="397082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68AF70-158F-076D-7FDC-03E2D8803CFF}"/>
              </a:ext>
            </a:extLst>
          </p:cNvPr>
          <p:cNvGrpSpPr/>
          <p:nvPr/>
        </p:nvGrpSpPr>
        <p:grpSpPr>
          <a:xfrm>
            <a:off x="318539" y="4593441"/>
            <a:ext cx="3802466" cy="868680"/>
            <a:chOff x="359960" y="4697111"/>
            <a:chExt cx="3802466" cy="86868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BBB5578-9CB0-748A-30A1-D8D097D25A7F}"/>
                </a:ext>
              </a:extLst>
            </p:cNvPr>
            <p:cNvGrpSpPr/>
            <p:nvPr/>
          </p:nvGrpSpPr>
          <p:grpSpPr>
            <a:xfrm>
              <a:off x="359960" y="4697111"/>
              <a:ext cx="3802466" cy="868680"/>
              <a:chOff x="369702" y="3534792"/>
              <a:chExt cx="3802466" cy="1033085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A624A64-89BF-7359-1EFA-E6B548B81D05}"/>
                  </a:ext>
                </a:extLst>
              </p:cNvPr>
              <p:cNvSpPr/>
              <p:nvPr/>
            </p:nvSpPr>
            <p:spPr>
              <a:xfrm>
                <a:off x="374744" y="3534792"/>
                <a:ext cx="3797424" cy="1033085"/>
              </a:xfrm>
              <a:prstGeom prst="rect">
                <a:avLst/>
              </a:prstGeom>
              <a:solidFill>
                <a:srgbClr val="88D3CE">
                  <a:lumMod val="40000"/>
                  <a:lumOff val="60000"/>
                </a:srgbClr>
              </a:solidFill>
              <a:ln w="12700" cap="flat" cmpd="sng" algn="ctr">
                <a:solidFill>
                  <a:srgbClr val="88D3CE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3C79C0B-E46B-E413-20E5-03410C564701}"/>
                  </a:ext>
                </a:extLst>
              </p:cNvPr>
              <p:cNvSpPr txBox="1"/>
              <p:nvPr/>
            </p:nvSpPr>
            <p:spPr>
              <a:xfrm>
                <a:off x="369702" y="3608657"/>
                <a:ext cx="3718160" cy="9547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3. </a:t>
                </a:r>
                <a:r>
                  <a:rPr kumimoji="0" lang="th-TH" sz="1800" b="1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ตัวชี้วัดจากการปรับปรุงโครงสร้างการแบ่งส่วนราชการ</a:t>
                </a:r>
              </a:p>
              <a:p>
                <a:pPr marL="282575" marR="0" lvl="0" indent="-282575" defTabSz="91440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1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 </a:t>
                </a:r>
                <a:r>
                  <a:rPr kumimoji="0" lang="th-TH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-</a:t>
                </a:r>
                <a:r>
                  <a:rPr kumimoji="0" lang="en-US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kumimoji="0" lang="th-TH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ตัวชี้วัดสำคัญเพื่อวัดความสำเร็จของ</a:t>
                </a:r>
                <a:br>
                  <a:rPr kumimoji="0" lang="th-TH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kumimoji="0" lang="th-TH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การแบ่งส่วนราชการเพิ่มใหม่</a:t>
                </a:r>
                <a:r>
                  <a:rPr kumimoji="0" lang="en-US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kumimoji="0" lang="th-TH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ตามมติ ก.พ.ร.</a:t>
                </a:r>
              </a:p>
            </p:txBody>
          </p: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28DFDB0-7528-FB95-11A8-F089448F1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080" y="5057046"/>
              <a:ext cx="543596" cy="457200"/>
            </a:xfrm>
            <a:prstGeom prst="rect">
              <a:avLst/>
            </a:prstGeom>
            <a:effectLst>
              <a:softEdge rad="0"/>
            </a:effectLst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9231EA7-7022-C07E-1DC4-119CD348E76C}"/>
              </a:ext>
            </a:extLst>
          </p:cNvPr>
          <p:cNvGrpSpPr/>
          <p:nvPr/>
        </p:nvGrpSpPr>
        <p:grpSpPr>
          <a:xfrm>
            <a:off x="318538" y="5567164"/>
            <a:ext cx="3861149" cy="1100343"/>
            <a:chOff x="369701" y="3534792"/>
            <a:chExt cx="3861149" cy="130859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E8C8A1B-3EF3-B2AC-61A6-D1517160F81F}"/>
                </a:ext>
              </a:extLst>
            </p:cNvPr>
            <p:cNvSpPr/>
            <p:nvPr/>
          </p:nvSpPr>
          <p:spPr>
            <a:xfrm>
              <a:off x="374744" y="3534792"/>
              <a:ext cx="3797424" cy="1308592"/>
            </a:xfrm>
            <a:prstGeom prst="rect">
              <a:avLst/>
            </a:prstGeom>
            <a:solidFill>
              <a:srgbClr val="88D3CE">
                <a:lumMod val="40000"/>
                <a:lumOff val="60000"/>
              </a:srgbClr>
            </a:solidFill>
            <a:ln w="12700" cap="flat" cmpd="sng" algn="ctr">
              <a:solidFill>
                <a:srgbClr val="88D3CE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AD947BE-6B3F-26DD-66E8-6B5E388FB173}"/>
                </a:ext>
              </a:extLst>
            </p:cNvPr>
            <p:cNvSpPr txBox="1"/>
            <p:nvPr/>
          </p:nvSpPr>
          <p:spPr>
            <a:xfrm>
              <a:off x="369701" y="3608657"/>
              <a:ext cx="3861149" cy="12347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4625" marR="0" lvl="0" indent="-174625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4. </a:t>
              </a:r>
              <a:r>
                <a:rPr kumimoji="0" lang="th-TH" sz="1800" b="1" i="0" u="none" strike="noStrike" kern="0" cap="none" spc="-5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อื่น ๆ </a:t>
              </a:r>
              <a:r>
                <a:rPr kumimoji="0" lang="th-TH" sz="1800" b="0" i="0" u="none" strike="noStrike" kern="0" cap="none" spc="-3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เช่น</a:t>
              </a:r>
              <a:r>
                <a:rPr kumimoji="0" lang="en-US" sz="1800" b="0" i="0" u="none" strike="noStrike" kern="0" cap="none" spc="-3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kumimoji="0" lang="th-TH" sz="1800" b="0" i="0" u="none" strike="noStrike" kern="0" cap="none" spc="-3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ตัวชี้วัดตามแผนระดับ 2 </a:t>
              </a:r>
              <a:r>
                <a:rPr kumimoji="0" lang="en-US" sz="1800" b="0" i="0" u="none" strike="noStrike" kern="0" cap="none" spc="-3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/ </a:t>
              </a:r>
              <a:r>
                <a:rPr kumimoji="0" lang="th-TH" sz="1800" b="0" i="0" u="none" strike="noStrike" kern="0" cap="none" spc="-3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 3 ของหน่วยงาน </a:t>
              </a: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ตัวชี้วัดตามมาตรการปรับปรุงประสิทธิภาพฯ</a:t>
              </a:r>
              <a:r>
                <a: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br>
                <a: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ตัวชี้วัดเติมตามความเห็นคณะทำงานฯ / อ.ก.พ.ร.</a:t>
              </a:r>
              <a:r>
                <a: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br>
                <a: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ตัวชี้วัดที่บูรณาการร่วมกันหลายหน่วยงานในกระทรวง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30A8842-3B7F-30F8-FFCB-DE4337760EAC}"/>
              </a:ext>
            </a:extLst>
          </p:cNvPr>
          <p:cNvGrpSpPr/>
          <p:nvPr/>
        </p:nvGrpSpPr>
        <p:grpSpPr>
          <a:xfrm>
            <a:off x="4614537" y="1361807"/>
            <a:ext cx="1644745" cy="3566160"/>
            <a:chOff x="4687712" y="1141091"/>
            <a:chExt cx="1706503" cy="3566160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E031ADB-407B-E486-6ECF-3314D8B0D5EB}"/>
                </a:ext>
              </a:extLst>
            </p:cNvPr>
            <p:cNvSpPr txBox="1"/>
            <p:nvPr/>
          </p:nvSpPr>
          <p:spPr>
            <a:xfrm>
              <a:off x="4687712" y="1546384"/>
              <a:ext cx="1696724" cy="358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ค่าเป้าหมาย ปี </a:t>
              </a:r>
              <a:r>
                <a:rPr kumimoji="0" lang="en-US" sz="20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2567</a:t>
              </a:r>
              <a:endParaRPr kumimoji="0" lang="th-TH" sz="20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DAB1BC6-E82B-FE12-8FBE-1FB4E57AF9B2}"/>
                </a:ext>
              </a:extLst>
            </p:cNvPr>
            <p:cNvGrpSpPr/>
            <p:nvPr/>
          </p:nvGrpSpPr>
          <p:grpSpPr>
            <a:xfrm>
              <a:off x="4697491" y="1141091"/>
              <a:ext cx="1696724" cy="3566160"/>
              <a:chOff x="4697491" y="1141091"/>
              <a:chExt cx="1696724" cy="3566160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3A0C645-A2E3-304E-53F7-311684A540DD}"/>
                  </a:ext>
                </a:extLst>
              </p:cNvPr>
              <p:cNvSpPr txBox="1"/>
              <p:nvPr/>
            </p:nvSpPr>
            <p:spPr>
              <a:xfrm>
                <a:off x="4697491" y="1846698"/>
                <a:ext cx="1696724" cy="2835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9063" marR="0" lvl="0" indent="-119063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th-TH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ค่าเป้าหมายในแผนแม่บทฯ แผนฯ </a:t>
                </a:r>
                <a:r>
                  <a:rPr kumimoji="0" lang="en-US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13</a:t>
                </a:r>
                <a:endPara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marL="119063" marR="0" lvl="0" indent="-119063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th-TH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ค่าเป้าหมายในยุทธศาสตร์การสรร</a:t>
                </a:r>
                <a:r>
                  <a:rPr kumimoji="0" lang="th-TH" sz="1800" b="0" i="0" u="none" strike="noStrike" kern="0" cap="none" spc="-3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งบประมาณฯ ปี </a:t>
                </a:r>
                <a:r>
                  <a:rPr kumimoji="0" lang="en-US" sz="1800" b="0" i="0" u="none" strike="noStrike" kern="0" cap="none" spc="-3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2567</a:t>
                </a:r>
              </a:p>
              <a:p>
                <a:pPr marL="119063" marR="0" lvl="0" indent="-119063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th-TH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อื่น ๆ เช่น </a:t>
                </a:r>
                <a:br>
                  <a:rPr kumimoji="0" lang="en-US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kumimoji="0" lang="th-TH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ค่าเป้าหมายตัวชี้วัด</a:t>
                </a:r>
                <a:r>
                  <a:rPr kumimoji="0" lang="th-TH" sz="1800" b="0" i="0" u="none" strike="noStrike" kern="0" cap="none" spc="-6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การปรับปรุงโครงสร้างฯ </a:t>
                </a:r>
                <a:r>
                  <a:rPr kumimoji="0" lang="th-TH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ตามมติ ก.พ.ร.</a:t>
                </a:r>
                <a:r>
                  <a:rPr kumimoji="0" lang="en-US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br>
                  <a:rPr kumimoji="0" lang="en-US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kumimoji="0" lang="th-TH" sz="1800" b="0" i="0" u="none" strike="noStrike" kern="0" cap="none" spc="-2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ค่าเป้าหมายตามแผนฯ</a:t>
                </a:r>
                <a:r>
                  <a:rPr kumimoji="0" lang="th-TH" sz="1800" b="0" i="0" u="none" strike="noStrike" kern="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ของหน่วยงาน ฯลฯ</a:t>
                </a:r>
              </a:p>
            </p:txBody>
          </p:sp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ABAF73CC-DE2E-B6F3-DB48-56CC67661D75}"/>
                  </a:ext>
                </a:extLst>
              </p:cNvPr>
              <p:cNvSpPr/>
              <p:nvPr/>
            </p:nvSpPr>
            <p:spPr>
              <a:xfrm>
                <a:off x="4717469" y="1141091"/>
                <a:ext cx="1637210" cy="3566160"/>
              </a:xfrm>
              <a:prstGeom prst="roundRect">
                <a:avLst>
                  <a:gd name="adj" fmla="val 0"/>
                </a:avLst>
              </a:prstGeom>
              <a:noFill/>
              <a:ln w="12700" cap="flat" cmpd="sng" algn="ctr">
                <a:solidFill>
                  <a:srgbClr val="88D3CE">
                    <a:lumMod val="50000"/>
                  </a:srgbClr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</p:grpSp>
      </p:grpSp>
      <p:sp>
        <p:nvSpPr>
          <p:cNvPr id="85" name="Cross 84">
            <a:extLst>
              <a:ext uri="{FF2B5EF4-FFF2-40B4-BE49-F238E27FC236}">
                <a16:creationId xmlns:a16="http://schemas.microsoft.com/office/drawing/2014/main" id="{4F394B01-64A1-6323-E480-881B5BA2CDD9}"/>
              </a:ext>
            </a:extLst>
          </p:cNvPr>
          <p:cNvSpPr/>
          <p:nvPr/>
        </p:nvSpPr>
        <p:spPr>
          <a:xfrm>
            <a:off x="4182501" y="2787446"/>
            <a:ext cx="396388" cy="396388"/>
          </a:xfrm>
          <a:prstGeom prst="plus">
            <a:avLst>
              <a:gd name="adj" fmla="val 32714"/>
            </a:avLst>
          </a:prstGeom>
          <a:solidFill>
            <a:srgbClr val="88D3CE">
              <a:lumMod val="50000"/>
            </a:srgbClr>
          </a:solidFill>
          <a:ln w="25400" cap="flat" cmpd="sng" algn="ctr">
            <a:solidFill>
              <a:srgbClr val="88D3CE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FD5F7DBA-DEC1-A17D-6606-5D5A696A0C3E}"/>
              </a:ext>
            </a:extLst>
          </p:cNvPr>
          <p:cNvSpPr/>
          <p:nvPr/>
        </p:nvSpPr>
        <p:spPr>
          <a:xfrm rot="5400000">
            <a:off x="5929510" y="2797661"/>
            <a:ext cx="1084331" cy="375958"/>
          </a:xfrm>
          <a:prstGeom prst="triangle">
            <a:avLst>
              <a:gd name="adj" fmla="val 50000"/>
            </a:avLst>
          </a:prstGeom>
          <a:solidFill>
            <a:srgbClr val="2F7F79"/>
          </a:solidFill>
          <a:ln w="25400" cap="flat" cmpd="sng" algn="ctr">
            <a:solidFill>
              <a:srgbClr val="36585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07030B3-2B6B-3C50-606C-0EB9FCA18503}"/>
              </a:ext>
            </a:extLst>
          </p:cNvPr>
          <p:cNvGrpSpPr/>
          <p:nvPr/>
        </p:nvGrpSpPr>
        <p:grpSpPr>
          <a:xfrm>
            <a:off x="6701003" y="1120465"/>
            <a:ext cx="5099171" cy="3451146"/>
            <a:chOff x="6869166" y="1120465"/>
            <a:chExt cx="5099171" cy="3451146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05721291-C05E-B7C9-FD4E-5B19B0F01EFE}"/>
                </a:ext>
              </a:extLst>
            </p:cNvPr>
            <p:cNvSpPr/>
            <p:nvPr/>
          </p:nvSpPr>
          <p:spPr>
            <a:xfrm>
              <a:off x="6869166" y="1135606"/>
              <a:ext cx="5074920" cy="3413185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solidFill>
                <a:srgbClr val="88D3CE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6D23F41-BE51-D1B7-3BE8-2653C52C6F71}"/>
                </a:ext>
              </a:extLst>
            </p:cNvPr>
            <p:cNvSpPr txBox="1"/>
            <p:nvPr/>
          </p:nvSpPr>
          <p:spPr>
            <a:xfrm>
              <a:off x="6869167" y="1120465"/>
              <a:ext cx="42882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88D3CE">
                      <a:lumMod val="50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ตัวชี้วัดเชิงยุทธศาสตร์สำคัญ (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88D3CE">
                      <a:lumMod val="50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Strategic KPIs)</a:t>
              </a: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88D3CE">
                      <a:lumMod val="50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8D3CE">
                    <a:lumMod val="50000"/>
                  </a:srgb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B040229-B4E2-A8F2-426A-A2AD0FFFF2D4}"/>
                </a:ext>
              </a:extLst>
            </p:cNvPr>
            <p:cNvSpPr txBox="1"/>
            <p:nvPr/>
          </p:nvSpPr>
          <p:spPr>
            <a:xfrm>
              <a:off x="6869166" y="3533378"/>
              <a:ext cx="5099171" cy="1038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9063" marR="0" lvl="0" indent="-119063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ใช้ในการติดตามผล 5 ปี (ปี </a:t>
              </a:r>
              <a:r>
                <a: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66 - 70) </a:t>
              </a: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ทบทวนได้ทุกปีตามแผนแม่บทฯ แผนฯ 13</a:t>
              </a:r>
              <a:endPara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119063" marR="0" lvl="0" indent="-119063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ให้กระทรวง (หน่วยงานเจ้าภาพ) รายงานผล เพื่อใช้ในการติดตามการพัฒนาระบบราชการในภาพรวม (</a:t>
              </a:r>
              <a:r>
                <a: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Monitor) </a:t>
              </a: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(ไม่ใช้ประเมินผลตามมาตรการปรับปรุงฯ)</a:t>
              </a:r>
              <a:endParaRPr kumimoji="0" lang="en-US" sz="1800" b="0" i="0" u="none" strike="noStrike" kern="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119063" marR="0" lvl="0" indent="-119063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ถ่ายทอด </a:t>
              </a:r>
              <a:r>
                <a:rPr kumimoji="0" lang="en-US" sz="1800" b="0" i="0" u="none" strike="noStrike" kern="0" cap="none" spc="0" normalizeH="0" baseline="0" noProof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Strategic KPIs </a:t>
              </a:r>
              <a:r>
                <a:rPr kumimoji="0" lang="th-TH" sz="1800" b="0" i="0" u="none" strike="noStrike" kern="0" cap="none" spc="0" normalizeH="0" baseline="0" noProof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ลงตัวชี้วัดตามมาตรการปรับปรุงฯ (ตัวชี้วัดกรม)</a:t>
              </a: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5E770A9-0C67-0BC2-B767-E9F1EB8C9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7580" y="1582130"/>
              <a:ext cx="4355567" cy="1948073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0881E32-2B8F-E718-877F-1D7DF4A7DDCB}"/>
                </a:ext>
              </a:extLst>
            </p:cNvPr>
            <p:cNvSpPr txBox="1"/>
            <p:nvPr/>
          </p:nvSpPr>
          <p:spPr>
            <a:xfrm rot="803528">
              <a:off x="10945768" y="1526085"/>
              <a:ext cx="914400" cy="36576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Monitor</a:t>
              </a:r>
              <a:endPara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93" name="Arrow: Bent-Up 92">
            <a:extLst>
              <a:ext uri="{FF2B5EF4-FFF2-40B4-BE49-F238E27FC236}">
                <a16:creationId xmlns:a16="http://schemas.microsoft.com/office/drawing/2014/main" id="{E46AA2FB-309C-2882-EEA5-09FA5877F9AD}"/>
              </a:ext>
            </a:extLst>
          </p:cNvPr>
          <p:cNvSpPr/>
          <p:nvPr/>
        </p:nvSpPr>
        <p:spPr>
          <a:xfrm rot="5400000">
            <a:off x="6826188" y="4777655"/>
            <a:ext cx="1072618" cy="704192"/>
          </a:xfrm>
          <a:prstGeom prst="bentUpArrow">
            <a:avLst>
              <a:gd name="adj1" fmla="val 31640"/>
              <a:gd name="adj2" fmla="val 25000"/>
              <a:gd name="adj3" fmla="val 30134"/>
            </a:avLst>
          </a:prstGeom>
          <a:solidFill>
            <a:srgbClr val="0000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5BC4826-C312-CBB8-37FE-8A5033E09DA9}"/>
              </a:ext>
            </a:extLst>
          </p:cNvPr>
          <p:cNvGrpSpPr/>
          <p:nvPr/>
        </p:nvGrpSpPr>
        <p:grpSpPr>
          <a:xfrm>
            <a:off x="7793019" y="4635139"/>
            <a:ext cx="4075400" cy="2030309"/>
            <a:chOff x="7793019" y="4635139"/>
            <a:chExt cx="4075400" cy="2030309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2F74E49E-D0CB-A699-14EF-4AE3820AC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77325" y="4635139"/>
              <a:ext cx="3928207" cy="2030309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811A0F66-5165-FBB2-CB26-0AE01979F568}"/>
                </a:ext>
              </a:extLst>
            </p:cNvPr>
            <p:cNvSpPr/>
            <p:nvPr/>
          </p:nvSpPr>
          <p:spPr>
            <a:xfrm>
              <a:off x="7793019" y="5377998"/>
              <a:ext cx="4075400" cy="228600"/>
            </a:xfrm>
            <a:prstGeom prst="roundRect">
              <a:avLst>
                <a:gd name="adj" fmla="val 0"/>
              </a:avLst>
            </a:prstGeom>
            <a:solidFill>
              <a:srgbClr val="0000FF">
                <a:alpha val="14902"/>
              </a:srgbClr>
            </a:solidFill>
            <a:ln w="19050" cap="flat" cmpd="sng" algn="ctr">
              <a:solidFill>
                <a:srgbClr val="0000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7" name="Picture 2">
            <a:extLst>
              <a:ext uri="{FF2B5EF4-FFF2-40B4-BE49-F238E27FC236}">
                <a16:creationId xmlns:a16="http://schemas.microsoft.com/office/drawing/2014/main" id="{AD1745CC-9BF7-2A1D-00AA-797ED853B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r="21411"/>
          <a:stretch/>
        </p:blipFill>
        <p:spPr bwMode="auto">
          <a:xfrm>
            <a:off x="5643907" y="1171402"/>
            <a:ext cx="696490" cy="6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696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4A8D17D-506C-297D-56C1-5858FAE72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DFE750-4D84-A000-D1D5-9989A682CA26}"/>
              </a:ext>
            </a:extLst>
          </p:cNvPr>
          <p:cNvSpPr/>
          <p:nvPr/>
        </p:nvSpPr>
        <p:spPr>
          <a:xfrm>
            <a:off x="278972" y="942429"/>
            <a:ext cx="11658398" cy="5852040"/>
          </a:xfrm>
          <a:prstGeom prst="roundRect">
            <a:avLst>
              <a:gd name="adj" fmla="val 564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A4D095-7E09-7450-B0EE-1A3C009F1D0F}"/>
              </a:ext>
            </a:extLst>
          </p:cNvPr>
          <p:cNvGrpSpPr/>
          <p:nvPr/>
        </p:nvGrpSpPr>
        <p:grpSpPr>
          <a:xfrm>
            <a:off x="232285" y="1612482"/>
            <a:ext cx="3714749" cy="1876611"/>
            <a:chOff x="237141" y="1085486"/>
            <a:chExt cx="3714749" cy="187661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611AFA3-2891-6374-E4B6-251D24B3A5F6}"/>
                </a:ext>
              </a:extLst>
            </p:cNvPr>
            <p:cNvSpPr/>
            <p:nvPr/>
          </p:nvSpPr>
          <p:spPr>
            <a:xfrm>
              <a:off x="237141" y="1098155"/>
              <a:ext cx="3714749" cy="1863942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solidFill>
                <a:srgbClr val="88D3CE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D78E6BC-23A5-37D5-ED0D-614BECCC73A8}"/>
                </a:ext>
              </a:extLst>
            </p:cNvPr>
            <p:cNvSpPr txBox="1"/>
            <p:nvPr/>
          </p:nvSpPr>
          <p:spPr>
            <a:xfrm>
              <a:off x="237141" y="1085486"/>
              <a:ext cx="371474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88D3CE">
                      <a:lumMod val="50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ตัวชี้วัดเชิงยุทธศาสตร์สำคัญ (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88D3CE">
                      <a:lumMod val="50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Strategic KPIs)</a:t>
              </a:r>
              <a:r>
                <a:rPr kumimoji="0" lang="th-TH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88D3CE">
                      <a:lumMod val="50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88D3CE">
                    <a:lumMod val="50000"/>
                  </a:srgbClr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781F1C7-F4EA-6963-FF82-BE5EF8EA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664" y="1529042"/>
              <a:ext cx="3037702" cy="135864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41952C6-344D-50D4-8151-343700573FBB}"/>
              </a:ext>
            </a:extLst>
          </p:cNvPr>
          <p:cNvGrpSpPr/>
          <p:nvPr/>
        </p:nvGrpSpPr>
        <p:grpSpPr>
          <a:xfrm>
            <a:off x="330931" y="3961666"/>
            <a:ext cx="3606322" cy="1863941"/>
            <a:chOff x="7877325" y="4635139"/>
            <a:chExt cx="3928207" cy="203030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80FB92F-64AD-7626-84F5-9C585ACAF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7325" y="4635139"/>
              <a:ext cx="3928207" cy="2030309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B4E208E-A804-B43B-356E-298DEE3605E4}"/>
                </a:ext>
              </a:extLst>
            </p:cNvPr>
            <p:cNvSpPr/>
            <p:nvPr/>
          </p:nvSpPr>
          <p:spPr>
            <a:xfrm>
              <a:off x="7877325" y="5373915"/>
              <a:ext cx="3928207" cy="258527"/>
            </a:xfrm>
            <a:prstGeom prst="roundRect">
              <a:avLst>
                <a:gd name="adj" fmla="val 0"/>
              </a:avLst>
            </a:prstGeom>
            <a:solidFill>
              <a:srgbClr val="0000FF">
                <a:alpha val="14902"/>
              </a:srgbClr>
            </a:solidFill>
            <a:ln w="19050" cap="flat" cmpd="sng" algn="ctr">
              <a:solidFill>
                <a:srgbClr val="0000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B890B8BD-B304-14D9-24D1-853635FF821B}"/>
              </a:ext>
            </a:extLst>
          </p:cNvPr>
          <p:cNvSpPr/>
          <p:nvPr/>
        </p:nvSpPr>
        <p:spPr>
          <a:xfrm>
            <a:off x="4023257" y="1983241"/>
            <a:ext cx="541495" cy="507328"/>
          </a:xfrm>
          <a:prstGeom prst="rightArrow">
            <a:avLst/>
          </a:prstGeom>
          <a:solidFill>
            <a:srgbClr val="0000FF"/>
          </a:solidFill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F52FB9-16A0-D285-7547-79A4A129EA17}"/>
              </a:ext>
            </a:extLst>
          </p:cNvPr>
          <p:cNvGrpSpPr/>
          <p:nvPr/>
        </p:nvGrpSpPr>
        <p:grpSpPr>
          <a:xfrm>
            <a:off x="5225621" y="5338929"/>
            <a:ext cx="6619024" cy="1430289"/>
            <a:chOff x="324229" y="3964771"/>
            <a:chExt cx="4886630" cy="143028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D16E422-47F8-1BAD-6B4B-3D06A1C64C4B}"/>
                </a:ext>
              </a:extLst>
            </p:cNvPr>
            <p:cNvSpPr/>
            <p:nvPr/>
          </p:nvSpPr>
          <p:spPr>
            <a:xfrm>
              <a:off x="324229" y="3964771"/>
              <a:ext cx="663742" cy="365760"/>
            </a:xfrm>
            <a:prstGeom prst="roundRect">
              <a:avLst>
                <a:gd name="adj" fmla="val 0"/>
              </a:avLst>
            </a:prstGeom>
            <a:solidFill>
              <a:srgbClr val="0000FF">
                <a:alpha val="14902"/>
              </a:srgbClr>
            </a:solidFill>
            <a:ln w="19050" cap="flat" cmpd="sng" algn="ctr">
              <a:solidFill>
                <a:srgbClr val="0000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E4ED24D-3430-7633-BB78-75C4938ADB56}"/>
                </a:ext>
              </a:extLst>
            </p:cNvPr>
            <p:cNvSpPr txBox="1"/>
            <p:nvPr/>
          </p:nvSpPr>
          <p:spPr>
            <a:xfrm>
              <a:off x="987971" y="4005239"/>
              <a:ext cx="37147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8275" marR="0" lvl="0" indent="-168275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=	</a:t>
              </a: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ตัวชี้วัดเชิงยุทธศาสตร์สำคัญ (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Strategic KPIs)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7ACE6C45-5621-77C9-518A-B143970863FC}"/>
                </a:ext>
              </a:extLst>
            </p:cNvPr>
            <p:cNvSpPr/>
            <p:nvPr/>
          </p:nvSpPr>
          <p:spPr>
            <a:xfrm>
              <a:off x="324229" y="4437614"/>
              <a:ext cx="663742" cy="365760"/>
            </a:xfrm>
            <a:prstGeom prst="roundRect">
              <a:avLst>
                <a:gd name="adj" fmla="val 0"/>
              </a:avLst>
            </a:prstGeom>
            <a:solidFill>
              <a:srgbClr val="FFFF00">
                <a:alpha val="14902"/>
              </a:srgbClr>
            </a:solidFill>
            <a:ln w="19050" cap="flat" cmpd="sng" algn="ctr">
              <a:solidFill>
                <a:srgbClr val="9966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8B7476B-FD2C-12AD-7076-8506C86F6662}"/>
                </a:ext>
              </a:extLst>
            </p:cNvPr>
            <p:cNvSpPr txBox="1"/>
            <p:nvPr/>
          </p:nvSpPr>
          <p:spPr>
            <a:xfrm>
              <a:off x="987971" y="4446552"/>
              <a:ext cx="42228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8275" marR="0" lvl="0" indent="-168275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=	</a:t>
              </a: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ตัวชี้วัดตามมาตรการปรับปรุงประสิทธิภาพในการปฏิบัติราชการ (ตัวชี้วัดกรม)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C7BDD3C-4768-290F-02C0-E7A6612C9238}"/>
                </a:ext>
              </a:extLst>
            </p:cNvPr>
            <p:cNvSpPr txBox="1"/>
            <p:nvPr/>
          </p:nvSpPr>
          <p:spPr>
            <a:xfrm>
              <a:off x="1058877" y="4754980"/>
              <a:ext cx="3397508" cy="640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4538" marR="0" lvl="0" indent="-744538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√</a:t>
              </a:r>
              <a:r>
                <a:rPr kumimoji="0" lang="th-TH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kumimoji="0" lang="th-TH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 ตัวชี้วัดที่เป็นตัวเดียวกับ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Strategic KPIs</a:t>
              </a:r>
              <a:endPara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744538" marR="0" lvl="0" indent="-744538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ตัวอักษรสีแดง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kumimoji="0" lang="th-TH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kumimoji="0" lang="th-TH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ตัวชี้วัดทดแทน (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Proxy) </a:t>
              </a:r>
              <a:r>
                <a:rPr kumimoji="0" lang="th-TH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ที่ถ่ายทอดมาจาก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Strategic KPIs</a:t>
              </a:r>
            </a:p>
            <a:p>
              <a:pPr marL="744538" marR="0" lvl="0" indent="-744538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ตัวอักษรสีม่วง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kumimoji="0" lang="th-TH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kumimoji="0" lang="th-TH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ตัวชี้วัดที่ไม่เชื่อมโยงกับ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Strategic KPIs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C4B3CD-F273-D256-BD53-8B2933B172C4}"/>
              </a:ext>
            </a:extLst>
          </p:cNvPr>
          <p:cNvGrpSpPr/>
          <p:nvPr/>
        </p:nvGrpSpPr>
        <p:grpSpPr>
          <a:xfrm>
            <a:off x="4606792" y="1510011"/>
            <a:ext cx="7363259" cy="3684896"/>
            <a:chOff x="4587002" y="3023585"/>
            <a:chExt cx="7363259" cy="3684896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392BB5D-6C24-E7ED-866E-D31408FC467F}"/>
                </a:ext>
              </a:extLst>
            </p:cNvPr>
            <p:cNvSpPr/>
            <p:nvPr/>
          </p:nvSpPr>
          <p:spPr>
            <a:xfrm>
              <a:off x="4587002" y="3023585"/>
              <a:ext cx="7363259" cy="3684896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909181A-257C-84F9-9947-1429D69FD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9991" y="3059341"/>
              <a:ext cx="7171288" cy="3649140"/>
            </a:xfrm>
            <a:prstGeom prst="rect">
              <a:avLst/>
            </a:prstGeom>
          </p:spPr>
        </p:pic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65538C93-D839-706E-BB14-BB16F5F9A171}"/>
                </a:ext>
              </a:extLst>
            </p:cNvPr>
            <p:cNvSpPr/>
            <p:nvPr/>
          </p:nvSpPr>
          <p:spPr>
            <a:xfrm>
              <a:off x="5826670" y="3502570"/>
              <a:ext cx="5041027" cy="1234440"/>
            </a:xfrm>
            <a:prstGeom prst="roundRect">
              <a:avLst>
                <a:gd name="adj" fmla="val 0"/>
              </a:avLst>
            </a:prstGeom>
            <a:solidFill>
              <a:srgbClr val="0000FF">
                <a:alpha val="14902"/>
              </a:srgbClr>
            </a:solidFill>
            <a:ln w="19050" cap="flat" cmpd="sng" algn="ctr">
              <a:solidFill>
                <a:srgbClr val="0000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21D10FB-8998-FCAD-340F-A1D12A4EA75F}"/>
                </a:ext>
              </a:extLst>
            </p:cNvPr>
            <p:cNvSpPr/>
            <p:nvPr/>
          </p:nvSpPr>
          <p:spPr>
            <a:xfrm>
              <a:off x="5202621" y="4788208"/>
              <a:ext cx="6638658" cy="1842259"/>
            </a:xfrm>
            <a:prstGeom prst="roundRect">
              <a:avLst>
                <a:gd name="adj" fmla="val 0"/>
              </a:avLst>
            </a:prstGeom>
            <a:solidFill>
              <a:srgbClr val="FFFF00">
                <a:alpha val="14902"/>
              </a:srgbClr>
            </a:solidFill>
            <a:ln w="19050" cap="flat" cmpd="sng" algn="ctr">
              <a:solidFill>
                <a:srgbClr val="9966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66206FD-640B-7ADA-18DC-68ADA16B9550}"/>
                </a:ext>
              </a:extLst>
            </p:cNvPr>
            <p:cNvSpPr txBox="1"/>
            <p:nvPr/>
          </p:nvSpPr>
          <p:spPr>
            <a:xfrm>
              <a:off x="10149429" y="3355430"/>
              <a:ext cx="731520" cy="27432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Monitor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04CA413B-F7D5-75B9-D331-899021BC22C0}"/>
              </a:ext>
            </a:extLst>
          </p:cNvPr>
          <p:cNvSpPr/>
          <p:nvPr/>
        </p:nvSpPr>
        <p:spPr>
          <a:xfrm rot="10800000">
            <a:off x="4012747" y="4512118"/>
            <a:ext cx="541495" cy="507328"/>
          </a:xfrm>
          <a:prstGeom prst="rightArrow">
            <a:avLst/>
          </a:prstGeom>
          <a:solidFill>
            <a:srgbClr val="0000FF"/>
          </a:solidFill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C3FC55A-9C16-DA33-4638-E2E0813491F0}"/>
              </a:ext>
            </a:extLst>
          </p:cNvPr>
          <p:cNvGrpSpPr/>
          <p:nvPr/>
        </p:nvGrpSpPr>
        <p:grpSpPr>
          <a:xfrm>
            <a:off x="169399" y="1212608"/>
            <a:ext cx="472197" cy="472197"/>
            <a:chOff x="-899426" y="366248"/>
            <a:chExt cx="548640" cy="54864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4B8F452-0234-9900-D646-D278E230DEF4}"/>
                </a:ext>
              </a:extLst>
            </p:cNvPr>
            <p:cNvSpPr/>
            <p:nvPr/>
          </p:nvSpPr>
          <p:spPr>
            <a:xfrm>
              <a:off x="-899426" y="366248"/>
              <a:ext cx="548640" cy="548640"/>
            </a:xfrm>
            <a:prstGeom prst="ellipse">
              <a:avLst/>
            </a:prstGeom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D124FD"/>
              </a:solidFill>
              <a:prstDash val="solid"/>
            </a:ln>
            <a:effectLst/>
          </p:spPr>
          <p:txBody>
            <a:bodyPr/>
            <a:lstStyle/>
            <a:p>
              <a:endParaRPr lang="th-TH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FDD4761-565D-5F6E-D3B1-E595F1065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3706" y="411968"/>
              <a:ext cx="457200" cy="4572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20D1EDF-9D49-53BA-2E10-57CC98D9D32C}"/>
              </a:ext>
            </a:extLst>
          </p:cNvPr>
          <p:cNvGrpSpPr/>
          <p:nvPr/>
        </p:nvGrpSpPr>
        <p:grpSpPr>
          <a:xfrm>
            <a:off x="4434377" y="1212608"/>
            <a:ext cx="472197" cy="472197"/>
            <a:chOff x="-776635" y="1611501"/>
            <a:chExt cx="548640" cy="54864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F9BCF73-FE63-B51E-EDEC-568B146221F5}"/>
                </a:ext>
              </a:extLst>
            </p:cNvPr>
            <p:cNvSpPr/>
            <p:nvPr/>
          </p:nvSpPr>
          <p:spPr>
            <a:xfrm>
              <a:off x="-776635" y="1611501"/>
              <a:ext cx="548640" cy="548640"/>
            </a:xfrm>
            <a:prstGeom prst="ellipse">
              <a:avLst/>
            </a:prstGeom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D124FD"/>
              </a:solidFill>
              <a:prstDash val="solid"/>
            </a:ln>
            <a:effectLst/>
          </p:spPr>
          <p:txBody>
            <a:bodyPr/>
            <a:lstStyle/>
            <a:p>
              <a:endParaRPr lang="th-TH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81BA7DF9-1F7B-76A1-3A40-5814924DE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0915" y="1657221"/>
              <a:ext cx="457200" cy="457200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BB24E4C-3667-3EEB-7DDF-406AB5B6ADD4}"/>
              </a:ext>
            </a:extLst>
          </p:cNvPr>
          <p:cNvGrpSpPr/>
          <p:nvPr/>
        </p:nvGrpSpPr>
        <p:grpSpPr>
          <a:xfrm>
            <a:off x="169398" y="3741484"/>
            <a:ext cx="472197" cy="472197"/>
            <a:chOff x="-766487" y="2334172"/>
            <a:chExt cx="548640" cy="54864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29EF3B5-6E0C-6E55-5AE4-69DB4CD6B529}"/>
                </a:ext>
              </a:extLst>
            </p:cNvPr>
            <p:cNvSpPr/>
            <p:nvPr/>
          </p:nvSpPr>
          <p:spPr>
            <a:xfrm>
              <a:off x="-766487" y="2334172"/>
              <a:ext cx="548640" cy="548640"/>
            </a:xfrm>
            <a:prstGeom prst="ellipse">
              <a:avLst/>
            </a:prstGeom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D124FD"/>
              </a:solidFill>
              <a:prstDash val="solid"/>
            </a:ln>
            <a:effectLst/>
          </p:spPr>
          <p:txBody>
            <a:bodyPr/>
            <a:lstStyle/>
            <a:p>
              <a:endParaRPr lang="th-TH"/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EF435696-09F2-BD57-A1A8-94C788B1A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0767" y="2379892"/>
              <a:ext cx="457200" cy="457200"/>
            </a:xfrm>
            <a:prstGeom prst="rect">
              <a:avLst/>
            </a:prstGeom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C1A8BBC7-B0A6-6790-F9B3-F091DC29CE3F}"/>
              </a:ext>
            </a:extLst>
          </p:cNvPr>
          <p:cNvSpPr txBox="1"/>
          <p:nvPr/>
        </p:nvSpPr>
        <p:spPr>
          <a:xfrm>
            <a:off x="645969" y="862239"/>
            <a:ext cx="10967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การถ่ายทอด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ลงตัวชี้วัดตามมาตรการปรับปรุงประสิทธิภาพในการปฏิบัติราชการ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AD20464-0914-DE2F-CEB0-E4DA90267297}"/>
              </a:ext>
            </a:extLst>
          </p:cNvPr>
          <p:cNvSpPr txBox="1"/>
          <p:nvPr/>
        </p:nvSpPr>
        <p:spPr>
          <a:xfrm>
            <a:off x="365002" y="227532"/>
            <a:ext cx="10967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2.1 ตัวชี้วัดเชิงยุทธศาสตร์สำคัญ (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KPIs) 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(ต่อ)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505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BB1F50-1874-DCC9-EFEB-814050580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877AF-1B77-DDE1-F7F7-ED2A4B25C352}"/>
              </a:ext>
            </a:extLst>
          </p:cNvPr>
          <p:cNvSpPr txBox="1"/>
          <p:nvPr/>
        </p:nvSpPr>
        <p:spPr>
          <a:xfrm>
            <a:off x="660842" y="1182845"/>
            <a:ext cx="1178483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กรอบแนวทางการประเมินส่วนราชการตามมาตรการปรับปรุงประสิทธิภาพในการปฏิบัติราชการ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2567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องค์ประกอบที่ 1 การประเมินประสิทธิผลการดำเนินงาน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Performance Base) (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 70)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องค์ประกอบที่ 2 การประเมินศักยภาพในการดำเนินงาน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Base) (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 30)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แนวทางการกำหนดตัวชี้วัดตามมาตรการปรับปรุงประสิทธิภาพในการปฏิบัติราชการ ประจำปีงบประมาณ พ.ศ. 2567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แนวทางการกำหนดเกณฑ์การประเมิน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การปรับเปลี่ยนรายละเอียดตัวชี้วัดตามมาตรการปรับปรุงประสิทธิภาพในการปฏิบัติราชการ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การให้ข้อเสนอแนะเพื่อส่งสัญญาณล่วงหน้า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Early Warning)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แผนการดำเนินงานการประเมินส่วนราชการฯ ประจำปีงบประมาณ พ.ศ. 2567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ความเชื่อมโยงของการประเมินส่วนราชการฯ กับการประเมินผู้บริหารองค์การ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C45D1-A50E-06A6-DF52-48A75BC15DE5}"/>
              </a:ext>
            </a:extLst>
          </p:cNvPr>
          <p:cNvSpPr txBox="1"/>
          <p:nvPr/>
        </p:nvSpPr>
        <p:spPr>
          <a:xfrm>
            <a:off x="437323" y="205073"/>
            <a:ext cx="505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หัวข้อการชี้แจง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Picture 2" descr="A blue circle with a white number on it&#10;&#10;Description automatically generated with medium confidence">
            <a:extLst>
              <a:ext uri="{FF2B5EF4-FFF2-40B4-BE49-F238E27FC236}">
                <a16:creationId xmlns:a16="http://schemas.microsoft.com/office/drawing/2014/main" id="{A3E3B4B2-A715-69E8-03DE-107492B40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5" y="1237201"/>
            <a:ext cx="429736" cy="429736"/>
          </a:xfrm>
          <a:prstGeom prst="rect">
            <a:avLst/>
          </a:prstGeom>
        </p:spPr>
      </p:pic>
      <p:pic>
        <p:nvPicPr>
          <p:cNvPr id="6" name="Picture 5" descr="A blue circle with white number on it&#10;&#10;Description automatically generated with medium confidence">
            <a:extLst>
              <a:ext uri="{FF2B5EF4-FFF2-40B4-BE49-F238E27FC236}">
                <a16:creationId xmlns:a16="http://schemas.microsoft.com/office/drawing/2014/main" id="{C22994C1-D119-A10B-3CA0-B939BBC01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5" y="2174647"/>
            <a:ext cx="429736" cy="429736"/>
          </a:xfrm>
          <a:prstGeom prst="rect">
            <a:avLst/>
          </a:prstGeom>
        </p:spPr>
      </p:pic>
      <p:pic>
        <p:nvPicPr>
          <p:cNvPr id="7" name="Picture 6" descr="A blue circle with white number three&#10;&#10;Description automatically generated with medium confidence">
            <a:extLst>
              <a:ext uri="{FF2B5EF4-FFF2-40B4-BE49-F238E27FC236}">
                <a16:creationId xmlns:a16="http://schemas.microsoft.com/office/drawing/2014/main" id="{96FE13F6-3A7F-5BA1-CB11-951D98306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5" y="2687437"/>
            <a:ext cx="429736" cy="429736"/>
          </a:xfrm>
          <a:prstGeom prst="rect">
            <a:avLst/>
          </a:prstGeom>
        </p:spPr>
      </p:pic>
      <p:pic>
        <p:nvPicPr>
          <p:cNvPr id="8" name="Picture 7" descr="A blue circle with white number on it&#10;&#10;Description automatically generated with medium confidence">
            <a:extLst>
              <a:ext uri="{FF2B5EF4-FFF2-40B4-BE49-F238E27FC236}">
                <a16:creationId xmlns:a16="http://schemas.microsoft.com/office/drawing/2014/main" id="{85E15557-053E-A63D-D63E-F2525BC2B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5" y="5739862"/>
            <a:ext cx="429736" cy="429736"/>
          </a:xfrm>
          <a:prstGeom prst="rect">
            <a:avLst/>
          </a:prstGeom>
        </p:spPr>
      </p:pic>
      <p:pic>
        <p:nvPicPr>
          <p:cNvPr id="9" name="Picture 8" descr="A blue circle with white number on it&#10;&#10;Description automatically generated with medium confidence">
            <a:extLst>
              <a:ext uri="{FF2B5EF4-FFF2-40B4-BE49-F238E27FC236}">
                <a16:creationId xmlns:a16="http://schemas.microsoft.com/office/drawing/2014/main" id="{75F782C5-D416-6C28-A8E5-62037079B4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5" y="5179073"/>
            <a:ext cx="429736" cy="429736"/>
          </a:xfrm>
          <a:prstGeom prst="rect">
            <a:avLst/>
          </a:prstGeom>
        </p:spPr>
      </p:pic>
      <p:pic>
        <p:nvPicPr>
          <p:cNvPr id="10" name="Picture 9" descr="A blue circle with white number on it&#10;&#10;Description automatically generated with medium confidence">
            <a:extLst>
              <a:ext uri="{FF2B5EF4-FFF2-40B4-BE49-F238E27FC236}">
                <a16:creationId xmlns:a16="http://schemas.microsoft.com/office/drawing/2014/main" id="{DF5A864F-3B06-110E-2054-AFEB3E086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5" y="4655235"/>
            <a:ext cx="429736" cy="429736"/>
          </a:xfrm>
          <a:prstGeom prst="rect">
            <a:avLst/>
          </a:prstGeom>
        </p:spPr>
      </p:pic>
      <p:pic>
        <p:nvPicPr>
          <p:cNvPr id="11" name="Picture 10" descr="A blue circle with white number six&#10;&#10;Description automatically generated with medium confidence">
            <a:extLst>
              <a:ext uri="{FF2B5EF4-FFF2-40B4-BE49-F238E27FC236}">
                <a16:creationId xmlns:a16="http://schemas.microsoft.com/office/drawing/2014/main" id="{B06C7379-9581-1F8E-3C6D-85643328DC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5" y="4181586"/>
            <a:ext cx="429736" cy="429736"/>
          </a:xfrm>
          <a:prstGeom prst="rect">
            <a:avLst/>
          </a:prstGeom>
        </p:spPr>
      </p:pic>
      <p:pic>
        <p:nvPicPr>
          <p:cNvPr id="12" name="Picture 11" descr="A blue circle with white number on it&#10;&#10;Description automatically generated with medium confidence">
            <a:extLst>
              <a:ext uri="{FF2B5EF4-FFF2-40B4-BE49-F238E27FC236}">
                <a16:creationId xmlns:a16="http://schemas.microsoft.com/office/drawing/2014/main" id="{20DC324B-AD3D-9BB4-5EF7-D7EE6A438C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5" y="3707937"/>
            <a:ext cx="429736" cy="429736"/>
          </a:xfrm>
          <a:prstGeom prst="rect">
            <a:avLst/>
          </a:prstGeom>
        </p:spPr>
      </p:pic>
      <p:pic>
        <p:nvPicPr>
          <p:cNvPr id="13" name="Picture 12" descr="A blue circle with white number four&#10;&#10;Description automatically generated with medium confidence">
            <a:extLst>
              <a:ext uri="{FF2B5EF4-FFF2-40B4-BE49-F238E27FC236}">
                <a16:creationId xmlns:a16="http://schemas.microsoft.com/office/drawing/2014/main" id="{DD3C1632-366A-59B2-3C6E-E878F62B46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5" y="3179624"/>
            <a:ext cx="429736" cy="42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68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4A8D17D-506C-297D-56C1-5858FAE72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AD20464-0914-DE2F-CEB0-E4DA90267297}"/>
              </a:ext>
            </a:extLst>
          </p:cNvPr>
          <p:cNvSpPr txBox="1"/>
          <p:nvPr/>
        </p:nvSpPr>
        <p:spPr>
          <a:xfrm>
            <a:off x="365002" y="227532"/>
            <a:ext cx="10967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2.1 ตัวชี้วัดเชิงยุทธศาสตร์สำคัญ (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KPIs) 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(ต่อ)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9A789C-0BFB-B86E-958D-772626613474}"/>
              </a:ext>
            </a:extLst>
          </p:cNvPr>
          <p:cNvSpPr/>
          <p:nvPr/>
        </p:nvSpPr>
        <p:spPr>
          <a:xfrm>
            <a:off x="184919" y="939977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33DB219C-F8A0-2909-3DEE-5182BB5380A2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28142" y="980846"/>
            <a:ext cx="113357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สรุปภาพรวมตัวชี้วัดเชิงยุทธศาสตร์สำคัญ (</a:t>
            </a:r>
            <a:r>
              <a:rPr lang="en-US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Strategic KPIs)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ปี </a:t>
            </a:r>
            <a:r>
              <a:rPr lang="en-US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2567</a:t>
            </a:r>
            <a:endParaRPr lang="en-US" sz="4000" kern="0" dirty="0">
              <a:solidFill>
                <a:srgbClr val="000000"/>
              </a:soli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DF8185-822A-0F21-C3A1-C491208E4067}"/>
              </a:ext>
            </a:extLst>
          </p:cNvPr>
          <p:cNvSpPr txBox="1"/>
          <p:nvPr/>
        </p:nvSpPr>
        <p:spPr>
          <a:xfrm>
            <a:off x="3928056" y="1776038"/>
            <a:ext cx="4409157" cy="461665"/>
          </a:xfrm>
          <a:prstGeom prst="rect">
            <a:avLst/>
          </a:prstGeom>
          <a:solidFill>
            <a:srgbClr val="CFEDEB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จำนวนตัวชี้วัด 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Strategic KPIs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รวม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299 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3BDC26-B299-3BCF-A6DB-75D4F1D97A12}"/>
              </a:ext>
            </a:extLst>
          </p:cNvPr>
          <p:cNvSpPr txBox="1"/>
          <p:nvPr/>
        </p:nvSpPr>
        <p:spPr>
          <a:xfrm>
            <a:off x="332964" y="6285600"/>
            <a:ext cx="11682108" cy="278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>
              <a:lnSpc>
                <a:spcPct val="85000"/>
              </a:lnSpc>
              <a:defRPr/>
            </a:pPr>
            <a:r>
              <a:rPr lang="th-TH" sz="1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en-US" sz="1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* </a:t>
            </a:r>
            <a:r>
              <a:rPr lang="th-TH" sz="1400" spc="-50" noProof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อื่น ๆ  หมายถึง </a:t>
            </a:r>
            <a:r>
              <a:rPr lang="th-TH" sz="1400" spc="-30" noProof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ตัวชี้วัดตามแผนระดับ 2 หรือ ระดับ 3 ของหน่วยงาน </a:t>
            </a:r>
            <a:r>
              <a:rPr lang="th-TH" sz="1400" noProof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ตัวชี้วัดตามมาตรการปรับปรุงประสิทธิภาพฯ</a:t>
            </a:r>
            <a:r>
              <a:rPr lang="en-US" sz="1400" noProof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noProof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ตัวชี้วัดเติมตามความเห็นคณะทำงานฯ / อ.ก.พ.ร. ตัวชี้วัดที่บูรณาการร่วมกันหลายหน่วยงานในกระทรวง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A919292D-3B95-93D9-53F2-F9046EB03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273394"/>
              </p:ext>
            </p:extLst>
          </p:nvPr>
        </p:nvGraphicFramePr>
        <p:xfrm>
          <a:off x="420757" y="2245697"/>
          <a:ext cx="11335716" cy="3015090"/>
        </p:xfrm>
        <a:graphic>
          <a:graphicData uri="http://schemas.openxmlformats.org/drawingml/2006/table">
            <a:tbl>
              <a:tblPr firstRow="1" bandRow="1"/>
              <a:tblGrid>
                <a:gridCol w="2260062">
                  <a:extLst>
                    <a:ext uri="{9D8B030D-6E8A-4147-A177-3AD203B41FA5}">
                      <a16:colId xmlns:a16="http://schemas.microsoft.com/office/drawing/2014/main" val="221156550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1651243"/>
                    </a:ext>
                  </a:extLst>
                </a:gridCol>
                <a:gridCol w="2342690">
                  <a:extLst>
                    <a:ext uri="{9D8B030D-6E8A-4147-A177-3AD203B41FA5}">
                      <a16:colId xmlns:a16="http://schemas.microsoft.com/office/drawing/2014/main" val="1724095439"/>
                    </a:ext>
                  </a:extLst>
                </a:gridCol>
                <a:gridCol w="2067695">
                  <a:extLst>
                    <a:ext uri="{9D8B030D-6E8A-4147-A177-3AD203B41FA5}">
                      <a16:colId xmlns:a16="http://schemas.microsoft.com/office/drawing/2014/main" val="1076253664"/>
                    </a:ext>
                  </a:extLst>
                </a:gridCol>
                <a:gridCol w="2013509">
                  <a:extLst>
                    <a:ext uri="{9D8B030D-6E8A-4147-A177-3AD203B41FA5}">
                      <a16:colId xmlns:a16="http://schemas.microsoft.com/office/drawing/2014/main" val="1982347529"/>
                    </a:ext>
                  </a:extLst>
                </a:gridCol>
              </a:tblGrid>
              <a:tr h="156747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ความสอดคล้องกับแผน</a:t>
                      </a:r>
                      <a:endParaRPr lang="en-US" sz="2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2000" b="1" spc="-2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แผนแม่บทภายใต้ยุทธศาสตร์ชาติ</a:t>
                      </a:r>
                      <a:endParaRPr lang="th-TH" sz="18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A4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แผนพัฒนาการเศรษฐกิจและสังคมแห่งชาติ ฉบับที่ 13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A45D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ตัวชี้วัดจากการปรับปรุงโครงสร้างการแบ่ง</a:t>
                      </a:r>
                      <a:b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อื่น ๆ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2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84885"/>
                  </a:ext>
                </a:extLst>
              </a:tr>
              <a:tr h="510448">
                <a:tc rowSpan="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จำนวนตัวชี้วัด</a:t>
                      </a:r>
                      <a:b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(ตัว)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159</a:t>
                      </a:r>
                      <a:r>
                        <a:rPr lang="th-TH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53.17%</a:t>
                      </a:r>
                      <a:r>
                        <a:rPr lang="th-TH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99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</a:t>
                      </a:r>
                      <a:r>
                        <a:rPr lang="th-TH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12.04%</a:t>
                      </a:r>
                      <a:r>
                        <a:rPr lang="th-TH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99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 </a:t>
                      </a:r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(8.03%)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 (26.75%)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856101"/>
                  </a:ext>
                </a:extLst>
              </a:tr>
              <a:tr h="51044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195 (65.22%)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99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99E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104 (34.78%)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342857"/>
                  </a:ext>
                </a:extLst>
              </a:tr>
              <a:tr h="414050"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299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931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795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4A8D17D-506C-297D-56C1-5858FAE72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CE872E6-A6B2-8571-6198-8A81AF212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038241"/>
              </p:ext>
            </p:extLst>
          </p:nvPr>
        </p:nvGraphicFramePr>
        <p:xfrm>
          <a:off x="505681" y="2203048"/>
          <a:ext cx="5399999" cy="441129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10191">
                  <a:extLst>
                    <a:ext uri="{9D8B030D-6E8A-4147-A177-3AD203B41FA5}">
                      <a16:colId xmlns:a16="http://schemas.microsoft.com/office/drawing/2014/main" val="265500478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07944229"/>
                    </a:ext>
                  </a:extLst>
                </a:gridCol>
                <a:gridCol w="2018208">
                  <a:extLst>
                    <a:ext uri="{9D8B030D-6E8A-4147-A177-3AD203B41FA5}">
                      <a16:colId xmlns:a16="http://schemas.microsoft.com/office/drawing/2014/main" val="2801527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 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กระทรวง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Strategic KPIs</a:t>
                      </a:r>
                    </a:p>
                  </a:txBody>
                  <a:tcPr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จำนวนตัวชี้วัดที่สอดคล้องกับ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ยุทธศาสตร์จัดสรรงบประมาณ 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273673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การคลัง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472158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คมนาคม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en-US" sz="12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055428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การต่างประเทศ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682589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การท่องเที่ยวและกีฬา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75351"/>
                  </a:ext>
                </a:extLst>
              </a:tr>
              <a:tr h="20158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การพัฒนาสังคมฯ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2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314853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เกษตรและสหกรณ์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285662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ทรัพยากรธรรมชาติและสิ่งแวดล้อม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193547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ดิจิทัลเพื่อเศรษฐกิจและสังคม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837811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พลังงาน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615376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 พาณิชย์ 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755915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 มหาดไทย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2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055361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 ยุติธรรม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806263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แรงงาน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2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874412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สาธารณสุข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endParaRPr lang="en-US" sz="12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814656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วัฒนธรรม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2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47666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อุตสาหกรรม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2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417928"/>
                  </a:ext>
                </a:extLst>
              </a:tr>
              <a:tr h="20158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 การอุดมศึกษาฯ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466488"/>
                  </a:ext>
                </a:extLst>
              </a:tr>
              <a:tr h="12736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ศึกษาธิการ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496743"/>
                  </a:ext>
                </a:extLst>
              </a:tr>
            </a:tbl>
          </a:graphicData>
        </a:graphic>
      </p:graphicFrame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3A360D2-C950-CA97-3A95-012BE0DCD50D}"/>
              </a:ext>
            </a:extLst>
          </p:cNvPr>
          <p:cNvGraphicFramePr>
            <a:graphicFrameLocks noGrp="1"/>
          </p:cNvGraphicFramePr>
          <p:nvPr/>
        </p:nvGraphicFramePr>
        <p:xfrm>
          <a:off x="6292255" y="1299382"/>
          <a:ext cx="5400001" cy="537875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210809">
                  <a:extLst>
                    <a:ext uri="{9D8B030D-6E8A-4147-A177-3AD203B41FA5}">
                      <a16:colId xmlns:a16="http://schemas.microsoft.com/office/drawing/2014/main" val="2655004786"/>
                    </a:ext>
                  </a:extLst>
                </a:gridCol>
                <a:gridCol w="1228765">
                  <a:extLst>
                    <a:ext uri="{9D8B030D-6E8A-4147-A177-3AD203B41FA5}">
                      <a16:colId xmlns:a16="http://schemas.microsoft.com/office/drawing/2014/main" val="2907944229"/>
                    </a:ext>
                  </a:extLst>
                </a:gridCol>
                <a:gridCol w="1960427">
                  <a:extLst>
                    <a:ext uri="{9D8B030D-6E8A-4147-A177-3AD203B41FA5}">
                      <a16:colId xmlns:a16="http://schemas.microsoft.com/office/drawing/2014/main" val="1998729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 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ส่วนราชการ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Strategic KPIs</a:t>
                      </a:r>
                    </a:p>
                  </a:txBody>
                  <a:tcPr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จำนวนตัวชี้วัดที่สอดคล้องกับ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ยุทธศาสตร์จัดสรรงบประมาณ 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 marB="27432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497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สำนักเลขาธิการนายกรัฐมนตรี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  <a:endParaRPr lang="en-US" sz="12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472158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สำนักเลขาธิการคณะรัฐมนตรี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055428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สำนักงบประมาณ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682589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สำนักงานคณะกรรมการกฤษฎีกา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75351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สำนักงานสภาพัฒนาการเศรษฐกิจฯ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314853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ก.พ.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285662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lang="th-TH" sz="12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193547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สำนักงานปลัดสำนักนายกรัฐมนตรี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837811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กรมประชาสัมพันธ์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615376"/>
                  </a:ext>
                </a:extLst>
              </a:tr>
              <a:tr h="25925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สำนักงานคณะกรรมการคุ้มครองผู้บริโภค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755915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สำนักข่าวกรองแห่งชาติ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055361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สำนักงานสภาความมั่นคงแห่งชาติ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806263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สำนักงานทรัพยากรน้ำแห่งชาติ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874412"/>
                  </a:ext>
                </a:extLst>
              </a:tr>
              <a:tr h="25925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สำนักงานคณะกรรมการส่งเสริมการลงทุน (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BOI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814656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lang="th-TH" sz="12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ป.ย.ป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50350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สำนักงานคณะกรรมการนโยบายที่ดินแห่งชาติ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079553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lang="th-TH" sz="12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ก.ป.ร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2801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สำนักงานพระพุทธศาสนาแห่งชาติ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739148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สำนักงานราชบัณฑิตยสภา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140517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ปปง.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745670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ป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ท.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768563"/>
                  </a:ext>
                </a:extLst>
              </a:tr>
              <a:tr h="2049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ศอ.บต.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B="27432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6775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FB1C064-C184-84DA-A495-259E942F0640}"/>
              </a:ext>
            </a:extLst>
          </p:cNvPr>
          <p:cNvSpPr txBox="1"/>
          <p:nvPr/>
        </p:nvSpPr>
        <p:spPr>
          <a:xfrm>
            <a:off x="421600" y="1097602"/>
            <a:ext cx="5590320" cy="6201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สรุปความสอดคล้องระหว่าง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Strategic KPIs </a:t>
            </a:r>
            <a:endParaRPr kumimoji="0" lang="th-TH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กับยุทธศาสตร์การจัดสรรงบประมาณรายจ่าย ประจำปีงบประมาณ พ.ศ. 2567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20D75-621E-0C23-2407-F52B96A34C12}"/>
              </a:ext>
            </a:extLst>
          </p:cNvPr>
          <p:cNvSpPr txBox="1"/>
          <p:nvPr/>
        </p:nvSpPr>
        <p:spPr>
          <a:xfrm>
            <a:off x="414351" y="1715830"/>
            <a:ext cx="5860321" cy="543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437A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Strategic KPIs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3437A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ของส่วนราชการ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437A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3437A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จำนวนรวม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437A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299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3437A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ตัวชี้วัด 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srgbClr val="3437A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สอดคล้องกับยุทธศาสตร์จัดสรรงบประมาณรายจ่าย ประจำปีงบประมาณ พ.ศ. </a:t>
            </a:r>
            <a:r>
              <a:rPr kumimoji="0" lang="en-US" sz="1800" b="1" i="0" u="none" strike="noStrike" kern="1200" cap="none" spc="-10" normalizeH="0" baseline="0" noProof="0" dirty="0">
                <a:ln>
                  <a:noFill/>
                </a:ln>
                <a:solidFill>
                  <a:srgbClr val="3437A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2567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srgbClr val="3437A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จำนวน</a:t>
            </a:r>
            <a:r>
              <a:rPr kumimoji="0" lang="en-US" sz="1800" b="1" i="0" u="none" strike="noStrike" kern="1200" cap="none" spc="-10" normalizeH="0" baseline="0" noProof="0" dirty="0">
                <a:ln>
                  <a:noFill/>
                </a:ln>
                <a:solidFill>
                  <a:srgbClr val="3437A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178</a:t>
            </a:r>
            <a:r>
              <a:rPr kumimoji="0" lang="th-TH" sz="1800" b="1" i="0" u="none" strike="noStrike" kern="1200" cap="none" spc="-10" normalizeH="0" baseline="0" noProof="0" dirty="0">
                <a:ln>
                  <a:noFill/>
                </a:ln>
                <a:solidFill>
                  <a:srgbClr val="3437A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ตัวชี้วัด</a:t>
            </a:r>
            <a:endParaRPr kumimoji="0" lang="th-TH" sz="1800" b="1" i="0" u="none" strike="noStrike" kern="0" cap="none" spc="0" normalizeH="0" baseline="0" noProof="0" dirty="0">
              <a:ln>
                <a:noFill/>
              </a:ln>
              <a:solidFill>
                <a:srgbClr val="3437A6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3D2FD-49DB-98CF-BEBB-D67BAB219AC1}"/>
              </a:ext>
            </a:extLst>
          </p:cNvPr>
          <p:cNvSpPr txBox="1"/>
          <p:nvPr/>
        </p:nvSpPr>
        <p:spPr>
          <a:xfrm>
            <a:off x="365002" y="227532"/>
            <a:ext cx="10967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2.1 ตัวชี้วัดเชิงยุทธศาสตร์สำคัญ (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KPIs) 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(ต่อ)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CA7C8-A110-1A0C-6FDE-F36AA1C93EF5}"/>
              </a:ext>
            </a:extLst>
          </p:cNvPr>
          <p:cNvSpPr txBox="1"/>
          <p:nvPr/>
        </p:nvSpPr>
        <p:spPr>
          <a:xfrm>
            <a:off x="664794" y="6550541"/>
            <a:ext cx="2753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en-US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ข้อมูลอาจจะมีการเปลี่ยนแปลง</a:t>
            </a:r>
            <a:endParaRPr lang="en-US" sz="11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8132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FCBD97-44CB-3731-61E3-D25D597E9052}"/>
              </a:ext>
            </a:extLst>
          </p:cNvPr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FF56F1-815E-4570-AAB1-7DCCCAF36158}"/>
              </a:ext>
            </a:extLst>
          </p:cNvPr>
          <p:cNvSpPr txBox="1"/>
          <p:nvPr/>
        </p:nvSpPr>
        <p:spPr>
          <a:xfrm>
            <a:off x="60283" y="-18533"/>
            <a:ext cx="951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(ร่าง)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2567: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กระทรวงศึกษาธิการ</a:t>
            </a:r>
          </a:p>
        </p:txBody>
      </p:sp>
      <p:pic>
        <p:nvPicPr>
          <p:cNvPr id="35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1ECA00CB-E242-472A-9185-233C6C91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FC88BB4-96A0-E250-6984-94D18BD8302A}"/>
              </a:ext>
            </a:extLst>
          </p:cNvPr>
          <p:cNvGrpSpPr/>
          <p:nvPr/>
        </p:nvGrpSpPr>
        <p:grpSpPr>
          <a:xfrm>
            <a:off x="652994" y="477219"/>
            <a:ext cx="10886011" cy="5733289"/>
            <a:chOff x="210614" y="518195"/>
            <a:chExt cx="11770772" cy="5580347"/>
          </a:xfrm>
        </p:grpSpPr>
        <p:sp>
          <p:nvSpPr>
            <p:cNvPr id="5" name="Rounded Rectangle 15">
              <a:extLst>
                <a:ext uri="{FF2B5EF4-FFF2-40B4-BE49-F238E27FC236}">
                  <a16:creationId xmlns:a16="http://schemas.microsoft.com/office/drawing/2014/main" id="{B1A4F842-7B74-AE4A-99DF-064C2F595D31}"/>
                </a:ext>
              </a:extLst>
            </p:cNvPr>
            <p:cNvSpPr/>
            <p:nvPr/>
          </p:nvSpPr>
          <p:spPr>
            <a:xfrm>
              <a:off x="210614" y="518196"/>
              <a:ext cx="11770772" cy="5580346"/>
            </a:xfrm>
            <a:prstGeom prst="roundRect">
              <a:avLst>
                <a:gd name="adj" fmla="val 5431"/>
              </a:avLst>
            </a:prstGeom>
            <a:solidFill>
              <a:schemeClr val="bg1"/>
            </a:solidFill>
            <a:ln w="254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D5EDAB9-36F6-04D4-03F4-5BBCD41D70C1}"/>
                </a:ext>
              </a:extLst>
            </p:cNvPr>
            <p:cNvSpPr/>
            <p:nvPr/>
          </p:nvSpPr>
          <p:spPr>
            <a:xfrm>
              <a:off x="210614" y="518195"/>
              <a:ext cx="11770772" cy="394581"/>
            </a:xfrm>
            <a:custGeom>
              <a:avLst/>
              <a:gdLst>
                <a:gd name="connsiteX0" fmla="*/ 276359 w 11705157"/>
                <a:gd name="connsiteY0" fmla="*/ 0 h 830997"/>
                <a:gd name="connsiteX1" fmla="*/ 11428798 w 11705157"/>
                <a:gd name="connsiteY1" fmla="*/ 0 h 830997"/>
                <a:gd name="connsiteX2" fmla="*/ 11705157 w 11705157"/>
                <a:gd name="connsiteY2" fmla="*/ 276359 h 830997"/>
                <a:gd name="connsiteX3" fmla="*/ 11705157 w 11705157"/>
                <a:gd name="connsiteY3" fmla="*/ 830997 h 830997"/>
                <a:gd name="connsiteX4" fmla="*/ 0 w 11705157"/>
                <a:gd name="connsiteY4" fmla="*/ 830997 h 830997"/>
                <a:gd name="connsiteX5" fmla="*/ 0 w 11705157"/>
                <a:gd name="connsiteY5" fmla="*/ 276359 h 830997"/>
                <a:gd name="connsiteX6" fmla="*/ 276359 w 11705157"/>
                <a:gd name="connsiteY6" fmla="*/ 0 h 83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05157" h="830997">
                  <a:moveTo>
                    <a:pt x="276359" y="0"/>
                  </a:moveTo>
                  <a:lnTo>
                    <a:pt x="11428798" y="0"/>
                  </a:lnTo>
                  <a:cubicBezTo>
                    <a:pt x="11581427" y="0"/>
                    <a:pt x="11705157" y="123730"/>
                    <a:pt x="11705157" y="276359"/>
                  </a:cubicBezTo>
                  <a:lnTo>
                    <a:pt x="11705157" y="830997"/>
                  </a:lnTo>
                  <a:lnTo>
                    <a:pt x="0" y="830997"/>
                  </a:lnTo>
                  <a:lnTo>
                    <a:pt x="0" y="276359"/>
                  </a:lnTo>
                  <a:cubicBezTo>
                    <a:pt x="0" y="123730"/>
                    <a:pt x="123730" y="0"/>
                    <a:pt x="276359" y="0"/>
                  </a:cubicBezTo>
                  <a:close/>
                </a:path>
              </a:pathLst>
            </a:custGeom>
            <a:solidFill>
              <a:srgbClr val="ED7D31"/>
            </a:solidFill>
            <a:ln w="28575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75A116-80B9-5FB6-24C1-3580F7E29B21}"/>
              </a:ext>
            </a:extLst>
          </p:cNvPr>
          <p:cNvSpPr txBox="1"/>
          <p:nvPr/>
        </p:nvSpPr>
        <p:spPr>
          <a:xfrm>
            <a:off x="3282529" y="400445"/>
            <a:ext cx="562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กระทรวงศึกษาธิการ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39B5C109-87D8-D4EA-5E88-E4494BF3A0E3}"/>
              </a:ext>
            </a:extLst>
          </p:cNvPr>
          <p:cNvSpPr/>
          <p:nvPr/>
        </p:nvSpPr>
        <p:spPr>
          <a:xfrm>
            <a:off x="4994462" y="6035693"/>
            <a:ext cx="2203073" cy="365760"/>
          </a:xfrm>
          <a:prstGeom prst="roundRect">
            <a:avLst>
              <a:gd name="adj" fmla="val 17769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จำนวน 6</a:t>
            </a:r>
            <a:r>
              <a:rPr kumimoji="0" lang="th-TH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 </a:t>
            </a: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ตัวชี้วัด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A2DCFE-4567-35D8-6442-62B794AE4329}"/>
              </a:ext>
            </a:extLst>
          </p:cNvPr>
          <p:cNvSpPr txBox="1"/>
          <p:nvPr/>
        </p:nvSpPr>
        <p:spPr>
          <a:xfrm>
            <a:off x="714235" y="1229289"/>
            <a:ext cx="2517494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แผนแม่บทภายใต้ยุทธศาสตร์ชาติ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9B4F19-ADDC-1AC7-E5AF-B6256C63FF2E}"/>
              </a:ext>
            </a:extLst>
          </p:cNvPr>
          <p:cNvSpPr txBox="1"/>
          <p:nvPr/>
        </p:nvSpPr>
        <p:spPr>
          <a:xfrm>
            <a:off x="714235" y="3747657"/>
            <a:ext cx="3108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แผนพัฒนาเศรษฐกิจและสังคมแห่งชาติ ฉบับที่ </a:t>
            </a:r>
            <a:r>
              <a:rPr kumimoji="0" lang="en-US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13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id="{876EE76F-4327-91FD-1BD8-2ED737457C89}"/>
              </a:ext>
            </a:extLst>
          </p:cNvPr>
          <p:cNvGraphicFramePr>
            <a:graphicFrameLocks noGrp="1"/>
          </p:cNvGraphicFramePr>
          <p:nvPr/>
        </p:nvGraphicFramePr>
        <p:xfrm>
          <a:off x="759955" y="4037658"/>
          <a:ext cx="9306396" cy="488262"/>
        </p:xfrm>
        <a:graphic>
          <a:graphicData uri="http://schemas.openxmlformats.org/drawingml/2006/table">
            <a:tbl>
              <a:tblPr firstRow="1" bandRow="1"/>
              <a:tblGrid>
                <a:gridCol w="6547294">
                  <a:extLst>
                    <a:ext uri="{9D8B030D-6E8A-4147-A177-3AD203B41FA5}">
                      <a16:colId xmlns:a16="http://schemas.microsoft.com/office/drawing/2014/main" val="4109051531"/>
                    </a:ext>
                  </a:extLst>
                </a:gridCol>
                <a:gridCol w="2759102">
                  <a:extLst>
                    <a:ext uri="{9D8B030D-6E8A-4147-A177-3AD203B41FA5}">
                      <a16:colId xmlns:a16="http://schemas.microsoft.com/office/drawing/2014/main" val="4113529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th-TH" sz="1600" strike="noStrik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6. ร้อยละของนักเรียนที่มีสมรรถนะจากการประเมินโปรแกรมประเมินสมรรถนะนักเรียนมาตรฐานสากล</a:t>
                      </a:r>
                      <a:br>
                        <a:rPr lang="th-TH" sz="1600" strike="noStrik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</a:br>
                      <a:r>
                        <a:rPr lang="th-TH" sz="1600" strike="noStrik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   ไม่ถึงระดับพื้นฐานของทั้ง 3 วิชาในแต่ละกลุ่มโรงเรียน</a:t>
                      </a:r>
                      <a:endParaRPr sz="1600" b="0" i="0" u="sng" strike="noStrike" cap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เป้าหมาย 5 ปี:</a:t>
                      </a: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</a:t>
                      </a:r>
                      <a:r>
                        <a:rPr lang="th-TH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ลดลง ร้อยละ 8 เมื่อสิ้นสุดแผนฯ</a:t>
                      </a:r>
                    </a:p>
                  </a:txBody>
                  <a:tcPr marL="64008" marR="64008" marB="27432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6345009"/>
                  </a:ext>
                </a:extLst>
              </a:tr>
            </a:tbl>
          </a:graphicData>
        </a:graphic>
      </p:graphicFrame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0F65C34-C5D9-AC42-A4A3-39EB8F0B2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2" name="Google Shape;107;p2">
            <a:extLst>
              <a:ext uri="{FF2B5EF4-FFF2-40B4-BE49-F238E27FC236}">
                <a16:creationId xmlns:a16="http://schemas.microsoft.com/office/drawing/2014/main" id="{40905FB6-8ABE-FB1E-4C04-4FE5F93CB5A2}"/>
              </a:ext>
            </a:extLst>
          </p:cNvPr>
          <p:cNvGraphicFramePr/>
          <p:nvPr/>
        </p:nvGraphicFramePr>
        <p:xfrm>
          <a:off x="759955" y="1550645"/>
          <a:ext cx="9282542" cy="231710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531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1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321">
                <a:tc>
                  <a:txBody>
                    <a:bodyPr/>
                    <a:lstStyle/>
                    <a:p>
                      <a:pPr marL="173736" marR="0" lvl="0" indent="-173736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1. </a:t>
                      </a: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ความสามารถในการแข่งขันการพัฒนาทุนมนุษย์ด้านทักษะ (</a:t>
                      </a: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Skill) </a:t>
                      </a:r>
                      <a:b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</a:b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แรงงานในอนาคต (</a:t>
                      </a: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Future Workforce) (</a:t>
                      </a: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คะแนน)</a:t>
                      </a:r>
                      <a:endParaRPr lang="th-TH" sz="1600" u="none" strike="noStrike" cap="none" dirty="0">
                        <a:solidFill>
                          <a:srgbClr val="FF0000"/>
                        </a:solidFill>
                        <a:highlight>
                          <a:srgbClr val="00FF00"/>
                        </a:highlight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Sarabun"/>
                        <a:buNone/>
                      </a:pP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เป้าหมาย: </a:t>
                      </a:r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ไม่น้อยกว่า 64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2. </a:t>
                      </a:r>
                      <a:r>
                        <a:rPr lang="th-TH" sz="1600" b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ความสามารถในการแข่งขันของประเทศด้านการศึกษา (อันดับ)</a:t>
                      </a:r>
                      <a:endParaRPr lang="en-US" sz="1600" b="0" u="none" strike="noStrike" cap="none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Sarabun"/>
                        <a:buNone/>
                      </a:pPr>
                      <a:r>
                        <a:rPr lang="th-TH" sz="1600" u="none" strike="noStrike" cap="none" dirty="0"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เป้าหมาย: </a:t>
                      </a: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อยู่ในอันดับที่ 49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3. </a:t>
                      </a:r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สัดส่วนเด็กนักเรียนชั้นประถมศึกษาปีที่ 3 ถึงมัธยมศึกษาปีที่ 6 ที่ได้รับการส่งต่อการพัฒนา</a:t>
                      </a:r>
                      <a:b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</a:br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   ตามศักยภาพหรือพหุปัญญา ต่อเด็กนักเรียนชั้นประถมศึกษาปีที่ 3 ถึงมัธยมศึกษาปีที่ 6 ทั้งหมด (ร้อยละ)</a:t>
                      </a:r>
                      <a:endParaRPr lang="th-TH" sz="1600" b="0" u="none" strike="noStrike" cap="none" dirty="0">
                        <a:solidFill>
                          <a:srgbClr val="FF0000"/>
                        </a:solidFill>
                        <a:highlight>
                          <a:srgbClr val="00FF00"/>
                        </a:highlight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Sarabun"/>
                        <a:buNone/>
                      </a:pP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เป้าหมาย:</a:t>
                      </a: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</a:t>
                      </a: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Sarabun"/>
                        </a:rPr>
                        <a:t>ร้อยละ 55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4.</a:t>
                      </a:r>
                      <a:r>
                        <a:rPr lang="en-US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</a:t>
                      </a:r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ดัชนีการพัฒนาครูและบุคลากรทางการศึกษาให้มีคุณภาพ (คะแนน)</a:t>
                      </a:r>
                      <a:endParaRPr lang="en-US" sz="1600" b="0" u="none" strike="noStrike" cap="none" dirty="0">
                        <a:solidFill>
                          <a:srgbClr val="FF0000"/>
                        </a:solidFill>
                        <a:highlight>
                          <a:srgbClr val="00FF00"/>
                        </a:highlight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Sarabun"/>
                        <a:buNone/>
                      </a:pPr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เป้าหมาย:</a:t>
                      </a:r>
                      <a:r>
                        <a:rPr lang="en-US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</a:t>
                      </a:r>
                      <a:r>
                        <a:rPr lang="th-TH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ไม่น้อยกว่าร้อยละ 57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th-TH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สัดส่วนเด็กนักเรียนชั้นประถมศึกษาปีที่ 3 ถึงมัธยมศึกษาปีที่ 6 ที่มีข้อมูลการส่งเสริมการพัฒนา</a:t>
                      </a:r>
                      <a:br>
                        <a:rPr lang="th-TH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ศักยภาพตามพหุปัญญารายบุคคล ต่อเด็กนักเรียนชั้นประถมศึกษาปีที่ 3 ถึงมัธยมศึกษาปีที่ 6 ทั้งหมด (ร้อยละ)</a:t>
                      </a: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Sarabun"/>
                        <a:buNone/>
                        <a:tabLst/>
                        <a:defRPr/>
                      </a:pP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เป้าหมาย:</a:t>
                      </a: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</a:t>
                      </a:r>
                      <a:r>
                        <a:rPr lang="th-TH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ไม่ต่ำกว่าร้อยละ 35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8708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95841EC-CCCD-5FB4-6DC2-3DAB2F3331F5}"/>
              </a:ext>
            </a:extLst>
          </p:cNvPr>
          <p:cNvSpPr txBox="1"/>
          <p:nvPr/>
        </p:nvSpPr>
        <p:spPr>
          <a:xfrm>
            <a:off x="7961591" y="6226722"/>
            <a:ext cx="3595022" cy="339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(ตัวชี้วัดต่อเนื่อง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 ตัวชี้วัดใหม่ 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0" name="Google Shape;168;p4">
            <a:extLst>
              <a:ext uri="{FF2B5EF4-FFF2-40B4-BE49-F238E27FC236}">
                <a16:creationId xmlns:a16="http://schemas.microsoft.com/office/drawing/2014/main" id="{2AF724A9-FC04-032A-8189-F550FEAFA16B}"/>
              </a:ext>
            </a:extLst>
          </p:cNvPr>
          <p:cNvSpPr/>
          <p:nvPr/>
        </p:nvSpPr>
        <p:spPr>
          <a:xfrm>
            <a:off x="765574" y="5224064"/>
            <a:ext cx="33265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Sarabun"/>
              </a:rPr>
              <a:t>อื่น ๆ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Sarabun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Sarabun"/>
              </a:rPr>
              <a:t>-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Sarabun"/>
              </a:rPr>
              <a:t>ไม่มี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Sarabun"/>
              </a:rPr>
              <a:t>-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26" name="Google Shape;168;p4">
            <a:extLst>
              <a:ext uri="{FF2B5EF4-FFF2-40B4-BE49-F238E27FC236}">
                <a16:creationId xmlns:a16="http://schemas.microsoft.com/office/drawing/2014/main" id="{E4230E2C-3697-96FA-BDBD-D329F1590B57}"/>
              </a:ext>
            </a:extLst>
          </p:cNvPr>
          <p:cNvSpPr/>
          <p:nvPr/>
        </p:nvSpPr>
        <p:spPr>
          <a:xfrm>
            <a:off x="765574" y="4627117"/>
            <a:ext cx="39006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Sarabun"/>
              </a:rPr>
              <a:t>ตัวชี้วัดจากการปรับปรุงโครงสร้างการแบ่งส่วนราชการ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Sarabun"/>
              </a:rPr>
              <a:t>- ไม่มี -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ED3D86-F0BD-07AF-96DA-E5441A84CB9E}"/>
              </a:ext>
            </a:extLst>
          </p:cNvPr>
          <p:cNvGrpSpPr/>
          <p:nvPr/>
        </p:nvGrpSpPr>
        <p:grpSpPr>
          <a:xfrm>
            <a:off x="714235" y="6382498"/>
            <a:ext cx="9034337" cy="451382"/>
            <a:chOff x="714235" y="6382498"/>
            <a:chExt cx="9034337" cy="451382"/>
          </a:xfrm>
        </p:grpSpPr>
        <p:sp>
          <p:nvSpPr>
            <p:cNvPr id="28" name="Google Shape;119;p2">
              <a:extLst>
                <a:ext uri="{FF2B5EF4-FFF2-40B4-BE49-F238E27FC236}">
                  <a16:creationId xmlns:a16="http://schemas.microsoft.com/office/drawing/2014/main" id="{3D390DC3-FA86-ACCE-F5C9-C28A977837D9}"/>
                </a:ext>
              </a:extLst>
            </p:cNvPr>
            <p:cNvSpPr txBox="1"/>
            <p:nvPr/>
          </p:nvSpPr>
          <p:spPr>
            <a:xfrm>
              <a:off x="714235" y="6382498"/>
              <a:ext cx="7848000" cy="258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Sarabun"/>
                <a:buNone/>
                <a:tabLst>
                  <a:tab pos="460375" algn="l"/>
                </a:tabLst>
                <a:defRPr/>
              </a:pP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หมายเหตุ:	ตัวอักษรสีดำ หมายถึง ตัวชี้วัดเดิม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, 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ตัวอักษรสีแดง 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หมายถึง ตัวชี้วัดที่กำหนดครั้งแรกในปี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2567,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 * หมายถึง เป้าหมายที่ไม่ได้กำหนดจากยุทธศาสตร์จัดสรรฯ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 , n/a 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หมายถึง ไม่มีข้อมูล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,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 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6CEC6B-9351-E336-6FF0-E39FA6AEF78D}"/>
                </a:ext>
              </a:extLst>
            </p:cNvPr>
            <p:cNvSpPr txBox="1"/>
            <p:nvPr/>
          </p:nvSpPr>
          <p:spPr>
            <a:xfrm>
              <a:off x="1422504" y="6556881"/>
              <a:ext cx="4788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ตัวชี้วัดเดิมที่ถ่ายทอดไปยังตัวชี้วัดมาตรการปรับปรุงฯ ปี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2566 </a:t>
              </a: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ด้วยตัวเดียวกัน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,</a:t>
              </a:r>
              <a:endPara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30" name="Graphic 29" descr="Pin">
              <a:extLst>
                <a:ext uri="{FF2B5EF4-FFF2-40B4-BE49-F238E27FC236}">
                  <a16:creationId xmlns:a16="http://schemas.microsoft.com/office/drawing/2014/main" id="{9BADB9FF-B425-7AA1-6E41-6CCE8893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313048" y="6632641"/>
              <a:ext cx="144000" cy="144000"/>
            </a:xfrm>
            <a:prstGeom prst="rect">
              <a:avLst/>
            </a:prstGeom>
          </p:spPr>
        </p:pic>
        <p:pic>
          <p:nvPicPr>
            <p:cNvPr id="31" name="Graphic 30" descr="Pin">
              <a:extLst>
                <a:ext uri="{FF2B5EF4-FFF2-40B4-BE49-F238E27FC236}">
                  <a16:creationId xmlns:a16="http://schemas.microsoft.com/office/drawing/2014/main" id="{E626FEAE-E819-2658-FA74-CE92E06AE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4832474" y="6631170"/>
              <a:ext cx="144000" cy="144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BDD5B0-A690-1B3A-1735-D3B17F833D17}"/>
                </a:ext>
              </a:extLst>
            </p:cNvPr>
            <p:cNvSpPr txBox="1"/>
            <p:nvPr/>
          </p:nvSpPr>
          <p:spPr>
            <a:xfrm>
              <a:off x="4960572" y="6555225"/>
              <a:ext cx="4788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ตัวชี้วัดเดิมที่ถ่ายทอดไปยังตัวชี้วัดมาตรการปรับปรุงฯ ปี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2566 </a:t>
              </a: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ด้วยตัวชี้วัดทดแทน (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Proxy</a:t>
              </a: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)</a:t>
              </a:r>
            </a:p>
          </p:txBody>
        </p:sp>
      </p:grpSp>
      <p:pic>
        <p:nvPicPr>
          <p:cNvPr id="34" name="Graphic 33" descr="Pin">
            <a:extLst>
              <a:ext uri="{FF2B5EF4-FFF2-40B4-BE49-F238E27FC236}">
                <a16:creationId xmlns:a16="http://schemas.microsoft.com/office/drawing/2014/main" id="{475F5828-C914-979E-8F90-E78415B43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149458" y="4116634"/>
            <a:ext cx="144000" cy="144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D1720D6-9F40-ABE5-6FC8-C49F00C3A5A7}"/>
              </a:ext>
            </a:extLst>
          </p:cNvPr>
          <p:cNvSpPr txBox="1"/>
          <p:nvPr/>
        </p:nvSpPr>
        <p:spPr>
          <a:xfrm>
            <a:off x="10209238" y="4144677"/>
            <a:ext cx="1033725" cy="228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สป.ศธ. สกศ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สพฐ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สอศ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</a:t>
            </a: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96B861-1AC0-99F9-4B46-4C6DD093B617}"/>
              </a:ext>
            </a:extLst>
          </p:cNvPr>
          <p:cNvSpPr txBox="1"/>
          <p:nvPr/>
        </p:nvSpPr>
        <p:spPr>
          <a:xfrm>
            <a:off x="10149458" y="2109166"/>
            <a:ext cx="1093506" cy="228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สป.ศธ. สกศ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สพฐ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สอศ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</a:t>
            </a: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8" name="Graphic 37" descr="Pin">
            <a:extLst>
              <a:ext uri="{FF2B5EF4-FFF2-40B4-BE49-F238E27FC236}">
                <a16:creationId xmlns:a16="http://schemas.microsoft.com/office/drawing/2014/main" id="{241199BA-FE5E-040C-E3A8-3444181BD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089173" y="2106074"/>
            <a:ext cx="144000" cy="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E4EAE6-B223-79C6-5206-0F4ED73C8038}"/>
              </a:ext>
            </a:extLst>
          </p:cNvPr>
          <p:cNvSpPr txBox="1"/>
          <p:nvPr/>
        </p:nvSpPr>
        <p:spPr>
          <a:xfrm>
            <a:off x="10625417" y="-18433"/>
            <a:ext cx="988828" cy="4206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4443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53;p8">
            <a:extLst>
              <a:ext uri="{FF2B5EF4-FFF2-40B4-BE49-F238E27FC236}">
                <a16:creationId xmlns:a16="http://schemas.microsoft.com/office/drawing/2014/main" id="{713BEA3B-4B56-A5AF-B23B-4EFBBC50956E}"/>
              </a:ext>
            </a:extLst>
          </p:cNvPr>
          <p:cNvSpPr/>
          <p:nvPr/>
        </p:nvSpPr>
        <p:spPr>
          <a:xfrm>
            <a:off x="11128" y="6481442"/>
            <a:ext cx="10104629" cy="38775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arabun"/>
              <a:buNone/>
              <a:tabLst>
                <a:tab pos="631825" algn="l"/>
              </a:tabLst>
              <a:defRPr/>
            </a:pPr>
            <a:r>
              <a:rPr kumimoji="0" lang="th-TH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แหล่งอ้างอิง 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	ข้อมูลจาก เอกสารประกอบแผนแม่บทภายใต้ยุทธศาสตร์ชาติฯ (ฉบับแก้ไขเพิ่มเติม) ที่มา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  <a:hlinkClick r:id="rId2"/>
              </a:rPr>
              <a:t>http://nscr.nesdc.go.th/wp-content/uploads/2023/03/ns_document_090366.pdf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และ</a:t>
            </a:r>
            <a:b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</a:b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	รายงานสรุปผลการดำเนินการตามยุทธศาสตร์ชาติ ประจำปี 256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5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ที่มา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  <a:hlinkClick r:id="rId3"/>
              </a:rPr>
              <a:t>http://nscr.nesdc.go.th/wp-content/uploads/2023/03/NS-Book-for-Web_final_240366.pdf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081" y="-15861"/>
            <a:ext cx="808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081" y="477690"/>
            <a:ext cx="70301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marR="0" lvl="0" indent="-862013" algn="l" defTabSz="1143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1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ความสามารถในการแข่งขันการพัฒนาทุนมนุษย์ด้านทักษะ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Skill)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แรงงานในอนาคต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Future Workforce)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8138" y="6003936"/>
            <a:ext cx="6734673" cy="30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6100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ช่วงเวลารายงานผล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ทุกปี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66;p8">
            <a:extLst>
              <a:ext uri="{FF2B5EF4-FFF2-40B4-BE49-F238E27FC236}">
                <a16:creationId xmlns:a16="http://schemas.microsoft.com/office/drawing/2014/main" id="{5DC1B2A9-5E4E-E7AB-E909-11E0466F67B8}"/>
              </a:ext>
            </a:extLst>
          </p:cNvPr>
          <p:cNvSpPr/>
          <p:nvPr/>
        </p:nvSpPr>
        <p:spPr>
          <a:xfrm>
            <a:off x="123081" y="2960993"/>
            <a:ext cx="3727559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เป้าหมาย ปี 256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7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ไม่น้อยกว่า 64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90C2FE-275F-028D-3067-9A9D60459629}"/>
              </a:ext>
            </a:extLst>
          </p:cNvPr>
          <p:cNvSpPr/>
          <p:nvPr/>
        </p:nvSpPr>
        <p:spPr>
          <a:xfrm>
            <a:off x="8017259" y="1243593"/>
            <a:ext cx="4174740" cy="3978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EF4770-ECD7-331C-3A06-A9B83828DBE9}"/>
              </a:ext>
            </a:extLst>
          </p:cNvPr>
          <p:cNvSpPr/>
          <p:nvPr/>
        </p:nvSpPr>
        <p:spPr>
          <a:xfrm>
            <a:off x="7225664" y="501331"/>
            <a:ext cx="122180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รหัส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110301</a:t>
            </a:r>
          </a:p>
        </p:txBody>
      </p:sp>
      <p:cxnSp>
        <p:nvCxnSpPr>
          <p:cNvPr id="19" name="Elbow Connector 23">
            <a:extLst>
              <a:ext uri="{FF2B5EF4-FFF2-40B4-BE49-F238E27FC236}">
                <a16:creationId xmlns:a16="http://schemas.microsoft.com/office/drawing/2014/main" id="{4448C35F-FE9B-E067-B79D-846500A99D6E}"/>
              </a:ext>
            </a:extLst>
          </p:cNvPr>
          <p:cNvCxnSpPr>
            <a:cxnSpLocks/>
            <a:stCxn id="14" idx="3"/>
            <a:endCxn id="11" idx="0"/>
          </p:cNvCxnSpPr>
          <p:nvPr/>
        </p:nvCxnSpPr>
        <p:spPr>
          <a:xfrm>
            <a:off x="8447473" y="701386"/>
            <a:ext cx="1657156" cy="542207"/>
          </a:xfrm>
          <a:prstGeom prst="bentConnector2">
            <a:avLst/>
          </a:prstGeom>
          <a:ln>
            <a:solidFill>
              <a:srgbClr val="3B9B3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4CD9BB6-EEFE-0F32-F5C4-49A304658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542660"/>
              </p:ext>
            </p:extLst>
          </p:nvPr>
        </p:nvGraphicFramePr>
        <p:xfrm>
          <a:off x="8099757" y="3825779"/>
          <a:ext cx="4032000" cy="1227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1748223117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737433306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432731020"/>
                    </a:ext>
                  </a:extLst>
                </a:gridCol>
              </a:tblGrid>
              <a:tr h="322309"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3223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2561-2565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2566-2570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2571-2575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2576-2580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556716"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600" dirty="0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 70</a:t>
                      </a:r>
                      <a:endParaRPr lang="en-US" sz="1600" dirty="0">
                        <a:solidFill>
                          <a:srgbClr val="008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 80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 85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448E07EF-3BA4-7F01-4844-5F47A4BFD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1092" y="1336599"/>
            <a:ext cx="613896" cy="600252"/>
          </a:xfrm>
          <a:prstGeom prst="rect">
            <a:avLst/>
          </a:prstGeom>
        </p:spPr>
      </p:pic>
      <p:pic>
        <p:nvPicPr>
          <p:cNvPr id="23" name="Picture 42">
            <a:extLst>
              <a:ext uri="{FF2B5EF4-FFF2-40B4-BE49-F238E27FC236}">
                <a16:creationId xmlns:a16="http://schemas.microsoft.com/office/drawing/2014/main" id="{0D136ABC-A8F1-9D9B-C331-51E7E9163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4658" y="1970865"/>
            <a:ext cx="607819" cy="60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4D78420-98CB-49C4-1B19-C77334EA0918}"/>
              </a:ext>
            </a:extLst>
          </p:cNvPr>
          <p:cNvSpPr/>
          <p:nvPr/>
        </p:nvSpPr>
        <p:spPr>
          <a:xfrm>
            <a:off x="8025549" y="2842633"/>
            <a:ext cx="4116756" cy="96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0" marR="0" lvl="0" indent="-152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เป้าหมายระดับแผนแม่บทย่อย </a:t>
            </a:r>
            <a:r>
              <a:rPr kumimoji="0" lang="en-US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วัยเรียน / วัยรุ่น มีความรู้และทักษะในศตวรรษที่ 21 ครบถ้วน รู้จักคิด วิเคราะห์ รักการ เรียนรู้ มีสำนึกพลเมือง มีความกล้าหาญทางจริยธรรม มีความสามารถในการแก้ปัญหา ปรับตัว สื่อสาร และทำงานร่วมกับผู้อื่นได้อย่างมีประสิทธิผลตลอดชีวิตดีขึ้น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5B2BCF8-E55A-817D-DF12-54DC165B79B3}"/>
              </a:ext>
            </a:extLst>
          </p:cNvPr>
          <p:cNvSpPr/>
          <p:nvPr/>
        </p:nvSpPr>
        <p:spPr>
          <a:xfrm>
            <a:off x="8029380" y="2611603"/>
            <a:ext cx="4174740" cy="270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การพัฒนาช่วงวัยเรียนและวัยรุ่น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4A13648C-1A8D-8E3B-8B22-6C0D1E9BE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910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TH SarabunPSK" panose="020B0500040200020003" pitchFamily="34" charset="-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FD7782-8B1F-F5C4-0EC7-B5AEC93761EA}"/>
              </a:ext>
            </a:extLst>
          </p:cNvPr>
          <p:cNvSpPr/>
          <p:nvPr/>
        </p:nvSpPr>
        <p:spPr>
          <a:xfrm>
            <a:off x="153181" y="4400496"/>
            <a:ext cx="7617015" cy="493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038" marR="0" lvl="0" indent="-8080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27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	-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* ค่าเป้าหมายจากยุทธศาสตร์การจัดสรรงบประมาณรายจ่ายประจำปีงบประมาณ พ.ศ. 256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</a:p>
          <a:p>
            <a:pPr marL="808038" marR="0" lvl="0" indent="-8080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27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-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 2563-2564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WEF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ไม่รายงานผล 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Google Shape;294;p8">
            <a:extLst>
              <a:ext uri="{FF2B5EF4-FFF2-40B4-BE49-F238E27FC236}">
                <a16:creationId xmlns:a16="http://schemas.microsoft.com/office/drawing/2014/main" id="{76921BE7-B26E-297C-083E-CAB52EF6EFA1}"/>
              </a:ext>
            </a:extLst>
          </p:cNvPr>
          <p:cNvSpPr/>
          <p:nvPr/>
        </p:nvSpPr>
        <p:spPr>
          <a:xfrm>
            <a:off x="142116" y="1037574"/>
            <a:ext cx="774254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1688" marR="0" lvl="0" indent="-801688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คำอธิบาย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Char char="-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พิจารณาจากคะแนนความสามารถในการแข่งขันการพัฒนามนุษย์ด้านทักษะ (Skill) ของแรงงานในอนาคต (Future 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Workforce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Char char="-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การสำรวจความคิดเห็น และรวบรวมข้อมูลทุติยภูมิจาก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The Global Competitiveness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Report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ซึ่งจัดอันดับจากทั้งหมด 141 ประเทศโดยวัดคะแนนความสามารถในการแข่งขันการพัฒนาทุนมนุษย์ด้านทักษะ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Skill)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แรงงานในอนาคต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Future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Workforce)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ประกอบด้วย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AutoNum type="arabicParenBoth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ปีการศึกษาคาดหวัง: จำนวนปี ทั้งหมดที่คาดหวังว่าจะได้รับการศึกษา (ตั้งแต่ระดับประถมจนถึงอุดมศึกษา)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AutoNum type="arabicParenBoth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การสอนให้คิดอย่างมีเหตุมีผล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Critical thinking in teaching)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AutoNum type="arabicParenBoth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อัตราส่วนนักเรียนต่อครูในระดับประถมศึกษา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Pupil-to-teacher ratio in primary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education)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(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กำลังแรงงาน = บุคคลที่มีอายุ 15 ปีขึ้นไป)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None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Sarabun"/>
            </a:endParaRPr>
          </a:p>
          <a:p>
            <a:pPr marL="0" marR="0" lvl="0" indent="287338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กลุ่มวัยเรียนที่มีอายุ 6 -14 ปี และกลุ่มวัยรุ่นที่มีอายุ 10 -19 ปี มีความรู้และทักษะในศตวรรษที่ 21 ได้แก่ (1) ทักษะการเรียนรู้และนวัตกรรม (2) ทักษะสารสนเทศสื่อ เทคโนโลยี (3) ทักษะชีวิตและอาชีพ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Google Shape;309;p8">
            <a:extLst>
              <a:ext uri="{FF2B5EF4-FFF2-40B4-BE49-F238E27FC236}">
                <a16:creationId xmlns:a16="http://schemas.microsoft.com/office/drawing/2014/main" id="{5679D28C-E111-C2EB-8C9F-44E21A55A17D}"/>
              </a:ext>
            </a:extLst>
          </p:cNvPr>
          <p:cNvSpPr/>
          <p:nvPr/>
        </p:nvSpPr>
        <p:spPr>
          <a:xfrm>
            <a:off x="8672701" y="1425675"/>
            <a:ext cx="3459056" cy="549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ยุทธศาสตร์ชาติ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การพัฒนาและสร้างเสริมศักยภาพและทรัพยากรมนุษย์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3" name="Google Shape;317;p8">
            <a:extLst>
              <a:ext uri="{FF2B5EF4-FFF2-40B4-BE49-F238E27FC236}">
                <a16:creationId xmlns:a16="http://schemas.microsoft.com/office/drawing/2014/main" id="{EEA41890-C4BB-7E11-A3DB-E50A3B6662F2}"/>
              </a:ext>
            </a:extLst>
          </p:cNvPr>
          <p:cNvSpPr/>
          <p:nvPr/>
        </p:nvSpPr>
        <p:spPr>
          <a:xfrm>
            <a:off x="98138" y="5738339"/>
            <a:ext cx="10256461" cy="28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ผู้รับผิดชอบการรายงานผล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กระทรวงศึกษาธิการ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5" name="Google Shape;310;p8">
            <a:extLst>
              <a:ext uri="{FF2B5EF4-FFF2-40B4-BE49-F238E27FC236}">
                <a16:creationId xmlns:a16="http://schemas.microsoft.com/office/drawing/2014/main" id="{7B263388-5137-D8AA-39D0-FA97AAB33B1E}"/>
              </a:ext>
            </a:extLst>
          </p:cNvPr>
          <p:cNvSpPr/>
          <p:nvPr/>
        </p:nvSpPr>
        <p:spPr>
          <a:xfrm>
            <a:off x="8672701" y="2140811"/>
            <a:ext cx="3459056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แผนแม่บท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ประเด็นที่ 11 ศักยภาพคนตลอดช่วงชีวิต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4E1644-701F-4101-D945-19C7C139BBF8}"/>
              </a:ext>
            </a:extLst>
          </p:cNvPr>
          <p:cNvSpPr txBox="1"/>
          <p:nvPr/>
        </p:nvSpPr>
        <p:spPr>
          <a:xfrm>
            <a:off x="10791285" y="58662"/>
            <a:ext cx="822960" cy="341632"/>
          </a:xfrm>
          <a:prstGeom prst="rect">
            <a:avLst/>
          </a:prstGeom>
          <a:solidFill>
            <a:srgbClr val="FF0000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aphicFrame>
        <p:nvGraphicFramePr>
          <p:cNvPr id="17" name="Google Shape;213;p4">
            <a:extLst>
              <a:ext uri="{FF2B5EF4-FFF2-40B4-BE49-F238E27FC236}">
                <a16:creationId xmlns:a16="http://schemas.microsoft.com/office/drawing/2014/main" id="{6AF58605-1E25-1140-8380-9C4C18194C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9004905"/>
              </p:ext>
            </p:extLst>
          </p:nvPr>
        </p:nvGraphicFramePr>
        <p:xfrm>
          <a:off x="153181" y="3232268"/>
          <a:ext cx="7454176" cy="111121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38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79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5333">
                  <a:extLst>
                    <a:ext uri="{9D8B030D-6E8A-4147-A177-3AD203B41FA5}">
                      <a16:colId xmlns:a16="http://schemas.microsoft.com/office/drawing/2014/main" val="818935075"/>
                    </a:ext>
                  </a:extLst>
                </a:gridCol>
                <a:gridCol w="728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8619">
                  <a:extLst>
                    <a:ext uri="{9D8B030D-6E8A-4147-A177-3AD203B41FA5}">
                      <a16:colId xmlns:a16="http://schemas.microsoft.com/office/drawing/2014/main" val="1200807294"/>
                    </a:ext>
                  </a:extLst>
                </a:gridCol>
                <a:gridCol w="728619">
                  <a:extLst>
                    <a:ext uri="{9D8B030D-6E8A-4147-A177-3AD203B41FA5}">
                      <a16:colId xmlns:a16="http://schemas.microsoft.com/office/drawing/2014/main" val="1762714873"/>
                    </a:ext>
                  </a:extLst>
                </a:gridCol>
                <a:gridCol w="728619">
                  <a:extLst>
                    <a:ext uri="{9D8B030D-6E8A-4147-A177-3AD203B41FA5}">
                      <a16:colId xmlns:a16="http://schemas.microsoft.com/office/drawing/2014/main" val="199465917"/>
                    </a:ext>
                  </a:extLst>
                </a:gridCol>
                <a:gridCol w="728619">
                  <a:extLst>
                    <a:ext uri="{9D8B030D-6E8A-4147-A177-3AD203B41FA5}">
                      <a16:colId xmlns:a16="http://schemas.microsoft.com/office/drawing/2014/main" val="3216855977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ข้อมูลพื้นฐาน (Baseline) ด้านทักษะ (Skill) 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ค่าเป้าหมาย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2561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2562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2563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kern="1200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2564</a:t>
                      </a:r>
                      <a:endParaRPr sz="1600" u="none" strike="noStrike" kern="1200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kern="1200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2565</a:t>
                      </a:r>
                      <a:endParaRPr sz="1600" u="none" strike="noStrike" kern="1200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kern="1200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sz="1600" u="none" strike="noStrike" kern="1200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</a:t>
                      </a:r>
                      <a:r>
                        <a:rPr lang="en-US" sz="160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7*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2568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2569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2570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58.49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60.70 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Sarabun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-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5720" marR="4572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Sarabun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-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5720" marR="4572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Sarabun"/>
                        <a:buNone/>
                      </a:pP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n/a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5720" marR="4572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Sarabun"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n/a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5720" marR="4572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200"/>
                        <a:buFont typeface="Sarabun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-</a:t>
                      </a:r>
                      <a:endParaRPr lang="th-TH" sz="1600" b="0" i="0" u="none" strike="noStrike" cap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45720" marR="4572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200"/>
                        <a:buFont typeface="Sarabun"/>
                        <a:buNone/>
                      </a:pPr>
                      <a:r>
                        <a:rPr lang="th-TH" sz="1600" b="0" i="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ไม่น้อยกว่า 64</a:t>
                      </a:r>
                      <a:r>
                        <a:rPr lang="en-US" sz="1600" b="0" i="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</a:t>
                      </a:r>
                      <a:r>
                        <a:rPr lang="th-TH" sz="1600" b="0" i="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คะแนน</a:t>
                      </a:r>
                    </a:p>
                  </a:txBody>
                  <a:tcPr marL="45720" marR="4572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200"/>
                        <a:buFont typeface="Sarabun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n/a</a:t>
                      </a:r>
                      <a:endParaRPr lang="th-TH" sz="1600" b="0" i="0" u="none" strike="noStrike" cap="none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45720" marR="4572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200"/>
                        <a:buFont typeface="Sarabun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n/a</a:t>
                      </a:r>
                      <a:endParaRPr lang="th-TH" sz="1600" b="0" i="0" u="none" strike="noStrike" cap="none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200"/>
                        <a:buFont typeface="Sarabun"/>
                        <a:buNone/>
                      </a:pPr>
                      <a:endParaRPr lang="th-TH" sz="1600" b="0" i="0" u="none" strike="noStrike" cap="none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45720" marR="4572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200"/>
                        <a:buFont typeface="Sarabun"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ไม่น้อยกว่า </a:t>
                      </a: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70 </a:t>
                      </a:r>
                      <a:r>
                        <a:rPr lang="th-TH" sz="1600" b="0" i="0" u="none" strike="noStrike" cap="none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คะแนน</a:t>
                      </a:r>
                    </a:p>
                  </a:txBody>
                  <a:tcPr marL="45720" marR="4572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638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FCBD97-44CB-3731-61E3-D25D597E9052}"/>
              </a:ext>
            </a:extLst>
          </p:cNvPr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FF56F1-815E-4570-AAB1-7DCCCAF36158}"/>
              </a:ext>
            </a:extLst>
          </p:cNvPr>
          <p:cNvSpPr txBox="1"/>
          <p:nvPr/>
        </p:nvSpPr>
        <p:spPr>
          <a:xfrm>
            <a:off x="60283" y="-18533"/>
            <a:ext cx="951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(ร่าง)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2567: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กระทรวงเกษตรและสหกรณ์</a:t>
            </a:r>
          </a:p>
        </p:txBody>
      </p:sp>
      <p:pic>
        <p:nvPicPr>
          <p:cNvPr id="35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1ECA00CB-E242-472A-9185-233C6C91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B1A4F842-7B74-AE4A-99DF-064C2F595D31}"/>
              </a:ext>
            </a:extLst>
          </p:cNvPr>
          <p:cNvSpPr/>
          <p:nvPr/>
        </p:nvSpPr>
        <p:spPr>
          <a:xfrm>
            <a:off x="652994" y="477220"/>
            <a:ext cx="10886011" cy="5712388"/>
          </a:xfrm>
          <a:prstGeom prst="roundRect">
            <a:avLst>
              <a:gd name="adj" fmla="val 5431"/>
            </a:avLst>
          </a:prstGeom>
          <a:solidFill>
            <a:schemeClr val="bg1"/>
          </a:solidFill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D5EDAB9-36F6-04D4-03F4-5BBCD41D70C1}"/>
              </a:ext>
            </a:extLst>
          </p:cNvPr>
          <p:cNvSpPr/>
          <p:nvPr/>
        </p:nvSpPr>
        <p:spPr>
          <a:xfrm>
            <a:off x="652994" y="477219"/>
            <a:ext cx="10886011" cy="418048"/>
          </a:xfrm>
          <a:custGeom>
            <a:avLst/>
            <a:gdLst>
              <a:gd name="connsiteX0" fmla="*/ 276359 w 11705157"/>
              <a:gd name="connsiteY0" fmla="*/ 0 h 830997"/>
              <a:gd name="connsiteX1" fmla="*/ 11428798 w 11705157"/>
              <a:gd name="connsiteY1" fmla="*/ 0 h 830997"/>
              <a:gd name="connsiteX2" fmla="*/ 11705157 w 11705157"/>
              <a:gd name="connsiteY2" fmla="*/ 276359 h 830997"/>
              <a:gd name="connsiteX3" fmla="*/ 11705157 w 11705157"/>
              <a:gd name="connsiteY3" fmla="*/ 830997 h 830997"/>
              <a:gd name="connsiteX4" fmla="*/ 0 w 11705157"/>
              <a:gd name="connsiteY4" fmla="*/ 830997 h 830997"/>
              <a:gd name="connsiteX5" fmla="*/ 0 w 11705157"/>
              <a:gd name="connsiteY5" fmla="*/ 276359 h 830997"/>
              <a:gd name="connsiteX6" fmla="*/ 276359 w 11705157"/>
              <a:gd name="connsiteY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5157" h="830997">
                <a:moveTo>
                  <a:pt x="276359" y="0"/>
                </a:moveTo>
                <a:lnTo>
                  <a:pt x="11428798" y="0"/>
                </a:lnTo>
                <a:cubicBezTo>
                  <a:pt x="11581427" y="0"/>
                  <a:pt x="11705157" y="123730"/>
                  <a:pt x="11705157" y="276359"/>
                </a:cubicBezTo>
                <a:lnTo>
                  <a:pt x="11705157" y="830997"/>
                </a:lnTo>
                <a:lnTo>
                  <a:pt x="0" y="830997"/>
                </a:lnTo>
                <a:lnTo>
                  <a:pt x="0" y="276359"/>
                </a:lnTo>
                <a:cubicBezTo>
                  <a:pt x="0" y="123730"/>
                  <a:pt x="123730" y="0"/>
                  <a:pt x="276359" y="0"/>
                </a:cubicBezTo>
                <a:close/>
              </a:path>
            </a:pathLst>
          </a:cu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5A116-80B9-5FB6-24C1-3580F7E29B21}"/>
              </a:ext>
            </a:extLst>
          </p:cNvPr>
          <p:cNvSpPr txBox="1"/>
          <p:nvPr/>
        </p:nvSpPr>
        <p:spPr>
          <a:xfrm>
            <a:off x="3282529" y="400445"/>
            <a:ext cx="562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กระทรวงเกษตรและสหกรณ์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D0E58B9-541F-6B25-92E7-29AB24D93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263976"/>
              </p:ext>
            </p:extLst>
          </p:nvPr>
        </p:nvGraphicFramePr>
        <p:xfrm>
          <a:off x="759955" y="1257609"/>
          <a:ext cx="9654045" cy="3057398"/>
        </p:xfrm>
        <a:graphic>
          <a:graphicData uri="http://schemas.openxmlformats.org/drawingml/2006/table">
            <a:tbl>
              <a:tblPr firstRow="1" bandRow="1"/>
              <a:tblGrid>
                <a:gridCol w="6669545">
                  <a:extLst>
                    <a:ext uri="{9D8B030D-6E8A-4147-A177-3AD203B41FA5}">
                      <a16:colId xmlns:a16="http://schemas.microsoft.com/office/drawing/2014/main" val="4109051531"/>
                    </a:ext>
                  </a:extLst>
                </a:gridCol>
                <a:gridCol w="2984500">
                  <a:extLst>
                    <a:ext uri="{9D8B030D-6E8A-4147-A177-3AD203B41FA5}">
                      <a16:colId xmlns:a16="http://schemas.microsoft.com/office/drawing/2014/main" val="4113529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th-TH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อัตราการขยายตัวของผลิตภัณฑ์มวลรวมในประเทศสาขาเกษตร (ร้อยละต่อปี)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36576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kumimoji="0" lang="th-TH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 ร้อยละ </a:t>
                      </a: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36576" marB="18288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2703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ผลิตภาพการผลิตของภาคเกษตร (เฉลี่ยร้อยละ)</a:t>
                      </a:r>
                    </a:p>
                  </a:txBody>
                  <a:tcPr marT="36576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 ร้อยละ 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.0</a:t>
                      </a:r>
                    </a:p>
                  </a:txBody>
                  <a:tcPr marT="36576" marB="18288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8963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kumimoji="0" lang="th-TH" sz="1400" b="0" i="0" u="none" strike="noStrike" kern="1200" cap="none" spc="-3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อัตราการขยายตัวของมูลค่าของสินค้าเก</a:t>
                      </a:r>
                      <a:r>
                        <a:rPr kumimoji="0" lang="th-TH" sz="1400" b="0" i="0" u="none" strike="noStrike" kern="1200" cap="none" spc="-3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ษต</a:t>
                      </a:r>
                      <a:r>
                        <a:rPr kumimoji="0" lang="th-TH" sz="1400" b="0" i="0" u="none" strike="noStrike" kern="1200" cap="none" spc="-3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รอ</a:t>
                      </a:r>
                      <a:r>
                        <a:rPr kumimoji="0" lang="th-TH" sz="1400" b="0" i="0" u="none" strike="noStrike" kern="1200" cap="none" spc="-3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ัต</a:t>
                      </a:r>
                      <a:r>
                        <a:rPr kumimoji="0" lang="th-TH" sz="1400" b="0" i="0" u="none" strike="noStrike" kern="1200" cap="none" spc="-3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ลักษณ์พื้นถิ่น (เฉลี่ยร้อยละ)</a:t>
                      </a:r>
                    </a:p>
                  </a:txBody>
                  <a:tcPr marT="36576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ร้อยละ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T="36576" marB="18288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4864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3038" marR="0" lvl="0" indent="-173038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อัตราการขยายตัวของมูลค่าของสินค้าเกษตรปลอดภัยที่ได้รับการรับรอง ได้แก่ (1) สินค้าเกษตรที่ผ่านการตรวจรับรองมาตรฐานการปฏิบัติทางการเกษตรที่ดี และ (2) สินค้าอินทรีย์ (เฉลี่ยร้อยละ)</a:t>
                      </a:r>
                    </a:p>
                  </a:txBody>
                  <a:tcPr marT="36576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17525" marR="0" lvl="0" indent="-517525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525" algn="l"/>
                        </a:tabLst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1400" b="0" i="0" u="none" strike="noStrike" kern="1200" cap="none" spc="-3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(1) </a:t>
                      </a:r>
                      <a:r>
                        <a:rPr kumimoji="0" lang="th-TH" sz="1400" b="0" i="0" u="none" strike="noStrike" kern="1200" cap="none" spc="-3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สินค้าเกษตรที่ผ่านการตรวจรับรองฯ ร้อยละ </a:t>
                      </a:r>
                      <a:r>
                        <a:rPr kumimoji="0" lang="en-US" sz="1400" b="0" i="0" u="none" strike="noStrike" kern="1200" cap="none" spc="-3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</a:t>
                      </a:r>
                      <a:endParaRPr kumimoji="0" lang="th-TH" sz="14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517525" marR="0" lvl="0" indent="-517525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525" algn="l"/>
                        </a:tabLst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	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(2)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สินค้าอินทรีย์ ร้อยละ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36576" marB="18288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2479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kumimoji="0" lang="th-TH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ดัชนีคุณภาพและความปลอดภัย ภายใต้ดัชนีความมั่นคงทางอาหาร (อันดับของโลก)</a:t>
                      </a:r>
                    </a:p>
                  </a:txBody>
                  <a:tcPr marT="36576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ไม่ต่ำกว่าอันดับ 70 </a:t>
                      </a:r>
                    </a:p>
                  </a:txBody>
                  <a:tcPr marT="36576" marB="18288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7367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kumimoji="0" lang="th-TH" sz="1400" b="0" i="0" u="none" strike="noStrike" kern="1200" cap="none" spc="-3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อัตราการขยายตัวของมูลค่าของสินค้าเกษตรชีวภาพ (เฉลี่ยร้อยละ)</a:t>
                      </a:r>
                    </a:p>
                  </a:txBody>
                  <a:tcPr marT="36576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ไม่น้อยกว่า ร้อยละ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13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36576" marB="18288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46812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kumimoji="0" lang="th-TH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การจดทะเบียนดำเนินการของวิสาหกิจชุมชนที่เกี่ยวกับเกษตรชีวภาพ (เฉลี่ยร้อยละ) </a:t>
                      </a:r>
                      <a:endParaRPr kumimoji="0" lang="th-TH" sz="140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00FFFF"/>
                        </a:highlight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36576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เพิ่มขึ้น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ไม่น้อยกว่า ร้อยละ 15</a:t>
                      </a:r>
                    </a:p>
                  </a:txBody>
                  <a:tcPr marT="36576" marB="18288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9684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8"/>
                        <a:tabLst/>
                        <a:defRPr/>
                      </a:pPr>
                      <a:r>
                        <a:rPr kumimoji="0" lang="th-TH" sz="14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มูลค่าสินค้าที่มีการใช้เทคโนโลยีสมัยใหม่/อัจฉริยะ (เฉลี่ยร้อยละ)</a:t>
                      </a:r>
                      <a:endParaRPr kumimoji="0" lang="th-TH" sz="1400" b="0" i="0" u="none" strike="noStrike" kern="1200" cap="none" spc="-1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36576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เพิ่มขึ้น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ไม่น้อยกว่า ร้อยละ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36576" marB="18288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584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9"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ผลผลิตต่อหน่วยของฟาร์มหรือแปลงที่มีการใช้เทคโนโลยีสมัยใหม่/อัจฉริยะ (เฉลี่ยร้อยละ)</a:t>
                      </a:r>
                    </a:p>
                  </a:txBody>
                  <a:tcPr marT="36576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เพิ่มขึ้น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ไม่น้อยกว่า ร้อยละ 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36576" marB="18288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9146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0"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ผลผลิตสินค้าเกษตรต่อหน่วย (เฉลี่ยร้อยละ)</a:t>
                      </a:r>
                    </a:p>
                  </a:txBody>
                  <a:tcPr marT="36576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เพิ่มขึ้น ไม่น้อยกว่า ร้อยละ 15</a:t>
                      </a:r>
                    </a:p>
                  </a:txBody>
                  <a:tcPr marT="36576" marB="18288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1816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1"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สัดส่วนของจำนวนสถาบันเกษตรกรที่ขึ้นทะเบียนกับกระทรวงเกษตรและสหกรณ์ ที่มีความเข้มแข็งในระดับมาตรฐาน ได้แก่ </a:t>
                      </a:r>
                      <a:b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(1) สหกรณ์ที่มีความเข้มแข็งระดับ 1 และ 2 (2) วิสาหกิจชุมชนที่มีศักยภาพในระดับดี และ (3) กลุ่มเกษตรกรที่มีความเข้มแข็งระดับ 1 และ 2 ต่อจำนวนสถาบันเกษตรกรที่ขึ้นทะเบียนกับกระทรวงเกษตรและสหกรณ์ทั้งหมด (เฉลี่ยร้อยละ)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36576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17525" marR="0" lvl="0" indent="-517525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525" algn="l"/>
                        </a:tabLst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(1) สหกรณ์ฯ ร้อยละ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50</a:t>
                      </a:r>
                    </a:p>
                    <a:p>
                      <a:pPr marL="517525" marR="0" lvl="0" indent="-517525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525" algn="l"/>
                        </a:tabLst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	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(2) </a:t>
                      </a:r>
                      <a:r>
                        <a:rPr kumimoji="0" lang="th-TH" sz="1400" b="0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วิสาหกิจชุมชนฯ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35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(3) กลุ่มเกษตรกรฯ ร้อยละ 3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36576" marB="18288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816669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BA2DCFE-4567-35D8-6442-62B794AE4329}"/>
              </a:ext>
            </a:extLst>
          </p:cNvPr>
          <p:cNvSpPr txBox="1"/>
          <p:nvPr/>
        </p:nvSpPr>
        <p:spPr>
          <a:xfrm>
            <a:off x="714235" y="874544"/>
            <a:ext cx="2517494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แผนแม่บทภายใต้ยุทธศาสตร์ชาติ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0F65C34-C5D9-AC42-A4A3-39EB8F0B2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63C39B-8AD0-438E-99DF-8E590A2EA12D}"/>
              </a:ext>
            </a:extLst>
          </p:cNvPr>
          <p:cNvSpPr txBox="1"/>
          <p:nvPr/>
        </p:nvSpPr>
        <p:spPr>
          <a:xfrm>
            <a:off x="710184" y="4588781"/>
            <a:ext cx="3108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แผนพัฒนาเศรษฐกิจและสังคมแห่งชาติ ฉบับที่ </a:t>
            </a:r>
            <a:r>
              <a:rPr kumimoji="0" lang="en-US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13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46E58194-3ACA-4DA1-BA3D-ADA09A1CC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999110"/>
              </p:ext>
            </p:extLst>
          </p:nvPr>
        </p:nvGraphicFramePr>
        <p:xfrm>
          <a:off x="755904" y="4889939"/>
          <a:ext cx="9683496" cy="236220"/>
        </p:xfrm>
        <a:graphic>
          <a:graphicData uri="http://schemas.openxmlformats.org/drawingml/2006/table">
            <a:tbl>
              <a:tblPr firstRow="1" bandRow="1"/>
              <a:tblGrid>
                <a:gridCol w="6660896">
                  <a:extLst>
                    <a:ext uri="{9D8B030D-6E8A-4147-A177-3AD203B41FA5}">
                      <a16:colId xmlns:a16="http://schemas.microsoft.com/office/drawing/2014/main" val="4109051531"/>
                    </a:ext>
                  </a:extLst>
                </a:gridCol>
                <a:gridCol w="3022600">
                  <a:extLst>
                    <a:ext uri="{9D8B030D-6E8A-4147-A177-3AD203B41FA5}">
                      <a16:colId xmlns:a16="http://schemas.microsoft.com/office/drawing/2014/main" val="4113529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82563" marR="0" lvl="0" indent="-182563" algn="thaiDist" defTabSz="342900" rtl="0" eaLnBrk="1" fontAlgn="t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2"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รายได้สุทธิต่อครัวเรือนเกษตรกร ไม่ต่ำกว่า 537,000 บาทต่อครัวเรือน เมื่อสิ้นสุดแผน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36576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เป้าหมาย: เพิ่มขึ้นไม่น้อยกว่า ร้อยละ 10 ต่อปี</a:t>
                      </a: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*</a:t>
                      </a:r>
                      <a:endParaRPr kumimoji="0" lang="th-TH" sz="1400" u="none" strike="noStrike" kern="1200" cap="none" spc="-1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36576" marB="18288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2703743"/>
                  </a:ext>
                </a:extLst>
              </a:tr>
            </a:tbl>
          </a:graphicData>
        </a:graphic>
      </p:graphicFrame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2887C5E-1391-4B80-BD6F-6E508A0FDC39}"/>
              </a:ext>
            </a:extLst>
          </p:cNvPr>
          <p:cNvSpPr/>
          <p:nvPr/>
        </p:nvSpPr>
        <p:spPr>
          <a:xfrm>
            <a:off x="4994462" y="5987433"/>
            <a:ext cx="2203073" cy="365760"/>
          </a:xfrm>
          <a:prstGeom prst="roundRect">
            <a:avLst>
              <a:gd name="adj" fmla="val 17769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จำนวน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1</a:t>
            </a:r>
            <a:r>
              <a:rPr lang="en-US" altLang="ko-KR" sz="2800" b="1" kern="0" dirty="0">
                <a:solidFill>
                  <a:prstClr val="white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2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 </a:t>
            </a: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ตัวชี้วัด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F7EE4B-9438-972D-0E5C-80DD1836F182}"/>
              </a:ext>
            </a:extLst>
          </p:cNvPr>
          <p:cNvSpPr txBox="1"/>
          <p:nvPr/>
        </p:nvSpPr>
        <p:spPr>
          <a:xfrm>
            <a:off x="8514542" y="6150885"/>
            <a:ext cx="3024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(ตัวชี้วัดต่อเนื่อง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12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 ตัวชี้วัดใหม่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60FF4F-0007-AA2B-B7A0-AA9D182C8492}"/>
              </a:ext>
            </a:extLst>
          </p:cNvPr>
          <p:cNvGrpSpPr/>
          <p:nvPr/>
        </p:nvGrpSpPr>
        <p:grpSpPr>
          <a:xfrm>
            <a:off x="714235" y="6382498"/>
            <a:ext cx="9034337" cy="451382"/>
            <a:chOff x="714235" y="6382498"/>
            <a:chExt cx="9034337" cy="4513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74E5FE-D8A3-A9FE-3651-2522200F4ACB}"/>
                </a:ext>
              </a:extLst>
            </p:cNvPr>
            <p:cNvSpPr txBox="1"/>
            <p:nvPr/>
          </p:nvSpPr>
          <p:spPr>
            <a:xfrm>
              <a:off x="4960572" y="6555225"/>
              <a:ext cx="4788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ตัวชี้วัดเดิมที่ถ่ายทอดไปยังตัวชี้วัดมาตรการปรับปรุงฯ ปี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2566 </a:t>
              </a: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ด้วยตัวชี้วัดทดแทน (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Proxy</a:t>
              </a: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)</a:t>
              </a:r>
            </a:p>
          </p:txBody>
        </p:sp>
        <p:sp>
          <p:nvSpPr>
            <p:cNvPr id="11" name="Google Shape;119;p2">
              <a:extLst>
                <a:ext uri="{FF2B5EF4-FFF2-40B4-BE49-F238E27FC236}">
                  <a16:creationId xmlns:a16="http://schemas.microsoft.com/office/drawing/2014/main" id="{DAAB882D-DA60-52AF-8D3B-A1FF10B67046}"/>
                </a:ext>
              </a:extLst>
            </p:cNvPr>
            <p:cNvSpPr txBox="1"/>
            <p:nvPr/>
          </p:nvSpPr>
          <p:spPr>
            <a:xfrm>
              <a:off x="714235" y="6382498"/>
              <a:ext cx="7848000" cy="258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Sarabun"/>
                <a:buNone/>
                <a:tabLst>
                  <a:tab pos="460375" algn="l"/>
                </a:tabLst>
                <a:defRPr/>
              </a:pP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หมายเหตุ:	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ตัวอักษรสีดำ 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หมายถึง ตัวชี้วัดเดิม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, 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ตัวอักษรสีแดง 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หมายถึง ตัวชี้วัดที่กำหนดครั้งแรกในปี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2567,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 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*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 หมายถึง เป้าหมายที่ไม่ได้กำหนดจากยุทธศาสตร์จัดสรรฯ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 ,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n/a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 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หมายถึง ไม่มีข้อมูล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,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 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368A04-4103-B037-6DDB-EA3790E4B7C5}"/>
                </a:ext>
              </a:extLst>
            </p:cNvPr>
            <p:cNvSpPr txBox="1"/>
            <p:nvPr/>
          </p:nvSpPr>
          <p:spPr>
            <a:xfrm>
              <a:off x="1422504" y="6556881"/>
              <a:ext cx="4788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ตัวชี้วัดเดิมที่ถ่ายทอดไปยังตัวชี้วัดมาตรการปรับปรุงฯ ปี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2566 </a:t>
              </a: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ด้วยตัวเดียวกัน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,</a:t>
              </a:r>
              <a:endPara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9" name="Graphic 18" descr="Pin">
              <a:extLst>
                <a:ext uri="{FF2B5EF4-FFF2-40B4-BE49-F238E27FC236}">
                  <a16:creationId xmlns:a16="http://schemas.microsoft.com/office/drawing/2014/main" id="{B22F8B88-54B8-1F59-AFBE-5C15AEF39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313048" y="6632641"/>
              <a:ext cx="144000" cy="144000"/>
            </a:xfrm>
            <a:prstGeom prst="rect">
              <a:avLst/>
            </a:prstGeom>
          </p:spPr>
        </p:pic>
        <p:pic>
          <p:nvPicPr>
            <p:cNvPr id="22" name="Graphic 21" descr="Pin">
              <a:extLst>
                <a:ext uri="{FF2B5EF4-FFF2-40B4-BE49-F238E27FC236}">
                  <a16:creationId xmlns:a16="http://schemas.microsoft.com/office/drawing/2014/main" id="{50F6ABAC-80F1-34DE-7D39-934C90FD0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4832474" y="6631170"/>
              <a:ext cx="144000" cy="14400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5EA9D0B-7A8D-8441-DF05-EBA73B38E09A}"/>
              </a:ext>
            </a:extLst>
          </p:cNvPr>
          <p:cNvSpPr txBox="1"/>
          <p:nvPr/>
        </p:nvSpPr>
        <p:spPr>
          <a:xfrm>
            <a:off x="710184" y="5165970"/>
            <a:ext cx="3327087" cy="314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863" marR="0" lvl="0" indent="-1698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ตัวชี้วัดจากการปรับปรุงโครงสร้างการแบ่งส่วนราชการ</a:t>
            </a:r>
            <a:endParaRPr kumimoji="0" lang="th-TH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5BFD9F-10C2-C8D0-7D94-A3C4B7EF45FA}"/>
              </a:ext>
            </a:extLst>
          </p:cNvPr>
          <p:cNvSpPr txBox="1"/>
          <p:nvPr/>
        </p:nvSpPr>
        <p:spPr>
          <a:xfrm>
            <a:off x="885779" y="5375711"/>
            <a:ext cx="3108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ไม่มี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78B977-D77B-2F01-AA83-D17758780D6C}"/>
              </a:ext>
            </a:extLst>
          </p:cNvPr>
          <p:cNvSpPr txBox="1"/>
          <p:nvPr/>
        </p:nvSpPr>
        <p:spPr>
          <a:xfrm>
            <a:off x="755904" y="5633960"/>
            <a:ext cx="3327087" cy="314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863" marR="0" lvl="0" indent="-1698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อื่น ๆ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11A323-D15F-34E0-A607-3F6B58B9C437}"/>
              </a:ext>
            </a:extLst>
          </p:cNvPr>
          <p:cNvSpPr txBox="1"/>
          <p:nvPr/>
        </p:nvSpPr>
        <p:spPr>
          <a:xfrm>
            <a:off x="888967" y="5860155"/>
            <a:ext cx="3108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ไม่มี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-</a:t>
            </a:r>
          </a:p>
        </p:txBody>
      </p:sp>
      <p:pic>
        <p:nvPicPr>
          <p:cNvPr id="27" name="Graphic 26" descr="Pin">
            <a:extLst>
              <a:ext uri="{FF2B5EF4-FFF2-40B4-BE49-F238E27FC236}">
                <a16:creationId xmlns:a16="http://schemas.microsoft.com/office/drawing/2014/main" id="{12562C98-7D88-F46E-E7CF-1B132032E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452739" y="1733097"/>
            <a:ext cx="180000" cy="18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179572D-26E9-522E-AAC3-2D871E0A6C6B}"/>
              </a:ext>
            </a:extLst>
          </p:cNvPr>
          <p:cNvSpPr txBox="1"/>
          <p:nvPr/>
        </p:nvSpPr>
        <p:spPr>
          <a:xfrm>
            <a:off x="10587991" y="1722370"/>
            <a:ext cx="948056" cy="24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ทุกกรมใน กษ.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29" name="Graphic 28" descr="Pin">
            <a:extLst>
              <a:ext uri="{FF2B5EF4-FFF2-40B4-BE49-F238E27FC236}">
                <a16:creationId xmlns:a16="http://schemas.microsoft.com/office/drawing/2014/main" id="{93C2ED01-7086-DECD-4FBB-5DA1DC2BE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452739" y="2042561"/>
            <a:ext cx="180000" cy="18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F00620A-A7B0-4D66-2AB2-150C23B57D59}"/>
              </a:ext>
            </a:extLst>
          </p:cNvPr>
          <p:cNvSpPr txBox="1"/>
          <p:nvPr/>
        </p:nvSpPr>
        <p:spPr>
          <a:xfrm>
            <a:off x="10587991" y="2031834"/>
            <a:ext cx="948056" cy="24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ทุกกรมใน กษ.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1" name="Graphic 30" descr="Pin">
            <a:extLst>
              <a:ext uri="{FF2B5EF4-FFF2-40B4-BE49-F238E27FC236}">
                <a16:creationId xmlns:a16="http://schemas.microsoft.com/office/drawing/2014/main" id="{9994E6E4-2C19-7952-0FC0-66AD3E99B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452739" y="2601700"/>
            <a:ext cx="180000" cy="18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C3300F9-54C8-A1DC-9453-814434144766}"/>
              </a:ext>
            </a:extLst>
          </p:cNvPr>
          <p:cNvSpPr txBox="1"/>
          <p:nvPr/>
        </p:nvSpPr>
        <p:spPr>
          <a:xfrm>
            <a:off x="10587991" y="2590973"/>
            <a:ext cx="948056" cy="24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ทุกกรมใน กษ.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4" name="Graphic 33" descr="Pin">
            <a:extLst>
              <a:ext uri="{FF2B5EF4-FFF2-40B4-BE49-F238E27FC236}">
                <a16:creationId xmlns:a16="http://schemas.microsoft.com/office/drawing/2014/main" id="{16D834CE-4A3E-CC85-28C3-EC214E6B9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463845" y="4894319"/>
            <a:ext cx="180000" cy="18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3BA5F6C-6FBB-43D6-B6C9-27FBA18373F5}"/>
              </a:ext>
            </a:extLst>
          </p:cNvPr>
          <p:cNvSpPr txBox="1"/>
          <p:nvPr/>
        </p:nvSpPr>
        <p:spPr>
          <a:xfrm>
            <a:off x="10599097" y="4883592"/>
            <a:ext cx="948056" cy="24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ทุกกรมใน กษ.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7" name="Graphic 36" descr="Pin">
            <a:extLst>
              <a:ext uri="{FF2B5EF4-FFF2-40B4-BE49-F238E27FC236}">
                <a16:creationId xmlns:a16="http://schemas.microsoft.com/office/drawing/2014/main" id="{C57EF0E3-C4C5-CD8C-AD5D-BD517F326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449382" y="3846025"/>
            <a:ext cx="180000" cy="18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0896283-9605-D949-8716-5E34C8C32B40}"/>
              </a:ext>
            </a:extLst>
          </p:cNvPr>
          <p:cNvSpPr txBox="1"/>
          <p:nvPr/>
        </p:nvSpPr>
        <p:spPr>
          <a:xfrm>
            <a:off x="10584634" y="3835298"/>
            <a:ext cx="948056" cy="24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กสส. กตส. กสก.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4DBFC-A496-6078-3ED4-03B191FD9D8A}"/>
              </a:ext>
            </a:extLst>
          </p:cNvPr>
          <p:cNvSpPr txBox="1"/>
          <p:nvPr/>
        </p:nvSpPr>
        <p:spPr>
          <a:xfrm>
            <a:off x="10780652" y="58662"/>
            <a:ext cx="822960" cy="341632"/>
          </a:xfrm>
          <a:prstGeom prst="rect">
            <a:avLst/>
          </a:prstGeom>
          <a:solidFill>
            <a:srgbClr val="FF0000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4068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53;p8">
            <a:extLst>
              <a:ext uri="{FF2B5EF4-FFF2-40B4-BE49-F238E27FC236}">
                <a16:creationId xmlns:a16="http://schemas.microsoft.com/office/drawing/2014/main" id="{BB9DB99C-5465-4BD1-8341-F3DAE0EBBE87}"/>
              </a:ext>
            </a:extLst>
          </p:cNvPr>
          <p:cNvSpPr/>
          <p:nvPr/>
        </p:nvSpPr>
        <p:spPr>
          <a:xfrm>
            <a:off x="11128" y="6481442"/>
            <a:ext cx="10104629" cy="38775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arabun"/>
              <a:buNone/>
              <a:tabLst>
                <a:tab pos="631825" algn="l"/>
              </a:tabLst>
              <a:defRPr/>
            </a:pPr>
            <a:r>
              <a:rPr kumimoji="0" lang="th-TH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แหล่งอ้างอิง 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	ข้อมูลจาก เอกสารประกอบแผนแม่บทภายใต้ยุทธศาสตร์ชาติฯ (ฉบับแก้ไขเพิ่มเติม) ที่มา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  <a:hlinkClick r:id="rId3"/>
              </a:rPr>
              <a:t>http://nscr.nesdc.go.th/wp-content/uploads/2023/03/ns_document_090366.pdf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และ</a:t>
            </a:r>
            <a:b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</a:b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	รายงานสรุปผลการดำเนินการตามยุทธศาสตร์ชาติ ประจำปี 256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5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ที่มา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  <a:hlinkClick r:id="rId4"/>
              </a:rPr>
              <a:t>http://nscr.nesdc.go.th/wp-content/uploads/2023/03/NS-Book-for-Web_final_240366.pdf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8017259" y="1243593"/>
            <a:ext cx="4174740" cy="32027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256" name="Google Shape;256;p8"/>
          <p:cNvSpPr txBox="1"/>
          <p:nvPr/>
        </p:nvSpPr>
        <p:spPr>
          <a:xfrm>
            <a:off x="123081" y="-15861"/>
            <a:ext cx="80835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bun"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รายละเอียดตัวชี้วัด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257" name="Google Shape;257;p8"/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259" name="Google Shape;259;p8"/>
          <p:cNvSpPr/>
          <p:nvPr/>
        </p:nvSpPr>
        <p:spPr>
          <a:xfrm>
            <a:off x="123080" y="477690"/>
            <a:ext cx="7994063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85838" marR="0" lvl="0" indent="-9858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arabun"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ตัวชี้วัด 1 : อัตราการขยายตัวของผลิตภัณฑ์มวลรวมในประเทศสาขาเกษตร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(ร้อยละต่อปี)</a:t>
            </a:r>
          </a:p>
        </p:txBody>
      </p:sp>
      <p:sp>
        <p:nvSpPr>
          <p:cNvPr id="260" name="Google Shape;260;p8"/>
          <p:cNvSpPr/>
          <p:nvPr/>
        </p:nvSpPr>
        <p:spPr>
          <a:xfrm>
            <a:off x="7767922" y="501331"/>
            <a:ext cx="1221809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arabun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รหัส : 030001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261" name="Google Shape;261;p8"/>
          <p:cNvSpPr/>
          <p:nvPr/>
        </p:nvSpPr>
        <p:spPr>
          <a:xfrm>
            <a:off x="8652381" y="2547576"/>
            <a:ext cx="3519299" cy="543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2313" marR="0" lvl="0" indent="-72231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เป้าหมาย : </a:t>
            </a:r>
            <a:r>
              <a: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ผลิตภัณฑ์มวลรวมในประเทศในสาขาเกษตรเพิ่มขึ้น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>
            <a:off x="8672701" y="1425675"/>
            <a:ext cx="3459056" cy="321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ยุทธศาสตร์ชาติ </a:t>
            </a:r>
            <a:r>
              <a: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การสร้างความสามารถในการแข่งขัน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8672701" y="2115529"/>
            <a:ext cx="2409634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แผนแม่บท </a:t>
            </a:r>
            <a:r>
              <a: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ประเด็นที่ 3 การเกษตร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123081" y="3236984"/>
            <a:ext cx="3727559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เป้าหมาย ปี 256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7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</a:t>
            </a:r>
            <a:r>
              <a:rPr lang="th-TH" kern="0" dirty="0">
                <a:solidFill>
                  <a:srgbClr val="0000FF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ไม่น้อยกว่า </a:t>
            </a: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ร้อย</a:t>
            </a: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ละ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lang="en-US" kern="0" dirty="0">
                <a:solidFill>
                  <a:srgbClr val="0000CC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graphicFrame>
        <p:nvGraphicFramePr>
          <p:cNvPr id="267" name="Google Shape;267;p8"/>
          <p:cNvGraphicFramePr/>
          <p:nvPr>
            <p:extLst>
              <p:ext uri="{D42A27DB-BD31-4B8C-83A1-F6EECF244321}">
                <p14:modId xmlns:p14="http://schemas.microsoft.com/office/powerpoint/2010/main" val="892223193"/>
              </p:ext>
            </p:extLst>
          </p:nvPr>
        </p:nvGraphicFramePr>
        <p:xfrm>
          <a:off x="204697" y="3524323"/>
          <a:ext cx="7565499" cy="14935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24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6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674">
                  <a:extLst>
                    <a:ext uri="{9D8B030D-6E8A-4147-A177-3AD203B41FA5}">
                      <a16:colId xmlns:a16="http://schemas.microsoft.com/office/drawing/2014/main" val="275476671"/>
                    </a:ext>
                  </a:extLst>
                </a:gridCol>
                <a:gridCol w="624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34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34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34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34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34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2300"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ข้อมูลพื้นฐาน (</a:t>
                      </a:r>
                      <a:r>
                        <a:rPr lang="th-TH" sz="1600" u="none" strike="noStrike" cap="none" dirty="0" err="1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Baseline</a:t>
                      </a: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)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ค่าเป้าหมาย 2566 – 2570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2561</a:t>
                      </a:r>
                      <a:endParaRPr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2562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2563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2564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2565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2566</a:t>
                      </a:r>
                      <a:endParaRPr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2567</a:t>
                      </a:r>
                      <a:r>
                        <a:rPr lang="en-US" sz="160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*</a:t>
                      </a:r>
                      <a:endParaRPr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2568</a:t>
                      </a:r>
                      <a:endParaRPr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2569</a:t>
                      </a:r>
                      <a:endParaRPr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2570</a:t>
                      </a:r>
                      <a:endParaRPr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0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ร้อยละ </a:t>
                      </a:r>
                      <a:b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</a:b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6.1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ร้อยละ </a:t>
                      </a:r>
                      <a:b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</a:b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-</a:t>
                      </a: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0.</a:t>
                      </a: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9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ร้อยละ </a:t>
                      </a:r>
                      <a:b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</a:b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-</a:t>
                      </a: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</a:t>
                      </a: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.</a:t>
                      </a: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5</a:t>
                      </a: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ร้อยละ 1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n/a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n/a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ขยายตัวร้อยละ</a:t>
                      </a: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3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ไม่น้อยกว่าร้อยละ </a:t>
                      </a:r>
                      <a:r>
                        <a:rPr lang="en-US" sz="160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</a:t>
                      </a:r>
                      <a:endParaRPr lang="th-TH" sz="1600" u="none" strike="noStrike" cap="none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00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u="none" strike="noStrike" cap="none" dirty="0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ไม่น้อยกว่า ร้อยละ </a:t>
                      </a:r>
                      <a:r>
                        <a:rPr lang="en-US" sz="1600" u="none" strike="noStrike" cap="none" dirty="0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4.5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00"/>
                        </a:buClr>
                        <a:buSzPts val="1600"/>
                        <a:buFont typeface="Sarabun"/>
                        <a:buNone/>
                      </a:pP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00"/>
                        </a:buClr>
                        <a:buSzPts val="1600"/>
                        <a:buFont typeface="Sarabun"/>
                        <a:buNone/>
                      </a:pP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8" name="Google Shape;268;p8"/>
          <p:cNvCxnSpPr>
            <a:cxnSpLocks/>
            <a:stCxn id="260" idx="3"/>
            <a:endCxn id="254" idx="0"/>
          </p:cNvCxnSpPr>
          <p:nvPr/>
        </p:nvCxnSpPr>
        <p:spPr>
          <a:xfrm>
            <a:off x="8989731" y="701386"/>
            <a:ext cx="1114898" cy="542207"/>
          </a:xfrm>
          <a:prstGeom prst="bentConnector2">
            <a:avLst/>
          </a:prstGeom>
          <a:noFill/>
          <a:ln w="9525" cap="flat" cmpd="sng">
            <a:solidFill>
              <a:srgbClr val="3B9B33"/>
            </a:solidFill>
            <a:prstDash val="solid"/>
            <a:miter lim="800000"/>
            <a:headEnd type="oval" w="med" len="med"/>
            <a:tailEnd type="oval" w="med" len="med"/>
          </a:ln>
        </p:spPr>
      </p:cxnSp>
      <p:graphicFrame>
        <p:nvGraphicFramePr>
          <p:cNvPr id="269" name="Google Shape;269;p8"/>
          <p:cNvGraphicFramePr/>
          <p:nvPr>
            <p:extLst>
              <p:ext uri="{D42A27DB-BD31-4B8C-83A1-F6EECF244321}">
                <p14:modId xmlns:p14="http://schemas.microsoft.com/office/powerpoint/2010/main" val="329666238"/>
              </p:ext>
            </p:extLst>
          </p:nvPr>
        </p:nvGraphicFramePr>
        <p:xfrm>
          <a:off x="8099757" y="3087508"/>
          <a:ext cx="4032000" cy="135391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300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ค่าเป้าหมาย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2561-2565</a:t>
                      </a:r>
                      <a:endParaRPr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2566-2570</a:t>
                      </a:r>
                      <a:endParaRPr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2571-2575</a:t>
                      </a:r>
                      <a:endParaRPr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2576-2580</a:t>
                      </a:r>
                      <a:endParaRPr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ขยายตัว</a:t>
                      </a:r>
                      <a:endParaRPr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ร้อยละ 3.8</a:t>
                      </a:r>
                      <a:endParaRPr sz="1600" u="none" strike="noStrike" cap="none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ไม่น้อยกว่า ร้อยละ </a:t>
                      </a:r>
                      <a:r>
                        <a:rPr lang="en-US" sz="1600" u="none" strike="noStrike" cap="none" dirty="0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4.5 </a:t>
                      </a:r>
                      <a:br>
                        <a:rPr lang="th-TH" sz="1600" u="none" strike="noStrike" cap="none" dirty="0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</a:br>
                      <a:r>
                        <a:rPr lang="th-TH" sz="1600" u="none" strike="noStrike" cap="none" dirty="0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ต่อปี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ไม่น้อยกว่า ร้อยละ 4.5 </a:t>
                      </a:r>
                      <a:br>
                        <a:rPr lang="th-TH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</a:br>
                      <a:r>
                        <a:rPr lang="th-TH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ต่อปี</a:t>
                      </a:r>
                      <a:endParaRPr lang="th-TH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ไม่น้อยกว่า ร้อยละ 4.5 </a:t>
                      </a:r>
                      <a:br>
                        <a:rPr lang="th-TH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</a:br>
                      <a:r>
                        <a:rPr lang="th-TH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ต่อปี</a:t>
                      </a:r>
                      <a:endParaRPr lang="th-TH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0" name="Google Shape;270;p8"/>
          <p:cNvSpPr/>
          <p:nvPr/>
        </p:nvSpPr>
        <p:spPr>
          <a:xfrm>
            <a:off x="123081" y="5587667"/>
            <a:ext cx="8797231" cy="29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ผู้รับผิดชอบการรายงานผล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กระทรวงเกษตรและสหกรณ์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271" name="Google Shape;271;p8"/>
          <p:cNvSpPr/>
          <p:nvPr/>
        </p:nvSpPr>
        <p:spPr>
          <a:xfrm>
            <a:off x="123081" y="5918143"/>
            <a:ext cx="6734673" cy="28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ช่วงเวลารายงานผล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ประมาณเดือนกุมภาพันธ์ของปีถัดไป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pic>
        <p:nvPicPr>
          <p:cNvPr id="272" name="Google Shape;272;p8" descr="สำนักงานคณะกรรมการการพัฒนาระบบราชการ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6345" y="31427"/>
            <a:ext cx="497291" cy="41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17144" y="1315982"/>
            <a:ext cx="621792" cy="64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8" descr="3) แผนแม่บทประเด็น การเกษตร – NSC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17672" y="1960464"/>
            <a:ext cx="621792" cy="6217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7E29E-334B-D4F9-E9A1-F1E5B3F25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58D00A-8C6A-5451-8803-938929841443}"/>
              </a:ext>
            </a:extLst>
          </p:cNvPr>
          <p:cNvSpPr txBox="1"/>
          <p:nvPr/>
        </p:nvSpPr>
        <p:spPr>
          <a:xfrm>
            <a:off x="10791285" y="58662"/>
            <a:ext cx="822960" cy="341632"/>
          </a:xfrm>
          <a:prstGeom prst="rect">
            <a:avLst/>
          </a:prstGeom>
          <a:solidFill>
            <a:srgbClr val="FF0000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1A831-FB46-8B85-C5F4-64FADB880459}"/>
              </a:ext>
            </a:extLst>
          </p:cNvPr>
          <p:cNvSpPr/>
          <p:nvPr/>
        </p:nvSpPr>
        <p:spPr>
          <a:xfrm>
            <a:off x="153181" y="5028500"/>
            <a:ext cx="8274859" cy="296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0563" marR="0" lvl="0" indent="-690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563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ค่าเป้าหมายจากยุทธศาสตร์การจัดสรรงบประมาณรายจ่ายประจำปีงบประมาณ พ.ศ. 2567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4248D47-055E-2D72-BC17-E4C2F3310781}"/>
                  </a:ext>
                </a:extLst>
              </p:cNvPr>
              <p:cNvSpPr/>
              <p:nvPr/>
            </p:nvSpPr>
            <p:spPr>
              <a:xfrm>
                <a:off x="130402" y="872651"/>
                <a:ext cx="7727058" cy="1896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1688" marR="0" lvl="0" indent="-801688" algn="thaiDist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01688" algn="l"/>
                  </a:tabLst>
                  <a:defRPr/>
                </a:pPr>
                <a:r>
                  <a:rPr kumimoji="0" lang="th-T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คำอธิบาย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: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	</a:t>
                </a:r>
                <a:endParaRPr kumimoji="0" lang="th-T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  <a:p>
                <a:pPr marL="265113" marR="0" lvl="0" indent="-176213" algn="thaiDist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265113" algn="l"/>
                  </a:tabLst>
                  <a:defRPr/>
                </a:pPr>
                <a:r>
                  <a:rPr kumimoji="0" lang="th-TH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ผลิตภัณฑ์มวลรวมในประเทศ หมายถึง มูลค่าของสินค้าและบริการขั้นสุดท้ายที่ผลิตได้ภายในประเทศในรอบ 1 ปี (ปีปฏิทิน) </a:t>
                </a:r>
              </a:p>
              <a:p>
                <a:pPr marL="265113" marR="0" lvl="0" indent="-176213" algn="thaiDist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265113" algn="l"/>
                  </a:tabLst>
                  <a:defRPr/>
                </a:pPr>
                <a:r>
                  <a:rPr kumimoji="0" lang="th-TH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สาขาเกษตร ประกอบด้วย 5 สาขาการผลิต ได้แก่ สาขาพืช ปศุสัตว์ ประมง บริการทางการเกษตร และป่าไม้ </a:t>
                </a:r>
              </a:p>
              <a:p>
                <a:pPr marL="265113" marR="0" lvl="0" indent="-176213" algn="thaiDist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265113" algn="l"/>
                  </a:tabLst>
                  <a:defRPr/>
                </a:pPr>
                <a:r>
                  <a:rPr kumimoji="0" lang="th-TH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สาขาเกษตรแปรรูป ประกอบด้วย ผลิตภัณฑ์อาหาร เครื่องดื่ม ผลิตภัณฑ์จากยาสูบ สิ่งทอ (เส้นใยธรรมชาติ) เครื่องหนังและผลิตภัณฑ์ไม้และผลิตภัณฑ์ กระดาษและผลิตภัณฑ์ ผลิตภัณฑ์จากพืชสมุนไพร ยางและผลิตภัณฑ์</a:t>
                </a:r>
              </a:p>
              <a:p>
                <a:pPr marL="265113" indent="-176213" algn="thaiDist">
                  <a:lnSpc>
                    <a:spcPct val="80000"/>
                  </a:lnSpc>
                  <a:buFont typeface="Arial" panose="020B0604020202020204" pitchFamily="34" charset="0"/>
                  <a:buChar char="•"/>
                  <a:tabLst>
                    <a:tab pos="265113" algn="l"/>
                  </a:tabLst>
                  <a:defRPr/>
                </a:pPr>
                <a:r>
                  <a:rPr kumimoji="0" lang="th-TH" sz="1600" b="1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วิธีการคำนวณ </a:t>
                </a:r>
                <a:r>
                  <a:rPr kumimoji="0" lang="en-US" sz="1600" b="1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kumimoji="0" lang="th-TH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อัตราการขยายตัวของ </a:t>
                </a:r>
                <a:r>
                  <a:rPr kumimoji="0" lang="en-US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GDP </a:t>
                </a:r>
                <a:r>
                  <a:rPr kumimoji="0" lang="th-TH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สาขาเกษตร ต่อปี </a:t>
                </a:r>
                <a:r>
                  <a:rPr lang="th-TH" sz="160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</a:t>
                </a:r>
                <a:r>
                  <a:rPr lang="en-US" sz="160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GDP Growth)</a:t>
                </a:r>
                <a:r>
                  <a:rPr kumimoji="0" lang="en-US" sz="1600" b="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1600" spc="-2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= (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GDP </a:t>
                </a:r>
                <a:r>
                  <a: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สาขาเกษตรปีปัจจุบัน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-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GDP </a:t>
                </a:r>
                <a:r>
                  <a: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สาขาเกษตรปีก่อนหน้า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)/GDP </a:t>
                </a:r>
                <a:r>
                  <a: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สาขาเกษตรปีก่อนหน้า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-2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H SarabunPSK" panose="020B0500040200020003" pitchFamily="34" charset="-34"/>
                      </a:rPr>
                      <m:t>×</m:t>
                    </m:r>
                    <m:r>
                      <a:rPr kumimoji="0" lang="en-US" sz="1200" b="0" i="0" u="none" strike="noStrike" kern="1200" cap="none" spc="-2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H SarabunPSK" panose="020B0500040200020003" pitchFamily="34" charset="-34"/>
                      </a:rPr>
                      <m:t>100</m:t>
                    </m:r>
                  </m:oMath>
                </a14:m>
                <a:r>
                  <a:rPr kumimoji="0" lang="en-US" sz="1200" i="0" u="none" strike="noStrike" kern="1200" cap="none" spc="-2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endParaRPr kumimoji="0" lang="th-TH" sz="1200" i="0" u="none" strike="noStrike" kern="1200" cap="none" spc="-2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marL="265113" marR="0" lvl="0" indent="-176213" algn="thaiDist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265113" algn="l"/>
                  </a:tabLst>
                  <a:defRPr/>
                </a:pPr>
                <a:r>
                  <a:rPr kumimoji="0" lang="th-TH" sz="1600" b="1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แหล่งอ้างอิง </a:t>
                </a:r>
                <a:r>
                  <a:rPr kumimoji="0" lang="en-US" sz="1600" b="1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: </a:t>
                </a:r>
                <a:r>
                  <a:rPr kumimoji="0" lang="th-TH" sz="16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พิจารณาจากรายงานสถิติรายได้ประชาชาติของประเทศไทย (</a:t>
                </a:r>
                <a:r>
                  <a:rPr kumimoji="0" lang="en-US" sz="16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National Income of Thailand) </a:t>
                </a:r>
                <a:r>
                  <a:rPr kumimoji="0" lang="th-TH" sz="16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ของสำนักงานสภาพัฒนาการ</a:t>
                </a:r>
                <a:r>
                  <a: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เศรษฐกิจและสังคมแห่งชาติ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4248D47-055E-2D72-BC17-E4C2F33107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02" y="872651"/>
                <a:ext cx="7727058" cy="1896481"/>
              </a:xfrm>
              <a:prstGeom prst="rect">
                <a:avLst/>
              </a:prstGeom>
              <a:blipFill>
                <a:blip r:embed="rId8"/>
                <a:stretch>
                  <a:fillRect l="-631" t="-3859" r="-473" b="-3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1C0DE1-670A-7792-AD74-EA5B29B52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0A4614-D9F7-1DBE-1A37-68ED33C76C25}"/>
              </a:ext>
            </a:extLst>
          </p:cNvPr>
          <p:cNvSpPr txBox="1"/>
          <p:nvPr/>
        </p:nvSpPr>
        <p:spPr>
          <a:xfrm>
            <a:off x="366217" y="920076"/>
            <a:ext cx="1096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ขั้นตอนการจัดทำตัวชี้วัดขับเคลื่อนการบูรณาการร่วมกัน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KPIs)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2567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E1060FF-FE3C-1BF4-F372-1CEB83B41685}"/>
              </a:ext>
            </a:extLst>
          </p:cNvPr>
          <p:cNvSpPr txBox="1"/>
          <p:nvPr/>
        </p:nvSpPr>
        <p:spPr>
          <a:xfrm>
            <a:off x="615880" y="3165158"/>
            <a:ext cx="1799716" cy="979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 </a:t>
            </a:r>
            <a:r>
              <a:rPr kumimoji="0" lang="th-TH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จัดทำ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(ร่าง) ประเด็น (</a:t>
            </a:r>
            <a:r>
              <a:rPr kumimoji="0" lang="en-US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ประเด็น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A1C5B14-7171-E564-6321-17DEA8DD25DA}"/>
              </a:ext>
            </a:extLst>
          </p:cNvPr>
          <p:cNvSpPr txBox="1"/>
          <p:nvPr/>
        </p:nvSpPr>
        <p:spPr>
          <a:xfrm>
            <a:off x="2296321" y="3165158"/>
            <a:ext cx="2443082" cy="142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 </a:t>
            </a:r>
            <a:r>
              <a:rPr kumimoji="0" lang="th-TH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หารือหน่วยงานเจ้าภาพ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ในการขับเคลื่อน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Joint KPIs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2567 เพื่อเห็นชอบ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(ร่าง) ห่วงโซ่คุณค่า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Value Chain)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15 - 17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มี.ค.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66)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99E5E2A-E5B2-CB97-89AA-A176AB50BB1C}"/>
              </a:ext>
            </a:extLst>
          </p:cNvPr>
          <p:cNvSpPr txBox="1"/>
          <p:nvPr/>
        </p:nvSpPr>
        <p:spPr>
          <a:xfrm>
            <a:off x="4557308" y="3165158"/>
            <a:ext cx="1645920" cy="1200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เสนอ อ.ก.พ.ร.ฯ พิจารณา</a:t>
            </a:r>
            <a:r>
              <a:rPr kumimoji="0" lang="th-TH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ประเด็น (</a:t>
            </a:r>
            <a:r>
              <a:rPr kumimoji="0" lang="en-US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พร้อมห่วงโซ่คุณค่า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Value Chain)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27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มี.ค.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66)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BE91BAC-0ABB-C6BC-41D2-B74D6D50CD5C}"/>
              </a:ext>
            </a:extLst>
          </p:cNvPr>
          <p:cNvSpPr txBox="1"/>
          <p:nvPr/>
        </p:nvSpPr>
        <p:spPr>
          <a:xfrm>
            <a:off x="6198777" y="3165158"/>
            <a:ext cx="2110152" cy="1865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 </a:t>
            </a:r>
            <a:r>
              <a:rPr kumimoji="0" lang="th-TH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จัดประชุมเชิงปฏิบัติการ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กับ</a:t>
            </a:r>
            <a:r>
              <a:rPr kumimoji="0" lang="th-TH" sz="16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หน่วยงานเจ้าภาพ</a:t>
            </a:r>
            <a:r>
              <a:rPr kumimoji="0" lang="en-US" sz="16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6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 </a:t>
            </a:r>
            <a:br>
              <a:rPr kumimoji="0" lang="en-US" sz="16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และหน่วยงานสนับสนุน 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เพื่อกำหนดตัวชี้วัดและ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ค่าเป้าหมายของ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แต่ละประเด็น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(เม.ย.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พ.ค.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66)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A6751FF-5E5C-E88C-E545-6A207E96C527}"/>
              </a:ext>
            </a:extLst>
          </p:cNvPr>
          <p:cNvSpPr txBox="1"/>
          <p:nvPr/>
        </p:nvSpPr>
        <p:spPr>
          <a:xfrm>
            <a:off x="8249372" y="3165158"/>
            <a:ext cx="1645920" cy="142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เสนอ อ.ก.พ.ร.ฯ และ ก.พ.ร. พิจารณา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ตัวชี้วัดของ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แต่ละประเด็น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(พ.ค.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-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มิ.ย.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66)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B082689-D5A2-CCB5-284B-D7AA3CC1415C}"/>
              </a:ext>
            </a:extLst>
          </p:cNvPr>
          <p:cNvSpPr txBox="1"/>
          <p:nvPr/>
        </p:nvSpPr>
        <p:spPr>
          <a:xfrm>
            <a:off x="9982836" y="3165158"/>
            <a:ext cx="2007142" cy="164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เสนอ ครม. พิจารณาประเด็น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Agenda) Joint KPIs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ปี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และตัวชี้วัดของแต่ละประเด็น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เพื่อกำหนดเป็นตัวชี้วัดของ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 จังหวัด องค์การมหาชน และหน่วยงานอื่น ๆ 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ที่เกี่ยวข้อง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F94B2A-C65C-2EA3-04A4-6063F03CB174}"/>
              </a:ext>
            </a:extLst>
          </p:cNvPr>
          <p:cNvGrpSpPr/>
          <p:nvPr/>
        </p:nvGrpSpPr>
        <p:grpSpPr>
          <a:xfrm>
            <a:off x="539396" y="1561741"/>
            <a:ext cx="10966656" cy="1331172"/>
            <a:chOff x="539396" y="1370347"/>
            <a:chExt cx="10966656" cy="1331172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4EDCEE0F-E446-66B7-7D6A-08D30895C1FD}"/>
                </a:ext>
              </a:extLst>
            </p:cNvPr>
            <p:cNvGrpSpPr/>
            <p:nvPr/>
          </p:nvGrpSpPr>
          <p:grpSpPr>
            <a:xfrm>
              <a:off x="539396" y="1370348"/>
              <a:ext cx="1866690" cy="1331171"/>
              <a:chOff x="539396" y="1876540"/>
              <a:chExt cx="1866690" cy="133117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863F413-1E5E-DE4D-3C50-5D230E1890C9}"/>
                  </a:ext>
                </a:extLst>
              </p:cNvPr>
              <p:cNvSpPr/>
              <p:nvPr/>
            </p:nvSpPr>
            <p:spPr>
              <a:xfrm rot="18900000">
                <a:off x="1074915" y="1876540"/>
                <a:ext cx="1331171" cy="1331171"/>
              </a:xfrm>
              <a:prstGeom prst="roundRect">
                <a:avLst/>
              </a:prstGeom>
              <a:solidFill>
                <a:srgbClr val="C1301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ADD93D3-D4E8-A3D2-00A8-DF85A21FFC4A}"/>
                  </a:ext>
                </a:extLst>
              </p:cNvPr>
              <p:cNvSpPr/>
              <p:nvPr/>
            </p:nvSpPr>
            <p:spPr>
              <a:xfrm rot="18900000">
                <a:off x="562624" y="2172205"/>
                <a:ext cx="739842" cy="739840"/>
              </a:xfrm>
              <a:custGeom>
                <a:avLst/>
                <a:gdLst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003283 w 1193109"/>
                  <a:gd name="connsiteY2" fmla="*/ 124339 h 1193107"/>
                  <a:gd name="connsiteX3" fmla="*/ 1106533 w 1193109"/>
                  <a:gd name="connsiteY3" fmla="*/ 227589 h 1193107"/>
                  <a:gd name="connsiteX4" fmla="*/ 1072905 w 1193109"/>
                  <a:gd name="connsiteY4" fmla="*/ 261218 h 1193107"/>
                  <a:gd name="connsiteX5" fmla="*/ 1193109 w 1193109"/>
                  <a:gd name="connsiteY5" fmla="*/ 444521 h 1193107"/>
                  <a:gd name="connsiteX6" fmla="*/ 1193109 w 1193109"/>
                  <a:gd name="connsiteY6" fmla="*/ 1024397 h 1193107"/>
                  <a:gd name="connsiteX7" fmla="*/ 1024399 w 1193109"/>
                  <a:gd name="connsiteY7" fmla="*/ 1193107 h 1193107"/>
                  <a:gd name="connsiteX8" fmla="*/ 444522 w 1193109"/>
                  <a:gd name="connsiteY8" fmla="*/ 1193107 h 1193107"/>
                  <a:gd name="connsiteX9" fmla="*/ 268593 w 1193109"/>
                  <a:gd name="connsiteY9" fmla="*/ 1077740 h 1193107"/>
                  <a:gd name="connsiteX10" fmla="*/ 233696 w 1193109"/>
                  <a:gd name="connsiteY10" fmla="*/ 1112638 h 1193107"/>
                  <a:gd name="connsiteX11" fmla="*/ 124342 w 1193109"/>
                  <a:gd name="connsiteY11" fmla="*/ 1003283 h 1193107"/>
                  <a:gd name="connsiteX12" fmla="*/ 103040 w 1193109"/>
                  <a:gd name="connsiteY12" fmla="*/ 998983 h 1193107"/>
                  <a:gd name="connsiteX13" fmla="*/ 0 w 1193109"/>
                  <a:gd name="connsiteY13" fmla="*/ 843531 h 1193107"/>
                  <a:gd name="connsiteX14" fmla="*/ 0 w 1193109"/>
                  <a:gd name="connsiteY14" fmla="*/ 168710 h 1193107"/>
                  <a:gd name="connsiteX15" fmla="*/ 168710 w 1193109"/>
                  <a:gd name="connsiteY15" fmla="*/ 0 h 1193107"/>
                  <a:gd name="connsiteX16" fmla="*/ 843531 w 1193109"/>
                  <a:gd name="connsiteY16" fmla="*/ 0 h 1193107"/>
                  <a:gd name="connsiteX17" fmla="*/ 962827 w 1193109"/>
                  <a:gd name="connsiteY17" fmla="*/ 49414 h 1193107"/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106533 w 1193109"/>
                  <a:gd name="connsiteY2" fmla="*/ 227589 h 1193107"/>
                  <a:gd name="connsiteX3" fmla="*/ 1072905 w 1193109"/>
                  <a:gd name="connsiteY3" fmla="*/ 261218 h 1193107"/>
                  <a:gd name="connsiteX4" fmla="*/ 1193109 w 1193109"/>
                  <a:gd name="connsiteY4" fmla="*/ 444521 h 1193107"/>
                  <a:gd name="connsiteX5" fmla="*/ 1193109 w 1193109"/>
                  <a:gd name="connsiteY5" fmla="*/ 1024397 h 1193107"/>
                  <a:gd name="connsiteX6" fmla="*/ 1024399 w 1193109"/>
                  <a:gd name="connsiteY6" fmla="*/ 1193107 h 1193107"/>
                  <a:gd name="connsiteX7" fmla="*/ 444522 w 1193109"/>
                  <a:gd name="connsiteY7" fmla="*/ 1193107 h 1193107"/>
                  <a:gd name="connsiteX8" fmla="*/ 268593 w 1193109"/>
                  <a:gd name="connsiteY8" fmla="*/ 1077740 h 1193107"/>
                  <a:gd name="connsiteX9" fmla="*/ 233696 w 1193109"/>
                  <a:gd name="connsiteY9" fmla="*/ 1112638 h 1193107"/>
                  <a:gd name="connsiteX10" fmla="*/ 124342 w 1193109"/>
                  <a:gd name="connsiteY10" fmla="*/ 1003283 h 1193107"/>
                  <a:gd name="connsiteX11" fmla="*/ 103040 w 1193109"/>
                  <a:gd name="connsiteY11" fmla="*/ 998983 h 1193107"/>
                  <a:gd name="connsiteX12" fmla="*/ 0 w 1193109"/>
                  <a:gd name="connsiteY12" fmla="*/ 843531 h 1193107"/>
                  <a:gd name="connsiteX13" fmla="*/ 0 w 1193109"/>
                  <a:gd name="connsiteY13" fmla="*/ 168710 h 1193107"/>
                  <a:gd name="connsiteX14" fmla="*/ 168710 w 1193109"/>
                  <a:gd name="connsiteY14" fmla="*/ 0 h 1193107"/>
                  <a:gd name="connsiteX15" fmla="*/ 843531 w 1193109"/>
                  <a:gd name="connsiteY15" fmla="*/ 0 h 1193107"/>
                  <a:gd name="connsiteX16" fmla="*/ 962827 w 1193109"/>
                  <a:gd name="connsiteY16" fmla="*/ 49414 h 1193107"/>
                  <a:gd name="connsiteX0" fmla="*/ 962827 w 1193109"/>
                  <a:gd name="connsiteY0" fmla="*/ 49414 h 1193107"/>
                  <a:gd name="connsiteX1" fmla="*/ 1106533 w 1193109"/>
                  <a:gd name="connsiteY1" fmla="*/ 227589 h 1193107"/>
                  <a:gd name="connsiteX2" fmla="*/ 1072905 w 1193109"/>
                  <a:gd name="connsiteY2" fmla="*/ 261218 h 1193107"/>
                  <a:gd name="connsiteX3" fmla="*/ 1193109 w 1193109"/>
                  <a:gd name="connsiteY3" fmla="*/ 444521 h 1193107"/>
                  <a:gd name="connsiteX4" fmla="*/ 1193109 w 1193109"/>
                  <a:gd name="connsiteY4" fmla="*/ 1024397 h 1193107"/>
                  <a:gd name="connsiteX5" fmla="*/ 1024399 w 1193109"/>
                  <a:gd name="connsiteY5" fmla="*/ 1193107 h 1193107"/>
                  <a:gd name="connsiteX6" fmla="*/ 444522 w 1193109"/>
                  <a:gd name="connsiteY6" fmla="*/ 1193107 h 1193107"/>
                  <a:gd name="connsiteX7" fmla="*/ 268593 w 1193109"/>
                  <a:gd name="connsiteY7" fmla="*/ 1077740 h 1193107"/>
                  <a:gd name="connsiteX8" fmla="*/ 233696 w 1193109"/>
                  <a:gd name="connsiteY8" fmla="*/ 1112638 h 1193107"/>
                  <a:gd name="connsiteX9" fmla="*/ 124342 w 1193109"/>
                  <a:gd name="connsiteY9" fmla="*/ 1003283 h 1193107"/>
                  <a:gd name="connsiteX10" fmla="*/ 103040 w 1193109"/>
                  <a:gd name="connsiteY10" fmla="*/ 998983 h 1193107"/>
                  <a:gd name="connsiteX11" fmla="*/ 0 w 1193109"/>
                  <a:gd name="connsiteY11" fmla="*/ 843531 h 1193107"/>
                  <a:gd name="connsiteX12" fmla="*/ 0 w 1193109"/>
                  <a:gd name="connsiteY12" fmla="*/ 168710 h 1193107"/>
                  <a:gd name="connsiteX13" fmla="*/ 168710 w 1193109"/>
                  <a:gd name="connsiteY13" fmla="*/ 0 h 1193107"/>
                  <a:gd name="connsiteX14" fmla="*/ 843531 w 1193109"/>
                  <a:gd name="connsiteY14" fmla="*/ 0 h 1193107"/>
                  <a:gd name="connsiteX15" fmla="*/ 962827 w 1193109"/>
                  <a:gd name="connsiteY15" fmla="*/ 49414 h 1193107"/>
                  <a:gd name="connsiteX0" fmla="*/ 962827 w 1193109"/>
                  <a:gd name="connsiteY0" fmla="*/ 49414 h 1193107"/>
                  <a:gd name="connsiteX1" fmla="*/ 1072905 w 1193109"/>
                  <a:gd name="connsiteY1" fmla="*/ 261218 h 1193107"/>
                  <a:gd name="connsiteX2" fmla="*/ 1193109 w 1193109"/>
                  <a:gd name="connsiteY2" fmla="*/ 444521 h 1193107"/>
                  <a:gd name="connsiteX3" fmla="*/ 1193109 w 1193109"/>
                  <a:gd name="connsiteY3" fmla="*/ 1024397 h 1193107"/>
                  <a:gd name="connsiteX4" fmla="*/ 1024399 w 1193109"/>
                  <a:gd name="connsiteY4" fmla="*/ 1193107 h 1193107"/>
                  <a:gd name="connsiteX5" fmla="*/ 444522 w 1193109"/>
                  <a:gd name="connsiteY5" fmla="*/ 1193107 h 1193107"/>
                  <a:gd name="connsiteX6" fmla="*/ 268593 w 1193109"/>
                  <a:gd name="connsiteY6" fmla="*/ 1077740 h 1193107"/>
                  <a:gd name="connsiteX7" fmla="*/ 233696 w 1193109"/>
                  <a:gd name="connsiteY7" fmla="*/ 1112638 h 1193107"/>
                  <a:gd name="connsiteX8" fmla="*/ 124342 w 1193109"/>
                  <a:gd name="connsiteY8" fmla="*/ 1003283 h 1193107"/>
                  <a:gd name="connsiteX9" fmla="*/ 103040 w 1193109"/>
                  <a:gd name="connsiteY9" fmla="*/ 998983 h 1193107"/>
                  <a:gd name="connsiteX10" fmla="*/ 0 w 1193109"/>
                  <a:gd name="connsiteY10" fmla="*/ 843531 h 1193107"/>
                  <a:gd name="connsiteX11" fmla="*/ 0 w 1193109"/>
                  <a:gd name="connsiteY11" fmla="*/ 168710 h 1193107"/>
                  <a:gd name="connsiteX12" fmla="*/ 168710 w 1193109"/>
                  <a:gd name="connsiteY12" fmla="*/ 0 h 1193107"/>
                  <a:gd name="connsiteX13" fmla="*/ 843531 w 1193109"/>
                  <a:gd name="connsiteY13" fmla="*/ 0 h 1193107"/>
                  <a:gd name="connsiteX14" fmla="*/ 962827 w 1193109"/>
                  <a:gd name="connsiteY14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03040 w 1193109"/>
                  <a:gd name="connsiteY7" fmla="*/ 998983 h 1193107"/>
                  <a:gd name="connsiteX8" fmla="*/ 0 w 1193109"/>
                  <a:gd name="connsiteY8" fmla="*/ 843531 h 1193107"/>
                  <a:gd name="connsiteX9" fmla="*/ 0 w 1193109"/>
                  <a:gd name="connsiteY9" fmla="*/ 168710 h 1193107"/>
                  <a:gd name="connsiteX10" fmla="*/ 168710 w 1193109"/>
                  <a:gd name="connsiteY10" fmla="*/ 0 h 1193107"/>
                  <a:gd name="connsiteX11" fmla="*/ 843531 w 1193109"/>
                  <a:gd name="connsiteY11" fmla="*/ 0 h 1193107"/>
                  <a:gd name="connsiteX12" fmla="*/ 962827 w 1193109"/>
                  <a:gd name="connsiteY12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103040 w 1193109"/>
                  <a:gd name="connsiteY6" fmla="*/ 998983 h 1193107"/>
                  <a:gd name="connsiteX7" fmla="*/ 0 w 1193109"/>
                  <a:gd name="connsiteY7" fmla="*/ 843531 h 1193107"/>
                  <a:gd name="connsiteX8" fmla="*/ 0 w 1193109"/>
                  <a:gd name="connsiteY8" fmla="*/ 168710 h 1193107"/>
                  <a:gd name="connsiteX9" fmla="*/ 168710 w 1193109"/>
                  <a:gd name="connsiteY9" fmla="*/ 0 h 1193107"/>
                  <a:gd name="connsiteX10" fmla="*/ 843531 w 1193109"/>
                  <a:gd name="connsiteY10" fmla="*/ 0 h 1193107"/>
                  <a:gd name="connsiteX11" fmla="*/ 962827 w 1193109"/>
                  <a:gd name="connsiteY11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103040 w 1193109"/>
                  <a:gd name="connsiteY5" fmla="*/ 998983 h 1193107"/>
                  <a:gd name="connsiteX6" fmla="*/ 0 w 1193109"/>
                  <a:gd name="connsiteY6" fmla="*/ 843531 h 1193107"/>
                  <a:gd name="connsiteX7" fmla="*/ 0 w 1193109"/>
                  <a:gd name="connsiteY7" fmla="*/ 168710 h 1193107"/>
                  <a:gd name="connsiteX8" fmla="*/ 168710 w 1193109"/>
                  <a:gd name="connsiteY8" fmla="*/ 0 h 1193107"/>
                  <a:gd name="connsiteX9" fmla="*/ 843531 w 1193109"/>
                  <a:gd name="connsiteY9" fmla="*/ 0 h 1193107"/>
                  <a:gd name="connsiteX10" fmla="*/ 962827 w 1193109"/>
                  <a:gd name="connsiteY10" fmla="*/ 49414 h 11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3109" h="1193107">
                    <a:moveTo>
                      <a:pt x="962827" y="49414"/>
                    </a:moveTo>
                    <a:cubicBezTo>
                      <a:pt x="1021090" y="123501"/>
                      <a:pt x="969512" y="56396"/>
                      <a:pt x="1193109" y="444521"/>
                    </a:cubicBezTo>
                    <a:lnTo>
                      <a:pt x="1193109" y="1024397"/>
                    </a:lnTo>
                    <a:cubicBezTo>
                      <a:pt x="1193109" y="1117573"/>
                      <a:pt x="1117575" y="1193107"/>
                      <a:pt x="1024399" y="1193107"/>
                    </a:cubicBezTo>
                    <a:lnTo>
                      <a:pt x="444522" y="1193107"/>
                    </a:lnTo>
                    <a:lnTo>
                      <a:pt x="103040" y="998983"/>
                    </a:lnTo>
                    <a:cubicBezTo>
                      <a:pt x="42488" y="973372"/>
                      <a:pt x="0" y="913413"/>
                      <a:pt x="0" y="843531"/>
                    </a:cubicBezTo>
                    <a:lnTo>
                      <a:pt x="0" y="168710"/>
                    </a:lnTo>
                    <a:cubicBezTo>
                      <a:pt x="0" y="75534"/>
                      <a:pt x="75534" y="0"/>
                      <a:pt x="168710" y="0"/>
                    </a:cubicBezTo>
                    <a:lnTo>
                      <a:pt x="843531" y="0"/>
                    </a:lnTo>
                    <a:cubicBezTo>
                      <a:pt x="890119" y="0"/>
                      <a:pt x="932297" y="18884"/>
                      <a:pt x="962827" y="49414"/>
                    </a:cubicBezTo>
                    <a:close/>
                  </a:path>
                </a:pathLst>
              </a:custGeom>
              <a:solidFill>
                <a:srgbClr val="C13018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66151A87-D1D0-A474-DD38-EB430308490C}"/>
                  </a:ext>
                </a:extLst>
              </p:cNvPr>
              <p:cNvSpPr/>
              <p:nvPr/>
            </p:nvSpPr>
            <p:spPr>
              <a:xfrm rot="18900000">
                <a:off x="539396" y="2228283"/>
                <a:ext cx="627686" cy="627685"/>
              </a:xfrm>
              <a:prstGeom prst="roundRect">
                <a:avLst/>
              </a:prstGeom>
              <a:solidFill>
                <a:srgbClr val="C1301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7" name="Graphic 96" descr="Badge 1 with solid fill">
                <a:extLst>
                  <a:ext uri="{FF2B5EF4-FFF2-40B4-BE49-F238E27FC236}">
                    <a16:creationId xmlns:a16="http://schemas.microsoft.com/office/drawing/2014/main" id="{5856EFDA-BDFA-6C7C-7138-7F7287D3A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673296" y="2352818"/>
                <a:ext cx="370682" cy="3706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2" name="Graphic 131" descr="Postit Notes with solid fill">
                <a:extLst>
                  <a:ext uri="{FF2B5EF4-FFF2-40B4-BE49-F238E27FC236}">
                    <a16:creationId xmlns:a16="http://schemas.microsoft.com/office/drawing/2014/main" id="{0EA9E988-052E-03E4-3D4A-C8AE414FA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381762" y="2138929"/>
                <a:ext cx="756940" cy="75694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7A624DB2-EBE3-2B37-9C82-D12D23CB5413}"/>
                </a:ext>
              </a:extLst>
            </p:cNvPr>
            <p:cNvGrpSpPr/>
            <p:nvPr/>
          </p:nvGrpSpPr>
          <p:grpSpPr>
            <a:xfrm>
              <a:off x="2370990" y="1370348"/>
              <a:ext cx="1866690" cy="1331171"/>
              <a:chOff x="2370990" y="1876540"/>
              <a:chExt cx="1866690" cy="1331171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A03301F6-F05B-6700-A85C-329946535761}"/>
                  </a:ext>
                </a:extLst>
              </p:cNvPr>
              <p:cNvSpPr/>
              <p:nvPr/>
            </p:nvSpPr>
            <p:spPr>
              <a:xfrm rot="18900000">
                <a:off x="2906509" y="1876540"/>
                <a:ext cx="1331171" cy="1331171"/>
              </a:xfrm>
              <a:prstGeom prst="roundRect">
                <a:avLst/>
              </a:prstGeom>
              <a:solidFill>
                <a:srgbClr val="F793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35F0C6F-4598-0C7A-9141-933A3E786749}"/>
                  </a:ext>
                </a:extLst>
              </p:cNvPr>
              <p:cNvSpPr/>
              <p:nvPr/>
            </p:nvSpPr>
            <p:spPr>
              <a:xfrm rot="18900000">
                <a:off x="2394217" y="2172205"/>
                <a:ext cx="739842" cy="739840"/>
              </a:xfrm>
              <a:custGeom>
                <a:avLst/>
                <a:gdLst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003283 w 1193109"/>
                  <a:gd name="connsiteY2" fmla="*/ 124339 h 1193107"/>
                  <a:gd name="connsiteX3" fmla="*/ 1106533 w 1193109"/>
                  <a:gd name="connsiteY3" fmla="*/ 227589 h 1193107"/>
                  <a:gd name="connsiteX4" fmla="*/ 1072905 w 1193109"/>
                  <a:gd name="connsiteY4" fmla="*/ 261218 h 1193107"/>
                  <a:gd name="connsiteX5" fmla="*/ 1193109 w 1193109"/>
                  <a:gd name="connsiteY5" fmla="*/ 444521 h 1193107"/>
                  <a:gd name="connsiteX6" fmla="*/ 1193109 w 1193109"/>
                  <a:gd name="connsiteY6" fmla="*/ 1024397 h 1193107"/>
                  <a:gd name="connsiteX7" fmla="*/ 1024399 w 1193109"/>
                  <a:gd name="connsiteY7" fmla="*/ 1193107 h 1193107"/>
                  <a:gd name="connsiteX8" fmla="*/ 444522 w 1193109"/>
                  <a:gd name="connsiteY8" fmla="*/ 1193107 h 1193107"/>
                  <a:gd name="connsiteX9" fmla="*/ 268593 w 1193109"/>
                  <a:gd name="connsiteY9" fmla="*/ 1077740 h 1193107"/>
                  <a:gd name="connsiteX10" fmla="*/ 233696 w 1193109"/>
                  <a:gd name="connsiteY10" fmla="*/ 1112638 h 1193107"/>
                  <a:gd name="connsiteX11" fmla="*/ 124342 w 1193109"/>
                  <a:gd name="connsiteY11" fmla="*/ 1003283 h 1193107"/>
                  <a:gd name="connsiteX12" fmla="*/ 103040 w 1193109"/>
                  <a:gd name="connsiteY12" fmla="*/ 998983 h 1193107"/>
                  <a:gd name="connsiteX13" fmla="*/ 0 w 1193109"/>
                  <a:gd name="connsiteY13" fmla="*/ 843531 h 1193107"/>
                  <a:gd name="connsiteX14" fmla="*/ 0 w 1193109"/>
                  <a:gd name="connsiteY14" fmla="*/ 168710 h 1193107"/>
                  <a:gd name="connsiteX15" fmla="*/ 168710 w 1193109"/>
                  <a:gd name="connsiteY15" fmla="*/ 0 h 1193107"/>
                  <a:gd name="connsiteX16" fmla="*/ 843531 w 1193109"/>
                  <a:gd name="connsiteY16" fmla="*/ 0 h 1193107"/>
                  <a:gd name="connsiteX17" fmla="*/ 962827 w 1193109"/>
                  <a:gd name="connsiteY17" fmla="*/ 49414 h 1193107"/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106533 w 1193109"/>
                  <a:gd name="connsiteY2" fmla="*/ 227589 h 1193107"/>
                  <a:gd name="connsiteX3" fmla="*/ 1072905 w 1193109"/>
                  <a:gd name="connsiteY3" fmla="*/ 261218 h 1193107"/>
                  <a:gd name="connsiteX4" fmla="*/ 1193109 w 1193109"/>
                  <a:gd name="connsiteY4" fmla="*/ 444521 h 1193107"/>
                  <a:gd name="connsiteX5" fmla="*/ 1193109 w 1193109"/>
                  <a:gd name="connsiteY5" fmla="*/ 1024397 h 1193107"/>
                  <a:gd name="connsiteX6" fmla="*/ 1024399 w 1193109"/>
                  <a:gd name="connsiteY6" fmla="*/ 1193107 h 1193107"/>
                  <a:gd name="connsiteX7" fmla="*/ 444522 w 1193109"/>
                  <a:gd name="connsiteY7" fmla="*/ 1193107 h 1193107"/>
                  <a:gd name="connsiteX8" fmla="*/ 268593 w 1193109"/>
                  <a:gd name="connsiteY8" fmla="*/ 1077740 h 1193107"/>
                  <a:gd name="connsiteX9" fmla="*/ 233696 w 1193109"/>
                  <a:gd name="connsiteY9" fmla="*/ 1112638 h 1193107"/>
                  <a:gd name="connsiteX10" fmla="*/ 124342 w 1193109"/>
                  <a:gd name="connsiteY10" fmla="*/ 1003283 h 1193107"/>
                  <a:gd name="connsiteX11" fmla="*/ 103040 w 1193109"/>
                  <a:gd name="connsiteY11" fmla="*/ 998983 h 1193107"/>
                  <a:gd name="connsiteX12" fmla="*/ 0 w 1193109"/>
                  <a:gd name="connsiteY12" fmla="*/ 843531 h 1193107"/>
                  <a:gd name="connsiteX13" fmla="*/ 0 w 1193109"/>
                  <a:gd name="connsiteY13" fmla="*/ 168710 h 1193107"/>
                  <a:gd name="connsiteX14" fmla="*/ 168710 w 1193109"/>
                  <a:gd name="connsiteY14" fmla="*/ 0 h 1193107"/>
                  <a:gd name="connsiteX15" fmla="*/ 843531 w 1193109"/>
                  <a:gd name="connsiteY15" fmla="*/ 0 h 1193107"/>
                  <a:gd name="connsiteX16" fmla="*/ 962827 w 1193109"/>
                  <a:gd name="connsiteY16" fmla="*/ 49414 h 1193107"/>
                  <a:gd name="connsiteX0" fmla="*/ 962827 w 1193109"/>
                  <a:gd name="connsiteY0" fmla="*/ 49414 h 1193107"/>
                  <a:gd name="connsiteX1" fmla="*/ 1106533 w 1193109"/>
                  <a:gd name="connsiteY1" fmla="*/ 227589 h 1193107"/>
                  <a:gd name="connsiteX2" fmla="*/ 1072905 w 1193109"/>
                  <a:gd name="connsiteY2" fmla="*/ 261218 h 1193107"/>
                  <a:gd name="connsiteX3" fmla="*/ 1193109 w 1193109"/>
                  <a:gd name="connsiteY3" fmla="*/ 444521 h 1193107"/>
                  <a:gd name="connsiteX4" fmla="*/ 1193109 w 1193109"/>
                  <a:gd name="connsiteY4" fmla="*/ 1024397 h 1193107"/>
                  <a:gd name="connsiteX5" fmla="*/ 1024399 w 1193109"/>
                  <a:gd name="connsiteY5" fmla="*/ 1193107 h 1193107"/>
                  <a:gd name="connsiteX6" fmla="*/ 444522 w 1193109"/>
                  <a:gd name="connsiteY6" fmla="*/ 1193107 h 1193107"/>
                  <a:gd name="connsiteX7" fmla="*/ 268593 w 1193109"/>
                  <a:gd name="connsiteY7" fmla="*/ 1077740 h 1193107"/>
                  <a:gd name="connsiteX8" fmla="*/ 233696 w 1193109"/>
                  <a:gd name="connsiteY8" fmla="*/ 1112638 h 1193107"/>
                  <a:gd name="connsiteX9" fmla="*/ 124342 w 1193109"/>
                  <a:gd name="connsiteY9" fmla="*/ 1003283 h 1193107"/>
                  <a:gd name="connsiteX10" fmla="*/ 103040 w 1193109"/>
                  <a:gd name="connsiteY10" fmla="*/ 998983 h 1193107"/>
                  <a:gd name="connsiteX11" fmla="*/ 0 w 1193109"/>
                  <a:gd name="connsiteY11" fmla="*/ 843531 h 1193107"/>
                  <a:gd name="connsiteX12" fmla="*/ 0 w 1193109"/>
                  <a:gd name="connsiteY12" fmla="*/ 168710 h 1193107"/>
                  <a:gd name="connsiteX13" fmla="*/ 168710 w 1193109"/>
                  <a:gd name="connsiteY13" fmla="*/ 0 h 1193107"/>
                  <a:gd name="connsiteX14" fmla="*/ 843531 w 1193109"/>
                  <a:gd name="connsiteY14" fmla="*/ 0 h 1193107"/>
                  <a:gd name="connsiteX15" fmla="*/ 962827 w 1193109"/>
                  <a:gd name="connsiteY15" fmla="*/ 49414 h 1193107"/>
                  <a:gd name="connsiteX0" fmla="*/ 962827 w 1193109"/>
                  <a:gd name="connsiteY0" fmla="*/ 49414 h 1193107"/>
                  <a:gd name="connsiteX1" fmla="*/ 1072905 w 1193109"/>
                  <a:gd name="connsiteY1" fmla="*/ 261218 h 1193107"/>
                  <a:gd name="connsiteX2" fmla="*/ 1193109 w 1193109"/>
                  <a:gd name="connsiteY2" fmla="*/ 444521 h 1193107"/>
                  <a:gd name="connsiteX3" fmla="*/ 1193109 w 1193109"/>
                  <a:gd name="connsiteY3" fmla="*/ 1024397 h 1193107"/>
                  <a:gd name="connsiteX4" fmla="*/ 1024399 w 1193109"/>
                  <a:gd name="connsiteY4" fmla="*/ 1193107 h 1193107"/>
                  <a:gd name="connsiteX5" fmla="*/ 444522 w 1193109"/>
                  <a:gd name="connsiteY5" fmla="*/ 1193107 h 1193107"/>
                  <a:gd name="connsiteX6" fmla="*/ 268593 w 1193109"/>
                  <a:gd name="connsiteY6" fmla="*/ 1077740 h 1193107"/>
                  <a:gd name="connsiteX7" fmla="*/ 233696 w 1193109"/>
                  <a:gd name="connsiteY7" fmla="*/ 1112638 h 1193107"/>
                  <a:gd name="connsiteX8" fmla="*/ 124342 w 1193109"/>
                  <a:gd name="connsiteY8" fmla="*/ 1003283 h 1193107"/>
                  <a:gd name="connsiteX9" fmla="*/ 103040 w 1193109"/>
                  <a:gd name="connsiteY9" fmla="*/ 998983 h 1193107"/>
                  <a:gd name="connsiteX10" fmla="*/ 0 w 1193109"/>
                  <a:gd name="connsiteY10" fmla="*/ 843531 h 1193107"/>
                  <a:gd name="connsiteX11" fmla="*/ 0 w 1193109"/>
                  <a:gd name="connsiteY11" fmla="*/ 168710 h 1193107"/>
                  <a:gd name="connsiteX12" fmla="*/ 168710 w 1193109"/>
                  <a:gd name="connsiteY12" fmla="*/ 0 h 1193107"/>
                  <a:gd name="connsiteX13" fmla="*/ 843531 w 1193109"/>
                  <a:gd name="connsiteY13" fmla="*/ 0 h 1193107"/>
                  <a:gd name="connsiteX14" fmla="*/ 962827 w 1193109"/>
                  <a:gd name="connsiteY14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03040 w 1193109"/>
                  <a:gd name="connsiteY7" fmla="*/ 998983 h 1193107"/>
                  <a:gd name="connsiteX8" fmla="*/ 0 w 1193109"/>
                  <a:gd name="connsiteY8" fmla="*/ 843531 h 1193107"/>
                  <a:gd name="connsiteX9" fmla="*/ 0 w 1193109"/>
                  <a:gd name="connsiteY9" fmla="*/ 168710 h 1193107"/>
                  <a:gd name="connsiteX10" fmla="*/ 168710 w 1193109"/>
                  <a:gd name="connsiteY10" fmla="*/ 0 h 1193107"/>
                  <a:gd name="connsiteX11" fmla="*/ 843531 w 1193109"/>
                  <a:gd name="connsiteY11" fmla="*/ 0 h 1193107"/>
                  <a:gd name="connsiteX12" fmla="*/ 962827 w 1193109"/>
                  <a:gd name="connsiteY12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103040 w 1193109"/>
                  <a:gd name="connsiteY6" fmla="*/ 998983 h 1193107"/>
                  <a:gd name="connsiteX7" fmla="*/ 0 w 1193109"/>
                  <a:gd name="connsiteY7" fmla="*/ 843531 h 1193107"/>
                  <a:gd name="connsiteX8" fmla="*/ 0 w 1193109"/>
                  <a:gd name="connsiteY8" fmla="*/ 168710 h 1193107"/>
                  <a:gd name="connsiteX9" fmla="*/ 168710 w 1193109"/>
                  <a:gd name="connsiteY9" fmla="*/ 0 h 1193107"/>
                  <a:gd name="connsiteX10" fmla="*/ 843531 w 1193109"/>
                  <a:gd name="connsiteY10" fmla="*/ 0 h 1193107"/>
                  <a:gd name="connsiteX11" fmla="*/ 962827 w 1193109"/>
                  <a:gd name="connsiteY11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103040 w 1193109"/>
                  <a:gd name="connsiteY5" fmla="*/ 998983 h 1193107"/>
                  <a:gd name="connsiteX6" fmla="*/ 0 w 1193109"/>
                  <a:gd name="connsiteY6" fmla="*/ 843531 h 1193107"/>
                  <a:gd name="connsiteX7" fmla="*/ 0 w 1193109"/>
                  <a:gd name="connsiteY7" fmla="*/ 168710 h 1193107"/>
                  <a:gd name="connsiteX8" fmla="*/ 168710 w 1193109"/>
                  <a:gd name="connsiteY8" fmla="*/ 0 h 1193107"/>
                  <a:gd name="connsiteX9" fmla="*/ 843531 w 1193109"/>
                  <a:gd name="connsiteY9" fmla="*/ 0 h 1193107"/>
                  <a:gd name="connsiteX10" fmla="*/ 962827 w 1193109"/>
                  <a:gd name="connsiteY10" fmla="*/ 49414 h 11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3109" h="1193107">
                    <a:moveTo>
                      <a:pt x="962827" y="49414"/>
                    </a:moveTo>
                    <a:cubicBezTo>
                      <a:pt x="1021090" y="123501"/>
                      <a:pt x="969512" y="56396"/>
                      <a:pt x="1193109" y="444521"/>
                    </a:cubicBezTo>
                    <a:lnTo>
                      <a:pt x="1193109" y="1024397"/>
                    </a:lnTo>
                    <a:cubicBezTo>
                      <a:pt x="1193109" y="1117573"/>
                      <a:pt x="1117575" y="1193107"/>
                      <a:pt x="1024399" y="1193107"/>
                    </a:cubicBezTo>
                    <a:lnTo>
                      <a:pt x="444522" y="1193107"/>
                    </a:lnTo>
                    <a:lnTo>
                      <a:pt x="103040" y="998983"/>
                    </a:lnTo>
                    <a:cubicBezTo>
                      <a:pt x="42488" y="973372"/>
                      <a:pt x="0" y="913413"/>
                      <a:pt x="0" y="843531"/>
                    </a:cubicBezTo>
                    <a:lnTo>
                      <a:pt x="0" y="168710"/>
                    </a:lnTo>
                    <a:cubicBezTo>
                      <a:pt x="0" y="75534"/>
                      <a:pt x="75534" y="0"/>
                      <a:pt x="168710" y="0"/>
                    </a:cubicBezTo>
                    <a:lnTo>
                      <a:pt x="843531" y="0"/>
                    </a:lnTo>
                    <a:cubicBezTo>
                      <a:pt x="890119" y="0"/>
                      <a:pt x="932297" y="18884"/>
                      <a:pt x="962827" y="49414"/>
                    </a:cubicBezTo>
                    <a:close/>
                  </a:path>
                </a:pathLst>
              </a:custGeom>
              <a:solidFill>
                <a:srgbClr val="F7931F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075020DB-72B6-2191-BC27-7141FFA8C773}"/>
                  </a:ext>
                </a:extLst>
              </p:cNvPr>
              <p:cNvSpPr/>
              <p:nvPr/>
            </p:nvSpPr>
            <p:spPr>
              <a:xfrm rot="18900000">
                <a:off x="2370990" y="2228282"/>
                <a:ext cx="627686" cy="627685"/>
              </a:xfrm>
              <a:prstGeom prst="roundRect">
                <a:avLst/>
              </a:prstGeom>
              <a:solidFill>
                <a:srgbClr val="F793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9" name="Graphic 98" descr="Badge with solid fill">
                <a:extLst>
                  <a:ext uri="{FF2B5EF4-FFF2-40B4-BE49-F238E27FC236}">
                    <a16:creationId xmlns:a16="http://schemas.microsoft.com/office/drawing/2014/main" id="{418163D0-82B2-02A1-4272-4F46A24C6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2499492" y="2352818"/>
                <a:ext cx="370682" cy="3706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0" name="Graphic 129" descr="Online meeting with solid fill">
                <a:extLst>
                  <a:ext uri="{FF2B5EF4-FFF2-40B4-BE49-F238E27FC236}">
                    <a16:creationId xmlns:a16="http://schemas.microsoft.com/office/drawing/2014/main" id="{24232C8B-1F61-8D78-A8D1-4668D5DD8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278039" y="2195148"/>
                <a:ext cx="719461" cy="71946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395D025D-B72F-A41B-4354-BAA1A81F9966}"/>
                </a:ext>
              </a:extLst>
            </p:cNvPr>
            <p:cNvGrpSpPr/>
            <p:nvPr/>
          </p:nvGrpSpPr>
          <p:grpSpPr>
            <a:xfrm>
              <a:off x="4203649" y="1370348"/>
              <a:ext cx="1866690" cy="1331171"/>
              <a:chOff x="4203649" y="1876540"/>
              <a:chExt cx="1866690" cy="1331171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D333DC6-A7B2-47BA-DCC9-46EB5879EEEF}"/>
                  </a:ext>
                </a:extLst>
              </p:cNvPr>
              <p:cNvSpPr/>
              <p:nvPr/>
            </p:nvSpPr>
            <p:spPr>
              <a:xfrm rot="18900000">
                <a:off x="4739168" y="1876540"/>
                <a:ext cx="1331171" cy="1331171"/>
              </a:xfrm>
              <a:prstGeom prst="roundRect">
                <a:avLst/>
              </a:prstGeom>
              <a:solidFill>
                <a:srgbClr val="4CC1E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0809FF4-85B8-44B2-DF6B-552234BDCF49}"/>
                  </a:ext>
                </a:extLst>
              </p:cNvPr>
              <p:cNvSpPr/>
              <p:nvPr/>
            </p:nvSpPr>
            <p:spPr>
              <a:xfrm rot="18900000">
                <a:off x="4226876" y="2172205"/>
                <a:ext cx="739842" cy="739840"/>
              </a:xfrm>
              <a:custGeom>
                <a:avLst/>
                <a:gdLst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003283 w 1193109"/>
                  <a:gd name="connsiteY2" fmla="*/ 124339 h 1193107"/>
                  <a:gd name="connsiteX3" fmla="*/ 1106533 w 1193109"/>
                  <a:gd name="connsiteY3" fmla="*/ 227589 h 1193107"/>
                  <a:gd name="connsiteX4" fmla="*/ 1072905 w 1193109"/>
                  <a:gd name="connsiteY4" fmla="*/ 261218 h 1193107"/>
                  <a:gd name="connsiteX5" fmla="*/ 1193109 w 1193109"/>
                  <a:gd name="connsiteY5" fmla="*/ 444521 h 1193107"/>
                  <a:gd name="connsiteX6" fmla="*/ 1193109 w 1193109"/>
                  <a:gd name="connsiteY6" fmla="*/ 1024397 h 1193107"/>
                  <a:gd name="connsiteX7" fmla="*/ 1024399 w 1193109"/>
                  <a:gd name="connsiteY7" fmla="*/ 1193107 h 1193107"/>
                  <a:gd name="connsiteX8" fmla="*/ 444522 w 1193109"/>
                  <a:gd name="connsiteY8" fmla="*/ 1193107 h 1193107"/>
                  <a:gd name="connsiteX9" fmla="*/ 268593 w 1193109"/>
                  <a:gd name="connsiteY9" fmla="*/ 1077740 h 1193107"/>
                  <a:gd name="connsiteX10" fmla="*/ 233696 w 1193109"/>
                  <a:gd name="connsiteY10" fmla="*/ 1112638 h 1193107"/>
                  <a:gd name="connsiteX11" fmla="*/ 124342 w 1193109"/>
                  <a:gd name="connsiteY11" fmla="*/ 1003283 h 1193107"/>
                  <a:gd name="connsiteX12" fmla="*/ 103040 w 1193109"/>
                  <a:gd name="connsiteY12" fmla="*/ 998983 h 1193107"/>
                  <a:gd name="connsiteX13" fmla="*/ 0 w 1193109"/>
                  <a:gd name="connsiteY13" fmla="*/ 843531 h 1193107"/>
                  <a:gd name="connsiteX14" fmla="*/ 0 w 1193109"/>
                  <a:gd name="connsiteY14" fmla="*/ 168710 h 1193107"/>
                  <a:gd name="connsiteX15" fmla="*/ 168710 w 1193109"/>
                  <a:gd name="connsiteY15" fmla="*/ 0 h 1193107"/>
                  <a:gd name="connsiteX16" fmla="*/ 843531 w 1193109"/>
                  <a:gd name="connsiteY16" fmla="*/ 0 h 1193107"/>
                  <a:gd name="connsiteX17" fmla="*/ 962827 w 1193109"/>
                  <a:gd name="connsiteY17" fmla="*/ 49414 h 1193107"/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106533 w 1193109"/>
                  <a:gd name="connsiteY2" fmla="*/ 227589 h 1193107"/>
                  <a:gd name="connsiteX3" fmla="*/ 1072905 w 1193109"/>
                  <a:gd name="connsiteY3" fmla="*/ 261218 h 1193107"/>
                  <a:gd name="connsiteX4" fmla="*/ 1193109 w 1193109"/>
                  <a:gd name="connsiteY4" fmla="*/ 444521 h 1193107"/>
                  <a:gd name="connsiteX5" fmla="*/ 1193109 w 1193109"/>
                  <a:gd name="connsiteY5" fmla="*/ 1024397 h 1193107"/>
                  <a:gd name="connsiteX6" fmla="*/ 1024399 w 1193109"/>
                  <a:gd name="connsiteY6" fmla="*/ 1193107 h 1193107"/>
                  <a:gd name="connsiteX7" fmla="*/ 444522 w 1193109"/>
                  <a:gd name="connsiteY7" fmla="*/ 1193107 h 1193107"/>
                  <a:gd name="connsiteX8" fmla="*/ 268593 w 1193109"/>
                  <a:gd name="connsiteY8" fmla="*/ 1077740 h 1193107"/>
                  <a:gd name="connsiteX9" fmla="*/ 233696 w 1193109"/>
                  <a:gd name="connsiteY9" fmla="*/ 1112638 h 1193107"/>
                  <a:gd name="connsiteX10" fmla="*/ 124342 w 1193109"/>
                  <a:gd name="connsiteY10" fmla="*/ 1003283 h 1193107"/>
                  <a:gd name="connsiteX11" fmla="*/ 103040 w 1193109"/>
                  <a:gd name="connsiteY11" fmla="*/ 998983 h 1193107"/>
                  <a:gd name="connsiteX12" fmla="*/ 0 w 1193109"/>
                  <a:gd name="connsiteY12" fmla="*/ 843531 h 1193107"/>
                  <a:gd name="connsiteX13" fmla="*/ 0 w 1193109"/>
                  <a:gd name="connsiteY13" fmla="*/ 168710 h 1193107"/>
                  <a:gd name="connsiteX14" fmla="*/ 168710 w 1193109"/>
                  <a:gd name="connsiteY14" fmla="*/ 0 h 1193107"/>
                  <a:gd name="connsiteX15" fmla="*/ 843531 w 1193109"/>
                  <a:gd name="connsiteY15" fmla="*/ 0 h 1193107"/>
                  <a:gd name="connsiteX16" fmla="*/ 962827 w 1193109"/>
                  <a:gd name="connsiteY16" fmla="*/ 49414 h 1193107"/>
                  <a:gd name="connsiteX0" fmla="*/ 962827 w 1193109"/>
                  <a:gd name="connsiteY0" fmla="*/ 49414 h 1193107"/>
                  <a:gd name="connsiteX1" fmla="*/ 1106533 w 1193109"/>
                  <a:gd name="connsiteY1" fmla="*/ 227589 h 1193107"/>
                  <a:gd name="connsiteX2" fmla="*/ 1072905 w 1193109"/>
                  <a:gd name="connsiteY2" fmla="*/ 261218 h 1193107"/>
                  <a:gd name="connsiteX3" fmla="*/ 1193109 w 1193109"/>
                  <a:gd name="connsiteY3" fmla="*/ 444521 h 1193107"/>
                  <a:gd name="connsiteX4" fmla="*/ 1193109 w 1193109"/>
                  <a:gd name="connsiteY4" fmla="*/ 1024397 h 1193107"/>
                  <a:gd name="connsiteX5" fmla="*/ 1024399 w 1193109"/>
                  <a:gd name="connsiteY5" fmla="*/ 1193107 h 1193107"/>
                  <a:gd name="connsiteX6" fmla="*/ 444522 w 1193109"/>
                  <a:gd name="connsiteY6" fmla="*/ 1193107 h 1193107"/>
                  <a:gd name="connsiteX7" fmla="*/ 268593 w 1193109"/>
                  <a:gd name="connsiteY7" fmla="*/ 1077740 h 1193107"/>
                  <a:gd name="connsiteX8" fmla="*/ 233696 w 1193109"/>
                  <a:gd name="connsiteY8" fmla="*/ 1112638 h 1193107"/>
                  <a:gd name="connsiteX9" fmla="*/ 124342 w 1193109"/>
                  <a:gd name="connsiteY9" fmla="*/ 1003283 h 1193107"/>
                  <a:gd name="connsiteX10" fmla="*/ 103040 w 1193109"/>
                  <a:gd name="connsiteY10" fmla="*/ 998983 h 1193107"/>
                  <a:gd name="connsiteX11" fmla="*/ 0 w 1193109"/>
                  <a:gd name="connsiteY11" fmla="*/ 843531 h 1193107"/>
                  <a:gd name="connsiteX12" fmla="*/ 0 w 1193109"/>
                  <a:gd name="connsiteY12" fmla="*/ 168710 h 1193107"/>
                  <a:gd name="connsiteX13" fmla="*/ 168710 w 1193109"/>
                  <a:gd name="connsiteY13" fmla="*/ 0 h 1193107"/>
                  <a:gd name="connsiteX14" fmla="*/ 843531 w 1193109"/>
                  <a:gd name="connsiteY14" fmla="*/ 0 h 1193107"/>
                  <a:gd name="connsiteX15" fmla="*/ 962827 w 1193109"/>
                  <a:gd name="connsiteY15" fmla="*/ 49414 h 1193107"/>
                  <a:gd name="connsiteX0" fmla="*/ 962827 w 1193109"/>
                  <a:gd name="connsiteY0" fmla="*/ 49414 h 1193107"/>
                  <a:gd name="connsiteX1" fmla="*/ 1072905 w 1193109"/>
                  <a:gd name="connsiteY1" fmla="*/ 261218 h 1193107"/>
                  <a:gd name="connsiteX2" fmla="*/ 1193109 w 1193109"/>
                  <a:gd name="connsiteY2" fmla="*/ 444521 h 1193107"/>
                  <a:gd name="connsiteX3" fmla="*/ 1193109 w 1193109"/>
                  <a:gd name="connsiteY3" fmla="*/ 1024397 h 1193107"/>
                  <a:gd name="connsiteX4" fmla="*/ 1024399 w 1193109"/>
                  <a:gd name="connsiteY4" fmla="*/ 1193107 h 1193107"/>
                  <a:gd name="connsiteX5" fmla="*/ 444522 w 1193109"/>
                  <a:gd name="connsiteY5" fmla="*/ 1193107 h 1193107"/>
                  <a:gd name="connsiteX6" fmla="*/ 268593 w 1193109"/>
                  <a:gd name="connsiteY6" fmla="*/ 1077740 h 1193107"/>
                  <a:gd name="connsiteX7" fmla="*/ 233696 w 1193109"/>
                  <a:gd name="connsiteY7" fmla="*/ 1112638 h 1193107"/>
                  <a:gd name="connsiteX8" fmla="*/ 124342 w 1193109"/>
                  <a:gd name="connsiteY8" fmla="*/ 1003283 h 1193107"/>
                  <a:gd name="connsiteX9" fmla="*/ 103040 w 1193109"/>
                  <a:gd name="connsiteY9" fmla="*/ 998983 h 1193107"/>
                  <a:gd name="connsiteX10" fmla="*/ 0 w 1193109"/>
                  <a:gd name="connsiteY10" fmla="*/ 843531 h 1193107"/>
                  <a:gd name="connsiteX11" fmla="*/ 0 w 1193109"/>
                  <a:gd name="connsiteY11" fmla="*/ 168710 h 1193107"/>
                  <a:gd name="connsiteX12" fmla="*/ 168710 w 1193109"/>
                  <a:gd name="connsiteY12" fmla="*/ 0 h 1193107"/>
                  <a:gd name="connsiteX13" fmla="*/ 843531 w 1193109"/>
                  <a:gd name="connsiteY13" fmla="*/ 0 h 1193107"/>
                  <a:gd name="connsiteX14" fmla="*/ 962827 w 1193109"/>
                  <a:gd name="connsiteY14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03040 w 1193109"/>
                  <a:gd name="connsiteY7" fmla="*/ 998983 h 1193107"/>
                  <a:gd name="connsiteX8" fmla="*/ 0 w 1193109"/>
                  <a:gd name="connsiteY8" fmla="*/ 843531 h 1193107"/>
                  <a:gd name="connsiteX9" fmla="*/ 0 w 1193109"/>
                  <a:gd name="connsiteY9" fmla="*/ 168710 h 1193107"/>
                  <a:gd name="connsiteX10" fmla="*/ 168710 w 1193109"/>
                  <a:gd name="connsiteY10" fmla="*/ 0 h 1193107"/>
                  <a:gd name="connsiteX11" fmla="*/ 843531 w 1193109"/>
                  <a:gd name="connsiteY11" fmla="*/ 0 h 1193107"/>
                  <a:gd name="connsiteX12" fmla="*/ 962827 w 1193109"/>
                  <a:gd name="connsiteY12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103040 w 1193109"/>
                  <a:gd name="connsiteY6" fmla="*/ 998983 h 1193107"/>
                  <a:gd name="connsiteX7" fmla="*/ 0 w 1193109"/>
                  <a:gd name="connsiteY7" fmla="*/ 843531 h 1193107"/>
                  <a:gd name="connsiteX8" fmla="*/ 0 w 1193109"/>
                  <a:gd name="connsiteY8" fmla="*/ 168710 h 1193107"/>
                  <a:gd name="connsiteX9" fmla="*/ 168710 w 1193109"/>
                  <a:gd name="connsiteY9" fmla="*/ 0 h 1193107"/>
                  <a:gd name="connsiteX10" fmla="*/ 843531 w 1193109"/>
                  <a:gd name="connsiteY10" fmla="*/ 0 h 1193107"/>
                  <a:gd name="connsiteX11" fmla="*/ 962827 w 1193109"/>
                  <a:gd name="connsiteY11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103040 w 1193109"/>
                  <a:gd name="connsiteY5" fmla="*/ 998983 h 1193107"/>
                  <a:gd name="connsiteX6" fmla="*/ 0 w 1193109"/>
                  <a:gd name="connsiteY6" fmla="*/ 843531 h 1193107"/>
                  <a:gd name="connsiteX7" fmla="*/ 0 w 1193109"/>
                  <a:gd name="connsiteY7" fmla="*/ 168710 h 1193107"/>
                  <a:gd name="connsiteX8" fmla="*/ 168710 w 1193109"/>
                  <a:gd name="connsiteY8" fmla="*/ 0 h 1193107"/>
                  <a:gd name="connsiteX9" fmla="*/ 843531 w 1193109"/>
                  <a:gd name="connsiteY9" fmla="*/ 0 h 1193107"/>
                  <a:gd name="connsiteX10" fmla="*/ 962827 w 1193109"/>
                  <a:gd name="connsiteY10" fmla="*/ 49414 h 11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3109" h="1193107">
                    <a:moveTo>
                      <a:pt x="962827" y="49414"/>
                    </a:moveTo>
                    <a:cubicBezTo>
                      <a:pt x="1021090" y="123501"/>
                      <a:pt x="969512" y="56396"/>
                      <a:pt x="1193109" y="444521"/>
                    </a:cubicBezTo>
                    <a:lnTo>
                      <a:pt x="1193109" y="1024397"/>
                    </a:lnTo>
                    <a:cubicBezTo>
                      <a:pt x="1193109" y="1117573"/>
                      <a:pt x="1117575" y="1193107"/>
                      <a:pt x="1024399" y="1193107"/>
                    </a:cubicBezTo>
                    <a:lnTo>
                      <a:pt x="444522" y="1193107"/>
                    </a:lnTo>
                    <a:lnTo>
                      <a:pt x="103040" y="998983"/>
                    </a:lnTo>
                    <a:cubicBezTo>
                      <a:pt x="42488" y="973372"/>
                      <a:pt x="0" y="913413"/>
                      <a:pt x="0" y="843531"/>
                    </a:cubicBezTo>
                    <a:lnTo>
                      <a:pt x="0" y="168710"/>
                    </a:lnTo>
                    <a:cubicBezTo>
                      <a:pt x="0" y="75534"/>
                      <a:pt x="75534" y="0"/>
                      <a:pt x="168710" y="0"/>
                    </a:cubicBezTo>
                    <a:lnTo>
                      <a:pt x="843531" y="0"/>
                    </a:lnTo>
                    <a:cubicBezTo>
                      <a:pt x="890119" y="0"/>
                      <a:pt x="932297" y="18884"/>
                      <a:pt x="962827" y="49414"/>
                    </a:cubicBezTo>
                    <a:close/>
                  </a:path>
                </a:pathLst>
              </a:custGeom>
              <a:solidFill>
                <a:srgbClr val="4CC1EF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D107AD60-71C5-2297-B1DC-575AE1525C63}"/>
                  </a:ext>
                </a:extLst>
              </p:cNvPr>
              <p:cNvSpPr/>
              <p:nvPr/>
            </p:nvSpPr>
            <p:spPr>
              <a:xfrm rot="18900000">
                <a:off x="4203649" y="2228282"/>
                <a:ext cx="627686" cy="627685"/>
              </a:xfrm>
              <a:prstGeom prst="roundRect">
                <a:avLst/>
              </a:prstGeom>
              <a:solidFill>
                <a:srgbClr val="4CC1E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0" name="Graphic 99" descr="Badge 3 with solid fill">
                <a:extLst>
                  <a:ext uri="{FF2B5EF4-FFF2-40B4-BE49-F238E27FC236}">
                    <a16:creationId xmlns:a16="http://schemas.microsoft.com/office/drawing/2014/main" id="{0651F241-CE7B-6252-3509-E896273BF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332151" y="2352818"/>
                <a:ext cx="370682" cy="3706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8" name="Graphic 127" descr="Meeting with solid fill">
                <a:extLst>
                  <a:ext uri="{FF2B5EF4-FFF2-40B4-BE49-F238E27FC236}">
                    <a16:creationId xmlns:a16="http://schemas.microsoft.com/office/drawing/2014/main" id="{817EB864-7EED-272F-634B-9F5EB1B42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092655" y="2126370"/>
                <a:ext cx="756207" cy="75620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22BD4C9-2635-2E83-562E-FAEB4E0B6648}"/>
                </a:ext>
              </a:extLst>
            </p:cNvPr>
            <p:cNvGrpSpPr/>
            <p:nvPr/>
          </p:nvGrpSpPr>
          <p:grpSpPr>
            <a:xfrm>
              <a:off x="6036308" y="1370347"/>
              <a:ext cx="1866691" cy="1331171"/>
              <a:chOff x="6036308" y="1876539"/>
              <a:chExt cx="1866691" cy="1331171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B2A3EE20-12D4-4419-777E-DC3EF26E03FD}"/>
                  </a:ext>
                </a:extLst>
              </p:cNvPr>
              <p:cNvSpPr/>
              <p:nvPr/>
            </p:nvSpPr>
            <p:spPr>
              <a:xfrm rot="18900000">
                <a:off x="6571828" y="1876539"/>
                <a:ext cx="1331171" cy="1331171"/>
              </a:xfrm>
              <a:prstGeom prst="roundRect">
                <a:avLst/>
              </a:prstGeom>
              <a:solidFill>
                <a:srgbClr val="A2B96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06A59A2-EFAF-3E07-368A-D19E9FBC2219}"/>
                  </a:ext>
                </a:extLst>
              </p:cNvPr>
              <p:cNvSpPr/>
              <p:nvPr/>
            </p:nvSpPr>
            <p:spPr>
              <a:xfrm rot="18900000">
                <a:off x="6059536" y="2172204"/>
                <a:ext cx="739842" cy="739840"/>
              </a:xfrm>
              <a:custGeom>
                <a:avLst/>
                <a:gdLst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003283 w 1193109"/>
                  <a:gd name="connsiteY2" fmla="*/ 124339 h 1193107"/>
                  <a:gd name="connsiteX3" fmla="*/ 1106533 w 1193109"/>
                  <a:gd name="connsiteY3" fmla="*/ 227589 h 1193107"/>
                  <a:gd name="connsiteX4" fmla="*/ 1072905 w 1193109"/>
                  <a:gd name="connsiteY4" fmla="*/ 261218 h 1193107"/>
                  <a:gd name="connsiteX5" fmla="*/ 1193109 w 1193109"/>
                  <a:gd name="connsiteY5" fmla="*/ 444521 h 1193107"/>
                  <a:gd name="connsiteX6" fmla="*/ 1193109 w 1193109"/>
                  <a:gd name="connsiteY6" fmla="*/ 1024397 h 1193107"/>
                  <a:gd name="connsiteX7" fmla="*/ 1024399 w 1193109"/>
                  <a:gd name="connsiteY7" fmla="*/ 1193107 h 1193107"/>
                  <a:gd name="connsiteX8" fmla="*/ 444522 w 1193109"/>
                  <a:gd name="connsiteY8" fmla="*/ 1193107 h 1193107"/>
                  <a:gd name="connsiteX9" fmla="*/ 268593 w 1193109"/>
                  <a:gd name="connsiteY9" fmla="*/ 1077740 h 1193107"/>
                  <a:gd name="connsiteX10" fmla="*/ 233696 w 1193109"/>
                  <a:gd name="connsiteY10" fmla="*/ 1112638 h 1193107"/>
                  <a:gd name="connsiteX11" fmla="*/ 124342 w 1193109"/>
                  <a:gd name="connsiteY11" fmla="*/ 1003283 h 1193107"/>
                  <a:gd name="connsiteX12" fmla="*/ 103040 w 1193109"/>
                  <a:gd name="connsiteY12" fmla="*/ 998983 h 1193107"/>
                  <a:gd name="connsiteX13" fmla="*/ 0 w 1193109"/>
                  <a:gd name="connsiteY13" fmla="*/ 843531 h 1193107"/>
                  <a:gd name="connsiteX14" fmla="*/ 0 w 1193109"/>
                  <a:gd name="connsiteY14" fmla="*/ 168710 h 1193107"/>
                  <a:gd name="connsiteX15" fmla="*/ 168710 w 1193109"/>
                  <a:gd name="connsiteY15" fmla="*/ 0 h 1193107"/>
                  <a:gd name="connsiteX16" fmla="*/ 843531 w 1193109"/>
                  <a:gd name="connsiteY16" fmla="*/ 0 h 1193107"/>
                  <a:gd name="connsiteX17" fmla="*/ 962827 w 1193109"/>
                  <a:gd name="connsiteY17" fmla="*/ 49414 h 1193107"/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106533 w 1193109"/>
                  <a:gd name="connsiteY2" fmla="*/ 227589 h 1193107"/>
                  <a:gd name="connsiteX3" fmla="*/ 1072905 w 1193109"/>
                  <a:gd name="connsiteY3" fmla="*/ 261218 h 1193107"/>
                  <a:gd name="connsiteX4" fmla="*/ 1193109 w 1193109"/>
                  <a:gd name="connsiteY4" fmla="*/ 444521 h 1193107"/>
                  <a:gd name="connsiteX5" fmla="*/ 1193109 w 1193109"/>
                  <a:gd name="connsiteY5" fmla="*/ 1024397 h 1193107"/>
                  <a:gd name="connsiteX6" fmla="*/ 1024399 w 1193109"/>
                  <a:gd name="connsiteY6" fmla="*/ 1193107 h 1193107"/>
                  <a:gd name="connsiteX7" fmla="*/ 444522 w 1193109"/>
                  <a:gd name="connsiteY7" fmla="*/ 1193107 h 1193107"/>
                  <a:gd name="connsiteX8" fmla="*/ 268593 w 1193109"/>
                  <a:gd name="connsiteY8" fmla="*/ 1077740 h 1193107"/>
                  <a:gd name="connsiteX9" fmla="*/ 233696 w 1193109"/>
                  <a:gd name="connsiteY9" fmla="*/ 1112638 h 1193107"/>
                  <a:gd name="connsiteX10" fmla="*/ 124342 w 1193109"/>
                  <a:gd name="connsiteY10" fmla="*/ 1003283 h 1193107"/>
                  <a:gd name="connsiteX11" fmla="*/ 103040 w 1193109"/>
                  <a:gd name="connsiteY11" fmla="*/ 998983 h 1193107"/>
                  <a:gd name="connsiteX12" fmla="*/ 0 w 1193109"/>
                  <a:gd name="connsiteY12" fmla="*/ 843531 h 1193107"/>
                  <a:gd name="connsiteX13" fmla="*/ 0 w 1193109"/>
                  <a:gd name="connsiteY13" fmla="*/ 168710 h 1193107"/>
                  <a:gd name="connsiteX14" fmla="*/ 168710 w 1193109"/>
                  <a:gd name="connsiteY14" fmla="*/ 0 h 1193107"/>
                  <a:gd name="connsiteX15" fmla="*/ 843531 w 1193109"/>
                  <a:gd name="connsiteY15" fmla="*/ 0 h 1193107"/>
                  <a:gd name="connsiteX16" fmla="*/ 962827 w 1193109"/>
                  <a:gd name="connsiteY16" fmla="*/ 49414 h 1193107"/>
                  <a:gd name="connsiteX0" fmla="*/ 962827 w 1193109"/>
                  <a:gd name="connsiteY0" fmla="*/ 49414 h 1193107"/>
                  <a:gd name="connsiteX1" fmla="*/ 1106533 w 1193109"/>
                  <a:gd name="connsiteY1" fmla="*/ 227589 h 1193107"/>
                  <a:gd name="connsiteX2" fmla="*/ 1072905 w 1193109"/>
                  <a:gd name="connsiteY2" fmla="*/ 261218 h 1193107"/>
                  <a:gd name="connsiteX3" fmla="*/ 1193109 w 1193109"/>
                  <a:gd name="connsiteY3" fmla="*/ 444521 h 1193107"/>
                  <a:gd name="connsiteX4" fmla="*/ 1193109 w 1193109"/>
                  <a:gd name="connsiteY4" fmla="*/ 1024397 h 1193107"/>
                  <a:gd name="connsiteX5" fmla="*/ 1024399 w 1193109"/>
                  <a:gd name="connsiteY5" fmla="*/ 1193107 h 1193107"/>
                  <a:gd name="connsiteX6" fmla="*/ 444522 w 1193109"/>
                  <a:gd name="connsiteY6" fmla="*/ 1193107 h 1193107"/>
                  <a:gd name="connsiteX7" fmla="*/ 268593 w 1193109"/>
                  <a:gd name="connsiteY7" fmla="*/ 1077740 h 1193107"/>
                  <a:gd name="connsiteX8" fmla="*/ 233696 w 1193109"/>
                  <a:gd name="connsiteY8" fmla="*/ 1112638 h 1193107"/>
                  <a:gd name="connsiteX9" fmla="*/ 124342 w 1193109"/>
                  <a:gd name="connsiteY9" fmla="*/ 1003283 h 1193107"/>
                  <a:gd name="connsiteX10" fmla="*/ 103040 w 1193109"/>
                  <a:gd name="connsiteY10" fmla="*/ 998983 h 1193107"/>
                  <a:gd name="connsiteX11" fmla="*/ 0 w 1193109"/>
                  <a:gd name="connsiteY11" fmla="*/ 843531 h 1193107"/>
                  <a:gd name="connsiteX12" fmla="*/ 0 w 1193109"/>
                  <a:gd name="connsiteY12" fmla="*/ 168710 h 1193107"/>
                  <a:gd name="connsiteX13" fmla="*/ 168710 w 1193109"/>
                  <a:gd name="connsiteY13" fmla="*/ 0 h 1193107"/>
                  <a:gd name="connsiteX14" fmla="*/ 843531 w 1193109"/>
                  <a:gd name="connsiteY14" fmla="*/ 0 h 1193107"/>
                  <a:gd name="connsiteX15" fmla="*/ 962827 w 1193109"/>
                  <a:gd name="connsiteY15" fmla="*/ 49414 h 1193107"/>
                  <a:gd name="connsiteX0" fmla="*/ 962827 w 1193109"/>
                  <a:gd name="connsiteY0" fmla="*/ 49414 h 1193107"/>
                  <a:gd name="connsiteX1" fmla="*/ 1072905 w 1193109"/>
                  <a:gd name="connsiteY1" fmla="*/ 261218 h 1193107"/>
                  <a:gd name="connsiteX2" fmla="*/ 1193109 w 1193109"/>
                  <a:gd name="connsiteY2" fmla="*/ 444521 h 1193107"/>
                  <a:gd name="connsiteX3" fmla="*/ 1193109 w 1193109"/>
                  <a:gd name="connsiteY3" fmla="*/ 1024397 h 1193107"/>
                  <a:gd name="connsiteX4" fmla="*/ 1024399 w 1193109"/>
                  <a:gd name="connsiteY4" fmla="*/ 1193107 h 1193107"/>
                  <a:gd name="connsiteX5" fmla="*/ 444522 w 1193109"/>
                  <a:gd name="connsiteY5" fmla="*/ 1193107 h 1193107"/>
                  <a:gd name="connsiteX6" fmla="*/ 268593 w 1193109"/>
                  <a:gd name="connsiteY6" fmla="*/ 1077740 h 1193107"/>
                  <a:gd name="connsiteX7" fmla="*/ 233696 w 1193109"/>
                  <a:gd name="connsiteY7" fmla="*/ 1112638 h 1193107"/>
                  <a:gd name="connsiteX8" fmla="*/ 124342 w 1193109"/>
                  <a:gd name="connsiteY8" fmla="*/ 1003283 h 1193107"/>
                  <a:gd name="connsiteX9" fmla="*/ 103040 w 1193109"/>
                  <a:gd name="connsiteY9" fmla="*/ 998983 h 1193107"/>
                  <a:gd name="connsiteX10" fmla="*/ 0 w 1193109"/>
                  <a:gd name="connsiteY10" fmla="*/ 843531 h 1193107"/>
                  <a:gd name="connsiteX11" fmla="*/ 0 w 1193109"/>
                  <a:gd name="connsiteY11" fmla="*/ 168710 h 1193107"/>
                  <a:gd name="connsiteX12" fmla="*/ 168710 w 1193109"/>
                  <a:gd name="connsiteY12" fmla="*/ 0 h 1193107"/>
                  <a:gd name="connsiteX13" fmla="*/ 843531 w 1193109"/>
                  <a:gd name="connsiteY13" fmla="*/ 0 h 1193107"/>
                  <a:gd name="connsiteX14" fmla="*/ 962827 w 1193109"/>
                  <a:gd name="connsiteY14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03040 w 1193109"/>
                  <a:gd name="connsiteY7" fmla="*/ 998983 h 1193107"/>
                  <a:gd name="connsiteX8" fmla="*/ 0 w 1193109"/>
                  <a:gd name="connsiteY8" fmla="*/ 843531 h 1193107"/>
                  <a:gd name="connsiteX9" fmla="*/ 0 w 1193109"/>
                  <a:gd name="connsiteY9" fmla="*/ 168710 h 1193107"/>
                  <a:gd name="connsiteX10" fmla="*/ 168710 w 1193109"/>
                  <a:gd name="connsiteY10" fmla="*/ 0 h 1193107"/>
                  <a:gd name="connsiteX11" fmla="*/ 843531 w 1193109"/>
                  <a:gd name="connsiteY11" fmla="*/ 0 h 1193107"/>
                  <a:gd name="connsiteX12" fmla="*/ 962827 w 1193109"/>
                  <a:gd name="connsiteY12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103040 w 1193109"/>
                  <a:gd name="connsiteY6" fmla="*/ 998983 h 1193107"/>
                  <a:gd name="connsiteX7" fmla="*/ 0 w 1193109"/>
                  <a:gd name="connsiteY7" fmla="*/ 843531 h 1193107"/>
                  <a:gd name="connsiteX8" fmla="*/ 0 w 1193109"/>
                  <a:gd name="connsiteY8" fmla="*/ 168710 h 1193107"/>
                  <a:gd name="connsiteX9" fmla="*/ 168710 w 1193109"/>
                  <a:gd name="connsiteY9" fmla="*/ 0 h 1193107"/>
                  <a:gd name="connsiteX10" fmla="*/ 843531 w 1193109"/>
                  <a:gd name="connsiteY10" fmla="*/ 0 h 1193107"/>
                  <a:gd name="connsiteX11" fmla="*/ 962827 w 1193109"/>
                  <a:gd name="connsiteY11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103040 w 1193109"/>
                  <a:gd name="connsiteY5" fmla="*/ 998983 h 1193107"/>
                  <a:gd name="connsiteX6" fmla="*/ 0 w 1193109"/>
                  <a:gd name="connsiteY6" fmla="*/ 843531 h 1193107"/>
                  <a:gd name="connsiteX7" fmla="*/ 0 w 1193109"/>
                  <a:gd name="connsiteY7" fmla="*/ 168710 h 1193107"/>
                  <a:gd name="connsiteX8" fmla="*/ 168710 w 1193109"/>
                  <a:gd name="connsiteY8" fmla="*/ 0 h 1193107"/>
                  <a:gd name="connsiteX9" fmla="*/ 843531 w 1193109"/>
                  <a:gd name="connsiteY9" fmla="*/ 0 h 1193107"/>
                  <a:gd name="connsiteX10" fmla="*/ 962827 w 1193109"/>
                  <a:gd name="connsiteY10" fmla="*/ 49414 h 11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3109" h="1193107">
                    <a:moveTo>
                      <a:pt x="962827" y="49414"/>
                    </a:moveTo>
                    <a:cubicBezTo>
                      <a:pt x="1021090" y="123501"/>
                      <a:pt x="969512" y="56396"/>
                      <a:pt x="1193109" y="444521"/>
                    </a:cubicBezTo>
                    <a:lnTo>
                      <a:pt x="1193109" y="1024397"/>
                    </a:lnTo>
                    <a:cubicBezTo>
                      <a:pt x="1193109" y="1117573"/>
                      <a:pt x="1117575" y="1193107"/>
                      <a:pt x="1024399" y="1193107"/>
                    </a:cubicBezTo>
                    <a:lnTo>
                      <a:pt x="444522" y="1193107"/>
                    </a:lnTo>
                    <a:lnTo>
                      <a:pt x="103040" y="998983"/>
                    </a:lnTo>
                    <a:cubicBezTo>
                      <a:pt x="42488" y="973372"/>
                      <a:pt x="0" y="913413"/>
                      <a:pt x="0" y="843531"/>
                    </a:cubicBezTo>
                    <a:lnTo>
                      <a:pt x="0" y="168710"/>
                    </a:lnTo>
                    <a:cubicBezTo>
                      <a:pt x="0" y="75534"/>
                      <a:pt x="75534" y="0"/>
                      <a:pt x="168710" y="0"/>
                    </a:cubicBezTo>
                    <a:lnTo>
                      <a:pt x="843531" y="0"/>
                    </a:lnTo>
                    <a:cubicBezTo>
                      <a:pt x="890119" y="0"/>
                      <a:pt x="932297" y="18884"/>
                      <a:pt x="962827" y="49414"/>
                    </a:cubicBezTo>
                    <a:close/>
                  </a:path>
                </a:pathLst>
              </a:custGeom>
              <a:solidFill>
                <a:srgbClr val="A2B969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CA6100DD-D875-7323-F976-60A3F214DDA0}"/>
                  </a:ext>
                </a:extLst>
              </p:cNvPr>
              <p:cNvSpPr/>
              <p:nvPr/>
            </p:nvSpPr>
            <p:spPr>
              <a:xfrm rot="18900000">
                <a:off x="6036308" y="2228281"/>
                <a:ext cx="627686" cy="627685"/>
              </a:xfrm>
              <a:prstGeom prst="roundRect">
                <a:avLst/>
              </a:prstGeom>
              <a:solidFill>
                <a:srgbClr val="A2B96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1" name="Graphic 100" descr="Badge 4 with solid fill">
                <a:extLst>
                  <a:ext uri="{FF2B5EF4-FFF2-40B4-BE49-F238E27FC236}">
                    <a16:creationId xmlns:a16="http://schemas.microsoft.com/office/drawing/2014/main" id="{C4703389-130F-A34B-F45D-E231CC9A7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/>
            </p:blipFill>
            <p:spPr>
              <a:xfrm>
                <a:off x="6164810" y="2352818"/>
                <a:ext cx="370682" cy="3706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6" name="Graphic 125" descr="Group brainstorm with solid fill">
                <a:extLst>
                  <a:ext uri="{FF2B5EF4-FFF2-40B4-BE49-F238E27FC236}">
                    <a16:creationId xmlns:a16="http://schemas.microsoft.com/office/drawing/2014/main" id="{766B41B5-89BB-23B1-1634-38C40D0B2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878153" y="2018976"/>
                <a:ext cx="816164" cy="81616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EA3729D1-4B99-52F9-EEFA-8168D9CF3827}"/>
                </a:ext>
              </a:extLst>
            </p:cNvPr>
            <p:cNvGrpSpPr/>
            <p:nvPr/>
          </p:nvGrpSpPr>
          <p:grpSpPr>
            <a:xfrm>
              <a:off x="7806702" y="1370348"/>
              <a:ext cx="1866690" cy="1331171"/>
              <a:chOff x="7806702" y="1876540"/>
              <a:chExt cx="1866690" cy="1331171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5FAB2A87-3E89-AB66-3484-1EF8BEC6C11B}"/>
                  </a:ext>
                </a:extLst>
              </p:cNvPr>
              <p:cNvSpPr/>
              <p:nvPr/>
            </p:nvSpPr>
            <p:spPr>
              <a:xfrm rot="18900000">
                <a:off x="8342221" y="1876540"/>
                <a:ext cx="1331171" cy="1331171"/>
              </a:xfrm>
              <a:prstGeom prst="roundRect">
                <a:avLst/>
              </a:prstGeom>
              <a:solidFill>
                <a:srgbClr val="FFCC4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BCC41F36-4B3A-C58F-F144-CCEF160B35A1}"/>
                  </a:ext>
                </a:extLst>
              </p:cNvPr>
              <p:cNvSpPr/>
              <p:nvPr/>
            </p:nvSpPr>
            <p:spPr>
              <a:xfrm rot="18900000">
                <a:off x="7829929" y="2172205"/>
                <a:ext cx="739842" cy="739840"/>
              </a:xfrm>
              <a:custGeom>
                <a:avLst/>
                <a:gdLst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003283 w 1193109"/>
                  <a:gd name="connsiteY2" fmla="*/ 124339 h 1193107"/>
                  <a:gd name="connsiteX3" fmla="*/ 1106533 w 1193109"/>
                  <a:gd name="connsiteY3" fmla="*/ 227589 h 1193107"/>
                  <a:gd name="connsiteX4" fmla="*/ 1072905 w 1193109"/>
                  <a:gd name="connsiteY4" fmla="*/ 261218 h 1193107"/>
                  <a:gd name="connsiteX5" fmla="*/ 1193109 w 1193109"/>
                  <a:gd name="connsiteY5" fmla="*/ 444521 h 1193107"/>
                  <a:gd name="connsiteX6" fmla="*/ 1193109 w 1193109"/>
                  <a:gd name="connsiteY6" fmla="*/ 1024397 h 1193107"/>
                  <a:gd name="connsiteX7" fmla="*/ 1024399 w 1193109"/>
                  <a:gd name="connsiteY7" fmla="*/ 1193107 h 1193107"/>
                  <a:gd name="connsiteX8" fmla="*/ 444522 w 1193109"/>
                  <a:gd name="connsiteY8" fmla="*/ 1193107 h 1193107"/>
                  <a:gd name="connsiteX9" fmla="*/ 268593 w 1193109"/>
                  <a:gd name="connsiteY9" fmla="*/ 1077740 h 1193107"/>
                  <a:gd name="connsiteX10" fmla="*/ 233696 w 1193109"/>
                  <a:gd name="connsiteY10" fmla="*/ 1112638 h 1193107"/>
                  <a:gd name="connsiteX11" fmla="*/ 124342 w 1193109"/>
                  <a:gd name="connsiteY11" fmla="*/ 1003283 h 1193107"/>
                  <a:gd name="connsiteX12" fmla="*/ 103040 w 1193109"/>
                  <a:gd name="connsiteY12" fmla="*/ 998983 h 1193107"/>
                  <a:gd name="connsiteX13" fmla="*/ 0 w 1193109"/>
                  <a:gd name="connsiteY13" fmla="*/ 843531 h 1193107"/>
                  <a:gd name="connsiteX14" fmla="*/ 0 w 1193109"/>
                  <a:gd name="connsiteY14" fmla="*/ 168710 h 1193107"/>
                  <a:gd name="connsiteX15" fmla="*/ 168710 w 1193109"/>
                  <a:gd name="connsiteY15" fmla="*/ 0 h 1193107"/>
                  <a:gd name="connsiteX16" fmla="*/ 843531 w 1193109"/>
                  <a:gd name="connsiteY16" fmla="*/ 0 h 1193107"/>
                  <a:gd name="connsiteX17" fmla="*/ 962827 w 1193109"/>
                  <a:gd name="connsiteY17" fmla="*/ 49414 h 1193107"/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106533 w 1193109"/>
                  <a:gd name="connsiteY2" fmla="*/ 227589 h 1193107"/>
                  <a:gd name="connsiteX3" fmla="*/ 1072905 w 1193109"/>
                  <a:gd name="connsiteY3" fmla="*/ 261218 h 1193107"/>
                  <a:gd name="connsiteX4" fmla="*/ 1193109 w 1193109"/>
                  <a:gd name="connsiteY4" fmla="*/ 444521 h 1193107"/>
                  <a:gd name="connsiteX5" fmla="*/ 1193109 w 1193109"/>
                  <a:gd name="connsiteY5" fmla="*/ 1024397 h 1193107"/>
                  <a:gd name="connsiteX6" fmla="*/ 1024399 w 1193109"/>
                  <a:gd name="connsiteY6" fmla="*/ 1193107 h 1193107"/>
                  <a:gd name="connsiteX7" fmla="*/ 444522 w 1193109"/>
                  <a:gd name="connsiteY7" fmla="*/ 1193107 h 1193107"/>
                  <a:gd name="connsiteX8" fmla="*/ 268593 w 1193109"/>
                  <a:gd name="connsiteY8" fmla="*/ 1077740 h 1193107"/>
                  <a:gd name="connsiteX9" fmla="*/ 233696 w 1193109"/>
                  <a:gd name="connsiteY9" fmla="*/ 1112638 h 1193107"/>
                  <a:gd name="connsiteX10" fmla="*/ 124342 w 1193109"/>
                  <a:gd name="connsiteY10" fmla="*/ 1003283 h 1193107"/>
                  <a:gd name="connsiteX11" fmla="*/ 103040 w 1193109"/>
                  <a:gd name="connsiteY11" fmla="*/ 998983 h 1193107"/>
                  <a:gd name="connsiteX12" fmla="*/ 0 w 1193109"/>
                  <a:gd name="connsiteY12" fmla="*/ 843531 h 1193107"/>
                  <a:gd name="connsiteX13" fmla="*/ 0 w 1193109"/>
                  <a:gd name="connsiteY13" fmla="*/ 168710 h 1193107"/>
                  <a:gd name="connsiteX14" fmla="*/ 168710 w 1193109"/>
                  <a:gd name="connsiteY14" fmla="*/ 0 h 1193107"/>
                  <a:gd name="connsiteX15" fmla="*/ 843531 w 1193109"/>
                  <a:gd name="connsiteY15" fmla="*/ 0 h 1193107"/>
                  <a:gd name="connsiteX16" fmla="*/ 962827 w 1193109"/>
                  <a:gd name="connsiteY16" fmla="*/ 49414 h 1193107"/>
                  <a:gd name="connsiteX0" fmla="*/ 962827 w 1193109"/>
                  <a:gd name="connsiteY0" fmla="*/ 49414 h 1193107"/>
                  <a:gd name="connsiteX1" fmla="*/ 1106533 w 1193109"/>
                  <a:gd name="connsiteY1" fmla="*/ 227589 h 1193107"/>
                  <a:gd name="connsiteX2" fmla="*/ 1072905 w 1193109"/>
                  <a:gd name="connsiteY2" fmla="*/ 261218 h 1193107"/>
                  <a:gd name="connsiteX3" fmla="*/ 1193109 w 1193109"/>
                  <a:gd name="connsiteY3" fmla="*/ 444521 h 1193107"/>
                  <a:gd name="connsiteX4" fmla="*/ 1193109 w 1193109"/>
                  <a:gd name="connsiteY4" fmla="*/ 1024397 h 1193107"/>
                  <a:gd name="connsiteX5" fmla="*/ 1024399 w 1193109"/>
                  <a:gd name="connsiteY5" fmla="*/ 1193107 h 1193107"/>
                  <a:gd name="connsiteX6" fmla="*/ 444522 w 1193109"/>
                  <a:gd name="connsiteY6" fmla="*/ 1193107 h 1193107"/>
                  <a:gd name="connsiteX7" fmla="*/ 268593 w 1193109"/>
                  <a:gd name="connsiteY7" fmla="*/ 1077740 h 1193107"/>
                  <a:gd name="connsiteX8" fmla="*/ 233696 w 1193109"/>
                  <a:gd name="connsiteY8" fmla="*/ 1112638 h 1193107"/>
                  <a:gd name="connsiteX9" fmla="*/ 124342 w 1193109"/>
                  <a:gd name="connsiteY9" fmla="*/ 1003283 h 1193107"/>
                  <a:gd name="connsiteX10" fmla="*/ 103040 w 1193109"/>
                  <a:gd name="connsiteY10" fmla="*/ 998983 h 1193107"/>
                  <a:gd name="connsiteX11" fmla="*/ 0 w 1193109"/>
                  <a:gd name="connsiteY11" fmla="*/ 843531 h 1193107"/>
                  <a:gd name="connsiteX12" fmla="*/ 0 w 1193109"/>
                  <a:gd name="connsiteY12" fmla="*/ 168710 h 1193107"/>
                  <a:gd name="connsiteX13" fmla="*/ 168710 w 1193109"/>
                  <a:gd name="connsiteY13" fmla="*/ 0 h 1193107"/>
                  <a:gd name="connsiteX14" fmla="*/ 843531 w 1193109"/>
                  <a:gd name="connsiteY14" fmla="*/ 0 h 1193107"/>
                  <a:gd name="connsiteX15" fmla="*/ 962827 w 1193109"/>
                  <a:gd name="connsiteY15" fmla="*/ 49414 h 1193107"/>
                  <a:gd name="connsiteX0" fmla="*/ 962827 w 1193109"/>
                  <a:gd name="connsiteY0" fmla="*/ 49414 h 1193107"/>
                  <a:gd name="connsiteX1" fmla="*/ 1072905 w 1193109"/>
                  <a:gd name="connsiteY1" fmla="*/ 261218 h 1193107"/>
                  <a:gd name="connsiteX2" fmla="*/ 1193109 w 1193109"/>
                  <a:gd name="connsiteY2" fmla="*/ 444521 h 1193107"/>
                  <a:gd name="connsiteX3" fmla="*/ 1193109 w 1193109"/>
                  <a:gd name="connsiteY3" fmla="*/ 1024397 h 1193107"/>
                  <a:gd name="connsiteX4" fmla="*/ 1024399 w 1193109"/>
                  <a:gd name="connsiteY4" fmla="*/ 1193107 h 1193107"/>
                  <a:gd name="connsiteX5" fmla="*/ 444522 w 1193109"/>
                  <a:gd name="connsiteY5" fmla="*/ 1193107 h 1193107"/>
                  <a:gd name="connsiteX6" fmla="*/ 268593 w 1193109"/>
                  <a:gd name="connsiteY6" fmla="*/ 1077740 h 1193107"/>
                  <a:gd name="connsiteX7" fmla="*/ 233696 w 1193109"/>
                  <a:gd name="connsiteY7" fmla="*/ 1112638 h 1193107"/>
                  <a:gd name="connsiteX8" fmla="*/ 124342 w 1193109"/>
                  <a:gd name="connsiteY8" fmla="*/ 1003283 h 1193107"/>
                  <a:gd name="connsiteX9" fmla="*/ 103040 w 1193109"/>
                  <a:gd name="connsiteY9" fmla="*/ 998983 h 1193107"/>
                  <a:gd name="connsiteX10" fmla="*/ 0 w 1193109"/>
                  <a:gd name="connsiteY10" fmla="*/ 843531 h 1193107"/>
                  <a:gd name="connsiteX11" fmla="*/ 0 w 1193109"/>
                  <a:gd name="connsiteY11" fmla="*/ 168710 h 1193107"/>
                  <a:gd name="connsiteX12" fmla="*/ 168710 w 1193109"/>
                  <a:gd name="connsiteY12" fmla="*/ 0 h 1193107"/>
                  <a:gd name="connsiteX13" fmla="*/ 843531 w 1193109"/>
                  <a:gd name="connsiteY13" fmla="*/ 0 h 1193107"/>
                  <a:gd name="connsiteX14" fmla="*/ 962827 w 1193109"/>
                  <a:gd name="connsiteY14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03040 w 1193109"/>
                  <a:gd name="connsiteY7" fmla="*/ 998983 h 1193107"/>
                  <a:gd name="connsiteX8" fmla="*/ 0 w 1193109"/>
                  <a:gd name="connsiteY8" fmla="*/ 843531 h 1193107"/>
                  <a:gd name="connsiteX9" fmla="*/ 0 w 1193109"/>
                  <a:gd name="connsiteY9" fmla="*/ 168710 h 1193107"/>
                  <a:gd name="connsiteX10" fmla="*/ 168710 w 1193109"/>
                  <a:gd name="connsiteY10" fmla="*/ 0 h 1193107"/>
                  <a:gd name="connsiteX11" fmla="*/ 843531 w 1193109"/>
                  <a:gd name="connsiteY11" fmla="*/ 0 h 1193107"/>
                  <a:gd name="connsiteX12" fmla="*/ 962827 w 1193109"/>
                  <a:gd name="connsiteY12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103040 w 1193109"/>
                  <a:gd name="connsiteY6" fmla="*/ 998983 h 1193107"/>
                  <a:gd name="connsiteX7" fmla="*/ 0 w 1193109"/>
                  <a:gd name="connsiteY7" fmla="*/ 843531 h 1193107"/>
                  <a:gd name="connsiteX8" fmla="*/ 0 w 1193109"/>
                  <a:gd name="connsiteY8" fmla="*/ 168710 h 1193107"/>
                  <a:gd name="connsiteX9" fmla="*/ 168710 w 1193109"/>
                  <a:gd name="connsiteY9" fmla="*/ 0 h 1193107"/>
                  <a:gd name="connsiteX10" fmla="*/ 843531 w 1193109"/>
                  <a:gd name="connsiteY10" fmla="*/ 0 h 1193107"/>
                  <a:gd name="connsiteX11" fmla="*/ 962827 w 1193109"/>
                  <a:gd name="connsiteY11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103040 w 1193109"/>
                  <a:gd name="connsiteY5" fmla="*/ 998983 h 1193107"/>
                  <a:gd name="connsiteX6" fmla="*/ 0 w 1193109"/>
                  <a:gd name="connsiteY6" fmla="*/ 843531 h 1193107"/>
                  <a:gd name="connsiteX7" fmla="*/ 0 w 1193109"/>
                  <a:gd name="connsiteY7" fmla="*/ 168710 h 1193107"/>
                  <a:gd name="connsiteX8" fmla="*/ 168710 w 1193109"/>
                  <a:gd name="connsiteY8" fmla="*/ 0 h 1193107"/>
                  <a:gd name="connsiteX9" fmla="*/ 843531 w 1193109"/>
                  <a:gd name="connsiteY9" fmla="*/ 0 h 1193107"/>
                  <a:gd name="connsiteX10" fmla="*/ 962827 w 1193109"/>
                  <a:gd name="connsiteY10" fmla="*/ 49414 h 11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3109" h="1193107">
                    <a:moveTo>
                      <a:pt x="962827" y="49414"/>
                    </a:moveTo>
                    <a:cubicBezTo>
                      <a:pt x="1021090" y="123501"/>
                      <a:pt x="969512" y="56396"/>
                      <a:pt x="1193109" y="444521"/>
                    </a:cubicBezTo>
                    <a:lnTo>
                      <a:pt x="1193109" y="1024397"/>
                    </a:lnTo>
                    <a:cubicBezTo>
                      <a:pt x="1193109" y="1117573"/>
                      <a:pt x="1117575" y="1193107"/>
                      <a:pt x="1024399" y="1193107"/>
                    </a:cubicBezTo>
                    <a:lnTo>
                      <a:pt x="444522" y="1193107"/>
                    </a:lnTo>
                    <a:lnTo>
                      <a:pt x="103040" y="998983"/>
                    </a:lnTo>
                    <a:cubicBezTo>
                      <a:pt x="42488" y="973372"/>
                      <a:pt x="0" y="913413"/>
                      <a:pt x="0" y="843531"/>
                    </a:cubicBezTo>
                    <a:lnTo>
                      <a:pt x="0" y="168710"/>
                    </a:lnTo>
                    <a:cubicBezTo>
                      <a:pt x="0" y="75534"/>
                      <a:pt x="75534" y="0"/>
                      <a:pt x="168710" y="0"/>
                    </a:cubicBezTo>
                    <a:lnTo>
                      <a:pt x="843531" y="0"/>
                    </a:lnTo>
                    <a:cubicBezTo>
                      <a:pt x="890119" y="0"/>
                      <a:pt x="932297" y="18884"/>
                      <a:pt x="962827" y="49414"/>
                    </a:cubicBezTo>
                    <a:close/>
                  </a:path>
                </a:pathLst>
              </a:custGeom>
              <a:solidFill>
                <a:srgbClr val="D095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91E3DDD9-92E6-B203-E7B4-37EC0106DCFE}"/>
                  </a:ext>
                </a:extLst>
              </p:cNvPr>
              <p:cNvSpPr/>
              <p:nvPr/>
            </p:nvSpPr>
            <p:spPr>
              <a:xfrm rot="18900000">
                <a:off x="7806702" y="2228282"/>
                <a:ext cx="627686" cy="627685"/>
              </a:xfrm>
              <a:prstGeom prst="roundRect">
                <a:avLst/>
              </a:prstGeom>
              <a:solidFill>
                <a:srgbClr val="FFCC4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2" name="Graphic 101" descr="Badge 5 with solid fill">
                <a:extLst>
                  <a:ext uri="{FF2B5EF4-FFF2-40B4-BE49-F238E27FC236}">
                    <a16:creationId xmlns:a16="http://schemas.microsoft.com/office/drawing/2014/main" id="{32F0F663-0831-F09E-6FD9-9F36B2587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/>
            </p:blipFill>
            <p:spPr>
              <a:xfrm>
                <a:off x="7935204" y="2352818"/>
                <a:ext cx="370682" cy="3706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9" name="Graphic 138" descr="Meeting with solid fill">
                <a:extLst>
                  <a:ext uri="{FF2B5EF4-FFF2-40B4-BE49-F238E27FC236}">
                    <a16:creationId xmlns:a16="http://schemas.microsoft.com/office/drawing/2014/main" id="{B9ADF40F-15E0-04BB-28AA-A5076370C7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689101" y="2138929"/>
                <a:ext cx="756207" cy="75620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5CA61C28-2EA2-B9C1-96D2-1852FBBE166F}"/>
                </a:ext>
              </a:extLst>
            </p:cNvPr>
            <p:cNvGrpSpPr/>
            <p:nvPr/>
          </p:nvGrpSpPr>
          <p:grpSpPr>
            <a:xfrm>
              <a:off x="9639361" y="1370348"/>
              <a:ext cx="1866691" cy="1331171"/>
              <a:chOff x="9639361" y="1876540"/>
              <a:chExt cx="1866691" cy="1331171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FCB7CE95-8708-67D7-F918-2A1787D00DE6}"/>
                  </a:ext>
                </a:extLst>
              </p:cNvPr>
              <p:cNvSpPr/>
              <p:nvPr/>
            </p:nvSpPr>
            <p:spPr>
              <a:xfrm rot="18900000">
                <a:off x="10174881" y="1876540"/>
                <a:ext cx="1331171" cy="1331171"/>
              </a:xfrm>
              <a:prstGeom prst="roundRect">
                <a:avLst/>
              </a:prstGeom>
              <a:solidFill>
                <a:srgbClr val="2F559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F0B677B-364C-A62C-BFDC-309A021962BA}"/>
                  </a:ext>
                </a:extLst>
              </p:cNvPr>
              <p:cNvSpPr/>
              <p:nvPr/>
            </p:nvSpPr>
            <p:spPr>
              <a:xfrm rot="18900000">
                <a:off x="9662589" y="2172205"/>
                <a:ext cx="739842" cy="739840"/>
              </a:xfrm>
              <a:custGeom>
                <a:avLst/>
                <a:gdLst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003283 w 1193109"/>
                  <a:gd name="connsiteY2" fmla="*/ 124339 h 1193107"/>
                  <a:gd name="connsiteX3" fmla="*/ 1106533 w 1193109"/>
                  <a:gd name="connsiteY3" fmla="*/ 227589 h 1193107"/>
                  <a:gd name="connsiteX4" fmla="*/ 1072905 w 1193109"/>
                  <a:gd name="connsiteY4" fmla="*/ 261218 h 1193107"/>
                  <a:gd name="connsiteX5" fmla="*/ 1193109 w 1193109"/>
                  <a:gd name="connsiteY5" fmla="*/ 444521 h 1193107"/>
                  <a:gd name="connsiteX6" fmla="*/ 1193109 w 1193109"/>
                  <a:gd name="connsiteY6" fmla="*/ 1024397 h 1193107"/>
                  <a:gd name="connsiteX7" fmla="*/ 1024399 w 1193109"/>
                  <a:gd name="connsiteY7" fmla="*/ 1193107 h 1193107"/>
                  <a:gd name="connsiteX8" fmla="*/ 444522 w 1193109"/>
                  <a:gd name="connsiteY8" fmla="*/ 1193107 h 1193107"/>
                  <a:gd name="connsiteX9" fmla="*/ 268593 w 1193109"/>
                  <a:gd name="connsiteY9" fmla="*/ 1077740 h 1193107"/>
                  <a:gd name="connsiteX10" fmla="*/ 233696 w 1193109"/>
                  <a:gd name="connsiteY10" fmla="*/ 1112638 h 1193107"/>
                  <a:gd name="connsiteX11" fmla="*/ 124342 w 1193109"/>
                  <a:gd name="connsiteY11" fmla="*/ 1003283 h 1193107"/>
                  <a:gd name="connsiteX12" fmla="*/ 103040 w 1193109"/>
                  <a:gd name="connsiteY12" fmla="*/ 998983 h 1193107"/>
                  <a:gd name="connsiteX13" fmla="*/ 0 w 1193109"/>
                  <a:gd name="connsiteY13" fmla="*/ 843531 h 1193107"/>
                  <a:gd name="connsiteX14" fmla="*/ 0 w 1193109"/>
                  <a:gd name="connsiteY14" fmla="*/ 168710 h 1193107"/>
                  <a:gd name="connsiteX15" fmla="*/ 168710 w 1193109"/>
                  <a:gd name="connsiteY15" fmla="*/ 0 h 1193107"/>
                  <a:gd name="connsiteX16" fmla="*/ 843531 w 1193109"/>
                  <a:gd name="connsiteY16" fmla="*/ 0 h 1193107"/>
                  <a:gd name="connsiteX17" fmla="*/ 962827 w 1193109"/>
                  <a:gd name="connsiteY17" fmla="*/ 49414 h 1193107"/>
                  <a:gd name="connsiteX0" fmla="*/ 962827 w 1193109"/>
                  <a:gd name="connsiteY0" fmla="*/ 49414 h 1193107"/>
                  <a:gd name="connsiteX1" fmla="*/ 998983 w 1193109"/>
                  <a:gd name="connsiteY1" fmla="*/ 103040 h 1193107"/>
                  <a:gd name="connsiteX2" fmla="*/ 1106533 w 1193109"/>
                  <a:gd name="connsiteY2" fmla="*/ 227589 h 1193107"/>
                  <a:gd name="connsiteX3" fmla="*/ 1072905 w 1193109"/>
                  <a:gd name="connsiteY3" fmla="*/ 261218 h 1193107"/>
                  <a:gd name="connsiteX4" fmla="*/ 1193109 w 1193109"/>
                  <a:gd name="connsiteY4" fmla="*/ 444521 h 1193107"/>
                  <a:gd name="connsiteX5" fmla="*/ 1193109 w 1193109"/>
                  <a:gd name="connsiteY5" fmla="*/ 1024397 h 1193107"/>
                  <a:gd name="connsiteX6" fmla="*/ 1024399 w 1193109"/>
                  <a:gd name="connsiteY6" fmla="*/ 1193107 h 1193107"/>
                  <a:gd name="connsiteX7" fmla="*/ 444522 w 1193109"/>
                  <a:gd name="connsiteY7" fmla="*/ 1193107 h 1193107"/>
                  <a:gd name="connsiteX8" fmla="*/ 268593 w 1193109"/>
                  <a:gd name="connsiteY8" fmla="*/ 1077740 h 1193107"/>
                  <a:gd name="connsiteX9" fmla="*/ 233696 w 1193109"/>
                  <a:gd name="connsiteY9" fmla="*/ 1112638 h 1193107"/>
                  <a:gd name="connsiteX10" fmla="*/ 124342 w 1193109"/>
                  <a:gd name="connsiteY10" fmla="*/ 1003283 h 1193107"/>
                  <a:gd name="connsiteX11" fmla="*/ 103040 w 1193109"/>
                  <a:gd name="connsiteY11" fmla="*/ 998983 h 1193107"/>
                  <a:gd name="connsiteX12" fmla="*/ 0 w 1193109"/>
                  <a:gd name="connsiteY12" fmla="*/ 843531 h 1193107"/>
                  <a:gd name="connsiteX13" fmla="*/ 0 w 1193109"/>
                  <a:gd name="connsiteY13" fmla="*/ 168710 h 1193107"/>
                  <a:gd name="connsiteX14" fmla="*/ 168710 w 1193109"/>
                  <a:gd name="connsiteY14" fmla="*/ 0 h 1193107"/>
                  <a:gd name="connsiteX15" fmla="*/ 843531 w 1193109"/>
                  <a:gd name="connsiteY15" fmla="*/ 0 h 1193107"/>
                  <a:gd name="connsiteX16" fmla="*/ 962827 w 1193109"/>
                  <a:gd name="connsiteY16" fmla="*/ 49414 h 1193107"/>
                  <a:gd name="connsiteX0" fmla="*/ 962827 w 1193109"/>
                  <a:gd name="connsiteY0" fmla="*/ 49414 h 1193107"/>
                  <a:gd name="connsiteX1" fmla="*/ 1106533 w 1193109"/>
                  <a:gd name="connsiteY1" fmla="*/ 227589 h 1193107"/>
                  <a:gd name="connsiteX2" fmla="*/ 1072905 w 1193109"/>
                  <a:gd name="connsiteY2" fmla="*/ 261218 h 1193107"/>
                  <a:gd name="connsiteX3" fmla="*/ 1193109 w 1193109"/>
                  <a:gd name="connsiteY3" fmla="*/ 444521 h 1193107"/>
                  <a:gd name="connsiteX4" fmla="*/ 1193109 w 1193109"/>
                  <a:gd name="connsiteY4" fmla="*/ 1024397 h 1193107"/>
                  <a:gd name="connsiteX5" fmla="*/ 1024399 w 1193109"/>
                  <a:gd name="connsiteY5" fmla="*/ 1193107 h 1193107"/>
                  <a:gd name="connsiteX6" fmla="*/ 444522 w 1193109"/>
                  <a:gd name="connsiteY6" fmla="*/ 1193107 h 1193107"/>
                  <a:gd name="connsiteX7" fmla="*/ 268593 w 1193109"/>
                  <a:gd name="connsiteY7" fmla="*/ 1077740 h 1193107"/>
                  <a:gd name="connsiteX8" fmla="*/ 233696 w 1193109"/>
                  <a:gd name="connsiteY8" fmla="*/ 1112638 h 1193107"/>
                  <a:gd name="connsiteX9" fmla="*/ 124342 w 1193109"/>
                  <a:gd name="connsiteY9" fmla="*/ 1003283 h 1193107"/>
                  <a:gd name="connsiteX10" fmla="*/ 103040 w 1193109"/>
                  <a:gd name="connsiteY10" fmla="*/ 998983 h 1193107"/>
                  <a:gd name="connsiteX11" fmla="*/ 0 w 1193109"/>
                  <a:gd name="connsiteY11" fmla="*/ 843531 h 1193107"/>
                  <a:gd name="connsiteX12" fmla="*/ 0 w 1193109"/>
                  <a:gd name="connsiteY12" fmla="*/ 168710 h 1193107"/>
                  <a:gd name="connsiteX13" fmla="*/ 168710 w 1193109"/>
                  <a:gd name="connsiteY13" fmla="*/ 0 h 1193107"/>
                  <a:gd name="connsiteX14" fmla="*/ 843531 w 1193109"/>
                  <a:gd name="connsiteY14" fmla="*/ 0 h 1193107"/>
                  <a:gd name="connsiteX15" fmla="*/ 962827 w 1193109"/>
                  <a:gd name="connsiteY15" fmla="*/ 49414 h 1193107"/>
                  <a:gd name="connsiteX0" fmla="*/ 962827 w 1193109"/>
                  <a:gd name="connsiteY0" fmla="*/ 49414 h 1193107"/>
                  <a:gd name="connsiteX1" fmla="*/ 1072905 w 1193109"/>
                  <a:gd name="connsiteY1" fmla="*/ 261218 h 1193107"/>
                  <a:gd name="connsiteX2" fmla="*/ 1193109 w 1193109"/>
                  <a:gd name="connsiteY2" fmla="*/ 444521 h 1193107"/>
                  <a:gd name="connsiteX3" fmla="*/ 1193109 w 1193109"/>
                  <a:gd name="connsiteY3" fmla="*/ 1024397 h 1193107"/>
                  <a:gd name="connsiteX4" fmla="*/ 1024399 w 1193109"/>
                  <a:gd name="connsiteY4" fmla="*/ 1193107 h 1193107"/>
                  <a:gd name="connsiteX5" fmla="*/ 444522 w 1193109"/>
                  <a:gd name="connsiteY5" fmla="*/ 1193107 h 1193107"/>
                  <a:gd name="connsiteX6" fmla="*/ 268593 w 1193109"/>
                  <a:gd name="connsiteY6" fmla="*/ 1077740 h 1193107"/>
                  <a:gd name="connsiteX7" fmla="*/ 233696 w 1193109"/>
                  <a:gd name="connsiteY7" fmla="*/ 1112638 h 1193107"/>
                  <a:gd name="connsiteX8" fmla="*/ 124342 w 1193109"/>
                  <a:gd name="connsiteY8" fmla="*/ 1003283 h 1193107"/>
                  <a:gd name="connsiteX9" fmla="*/ 103040 w 1193109"/>
                  <a:gd name="connsiteY9" fmla="*/ 998983 h 1193107"/>
                  <a:gd name="connsiteX10" fmla="*/ 0 w 1193109"/>
                  <a:gd name="connsiteY10" fmla="*/ 843531 h 1193107"/>
                  <a:gd name="connsiteX11" fmla="*/ 0 w 1193109"/>
                  <a:gd name="connsiteY11" fmla="*/ 168710 h 1193107"/>
                  <a:gd name="connsiteX12" fmla="*/ 168710 w 1193109"/>
                  <a:gd name="connsiteY12" fmla="*/ 0 h 1193107"/>
                  <a:gd name="connsiteX13" fmla="*/ 843531 w 1193109"/>
                  <a:gd name="connsiteY13" fmla="*/ 0 h 1193107"/>
                  <a:gd name="connsiteX14" fmla="*/ 962827 w 1193109"/>
                  <a:gd name="connsiteY14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24342 w 1193109"/>
                  <a:gd name="connsiteY7" fmla="*/ 1003283 h 1193107"/>
                  <a:gd name="connsiteX8" fmla="*/ 103040 w 1193109"/>
                  <a:gd name="connsiteY8" fmla="*/ 998983 h 1193107"/>
                  <a:gd name="connsiteX9" fmla="*/ 0 w 1193109"/>
                  <a:gd name="connsiteY9" fmla="*/ 843531 h 1193107"/>
                  <a:gd name="connsiteX10" fmla="*/ 0 w 1193109"/>
                  <a:gd name="connsiteY10" fmla="*/ 168710 h 1193107"/>
                  <a:gd name="connsiteX11" fmla="*/ 168710 w 1193109"/>
                  <a:gd name="connsiteY11" fmla="*/ 0 h 1193107"/>
                  <a:gd name="connsiteX12" fmla="*/ 843531 w 1193109"/>
                  <a:gd name="connsiteY12" fmla="*/ 0 h 1193107"/>
                  <a:gd name="connsiteX13" fmla="*/ 962827 w 1193109"/>
                  <a:gd name="connsiteY13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233696 w 1193109"/>
                  <a:gd name="connsiteY6" fmla="*/ 1112638 h 1193107"/>
                  <a:gd name="connsiteX7" fmla="*/ 103040 w 1193109"/>
                  <a:gd name="connsiteY7" fmla="*/ 998983 h 1193107"/>
                  <a:gd name="connsiteX8" fmla="*/ 0 w 1193109"/>
                  <a:gd name="connsiteY8" fmla="*/ 843531 h 1193107"/>
                  <a:gd name="connsiteX9" fmla="*/ 0 w 1193109"/>
                  <a:gd name="connsiteY9" fmla="*/ 168710 h 1193107"/>
                  <a:gd name="connsiteX10" fmla="*/ 168710 w 1193109"/>
                  <a:gd name="connsiteY10" fmla="*/ 0 h 1193107"/>
                  <a:gd name="connsiteX11" fmla="*/ 843531 w 1193109"/>
                  <a:gd name="connsiteY11" fmla="*/ 0 h 1193107"/>
                  <a:gd name="connsiteX12" fmla="*/ 962827 w 1193109"/>
                  <a:gd name="connsiteY12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268593 w 1193109"/>
                  <a:gd name="connsiteY5" fmla="*/ 1077740 h 1193107"/>
                  <a:gd name="connsiteX6" fmla="*/ 103040 w 1193109"/>
                  <a:gd name="connsiteY6" fmla="*/ 998983 h 1193107"/>
                  <a:gd name="connsiteX7" fmla="*/ 0 w 1193109"/>
                  <a:gd name="connsiteY7" fmla="*/ 843531 h 1193107"/>
                  <a:gd name="connsiteX8" fmla="*/ 0 w 1193109"/>
                  <a:gd name="connsiteY8" fmla="*/ 168710 h 1193107"/>
                  <a:gd name="connsiteX9" fmla="*/ 168710 w 1193109"/>
                  <a:gd name="connsiteY9" fmla="*/ 0 h 1193107"/>
                  <a:gd name="connsiteX10" fmla="*/ 843531 w 1193109"/>
                  <a:gd name="connsiteY10" fmla="*/ 0 h 1193107"/>
                  <a:gd name="connsiteX11" fmla="*/ 962827 w 1193109"/>
                  <a:gd name="connsiteY11" fmla="*/ 49414 h 1193107"/>
                  <a:gd name="connsiteX0" fmla="*/ 962827 w 1193109"/>
                  <a:gd name="connsiteY0" fmla="*/ 49414 h 1193107"/>
                  <a:gd name="connsiteX1" fmla="*/ 1193109 w 1193109"/>
                  <a:gd name="connsiteY1" fmla="*/ 444521 h 1193107"/>
                  <a:gd name="connsiteX2" fmla="*/ 1193109 w 1193109"/>
                  <a:gd name="connsiteY2" fmla="*/ 1024397 h 1193107"/>
                  <a:gd name="connsiteX3" fmla="*/ 1024399 w 1193109"/>
                  <a:gd name="connsiteY3" fmla="*/ 1193107 h 1193107"/>
                  <a:gd name="connsiteX4" fmla="*/ 444522 w 1193109"/>
                  <a:gd name="connsiteY4" fmla="*/ 1193107 h 1193107"/>
                  <a:gd name="connsiteX5" fmla="*/ 103040 w 1193109"/>
                  <a:gd name="connsiteY5" fmla="*/ 998983 h 1193107"/>
                  <a:gd name="connsiteX6" fmla="*/ 0 w 1193109"/>
                  <a:gd name="connsiteY6" fmla="*/ 843531 h 1193107"/>
                  <a:gd name="connsiteX7" fmla="*/ 0 w 1193109"/>
                  <a:gd name="connsiteY7" fmla="*/ 168710 h 1193107"/>
                  <a:gd name="connsiteX8" fmla="*/ 168710 w 1193109"/>
                  <a:gd name="connsiteY8" fmla="*/ 0 h 1193107"/>
                  <a:gd name="connsiteX9" fmla="*/ 843531 w 1193109"/>
                  <a:gd name="connsiteY9" fmla="*/ 0 h 1193107"/>
                  <a:gd name="connsiteX10" fmla="*/ 962827 w 1193109"/>
                  <a:gd name="connsiteY10" fmla="*/ 49414 h 11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3109" h="1193107">
                    <a:moveTo>
                      <a:pt x="962827" y="49414"/>
                    </a:moveTo>
                    <a:cubicBezTo>
                      <a:pt x="1021090" y="123501"/>
                      <a:pt x="969512" y="56396"/>
                      <a:pt x="1193109" y="444521"/>
                    </a:cubicBezTo>
                    <a:lnTo>
                      <a:pt x="1193109" y="1024397"/>
                    </a:lnTo>
                    <a:cubicBezTo>
                      <a:pt x="1193109" y="1117573"/>
                      <a:pt x="1117575" y="1193107"/>
                      <a:pt x="1024399" y="1193107"/>
                    </a:cubicBezTo>
                    <a:lnTo>
                      <a:pt x="444522" y="1193107"/>
                    </a:lnTo>
                    <a:lnTo>
                      <a:pt x="103040" y="998983"/>
                    </a:lnTo>
                    <a:cubicBezTo>
                      <a:pt x="42488" y="973372"/>
                      <a:pt x="0" y="913413"/>
                      <a:pt x="0" y="843531"/>
                    </a:cubicBezTo>
                    <a:lnTo>
                      <a:pt x="0" y="168710"/>
                    </a:lnTo>
                    <a:cubicBezTo>
                      <a:pt x="0" y="75534"/>
                      <a:pt x="75534" y="0"/>
                      <a:pt x="168710" y="0"/>
                    </a:cubicBezTo>
                    <a:lnTo>
                      <a:pt x="843531" y="0"/>
                    </a:lnTo>
                    <a:cubicBezTo>
                      <a:pt x="890119" y="0"/>
                      <a:pt x="932297" y="18884"/>
                      <a:pt x="962827" y="49414"/>
                    </a:cubicBezTo>
                    <a:close/>
                  </a:path>
                </a:pathLst>
              </a:custGeom>
              <a:solidFill>
                <a:srgbClr val="1C315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32A32440-B559-EE2A-3776-44BCD2197FA2}"/>
                  </a:ext>
                </a:extLst>
              </p:cNvPr>
              <p:cNvSpPr/>
              <p:nvPr/>
            </p:nvSpPr>
            <p:spPr>
              <a:xfrm rot="18900000">
                <a:off x="9639361" y="2228282"/>
                <a:ext cx="627686" cy="627685"/>
              </a:xfrm>
              <a:prstGeom prst="roundRect">
                <a:avLst/>
              </a:prstGeom>
              <a:solidFill>
                <a:srgbClr val="2F559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3" name="Graphic 102" descr="Badge 6 with solid fill">
                <a:extLst>
                  <a:ext uri="{FF2B5EF4-FFF2-40B4-BE49-F238E27FC236}">
                    <a16:creationId xmlns:a16="http://schemas.microsoft.com/office/drawing/2014/main" id="{5CD3A929-EC0C-A3F7-F2D5-0E3C0E680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/>
              <a:stretch/>
            </p:blipFill>
            <p:spPr>
              <a:xfrm>
                <a:off x="9767863" y="2352818"/>
                <a:ext cx="370682" cy="3706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3" name="Graphic 142" descr="Board Of Directors with solid fill">
                <a:extLst>
                  <a:ext uri="{FF2B5EF4-FFF2-40B4-BE49-F238E27FC236}">
                    <a16:creationId xmlns:a16="http://schemas.microsoft.com/office/drawing/2014/main" id="{4B617A9C-03BD-15AA-C6D6-E8FE7E0436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0566054" y="2189513"/>
                <a:ext cx="704088" cy="7040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BA712CF-4C8B-4135-C5D6-36BDEC2465B2}"/>
              </a:ext>
            </a:extLst>
          </p:cNvPr>
          <p:cNvSpPr txBox="1"/>
          <p:nvPr/>
        </p:nvSpPr>
        <p:spPr>
          <a:xfrm>
            <a:off x="2434388" y="4934100"/>
            <a:ext cx="2024740" cy="1644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ผลการหารือ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ยืนยัน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6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ประเด็น โดยจะนำประเด็นการพัฒนาโครงข่ายทางรางไปดำเนินการในปี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ยืนยันหน่วยงานหลักและสนับสนุน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เห็นชอบร่าง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Value Chain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เบื้องต้น เพื่อใช้ประกอบการประชุมในครั้งถัดไป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B904B9-8B0F-11A0-1D33-9E061388C56E}"/>
              </a:ext>
            </a:extLst>
          </p:cNvPr>
          <p:cNvSpPr txBox="1"/>
          <p:nvPr/>
        </p:nvSpPr>
        <p:spPr>
          <a:xfrm>
            <a:off x="6454234" y="5557115"/>
            <a:ext cx="21101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ประชุม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Workshop 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ครั้งที่ 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24, 28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เม.ย.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66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ครั้งที่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: 15 -16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พ.ค.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ครั้งที่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: 25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พ.ค.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66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684CD13-FB8A-655C-EEE4-D4C4A2CEE681}"/>
              </a:ext>
            </a:extLst>
          </p:cNvPr>
          <p:cNvSpPr/>
          <p:nvPr/>
        </p:nvSpPr>
        <p:spPr>
          <a:xfrm rot="5400000">
            <a:off x="7081715" y="5259891"/>
            <a:ext cx="306547" cy="228836"/>
          </a:xfrm>
          <a:prstGeom prst="rightArrow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7CAD684-9E9C-0E6F-8DB2-0594E77FEE88}"/>
              </a:ext>
            </a:extLst>
          </p:cNvPr>
          <p:cNvSpPr/>
          <p:nvPr/>
        </p:nvSpPr>
        <p:spPr>
          <a:xfrm rot="5400000">
            <a:off x="3370077" y="4819682"/>
            <a:ext cx="306547" cy="228836"/>
          </a:xfrm>
          <a:prstGeom prst="rightArrow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F498561-B318-38EA-AC41-B80394B5CE4C}"/>
              </a:ext>
            </a:extLst>
          </p:cNvPr>
          <p:cNvSpPr/>
          <p:nvPr/>
        </p:nvSpPr>
        <p:spPr>
          <a:xfrm rot="5400000">
            <a:off x="5226995" y="4473245"/>
            <a:ext cx="306547" cy="228836"/>
          </a:xfrm>
          <a:prstGeom prst="rightArrow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D478A9-CC8C-D23F-2EF3-DC34328C28FC}"/>
              </a:ext>
            </a:extLst>
          </p:cNvPr>
          <p:cNvSpPr txBox="1"/>
          <p:nvPr/>
        </p:nvSpPr>
        <p:spPr>
          <a:xfrm>
            <a:off x="4459128" y="4812552"/>
            <a:ext cx="1848984" cy="1821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เห็นชอบ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ประเด็น</a:t>
            </a: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การบริหารจัดการและอนุรักษ์ฟื้นฟูน้ำทั้งระบบ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การลดการปล่อยก๊าซเรือนกระจก</a:t>
            </a: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รายได้ของผู้ประกอบการ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SMEs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OTOP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การลดปริมาณฝุ่นละออง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PM2.5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PM10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D3DAACC-0D3A-A10F-547C-343E60BDE19E}"/>
              </a:ext>
            </a:extLst>
          </p:cNvPr>
          <p:cNvSpPr/>
          <p:nvPr/>
        </p:nvSpPr>
        <p:spPr>
          <a:xfrm rot="5400000">
            <a:off x="1241972" y="4251646"/>
            <a:ext cx="306547" cy="228836"/>
          </a:xfrm>
          <a:prstGeom prst="rightArrow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7AD066-65F3-ED2D-A8FA-02E8D614FD5D}"/>
              </a:ext>
            </a:extLst>
          </p:cNvPr>
          <p:cNvSpPr txBox="1"/>
          <p:nvPr/>
        </p:nvSpPr>
        <p:spPr>
          <a:xfrm>
            <a:off x="396033" y="4647396"/>
            <a:ext cx="1848984" cy="2166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การบริหารจัดการและอนุรักษ์ฟื้นฟูน้ำทั้งระบบ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การลดการปล่อยก๊าซเรือนกระจกและฝุ่นละออง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PM2.5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PM10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รายได้ของผู้ประกอบการ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SMEs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OTOP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การพัฒนาโครงข่ายทางราง</a:t>
            </a: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การส่งเสริมศักยภาพผู้สูงอายุ</a:t>
            </a:r>
          </a:p>
          <a:p>
            <a:pPr marL="182563" marR="0" lvl="0" indent="-1825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9144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การช่วยเหลือกลุ่มเปราะบางให้เข้าถึงสวัสดิการภาครัฐ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6A95F6-BECC-BDCE-0680-983FF4C8F6E5}"/>
              </a:ext>
            </a:extLst>
          </p:cNvPr>
          <p:cNvSpPr txBox="1"/>
          <p:nvPr/>
        </p:nvSpPr>
        <p:spPr>
          <a:xfrm>
            <a:off x="8275814" y="5008662"/>
            <a:ext cx="21101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อ.ก.พ.ร.ฯ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31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66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: 7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มิ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ย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66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77DBDE8-4467-8502-6FD8-830E9C3CE6EB}"/>
              </a:ext>
            </a:extLst>
          </p:cNvPr>
          <p:cNvSpPr/>
          <p:nvPr/>
        </p:nvSpPr>
        <p:spPr>
          <a:xfrm rot="5400000">
            <a:off x="8903295" y="4711438"/>
            <a:ext cx="306547" cy="228836"/>
          </a:xfrm>
          <a:prstGeom prst="rightArrow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1540ADA9-5AE8-D67E-B3EE-B9B31564719E}"/>
              </a:ext>
            </a:extLst>
          </p:cNvPr>
          <p:cNvSpPr/>
          <p:nvPr/>
        </p:nvSpPr>
        <p:spPr>
          <a:xfrm>
            <a:off x="8066526" y="5919612"/>
            <a:ext cx="95302" cy="2808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F0B1AC-8A31-36FE-7E38-34AE692C1F8C}"/>
              </a:ext>
            </a:extLst>
          </p:cNvPr>
          <p:cNvSpPr txBox="1"/>
          <p:nvPr/>
        </p:nvSpPr>
        <p:spPr>
          <a:xfrm>
            <a:off x="8164265" y="5919612"/>
            <a:ext cx="17203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ประเด็นที่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1-5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39F8BB-1498-9816-73A3-8B58C8688338}"/>
              </a:ext>
            </a:extLst>
          </p:cNvPr>
          <p:cNvCxnSpPr/>
          <p:nvPr/>
        </p:nvCxnSpPr>
        <p:spPr>
          <a:xfrm>
            <a:off x="7994469" y="6482229"/>
            <a:ext cx="1804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35217E8-CADE-3B76-5111-343B00100DBA}"/>
              </a:ext>
            </a:extLst>
          </p:cNvPr>
          <p:cNvSpPr txBox="1"/>
          <p:nvPr/>
        </p:nvSpPr>
        <p:spPr>
          <a:xfrm>
            <a:off x="8174897" y="6323528"/>
            <a:ext cx="3095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ประเด็นที่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การลดอุบัติเหตุทางถนน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AF7A02-7480-669D-5D4F-D1252DB831A6}"/>
              </a:ext>
            </a:extLst>
          </p:cNvPr>
          <p:cNvSpPr txBox="1"/>
          <p:nvPr/>
        </p:nvSpPr>
        <p:spPr>
          <a:xfrm>
            <a:off x="398787" y="183230"/>
            <a:ext cx="10952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2.2 ตัวชี้วัดขับเคลื่อนการบูรณาการร่วมกัน (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KPIs)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3802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1C0DE1-670A-7792-AD74-EA5B29B52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76BFEF55-7444-3512-7257-54FFFEEEC1DD}"/>
              </a:ext>
            </a:extLst>
          </p:cNvPr>
          <p:cNvSpPr txBox="1"/>
          <p:nvPr/>
        </p:nvSpPr>
        <p:spPr>
          <a:xfrm>
            <a:off x="6249221" y="3241473"/>
            <a:ext cx="3887647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Value Chain</a:t>
            </a:r>
            <a:r>
              <a:rPr kumimoji="0" lang="th-TH" sz="2400" b="1" i="0" u="none" strike="noStrike" kern="0" cap="none" spc="0" normalizeH="0" baseline="0" noProof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0" cap="none" spc="0" normalizeH="0" baseline="0" noProof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2567 </a:t>
            </a:r>
            <a:endParaRPr kumimoji="0" lang="th-TH" sz="2400" b="1" i="0" u="none" strike="noStrike" kern="0" cap="none" spc="0" normalizeH="0" baseline="0" noProof="1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8FD8BBF5-F170-9846-6B85-FF15F04F9E26}"/>
              </a:ext>
            </a:extLst>
          </p:cNvPr>
          <p:cNvGrpSpPr/>
          <p:nvPr/>
        </p:nvGrpSpPr>
        <p:grpSpPr>
          <a:xfrm>
            <a:off x="343004" y="1379734"/>
            <a:ext cx="3009730" cy="2665132"/>
            <a:chOff x="338425" y="2741910"/>
            <a:chExt cx="3348804" cy="266513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A8799CA-5DDC-0EF8-5E19-8ED3D51ED633}"/>
                </a:ext>
              </a:extLst>
            </p:cNvPr>
            <p:cNvSpPr/>
            <p:nvPr/>
          </p:nvSpPr>
          <p:spPr>
            <a:xfrm>
              <a:off x="338425" y="2744319"/>
              <a:ext cx="3004568" cy="274320"/>
            </a:xfrm>
            <a:prstGeom prst="rect">
              <a:avLst/>
            </a:prstGeom>
            <a:solidFill>
              <a:srgbClr val="CCECFF">
                <a:alpha val="40000"/>
              </a:srgbClr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115888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itchFamily="34" charset="0"/>
                  <a:cs typeface="TH SarabunPSK" panose="020B0500040200020003" pitchFamily="34" charset="-34"/>
                </a:rPr>
                <a:t>กรอบการประเมินส่วนราชการฯ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CA7B6289-2D21-949D-0FB1-521D659D12DA}"/>
                </a:ext>
              </a:extLst>
            </p:cNvPr>
            <p:cNvSpPr/>
            <p:nvPr/>
          </p:nvSpPr>
          <p:spPr>
            <a:xfrm>
              <a:off x="338426" y="2741910"/>
              <a:ext cx="3004569" cy="2665132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47339F8-AE5B-D97D-6957-D79427B51AE3}"/>
                </a:ext>
              </a:extLst>
            </p:cNvPr>
            <p:cNvSpPr txBox="1"/>
            <p:nvPr/>
          </p:nvSpPr>
          <p:spPr>
            <a:xfrm>
              <a:off x="400492" y="3038382"/>
              <a:ext cx="2879626" cy="398331"/>
            </a:xfrm>
            <a:prstGeom prst="rect">
              <a:avLst/>
            </a:prstGeom>
            <a:solidFill>
              <a:srgbClr val="008A3E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marL="284163" marR="0" lvl="0" indent="4763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การประเมินประสิทธิผลการดำเนินงาน (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Performance Base) (</a:t>
              </a: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ร้อยละ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70)</a:t>
              </a: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6F9F293F-133C-8109-E1CD-788534086D62}"/>
                </a:ext>
              </a:extLst>
            </p:cNvPr>
            <p:cNvSpPr txBox="1"/>
            <p:nvPr/>
          </p:nvSpPr>
          <p:spPr>
            <a:xfrm>
              <a:off x="400492" y="4479882"/>
              <a:ext cx="2879626" cy="402336"/>
            </a:xfrm>
            <a:prstGeom prst="rect">
              <a:avLst/>
            </a:prstGeom>
            <a:solidFill>
              <a:srgbClr val="C09200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marL="284163" marR="0" lvl="0" indent="4763" algn="l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การประเมินศักยภาพในการดำเนินงาน (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Potential Base) (</a:t>
              </a: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ร้อยละ 30)</a:t>
              </a: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37970AED-E070-984A-F72D-08AFCDCBFCA3}"/>
                </a:ext>
              </a:extLst>
            </p:cNvPr>
            <p:cNvGrpSpPr/>
            <p:nvPr/>
          </p:nvGrpSpPr>
          <p:grpSpPr>
            <a:xfrm>
              <a:off x="404804" y="3655456"/>
              <a:ext cx="3282425" cy="788337"/>
              <a:chOff x="416888" y="5320688"/>
              <a:chExt cx="3282425" cy="788337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D1AE884C-FA98-7B49-6C47-FEBCA5F800D2}"/>
                  </a:ext>
                </a:extLst>
              </p:cNvPr>
              <p:cNvGrpSpPr/>
              <p:nvPr/>
            </p:nvGrpSpPr>
            <p:grpSpPr>
              <a:xfrm>
                <a:off x="416888" y="5320688"/>
                <a:ext cx="3282425" cy="788337"/>
                <a:chOff x="416888" y="5593956"/>
                <a:chExt cx="3282425" cy="788337"/>
              </a:xfrm>
            </p:grpSpPr>
            <p:sp>
              <p:nvSpPr>
                <p:cNvPr id="133" name="Arrow: Pentagon 132">
                  <a:extLst>
                    <a:ext uri="{FF2B5EF4-FFF2-40B4-BE49-F238E27FC236}">
                      <a16:creationId xmlns:a16="http://schemas.microsoft.com/office/drawing/2014/main" id="{A79F0871-52DB-7F7F-FC34-46EA23B3EBCD}"/>
                    </a:ext>
                  </a:extLst>
                </p:cNvPr>
                <p:cNvSpPr/>
                <p:nvPr/>
              </p:nvSpPr>
              <p:spPr>
                <a:xfrm>
                  <a:off x="432793" y="5593956"/>
                  <a:ext cx="3266520" cy="778398"/>
                </a:xfrm>
                <a:prstGeom prst="homePlate">
                  <a:avLst/>
                </a:prstGeom>
                <a:solidFill>
                  <a:srgbClr val="E8F4E9"/>
                </a:solidFill>
                <a:ln w="2857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6AD614BD-28F0-9879-D824-42E413A6458E}"/>
                    </a:ext>
                  </a:extLst>
                </p:cNvPr>
                <p:cNvSpPr txBox="1"/>
                <p:nvPr/>
              </p:nvSpPr>
              <p:spPr>
                <a:xfrm>
                  <a:off x="416888" y="5617596"/>
                  <a:ext cx="2367936" cy="7646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marR="0" lvl="0" indent="-280988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285750" algn="l"/>
                    </a:tabLst>
                    <a:defRPr/>
                  </a:pPr>
                  <a:r>
                    <a:rPr kumimoji="0" lang="en-US" sz="1800" b="1" i="0" u="none" strike="noStrike" kern="0" cap="none" spc="0" normalizeH="0" baseline="0" noProof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Arial Unicode MS"/>
                      <a:cs typeface="TH SarabunPSK" panose="020B0500040200020003" pitchFamily="34" charset="-34"/>
                    </a:rPr>
                    <a:t>1.2	</a:t>
                  </a:r>
                  <a:r>
                    <a:rPr kumimoji="0" lang="th-TH" sz="1800" b="1" i="0" u="none" strike="noStrike" kern="0" cap="none" spc="0" normalizeH="0" baseline="0" noProof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Arial Unicode MS"/>
                      <a:cs typeface="TH SarabunPSK" panose="020B0500040200020003" pitchFamily="34" charset="-34"/>
                    </a:rPr>
                    <a:t>ตัวชี้วัดขับเคลื่อน</a:t>
                  </a:r>
                  <a:br>
                    <a:rPr kumimoji="0" lang="en-US" sz="1800" b="1" i="0" u="none" strike="noStrike" kern="0" cap="none" spc="0" normalizeH="0" baseline="0" noProof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Arial Unicode MS"/>
                      <a:cs typeface="TH SarabunPSK" panose="020B0500040200020003" pitchFamily="34" charset="-34"/>
                    </a:rPr>
                  </a:br>
                  <a:r>
                    <a:rPr kumimoji="0" lang="th-TH" sz="1800" b="1" i="0" u="none" strike="noStrike" kern="0" cap="none" spc="0" normalizeH="0" baseline="0" noProof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Arial Unicode MS"/>
                      <a:cs typeface="TH SarabunPSK" panose="020B0500040200020003" pitchFamily="34" charset="-34"/>
                    </a:rPr>
                    <a:t>การบูรณาการร่วมกัน </a:t>
                  </a:r>
                  <a:br>
                    <a:rPr kumimoji="0" lang="en-US" sz="1800" b="1" i="0" u="none" strike="noStrike" kern="0" cap="none" spc="0" normalizeH="0" baseline="0" noProof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Arial Unicode MS"/>
                      <a:cs typeface="TH SarabunPSK" panose="020B0500040200020003" pitchFamily="34" charset="-34"/>
                    </a:rPr>
                  </a:br>
                  <a:r>
                    <a:rPr kumimoji="0" lang="th-TH" sz="1800" b="1" i="0" u="none" strike="noStrike" kern="0" cap="none" spc="0" normalizeH="0" baseline="0" noProof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Arial Unicode MS"/>
                      <a:cs typeface="TH SarabunPSK" panose="020B0500040200020003" pitchFamily="34" charset="-34"/>
                    </a:rPr>
                    <a:t>(</a:t>
                  </a:r>
                  <a:r>
                    <a:rPr kumimoji="0" lang="en-US" sz="1800" b="1" i="0" u="none" strike="noStrike" kern="0" cap="none" spc="0" normalizeH="0" baseline="0" noProof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Arial Unicode MS"/>
                      <a:cs typeface="TH SarabunPSK" panose="020B0500040200020003" pitchFamily="34" charset="-34"/>
                    </a:rPr>
                    <a:t>Joint KPIs: JKPIs)</a:t>
                  </a: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Arial Unicode MS"/>
                      <a:cs typeface="TH SarabunPSK" panose="020B0500040200020003" pitchFamily="34" charset="-34"/>
                    </a:rPr>
                    <a:t> </a:t>
                  </a:r>
                  <a:endParaRPr kumimoji="0" lang="th-T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Arial Unicode MS"/>
                    <a:cs typeface="TH SarabunPSK" panose="020B0500040200020003" pitchFamily="34" charset="-34"/>
                  </a:endParaRPr>
                </a:p>
              </p:txBody>
            </p:sp>
          </p:grpSp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C654454-7A07-93E9-8ACE-745CF211D6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3783" t="15035"/>
              <a:stretch/>
            </p:blipFill>
            <p:spPr>
              <a:xfrm>
                <a:off x="2492353" y="5479854"/>
                <a:ext cx="559397" cy="558272"/>
              </a:xfrm>
              <a:prstGeom prst="rect">
                <a:avLst/>
              </a:prstGeom>
            </p:spPr>
          </p:pic>
        </p:grpSp>
        <p:pic>
          <p:nvPicPr>
            <p:cNvPr id="149" name="Graphic 148" descr="Badge with solid fill">
              <a:extLst>
                <a:ext uri="{FF2B5EF4-FFF2-40B4-BE49-F238E27FC236}">
                  <a16:creationId xmlns:a16="http://schemas.microsoft.com/office/drawing/2014/main" id="{DE2232F3-43B9-46EF-1030-AE4584CDB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7393" y="4508985"/>
              <a:ext cx="356095" cy="3560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1" name="Graphic 150" descr="Badge 1 with solid fill">
              <a:extLst>
                <a:ext uri="{FF2B5EF4-FFF2-40B4-BE49-F238E27FC236}">
                  <a16:creationId xmlns:a16="http://schemas.microsoft.com/office/drawing/2014/main" id="{6AE77643-C746-E0BB-ADD1-DC47728A3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4404" y="3051027"/>
              <a:ext cx="356095" cy="3560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9F430D47-DB71-066F-F83F-87CBD76AE0DC}"/>
                </a:ext>
              </a:extLst>
            </p:cNvPr>
            <p:cNvSpPr txBox="1"/>
            <p:nvPr/>
          </p:nvSpPr>
          <p:spPr>
            <a:xfrm>
              <a:off x="400492" y="3461376"/>
              <a:ext cx="2879626" cy="18288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wrap="square" tIns="27432" bIns="27432" rtlCol="0" anchor="ctr">
              <a:spAutoFit/>
            </a:bodyPr>
            <a:lstStyle/>
            <a:p>
              <a:pPr marL="284163" marR="0" lvl="0" indent="-284163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1.1</a:t>
              </a: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Functional KPIs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634590CA-3729-310E-CC5F-917DF6C12BEF}"/>
                </a:ext>
              </a:extLst>
            </p:cNvPr>
            <p:cNvSpPr txBox="1"/>
            <p:nvPr/>
          </p:nvSpPr>
          <p:spPr>
            <a:xfrm>
              <a:off x="400492" y="4893894"/>
              <a:ext cx="2879626" cy="4572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wrap="square" lIns="91440" tIns="27432" rIns="0" bIns="27432" rtlCol="0" anchor="ctr">
              <a:spAutoFit/>
            </a:bodyPr>
            <a:lstStyle/>
            <a:p>
              <a:pPr marL="284163" marR="0" lvl="0" indent="-284163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2.1</a:t>
              </a: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 การพัฒนาองค์การสู่ดิจิทัล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 </a:t>
              </a: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(ร้อยละ 15)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endParaRPr>
            </a:p>
            <a:p>
              <a:pPr marL="284163" marR="0" lvl="0" indent="-284163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2.2	</a:t>
              </a:r>
              <a:r>
                <a:rPr kumimoji="0" lang="en-US" sz="16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PMQA 4.0 (</a:t>
              </a:r>
              <a:r>
                <a:rPr kumimoji="0" lang="th-TH" sz="1600" b="1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  <a:sym typeface="Symbol" panose="05050102010706020507" pitchFamily="18" charset="2"/>
                </a:rPr>
                <a:t>ร้อยละ 15)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endParaRPr>
            </a:p>
          </p:txBody>
        </p:sp>
      </p:grpSp>
      <p:sp>
        <p:nvSpPr>
          <p:cNvPr id="217" name="Isosceles Triangle 216">
            <a:extLst>
              <a:ext uri="{FF2B5EF4-FFF2-40B4-BE49-F238E27FC236}">
                <a16:creationId xmlns:a16="http://schemas.microsoft.com/office/drawing/2014/main" id="{90461AF8-EECA-5AE7-999D-C67F8A5931F2}"/>
              </a:ext>
            </a:extLst>
          </p:cNvPr>
          <p:cNvSpPr/>
          <p:nvPr/>
        </p:nvSpPr>
        <p:spPr>
          <a:xfrm rot="5400000">
            <a:off x="5523257" y="4593888"/>
            <a:ext cx="935062" cy="299244"/>
          </a:xfrm>
          <a:prstGeom prst="triangl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C7DCC-5FD1-A59C-94E8-F9F1684D9229}"/>
              </a:ext>
            </a:extLst>
          </p:cNvPr>
          <p:cNvSpPr txBox="1"/>
          <p:nvPr/>
        </p:nvSpPr>
        <p:spPr>
          <a:xfrm>
            <a:off x="3380465" y="3572716"/>
            <a:ext cx="2778827" cy="723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แผนแม่บทภายใต้ยุทธศาสตร์ชาติ </a:t>
            </a: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b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23 </a:t>
            </a:r>
            <a:r>
              <a:rPr kumimoji="0" lang="th-TH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ประเด็น </a:t>
            </a: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37 </a:t>
            </a:r>
            <a:r>
              <a:rPr kumimoji="0" lang="th-TH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</a:t>
            </a:r>
          </a:p>
          <a:p>
            <a:pPr marL="182563" marR="0" lvl="0" indent="-182563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140 </a:t>
            </a:r>
            <a:r>
              <a:rPr kumimoji="0" lang="th-TH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3E4247-D87B-A809-A475-680B04F56F64}"/>
              </a:ext>
            </a:extLst>
          </p:cNvPr>
          <p:cNvGrpSpPr/>
          <p:nvPr/>
        </p:nvGrpSpPr>
        <p:grpSpPr>
          <a:xfrm>
            <a:off x="3675306" y="4189593"/>
            <a:ext cx="1641318" cy="986964"/>
            <a:chOff x="3836604" y="4373470"/>
            <a:chExt cx="1641318" cy="9869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4F9EB2-2779-DAE8-D4FB-C72A0AE08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5961" t="43622" r="24866" b="22501"/>
            <a:stretch/>
          </p:blipFill>
          <p:spPr>
            <a:xfrm>
              <a:off x="3836604" y="4627673"/>
              <a:ext cx="1641318" cy="73276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BA3B53-44F9-AD48-7879-5F32D3FDC843}"/>
                </a:ext>
              </a:extLst>
            </p:cNvPr>
            <p:cNvSpPr txBox="1"/>
            <p:nvPr/>
          </p:nvSpPr>
          <p:spPr>
            <a:xfrm>
              <a:off x="4179660" y="4373470"/>
              <a:ext cx="95940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ความเชื่อมโยง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D9A33A-C6ED-B4E2-1C87-67BCBAB35E37}"/>
              </a:ext>
            </a:extLst>
          </p:cNvPr>
          <p:cNvGrpSpPr/>
          <p:nvPr/>
        </p:nvGrpSpPr>
        <p:grpSpPr>
          <a:xfrm>
            <a:off x="3530439" y="5414426"/>
            <a:ext cx="1856885" cy="1224613"/>
            <a:chOff x="6442836" y="3601103"/>
            <a:chExt cx="1856885" cy="12246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A19F76-35A3-BD62-0D41-0CE022BB4123}"/>
                </a:ext>
              </a:extLst>
            </p:cNvPr>
            <p:cNvSpPr txBox="1"/>
            <p:nvPr/>
          </p:nvSpPr>
          <p:spPr>
            <a:xfrm>
              <a:off x="6442836" y="3601103"/>
              <a:ext cx="1856885" cy="527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Value Chain Thailand </a:t>
              </a:r>
              <a:endParaRPr kumimoji="0" lang="th-TH" sz="1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5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140 เป้าหมาย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BF55175-60AE-D873-60A5-6FEE4D1509A8}"/>
                </a:ext>
              </a:extLst>
            </p:cNvPr>
            <p:cNvGrpSpPr/>
            <p:nvPr/>
          </p:nvGrpSpPr>
          <p:grpSpPr>
            <a:xfrm>
              <a:off x="6477501" y="3936434"/>
              <a:ext cx="1728024" cy="889282"/>
              <a:chOff x="6477501" y="3936434"/>
              <a:chExt cx="1728024" cy="88928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75B6BC6-2DC7-3FAA-CC31-E1EE6880A0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9239"/>
              <a:stretch/>
            </p:blipFill>
            <p:spPr>
              <a:xfrm>
                <a:off x="6564207" y="4169119"/>
                <a:ext cx="1641318" cy="656597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9DDDC0-6675-38DE-CF55-9C65C0E93343}"/>
                  </a:ext>
                </a:extLst>
              </p:cNvPr>
              <p:cNvSpPr txBox="1"/>
              <p:nvPr/>
            </p:nvSpPr>
            <p:spPr>
              <a:xfrm>
                <a:off x="6477501" y="3936434"/>
                <a:ext cx="75217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200" b="0" i="1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ตัวอย่าง</a:t>
                </a:r>
                <a:endPara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8D39648-873D-BE71-862B-AF385A7D8BAD}"/>
              </a:ext>
            </a:extLst>
          </p:cNvPr>
          <p:cNvSpPr/>
          <p:nvPr/>
        </p:nvSpPr>
        <p:spPr>
          <a:xfrm>
            <a:off x="3363311" y="3565506"/>
            <a:ext cx="2257624" cy="3123409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9F61EF66-BECD-11F7-65C5-891AB6987C6D}"/>
              </a:ext>
            </a:extLst>
          </p:cNvPr>
          <p:cNvSpPr/>
          <p:nvPr/>
        </p:nvSpPr>
        <p:spPr>
          <a:xfrm rot="5400000">
            <a:off x="4304935" y="5196178"/>
            <a:ext cx="306547" cy="22883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48FD0A54-4C9B-D276-81C0-DCC6403878F9}"/>
              </a:ext>
            </a:extLst>
          </p:cNvPr>
          <p:cNvSpPr/>
          <p:nvPr/>
        </p:nvSpPr>
        <p:spPr>
          <a:xfrm rot="10800000">
            <a:off x="3989346" y="3292387"/>
            <a:ext cx="777065" cy="249436"/>
          </a:xfrm>
          <a:prstGeom prst="triangl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AC40092-1C88-7F59-8A4A-578484C253E6}"/>
              </a:ext>
            </a:extLst>
          </p:cNvPr>
          <p:cNvGrpSpPr/>
          <p:nvPr/>
        </p:nvGrpSpPr>
        <p:grpSpPr>
          <a:xfrm>
            <a:off x="2859765" y="1353736"/>
            <a:ext cx="8893983" cy="1970314"/>
            <a:chOff x="2859765" y="1226140"/>
            <a:chExt cx="8893983" cy="19703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5984F76-7DBE-39C5-16A7-C85BE2355888}"/>
                </a:ext>
              </a:extLst>
            </p:cNvPr>
            <p:cNvSpPr txBox="1"/>
            <p:nvPr/>
          </p:nvSpPr>
          <p:spPr>
            <a:xfrm>
              <a:off x="2859765" y="1257617"/>
              <a:ext cx="3612764" cy="1711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(ร่าง) ประเด็นสำคัญ (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Agenda)</a:t>
              </a:r>
            </a:p>
            <a:p>
              <a:pPr marL="173038" marR="0" lvl="0" indent="-16510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1. การบริหารจัดการและอนุรักษ์ฟื้นฟูน้ำทั้งระบบ</a:t>
              </a:r>
            </a:p>
            <a:p>
              <a:pPr marL="173038" marR="0" lvl="0" indent="-16510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2. การลดการปล่อยก๊าซเรือนกระจก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173038" marR="0" lvl="0" indent="-16510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3. 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รายได้จากการท่องเที่ยว</a:t>
              </a:r>
            </a:p>
            <a:p>
              <a:pPr marL="173038" marR="0" lvl="0" indent="-16510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4. รายได้ของผู้ประกอบการ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SMEs 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และ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OTOP</a:t>
              </a:r>
            </a:p>
            <a:p>
              <a:pPr marL="173038" marR="0" lvl="0" indent="-16510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5.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การลดปริมาณฝุ่นละออง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PM2.5 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และ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PM10 </a:t>
              </a: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173038" marR="0" lvl="0" indent="-16510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9248FF-A7BB-7FDC-91B3-FDFEC899873D}"/>
                </a:ext>
              </a:extLst>
            </p:cNvPr>
            <p:cNvSpPr txBox="1"/>
            <p:nvPr/>
          </p:nvSpPr>
          <p:spPr>
            <a:xfrm>
              <a:off x="6822008" y="1257617"/>
              <a:ext cx="4567962" cy="1892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ประเด็นการตรวจสอบ </a:t>
              </a:r>
              <a:r>
                <a:rPr kumimoji="0" lang="th-TH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อ.ค.ต.ป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. คณะต่าง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ๆ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173038" marR="0" lvl="0" indent="-169863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การบริหารจัดการน้ำเพื่อแก้ไขปัญหาภัยพิบัติ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173038" marR="0" lvl="0" indent="-169863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การช่วยเหลือกลุ่มเปราะบางในภาวะวิกฤตให้เข้าถึงบริการภาครัฐเพื่อลดความเหลื่อมล้ำ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173038" marR="0" lvl="0" indent="-169863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การท่องเที่ยวเชิงสร้างสรรค์และวัฒนธรรมอย่างยั่งยืน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173038" marR="0" lvl="0" indent="-169863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การสร้างระบบนิเวศเพื่อขับเคลื่อนการเป็นรัฐบาลดิจิทัล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173038" marR="0" lvl="0" indent="-169863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การเพิ่มโอกาสของผู้ประกอบการขนาดกลางและขนาดเล็กและเศรษฐกิจฐานราก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173038" marR="0" lvl="0" indent="-169863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การพัฒนาระบบโครงสร้างพื้นฐาน และโลจิสติก</a:t>
              </a:r>
              <a:r>
                <a:rPr kumimoji="0" lang="th-TH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ส์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173038" marR="0" lvl="0" indent="-169863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การเสริมสร้างผู้สูงอายุให้มีคุณภาพชีวิตที่ดี มีความมั่นคงในชีวิต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173038" marR="0" lvl="0" indent="-169863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การบริหารจัดการสินทรัพย์จากงบประมาณในจังหวัด/กลุ่มจังหวัด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D9256EA-DD28-038E-68A3-096F5C6BABE6}"/>
                </a:ext>
              </a:extLst>
            </p:cNvPr>
            <p:cNvSpPr/>
            <p:nvPr/>
          </p:nvSpPr>
          <p:spPr>
            <a:xfrm>
              <a:off x="3363309" y="1226140"/>
              <a:ext cx="8390439" cy="1970314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solidFill>
                <a:srgbClr val="70AD4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8F24E5-F8EB-2C7E-9790-E545C1901859}"/>
                </a:ext>
              </a:extLst>
            </p:cNvPr>
            <p:cNvCxnSpPr>
              <a:cxnSpLocks/>
            </p:cNvCxnSpPr>
            <p:nvPr/>
          </p:nvCxnSpPr>
          <p:spPr>
            <a:xfrm>
              <a:off x="6501194" y="1745864"/>
              <a:ext cx="320040" cy="0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DCD98DB-AD64-8BA4-728F-CA8C356ABC85}"/>
                </a:ext>
              </a:extLst>
            </p:cNvPr>
            <p:cNvCxnSpPr>
              <a:cxnSpLocks/>
            </p:cNvCxnSpPr>
            <p:nvPr/>
          </p:nvCxnSpPr>
          <p:spPr>
            <a:xfrm>
              <a:off x="6506217" y="2125059"/>
              <a:ext cx="320040" cy="0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7D74DBB-9E38-CB98-7F11-8ED4309B42DC}"/>
                </a:ext>
              </a:extLst>
            </p:cNvPr>
            <p:cNvCxnSpPr>
              <a:cxnSpLocks/>
            </p:cNvCxnSpPr>
            <p:nvPr/>
          </p:nvCxnSpPr>
          <p:spPr>
            <a:xfrm>
              <a:off x="6501194" y="2337057"/>
              <a:ext cx="310921" cy="164599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AB02FD5-F6F3-C35B-2DA6-0911334DC777}"/>
              </a:ext>
            </a:extLst>
          </p:cNvPr>
          <p:cNvGrpSpPr/>
          <p:nvPr/>
        </p:nvGrpSpPr>
        <p:grpSpPr>
          <a:xfrm>
            <a:off x="6562981" y="5876800"/>
            <a:ext cx="4421807" cy="905761"/>
            <a:chOff x="6562981" y="5802369"/>
            <a:chExt cx="4421807" cy="90576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5B86CA-47F8-7D53-D40F-932D3567BEB4}"/>
                </a:ext>
              </a:extLst>
            </p:cNvPr>
            <p:cNvSpPr txBox="1"/>
            <p:nvPr/>
          </p:nvSpPr>
          <p:spPr>
            <a:xfrm>
              <a:off x="6562981" y="5802369"/>
              <a:ext cx="3237994" cy="9057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0" cap="none" spc="0" normalizeH="0" baseline="0" noProof="1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ที่มาของรายชื่อหน่วยงาน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12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หน่วยงานตาม </a:t>
              </a: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JKPI 66 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12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หน่วยงานในระบบ </a:t>
              </a:r>
              <a:r>
                <a:rPr kumimoji="0" lang="en-US" sz="12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eMENSCR</a:t>
              </a:r>
              <a:r>
                <a:rPr kumimoji="0" 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th-TH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(ข้อมูลโครงการปี </a:t>
              </a:r>
              <a:r>
                <a:rPr kumimoji="0" 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2565</a:t>
              </a:r>
              <a:r>
                <a:rPr kumimoji="0" lang="th-TH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)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หน่วยงานที่เกี่ยวข้องกับประเด็นตรวจสอบของ อ.ค.ต.ป. คณะต่าง ๆ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H SarabunPSK" panose="020B0500040200020003" pitchFamily="34" charset="-34"/>
                  <a:cs typeface="TH SarabunPSK" panose="020B0500040200020003" pitchFamily="34" charset="-34"/>
                </a:rPr>
                <a:t>หน่วยงานที่</a:t>
              </a:r>
              <a:r>
                <a:rPr kumimoji="0" lang="th-TH" sz="12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 Bold"/>
                  <a:ea typeface="TH SarabunPSK" panose="020B0500040200020003" pitchFamily="34" charset="-34"/>
                  <a:cs typeface="TH SarabunPSK" panose="020B0500040200020003" pitchFamily="34" charset="-34"/>
                </a:rPr>
                <a:t>เชื่อมโยงกับ</a:t>
              </a:r>
              <a:r>
                <a:rPr kumimoji="0" lang="en-US" sz="12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 Bold"/>
                  <a:ea typeface="TH SarabunPSK" panose="020B0500040200020003" pitchFamily="34" charset="-34"/>
                  <a:cs typeface="TH SarabunPSK" panose="020B0500040200020003" pitchFamily="34" charset="-34"/>
                </a:rPr>
                <a:t> Value Chain Thailand </a:t>
              </a:r>
              <a:r>
                <a:rPr kumimoji="0" lang="th-TH" sz="12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 Bold"/>
                  <a:ea typeface="TH SarabunPSK" panose="020B0500040200020003" pitchFamily="34" charset="-34"/>
                  <a:cs typeface="TH SarabunPSK" panose="020B0500040200020003" pitchFamily="34" charset="-34"/>
                </a:rPr>
                <a:t> ปี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 Bold"/>
                  <a:ea typeface="TH SarabunPSK" panose="020B0500040200020003" pitchFamily="34" charset="-34"/>
                  <a:cs typeface="TH SarabunPSK" panose="020B0500040200020003" pitchFamily="34" charset="-34"/>
                </a:rPr>
                <a:t>2567</a:t>
              </a: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 Bold"/>
                  <a:ea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2B9902-F1B3-CB41-72FC-D5033420A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7782" t="20590" r="27749" b="41658"/>
            <a:stretch/>
          </p:blipFill>
          <p:spPr>
            <a:xfrm>
              <a:off x="8953714" y="6156014"/>
              <a:ext cx="247346" cy="16506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2CA316A-3E94-F3B7-1F82-37E7DC9E1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30248" y="5859428"/>
              <a:ext cx="1454540" cy="70518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015D3C-9942-DB88-5803-427281BA1D7E}"/>
                </a:ext>
              </a:extLst>
            </p:cNvPr>
            <p:cNvCxnSpPr>
              <a:cxnSpLocks/>
            </p:cNvCxnSpPr>
            <p:nvPr/>
          </p:nvCxnSpPr>
          <p:spPr>
            <a:xfrm>
              <a:off x="9229699" y="6240368"/>
              <a:ext cx="300549" cy="0"/>
            </a:xfrm>
            <a:prstGeom prst="line">
              <a:avLst/>
            </a:prstGeom>
            <a:ln w="9525">
              <a:solidFill>
                <a:srgbClr val="70AD47"/>
              </a:solidFill>
              <a:headEnd type="oval" w="sm" len="med"/>
              <a:tailEnd type="oval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C82B217-0239-FE4B-BCC3-C8FE1163EE6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98" t="16826" r="4551" b="24589"/>
          <a:stretch/>
        </p:blipFill>
        <p:spPr>
          <a:xfrm>
            <a:off x="10247426" y="1382793"/>
            <a:ext cx="1139072" cy="4796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08D6C1-2048-B3BE-B261-963A4FD52962}"/>
              </a:ext>
            </a:extLst>
          </p:cNvPr>
          <p:cNvGrpSpPr/>
          <p:nvPr/>
        </p:nvGrpSpPr>
        <p:grpSpPr>
          <a:xfrm>
            <a:off x="3763920" y="2272350"/>
            <a:ext cx="413610" cy="235674"/>
            <a:chOff x="-486795" y="4984482"/>
            <a:chExt cx="545361" cy="266044"/>
          </a:xfrm>
        </p:grpSpPr>
        <p:pic>
          <p:nvPicPr>
            <p:cNvPr id="5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A73F3342-8FCD-E5DC-26EA-2DE51F5C9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-407103" y="4984482"/>
              <a:ext cx="380474" cy="266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E4E9F9-5D8D-85AE-0FFC-2250D910D488}"/>
                </a:ext>
              </a:extLst>
            </p:cNvPr>
            <p:cNvSpPr txBox="1"/>
            <p:nvPr/>
          </p:nvSpPr>
          <p:spPr>
            <a:xfrm>
              <a:off x="-486795" y="5040468"/>
              <a:ext cx="545361" cy="210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ใหม่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99C874-E5FB-36B5-5667-809D7C54D767}"/>
              </a:ext>
            </a:extLst>
          </p:cNvPr>
          <p:cNvGrpSpPr/>
          <p:nvPr/>
        </p:nvGrpSpPr>
        <p:grpSpPr>
          <a:xfrm>
            <a:off x="3754298" y="2550950"/>
            <a:ext cx="413610" cy="235674"/>
            <a:chOff x="-486795" y="4984482"/>
            <a:chExt cx="545361" cy="266044"/>
          </a:xfrm>
        </p:grpSpPr>
        <p:pic>
          <p:nvPicPr>
            <p:cNvPr id="14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A1A949EC-CD0E-C78A-D4A5-E88E28FF1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-407103" y="4984482"/>
              <a:ext cx="380474" cy="266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1D8BD4-042B-5736-CD56-3ED8D78F725E}"/>
                </a:ext>
              </a:extLst>
            </p:cNvPr>
            <p:cNvSpPr txBox="1"/>
            <p:nvPr/>
          </p:nvSpPr>
          <p:spPr>
            <a:xfrm>
              <a:off x="-486795" y="5040468"/>
              <a:ext cx="545361" cy="210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ใหม่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A04445F-3989-53EF-1BD1-0D1CCCAE6D3D}"/>
              </a:ext>
            </a:extLst>
          </p:cNvPr>
          <p:cNvSpPr txBox="1"/>
          <p:nvPr/>
        </p:nvSpPr>
        <p:spPr>
          <a:xfrm>
            <a:off x="398787" y="913828"/>
            <a:ext cx="1096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การจัดทำตัวชี้วัดขับเคลื่อนการบูรณาการร่วมกัน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KPIs)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2567 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3CAF6C3B-2CE2-9E17-6280-B7E739495196}"/>
              </a:ext>
            </a:extLst>
          </p:cNvPr>
          <p:cNvSpPr/>
          <p:nvPr/>
        </p:nvSpPr>
        <p:spPr>
          <a:xfrm rot="5400000">
            <a:off x="8095100" y="5672539"/>
            <a:ext cx="180000" cy="216000"/>
          </a:xfrm>
          <a:prstGeom prst="rightArrow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668766-D37B-D64F-7109-F4D755A15A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1087" y="3557866"/>
            <a:ext cx="3760094" cy="2115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E2CF6A-3972-1EFB-AEB1-1C2D43A7505E}"/>
              </a:ext>
            </a:extLst>
          </p:cNvPr>
          <p:cNvSpPr txBox="1"/>
          <p:nvPr/>
        </p:nvSpPr>
        <p:spPr>
          <a:xfrm>
            <a:off x="398787" y="183230"/>
            <a:ext cx="10952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2.2 ตัวชี้วัดขับเคลื่อนการบูรณาการร่วมกัน (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KPIs)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(ต่อ)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63680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EFA139-819C-3373-17B6-80B793C453EC}"/>
              </a:ext>
            </a:extLst>
          </p:cNvPr>
          <p:cNvSpPr txBox="1"/>
          <p:nvPr/>
        </p:nvSpPr>
        <p:spPr>
          <a:xfrm>
            <a:off x="314960" y="205073"/>
            <a:ext cx="10952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2.2 ตัวชี้วัดขับเคลื่อนการบูรณาการร่วมกัน (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KPIs)</a:t>
            </a:r>
            <a:r>
              <a:rPr kumimoji="0" lang="th-TH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(ต่อ)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3368F69-F71D-76F8-0BE2-21F163A0D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12192000" cy="6000750"/>
          </a:xfrm>
          <a:prstGeom prst="rect">
            <a:avLst/>
          </a:prstGeom>
        </p:spPr>
      </p:pic>
      <p:sp>
        <p:nvSpPr>
          <p:cNvPr id="196" name="Slide Number Placeholder 17">
            <a:extLst>
              <a:ext uri="{FF2B5EF4-FFF2-40B4-BE49-F238E27FC236}">
                <a16:creationId xmlns:a16="http://schemas.microsoft.com/office/drawing/2014/main" id="{5BE5775E-6749-2BC3-C3A7-86A93FC0BE89}"/>
              </a:ext>
            </a:extLst>
          </p:cNvPr>
          <p:cNvSpPr txBox="1">
            <a:spLocks/>
          </p:cNvSpPr>
          <p:nvPr/>
        </p:nvSpPr>
        <p:spPr>
          <a:xfrm>
            <a:off x="11460400" y="641235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 sz="160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28</a:t>
            </a:fld>
            <a:endParaRPr lang="en" sz="1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8237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368AAD-408B-F63C-CA07-2AA6D0164A91}"/>
              </a:ext>
            </a:extLst>
          </p:cNvPr>
          <p:cNvSpPr/>
          <p:nvPr/>
        </p:nvSpPr>
        <p:spPr>
          <a:xfrm>
            <a:off x="0" y="2113383"/>
            <a:ext cx="12192000" cy="2631233"/>
          </a:xfrm>
          <a:prstGeom prst="rect">
            <a:avLst/>
          </a:prstGeom>
          <a:solidFill>
            <a:srgbClr val="72C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6EE71F-3152-4FF8-9FAF-6A38F15C84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147367F0-1D65-173F-4179-6FE9893CE0C5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0" y="3013500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ประเด็นเป้าหมาย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1</a:t>
            </a: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: 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การบริหารจัดการและอนุรักษ์ฟื้นฟูน้ำทั้งระบบ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Picture 44" descr="co-140-issue19 – NSCR">
            <a:extLst>
              <a:ext uri="{FF2B5EF4-FFF2-40B4-BE49-F238E27FC236}">
                <a16:creationId xmlns:a16="http://schemas.microsoft.com/office/drawing/2014/main" id="{97AC9065-7573-17D2-40BB-C3D1516F8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34" y="320145"/>
            <a:ext cx="1495531" cy="14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93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1EAABB5-BC7B-5631-B528-55B66CF05C54}"/>
              </a:ext>
            </a:extLst>
          </p:cNvPr>
          <p:cNvGrpSpPr/>
          <p:nvPr/>
        </p:nvGrpSpPr>
        <p:grpSpPr bwMode="blackWhite">
          <a:xfrm>
            <a:off x="1241903" y="2451989"/>
            <a:ext cx="10950097" cy="1847153"/>
            <a:chOff x="1241903" y="2451989"/>
            <a:chExt cx="10950097" cy="18471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F639D8-11E9-90EA-C64E-6DA1F6E98658}"/>
                </a:ext>
              </a:extLst>
            </p:cNvPr>
            <p:cNvSpPr/>
            <p:nvPr/>
          </p:nvSpPr>
          <p:spPr bwMode="blackWhite">
            <a:xfrm>
              <a:off x="1970402" y="2451989"/>
              <a:ext cx="10221598" cy="121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683421B-4DC3-3D24-AC07-941B01EB72C4}"/>
                </a:ext>
              </a:extLst>
            </p:cNvPr>
            <p:cNvGrpSpPr/>
            <p:nvPr/>
          </p:nvGrpSpPr>
          <p:grpSpPr bwMode="blackWhite">
            <a:xfrm>
              <a:off x="1241903" y="3018982"/>
              <a:ext cx="9975373" cy="1280160"/>
              <a:chOff x="1485026" y="3018982"/>
              <a:chExt cx="9975373" cy="128016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D99217-8146-666C-F5D1-B649856D1D6A}"/>
                  </a:ext>
                </a:extLst>
              </p:cNvPr>
              <p:cNvSpPr txBox="1"/>
              <p:nvPr/>
            </p:nvSpPr>
            <p:spPr bwMode="blackWhite">
              <a:xfrm>
                <a:off x="1485026" y="3018982"/>
                <a:ext cx="9975373" cy="1280160"/>
              </a:xfrm>
              <a:prstGeom prst="rect">
                <a:avLst/>
              </a:prstGeom>
              <a:solidFill>
                <a:srgbClr val="53538E"/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461963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     </a:t>
                </a:r>
                <a:endParaRPr kumimoji="0" 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253048D-1979-EC07-59DB-AAF7CF236185}"/>
                  </a:ext>
                </a:extLst>
              </p:cNvPr>
              <p:cNvGrpSpPr/>
              <p:nvPr/>
            </p:nvGrpSpPr>
            <p:grpSpPr bwMode="blackWhite">
              <a:xfrm>
                <a:off x="1563557" y="3175757"/>
                <a:ext cx="536594" cy="707886"/>
                <a:chOff x="-1878695" y="2391174"/>
                <a:chExt cx="536594" cy="707886"/>
              </a:xfrm>
            </p:grpSpPr>
            <p:sp>
              <p:nvSpPr>
                <p:cNvPr id="16" name="Teardrop 15">
                  <a:extLst>
                    <a:ext uri="{FF2B5EF4-FFF2-40B4-BE49-F238E27FC236}">
                      <a16:creationId xmlns:a16="http://schemas.microsoft.com/office/drawing/2014/main" id="{E9854EFC-49CB-4F8F-5B10-17C82A708CCC}"/>
                    </a:ext>
                  </a:extLst>
                </p:cNvPr>
                <p:cNvSpPr/>
                <p:nvPr/>
              </p:nvSpPr>
              <p:spPr bwMode="blackWhite">
                <a:xfrm rot="8100000">
                  <a:off x="-1878695" y="2469618"/>
                  <a:ext cx="536594" cy="536594"/>
                </a:xfrm>
                <a:prstGeom prst="teardrop">
                  <a:avLst/>
                </a:prstGeom>
                <a:solidFill>
                  <a:srgbClr val="FFC000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D4BEEA0-24BA-C180-B907-B24E5451CD59}"/>
                    </a:ext>
                  </a:extLst>
                </p:cNvPr>
                <p:cNvSpPr txBox="1"/>
                <p:nvPr/>
              </p:nvSpPr>
              <p:spPr bwMode="blackWhite">
                <a:xfrm>
                  <a:off x="-1846488" y="2391174"/>
                  <a:ext cx="2892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38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/>
                      <a:ea typeface="+mn-ea"/>
                      <a:cs typeface="Tahoma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79BD6C24-1F06-628E-0E56-1208612B797E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>
              <a:off x="1968161" y="3066093"/>
              <a:ext cx="924911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กรอบแนวทางการประเมินส่วนราชการตามมาตรการปรับปรุงประสิทธิภาพในการปฏิบัติราชการ ประจำปีงบประมาณ พ.ศ. 2567</a:t>
              </a:r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FD88C55-C44A-3941-F81D-32A0D80D9A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44299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5F693612-DFB1-13FF-ED3B-C318D3293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250"/>
            <a:ext cx="12192000" cy="61277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34F58A9-E9EE-A743-ABAB-2678FB0D2740}"/>
              </a:ext>
            </a:extLst>
          </p:cNvPr>
          <p:cNvSpPr txBox="1"/>
          <p:nvPr/>
        </p:nvSpPr>
        <p:spPr>
          <a:xfrm>
            <a:off x="467448" y="380506"/>
            <a:ext cx="9932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ความเชื่อมโยงของห่วงโซ่คุณค่า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Value Chain)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กับเป้าหมายแผนแม่บทฯ ประเด็น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19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การบริหารจัดการน้ำทั้งระบบ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FF826-80B7-31ED-9FBE-77A06130DDC0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BD616-8C3C-C625-3080-78732B11506D}"/>
              </a:ext>
            </a:extLst>
          </p:cNvPr>
          <p:cNvSpPr txBox="1"/>
          <p:nvPr/>
        </p:nvSpPr>
        <p:spPr bwMode="black">
          <a:xfrm>
            <a:off x="422228" y="-71260"/>
            <a:ext cx="973319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การบริหารจัดการและอนุรักษ์ฟื้นฟูน้ำทั้งระบบ</a:t>
            </a:r>
          </a:p>
        </p:txBody>
      </p:sp>
      <p:pic>
        <p:nvPicPr>
          <p:cNvPr id="7" name="Picture 44" descr="co-140-issue19 – NSCR">
            <a:extLst>
              <a:ext uri="{FF2B5EF4-FFF2-40B4-BE49-F238E27FC236}">
                <a16:creationId xmlns:a16="http://schemas.microsoft.com/office/drawing/2014/main" id="{5CF6427E-8537-7B8A-3B0C-059269152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525" y="371873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lide Number Placeholder 1">
            <a:extLst>
              <a:ext uri="{FF2B5EF4-FFF2-40B4-BE49-F238E27FC236}">
                <a16:creationId xmlns:a16="http://schemas.microsoft.com/office/drawing/2014/main" id="{2A194A73-3F9D-5475-2B50-193289F8D39A}"/>
              </a:ext>
            </a:extLst>
          </p:cNvPr>
          <p:cNvSpPr txBox="1">
            <a:spLocks/>
          </p:cNvSpPr>
          <p:nvPr/>
        </p:nvSpPr>
        <p:spPr>
          <a:xfrm>
            <a:off x="11460400" y="651151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30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249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DD469BE-D2FB-3536-4638-58CCA8D9E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950"/>
            <a:ext cx="12192000" cy="5988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F2C8E2-5D54-C15C-04C2-27696C645251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14A6C-024D-ECB0-B7A8-2BC3259803CE}"/>
              </a:ext>
            </a:extLst>
          </p:cNvPr>
          <p:cNvSpPr txBox="1"/>
          <p:nvPr/>
        </p:nvSpPr>
        <p:spPr bwMode="white">
          <a:xfrm>
            <a:off x="422228" y="-21382"/>
            <a:ext cx="794220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การบริหารจัดการและอนุรักษ์ฟื้นฟูน้ำทั้งระบบ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D06F01-2A8E-09F8-8F97-48E7B3489544}"/>
              </a:ext>
            </a:extLst>
          </p:cNvPr>
          <p:cNvSpPr txBox="1"/>
          <p:nvPr/>
        </p:nvSpPr>
        <p:spPr>
          <a:xfrm>
            <a:off x="492344" y="304538"/>
            <a:ext cx="5680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สรุปหน่วยงานหลักและหน่วยงานสนับสนุน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28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 หน่วยงาน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27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 จังหวัด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*</a:t>
            </a:r>
            <a:endParaRPr kumimoji="0" lang="th-TH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911269-FC0D-1F74-7A7A-F7C11064E925}"/>
              </a:ext>
            </a:extLst>
          </p:cNvPr>
          <p:cNvSpPr txBox="1"/>
          <p:nvPr/>
        </p:nvSpPr>
        <p:spPr>
          <a:xfrm>
            <a:off x="8010756" y="252907"/>
            <a:ext cx="2448000" cy="707886"/>
          </a:xfrm>
          <a:prstGeom prst="rect">
            <a:avLst/>
          </a:prstGeom>
          <a:solidFill>
            <a:srgbClr val="D6D2E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28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27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จังหวัด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 ยังไม่จัดส่งตัวชี้วัด)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0FBD1-9259-7218-E195-804F476F8ADD}"/>
              </a:ext>
            </a:extLst>
          </p:cNvPr>
          <p:cNvSpPr txBox="1"/>
          <p:nvPr/>
        </p:nvSpPr>
        <p:spPr>
          <a:xfrm>
            <a:off x="10512684" y="287343"/>
            <a:ext cx="1116000" cy="461665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59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20E15FCF-10A0-3241-676C-CE7308D5B298}"/>
              </a:ext>
            </a:extLst>
          </p:cNvPr>
          <p:cNvSpPr txBox="1">
            <a:spLocks/>
          </p:cNvSpPr>
          <p:nvPr/>
        </p:nvSpPr>
        <p:spPr>
          <a:xfrm>
            <a:off x="11510761" y="657065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31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9942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90C8B981-3293-8385-85B7-79750EF6E9FC}"/>
              </a:ext>
            </a:extLst>
          </p:cNvPr>
          <p:cNvSpPr/>
          <p:nvPr/>
        </p:nvSpPr>
        <p:spPr>
          <a:xfrm rot="10800000">
            <a:off x="11079125" y="469247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7B660-BCA6-F3AC-58F7-AEBBBF588B70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9D467-80C4-9160-1106-3711CCCBB822}"/>
              </a:ext>
            </a:extLst>
          </p:cNvPr>
          <p:cNvSpPr txBox="1"/>
          <p:nvPr/>
        </p:nvSpPr>
        <p:spPr bwMode="black">
          <a:xfrm>
            <a:off x="422228" y="-71260"/>
            <a:ext cx="973319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การบริหารจัดการและอนุรักษ์ฟื้นฟูน้ำทั้งระบบ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B8D89-A240-35D4-BEE1-5B905B1CBCC0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BCBD7-FDBC-140A-C0CD-C9F88D481DA5}"/>
              </a:ext>
            </a:extLst>
          </p:cNvPr>
          <p:cNvSpPr txBox="1"/>
          <p:nvPr/>
        </p:nvSpPr>
        <p:spPr>
          <a:xfrm>
            <a:off x="526986" y="893012"/>
            <a:ext cx="6321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190101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ระดับความมั่นคงด้านน้ำอุปโภคบริโภคเพิ่มขึ้น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812700-A535-B1DD-0536-4EB27A7C2697}"/>
              </a:ext>
            </a:extLst>
          </p:cNvPr>
          <p:cNvSpPr txBox="1"/>
          <p:nvPr/>
        </p:nvSpPr>
        <p:spPr>
          <a:xfrm>
            <a:off x="526986" y="596021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19.1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การพัฒนาการจัดการน้ำเชิงลุ่มน้ำทั้งระบบเพื่อเพิ่มความมั่นคงด้านน้ำของประเทศ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D001B-1439-C826-E751-91B17A9BDF73}"/>
              </a:ext>
            </a:extLst>
          </p:cNvPr>
          <p:cNvSpPr txBox="1"/>
          <p:nvPr/>
        </p:nvSpPr>
        <p:spPr>
          <a:xfrm>
            <a:off x="11280088" y="486611"/>
            <a:ext cx="1009255" cy="4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สทนช.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 สถ.</a:t>
            </a: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DFF1009-EAE2-8798-AFDD-E08CFC2A8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12192000" cy="565150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C8D4C8F6-4C40-6102-93B2-E9872E364AFE}"/>
              </a:ext>
            </a:extLst>
          </p:cNvPr>
          <p:cNvSpPr txBox="1">
            <a:spLocks/>
          </p:cNvSpPr>
          <p:nvPr/>
        </p:nvSpPr>
        <p:spPr>
          <a:xfrm>
            <a:off x="11460400" y="651151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32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5445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97B660-BCA6-F3AC-58F7-AEBBBF588B70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9D467-80C4-9160-1106-3711CCCBB822}"/>
              </a:ext>
            </a:extLst>
          </p:cNvPr>
          <p:cNvSpPr txBox="1"/>
          <p:nvPr/>
        </p:nvSpPr>
        <p:spPr bwMode="black">
          <a:xfrm>
            <a:off x="422228" y="-71260"/>
            <a:ext cx="973319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การบริหารจัดการและอนุรักษ์ฟื้นฟูน้ำทั้งระบบ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BCBD7-FDBC-140A-C0CD-C9F88D481DA5}"/>
              </a:ext>
            </a:extLst>
          </p:cNvPr>
          <p:cNvSpPr txBox="1"/>
          <p:nvPr/>
        </p:nvSpPr>
        <p:spPr>
          <a:xfrm>
            <a:off x="492344" y="944426"/>
            <a:ext cx="6321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190102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ระดับการรับมือกับพิบัติภัยด้านน้ำเพิ่มขึ้น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812700-A535-B1DD-0536-4EB27A7C2697}"/>
              </a:ext>
            </a:extLst>
          </p:cNvPr>
          <p:cNvSpPr txBox="1"/>
          <p:nvPr/>
        </p:nvSpPr>
        <p:spPr>
          <a:xfrm>
            <a:off x="492344" y="646988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19.1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การพัฒนาการจัดการน้ำเชิงลุ่มน้ำทั้งระบบเพื่อเพิ่มความมั่นคงด้านน้ำของประเทศ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8909D1-7200-C99D-0EA4-4442AEAD3296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C637511-782D-FC22-CA03-04DDDDA7BE68}"/>
              </a:ext>
            </a:extLst>
          </p:cNvPr>
          <p:cNvSpPr/>
          <p:nvPr/>
        </p:nvSpPr>
        <p:spPr>
          <a:xfrm rot="10800000">
            <a:off x="10984120" y="479880"/>
            <a:ext cx="1200504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0EF53-BC15-B290-394D-8116FDEC88E2}"/>
              </a:ext>
            </a:extLst>
          </p:cNvPr>
          <p:cNvSpPr txBox="1"/>
          <p:nvPr/>
        </p:nvSpPr>
        <p:spPr>
          <a:xfrm>
            <a:off x="11196315" y="540078"/>
            <a:ext cx="1051072" cy="4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สทนช.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ปภ.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76DAD71-AE96-383A-2889-31F01A6F9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" y="1250950"/>
            <a:ext cx="12192000" cy="560705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3775B5D-FEA0-EB70-1119-B692C402555A}"/>
              </a:ext>
            </a:extLst>
          </p:cNvPr>
          <p:cNvSpPr txBox="1">
            <a:spLocks/>
          </p:cNvSpPr>
          <p:nvPr/>
        </p:nvSpPr>
        <p:spPr>
          <a:xfrm>
            <a:off x="11460400" y="651151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33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5805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97B660-BCA6-F3AC-58F7-AEBBBF588B70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9D467-80C4-9160-1106-3711CCCBB822}"/>
              </a:ext>
            </a:extLst>
          </p:cNvPr>
          <p:cNvSpPr txBox="1"/>
          <p:nvPr/>
        </p:nvSpPr>
        <p:spPr bwMode="black">
          <a:xfrm>
            <a:off x="422228" y="-71260"/>
            <a:ext cx="973319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การบริหารจัดการและอนุรักษ์ฟื้นฟูน้ำทั้งระบบ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4CDE18F-5099-5759-1C58-02711D05A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150"/>
            <a:ext cx="12192000" cy="6165850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4B49550-2FEE-CD55-0486-DE19BC37718F}"/>
              </a:ext>
            </a:extLst>
          </p:cNvPr>
          <p:cNvSpPr txBox="1">
            <a:spLocks/>
          </p:cNvSpPr>
          <p:nvPr/>
        </p:nvSpPr>
        <p:spPr>
          <a:xfrm>
            <a:off x="11460400" y="651151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34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158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97B660-BCA6-F3AC-58F7-AEBBBF588B70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9D467-80C4-9160-1106-3711CCCBB822}"/>
              </a:ext>
            </a:extLst>
          </p:cNvPr>
          <p:cNvSpPr txBox="1"/>
          <p:nvPr/>
        </p:nvSpPr>
        <p:spPr bwMode="black">
          <a:xfrm>
            <a:off x="422228" y="-71260"/>
            <a:ext cx="973319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1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การบริหารจัดการและอนุรักษ์ฟื้นฟูน้ำทั้งระบบ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BCBD7-FDBC-140A-C0CD-C9F88D481DA5}"/>
              </a:ext>
            </a:extLst>
          </p:cNvPr>
          <p:cNvSpPr txBox="1"/>
          <p:nvPr/>
        </p:nvSpPr>
        <p:spPr>
          <a:xfrm>
            <a:off x="492344" y="855531"/>
            <a:ext cx="10220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190301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แม่น้ำลำคลองและแหล่งน้ำธรรมชาติทั่วประเทศมีระบบนิเวศและทัศนียภาพที่ดี มีคุณภาพได้มาตรฐานเพิ่มขึ้น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812700-A535-B1DD-0536-4EB27A7C2697}"/>
              </a:ext>
            </a:extLst>
          </p:cNvPr>
          <p:cNvSpPr txBox="1"/>
          <p:nvPr/>
        </p:nvSpPr>
        <p:spPr>
          <a:xfrm>
            <a:off x="492344" y="558093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19.3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การอนุรักษ์และฟื้นฟูแม่น้ำลำคลองและแหล่งน้ำธรรมชาติทั่วประเทศ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9853EE-3E28-67DC-A117-585A0844040B}"/>
              </a:ext>
            </a:extLst>
          </p:cNvPr>
          <p:cNvSpPr txBox="1"/>
          <p:nvPr/>
        </p:nvSpPr>
        <p:spPr>
          <a:xfrm>
            <a:off x="492344" y="3227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F1896E8-B6AA-563F-0F4A-FA49D97A073C}"/>
              </a:ext>
            </a:extLst>
          </p:cNvPr>
          <p:cNvSpPr/>
          <p:nvPr/>
        </p:nvSpPr>
        <p:spPr>
          <a:xfrm rot="10800000">
            <a:off x="11079125" y="469247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42D3F2-BFEB-1FCE-CB3C-5170BB5C508A}"/>
              </a:ext>
            </a:extLst>
          </p:cNvPr>
          <p:cNvSpPr txBox="1"/>
          <p:nvPr/>
        </p:nvSpPr>
        <p:spPr>
          <a:xfrm>
            <a:off x="11255683" y="512681"/>
            <a:ext cx="1091671" cy="4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สทนช.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ทน.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6B8D9ED-20EF-C5F8-2D20-A1B51E0CF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700"/>
            <a:ext cx="12192000" cy="5702300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0C14EA3F-7A1E-CEB2-EDB9-0EE22D6D4E33}"/>
              </a:ext>
            </a:extLst>
          </p:cNvPr>
          <p:cNvSpPr txBox="1">
            <a:spLocks/>
          </p:cNvSpPr>
          <p:nvPr/>
        </p:nvSpPr>
        <p:spPr>
          <a:xfrm>
            <a:off x="11460400" y="651151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35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205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6EE71F-3152-4FF8-9FAF-6A38F15C84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673F20-F853-EA81-2420-764F9596A737}"/>
              </a:ext>
            </a:extLst>
          </p:cNvPr>
          <p:cNvSpPr/>
          <p:nvPr/>
        </p:nvSpPr>
        <p:spPr>
          <a:xfrm>
            <a:off x="0" y="2113383"/>
            <a:ext cx="12192000" cy="2631233"/>
          </a:xfrm>
          <a:prstGeom prst="rect">
            <a:avLst/>
          </a:prstGeom>
          <a:solidFill>
            <a:srgbClr val="176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B87DA04-4D71-6D39-2E54-13B68269558E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0" y="3019475"/>
            <a:ext cx="1219200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ประเด็นเป้าหมาย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2</a:t>
            </a: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: 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การลดการปล่อยก๊าซเรือนกระจก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8" name="Picture 40" descr="18) แผนแม่บทประเด็น การเติบโตอย่างยั่งยืน – NSCR">
            <a:extLst>
              <a:ext uri="{FF2B5EF4-FFF2-40B4-BE49-F238E27FC236}">
                <a16:creationId xmlns:a16="http://schemas.microsoft.com/office/drawing/2014/main" id="{4A4A1EDC-7061-5D93-FD33-7166C1E6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01" y="445642"/>
            <a:ext cx="1496798" cy="149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0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18517A3-A220-9B20-7EDD-1941E3F1B5CA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EBE475-980D-522E-B760-5C5ABB88A593}"/>
              </a:ext>
            </a:extLst>
          </p:cNvPr>
          <p:cNvSpPr txBox="1"/>
          <p:nvPr/>
        </p:nvSpPr>
        <p:spPr bwMode="white">
          <a:xfrm>
            <a:off x="467448" y="-79832"/>
            <a:ext cx="1023616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 Agenda 2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การลดการปล่อยก๊าซเรือนกระจก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4F58A9-E9EE-A743-ABAB-2678FB0D2740}"/>
              </a:ext>
            </a:extLst>
          </p:cNvPr>
          <p:cNvSpPr txBox="1"/>
          <p:nvPr/>
        </p:nvSpPr>
        <p:spPr>
          <a:xfrm>
            <a:off x="467448" y="443708"/>
            <a:ext cx="9171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ความเชื่อมโยงของห่วงโซ่คุณค่า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Value Chain)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กับเป้าหมายแผนแม่บทฯ ประเด็น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18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การเติบโตอย่างยั่งยืน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4" name="Picture 40" descr="18) แผนแม่บทประเด็น การเติบโตอย่างยั่งยืน – NSCR">
            <a:extLst>
              <a:ext uri="{FF2B5EF4-FFF2-40B4-BE49-F238E27FC236}">
                <a16:creationId xmlns:a16="http://schemas.microsoft.com/office/drawing/2014/main" id="{05A925BD-E08B-0ACC-B456-F52C5D0C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011" y="371427"/>
            <a:ext cx="493805" cy="4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94DA80FF-E82F-DD39-5340-EF0CF89FD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1050"/>
            <a:ext cx="12192000" cy="6076950"/>
          </a:xfrm>
          <a:prstGeom prst="rect">
            <a:avLst/>
          </a:prstGeom>
        </p:spPr>
      </p:pic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14F898BF-9D57-8624-1F6B-7F179F9DC67A}"/>
              </a:ext>
            </a:extLst>
          </p:cNvPr>
          <p:cNvSpPr txBox="1">
            <a:spLocks/>
          </p:cNvSpPr>
          <p:nvPr/>
        </p:nvSpPr>
        <p:spPr>
          <a:xfrm>
            <a:off x="11460400" y="651151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37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457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B911269-FC0D-1F74-7A7A-F7C11064E925}"/>
              </a:ext>
            </a:extLst>
          </p:cNvPr>
          <p:cNvSpPr txBox="1"/>
          <p:nvPr/>
        </p:nvSpPr>
        <p:spPr>
          <a:xfrm>
            <a:off x="7888903" y="471360"/>
            <a:ext cx="2664000" cy="461665"/>
          </a:xfrm>
          <a:prstGeom prst="rect">
            <a:avLst/>
          </a:prstGeom>
          <a:solidFill>
            <a:srgbClr val="D6D2E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31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7B93E-F87E-F789-B8DB-BB7961D8FDB2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A1BC5B-EF44-26D7-37BC-2ACFC94BD7D2}"/>
              </a:ext>
            </a:extLst>
          </p:cNvPr>
          <p:cNvSpPr txBox="1"/>
          <p:nvPr/>
        </p:nvSpPr>
        <p:spPr bwMode="white">
          <a:xfrm>
            <a:off x="422228" y="-71260"/>
            <a:ext cx="973319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2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การลดการปล่อยก๊าซเรือนกระจก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94A51-3753-05D1-E580-6BB3722123D0}"/>
              </a:ext>
            </a:extLst>
          </p:cNvPr>
          <p:cNvSpPr txBox="1"/>
          <p:nvPr/>
        </p:nvSpPr>
        <p:spPr>
          <a:xfrm>
            <a:off x="502154" y="479993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สรุปหน่วยงานหลักและหน่วยงานสนับสนุน</a:t>
            </a:r>
            <a:endParaRPr kumimoji="0" lang="th-TH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B79742-9677-7A44-597F-5B4DD88BE8C4}"/>
              </a:ext>
            </a:extLst>
          </p:cNvPr>
          <p:cNvSpPr txBox="1"/>
          <p:nvPr/>
        </p:nvSpPr>
        <p:spPr>
          <a:xfrm>
            <a:off x="10640178" y="465025"/>
            <a:ext cx="1116000" cy="4680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34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6660D6D-CC6C-43E0-3F34-7A0809533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12192000" cy="600710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6D103B12-9368-5454-56D3-D9ACA4CB7439}"/>
              </a:ext>
            </a:extLst>
          </p:cNvPr>
          <p:cNvSpPr txBox="1">
            <a:spLocks/>
          </p:cNvSpPr>
          <p:nvPr/>
        </p:nvSpPr>
        <p:spPr>
          <a:xfrm>
            <a:off x="11460400" y="651151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38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460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C76067E2-3C26-A455-0B8A-53FE3C763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688"/>
            <a:ext cx="12192000" cy="5581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2D54B3-8921-D772-7742-76C13CCBC722}"/>
              </a:ext>
            </a:extLst>
          </p:cNvPr>
          <p:cNvSpPr txBox="1"/>
          <p:nvPr/>
        </p:nvSpPr>
        <p:spPr>
          <a:xfrm>
            <a:off x="492344" y="730225"/>
            <a:ext cx="707492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แผนแม่บทย่อย 18.3 การสร้างการเติบโตอย่างยั่งยืนบนสังคมที่เป็นมิตรต่อสภาพภูมิอากาศ</a:t>
            </a:r>
            <a:endParaRPr kumimoji="0" lang="en-US" sz="2000" b="1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0FE7BD-24AA-E20C-F837-E5573B041D20}"/>
              </a:ext>
            </a:extLst>
          </p:cNvPr>
          <p:cNvSpPr txBox="1"/>
          <p:nvPr/>
        </p:nvSpPr>
        <p:spPr>
          <a:xfrm>
            <a:off x="488010" y="1031802"/>
            <a:ext cx="964159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 180301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การปล่อยก๊าซเรือนกระจกของประเทศไทยลดลง</a:t>
            </a:r>
            <a:endParaRPr kumimoji="0" lang="en-US" sz="2000" b="1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B4DEC5-41CE-5786-1D42-D4EB845F2B3A}"/>
              </a:ext>
            </a:extLst>
          </p:cNvPr>
          <p:cNvSpPr txBox="1"/>
          <p:nvPr/>
        </p:nvSpPr>
        <p:spPr bwMode="white">
          <a:xfrm>
            <a:off x="422228" y="-71260"/>
            <a:ext cx="97073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การลดการปล่อยก๊าซเรือนกระจก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A892EB-14D5-C788-82BC-79D41ADC9EDD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7232DD-9876-C2D4-A633-4C725B9CE881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50F442-5858-F1B4-8EAB-023034EFE57B}"/>
              </a:ext>
            </a:extLst>
          </p:cNvPr>
          <p:cNvGrpSpPr/>
          <p:nvPr/>
        </p:nvGrpSpPr>
        <p:grpSpPr>
          <a:xfrm>
            <a:off x="11079125" y="469247"/>
            <a:ext cx="1210218" cy="540430"/>
            <a:chOff x="11079125" y="469247"/>
            <a:chExt cx="1210218" cy="540430"/>
          </a:xfrm>
        </p:grpSpPr>
        <p:sp>
          <p:nvSpPr>
            <p:cNvPr id="23" name="Arrow: Pentagon 22">
              <a:extLst>
                <a:ext uri="{FF2B5EF4-FFF2-40B4-BE49-F238E27FC236}">
                  <a16:creationId xmlns:a16="http://schemas.microsoft.com/office/drawing/2014/main" id="{0573E4B0-5536-A2E7-64C5-47E995D47EEA}"/>
                </a:ext>
              </a:extLst>
            </p:cNvPr>
            <p:cNvSpPr/>
            <p:nvPr/>
          </p:nvSpPr>
          <p:spPr>
            <a:xfrm rot="10800000">
              <a:off x="11079125" y="469247"/>
              <a:ext cx="1112873" cy="540430"/>
            </a:xfrm>
            <a:prstGeom prst="homePlat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B3690A-3184-CC6F-79D9-216B875CCFAC}"/>
                </a:ext>
              </a:extLst>
            </p:cNvPr>
            <p:cNvSpPr txBox="1"/>
            <p:nvPr/>
          </p:nvSpPr>
          <p:spPr>
            <a:xfrm>
              <a:off x="11280088" y="486611"/>
              <a:ext cx="1009255" cy="44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หน่วยงานหลัก</a:t>
              </a: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1)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สถ.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2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) สส.</a:t>
              </a:r>
            </a:p>
          </p:txBody>
        </p:sp>
      </p:grp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6BCEA6F-628D-7787-B54A-5DFFCF5ED5BC}"/>
              </a:ext>
            </a:extLst>
          </p:cNvPr>
          <p:cNvSpPr txBox="1">
            <a:spLocks/>
          </p:cNvSpPr>
          <p:nvPr/>
        </p:nvSpPr>
        <p:spPr>
          <a:xfrm>
            <a:off x="11460400" y="6570445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40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61A9B4DE-D128-43A4-8937-BCA5CCC1C001}"/>
              </a:ext>
            </a:extLst>
          </p:cNvPr>
          <p:cNvSpPr txBox="1">
            <a:spLocks/>
          </p:cNvSpPr>
          <p:nvPr/>
        </p:nvSpPr>
        <p:spPr>
          <a:xfrm>
            <a:off x="9387512" y="65566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22D665-33D9-FC03-31C9-21D29EEC230C}"/>
              </a:ext>
            </a:extLst>
          </p:cNvPr>
          <p:cNvSpPr/>
          <p:nvPr/>
        </p:nvSpPr>
        <p:spPr>
          <a:xfrm>
            <a:off x="458295" y="1148212"/>
            <a:ext cx="11286665" cy="1503344"/>
          </a:xfrm>
          <a:prstGeom prst="roundRect">
            <a:avLst>
              <a:gd name="adj" fmla="val 1296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6900E5-39CE-1631-5732-0EFE74214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31" y="1509568"/>
            <a:ext cx="11212856" cy="120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854075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เห็นชอบกรอบแนวทางการประเมินส่วนราชการตามมาตรการปรับปรุงประสิทธิภาพในการปฏิบัติราชการ ประจำปีงบประมาณ พ.ศ.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โดยมี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84163" marR="0" lvl="0" indent="-174625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altLang="en-US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กรอบการประเมิน </a:t>
            </a:r>
            <a:r>
              <a:rPr kumimoji="0" lang="en-US" altLang="en-US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altLang="en-US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องค์ประกอบ </a:t>
            </a:r>
            <a:r>
              <a:rPr kumimoji="0" lang="th-TH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ได้แก่ การประเมินประสิทธิผลการดำเนินงาน (</a:t>
            </a:r>
            <a:r>
              <a:rPr kumimoji="0" lang="en-US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</a:t>
            </a:r>
            <a:r>
              <a:rPr kumimoji="0" lang="th-TH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Base)</a:t>
            </a:r>
            <a:r>
              <a:rPr kumimoji="0" lang="th-TH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น้ำหนักร้อยละ </a:t>
            </a:r>
            <a:r>
              <a:rPr kumimoji="0" lang="en-US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</a:t>
            </a:r>
            <a:r>
              <a:rPr kumimoji="0" lang="th-TH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และการประเมินศักยภาพในการดำเนินงาน (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Potential Base) </a:t>
            </a:r>
            <a:r>
              <a:rPr kumimoji="0" lang="th-TH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น้ำหนักร้อยละ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 </a:t>
            </a:r>
            <a:endParaRPr kumimoji="0" lang="th-TH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84163" marR="0" lvl="0" indent="-174625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เกณฑ์การประเมิน 3 ระดับ </a:t>
            </a:r>
            <a:r>
              <a:rPr kumimoji="0" lang="th-TH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ได้แก่ ระดับคุณภาพ ระดับมาตรฐาน และระดับต้องปรับปรุง </a:t>
            </a:r>
          </a:p>
          <a:p>
            <a:pPr marL="284163" marR="0" lvl="0" indent="-174625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รอบการประเมิน ปีละ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ครั้ง </a:t>
            </a:r>
            <a:r>
              <a:rPr kumimoji="0" lang="th-TH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(ตั้งแต่วันที่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kumimoji="0" lang="th-TH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ตุลาคม ถึงวันที่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</a:t>
            </a:r>
            <a:r>
              <a:rPr kumimoji="0" lang="th-TH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กันยายนของทุกปี)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D395E8-2B59-DEF4-FB91-4FB6399A4676}"/>
              </a:ext>
            </a:extLst>
          </p:cNvPr>
          <p:cNvSpPr/>
          <p:nvPr/>
        </p:nvSpPr>
        <p:spPr>
          <a:xfrm>
            <a:off x="458295" y="3187808"/>
            <a:ext cx="11286665" cy="1267976"/>
          </a:xfrm>
          <a:prstGeom prst="roundRect">
            <a:avLst>
              <a:gd name="adj" fmla="val 1296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C43CF6E-5DFD-31D3-BFD1-DAAF268A12EF}"/>
              </a:ext>
            </a:extLst>
          </p:cNvPr>
          <p:cNvSpPr/>
          <p:nvPr/>
        </p:nvSpPr>
        <p:spPr>
          <a:xfrm>
            <a:off x="866791" y="2879009"/>
            <a:ext cx="10868926" cy="559032"/>
          </a:xfrm>
          <a:prstGeom prst="roundRect">
            <a:avLst>
              <a:gd name="adj" fmla="val 50000"/>
            </a:avLst>
          </a:prstGeom>
          <a:solidFill>
            <a:srgbClr val="E7BFA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24199E-C008-9DBF-5282-5CB63D626085}"/>
              </a:ext>
            </a:extLst>
          </p:cNvPr>
          <p:cNvSpPr txBox="1"/>
          <p:nvPr/>
        </p:nvSpPr>
        <p:spPr>
          <a:xfrm>
            <a:off x="437323" y="205073"/>
            <a:ext cx="505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ที่มา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EC0CAA9-FF6A-DDC6-6F9E-9F1F8B80FF1C}"/>
              </a:ext>
            </a:extLst>
          </p:cNvPr>
          <p:cNvSpPr/>
          <p:nvPr/>
        </p:nvSpPr>
        <p:spPr>
          <a:xfrm>
            <a:off x="742860" y="960448"/>
            <a:ext cx="11002100" cy="559032"/>
          </a:xfrm>
          <a:prstGeom prst="roundRect">
            <a:avLst>
              <a:gd name="adj" fmla="val 50000"/>
            </a:avLst>
          </a:prstGeom>
          <a:solidFill>
            <a:srgbClr val="BFE2A8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836A0D-E397-FAB6-56DA-07EEF9333A96}"/>
              </a:ext>
            </a:extLst>
          </p:cNvPr>
          <p:cNvGrpSpPr/>
          <p:nvPr/>
        </p:nvGrpSpPr>
        <p:grpSpPr>
          <a:xfrm>
            <a:off x="221367" y="806423"/>
            <a:ext cx="964852" cy="972000"/>
            <a:chOff x="-84639" y="3432629"/>
            <a:chExt cx="1414086" cy="142456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46D60EC-1A88-4E05-3F9E-44A376015A7D}"/>
                </a:ext>
              </a:extLst>
            </p:cNvPr>
            <p:cNvGrpSpPr/>
            <p:nvPr/>
          </p:nvGrpSpPr>
          <p:grpSpPr>
            <a:xfrm>
              <a:off x="-84639" y="3432629"/>
              <a:ext cx="1414086" cy="1424561"/>
              <a:chOff x="8243711" y="2275512"/>
              <a:chExt cx="3512867" cy="3512866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CC56F8E-A863-9F8B-CF7D-FCAED2FA7577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512867" cy="3512866"/>
                <a:chOff x="4283335" y="1881752"/>
                <a:chExt cx="3891646" cy="3891646"/>
              </a:xfrm>
            </p:grpSpPr>
            <p:pic>
              <p:nvPicPr>
                <p:cNvPr id="40" name="Graphic 39">
                  <a:extLst>
                    <a:ext uri="{FF2B5EF4-FFF2-40B4-BE49-F238E27FC236}">
                      <a16:creationId xmlns:a16="http://schemas.microsoft.com/office/drawing/2014/main" id="{8A8CBC1D-DCA5-E544-C2D1-F8289A4422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AA0BF774-0510-30C1-51CC-72D9D5BAA3B7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34686C6C-D598-C58E-B3D1-287D8A8645D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</p:spPr>
          </p:pic>
        </p:grpSp>
        <p:pic>
          <p:nvPicPr>
            <p:cNvPr id="37" name="Picture 2" descr="Board Approval - Selection Process Icon Png (350x350), Png Download">
              <a:extLst>
                <a:ext uri="{FF2B5EF4-FFF2-40B4-BE49-F238E27FC236}">
                  <a16:creationId xmlns:a16="http://schemas.microsoft.com/office/drawing/2014/main" id="{8516F3EA-1ABF-E73A-91AD-F179BCAA0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21" y="3629321"/>
              <a:ext cx="1041201" cy="104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4627BD1-E84C-D48C-7844-B0464336F365}"/>
              </a:ext>
            </a:extLst>
          </p:cNvPr>
          <p:cNvSpPr txBox="1"/>
          <p:nvPr/>
        </p:nvSpPr>
        <p:spPr>
          <a:xfrm>
            <a:off x="1215541" y="974212"/>
            <a:ext cx="9939971" cy="55903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173038" marR="0" lvl="0" indent="0" algn="thaiDi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มติคณะรัฐมนตรี 20 กรกฎาคม 2564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967507-3990-2468-7255-FC840F562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75" y="3490659"/>
            <a:ext cx="11181197" cy="9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854075" algn="thaiDi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เห็นชอบแนวทางการประเมินผู้บริหารของหน่วยงานภาครัฐ </a:t>
            </a:r>
            <a:r>
              <a:rPr kumimoji="0" lang="th-TH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ตามที่สำนักงาน ก.พ. เสนอ เพื่อ</a:t>
            </a: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เชื่อมโยงระบบการประเมินส่วนราชการ กับระบบการประเมินผู้บริหาร</a:t>
            </a:r>
            <a:r>
              <a:rPr kumimoji="0" lang="th-TH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โดยการประเมินหัวหน้าส่วนราชการในกำกับฝ่ายบริหาร </a:t>
            </a: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ในมิติผลสัมฤทธิ์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(Performance)</a:t>
            </a: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มอบหมายให้สำนักงาน </a:t>
            </a:r>
            <a:r>
              <a:rPr kumimoji="0" lang="th-TH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เป็นผู้รวบรวมข้อมูล</a:t>
            </a:r>
            <a:r>
              <a:rPr kumimoji="0" lang="th-TH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และในมิติด้านสมรรถนะ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(Competency)</a:t>
            </a:r>
            <a:r>
              <a:rPr kumimoji="0" lang="th-TH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มอบหมายให้สำนักงาน ก.พ. นำแนวทางที่ได้จากการศึกษาองค์กรชั้นนำ</a:t>
            </a:r>
            <a:r>
              <a:rPr kumimoji="0" lang="th-TH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ทั้งในและต่างประเทศ เป็นกรอบในการประเมินสมรรถนะของข้าราชการพลเรือนสามัญให้เป็นไปตามกฎหมายว่าด้วยระเบียบข้าราชการพลเรือนต่อไป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A7D27-B83C-8266-0925-598D6096732E}"/>
              </a:ext>
            </a:extLst>
          </p:cNvPr>
          <p:cNvSpPr txBox="1"/>
          <p:nvPr/>
        </p:nvSpPr>
        <p:spPr>
          <a:xfrm>
            <a:off x="1205549" y="2911989"/>
            <a:ext cx="9939971" cy="55903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173038" marR="0" lvl="0" indent="0" algn="thaiDi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มติคณะรัฐมนตรี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14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กันยายน 2564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87E890-C693-8D42-EC90-8C86286CD558}"/>
              </a:ext>
            </a:extLst>
          </p:cNvPr>
          <p:cNvSpPr/>
          <p:nvPr/>
        </p:nvSpPr>
        <p:spPr>
          <a:xfrm>
            <a:off x="437323" y="5100804"/>
            <a:ext cx="11355747" cy="1693949"/>
          </a:xfrm>
          <a:prstGeom prst="roundRect">
            <a:avLst>
              <a:gd name="adj" fmla="val 12962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E67C83-623B-5C00-5870-82FAC61C7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29" y="5370716"/>
            <a:ext cx="11127213" cy="142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854075" algn="thaiDi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087438" algn="l"/>
              </a:tabLst>
              <a:defRPr/>
            </a:pPr>
            <a:r>
              <a:rPr kumimoji="0" lang="en-US" alt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</a:t>
            </a:r>
            <a:r>
              <a:rPr kumimoji="0" lang="th-TH" alt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	ผู้รับการประเมิน : ผู้บริหารของส่วนราชการ </a:t>
            </a:r>
            <a:r>
              <a:rPr kumimoji="0" lang="th-TH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ได้แก่ หัวหน้าส่วนราชการระดับกระทรวงหรือเทียบเท่า หัวหน้าส่วนราชการระดับกรมหรือเทียบเท่า และผู้ว่าราชการจังหวัด </a:t>
            </a:r>
            <a:br>
              <a:rPr kumimoji="0" lang="en-US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ที่มีผลการประเมินส่วนราชการประจำปีของสำนักงาน ก.พ.ร.</a:t>
            </a:r>
          </a:p>
          <a:p>
            <a:pPr marL="0" marR="0" lvl="0" indent="854075" algn="thaiDi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087438" algn="l"/>
              </a:tabLst>
              <a:defRPr/>
            </a:pPr>
            <a:r>
              <a:rPr kumimoji="0" lang="en-US" alt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</a:t>
            </a:r>
            <a:r>
              <a:rPr kumimoji="0" lang="th-TH" alt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	ประเมินปีละ </a:t>
            </a:r>
            <a:r>
              <a:rPr kumimoji="0" lang="en-US" alt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alt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รอบ </a:t>
            </a:r>
            <a:r>
              <a:rPr kumimoji="0" lang="en-US" alt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alt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รอบที่ </a:t>
            </a:r>
            <a:r>
              <a:rPr kumimoji="0" lang="en-US" alt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kumimoji="0" lang="th-TH" alt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ระหว่างวันที่ </a:t>
            </a:r>
            <a:r>
              <a:rPr kumimoji="0" lang="en-US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kumimoji="0" lang="th-TH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ตุลาคม ถึง </a:t>
            </a:r>
            <a:r>
              <a:rPr kumimoji="0" lang="en-US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31</a:t>
            </a:r>
            <a:r>
              <a:rPr kumimoji="0" lang="th-TH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มีนาคม</a:t>
            </a:r>
            <a:r>
              <a:rPr kumimoji="0" lang="en-US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</a:t>
            </a:r>
            <a:r>
              <a:rPr kumimoji="0" lang="en-US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รอบที่ </a:t>
            </a:r>
            <a:r>
              <a:rPr kumimoji="0" lang="en-US" alt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altLang="en-US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ระหว่างวันที่ </a:t>
            </a:r>
            <a:r>
              <a:rPr kumimoji="0" lang="en-US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kumimoji="0" lang="th-TH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เมษายน ถึง </a:t>
            </a:r>
            <a:r>
              <a:rPr kumimoji="0" lang="en-US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</a:t>
            </a:r>
            <a:r>
              <a:rPr kumimoji="0" lang="th-TH" altLang="en-US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กันยายน</a:t>
            </a:r>
          </a:p>
          <a:p>
            <a:pPr marL="0" marR="0" lvl="0" indent="854075" algn="thaiDi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087438" algn="l"/>
              </a:tabLst>
              <a:defRPr/>
            </a:pPr>
            <a:r>
              <a:rPr kumimoji="0" lang="en-US" altLang="en-US" sz="1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</a:t>
            </a:r>
            <a:r>
              <a:rPr kumimoji="0" lang="en-US" altLang="en-US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	</a:t>
            </a:r>
            <a:r>
              <a:rPr kumimoji="0" lang="th-TH" altLang="en-US" sz="1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องค์ประกอบการประเมิน </a:t>
            </a:r>
            <a:r>
              <a:rPr kumimoji="0" lang="en-US" altLang="en-US" sz="1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altLang="en-US" sz="1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en-US" sz="1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altLang="en-US" sz="1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มิติ ได้แก่ มิติด้านผลสัมฤทธิ์ (</a:t>
            </a:r>
            <a:r>
              <a:rPr kumimoji="0" lang="en-US" altLang="en-US" sz="1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Performance)</a:t>
            </a:r>
            <a:r>
              <a:rPr kumimoji="0" lang="th-TH" altLang="en-US" sz="1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น้ำหนักร้อยละ </a:t>
            </a:r>
            <a:r>
              <a:rPr kumimoji="0" lang="en-US" altLang="en-US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</a:t>
            </a:r>
            <a:r>
              <a:rPr kumimoji="0" lang="th-TH" altLang="en-US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และ </a:t>
            </a:r>
            <a:r>
              <a:rPr kumimoji="0" lang="th-TH" altLang="en-US" sz="1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มิติด้านสมรรถนะ (</a:t>
            </a:r>
            <a:r>
              <a:rPr kumimoji="0" lang="en-US" altLang="en-US" sz="1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Competency)</a:t>
            </a:r>
            <a:r>
              <a:rPr kumimoji="0" lang="th-TH" altLang="en-US" sz="1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น้ำหนักร้อยละ </a:t>
            </a:r>
            <a:r>
              <a:rPr kumimoji="0" lang="en-US" altLang="en-US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</a:t>
            </a:r>
            <a:r>
              <a:rPr kumimoji="0" lang="th-TH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โดยในมิติ</a:t>
            </a:r>
            <a:br>
              <a:rPr kumimoji="0" lang="en-US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ด้านผลสัมฤทธิ์ </a:t>
            </a:r>
            <a:r>
              <a:rPr kumimoji="0" lang="th-TH" altLang="en-US" sz="18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มิติย่อยการดำเนินการตามนโยบายของรัฐบาล (</a:t>
            </a:r>
            <a:r>
              <a:rPr kumimoji="0" lang="en-US" altLang="en-US" sz="18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Agenda)</a:t>
            </a:r>
            <a:r>
              <a:rPr kumimoji="0" lang="th-TH" altLang="en-US" sz="18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และภารกิจประจำของส่วนราชการ (</a:t>
            </a:r>
            <a:r>
              <a:rPr kumimoji="0" lang="en-US" altLang="en-US" sz="18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Function)</a:t>
            </a:r>
            <a:r>
              <a:rPr kumimoji="0" lang="th-TH" altLang="en-US" sz="18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มีน้ำหนักร้อยละ </a:t>
            </a:r>
            <a:r>
              <a:rPr kumimoji="0" lang="en-US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40</a:t>
            </a:r>
            <a:r>
              <a:rPr kumimoji="0" lang="th-TH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- </a:t>
            </a:r>
            <a:r>
              <a:rPr kumimoji="0" lang="en-US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</a:t>
            </a:r>
            <a:r>
              <a:rPr kumimoji="0" lang="th-TH" alt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18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ใช้ตัวชี้วัด จำนวนตัวชี้วัด ค่าเป้าหมาย และผลการประเมินส่วนราชการประจำปีตามหลักเกณฑ์และวิธีการที่ ก.พ.ร. กำหนด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DE6B77-DDB7-BBB0-1EF6-5DD7935A0E3D}"/>
              </a:ext>
            </a:extLst>
          </p:cNvPr>
          <p:cNvSpPr/>
          <p:nvPr/>
        </p:nvSpPr>
        <p:spPr>
          <a:xfrm>
            <a:off x="771716" y="4645325"/>
            <a:ext cx="11021354" cy="738855"/>
          </a:xfrm>
          <a:prstGeom prst="roundRect">
            <a:avLst>
              <a:gd name="adj" fmla="val 50000"/>
            </a:avLst>
          </a:prstGeom>
          <a:solidFill>
            <a:srgbClr val="E7BFA3"/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C74EA-48E5-C7DA-9F87-5CF02FC1EC37}"/>
              </a:ext>
            </a:extLst>
          </p:cNvPr>
          <p:cNvSpPr txBox="1"/>
          <p:nvPr/>
        </p:nvSpPr>
        <p:spPr>
          <a:xfrm>
            <a:off x="1110475" y="4745525"/>
            <a:ext cx="8873407" cy="55903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173038" marR="0" lvl="0" indent="0" algn="thaiDist" defTabSz="4572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หลักเกณฑ์และวิธีการประเมินผลการปฏิบัติราชการผู้บริหารของส่วนราชการ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73038" marR="0" lvl="0" indent="0" algn="thaiDist" defTabSz="4572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ตามหนังสือสำนักงาน ก.พ. ที่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1024</a:t>
            </a: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/ว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ลงวันที่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</a:t>
            </a: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มกราคม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  <a:endParaRPr kumimoji="0" lang="th-TH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5D1930-6B63-624F-0850-41AFE75FE8A3}"/>
              </a:ext>
            </a:extLst>
          </p:cNvPr>
          <p:cNvGrpSpPr/>
          <p:nvPr/>
        </p:nvGrpSpPr>
        <p:grpSpPr>
          <a:xfrm>
            <a:off x="154507" y="4506584"/>
            <a:ext cx="1008000" cy="972000"/>
            <a:chOff x="-84639" y="3432629"/>
            <a:chExt cx="1414086" cy="142456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681BE21-7247-1F77-CBB9-63A8F47DD857}"/>
                </a:ext>
              </a:extLst>
            </p:cNvPr>
            <p:cNvGrpSpPr/>
            <p:nvPr/>
          </p:nvGrpSpPr>
          <p:grpSpPr>
            <a:xfrm>
              <a:off x="-84639" y="3432629"/>
              <a:ext cx="1414086" cy="1424561"/>
              <a:chOff x="8243711" y="2275512"/>
              <a:chExt cx="3512867" cy="351286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2C92F81-824E-B90C-18AD-BC67441409C9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512867" cy="3512866"/>
                <a:chOff x="4283335" y="1881752"/>
                <a:chExt cx="3891646" cy="3891646"/>
              </a:xfrm>
            </p:grpSpPr>
            <p:pic>
              <p:nvPicPr>
                <p:cNvPr id="18" name="Graphic 17">
                  <a:extLst>
                    <a:ext uri="{FF2B5EF4-FFF2-40B4-BE49-F238E27FC236}">
                      <a16:creationId xmlns:a16="http://schemas.microsoft.com/office/drawing/2014/main" id="{87DCD5BD-04B9-6404-524D-6389BBBFF7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B7FEF75-61D4-E588-E229-59B466A2900E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B9DF4A99-237E-9891-C128-5382E323DB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</p:spPr>
          </p:pic>
        </p:grpSp>
        <p:pic>
          <p:nvPicPr>
            <p:cNvPr id="13" name="Picture 2" descr="Board Approval - Selection Process Icon Png (350x350), Png Download">
              <a:extLst>
                <a:ext uri="{FF2B5EF4-FFF2-40B4-BE49-F238E27FC236}">
                  <a16:creationId xmlns:a16="http://schemas.microsoft.com/office/drawing/2014/main" id="{3E705FB6-CCB5-A9F9-3F84-F6BA1EB257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21" y="3629321"/>
              <a:ext cx="1041201" cy="104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466183-A124-2487-F75A-B8955C778A6C}"/>
              </a:ext>
            </a:extLst>
          </p:cNvPr>
          <p:cNvGrpSpPr/>
          <p:nvPr/>
        </p:nvGrpSpPr>
        <p:grpSpPr>
          <a:xfrm>
            <a:off x="173706" y="2686350"/>
            <a:ext cx="1008000" cy="972000"/>
            <a:chOff x="-84639" y="3432629"/>
            <a:chExt cx="1414086" cy="142456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5DFFE2B-75BD-0B03-92CA-FFE285B192D2}"/>
                </a:ext>
              </a:extLst>
            </p:cNvPr>
            <p:cNvGrpSpPr/>
            <p:nvPr/>
          </p:nvGrpSpPr>
          <p:grpSpPr>
            <a:xfrm>
              <a:off x="-84639" y="3432629"/>
              <a:ext cx="1414086" cy="1424561"/>
              <a:chOff x="8243711" y="2275512"/>
              <a:chExt cx="3512867" cy="351286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AF9AF5E-9346-0BA0-3211-816118062E6A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512867" cy="3512866"/>
                <a:chOff x="4283335" y="1881752"/>
                <a:chExt cx="3891646" cy="3891646"/>
              </a:xfrm>
            </p:grpSpPr>
            <p:pic>
              <p:nvPicPr>
                <p:cNvPr id="29" name="Graphic 28">
                  <a:extLst>
                    <a:ext uri="{FF2B5EF4-FFF2-40B4-BE49-F238E27FC236}">
                      <a16:creationId xmlns:a16="http://schemas.microsoft.com/office/drawing/2014/main" id="{DCED390E-BDE0-A2E7-DF8F-3CCC060D31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910EAD40-6E02-D22F-A91F-0E7E11ECE9B7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7041DB79-FFE9-96D4-6523-C65742D4AFA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</p:spPr>
          </p:pic>
        </p:grpSp>
        <p:pic>
          <p:nvPicPr>
            <p:cNvPr id="23" name="Picture 2" descr="Board Approval - Selection Process Icon Png (350x350), Png Download">
              <a:extLst>
                <a:ext uri="{FF2B5EF4-FFF2-40B4-BE49-F238E27FC236}">
                  <a16:creationId xmlns:a16="http://schemas.microsoft.com/office/drawing/2014/main" id="{4F181E3B-E2E6-B76E-BA4D-AED51DF277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21" y="3629321"/>
              <a:ext cx="1041201" cy="104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2056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8FA692-8C23-5421-7724-A611D8485269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47DF2D91-F6BB-F051-DA2C-2D8EAA0CEBDA}"/>
              </a:ext>
            </a:extLst>
          </p:cNvPr>
          <p:cNvSpPr/>
          <p:nvPr/>
        </p:nvSpPr>
        <p:spPr>
          <a:xfrm rot="10800000">
            <a:off x="11079125" y="469247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6354D0-0C72-E7A7-A6DF-A6F3047906C9}"/>
              </a:ext>
            </a:extLst>
          </p:cNvPr>
          <p:cNvSpPr txBox="1"/>
          <p:nvPr/>
        </p:nvSpPr>
        <p:spPr>
          <a:xfrm>
            <a:off x="492344" y="684505"/>
            <a:ext cx="707492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แผนแม่บทย่อย 18.3 การสร้างการเติบโตอย่างยั่งยืนบนสังคมที่เป็นมิตรต่อสภาพภูมิอากาศ</a:t>
            </a:r>
            <a:endParaRPr kumimoji="0" lang="en-US" sz="2000" b="1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6C9881-9F08-7D82-0011-0BBB579E2CCD}"/>
              </a:ext>
            </a:extLst>
          </p:cNvPr>
          <p:cNvSpPr txBox="1"/>
          <p:nvPr/>
        </p:nvSpPr>
        <p:spPr>
          <a:xfrm>
            <a:off x="488010" y="970842"/>
            <a:ext cx="964159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 180301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การปล่อยก๊าซเรือนกระจกของประเทศไทยลดลง</a:t>
            </a:r>
            <a:endParaRPr kumimoji="0" lang="en-US" sz="2000" b="1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2CB43B-AD42-C1F4-F7BD-4DD3A120616D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1FF9B-5CE4-6434-09A9-E709A2714730}"/>
              </a:ext>
            </a:extLst>
          </p:cNvPr>
          <p:cNvSpPr txBox="1"/>
          <p:nvPr/>
        </p:nvSpPr>
        <p:spPr bwMode="white">
          <a:xfrm>
            <a:off x="422228" y="-71260"/>
            <a:ext cx="97073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การลดการปล่อยก๊าซเรือนกระจก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941FEF-62C5-533A-E179-9CF113A14674}"/>
              </a:ext>
            </a:extLst>
          </p:cNvPr>
          <p:cNvSpPr txBox="1"/>
          <p:nvPr/>
        </p:nvSpPr>
        <p:spPr>
          <a:xfrm>
            <a:off x="11280088" y="486611"/>
            <a:ext cx="1009255" cy="4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สถ.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 สส.</a:t>
            </a: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F2718C9C-3DDC-F9B2-1697-06B6C7ED8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6860"/>
            <a:ext cx="12192000" cy="5645150"/>
          </a:xfrm>
          <a:prstGeom prst="rect">
            <a:avLst/>
          </a:prstGeom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72677106-9EBF-CE08-6CFB-5FC58148B17B}"/>
              </a:ext>
            </a:extLst>
          </p:cNvPr>
          <p:cNvSpPr txBox="1">
            <a:spLocks/>
          </p:cNvSpPr>
          <p:nvPr/>
        </p:nvSpPr>
        <p:spPr>
          <a:xfrm>
            <a:off x="11460400" y="651151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40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264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6EE71F-3152-4FF8-9FAF-6A38F15C84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9F101D-8BA4-161C-5E6A-9FD8D16B8B8E}"/>
              </a:ext>
            </a:extLst>
          </p:cNvPr>
          <p:cNvSpPr/>
          <p:nvPr/>
        </p:nvSpPr>
        <p:spPr>
          <a:xfrm>
            <a:off x="0" y="2113383"/>
            <a:ext cx="12192000" cy="2631233"/>
          </a:xfrm>
          <a:prstGeom prst="rect">
            <a:avLst/>
          </a:prstGeom>
          <a:solidFill>
            <a:srgbClr val="E56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5218005-99DB-44A0-1E8F-00E39873D190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-4" y="3031429"/>
            <a:ext cx="1219200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ประเด็นเป้าหมาย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3</a:t>
            </a: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 : 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" name="Picture 5" descr="5) แผนแม่บทประเด็น การท่องเที่ยว – NSCR">
            <a:extLst>
              <a:ext uri="{FF2B5EF4-FFF2-40B4-BE49-F238E27FC236}">
                <a16:creationId xmlns:a16="http://schemas.microsoft.com/office/drawing/2014/main" id="{FA11E02C-1E02-CBE4-925C-B5D8784D7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22" y="370808"/>
            <a:ext cx="1461756" cy="14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4035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18517A3-A220-9B20-7EDD-1941E3F1B5CA}"/>
              </a:ext>
            </a:extLst>
          </p:cNvPr>
          <p:cNvSpPr txBox="1"/>
          <p:nvPr/>
        </p:nvSpPr>
        <p:spPr bwMode="ltGray">
          <a:xfrm>
            <a:off x="-50361" y="-168834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EBE475-980D-522E-B760-5C5ABB88A593}"/>
              </a:ext>
            </a:extLst>
          </p:cNvPr>
          <p:cNvSpPr txBox="1"/>
          <p:nvPr/>
        </p:nvSpPr>
        <p:spPr bwMode="white">
          <a:xfrm>
            <a:off x="467448" y="-30845"/>
            <a:ext cx="656512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 67: Agenda 3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4F58A9-E9EE-A743-ABAB-2678FB0D2740}"/>
              </a:ext>
            </a:extLst>
          </p:cNvPr>
          <p:cNvSpPr txBox="1"/>
          <p:nvPr/>
        </p:nvSpPr>
        <p:spPr>
          <a:xfrm>
            <a:off x="467448" y="385164"/>
            <a:ext cx="7208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ความเชื่อมโยงของห่วงโซ่คุณค่า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Value Chain)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กับเป้าหมายแผนแม่บทฯ ประเด็น 5 การท่องเที่ยว</a:t>
            </a:r>
          </a:p>
        </p:txBody>
      </p:sp>
      <p:pic>
        <p:nvPicPr>
          <p:cNvPr id="20" name="Picture 19" descr="5) แผนแม่บทประเด็น การท่องเที่ยว – NSCR">
            <a:extLst>
              <a:ext uri="{FF2B5EF4-FFF2-40B4-BE49-F238E27FC236}">
                <a16:creationId xmlns:a16="http://schemas.microsoft.com/office/drawing/2014/main" id="{F83E93F8-1821-5241-BD6B-5504B2EF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304" y="437779"/>
            <a:ext cx="271762" cy="27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AB99C317-ED40-35FF-2602-882280D4F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12192000" cy="6172200"/>
          </a:xfrm>
          <a:prstGeom prst="rect">
            <a:avLst/>
          </a:prstGeom>
        </p:spPr>
      </p:pic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160BF1B3-8E25-88E9-F2E2-8C91F02886EB}"/>
              </a:ext>
            </a:extLst>
          </p:cNvPr>
          <p:cNvSpPr txBox="1">
            <a:spLocks/>
          </p:cNvSpPr>
          <p:nvPr/>
        </p:nvSpPr>
        <p:spPr>
          <a:xfrm>
            <a:off x="11460400" y="651151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42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20261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18517A3-A220-9B20-7EDD-1941E3F1B5CA}"/>
              </a:ext>
            </a:extLst>
          </p:cNvPr>
          <p:cNvSpPr txBox="1"/>
          <p:nvPr/>
        </p:nvSpPr>
        <p:spPr bwMode="ltGray"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EBE475-980D-522E-B760-5C5ABB88A593}"/>
              </a:ext>
            </a:extLst>
          </p:cNvPr>
          <p:cNvSpPr txBox="1"/>
          <p:nvPr/>
        </p:nvSpPr>
        <p:spPr bwMode="white">
          <a:xfrm>
            <a:off x="467448" y="-36288"/>
            <a:ext cx="562855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 67: Agenda 3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4F58A9-E9EE-A743-ABAB-2678FB0D2740}"/>
              </a:ext>
            </a:extLst>
          </p:cNvPr>
          <p:cNvSpPr txBox="1"/>
          <p:nvPr/>
        </p:nvSpPr>
        <p:spPr>
          <a:xfrm>
            <a:off x="467448" y="385164"/>
            <a:ext cx="7208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ความเชื่อมโยงของห่วงโซ่คุณค่า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Value Chain)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กับเป้าหมายแผนแม่บทฯ ประเด็น 5 การท่องเที่ยว</a:t>
            </a:r>
          </a:p>
        </p:txBody>
      </p:sp>
      <p:pic>
        <p:nvPicPr>
          <p:cNvPr id="20" name="Picture 19" descr="5) แผนแม่บทประเด็น การท่องเที่ยว – NSCR">
            <a:extLst>
              <a:ext uri="{FF2B5EF4-FFF2-40B4-BE49-F238E27FC236}">
                <a16:creationId xmlns:a16="http://schemas.microsoft.com/office/drawing/2014/main" id="{F83E93F8-1821-5241-BD6B-5504B2EF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00" y="422667"/>
            <a:ext cx="320044" cy="32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592602E0-C50D-D174-C1A9-F79E82E37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8500"/>
            <a:ext cx="12192000" cy="6159500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E0806AE-37DB-E916-4E76-2DE218D27CB5}"/>
              </a:ext>
            </a:extLst>
          </p:cNvPr>
          <p:cNvSpPr txBox="1">
            <a:spLocks/>
          </p:cNvSpPr>
          <p:nvPr/>
        </p:nvSpPr>
        <p:spPr>
          <a:xfrm>
            <a:off x="11460400" y="651151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43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9940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F2C8E2-5D54-C15C-04C2-27696C645251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14A6C-024D-ECB0-B7A8-2BC3259803CE}"/>
              </a:ext>
            </a:extLst>
          </p:cNvPr>
          <p:cNvSpPr txBox="1"/>
          <p:nvPr/>
        </p:nvSpPr>
        <p:spPr bwMode="white">
          <a:xfrm>
            <a:off x="422228" y="-71260"/>
            <a:ext cx="571028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D06F01-2A8E-09F8-8F97-48E7B3489544}"/>
              </a:ext>
            </a:extLst>
          </p:cNvPr>
          <p:cNvSpPr txBox="1"/>
          <p:nvPr/>
        </p:nvSpPr>
        <p:spPr>
          <a:xfrm>
            <a:off x="489463" y="474446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สรุปหน่วยงานหลักและหน่วยงานสนับสนุน</a:t>
            </a:r>
            <a:endParaRPr kumimoji="0" lang="th-TH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911269-FC0D-1F74-7A7A-F7C11064E925}"/>
              </a:ext>
            </a:extLst>
          </p:cNvPr>
          <p:cNvSpPr txBox="1"/>
          <p:nvPr/>
        </p:nvSpPr>
        <p:spPr>
          <a:xfrm>
            <a:off x="8104803" y="449192"/>
            <a:ext cx="2448000" cy="461665"/>
          </a:xfrm>
          <a:prstGeom prst="rect">
            <a:avLst/>
          </a:prstGeom>
          <a:solidFill>
            <a:srgbClr val="D6D2E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44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76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จังหวัด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204EC6-AC91-AD46-29A2-2DF814AC920A}"/>
              </a:ext>
            </a:extLst>
          </p:cNvPr>
          <p:cNvSpPr txBox="1"/>
          <p:nvPr/>
        </p:nvSpPr>
        <p:spPr>
          <a:xfrm>
            <a:off x="10639624" y="435760"/>
            <a:ext cx="1296000" cy="461665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48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D12A73C-4940-6C59-7AEB-4FB9E9D0F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1850"/>
            <a:ext cx="12192000" cy="6026150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3EA486E5-826E-3281-09E0-A728A5578702}"/>
              </a:ext>
            </a:extLst>
          </p:cNvPr>
          <p:cNvSpPr txBox="1">
            <a:spLocks/>
          </p:cNvSpPr>
          <p:nvPr/>
        </p:nvSpPr>
        <p:spPr>
          <a:xfrm>
            <a:off x="11460400" y="651151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44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327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F2C8E2-5D54-C15C-04C2-27696C645251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14A6C-024D-ECB0-B7A8-2BC3259803CE}"/>
              </a:ext>
            </a:extLst>
          </p:cNvPr>
          <p:cNvSpPr txBox="1"/>
          <p:nvPr/>
        </p:nvSpPr>
        <p:spPr bwMode="white">
          <a:xfrm>
            <a:off x="422228" y="-71260"/>
            <a:ext cx="650907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D06F01-2A8E-09F8-8F97-48E7B3489544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DA975-4439-C209-428F-AAD8219AD214}"/>
              </a:ext>
            </a:extLst>
          </p:cNvPr>
          <p:cNvSpPr txBox="1"/>
          <p:nvPr/>
        </p:nvSpPr>
        <p:spPr>
          <a:xfrm>
            <a:off x="492344" y="932126"/>
            <a:ext cx="6321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0101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รายได้จากการท่องเที่ยวเชิงสร้างสรรค์และวัฒนธรรมเพิ่มขึ้น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534AAD-23E1-61C2-0D5B-73B7C3733C9B}"/>
              </a:ext>
            </a:extLst>
          </p:cNvPr>
          <p:cNvSpPr txBox="1"/>
          <p:nvPr/>
        </p:nvSpPr>
        <p:spPr>
          <a:xfrm>
            <a:off x="492345" y="634688"/>
            <a:ext cx="4884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การท่องเที่ยวเชิงสร้างสรรค์และวัฒนธรรม</a:t>
            </a:r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F24E2CB1-6CCD-AFE2-BBB2-DBB321C9F4B2}"/>
              </a:ext>
            </a:extLst>
          </p:cNvPr>
          <p:cNvSpPr/>
          <p:nvPr/>
        </p:nvSpPr>
        <p:spPr>
          <a:xfrm rot="10800000">
            <a:off x="11079125" y="469247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ABFD43-A0A6-B86F-CB9C-A55421710678}"/>
              </a:ext>
            </a:extLst>
          </p:cNvPr>
          <p:cNvSpPr txBox="1"/>
          <p:nvPr/>
        </p:nvSpPr>
        <p:spPr>
          <a:xfrm>
            <a:off x="11280088" y="486611"/>
            <a:ext cx="1009255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สป.กก.</a:t>
            </a:r>
          </a:p>
        </p:txBody>
      </p:sp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FBAC163B-6C38-7940-2AB1-9353597BF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257300"/>
            <a:ext cx="12192000" cy="5600700"/>
          </a:xfrm>
          <a:prstGeom prst="rect">
            <a:avLst/>
          </a:prstGeom>
        </p:spPr>
      </p:pic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3DDC43CF-3A38-22D4-4CEE-3A1C7048C244}"/>
              </a:ext>
            </a:extLst>
          </p:cNvPr>
          <p:cNvSpPr txBox="1">
            <a:spLocks/>
          </p:cNvSpPr>
          <p:nvPr/>
        </p:nvSpPr>
        <p:spPr>
          <a:xfrm>
            <a:off x="11460400" y="6580822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45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369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F2C8E2-5D54-C15C-04C2-27696C645251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14A6C-024D-ECB0-B7A8-2BC3259803CE}"/>
              </a:ext>
            </a:extLst>
          </p:cNvPr>
          <p:cNvSpPr txBox="1"/>
          <p:nvPr/>
        </p:nvSpPr>
        <p:spPr bwMode="white">
          <a:xfrm>
            <a:off x="422228" y="-71260"/>
            <a:ext cx="650907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DA975-4439-C209-428F-AAD8219AD214}"/>
              </a:ext>
            </a:extLst>
          </p:cNvPr>
          <p:cNvSpPr txBox="1"/>
          <p:nvPr/>
        </p:nvSpPr>
        <p:spPr>
          <a:xfrm>
            <a:off x="492344" y="920624"/>
            <a:ext cx="7423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010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เมืองและชุมชนที่มีศักยภาพด้านการท่องเที่ยวสร้างสรรค์และวัฒนธรรมเพิ่มขึ้น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534AAD-23E1-61C2-0D5B-73B7C3733C9B}"/>
              </a:ext>
            </a:extLst>
          </p:cNvPr>
          <p:cNvSpPr txBox="1"/>
          <p:nvPr/>
        </p:nvSpPr>
        <p:spPr>
          <a:xfrm>
            <a:off x="492344" y="623186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การท่องเที่ยวเชิงสร้างสรรค์และวัฒนธรรม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5EDFA1-6942-2611-85FB-CB81FDE49C4B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5F11EBE5-BB7B-11CF-B66A-DED485F02B3B}"/>
              </a:ext>
            </a:extLst>
          </p:cNvPr>
          <p:cNvSpPr/>
          <p:nvPr/>
        </p:nvSpPr>
        <p:spPr>
          <a:xfrm rot="10800000">
            <a:off x="11079125" y="469247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C17EB5-73C8-BAD6-341E-EE8B8CDC6CCA}"/>
              </a:ext>
            </a:extLst>
          </p:cNvPr>
          <p:cNvSpPr txBox="1"/>
          <p:nvPr/>
        </p:nvSpPr>
        <p:spPr>
          <a:xfrm>
            <a:off x="11280088" y="486611"/>
            <a:ext cx="1009255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สป.กก.</a:t>
            </a: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8F595E71-FB57-E87B-72EA-EC7F43B58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12192000" cy="5562600"/>
          </a:xfrm>
          <a:prstGeom prst="rect">
            <a:avLst/>
          </a:prstGeom>
        </p:spPr>
      </p:pic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516A5D13-783A-EF58-5AB5-A760ECADAD3E}"/>
              </a:ext>
            </a:extLst>
          </p:cNvPr>
          <p:cNvSpPr txBox="1">
            <a:spLocks/>
          </p:cNvSpPr>
          <p:nvPr/>
        </p:nvSpPr>
        <p:spPr>
          <a:xfrm>
            <a:off x="11460400" y="6580822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46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172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F2C8E2-5D54-C15C-04C2-27696C645251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14A6C-024D-ECB0-B7A8-2BC3259803CE}"/>
              </a:ext>
            </a:extLst>
          </p:cNvPr>
          <p:cNvSpPr txBox="1"/>
          <p:nvPr/>
        </p:nvSpPr>
        <p:spPr bwMode="white">
          <a:xfrm>
            <a:off x="422228" y="-71260"/>
            <a:ext cx="650907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DA975-4439-C209-428F-AAD8219AD214}"/>
              </a:ext>
            </a:extLst>
          </p:cNvPr>
          <p:cNvSpPr txBox="1"/>
          <p:nvPr/>
        </p:nvSpPr>
        <p:spPr>
          <a:xfrm>
            <a:off x="492344" y="932126"/>
            <a:ext cx="7423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010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สินค้าท่องเที่ยวเชิงสร้างสรรค์และวัฒนธรรมได้รับการขึ้นทะเบียนทรัพย์สินทางปัญญาเพิ่มขึ้น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534AAD-23E1-61C2-0D5B-73B7C3733C9B}"/>
              </a:ext>
            </a:extLst>
          </p:cNvPr>
          <p:cNvSpPr txBox="1"/>
          <p:nvPr/>
        </p:nvSpPr>
        <p:spPr>
          <a:xfrm>
            <a:off x="492344" y="634688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 การท่องเที่ยวเชิงสร้างสรรค์และวัฒนธรรม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B4B6B9-E8BA-A61E-6FE7-2C304E81F7B0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1BED3EE6-38E2-FE57-8A78-884CD8D9D90E}"/>
              </a:ext>
            </a:extLst>
          </p:cNvPr>
          <p:cNvSpPr/>
          <p:nvPr/>
        </p:nvSpPr>
        <p:spPr>
          <a:xfrm rot="10800000">
            <a:off x="11079125" y="469247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0B1DEC-05DF-D578-6D6B-649E1656F35F}"/>
              </a:ext>
            </a:extLst>
          </p:cNvPr>
          <p:cNvSpPr txBox="1"/>
          <p:nvPr/>
        </p:nvSpPr>
        <p:spPr>
          <a:xfrm>
            <a:off x="11280088" y="486611"/>
            <a:ext cx="1009255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DIP</a:t>
            </a:r>
          </a:p>
        </p:txBody>
      </p:sp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49A363AB-5214-F153-F4A4-9B58B1549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12192000" cy="5435600"/>
          </a:xfrm>
          <a:prstGeom prst="rect">
            <a:avLst/>
          </a:prstGeom>
        </p:spPr>
      </p:pic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25C78C4F-0577-B249-E74F-9EC6F22C0400}"/>
              </a:ext>
            </a:extLst>
          </p:cNvPr>
          <p:cNvSpPr txBox="1">
            <a:spLocks/>
          </p:cNvSpPr>
          <p:nvPr/>
        </p:nvSpPr>
        <p:spPr>
          <a:xfrm>
            <a:off x="11460400" y="6580822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47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61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DE5BECB-B610-5C03-3228-D231267625B6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B1E80-70BA-8D80-6092-9468FA462943}"/>
              </a:ext>
            </a:extLst>
          </p:cNvPr>
          <p:cNvSpPr txBox="1"/>
          <p:nvPr/>
        </p:nvSpPr>
        <p:spPr bwMode="white">
          <a:xfrm>
            <a:off x="467448" y="-79832"/>
            <a:ext cx="656512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 67: Agenda 3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35E476-F788-FC42-5349-474A458A906D}"/>
              </a:ext>
            </a:extLst>
          </p:cNvPr>
          <p:cNvSpPr txBox="1"/>
          <p:nvPr/>
        </p:nvSpPr>
        <p:spPr>
          <a:xfrm>
            <a:off x="435549" y="963150"/>
            <a:ext cx="6321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050201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รายได้จากการท่องเที่ยวเชิงธุรกิจเพิ่มขึ้น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07481F-0E84-EB02-1F3C-8F5485CFCAFD}"/>
              </a:ext>
            </a:extLst>
          </p:cNvPr>
          <p:cNvSpPr txBox="1"/>
          <p:nvPr/>
        </p:nvSpPr>
        <p:spPr>
          <a:xfrm>
            <a:off x="435549" y="665712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 05.2  การท่องเที่ยวเชิงธุรกิจ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B0DDF-F338-04A0-B69D-D8C39005C760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66936DC8-0915-919B-7751-F5BB38D009EB}"/>
              </a:ext>
            </a:extLst>
          </p:cNvPr>
          <p:cNvSpPr/>
          <p:nvPr/>
        </p:nvSpPr>
        <p:spPr>
          <a:xfrm rot="10800000">
            <a:off x="11079125" y="469247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4144F8-DD5D-1D9B-4A89-90C9210AB19A}"/>
              </a:ext>
            </a:extLst>
          </p:cNvPr>
          <p:cNvSpPr txBox="1"/>
          <p:nvPr/>
        </p:nvSpPr>
        <p:spPr>
          <a:xfrm>
            <a:off x="11280088" y="486611"/>
            <a:ext cx="1009255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 สป.กก.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2) 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สสป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น.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CC35800-BA5D-BE8A-461B-4A9391D36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105"/>
            <a:ext cx="12192000" cy="5530850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CCE71C81-F024-1661-46E1-187287BAAA87}"/>
              </a:ext>
            </a:extLst>
          </p:cNvPr>
          <p:cNvSpPr txBox="1">
            <a:spLocks/>
          </p:cNvSpPr>
          <p:nvPr/>
        </p:nvSpPr>
        <p:spPr>
          <a:xfrm>
            <a:off x="11460400" y="6580822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48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4208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DE5BECB-B610-5C03-3228-D231267625B6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B1E80-70BA-8D80-6092-9468FA462943}"/>
              </a:ext>
            </a:extLst>
          </p:cNvPr>
          <p:cNvSpPr txBox="1"/>
          <p:nvPr/>
        </p:nvSpPr>
        <p:spPr bwMode="white">
          <a:xfrm>
            <a:off x="467448" y="-79832"/>
            <a:ext cx="656512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 67: Agenda 3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35E476-F788-FC42-5349-474A458A906D}"/>
              </a:ext>
            </a:extLst>
          </p:cNvPr>
          <p:cNvSpPr txBox="1"/>
          <p:nvPr/>
        </p:nvSpPr>
        <p:spPr>
          <a:xfrm>
            <a:off x="435549" y="963150"/>
            <a:ext cx="6321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050301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รายได้จากการท่องเที่ยวเชิงสุขภาพ ความงาม และแพทย์แผนไทย เพิ่มขึ้น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07481F-0E84-EB02-1F3C-8F5485CFCAFD}"/>
              </a:ext>
            </a:extLst>
          </p:cNvPr>
          <p:cNvSpPr txBox="1"/>
          <p:nvPr/>
        </p:nvSpPr>
        <p:spPr>
          <a:xfrm>
            <a:off x="435549" y="665712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 05.3  การท่องเที่ยวเชิงสุขภาพ ความงาม และแพทย์แผนไทย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0AADE5-1B2B-0D41-64A0-F8AB4FE9F37B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45" name="Arrow: Pentagon 44">
            <a:extLst>
              <a:ext uri="{FF2B5EF4-FFF2-40B4-BE49-F238E27FC236}">
                <a16:creationId xmlns:a16="http://schemas.microsoft.com/office/drawing/2014/main" id="{49F5C4C1-EB4C-CE6F-5EB6-EDC6388CE04E}"/>
              </a:ext>
            </a:extLst>
          </p:cNvPr>
          <p:cNvSpPr/>
          <p:nvPr/>
        </p:nvSpPr>
        <p:spPr>
          <a:xfrm rot="10800000">
            <a:off x="11079125" y="469247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92C947D-FF62-CAF8-F8A3-5906EEDCEEF1}"/>
              </a:ext>
            </a:extLst>
          </p:cNvPr>
          <p:cNvSpPr txBox="1"/>
          <p:nvPr/>
        </p:nvSpPr>
        <p:spPr>
          <a:xfrm>
            <a:off x="11280088" y="486611"/>
            <a:ext cx="1009255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สป.กก.</a:t>
            </a: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A93727E8-FBC0-96D0-D7A9-2247EDBD3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4450"/>
            <a:ext cx="12192000" cy="5543550"/>
          </a:xfrm>
          <a:prstGeom prst="rect">
            <a:avLst/>
          </a:prstGeom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D509758-5C11-1522-BFFF-7FEEB09BB263}"/>
              </a:ext>
            </a:extLst>
          </p:cNvPr>
          <p:cNvSpPr txBox="1">
            <a:spLocks/>
          </p:cNvSpPr>
          <p:nvPr/>
        </p:nvSpPr>
        <p:spPr>
          <a:xfrm>
            <a:off x="11460400" y="6580822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49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796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61A9B4DE-D128-43A4-8937-BCA5CCC1C001}"/>
              </a:ext>
            </a:extLst>
          </p:cNvPr>
          <p:cNvSpPr txBox="1">
            <a:spLocks/>
          </p:cNvSpPr>
          <p:nvPr/>
        </p:nvSpPr>
        <p:spPr>
          <a:xfrm>
            <a:off x="9387512" y="65566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24199E-C008-9DBF-5282-5CB63D626085}"/>
              </a:ext>
            </a:extLst>
          </p:cNvPr>
          <p:cNvSpPr txBox="1"/>
          <p:nvPr/>
        </p:nvSpPr>
        <p:spPr>
          <a:xfrm>
            <a:off x="437323" y="205073"/>
            <a:ext cx="505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(ต่อ)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D49C45-38A7-9308-F5D1-799B7EDDDC6E}"/>
              </a:ext>
            </a:extLst>
          </p:cNvPr>
          <p:cNvSpPr/>
          <p:nvPr/>
        </p:nvSpPr>
        <p:spPr>
          <a:xfrm>
            <a:off x="348758" y="1324555"/>
            <a:ext cx="11640042" cy="5490253"/>
          </a:xfrm>
          <a:prstGeom prst="roundRect">
            <a:avLst>
              <a:gd name="adj" fmla="val 12962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228DC2-9EEC-2CC1-118A-9F4D4D587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3" y="2273582"/>
            <a:ext cx="11107687" cy="5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thaiDi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ห็นชอบกรอบแนวทางการประเมินส่วนราชการตามมาตรการปรับปรุงประสิทธิภาพในการปฏิบัติราชการของส่วนราชการและจังหวัด ประจำปีงบประมาณ พ.ศ.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และให้สำนักงาน </a:t>
            </a:r>
            <a:r>
              <a:rPr kumimoji="0" lang="th-TH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นำเรื่องเสนอคณะรัฐมนตรีเพื่อพิจารณาต่อไป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8C5442-DFB0-0B14-2E79-20166E4B503E}"/>
              </a:ext>
            </a:extLst>
          </p:cNvPr>
          <p:cNvSpPr/>
          <p:nvPr/>
        </p:nvSpPr>
        <p:spPr>
          <a:xfrm>
            <a:off x="793560" y="989563"/>
            <a:ext cx="11195240" cy="623700"/>
          </a:xfrm>
          <a:prstGeom prst="roundRect">
            <a:avLst>
              <a:gd name="adj" fmla="val 50000"/>
            </a:avLst>
          </a:prstGeom>
          <a:solidFill>
            <a:srgbClr val="BFE2A8"/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E2C110-580F-52D7-8E6B-431748DD1DC4}"/>
              </a:ext>
            </a:extLst>
          </p:cNvPr>
          <p:cNvSpPr txBox="1"/>
          <p:nvPr/>
        </p:nvSpPr>
        <p:spPr>
          <a:xfrm>
            <a:off x="1111190" y="1092820"/>
            <a:ext cx="10338576" cy="52044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173038" marR="0" lvl="0" indent="0" algn="thaiDi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มติ 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ครั้งที่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/256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วันที่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มิถุนายน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2566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FB369A-48BE-7168-1711-8898E4257C4E}"/>
              </a:ext>
            </a:extLst>
          </p:cNvPr>
          <p:cNvGrpSpPr/>
          <p:nvPr/>
        </p:nvGrpSpPr>
        <p:grpSpPr>
          <a:xfrm>
            <a:off x="217902" y="795460"/>
            <a:ext cx="1008000" cy="972000"/>
            <a:chOff x="-84639" y="3432629"/>
            <a:chExt cx="1414086" cy="142456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4FB9DF-0661-2A7D-FC69-F60A90C30CCF}"/>
                </a:ext>
              </a:extLst>
            </p:cNvPr>
            <p:cNvGrpSpPr/>
            <p:nvPr/>
          </p:nvGrpSpPr>
          <p:grpSpPr>
            <a:xfrm>
              <a:off x="-84639" y="3432629"/>
              <a:ext cx="1414086" cy="1424561"/>
              <a:chOff x="8243711" y="2275512"/>
              <a:chExt cx="3512867" cy="351286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050DBCC-BF76-CCD7-A8E2-7C3E8E96EA49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512867" cy="3512866"/>
                <a:chOff x="4283335" y="1881752"/>
                <a:chExt cx="3891646" cy="3891646"/>
              </a:xfrm>
            </p:grpSpPr>
            <p:pic>
              <p:nvPicPr>
                <p:cNvPr id="34" name="Graphic 33">
                  <a:extLst>
                    <a:ext uri="{FF2B5EF4-FFF2-40B4-BE49-F238E27FC236}">
                      <a16:creationId xmlns:a16="http://schemas.microsoft.com/office/drawing/2014/main" id="{7967474C-1AF5-55CE-03B2-9501E4F81A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440F526-02DB-F34F-7F1E-EC9A054DAF7B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1ECB63EF-6144-5E82-88A9-05FEABDE0FE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</p:spPr>
          </p:pic>
        </p:grpSp>
        <p:pic>
          <p:nvPicPr>
            <p:cNvPr id="31" name="Picture 2" descr="Board Approval - Selection Process Icon Png (350x350), Png Download">
              <a:extLst>
                <a:ext uri="{FF2B5EF4-FFF2-40B4-BE49-F238E27FC236}">
                  <a16:creationId xmlns:a16="http://schemas.microsoft.com/office/drawing/2014/main" id="{8A6D7090-FBFA-732A-16E1-9C7801177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21" y="3629321"/>
              <a:ext cx="1041201" cy="104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F4526B-39A5-FA77-C549-2AC5653D3939}"/>
              </a:ext>
            </a:extLst>
          </p:cNvPr>
          <p:cNvSpPr txBox="1"/>
          <p:nvPr/>
        </p:nvSpPr>
        <p:spPr>
          <a:xfrm>
            <a:off x="635149" y="1691382"/>
            <a:ext cx="11107687" cy="692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 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อบแนวทางการประเมินส่วนราชการตามมาตรการปรับปรุงประสิทธิภาพในการปฏิบัติราชการของส่วนราชการและจังหวัด 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ประจำปีงบประมาณ พ.ศ.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2E5D2E-DAC0-CA9B-9C9A-5990DDE94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316" y="3183045"/>
            <a:ext cx="11085604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355600" marR="0" lvl="0" indent="-355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2.1 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เห็นชอบประเด็นนโยบายสำคัญ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Agenda)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ประเด็นและห่วงโซ่คุณค่า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Value Chain)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ได้แก่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 การบริหารจัดการและอนุรักษ์ฟื้นฟูน้ำทั้งระบบ 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 การลดการปล่อยก๊าซเรือนกระจก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 รายได้จากการท่องเที่ยว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 รายได้ของผู้ประกอบการ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SMEs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OTOP (5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 การลดปริมาณฝุ่นละออง 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PM2.5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PM10 </a:t>
            </a:r>
          </a:p>
          <a:p>
            <a:pPr marL="355600" marR="0" lvl="0" indent="-355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2.2 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เห็นชอบหน่วยงานที่เกี่ยวข้องเพื่อร่วมกันขับเคลื่อนเป้าหมาย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355600" marR="0" lvl="0" indent="-355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2.3 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เห็นชอบ (ร่าง) ตัวชี้วัดขับเคลื่อนการบูรณาการร่วมกัน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KPIs)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ประจำปีงบประมาณ พ.ศ.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โดยมอบหมายให้ </a:t>
            </a:r>
            <a:r>
              <a:rPr kumimoji="0" lang="th-TH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เป็นผู้พิจารณาการกำหนดตัวชี้วัด ค่าเป้าหมาย และรายละเอียดของตัวชี้วัดขับเคลื่อนการบูรณาการร่วมกัน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KPIs)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โดยไม่ต้องนำเสนอคณะรัฐมนตรีพิจารณาอีกครั้ง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355600" marR="0" lvl="0" indent="-355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2.4 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เห็นชอบให้สำนักงาน </a:t>
            </a:r>
            <a:r>
              <a:rPr kumimoji="0" lang="th-TH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นำตัวชี้วัดขับเคลื่อนการบูรณาการร่วมกัน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KPIs)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ไปขับเคลื่อนส่วนราชการ จังหวัด และองค์การมหาชนที่จัดตั้ง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ตามพระราชบัญญัติองค์การมหาชน พ.ศ.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2552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และที่แก้ไขเพิ่มเติม รวมทั้งองค์การมหาชนที่จัดตั้งตามพระราชบัญญัติเฉพาะที่ไม่อยู่ภายใต้พระราชบัญญัติการบริหารทุนหมุนเวียน พ.ศ.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2558</a:t>
            </a:r>
          </a:p>
          <a:p>
            <a:pPr marL="355600" marR="0" lvl="0" indent="-355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2.5 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เห็นชอบให้สำนักงานคณะกรรมการนโยบายรัฐวิสาหกิจนำตัวชี้วัดขับเคลื่อนการบูรณาการร่วมกัน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KPIs)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ไปขับเคลื่อนหน่วยงานรัฐวิสาหกิจ และส่งผลการดำเนินงานหรือผลการประเมินให้สำนักงาน </a:t>
            </a:r>
            <a:r>
              <a:rPr kumimoji="0" lang="th-TH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ในสิ้นปีงบประมาณ พ.ศ.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D3D36A-0A6B-58C5-BDB7-46C5913AF01D}"/>
              </a:ext>
            </a:extLst>
          </p:cNvPr>
          <p:cNvSpPr txBox="1"/>
          <p:nvPr/>
        </p:nvSpPr>
        <p:spPr>
          <a:xfrm>
            <a:off x="651349" y="2885056"/>
            <a:ext cx="9059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marR="0" lvl="0" indent="-263525" algn="thaiDi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ตัวชี้วัดขับเคลื่อนการบูรณาการร่วมกัน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Joint KPIs)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ประจำปีงบประมาณ พ.ศ.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2567</a:t>
            </a:r>
          </a:p>
        </p:txBody>
      </p:sp>
    </p:spTree>
    <p:extLst>
      <p:ext uri="{BB962C8B-B14F-4D97-AF65-F5344CB8AC3E}">
        <p14:creationId xmlns:p14="http://schemas.microsoft.com/office/powerpoint/2010/main" val="3923651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DE5BECB-B610-5C03-3228-D231267625B6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B1E80-70BA-8D80-6092-9468FA462943}"/>
              </a:ext>
            </a:extLst>
          </p:cNvPr>
          <p:cNvSpPr txBox="1"/>
          <p:nvPr/>
        </p:nvSpPr>
        <p:spPr bwMode="white">
          <a:xfrm>
            <a:off x="467448" y="-79832"/>
            <a:ext cx="656512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 67: Agenda 3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35E476-F788-FC42-5349-474A458A906D}"/>
              </a:ext>
            </a:extLst>
          </p:cNvPr>
          <p:cNvSpPr txBox="1"/>
          <p:nvPr/>
        </p:nvSpPr>
        <p:spPr>
          <a:xfrm>
            <a:off x="435549" y="963150"/>
            <a:ext cx="6321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050401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รายได้จากการท่องเที่ยวจากการสำราญทางน้ำเพิ่มขึ้น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07481F-0E84-EB02-1F3C-8F5485CFCAFD}"/>
              </a:ext>
            </a:extLst>
          </p:cNvPr>
          <p:cNvSpPr txBox="1"/>
          <p:nvPr/>
        </p:nvSpPr>
        <p:spPr>
          <a:xfrm>
            <a:off x="435549" y="665712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 05.4  การท่องเที่ยวสำราญทางน้ำ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DF15C-CBCC-B7DB-E5CE-06E0341D642B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0435B825-9D6E-14AF-0BBA-D468C1C834B9}"/>
              </a:ext>
            </a:extLst>
          </p:cNvPr>
          <p:cNvSpPr/>
          <p:nvPr/>
        </p:nvSpPr>
        <p:spPr>
          <a:xfrm rot="10800000">
            <a:off x="11079125" y="469247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37B3A-B2A7-7CEC-87BE-9AEA4CD1A911}"/>
              </a:ext>
            </a:extLst>
          </p:cNvPr>
          <p:cNvSpPr txBox="1"/>
          <p:nvPr/>
        </p:nvSpPr>
        <p:spPr>
          <a:xfrm>
            <a:off x="11280088" y="486611"/>
            <a:ext cx="1009255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 สป.กก.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2) 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จท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D095654-BDAA-2BA0-C9E6-16E249D0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352550"/>
            <a:ext cx="12192000" cy="5505450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85D3FE54-BCE2-7BA8-07BC-35D3E0E41A7A}"/>
              </a:ext>
            </a:extLst>
          </p:cNvPr>
          <p:cNvSpPr txBox="1">
            <a:spLocks/>
          </p:cNvSpPr>
          <p:nvPr/>
        </p:nvSpPr>
        <p:spPr>
          <a:xfrm>
            <a:off x="11460400" y="6580822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50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7533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DE5BECB-B610-5C03-3228-D231267625B6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B1E80-70BA-8D80-6092-9468FA462943}"/>
              </a:ext>
            </a:extLst>
          </p:cNvPr>
          <p:cNvSpPr txBox="1"/>
          <p:nvPr/>
        </p:nvSpPr>
        <p:spPr bwMode="white">
          <a:xfrm>
            <a:off x="467448" y="-79832"/>
            <a:ext cx="656512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 67: Agenda 3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รายได้จากการท่องเที่ยว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35E476-F788-FC42-5349-474A458A906D}"/>
              </a:ext>
            </a:extLst>
          </p:cNvPr>
          <p:cNvSpPr txBox="1"/>
          <p:nvPr/>
        </p:nvSpPr>
        <p:spPr>
          <a:xfrm>
            <a:off x="435548" y="963150"/>
            <a:ext cx="7978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050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:โครงสร้างพื้นฐานเพื่อสนับสนุนการท่องเที่ยวมีคุณภาพและมาตรฐานดีขึ้น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07481F-0E84-EB02-1F3C-8F5485CFCAFD}"/>
              </a:ext>
            </a:extLst>
          </p:cNvPr>
          <p:cNvSpPr txBox="1"/>
          <p:nvPr/>
        </p:nvSpPr>
        <p:spPr>
          <a:xfrm>
            <a:off x="435549" y="665712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 05.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การพัฒนาระบบนิเวศการท่องเที่ยว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4E92F-B7A5-4B7B-C16A-F4FE575E87EC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38585F-3AE6-C482-E8A5-9B3E071B0AFC}"/>
              </a:ext>
            </a:extLst>
          </p:cNvPr>
          <p:cNvSpPr/>
          <p:nvPr/>
        </p:nvSpPr>
        <p:spPr>
          <a:xfrm rot="10800000">
            <a:off x="11079124" y="469246"/>
            <a:ext cx="1112873" cy="809889"/>
          </a:xfrm>
          <a:prstGeom prst="homePlate">
            <a:avLst>
              <a:gd name="adj" fmla="val 3508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4088B0-B78B-437A-B256-6D6AED880136}"/>
              </a:ext>
            </a:extLst>
          </p:cNvPr>
          <p:cNvSpPr txBox="1"/>
          <p:nvPr/>
        </p:nvSpPr>
        <p:spPr>
          <a:xfrm>
            <a:off x="11280088" y="486611"/>
            <a:ext cx="1009255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 สป.ค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2) ทช.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3) 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จท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C28EB74-5922-606D-3D48-F707FA1C6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279135"/>
            <a:ext cx="12192000" cy="5575300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D01C8CF2-CD26-9FFB-8EEE-5E56A6C2966D}"/>
              </a:ext>
            </a:extLst>
          </p:cNvPr>
          <p:cNvSpPr txBox="1">
            <a:spLocks/>
          </p:cNvSpPr>
          <p:nvPr/>
        </p:nvSpPr>
        <p:spPr>
          <a:xfrm>
            <a:off x="11460400" y="6580822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51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8321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6EE71F-3152-4FF8-9FAF-6A38F15C84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13D76-AF28-B938-EFD8-43FA6B849492}"/>
              </a:ext>
            </a:extLst>
          </p:cNvPr>
          <p:cNvSpPr/>
          <p:nvPr/>
        </p:nvSpPr>
        <p:spPr>
          <a:xfrm>
            <a:off x="0" y="2113383"/>
            <a:ext cx="12192000" cy="2631233"/>
          </a:xfrm>
          <a:prstGeom prst="rect">
            <a:avLst/>
          </a:prstGeom>
          <a:solidFill>
            <a:srgbClr val="4E80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4A7DE203-3399-C7BF-071D-AA8CDC01F79D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208548" y="3013170"/>
            <a:ext cx="12192000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ประเด็นเป้าหมาย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4</a:t>
            </a: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 : 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รายได้ของผู้ประกอบการ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SMEs 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OTOP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8" name="Picture 12" descr="16) แผนแม่บทประเด็น เศรษฐกิจฐานราก – NSCR">
            <a:extLst>
              <a:ext uri="{FF2B5EF4-FFF2-40B4-BE49-F238E27FC236}">
                <a16:creationId xmlns:a16="http://schemas.microsoft.com/office/drawing/2014/main" id="{41CDB997-87FB-AB44-1E1D-E0E5CEF5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93666"/>
            <a:ext cx="1188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8) แผนแม่บทประเด็น ผู้ประกอบการและวิสาหกิจขนาดกลางและขนาดย่อมยุคใหม่ – NSCR">
            <a:extLst>
              <a:ext uri="{FF2B5EF4-FFF2-40B4-BE49-F238E27FC236}">
                <a16:creationId xmlns:a16="http://schemas.microsoft.com/office/drawing/2014/main" id="{50542068-39D4-1A42-B1AD-9CB442C5E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00" y="693666"/>
            <a:ext cx="1188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3943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18517A3-A220-9B20-7EDD-1941E3F1B5CA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4F58A9-E9EE-A743-ABAB-2678FB0D2740}"/>
              </a:ext>
            </a:extLst>
          </p:cNvPr>
          <p:cNvSpPr txBox="1"/>
          <p:nvPr/>
        </p:nvSpPr>
        <p:spPr>
          <a:xfrm>
            <a:off x="456167" y="381251"/>
            <a:ext cx="11451650" cy="59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ความเชื่อมโยงของห่วงโซ่คุณค่า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Value Chain)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กับเป้าหมายแผนแม่บทฯ ประเด็น 8 ผู้ประกอบการและวิสาหกิจขนาดกลางและขนาดย่อมยุคใหม่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และประเด็น 16 เศรษฐกิจฐานราก </a:t>
            </a:r>
          </a:p>
        </p:txBody>
      </p:sp>
      <p:pic>
        <p:nvPicPr>
          <p:cNvPr id="171" name="Picture 4" descr="8) แผนแม่บทประเด็น ผู้ประกอบการและวิสาหกิจขนาดกลางและขนาดย่อมยุคใหม่ – NSCR">
            <a:extLst>
              <a:ext uri="{FF2B5EF4-FFF2-40B4-BE49-F238E27FC236}">
                <a16:creationId xmlns:a16="http://schemas.microsoft.com/office/drawing/2014/main" id="{05D53EB4-8629-EEC5-2CBF-80E0ACAFC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954" y="398287"/>
            <a:ext cx="555914" cy="5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2" descr="16) แผนแม่บทประเด็น เศรษฐกิจฐานราก – NSCR">
            <a:extLst>
              <a:ext uri="{FF2B5EF4-FFF2-40B4-BE49-F238E27FC236}">
                <a16:creationId xmlns:a16="http://schemas.microsoft.com/office/drawing/2014/main" id="{39A184F7-EA26-E264-EDB9-7F8EE8763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602" y="393062"/>
            <a:ext cx="555914" cy="5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" name="TextBox 199">
            <a:extLst>
              <a:ext uri="{FF2B5EF4-FFF2-40B4-BE49-F238E27FC236}">
                <a16:creationId xmlns:a16="http://schemas.microsoft.com/office/drawing/2014/main" id="{FEB81CE2-AC4B-89B1-42BD-3B868F02F84C}"/>
              </a:ext>
            </a:extLst>
          </p:cNvPr>
          <p:cNvSpPr txBox="1"/>
          <p:nvPr/>
        </p:nvSpPr>
        <p:spPr>
          <a:xfrm>
            <a:off x="463824" y="-88356"/>
            <a:ext cx="1151752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4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รายได้ของผู้ประกอบการ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SMEs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OTOP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4491576-FCA2-6C49-E995-9D9E1DEF2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7250"/>
            <a:ext cx="12192000" cy="6000750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C34D713-9E4C-065F-1B5A-F50A07EB3F8D}"/>
              </a:ext>
            </a:extLst>
          </p:cNvPr>
          <p:cNvSpPr txBox="1">
            <a:spLocks/>
          </p:cNvSpPr>
          <p:nvPr/>
        </p:nvSpPr>
        <p:spPr>
          <a:xfrm>
            <a:off x="11460400" y="6580822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53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539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18517A3-A220-9B20-7EDD-1941E3F1B5CA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4F58A9-E9EE-A743-ABAB-2678FB0D2740}"/>
              </a:ext>
            </a:extLst>
          </p:cNvPr>
          <p:cNvSpPr txBox="1"/>
          <p:nvPr/>
        </p:nvSpPr>
        <p:spPr>
          <a:xfrm>
            <a:off x="456167" y="381251"/>
            <a:ext cx="11451650" cy="59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ความเชื่อมโยงของห่วงโซ่คุณค่า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Value Chain)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กับเป้าหมายแผนแม่บทฯ ประเด็น 8 ผู้ประกอบการและวิสาหกิจขนาดกลางและขนาดย่อมยุคใหม่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และประเด็น 16 เศรษฐกิจฐานราก </a:t>
            </a:r>
          </a:p>
        </p:txBody>
      </p:sp>
      <p:pic>
        <p:nvPicPr>
          <p:cNvPr id="171" name="Picture 4" descr="8) แผนแม่บทประเด็น ผู้ประกอบการและวิสาหกิจขนาดกลางและขนาดย่อมยุคใหม่ – NSCR">
            <a:extLst>
              <a:ext uri="{FF2B5EF4-FFF2-40B4-BE49-F238E27FC236}">
                <a16:creationId xmlns:a16="http://schemas.microsoft.com/office/drawing/2014/main" id="{05D53EB4-8629-EEC5-2CBF-80E0ACAFC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954" y="398287"/>
            <a:ext cx="555914" cy="5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2" descr="16) แผนแม่บทประเด็น เศรษฐกิจฐานราก – NSCR">
            <a:extLst>
              <a:ext uri="{FF2B5EF4-FFF2-40B4-BE49-F238E27FC236}">
                <a16:creationId xmlns:a16="http://schemas.microsoft.com/office/drawing/2014/main" id="{39A184F7-EA26-E264-EDB9-7F8EE8763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602" y="393062"/>
            <a:ext cx="555914" cy="5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" name="TextBox 199">
            <a:extLst>
              <a:ext uri="{FF2B5EF4-FFF2-40B4-BE49-F238E27FC236}">
                <a16:creationId xmlns:a16="http://schemas.microsoft.com/office/drawing/2014/main" id="{FEB81CE2-AC4B-89B1-42BD-3B868F02F84C}"/>
              </a:ext>
            </a:extLst>
          </p:cNvPr>
          <p:cNvSpPr txBox="1"/>
          <p:nvPr/>
        </p:nvSpPr>
        <p:spPr bwMode="white">
          <a:xfrm>
            <a:off x="463824" y="-88356"/>
            <a:ext cx="1151752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4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รายได้ของผู้ประกอบการ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SMEs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OTOP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18FE90BE-45B0-0D4A-5D33-70D58C465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63600"/>
            <a:ext cx="12192000" cy="5994400"/>
          </a:xfrm>
          <a:prstGeom prst="rect">
            <a:avLst/>
          </a:prstGeom>
        </p:spPr>
      </p:pic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E1D4E4DC-6AAB-6282-5851-00608FCBA569}"/>
              </a:ext>
            </a:extLst>
          </p:cNvPr>
          <p:cNvSpPr txBox="1">
            <a:spLocks/>
          </p:cNvSpPr>
          <p:nvPr/>
        </p:nvSpPr>
        <p:spPr>
          <a:xfrm>
            <a:off x="11460400" y="6580822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54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427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B911269-FC0D-1F74-7A7A-F7C11064E925}"/>
              </a:ext>
            </a:extLst>
          </p:cNvPr>
          <p:cNvSpPr txBox="1"/>
          <p:nvPr/>
        </p:nvSpPr>
        <p:spPr>
          <a:xfrm>
            <a:off x="8008538" y="419637"/>
            <a:ext cx="2448000" cy="494623"/>
          </a:xfrm>
          <a:prstGeom prst="rect">
            <a:avLst/>
          </a:prstGeom>
          <a:solidFill>
            <a:srgbClr val="D6D2E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48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จังหวัด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หน่วยงาน ยังไม่จัดส่งตัวชี้วัด)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B9F251-F3E3-B366-FFAD-6B5940FCEB88}"/>
              </a:ext>
            </a:extLst>
          </p:cNvPr>
          <p:cNvSpPr txBox="1"/>
          <p:nvPr/>
        </p:nvSpPr>
        <p:spPr>
          <a:xfrm>
            <a:off x="481711" y="325896"/>
            <a:ext cx="70958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สรุปหน่วยงานเจ้าภาพ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/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หน่วยงานหลักและหน่วยงานสนับสนุน</a:t>
            </a:r>
            <a:endParaRPr kumimoji="0" lang="th-TH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D616A-8A4A-CF29-F112-B09156A13F7A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913A9-3C5E-D78A-C058-7A5F9D5ADC7E}"/>
              </a:ext>
            </a:extLst>
          </p:cNvPr>
          <p:cNvSpPr txBox="1"/>
          <p:nvPr/>
        </p:nvSpPr>
        <p:spPr bwMode="white">
          <a:xfrm>
            <a:off x="463824" y="-88356"/>
            <a:ext cx="1151752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4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รายได้ของผู้ประกอบการ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SMEs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OTOP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E6F258-7A89-2520-5B2F-E813AB2FCF3C}"/>
              </a:ext>
            </a:extLst>
          </p:cNvPr>
          <p:cNvSpPr txBox="1"/>
          <p:nvPr/>
        </p:nvSpPr>
        <p:spPr>
          <a:xfrm>
            <a:off x="10499076" y="433996"/>
            <a:ext cx="1296000" cy="461665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58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CC42C4D8-928F-2895-9D98-E096480B4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12192000" cy="6000750"/>
          </a:xfrm>
          <a:prstGeom prst="rect">
            <a:avLst/>
          </a:prstGeom>
        </p:spPr>
      </p:pic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DA3C6BBC-ABE8-135A-BD8A-99413DCBB255}"/>
              </a:ext>
            </a:extLst>
          </p:cNvPr>
          <p:cNvSpPr txBox="1">
            <a:spLocks/>
          </p:cNvSpPr>
          <p:nvPr/>
        </p:nvSpPr>
        <p:spPr>
          <a:xfrm>
            <a:off x="11460400" y="6580822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100" smtClean="0">
                <a:latin typeface="Arial"/>
              </a:rPr>
              <a:pPr algn="r">
                <a:defRPr/>
              </a:pPr>
              <a:t>55</a:t>
            </a:fld>
            <a:endParaRPr lang="en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140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5B7114BE-12E8-4AA0-67C4-798470AB1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E460BE86-1467-427E-8355-82A18E24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90C18ECD-9E36-8A0D-B728-F2FD00A2F3C2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976BD-D20C-790C-89DA-27B9AF0CE2C0}"/>
              </a:ext>
            </a:extLst>
          </p:cNvPr>
          <p:cNvSpPr txBox="1"/>
          <p:nvPr/>
        </p:nvSpPr>
        <p:spPr bwMode="white">
          <a:xfrm>
            <a:off x="398163" y="-45589"/>
            <a:ext cx="117448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4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รายได้ของผู้ประกอบการ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SMEs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OTOP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A7CBE2-58E9-8293-FFC5-82CD06E3A26F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5D74FF-FCF8-C332-9127-0A6EB3AB5D3A}"/>
              </a:ext>
            </a:extLst>
          </p:cNvPr>
          <p:cNvSpPr txBox="1"/>
          <p:nvPr/>
        </p:nvSpPr>
        <p:spPr>
          <a:xfrm>
            <a:off x="512664" y="891553"/>
            <a:ext cx="6321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08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0101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วิสาหกิจขนาดกลางและขนาดย่อมรายใหม่ในประเทศไทยเพิ่มขึ้น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FD8796-6AB5-4E59-B72F-BF108B24C812}"/>
              </a:ext>
            </a:extLst>
          </p:cNvPr>
          <p:cNvSpPr txBox="1"/>
          <p:nvPr/>
        </p:nvSpPr>
        <p:spPr>
          <a:xfrm>
            <a:off x="524243" y="629347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08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การสร้างความเข้มแข็งผู้ประกอบการอัจฉริยะ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1723BB0C-26A2-24EC-AD60-867F030C45CF}"/>
              </a:ext>
            </a:extLst>
          </p:cNvPr>
          <p:cNvSpPr/>
          <p:nvPr/>
        </p:nvSpPr>
        <p:spPr>
          <a:xfrm rot="10800000">
            <a:off x="11079125" y="490513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286369-3F31-BA04-E029-7445C0CA8937}"/>
              </a:ext>
            </a:extLst>
          </p:cNvPr>
          <p:cNvSpPr txBox="1"/>
          <p:nvPr/>
        </p:nvSpPr>
        <p:spPr>
          <a:xfrm>
            <a:off x="11280088" y="507877"/>
            <a:ext cx="1009255" cy="4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สสว.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68577" y="6492875"/>
            <a:ext cx="229314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8075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260BB7B3-C9CF-8B1A-1287-0A72809BD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723"/>
            <a:ext cx="12192000" cy="5613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E460BE86-1467-427E-8355-82A18E24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90C18ECD-9E36-8A0D-B728-F2FD00A2F3C2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976BD-D20C-790C-89DA-27B9AF0CE2C0}"/>
              </a:ext>
            </a:extLst>
          </p:cNvPr>
          <p:cNvSpPr txBox="1"/>
          <p:nvPr/>
        </p:nvSpPr>
        <p:spPr bwMode="white">
          <a:xfrm>
            <a:off x="416421" y="-88908"/>
            <a:ext cx="117448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4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รายได้ของผู้ประกอบการ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SMEs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OTOP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5D74FF-FCF8-C332-9127-0A6EB3AB5D3A}"/>
              </a:ext>
            </a:extLst>
          </p:cNvPr>
          <p:cNvSpPr txBox="1"/>
          <p:nvPr/>
        </p:nvSpPr>
        <p:spPr>
          <a:xfrm>
            <a:off x="521808" y="915797"/>
            <a:ext cx="766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08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010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ความสามารถในการแข่งขันด้านการใช้เครื่องมือ และเทคโนโลยีดิจิทัลดีขึ้น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FD8796-6AB5-4E59-B72F-BF108B24C812}"/>
              </a:ext>
            </a:extLst>
          </p:cNvPr>
          <p:cNvSpPr txBox="1"/>
          <p:nvPr/>
        </p:nvSpPr>
        <p:spPr>
          <a:xfrm>
            <a:off x="515099" y="653591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08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การสร้างความเข้มแข็งผู้ประกอบการอัจฉริยะ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9D8F2-F30A-C0A5-6A47-58E44BEFE0D1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7C936CED-4612-BFDA-4EA5-4B5A14FF1386}"/>
              </a:ext>
            </a:extLst>
          </p:cNvPr>
          <p:cNvSpPr/>
          <p:nvPr/>
        </p:nvSpPr>
        <p:spPr>
          <a:xfrm rot="10800000">
            <a:off x="11079125" y="490513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AFC59-661A-A650-19A5-094117A2A1C3}"/>
              </a:ext>
            </a:extLst>
          </p:cNvPr>
          <p:cNvSpPr txBox="1"/>
          <p:nvPr/>
        </p:nvSpPr>
        <p:spPr>
          <a:xfrm>
            <a:off x="11280088" y="507877"/>
            <a:ext cx="1009255" cy="4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สสว.</a:t>
            </a:r>
          </a:p>
        </p:txBody>
      </p:sp>
    </p:spTree>
    <p:extLst>
      <p:ext uri="{BB962C8B-B14F-4D97-AF65-F5344CB8AC3E}">
        <p14:creationId xmlns:p14="http://schemas.microsoft.com/office/powerpoint/2010/main" val="35520343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99817DA-DF58-3E4E-2567-C6EB27A68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921"/>
            <a:ext cx="12192000" cy="55435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E460BE86-1467-427E-8355-82A18E24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90C18ECD-9E36-8A0D-B728-F2FD00A2F3C2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976BD-D20C-790C-89DA-27B9AF0CE2C0}"/>
              </a:ext>
            </a:extLst>
          </p:cNvPr>
          <p:cNvSpPr txBox="1"/>
          <p:nvPr/>
        </p:nvSpPr>
        <p:spPr bwMode="white">
          <a:xfrm>
            <a:off x="416421" y="-88908"/>
            <a:ext cx="117448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4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รายได้ของผู้ประกอบการ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SMEs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OTOP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5D74FF-FCF8-C332-9127-0A6EB3AB5D3A}"/>
              </a:ext>
            </a:extLst>
          </p:cNvPr>
          <p:cNvSpPr txBox="1"/>
          <p:nvPr/>
        </p:nvSpPr>
        <p:spPr>
          <a:xfrm>
            <a:off x="530952" y="934085"/>
            <a:ext cx="766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08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มูลค่าพาณิชย์อิเล็กทรอนิสก์ของวิสาหกิจขนาดกลางและขนาดย่อมเพิ่มขึ้น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FD8796-6AB5-4E59-B72F-BF108B24C812}"/>
              </a:ext>
            </a:extLst>
          </p:cNvPr>
          <p:cNvSpPr txBox="1"/>
          <p:nvPr/>
        </p:nvSpPr>
        <p:spPr>
          <a:xfrm>
            <a:off x="524243" y="671879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08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การสร้างโอกาสเข้าถึงตลาด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8A7D89-9C2C-BC10-BB1D-6B54249523BF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D97CC55-D41E-B03C-7776-8658F316C1C4}"/>
              </a:ext>
            </a:extLst>
          </p:cNvPr>
          <p:cNvSpPr/>
          <p:nvPr/>
        </p:nvSpPr>
        <p:spPr>
          <a:xfrm rot="10800000">
            <a:off x="10887740" y="490513"/>
            <a:ext cx="1304258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47F91-31CC-9B2F-8C24-4CBCD748E77A}"/>
              </a:ext>
            </a:extLst>
          </p:cNvPr>
          <p:cNvSpPr txBox="1"/>
          <p:nvPr/>
        </p:nvSpPr>
        <p:spPr>
          <a:xfrm>
            <a:off x="11006352" y="529143"/>
            <a:ext cx="1304257" cy="4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สสว.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2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 พค.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สค.</a:t>
            </a:r>
          </a:p>
        </p:txBody>
      </p:sp>
    </p:spTree>
    <p:extLst>
      <p:ext uri="{BB962C8B-B14F-4D97-AF65-F5344CB8AC3E}">
        <p14:creationId xmlns:p14="http://schemas.microsoft.com/office/powerpoint/2010/main" val="37961653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F9A3BDE1-9539-45BC-BD82-E1C24E716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0"/>
            <a:ext cx="12192000" cy="5613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E460BE86-1467-427E-8355-82A18E24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90C18ECD-9E36-8A0D-B728-F2FD00A2F3C2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976BD-D20C-790C-89DA-27B9AF0CE2C0}"/>
              </a:ext>
            </a:extLst>
          </p:cNvPr>
          <p:cNvSpPr txBox="1"/>
          <p:nvPr/>
        </p:nvSpPr>
        <p:spPr bwMode="white">
          <a:xfrm>
            <a:off x="416421" y="-88908"/>
            <a:ext cx="117448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4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รายได้ของผู้ประกอบการ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SMEs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OTOP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5D74FF-FCF8-C332-9127-0A6EB3AB5D3A}"/>
              </a:ext>
            </a:extLst>
          </p:cNvPr>
          <p:cNvSpPr txBox="1"/>
          <p:nvPr/>
        </p:nvSpPr>
        <p:spPr>
          <a:xfrm>
            <a:off x="530952" y="924941"/>
            <a:ext cx="766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08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การขยายตัวการส่งออกของวิสาหกิจขนาดกลางและขนาดย่อมเพิ่มขึ้น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FD8796-6AB5-4E59-B72F-BF108B24C812}"/>
              </a:ext>
            </a:extLst>
          </p:cNvPr>
          <p:cNvSpPr txBox="1"/>
          <p:nvPr/>
        </p:nvSpPr>
        <p:spPr>
          <a:xfrm>
            <a:off x="524243" y="662735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08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การสร้างโอกาสเข้าถึงตลาด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DF87F-A9AF-968F-8F8F-72F4338A00DD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B3536ED2-F7FB-F6F2-0C8B-C4D4106C8C62}"/>
              </a:ext>
            </a:extLst>
          </p:cNvPr>
          <p:cNvSpPr/>
          <p:nvPr/>
        </p:nvSpPr>
        <p:spPr>
          <a:xfrm rot="10800000">
            <a:off x="11079125" y="490513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3BA144-A5BF-FBDE-E1DA-429B1C4B7FB8}"/>
              </a:ext>
            </a:extLst>
          </p:cNvPr>
          <p:cNvSpPr txBox="1"/>
          <p:nvPr/>
        </p:nvSpPr>
        <p:spPr>
          <a:xfrm>
            <a:off x="11280088" y="529143"/>
            <a:ext cx="1009255" cy="4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สสว.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สค.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194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61A9B4DE-D128-43A4-8937-BCA5CCC1C001}"/>
              </a:ext>
            </a:extLst>
          </p:cNvPr>
          <p:cNvSpPr txBox="1">
            <a:spLocks/>
          </p:cNvSpPr>
          <p:nvPr/>
        </p:nvSpPr>
        <p:spPr>
          <a:xfrm>
            <a:off x="9387512" y="65566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24199E-C008-9DBF-5282-5CB63D626085}"/>
              </a:ext>
            </a:extLst>
          </p:cNvPr>
          <p:cNvSpPr txBox="1"/>
          <p:nvPr/>
        </p:nvSpPr>
        <p:spPr>
          <a:xfrm>
            <a:off x="437323" y="205073"/>
            <a:ext cx="505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(ต่อ)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DCC43B11-0702-47EC-004C-FFECEB85AF75}"/>
              </a:ext>
            </a:extLst>
          </p:cNvPr>
          <p:cNvSpPr/>
          <p:nvPr/>
        </p:nvSpPr>
        <p:spPr>
          <a:xfrm>
            <a:off x="501589" y="1357589"/>
            <a:ext cx="11286665" cy="5260723"/>
          </a:xfrm>
          <a:prstGeom prst="roundRect">
            <a:avLst>
              <a:gd name="adj" fmla="val 12962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DF7ED3FB-4AE3-F928-D144-D0AF16078172}"/>
              </a:ext>
            </a:extLst>
          </p:cNvPr>
          <p:cNvSpPr/>
          <p:nvPr/>
        </p:nvSpPr>
        <p:spPr>
          <a:xfrm>
            <a:off x="910085" y="1068668"/>
            <a:ext cx="10868926" cy="623700"/>
          </a:xfrm>
          <a:prstGeom prst="roundRect">
            <a:avLst>
              <a:gd name="adj" fmla="val 50000"/>
            </a:avLst>
          </a:prstGeom>
          <a:solidFill>
            <a:srgbClr val="BFE2A8"/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8FD8450-5447-CCC9-605E-02E22DA73DCC}"/>
              </a:ext>
            </a:extLst>
          </p:cNvPr>
          <p:cNvSpPr txBox="1"/>
          <p:nvPr/>
        </p:nvSpPr>
        <p:spPr>
          <a:xfrm>
            <a:off x="1227715" y="1171925"/>
            <a:ext cx="10338576" cy="52044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173038" marR="0" lvl="0" indent="0" algn="thaiDi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มติ 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ครั้งที่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/256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วันที่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มิถุนายน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2566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(ต่อ)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5E4E3D-5FDD-E5B2-1EF2-CE370E8AD3E3}"/>
              </a:ext>
            </a:extLst>
          </p:cNvPr>
          <p:cNvGrpSpPr/>
          <p:nvPr/>
        </p:nvGrpSpPr>
        <p:grpSpPr>
          <a:xfrm>
            <a:off x="334427" y="874565"/>
            <a:ext cx="1008000" cy="972000"/>
            <a:chOff x="-84639" y="3432629"/>
            <a:chExt cx="1414086" cy="142456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8E4D59-8D76-23F7-A97D-1D6AB60A5BA0}"/>
                </a:ext>
              </a:extLst>
            </p:cNvPr>
            <p:cNvGrpSpPr/>
            <p:nvPr/>
          </p:nvGrpSpPr>
          <p:grpSpPr>
            <a:xfrm>
              <a:off x="-84639" y="3432629"/>
              <a:ext cx="1414086" cy="1424561"/>
              <a:chOff x="8243711" y="2275512"/>
              <a:chExt cx="3512867" cy="351286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B6F8765-141B-36FF-2F28-81BE508EA00E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512867" cy="3512866"/>
                <a:chOff x="4283335" y="1881752"/>
                <a:chExt cx="3891646" cy="3891646"/>
              </a:xfrm>
            </p:grpSpPr>
            <p:pic>
              <p:nvPicPr>
                <p:cNvPr id="14" name="Graphic 13">
                  <a:extLst>
                    <a:ext uri="{FF2B5EF4-FFF2-40B4-BE49-F238E27FC236}">
                      <a16:creationId xmlns:a16="http://schemas.microsoft.com/office/drawing/2014/main" id="{F5142C43-2AB2-75D9-EF6D-8A994B2522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227447DF-5FF4-F888-DA7B-B95035972444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5036E74A-0EB1-8F34-6686-252A09C063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</p:spPr>
          </p:pic>
        </p:grpSp>
        <p:pic>
          <p:nvPicPr>
            <p:cNvPr id="11" name="Picture 2" descr="Board Approval - Selection Process Icon Png (350x350), Png Download">
              <a:extLst>
                <a:ext uri="{FF2B5EF4-FFF2-40B4-BE49-F238E27FC236}">
                  <a16:creationId xmlns:a16="http://schemas.microsoft.com/office/drawing/2014/main" id="{0A8137E8-5F04-0813-EA92-7F7A970D6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21" y="3629321"/>
              <a:ext cx="1041201" cy="104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CF987FC-93D2-59F6-3C90-5C4B6D370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086" y="1874085"/>
            <a:ext cx="10656206" cy="359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355600" marR="0" lvl="0" indent="-355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2.6 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เห็นชอบให้กรมบัญชีกลางนำตัวชี้วัดขับเคลื่อนการบูรณาการร่วมกัน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KPIs)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ไปขับเคลื่อนองค์การมหาชนที่จัดตั้งตามพระราชบัญญัติเฉพาะ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ที่อยู่ภายใต้พระราชบัญญัติการบริหารทุนหมุนเวียน พ.ศ.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2558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และทุนหมุนเวียนอื่นภายใต้ระบบการประเมินของกรมบัญชีกลาง และส่งผลการดำเนินงานหรือผลการประเมินให้สำนักงาน </a:t>
            </a:r>
            <a:r>
              <a:rPr kumimoji="0" lang="th-TH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ในสิ้นปีงบประมาณ พ.ศ.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</a:t>
            </a:r>
          </a:p>
          <a:p>
            <a:pPr marL="355600" marR="0" lvl="0" indent="-355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2.7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ห็นชอบให้องค์การมหาชนที่จัดตั้งตามพระราชบัญญัติเฉพาะที่อยู่ภายใต้พระราชบัญญัติการบริหารทุนหมุนเวียน พ.ศ.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2558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และไม่อยู่ในระบบการประเมินของกรมบัญชีกลาง สำนักงานตำรวจแห่งชาติ กรุงเทพมหานคร และหน่วยงานอื่น ๆ นำตัวชี้วัดขับเคลื่อนการบูรณาการร่วมกัน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KPIs)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ไปขับเคลื่อนภายในหน่วยงาน และส่งผลการดำเนินงานหรือผลการประเมินให้สำนักงาน </a:t>
            </a:r>
            <a:r>
              <a:rPr kumimoji="0" lang="th-TH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ในสิ้นปีงบประมาณ พ.ศ.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</a:t>
            </a:r>
          </a:p>
          <a:p>
            <a:pPr marL="355600" marR="0" lvl="0" indent="-355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2.8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เห็นชอบให้ฝ่ายเลขานุการของคณะกรรมการนโยบายระดับชาติ ได้แก่ คณะกรรมการทรัพยากรน้ำแห่งชาติ คณะกรรมการสิ่งแวดล้อมแห่งชาติ คณะกรรมการนโยบายการท่องเที่ยวแห่งชาติ คณะกรรมการส่งเสริมวิสาหกิจขนาดกลางและขนาดย่อม และคณะกรรมการอำนวยการหนึ่งตำบล หนึ่งผลิตภัณฑ์แห่งชาติ นำตัวชี้วัดขับเคลื่อนการบูรณาการร่วมกัน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KPIs)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เสนอแก่คณะกรรมการนโยบายระดับชาติที่เกี่ยวข้อง เพื่อร่วมขับเคลื่อนประเด็นนโยบายสำคัญ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Agenda) </a:t>
            </a:r>
            <a:endParaRPr kumimoji="0" lang="th-TH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355600" marR="0" lvl="0" indent="-355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2.9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เห็นชอบให้สำนักงาน </a:t>
            </a:r>
            <a:r>
              <a:rPr kumimoji="0" lang="th-TH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เสนอคณะรัฐมนตรีพิจารณา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125872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4735B875-F9D6-16B3-2B99-E8E31A7E2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650"/>
            <a:ext cx="12192000" cy="55943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E460BE86-1467-427E-8355-82A18E24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90C18ECD-9E36-8A0D-B728-F2FD00A2F3C2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976BD-D20C-790C-89DA-27B9AF0CE2C0}"/>
              </a:ext>
            </a:extLst>
          </p:cNvPr>
          <p:cNvSpPr txBox="1"/>
          <p:nvPr/>
        </p:nvSpPr>
        <p:spPr bwMode="white">
          <a:xfrm>
            <a:off x="416421" y="-88908"/>
            <a:ext cx="117448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4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รายได้ของผู้ประกอบการ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SMEs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OTOP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A7CBE2-58E9-8293-FFC5-82CD06E3A26F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5D74FF-FCF8-C332-9127-0A6EB3AB5D3A}"/>
              </a:ext>
            </a:extLst>
          </p:cNvPr>
          <p:cNvSpPr txBox="1"/>
          <p:nvPr/>
        </p:nvSpPr>
        <p:spPr>
          <a:xfrm>
            <a:off x="512664" y="936630"/>
            <a:ext cx="63210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16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0101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ศักยภาพและขีดความสามารถของเศรษฐกิจฐานรากเพิ่มขึ้น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FD8796-6AB5-4E59-B72F-BF108B24C812}"/>
              </a:ext>
            </a:extLst>
          </p:cNvPr>
          <p:cNvSpPr txBox="1"/>
          <p:nvPr/>
        </p:nvSpPr>
        <p:spPr>
          <a:xfrm>
            <a:off x="524243" y="674424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16.1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การยกระดับศักยภาพการเป็นผู้ประกอบการธุรกิจ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87C6C367-522B-5016-6263-701C6265C1F3}"/>
              </a:ext>
            </a:extLst>
          </p:cNvPr>
          <p:cNvSpPr/>
          <p:nvPr/>
        </p:nvSpPr>
        <p:spPr>
          <a:xfrm rot="10800000">
            <a:off x="11079125" y="490513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C15A28-22F6-FD3F-7570-0E20DCF112D6}"/>
              </a:ext>
            </a:extLst>
          </p:cNvPr>
          <p:cNvSpPr txBox="1"/>
          <p:nvPr/>
        </p:nvSpPr>
        <p:spPr>
          <a:xfrm>
            <a:off x="11280088" y="529143"/>
            <a:ext cx="1009255" cy="4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สป.กค.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710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EBBF12C5-54F2-3484-2D16-2E3ACAAD7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250"/>
            <a:ext cx="12192000" cy="56197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E460BE86-1467-427E-8355-82A18E24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12" y="18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90C18ECD-9E36-8A0D-B728-F2FD00A2F3C2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976BD-D20C-790C-89DA-27B9AF0CE2C0}"/>
              </a:ext>
            </a:extLst>
          </p:cNvPr>
          <p:cNvSpPr txBox="1"/>
          <p:nvPr/>
        </p:nvSpPr>
        <p:spPr bwMode="white">
          <a:xfrm>
            <a:off x="416421" y="-88908"/>
            <a:ext cx="117448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4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รายได้ของผู้ประกอบการ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SMEs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OTOP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A7CBE2-58E9-8293-FFC5-82CD06E3A26F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5D74FF-FCF8-C332-9127-0A6EB3AB5D3A}"/>
              </a:ext>
            </a:extLst>
          </p:cNvPr>
          <p:cNvSpPr txBox="1"/>
          <p:nvPr/>
        </p:nvSpPr>
        <p:spPr>
          <a:xfrm>
            <a:off x="512664" y="936629"/>
            <a:ext cx="6321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16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ผู้ประกอบการเศรษฐกิจฐานรากมีรายได้เพิ่มขึ้นอย่างต่อเนื่อง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FD8796-6AB5-4E59-B72F-BF108B24C812}"/>
              </a:ext>
            </a:extLst>
          </p:cNvPr>
          <p:cNvSpPr txBox="1"/>
          <p:nvPr/>
        </p:nvSpPr>
        <p:spPr>
          <a:xfrm>
            <a:off x="524243" y="633783"/>
            <a:ext cx="754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16.2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การสร้างสภาพแวดล้อมและกลไกที่ส่งเสริมการพัฒนาเศรษฐกิจฐานราก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58F35FE5-6A98-75A6-3020-D89ACAAC3252}"/>
              </a:ext>
            </a:extLst>
          </p:cNvPr>
          <p:cNvSpPr/>
          <p:nvPr/>
        </p:nvSpPr>
        <p:spPr>
          <a:xfrm rot="10800000">
            <a:off x="11079125" y="490513"/>
            <a:ext cx="1112873" cy="54043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8C3B7D-AAB2-64BE-EF94-707AEBC43A50}"/>
              </a:ext>
            </a:extLst>
          </p:cNvPr>
          <p:cNvSpPr txBox="1"/>
          <p:nvPr/>
        </p:nvSpPr>
        <p:spPr>
          <a:xfrm>
            <a:off x="11280088" y="507877"/>
            <a:ext cx="1009255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หน่วยงานหลัก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พช.</a:t>
            </a:r>
          </a:p>
        </p:txBody>
      </p:sp>
    </p:spTree>
    <p:extLst>
      <p:ext uri="{BB962C8B-B14F-4D97-AF65-F5344CB8AC3E}">
        <p14:creationId xmlns:p14="http://schemas.microsoft.com/office/powerpoint/2010/main" val="5147647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6EE71F-3152-4FF8-9FAF-6A38F15C84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68507B-4E4B-7C9B-F7B1-5EFA2904E073}"/>
              </a:ext>
            </a:extLst>
          </p:cNvPr>
          <p:cNvSpPr/>
          <p:nvPr/>
        </p:nvSpPr>
        <p:spPr>
          <a:xfrm>
            <a:off x="0" y="2113383"/>
            <a:ext cx="12192000" cy="2631233"/>
          </a:xfrm>
          <a:prstGeom prst="rect">
            <a:avLst/>
          </a:prstGeom>
          <a:solidFill>
            <a:srgbClr val="176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616EF76-8A6F-A26B-8949-377A1D8A907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0" y="2767011"/>
            <a:ext cx="1219200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ประเด็นเป้าหมาย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5</a:t>
            </a: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: 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การลดปริมาณฝุ่นละออง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PM2.5 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PM10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" name="Picture 40" descr="18) แผนแม่บทประเด็น การเติบโตอย่างยั่งยืน – NSCR">
            <a:extLst>
              <a:ext uri="{FF2B5EF4-FFF2-40B4-BE49-F238E27FC236}">
                <a16:creationId xmlns:a16="http://schemas.microsoft.com/office/drawing/2014/main" id="{B2D521F2-24C6-ECE5-09BF-EAE6064D7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44564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4521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D255A74D-9383-432B-36D5-75AE1784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450"/>
            <a:ext cx="12192000" cy="60515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8517A3-A220-9B20-7EDD-1941E3F1B5CA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BD47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EBE475-980D-522E-B760-5C5ABB88A593}"/>
              </a:ext>
            </a:extLst>
          </p:cNvPr>
          <p:cNvSpPr txBox="1"/>
          <p:nvPr/>
        </p:nvSpPr>
        <p:spPr bwMode="white">
          <a:xfrm>
            <a:off x="467448" y="-79832"/>
            <a:ext cx="1023616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 Agenda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การลดปริมาณฝุ่นละออง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PM2.5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4F58A9-E9EE-A743-ABAB-2678FB0D2740}"/>
              </a:ext>
            </a:extLst>
          </p:cNvPr>
          <p:cNvSpPr txBox="1"/>
          <p:nvPr/>
        </p:nvSpPr>
        <p:spPr>
          <a:xfrm>
            <a:off x="467448" y="386735"/>
            <a:ext cx="9171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ความเชื่อมโยงของห่วงโซ่คุณค่า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Value Chain)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กับเป้าหมายแผนแม่บทฯ ประเด็น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18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การเติบโตอย่างยั่งยืน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86" name="Picture 40" descr="18) แผนแม่บทประเด็น การเติบโตอย่างยั่งยืน – NSCR">
            <a:extLst>
              <a:ext uri="{FF2B5EF4-FFF2-40B4-BE49-F238E27FC236}">
                <a16:creationId xmlns:a16="http://schemas.microsoft.com/office/drawing/2014/main" id="{3DAE8B88-60D2-0B30-F90D-6BBB689BC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639" y="379646"/>
            <a:ext cx="527671" cy="52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1FB00492-8CA4-2ED7-8916-26327037E7E8}"/>
              </a:ext>
            </a:extLst>
          </p:cNvPr>
          <p:cNvSpPr txBox="1">
            <a:spLocks/>
          </p:cNvSpPr>
          <p:nvPr/>
        </p:nvSpPr>
        <p:spPr>
          <a:xfrm>
            <a:off x="9318523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787E290-76B0-4EA1-9FB1-BF333C18EEE2}" type="slidenum">
              <a:rPr lang="en-US" sz="1200" smtClean="0">
                <a:solidFill>
                  <a:srgbClr val="002060"/>
                </a:solidFill>
                <a:latin typeface="Calibri" panose="020F0502020204030204"/>
              </a:rPr>
              <a:pPr algn="r">
                <a:defRPr/>
              </a:pPr>
              <a:t>63</a:t>
            </a:fld>
            <a:endParaRPr lang="en-US" sz="12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41715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2D06F01-2A8E-09F8-8F97-48E7B3489544}"/>
              </a:ext>
            </a:extLst>
          </p:cNvPr>
          <p:cNvSpPr txBox="1"/>
          <p:nvPr/>
        </p:nvSpPr>
        <p:spPr>
          <a:xfrm>
            <a:off x="492344" y="450999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สรุปหน่วยงานหลักและหน่วยงานสนับสนุน</a:t>
            </a:r>
            <a:endParaRPr kumimoji="0" lang="th-TH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142391-0DC1-BD7D-25C3-563EF9BD6434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BD47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0D1A55-FE2D-A024-5844-E3F934B2D018}"/>
              </a:ext>
            </a:extLst>
          </p:cNvPr>
          <p:cNvSpPr txBox="1"/>
          <p:nvPr/>
        </p:nvSpPr>
        <p:spPr bwMode="white">
          <a:xfrm>
            <a:off x="467448" y="-79832"/>
            <a:ext cx="1023616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 Agenda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การลดปริมาณฝุ่นละออง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PM2.5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D6F24-537B-E0F1-F987-3E5DDB8BC0DA}"/>
              </a:ext>
            </a:extLst>
          </p:cNvPr>
          <p:cNvSpPr txBox="1"/>
          <p:nvPr/>
        </p:nvSpPr>
        <p:spPr>
          <a:xfrm>
            <a:off x="8291558" y="280076"/>
            <a:ext cx="2448000" cy="707886"/>
          </a:xfrm>
          <a:prstGeom prst="rect">
            <a:avLst/>
          </a:prstGeom>
          <a:solidFill>
            <a:srgbClr val="D6D2E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29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17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จังหวัด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 ยังไม่จัดส่งตัวชี้วัด)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B5918-A3FF-2F33-65C9-DC16A85FBFA2}"/>
              </a:ext>
            </a:extLst>
          </p:cNvPr>
          <p:cNvSpPr txBox="1"/>
          <p:nvPr/>
        </p:nvSpPr>
        <p:spPr>
          <a:xfrm>
            <a:off x="10793486" y="434487"/>
            <a:ext cx="1116000" cy="461665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18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082BB2-4F8C-74BE-4950-5AF998120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350"/>
            <a:ext cx="12192000" cy="596265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0D1284A-5535-CEBA-4B11-FA1F17FCE14B}"/>
              </a:ext>
            </a:extLst>
          </p:cNvPr>
          <p:cNvSpPr txBox="1">
            <a:spLocks/>
          </p:cNvSpPr>
          <p:nvPr/>
        </p:nvSpPr>
        <p:spPr>
          <a:xfrm>
            <a:off x="9499161" y="652706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787E290-76B0-4EA1-9FB1-BF333C18EEE2}" type="slidenum">
              <a:rPr lang="en-US" sz="1200" smtClean="0">
                <a:solidFill>
                  <a:srgbClr val="002060"/>
                </a:solidFill>
                <a:latin typeface="Calibri" panose="020F0502020204030204"/>
              </a:rPr>
              <a:pPr algn="r">
                <a:defRPr/>
              </a:pPr>
              <a:t>64</a:t>
            </a:fld>
            <a:endParaRPr lang="en-US" sz="12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56071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BBBCC2-62E4-4C25-3770-579B7983A2A4}"/>
              </a:ext>
            </a:extLst>
          </p:cNvPr>
          <p:cNvSpPr txBox="1"/>
          <p:nvPr/>
        </p:nvSpPr>
        <p:spPr bwMode="white">
          <a:xfrm>
            <a:off x="467447" y="-79832"/>
            <a:ext cx="973319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67: Agenda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การลดปริมาณฝุ่นละออง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PM2.5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B2CF89-5FC4-7F54-DEF5-DD76F843F5F5}"/>
              </a:ext>
            </a:extLst>
          </p:cNvPr>
          <p:cNvSpPr txBox="1"/>
          <p:nvPr/>
        </p:nvSpPr>
        <p:spPr>
          <a:xfrm>
            <a:off x="-50361" y="-174971"/>
            <a:ext cx="577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600" b="1" i="0" u="none" strike="noStrike" kern="1200" cap="none" spc="0" normalizeH="0" baseline="0" noProof="0" dirty="0">
                <a:ln>
                  <a:noFill/>
                </a:ln>
                <a:solidFill>
                  <a:srgbClr val="FFBD47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BD47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7B8ED3-E8E9-D0BF-41EA-F64C0581A68C}"/>
              </a:ext>
            </a:extLst>
          </p:cNvPr>
          <p:cNvSpPr txBox="1"/>
          <p:nvPr/>
        </p:nvSpPr>
        <p:spPr>
          <a:xfrm>
            <a:off x="467447" y="722101"/>
            <a:ext cx="7074921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18.4 </a:t>
            </a:r>
            <a:r>
              <a:rPr kumimoji="0" lang="th-TH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การจัดการอากาศ เสียง และความสั่นสะเทือนอยู่ระดับมาตรฐานของประเทศไทย</a:t>
            </a:r>
            <a:endParaRPr kumimoji="0" lang="en-US" sz="1800" b="1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180402</a:t>
            </a:r>
            <a:r>
              <a:rPr kumimoji="0" lang="th-TH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2060"/>
                </a:highligh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คุณภาพอากาศ เสียง และความสั่นสะเทือนอยู่ระดับมาตรฐานของประเทศไทย</a:t>
            </a:r>
            <a:endParaRPr kumimoji="0" lang="th-TH" sz="1800" b="1" i="0" u="none" strike="noStrike" kern="1200" cap="none" spc="-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1AB672-BA70-5CCB-38C2-6229D879BEEB}"/>
              </a:ext>
            </a:extLst>
          </p:cNvPr>
          <p:cNvSpPr txBox="1"/>
          <p:nvPr/>
        </p:nvSpPr>
        <p:spPr>
          <a:xfrm>
            <a:off x="492344" y="373550"/>
            <a:ext cx="5680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ข้อมูลตัวชี้วัด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Joint KPIs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Arial"/>
              </a:rPr>
              <a:t>ของแต่ละหน่วยงาน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885559-288F-3FD2-4674-F909B0AE96D4}"/>
              </a:ext>
            </a:extLst>
          </p:cNvPr>
          <p:cNvGrpSpPr/>
          <p:nvPr/>
        </p:nvGrpSpPr>
        <p:grpSpPr>
          <a:xfrm>
            <a:off x="11079125" y="469247"/>
            <a:ext cx="1210218" cy="540430"/>
            <a:chOff x="11079125" y="469247"/>
            <a:chExt cx="1210218" cy="540430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727211E4-2D78-9F16-C32A-650E15795E55}"/>
                </a:ext>
              </a:extLst>
            </p:cNvPr>
            <p:cNvSpPr/>
            <p:nvPr/>
          </p:nvSpPr>
          <p:spPr>
            <a:xfrm rot="10800000">
              <a:off x="11079125" y="469247"/>
              <a:ext cx="1112873" cy="540430"/>
            </a:xfrm>
            <a:prstGeom prst="homePlat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7C2B4F-B9E6-1E94-F028-7F66D395FB3C}"/>
                </a:ext>
              </a:extLst>
            </p:cNvPr>
            <p:cNvSpPr txBox="1"/>
            <p:nvPr/>
          </p:nvSpPr>
          <p:spPr>
            <a:xfrm>
              <a:off x="11280088" y="486611"/>
              <a:ext cx="1009255" cy="44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หน่วยงานหลัก</a:t>
              </a: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คพ.</a:t>
              </a:r>
            </a:p>
          </p:txBody>
        </p:sp>
      </p:grp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6A5EC71F-2753-4F1C-11BD-F9E2AB3B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950"/>
            <a:ext cx="12192000" cy="5607050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F21E3136-AE24-834D-7609-1E7D06D4ACCD}"/>
              </a:ext>
            </a:extLst>
          </p:cNvPr>
          <p:cNvSpPr txBox="1">
            <a:spLocks/>
          </p:cNvSpPr>
          <p:nvPr/>
        </p:nvSpPr>
        <p:spPr>
          <a:xfrm>
            <a:off x="9448798" y="659135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787E290-76B0-4EA1-9FB1-BF333C18EEE2}" type="slidenum">
              <a:rPr lang="en-US" sz="1200" smtClean="0">
                <a:solidFill>
                  <a:srgbClr val="002060"/>
                </a:solidFill>
                <a:latin typeface="Calibri" panose="020F0502020204030204"/>
              </a:rPr>
              <a:pPr algn="r">
                <a:defRPr/>
              </a:pPr>
              <a:t>65</a:t>
            </a:fld>
            <a:endParaRPr lang="en-US" sz="12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8536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05E11B5-27E1-E8A0-4137-00E375935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350"/>
            <a:ext cx="12192000" cy="59626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B4D950-CE77-1EAE-160E-A50856436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218" y="655328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21E8A0-2E92-8192-612B-863F30BA0930}"/>
              </a:ext>
            </a:extLst>
          </p:cNvPr>
          <p:cNvSpPr txBox="1"/>
          <p:nvPr/>
        </p:nvSpPr>
        <p:spPr>
          <a:xfrm>
            <a:off x="314960" y="205073"/>
            <a:ext cx="10952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2.2 ตัวชี้วัดขับเคลื่อนการบูรณาการร่วมกัน (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KPIs) 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(ต่อ)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18160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4A8D17D-506C-297D-56C1-5858FAE72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DFE750-4D84-A000-D1D5-9989A682CA26}"/>
              </a:ext>
            </a:extLst>
          </p:cNvPr>
          <p:cNvSpPr/>
          <p:nvPr/>
        </p:nvSpPr>
        <p:spPr>
          <a:xfrm>
            <a:off x="278972" y="942429"/>
            <a:ext cx="11658398" cy="5852040"/>
          </a:xfrm>
          <a:prstGeom prst="roundRect">
            <a:avLst>
              <a:gd name="adj" fmla="val 564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D72E5-7ACB-672E-079E-D9DB6D3851A1}"/>
              </a:ext>
            </a:extLst>
          </p:cNvPr>
          <p:cNvSpPr txBox="1"/>
          <p:nvPr/>
        </p:nvSpPr>
        <p:spPr>
          <a:xfrm>
            <a:off x="314960" y="205073"/>
            <a:ext cx="10952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2.2 ตัวชี้วัดขับเคลื่อนการบูรณาการร่วมกัน (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KPIs) 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(ต่อ)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8AAA7-6DAE-B1BA-32DB-754A215A9E59}"/>
              </a:ext>
            </a:extLst>
          </p:cNvPr>
          <p:cNvSpPr txBox="1"/>
          <p:nvPr/>
        </p:nvSpPr>
        <p:spPr>
          <a:xfrm>
            <a:off x="2748085" y="4415451"/>
            <a:ext cx="6769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</a:t>
            </a:r>
            <a:r>
              <a:rPr lang="th-TH" sz="2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ตัวชี้วัดขับเคลื่อนการบูรณาการร่วมกัน (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Joint KPIs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)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ประจำปีงบประมาณ พ.ศ. 256</a:t>
            </a:r>
            <a:r>
              <a:rPr lang="en-US" sz="2800" b="1" kern="0" dirty="0"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7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56AE5-82B5-BA67-8B79-6F620BBF758E}"/>
              </a:ext>
            </a:extLst>
          </p:cNvPr>
          <p:cNvSpPr txBox="1"/>
          <p:nvPr/>
        </p:nvSpPr>
        <p:spPr>
          <a:xfrm>
            <a:off x="4716379" y="3949422"/>
            <a:ext cx="3096126" cy="466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  <a:hlinkClick r:id="rId2"/>
              </a:rPr>
              <a:t>https://shorturl.at/BGJU5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4CC6F1-0C94-8710-03F7-F2FE12655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80" y="183033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814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F639D8-11E9-90EA-C64E-6DA1F6E98658}"/>
              </a:ext>
            </a:extLst>
          </p:cNvPr>
          <p:cNvSpPr/>
          <p:nvPr/>
        </p:nvSpPr>
        <p:spPr bwMode="blackWhite">
          <a:xfrm>
            <a:off x="1970402" y="1318928"/>
            <a:ext cx="10221598" cy="1213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FD88C55-C44A-3941-F81D-32A0D80D9A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4D70A7-3602-A50B-E003-66E142DBED6E}"/>
              </a:ext>
            </a:extLst>
          </p:cNvPr>
          <p:cNvSpPr/>
          <p:nvPr/>
        </p:nvSpPr>
        <p:spPr>
          <a:xfrm>
            <a:off x="994974" y="1639282"/>
            <a:ext cx="10007975" cy="1958683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280F74-953D-3AB2-C82D-7FF107330D17}"/>
              </a:ext>
            </a:extLst>
          </p:cNvPr>
          <p:cNvGrpSpPr/>
          <p:nvPr/>
        </p:nvGrpSpPr>
        <p:grpSpPr bwMode="blackWhite">
          <a:xfrm>
            <a:off x="1106107" y="1826280"/>
            <a:ext cx="536594" cy="707886"/>
            <a:chOff x="-1878695" y="2391174"/>
            <a:chExt cx="536594" cy="707886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61D2B3D-7CAF-A062-162C-11BE19FB193A}"/>
                </a:ext>
              </a:extLst>
            </p:cNvPr>
            <p:cNvSpPr/>
            <p:nvPr/>
          </p:nvSpPr>
          <p:spPr bwMode="blackWhite">
            <a:xfrm rot="8100000">
              <a:off x="-1878695" y="2469618"/>
              <a:ext cx="536594" cy="536594"/>
            </a:xfrm>
            <a:prstGeom prst="teardrop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75B11C-B0A9-354E-9456-93FAB40B2E24}"/>
                </a:ext>
              </a:extLst>
            </p:cNvPr>
            <p:cNvSpPr txBox="1"/>
            <p:nvPr/>
          </p:nvSpPr>
          <p:spPr bwMode="blackWhite">
            <a:xfrm>
              <a:off x="-1846488" y="2391174"/>
              <a:ext cx="2892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srgbClr val="53538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Tahoma" pitchFamily="34" charset="0"/>
                </a:rPr>
                <a:t>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353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Tahoma" pitchFamily="34" charset="0"/>
              </a:endParaRPr>
            </a:p>
          </p:txBody>
        </p:sp>
      </p:grpSp>
      <p:sp>
        <p:nvSpPr>
          <p:cNvPr id="8" name="Text Box 2">
            <a:extLst>
              <a:ext uri="{FF2B5EF4-FFF2-40B4-BE49-F238E27FC236}">
                <a16:creationId xmlns:a16="http://schemas.microsoft.com/office/drawing/2014/main" id="{637FE9E6-B57D-271F-AE64-8C1CD32CED4D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1998672" y="1806405"/>
            <a:ext cx="9249115" cy="158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องค์ประกอบที่ </a:t>
            </a:r>
            <a:r>
              <a:rPr lang="en-US" sz="3600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การประเมินศักยภาพในการดำเนินงาน 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Potential Base)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(ร้อยละ </a:t>
            </a:r>
            <a:r>
              <a:rPr lang="en-US" sz="3600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0)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CA706A-053E-6B45-5E97-1E968D1727B1}"/>
              </a:ext>
            </a:extLst>
          </p:cNvPr>
          <p:cNvSpPr txBox="1"/>
          <p:nvPr/>
        </p:nvSpPr>
        <p:spPr>
          <a:xfrm>
            <a:off x="1184341" y="3625523"/>
            <a:ext cx="11119954" cy="2240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163" marR="0" lvl="0" indent="-284163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3</a:t>
            </a:r>
            <a:r>
              <a:rPr lang="en-US" sz="2800" b="1" kern="1200" spc="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.1</a:t>
            </a:r>
            <a:r>
              <a:rPr lang="th-TH" sz="2800" b="1" kern="1200" spc="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2800" b="1" kern="1200" spc="0" baseline="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การพัฒนาองค์การสู่ดิจิทัล (ร้อยละ </a:t>
            </a:r>
            <a:r>
              <a:rPr lang="en-US" sz="2800" b="1" kern="1200" spc="0" baseline="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20</a:t>
            </a:r>
            <a:r>
              <a:rPr lang="th-TH" sz="2800" b="1" kern="1200" spc="0" baseline="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)</a:t>
            </a:r>
          </a:p>
          <a:p>
            <a:pPr marL="449263" marR="0" lvl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h-TH" sz="240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 การสร้างนวัตกรรมในการปรับปรุงกระบวนงานหรือการให้บริการ (</a:t>
            </a:r>
            <a:r>
              <a:rPr lang="en-US" sz="240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e-Service)</a:t>
            </a:r>
            <a:endParaRPr lang="th-TH" sz="2400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449263">
              <a:lnSpc>
                <a:spcPct val="85000"/>
              </a:lnSpc>
              <a:buFont typeface="Wingdings" panose="05000000000000000000" pitchFamily="2" charset="2"/>
              <a:buChar char="Ø"/>
              <a:defRPr/>
            </a:pPr>
            <a:r>
              <a:rPr lang="th-TH" sz="240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 การ</a:t>
            </a:r>
            <a:r>
              <a:rPr kumimoji="0" lang="th-TH" altLang="ko-KR" sz="2400" i="0" u="none" strike="noStrike" kern="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พัฒนาระบบข้อมูลให้เป็นดิจิทัล (</a:t>
            </a:r>
            <a:r>
              <a:rPr kumimoji="0" lang="en-US" altLang="ko-KR" sz="2400" i="0" u="none" strike="noStrike" kern="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Digitize Data) </a:t>
            </a:r>
            <a:r>
              <a:rPr kumimoji="0" lang="th-TH" altLang="ko-KR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ทั้งข้อมูลที่ใช้ภายในหน่วยงาน และข้อมูลที่จะเผยแพร่สู่หน่วยงานภายนอก/</a:t>
            </a:r>
            <a:br>
              <a:rPr kumimoji="0" lang="th-TH" altLang="ko-KR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th-TH" altLang="ko-KR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สาธารณะ เพื่อนำไปสู่การเปิดเผยข้อมูลภาครัฐ (</a:t>
            </a:r>
            <a:r>
              <a:rPr kumimoji="0" lang="en-US" altLang="ko-KR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Open Data)</a:t>
            </a:r>
            <a:endParaRPr kumimoji="0" lang="th-TH" altLang="ko-KR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  <a:p>
            <a:pPr marL="449263">
              <a:lnSpc>
                <a:spcPct val="85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h-TH" altLang="ko-KR" sz="2400" kern="0" dirty="0">
                <a:solidFill>
                  <a:srgbClr val="00000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การปรับเปลี่ยนหน่วยงานไปสู่ความเป็นดิจิทัล (</a:t>
            </a:r>
            <a:r>
              <a:rPr lang="en-US" altLang="ko-KR" sz="2400" kern="0" dirty="0">
                <a:solidFill>
                  <a:srgbClr val="00000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Digital Transformation)</a:t>
            </a:r>
            <a:endParaRPr lang="en-US" sz="2800" b="1" kern="1200" spc="0" baseline="0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284163" indent="-284163">
              <a:lnSpc>
                <a:spcPct val="85000"/>
              </a:lnSpc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3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2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การประเมินสถานะของหน่วยงานในการเป็นระบบราชการ 4.0 (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PMQA 4.0) (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ร้อยละ 10)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C0952E-B84F-F00E-53FF-1CAD31CD7AB0}"/>
              </a:ext>
            </a:extLst>
          </p:cNvPr>
          <p:cNvSpPr/>
          <p:nvPr/>
        </p:nvSpPr>
        <p:spPr>
          <a:xfrm>
            <a:off x="215166" y="6038706"/>
            <a:ext cx="11830153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 </a:t>
            </a:r>
            <a:r>
              <a:rPr kumimoji="0" lang="th-TH" sz="2800" b="1" i="0" u="none" strike="noStrike" kern="1200" cap="none" spc="-3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28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จะจัดประชุมชี้แจงเกณฑ์การประเมินของตัวชี้วัดในองค์ประกอบที่ </a:t>
            </a:r>
            <a:r>
              <a:rPr kumimoji="0" lang="en-US" sz="28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sz="2800" b="1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อีกครั้ง </a:t>
            </a:r>
            <a:r>
              <a:rPr lang="th-TH" sz="2800" b="1" spc="-30" dirty="0"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ประมาณเดือนสิงหาคม </a:t>
            </a:r>
            <a:r>
              <a:rPr lang="en-US" sz="2800" b="1" spc="-30" dirty="0"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2566</a:t>
            </a:r>
            <a:endParaRPr kumimoji="0" lang="en-US" sz="2800" b="0" i="0" u="none" strike="noStrike" kern="1200" cap="none" spc="-3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72037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1EAABB5-BC7B-5631-B528-55B66CF05C54}"/>
              </a:ext>
            </a:extLst>
          </p:cNvPr>
          <p:cNvGrpSpPr/>
          <p:nvPr/>
        </p:nvGrpSpPr>
        <p:grpSpPr bwMode="blackWhite">
          <a:xfrm>
            <a:off x="1241903" y="2451989"/>
            <a:ext cx="10950097" cy="1847153"/>
            <a:chOff x="1241903" y="2451989"/>
            <a:chExt cx="10950097" cy="18471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F639D8-11E9-90EA-C64E-6DA1F6E98658}"/>
                </a:ext>
              </a:extLst>
            </p:cNvPr>
            <p:cNvSpPr/>
            <p:nvPr/>
          </p:nvSpPr>
          <p:spPr bwMode="blackWhite">
            <a:xfrm>
              <a:off x="1970402" y="2451989"/>
              <a:ext cx="10221598" cy="121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683421B-4DC3-3D24-AC07-941B01EB72C4}"/>
                </a:ext>
              </a:extLst>
            </p:cNvPr>
            <p:cNvGrpSpPr/>
            <p:nvPr/>
          </p:nvGrpSpPr>
          <p:grpSpPr bwMode="blackWhite">
            <a:xfrm>
              <a:off x="1241903" y="3018982"/>
              <a:ext cx="9975373" cy="1280160"/>
              <a:chOff x="1485026" y="3018982"/>
              <a:chExt cx="9975373" cy="128016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D99217-8146-666C-F5D1-B649856D1D6A}"/>
                  </a:ext>
                </a:extLst>
              </p:cNvPr>
              <p:cNvSpPr txBox="1"/>
              <p:nvPr/>
            </p:nvSpPr>
            <p:spPr bwMode="blackWhite">
              <a:xfrm>
                <a:off x="1485026" y="3018982"/>
                <a:ext cx="9975373" cy="1280160"/>
              </a:xfrm>
              <a:prstGeom prst="rect">
                <a:avLst/>
              </a:prstGeom>
              <a:solidFill>
                <a:srgbClr val="53538E"/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461963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     </a:t>
                </a:r>
                <a:endParaRPr kumimoji="0" 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253048D-1979-EC07-59DB-AAF7CF236185}"/>
                  </a:ext>
                </a:extLst>
              </p:cNvPr>
              <p:cNvGrpSpPr/>
              <p:nvPr/>
            </p:nvGrpSpPr>
            <p:grpSpPr bwMode="blackWhite">
              <a:xfrm>
                <a:off x="1563557" y="3175757"/>
                <a:ext cx="536594" cy="707886"/>
                <a:chOff x="-1878695" y="2391174"/>
                <a:chExt cx="536594" cy="707886"/>
              </a:xfrm>
            </p:grpSpPr>
            <p:sp>
              <p:nvSpPr>
                <p:cNvPr id="16" name="Teardrop 15">
                  <a:extLst>
                    <a:ext uri="{FF2B5EF4-FFF2-40B4-BE49-F238E27FC236}">
                      <a16:creationId xmlns:a16="http://schemas.microsoft.com/office/drawing/2014/main" id="{E9854EFC-49CB-4F8F-5B10-17C82A708CCC}"/>
                    </a:ext>
                  </a:extLst>
                </p:cNvPr>
                <p:cNvSpPr/>
                <p:nvPr/>
              </p:nvSpPr>
              <p:spPr bwMode="blackWhite">
                <a:xfrm rot="8100000">
                  <a:off x="-1878695" y="2469618"/>
                  <a:ext cx="536594" cy="536594"/>
                </a:xfrm>
                <a:prstGeom prst="teardrop">
                  <a:avLst/>
                </a:prstGeom>
                <a:solidFill>
                  <a:srgbClr val="FFC000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D4BEEA0-24BA-C180-B907-B24E5451CD59}"/>
                    </a:ext>
                  </a:extLst>
                </p:cNvPr>
                <p:cNvSpPr txBox="1"/>
                <p:nvPr/>
              </p:nvSpPr>
              <p:spPr bwMode="blackWhite">
                <a:xfrm>
                  <a:off x="-1846488" y="2391174"/>
                  <a:ext cx="2892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38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/>
                      <a:ea typeface="+mn-ea"/>
                      <a:cs typeface="Tahoma" pitchFamily="34" charset="0"/>
                    </a:rPr>
                    <a:t>4</a:t>
                  </a:r>
                </a:p>
              </p:txBody>
            </p:sp>
          </p:grpSp>
        </p:grp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79BD6C24-1F06-628E-0E56-1208612B797E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>
              <a:off x="2007917" y="3095910"/>
              <a:ext cx="924911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แนวทางการกำหนดตัวชี้วัดตามมาตรการปรับปรุงประสิทธิภาพ</a:t>
              </a:r>
              <a:b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ในการปฏิบัติราชการ ประจำปีงบประมาณ พ.ศ. 256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7</a:t>
              </a:r>
              <a:endPara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FD88C55-C44A-3941-F81D-32A0D80D9A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3483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E20E63-02B2-AB89-FBA7-D2444F266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52566F-D453-4828-5DF6-710DBDC55AB0}"/>
              </a:ext>
            </a:extLst>
          </p:cNvPr>
          <p:cNvSpPr txBox="1"/>
          <p:nvPr/>
        </p:nvSpPr>
        <p:spPr>
          <a:xfrm>
            <a:off x="431400" y="208521"/>
            <a:ext cx="10892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กรอบแนวทางการประเมินส่วนราชการฯ ประจำปีงบประมาณ พ.ศ. 256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7 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920437-618A-A36C-5598-E91990FFA379}"/>
              </a:ext>
            </a:extLst>
          </p:cNvPr>
          <p:cNvSpPr txBox="1"/>
          <p:nvPr/>
        </p:nvSpPr>
        <p:spPr>
          <a:xfrm>
            <a:off x="101391" y="1470297"/>
            <a:ext cx="5539562" cy="369332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defTabSz="457200">
              <a:defRPr/>
            </a:pP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การประเมินประสิทธิผล</a:t>
            </a:r>
            <a:r>
              <a:rPr lang="th-TH" b="1" spc="-150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 </a:t>
            </a: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en-US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 Base) </a:t>
            </a: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(ร้อยละ </a:t>
            </a:r>
            <a:r>
              <a:rPr lang="en-US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70)</a:t>
            </a: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en-US" b="1" dirty="0">
              <a:solidFill>
                <a:srgbClr val="FFFF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324C34-5552-640E-040E-8688F3F6ABE5}"/>
              </a:ext>
            </a:extLst>
          </p:cNvPr>
          <p:cNvSpPr txBox="1"/>
          <p:nvPr/>
        </p:nvSpPr>
        <p:spPr>
          <a:xfrm>
            <a:off x="101391" y="4303970"/>
            <a:ext cx="5539564" cy="369332"/>
          </a:xfrm>
          <a:prstGeom prst="rect">
            <a:avLst/>
          </a:prstGeom>
          <a:solidFill>
            <a:srgbClr val="C092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defTabSz="457200"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การประเมินศักยภาพใน</a:t>
            </a:r>
            <a:r>
              <a:rPr lang="th-TH" b="1" spc="-15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</a:t>
            </a:r>
            <a:r>
              <a:rPr lang="en-US" b="1" spc="-15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(Potential Base) (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30)</a:t>
            </a:r>
            <a:endParaRPr lang="th-TH" b="1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35" name="Table 13">
            <a:extLst>
              <a:ext uri="{FF2B5EF4-FFF2-40B4-BE49-F238E27FC236}">
                <a16:creationId xmlns:a16="http://schemas.microsoft.com/office/drawing/2014/main" id="{48F893D8-930F-4FC4-A5FE-0473DD6E5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147720"/>
              </p:ext>
            </p:extLst>
          </p:nvPr>
        </p:nvGraphicFramePr>
        <p:xfrm>
          <a:off x="101391" y="1840466"/>
          <a:ext cx="5539562" cy="318453"/>
        </p:xfrm>
        <a:graphic>
          <a:graphicData uri="http://schemas.openxmlformats.org/drawingml/2006/table">
            <a:tbl>
              <a:tblPr firstRow="1" bandRow="1"/>
              <a:tblGrid>
                <a:gridCol w="5539562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1.1	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Functional KPIs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6D3C2571-BE18-C1D5-9FFC-FA08D461D50B}"/>
              </a:ext>
            </a:extLst>
          </p:cNvPr>
          <p:cNvSpPr txBox="1"/>
          <p:nvPr/>
        </p:nvSpPr>
        <p:spPr>
          <a:xfrm>
            <a:off x="6324981" y="1491798"/>
            <a:ext cx="5539562" cy="369332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defTabSz="457200">
              <a:defRPr/>
            </a:pP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การประเมินประสิทธิผล</a:t>
            </a:r>
            <a:r>
              <a:rPr lang="th-TH" b="1" spc="-150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 </a:t>
            </a:r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en-US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 Base) </a:t>
            </a: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(ร้อยละ </a:t>
            </a:r>
            <a:r>
              <a:rPr lang="en-US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70)</a:t>
            </a: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en-US" b="1" dirty="0">
              <a:solidFill>
                <a:prstClr val="white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6A5052-BB77-73E2-8B16-FFCFE47C5E75}"/>
              </a:ext>
            </a:extLst>
          </p:cNvPr>
          <p:cNvSpPr txBox="1"/>
          <p:nvPr/>
        </p:nvSpPr>
        <p:spPr>
          <a:xfrm>
            <a:off x="6324979" y="4328552"/>
            <a:ext cx="5539564" cy="369332"/>
          </a:xfrm>
          <a:prstGeom prst="rect">
            <a:avLst/>
          </a:prstGeom>
          <a:solidFill>
            <a:srgbClr val="C092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defTabSz="457200"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การประเมินศักยภาพใน</a:t>
            </a:r>
            <a:r>
              <a:rPr lang="th-TH" b="1" spc="-15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</a:t>
            </a:r>
            <a:r>
              <a:rPr lang="en-US" b="1" spc="-15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(Potential Base) </a:t>
            </a:r>
            <a:r>
              <a:rPr lang="en-US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 </a:t>
            </a:r>
            <a:r>
              <a:rPr lang="en-US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30)</a:t>
            </a:r>
            <a:endParaRPr lang="th-TH" b="1" dirty="0">
              <a:solidFill>
                <a:prstClr val="white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38" name="Table 13">
            <a:extLst>
              <a:ext uri="{FF2B5EF4-FFF2-40B4-BE49-F238E27FC236}">
                <a16:creationId xmlns:a16="http://schemas.microsoft.com/office/drawing/2014/main" id="{859E13B4-FE92-9EE2-523E-AF97B0678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952339"/>
              </p:ext>
            </p:extLst>
          </p:nvPr>
        </p:nvGraphicFramePr>
        <p:xfrm>
          <a:off x="6324980" y="2213866"/>
          <a:ext cx="5539562" cy="1320292"/>
        </p:xfrm>
        <a:graphic>
          <a:graphicData uri="http://schemas.openxmlformats.org/drawingml/2006/table">
            <a:tbl>
              <a:tblPr firstRow="1" bandRow="1"/>
              <a:tblGrid>
                <a:gridCol w="5539562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2253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509588" marR="0" lvl="0" indent="-1698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การดำเนินงานตามยุทธศาสตร์ชาติ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แผนแม่บทภายใต้ยุทธศาสตร์ชาติ </a:t>
                      </a:r>
                      <a:r>
                        <a:rPr lang="th-TH" sz="14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แผนพัฒนาการเศรษฐกิจและ</a:t>
                      </a:r>
                      <a:br>
                        <a:rPr lang="th-TH" sz="14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สังคมแห่งชาติ ฉบับที่ </a:t>
                      </a:r>
                      <a:r>
                        <a:rPr lang="en-US" sz="14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13</a:t>
                      </a:r>
                      <a:r>
                        <a:rPr lang="th-TH" sz="14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มติคณะรัฐมนตรี นโยบาย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รัฐบาล โดยเฉพาะนโยบายเร่งด่วน 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Agenda KPIs)</a:t>
                      </a: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128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09588" marR="0" lvl="0" indent="-1698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</a:t>
                      </a:r>
                      <a:r>
                        <a:rPr lang="th-TH" sz="1400" b="0" spc="-3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การบูรณาการร่วมกันภายใต้ภารกิจเดียวกัน</a:t>
                      </a:r>
                      <a:r>
                        <a:rPr lang="en-US" sz="1400" b="0" spc="-3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1400" b="0" spc="-3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US" sz="1400" b="0" spc="-3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 by Function)</a:t>
                      </a:r>
                      <a:r>
                        <a:rPr lang="th-TH" sz="1400" b="0" spc="-3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endParaRPr lang="en-US" sz="1400" b="0" kern="1200" spc="-30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858073"/>
                  </a:ext>
                </a:extLst>
              </a:tr>
              <a:tr h="2253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09588" indent="-169863" algn="l" defTabSz="914400" rtl="0" eaLnBrk="1" latinLnBrk="0" hangingPunct="1">
                        <a:lnSpc>
                          <a:spcPct val="8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4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ผลการดำเนินงานตามภารกิจพื้นฐาน งานประจำ งานตามหน้าที่ความรับผิดชอบหลัก งานตามกฎหมาย กฎ </a:t>
                      </a:r>
                      <a:r>
                        <a:rPr lang="th-TH" sz="1400" b="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หรือภารกิจในพื้นที่/ท้องถิ่น ภูมิภาค จังหวัด กลุ่มจังหวัด </a:t>
                      </a:r>
                      <a:endParaRPr lang="en-US" sz="1400" b="0" spc="0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774816"/>
                  </a:ext>
                </a:extLst>
              </a:tr>
              <a:tr h="128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509588" indent="-169863" algn="l" defTabSz="914400" rtl="0" eaLnBrk="1" latinLnBrk="0" hangingPunct="1">
                        <a:lnSpc>
                          <a:spcPct val="85000"/>
                        </a:lnSpc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th-TH" sz="14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ผลการดำเนินงานของดัชนีชี้วัดสากลที่วัดผลตามภารกิจของหน่วยงาน (</a:t>
                      </a:r>
                      <a:r>
                        <a:rPr lang="en-US" sz="14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International KPIs)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013397"/>
                  </a:ext>
                </a:extLst>
              </a:tr>
            </a:tbl>
          </a:graphicData>
        </a:graphic>
      </p:graphicFrame>
      <p:graphicFrame>
        <p:nvGraphicFramePr>
          <p:cNvPr id="39" name="Table 13">
            <a:extLst>
              <a:ext uri="{FF2B5EF4-FFF2-40B4-BE49-F238E27FC236}">
                <a16:creationId xmlns:a16="http://schemas.microsoft.com/office/drawing/2014/main" id="{3D36D4F8-00EB-50E4-4B3F-58CD1F830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644634"/>
              </p:ext>
            </p:extLst>
          </p:nvPr>
        </p:nvGraphicFramePr>
        <p:xfrm>
          <a:off x="6324978" y="4680098"/>
          <a:ext cx="5539565" cy="1988134"/>
        </p:xfrm>
        <a:graphic>
          <a:graphicData uri="http://schemas.openxmlformats.org/drawingml/2006/table">
            <a:tbl>
              <a:tblPr firstRow="1" bandRow="1"/>
              <a:tblGrid>
                <a:gridCol w="5539565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311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2.1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การพัฒนาองค์การสู่ดิจิทัล </a:t>
                      </a:r>
                      <a:r>
                        <a:rPr lang="th-TH" sz="2000" b="1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(ร้อยละ </a:t>
                      </a:r>
                      <a:r>
                        <a:rPr lang="en-US" sz="2000" b="1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20</a:t>
                      </a:r>
                      <a:r>
                        <a:rPr lang="th-TH" sz="2000" b="1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1092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536575" marR="0" lvl="0" indent="-1793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การสร้างนวัตกรรมในการปรับปรุงกระบวนงานหรือการให้บริการ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e-Service)</a:t>
                      </a:r>
                    </a:p>
                    <a:p>
                      <a:pPr marL="536575" marR="0" lvl="0" indent="-1793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การพัฒนาระบบข้อมูลให้เป็นดิจิทัล 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Digitize Data) 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ทั้งข้อมูลที่ใช้ภายในหน่วยงาน และข้อมูลที่จะเผยแพร่สู่หน่วยงานภายนอก/สาธารณะ เพื่อนำไปสู่การเปิดเผยข้อมูลภาครัฐ 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Open Data)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  <a:p>
                      <a:pPr marL="536575" marR="0" lvl="0" indent="-1793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การปรับเปลี่ยนหน่วยงานไปสู่ความเป็นดิจิทัล (</a:t>
                      </a:r>
                      <a:r>
                        <a:rPr lang="en-US" sz="14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Digital Transformation</a:t>
                      </a:r>
                      <a:r>
                        <a:rPr lang="th-TH" sz="14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1400" b="0" kern="1200" spc="0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352048"/>
                  </a:ext>
                </a:extLst>
              </a:tr>
              <a:tr h="320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4163" indent="-284163" algn="l" defTabSz="914400" rtl="0" eaLnBrk="1" latinLnBrk="0" hangingPunct="1">
                        <a:lnSpc>
                          <a:spcPct val="85000"/>
                        </a:lnSpc>
                        <a:buFontTx/>
                        <a:buNone/>
                      </a:pPr>
                      <a:r>
                        <a:rPr lang="en-US" sz="2000" b="1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2.2	</a:t>
                      </a:r>
                      <a:r>
                        <a:rPr lang="th-TH" sz="2000" b="1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การประเมินสถานะของหน่วยงานในการเป็นระบบราชการ 4.0 (</a:t>
                      </a:r>
                      <a:r>
                        <a:rPr lang="en-US" sz="2000" b="1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PMQA 4.0) </a:t>
                      </a:r>
                      <a:r>
                        <a:rPr lang="th-TH" sz="2000" b="1" kern="1200" spc="-5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(ร้อยละ 1</a:t>
                      </a:r>
                      <a:r>
                        <a:rPr lang="en-US" sz="2000" b="1" kern="1200" spc="-5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0</a:t>
                      </a:r>
                      <a:r>
                        <a:rPr lang="th-TH" sz="2000" b="1" kern="1200" spc="-5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-5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</a:tbl>
          </a:graphicData>
        </a:graphic>
      </p:graphicFrame>
      <p:graphicFrame>
        <p:nvGraphicFramePr>
          <p:cNvPr id="40" name="Table 13">
            <a:extLst>
              <a:ext uri="{FF2B5EF4-FFF2-40B4-BE49-F238E27FC236}">
                <a16:creationId xmlns:a16="http://schemas.microsoft.com/office/drawing/2014/main" id="{EEFB9158-C91F-1BF2-BC13-326CDBDAB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932660"/>
              </p:ext>
            </p:extLst>
          </p:nvPr>
        </p:nvGraphicFramePr>
        <p:xfrm>
          <a:off x="6324981" y="1861967"/>
          <a:ext cx="5539562" cy="318453"/>
        </p:xfrm>
        <a:graphic>
          <a:graphicData uri="http://schemas.openxmlformats.org/drawingml/2006/table">
            <a:tbl>
              <a:tblPr firstRow="1" bandRow="1"/>
              <a:tblGrid>
                <a:gridCol w="5539562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1.1	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ตัวชี้วัดตามภารกิจ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Functional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41" name="Table 13">
            <a:extLst>
              <a:ext uri="{FF2B5EF4-FFF2-40B4-BE49-F238E27FC236}">
                <a16:creationId xmlns:a16="http://schemas.microsoft.com/office/drawing/2014/main" id="{D7009638-F345-3CDC-A3CA-90E1300E9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70578"/>
              </p:ext>
            </p:extLst>
          </p:nvPr>
        </p:nvGraphicFramePr>
        <p:xfrm>
          <a:off x="6324979" y="3527267"/>
          <a:ext cx="5539564" cy="318453"/>
        </p:xfrm>
        <a:graphic>
          <a:graphicData uri="http://schemas.openxmlformats.org/drawingml/2006/table">
            <a:tbl>
              <a:tblPr firstRow="1" bandRow="1"/>
              <a:tblGrid>
                <a:gridCol w="5539564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1.2	 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ตัวชี้วัดขับเคลื่อนการบูรณาการร่วมกัน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42" name="Table 13">
            <a:extLst>
              <a:ext uri="{FF2B5EF4-FFF2-40B4-BE49-F238E27FC236}">
                <a16:creationId xmlns:a16="http://schemas.microsoft.com/office/drawing/2014/main" id="{DC6EF9EC-AAE9-0EAF-72C1-A66D476FE042}"/>
              </a:ext>
            </a:extLst>
          </p:cNvPr>
          <p:cNvGraphicFramePr>
            <a:graphicFrameLocks noGrp="1"/>
          </p:cNvGraphicFramePr>
          <p:nvPr/>
        </p:nvGraphicFramePr>
        <p:xfrm>
          <a:off x="6324980" y="3848368"/>
          <a:ext cx="5539562" cy="420751"/>
        </p:xfrm>
        <a:graphic>
          <a:graphicData uri="http://schemas.openxmlformats.org/drawingml/2006/table">
            <a:tbl>
              <a:tblPr firstRow="1" bandRow="1"/>
              <a:tblGrid>
                <a:gridCol w="5539562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509588" marR="0" lvl="0" indent="-1698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ผลการดำเนินงานการบูรณาการร่วมกันหลายหน่วยงานตามประเด็นนโยบายสำคัญ (</a:t>
                      </a:r>
                      <a:r>
                        <a:rPr lang="en-US" sz="14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</a:t>
                      </a:r>
                      <a:r>
                        <a:rPr lang="th-TH" sz="14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sz="14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by Agenda) </a:t>
                      </a:r>
                      <a:endParaRPr lang="en-US" sz="1400" b="0" kern="1200" spc="0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43" name="Table 13">
            <a:extLst>
              <a:ext uri="{FF2B5EF4-FFF2-40B4-BE49-F238E27FC236}">
                <a16:creationId xmlns:a16="http://schemas.microsoft.com/office/drawing/2014/main" id="{1C79701D-2473-FD54-5739-753425B0D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964055"/>
              </p:ext>
            </p:extLst>
          </p:nvPr>
        </p:nvGraphicFramePr>
        <p:xfrm>
          <a:off x="101390" y="4706220"/>
          <a:ext cx="5539563" cy="1940878"/>
        </p:xfrm>
        <a:graphic>
          <a:graphicData uri="http://schemas.openxmlformats.org/drawingml/2006/table">
            <a:tbl>
              <a:tblPr firstRow="1" bandRow="1"/>
              <a:tblGrid>
                <a:gridCol w="5539563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424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2.1	</a:t>
                      </a:r>
                      <a:r>
                        <a:rPr lang="th-TH" sz="2000" b="1" kern="1200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การพัฒนาองค์การสู่ดิจิทัล (ร้อยละ 15) </a:t>
                      </a:r>
                      <a:r>
                        <a:rPr lang="th-TH" sz="2000" b="0" kern="1200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เลือกจากประเด็นต่าง ๆ ดังนี้</a:t>
                      </a:r>
                    </a:p>
                    <a:p>
                      <a:pPr marL="361950" marR="0" lvl="0" indent="-793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การสร้างนวัตกรรมในการปรับปรุงกระบวนงาน หรือการให้บริการ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e-Service)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  <a:p>
                      <a:pPr marL="361950" marR="0" lvl="0" indent="-793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การพัฒนาระบบข้อมูลให้เป็นดิจิทัล 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Digitize Data) 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ทั้งข้อมูลที่ใช้ภายในหน่วยงาน และข้อมูลที่จะเผยแพร่สู่หน่วยงานภายนอก/สาธารณะ เพื่อนำไปสู่การเปิดเผยข้อมูลภาครัฐ 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Open Data)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  <a:p>
                      <a:pPr marL="361950" marR="0" lvl="0" indent="-777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-	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การเชื่อมโยงและแบ่งปันข้อมูล 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Sharing Data)</a:t>
                      </a:r>
                    </a:p>
                    <a:p>
                      <a:pPr marL="361950" marR="0" lvl="0" indent="-777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-	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การพัฒนากระบวนการปฏิบัติงานโดยการนำเทคโนโลยีดิจิทัลมาเป็นกลไกหลักในการดำเนินงาน 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Digitalize Process) </a:t>
                      </a:r>
                    </a:p>
                  </a:txBody>
                  <a:tcPr marT="27432" marB="2743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3421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4163" indent="-284163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2000" b="1" spc="-2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2.2</a:t>
                      </a:r>
                      <a:r>
                        <a:rPr lang="en-US" sz="2000" b="1" spc="-2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	</a:t>
                      </a:r>
                      <a:r>
                        <a:rPr lang="th-TH" sz="2000" b="1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การประเมินสถานะของหน่วยงานในการเป็นระบบราชการ 4.0 (</a:t>
                      </a:r>
                      <a:r>
                        <a:rPr lang="en-US" sz="2000" b="1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PMQA 4.0) </a:t>
                      </a:r>
                      <a:r>
                        <a:rPr lang="en-US" sz="2000" b="1" spc="-2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th-TH" sz="2000" b="1" spc="-2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ร้อยละ 15)</a:t>
                      </a:r>
                      <a:endParaRPr lang="en-US" sz="2000" b="1" kern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</a:tbl>
          </a:graphicData>
        </a:graphic>
      </p:graphicFrame>
      <p:sp>
        <p:nvSpPr>
          <p:cNvPr id="44" name="Arrow: Right 43">
            <a:extLst>
              <a:ext uri="{FF2B5EF4-FFF2-40B4-BE49-F238E27FC236}">
                <a16:creationId xmlns:a16="http://schemas.microsoft.com/office/drawing/2014/main" id="{622C905B-6E4E-0DE9-631D-7801700B10C7}"/>
              </a:ext>
            </a:extLst>
          </p:cNvPr>
          <p:cNvSpPr/>
          <p:nvPr/>
        </p:nvSpPr>
        <p:spPr>
          <a:xfrm>
            <a:off x="5701931" y="4214920"/>
            <a:ext cx="514106" cy="614068"/>
          </a:xfrm>
          <a:prstGeom prst="rightArrow">
            <a:avLst/>
          </a:prstGeom>
          <a:solidFill>
            <a:srgbClr val="70AD47"/>
          </a:solidFill>
          <a:ln w="25400" cap="flat" cmpd="sng" algn="ctr">
            <a:solidFill>
              <a:srgbClr val="70AD4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27BCDFD-5E95-7835-0C95-9B7E1DE68C19}"/>
              </a:ext>
            </a:extLst>
          </p:cNvPr>
          <p:cNvSpPr/>
          <p:nvPr/>
        </p:nvSpPr>
        <p:spPr>
          <a:xfrm>
            <a:off x="296780" y="5494339"/>
            <a:ext cx="5218230" cy="622786"/>
          </a:xfrm>
          <a:prstGeom prst="rect">
            <a:avLst/>
          </a:prstGeom>
          <a:noFill/>
          <a:ln w="25400" cap="flat" cmpd="sng" algn="ctr">
            <a:solidFill>
              <a:srgbClr val="ED7D31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9D462FB1-1B58-69EB-0A70-773A86984BE6}"/>
              </a:ext>
            </a:extLst>
          </p:cNvPr>
          <p:cNvSpPr/>
          <p:nvPr/>
        </p:nvSpPr>
        <p:spPr>
          <a:xfrm>
            <a:off x="5459540" y="5499852"/>
            <a:ext cx="255779" cy="274844"/>
          </a:xfrm>
          <a:prstGeom prst="mathMultiply">
            <a:avLst/>
          </a:prstGeom>
          <a:solidFill>
            <a:srgbClr val="C00000"/>
          </a:solidFill>
          <a:ln w="25400" cap="flat" cmpd="sng" algn="ctr">
            <a:solidFill>
              <a:srgbClr val="ED7D3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7" name="Table 13">
            <a:extLst>
              <a:ext uri="{FF2B5EF4-FFF2-40B4-BE49-F238E27FC236}">
                <a16:creationId xmlns:a16="http://schemas.microsoft.com/office/drawing/2014/main" id="{6E9E1BD4-4C31-E15B-922B-12CB75C46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256497"/>
              </p:ext>
            </p:extLst>
          </p:nvPr>
        </p:nvGraphicFramePr>
        <p:xfrm>
          <a:off x="102641" y="2197239"/>
          <a:ext cx="5558190" cy="1299096"/>
        </p:xfrm>
        <a:graphic>
          <a:graphicData uri="http://schemas.openxmlformats.org/drawingml/2006/table">
            <a:tbl>
              <a:tblPr firstRow="1" bandRow="1"/>
              <a:tblGrid>
                <a:gridCol w="5558190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65113" marR="0" lvl="0" indent="-179388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การดำเนินงานตาม</a:t>
                      </a:r>
                      <a:r>
                        <a:rPr lang="th-TH" sz="1400" b="0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ยุทธศาสตร์ชาติ</a:t>
                      </a:r>
                      <a:r>
                        <a:rPr lang="en-US" sz="1400" b="0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แผนแม่บทฯ </a:t>
                      </a:r>
                      <a:r>
                        <a:rPr lang="th-TH" sz="1400" b="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มติ</a:t>
                      </a:r>
                      <a:r>
                        <a:rPr lang="en-US" sz="1400" b="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ครม. นโยบาย</a:t>
                      </a:r>
                      <a:r>
                        <a:rPr lang="th-TH" sz="1400" b="0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รัฐบาล โดยเฉพาะนโยบายเร่งด่วน </a:t>
                      </a:r>
                      <a:br>
                        <a:rPr lang="en-US" sz="1400" b="0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เช่น การฟื้นฟูเศรษฐกิจ 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Agenda KPI)</a:t>
                      </a: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1670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65113" marR="0" lvl="0" indent="-179388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ผลการดำเนินงานตามนโยบายสำคัญที่</a:t>
                      </a:r>
                      <a:r>
                        <a:rPr lang="th-TH" sz="1400" b="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เป็น</a:t>
                      </a:r>
                      <a:r>
                        <a:rPr lang="th-TH" sz="1400" b="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การบูรณาการการดำเนินงานร่วมกันหลายหน่วยงาน</a:t>
                      </a:r>
                      <a:r>
                        <a:rPr lang="th-TH" sz="1400" b="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(</a:t>
                      </a:r>
                      <a:r>
                        <a:rPr lang="en-US" sz="1400" b="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KPIs) </a:t>
                      </a:r>
                      <a:endParaRPr lang="en-US" sz="1400" b="0" kern="1200" spc="0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858073"/>
                  </a:ext>
                </a:extLst>
              </a:tr>
              <a:tr h="2872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65113" indent="-179388" algn="l" defTabSz="914400" rtl="0" eaLnBrk="1" latinLnBrk="0" hangingPunct="1">
                        <a:lnSpc>
                          <a:spcPts val="17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4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ผลการดำเนินงานตาม</a:t>
                      </a:r>
                      <a:r>
                        <a:rPr lang="th-TH" sz="1400" b="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ภารกิจพื้นฐาน งานประจำ งานตามหน้าที่</a:t>
                      </a:r>
                      <a:r>
                        <a:rPr lang="th-TH" sz="14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ความรับผิดชอบหลัก งานตามกฎหมาย กฎ</a:t>
                      </a:r>
                      <a:endParaRPr lang="en-US" sz="1400" b="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774816"/>
                  </a:ext>
                </a:extLst>
              </a:tr>
              <a:tr h="2378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65113" indent="-179388" algn="l" defTabSz="914400" rtl="0" eaLnBrk="1" latinLnBrk="0" hangingPunct="1">
                        <a:lnSpc>
                          <a:spcPts val="17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400" b="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ดัชนีชี้วัดสากล</a:t>
                      </a:r>
                      <a:r>
                        <a:rPr lang="th-TH" sz="1400" b="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ที่</a:t>
                      </a:r>
                      <a:r>
                        <a:rPr lang="th-TH" sz="14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วัดผลตามภารกิจของหน่วยงาน (</a:t>
                      </a:r>
                      <a:r>
                        <a:rPr lang="en-US" sz="14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International KPIs)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013397"/>
                  </a:ext>
                </a:extLst>
              </a:tr>
            </a:tbl>
          </a:graphicData>
        </a:graphic>
      </p:graphicFrame>
      <p:graphicFrame>
        <p:nvGraphicFramePr>
          <p:cNvPr id="48" name="Table 13">
            <a:extLst>
              <a:ext uri="{FF2B5EF4-FFF2-40B4-BE49-F238E27FC236}">
                <a16:creationId xmlns:a16="http://schemas.microsoft.com/office/drawing/2014/main" id="{9703C173-6A87-6E53-BA19-00BFDF756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26879"/>
              </p:ext>
            </p:extLst>
          </p:nvPr>
        </p:nvGraphicFramePr>
        <p:xfrm>
          <a:off x="101390" y="3508815"/>
          <a:ext cx="5539564" cy="318453"/>
        </p:xfrm>
        <a:graphic>
          <a:graphicData uri="http://schemas.openxmlformats.org/drawingml/2006/table">
            <a:tbl>
              <a:tblPr firstRow="1" bandRow="1"/>
              <a:tblGrid>
                <a:gridCol w="5539564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1.2	 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49" name="Table 11">
            <a:extLst>
              <a:ext uri="{FF2B5EF4-FFF2-40B4-BE49-F238E27FC236}">
                <a16:creationId xmlns:a16="http://schemas.microsoft.com/office/drawing/2014/main" id="{487FC5AE-F955-01E7-97FB-60F3D156A7DA}"/>
              </a:ext>
            </a:extLst>
          </p:cNvPr>
          <p:cNvGraphicFramePr>
            <a:graphicFrameLocks noGrp="1"/>
          </p:cNvGraphicFramePr>
          <p:nvPr/>
        </p:nvGraphicFramePr>
        <p:xfrm>
          <a:off x="113180" y="979328"/>
          <a:ext cx="5527773" cy="457200"/>
        </p:xfrm>
        <a:graphic>
          <a:graphicData uri="http://schemas.openxmlformats.org/drawingml/2006/table">
            <a:tbl>
              <a:tblPr firstRow="1" bandRow="1"/>
              <a:tblGrid>
                <a:gridCol w="5527773">
                  <a:extLst>
                    <a:ext uri="{9D8B030D-6E8A-4147-A177-3AD203B41FA5}">
                      <a16:colId xmlns:a16="http://schemas.microsoft.com/office/drawing/2014/main" val="2758426036"/>
                    </a:ext>
                  </a:extLst>
                </a:gridCol>
              </a:tblGrid>
              <a:tr h="4332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50000"/>
                        <a:lumOff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594635"/>
                  </a:ext>
                </a:extLst>
              </a:tr>
            </a:tbl>
          </a:graphicData>
        </a:graphic>
      </p:graphicFrame>
      <p:graphicFrame>
        <p:nvGraphicFramePr>
          <p:cNvPr id="50" name="Table 11">
            <a:extLst>
              <a:ext uri="{FF2B5EF4-FFF2-40B4-BE49-F238E27FC236}">
                <a16:creationId xmlns:a16="http://schemas.microsoft.com/office/drawing/2014/main" id="{F6B9B260-F41B-7865-D49A-4589D83AF50A}"/>
              </a:ext>
            </a:extLst>
          </p:cNvPr>
          <p:cNvGraphicFramePr>
            <a:graphicFrameLocks noGrp="1"/>
          </p:cNvGraphicFramePr>
          <p:nvPr/>
        </p:nvGraphicFramePr>
        <p:xfrm>
          <a:off x="6324978" y="971607"/>
          <a:ext cx="5562470" cy="457200"/>
        </p:xfrm>
        <a:graphic>
          <a:graphicData uri="http://schemas.openxmlformats.org/drawingml/2006/table">
            <a:tbl>
              <a:tblPr firstRow="1" bandRow="1"/>
              <a:tblGrid>
                <a:gridCol w="5562470">
                  <a:extLst>
                    <a:ext uri="{9D8B030D-6E8A-4147-A177-3AD203B41FA5}">
                      <a16:colId xmlns:a16="http://schemas.microsoft.com/office/drawing/2014/main" val="3819612824"/>
                    </a:ext>
                  </a:extLst>
                </a:gridCol>
              </a:tblGrid>
              <a:tr h="4332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594635"/>
                  </a:ext>
                </a:extLst>
              </a:tr>
            </a:tbl>
          </a:graphicData>
        </a:graphic>
      </p:graphicFrame>
      <p:sp>
        <p:nvSpPr>
          <p:cNvPr id="51" name="Arrow: Right 50">
            <a:extLst>
              <a:ext uri="{FF2B5EF4-FFF2-40B4-BE49-F238E27FC236}">
                <a16:creationId xmlns:a16="http://schemas.microsoft.com/office/drawing/2014/main" id="{9CA70F82-1F30-651F-CBF8-C1D57BB038FD}"/>
              </a:ext>
            </a:extLst>
          </p:cNvPr>
          <p:cNvSpPr/>
          <p:nvPr/>
        </p:nvSpPr>
        <p:spPr>
          <a:xfrm>
            <a:off x="5681444" y="1380063"/>
            <a:ext cx="514106" cy="614068"/>
          </a:xfrm>
          <a:prstGeom prst="rightArrow">
            <a:avLst/>
          </a:prstGeom>
          <a:solidFill>
            <a:srgbClr val="70AD47"/>
          </a:solidFill>
          <a:ln w="25400" cap="flat" cmpd="sng" algn="ctr">
            <a:solidFill>
              <a:srgbClr val="70AD4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6" name="Picture 55" descr="A red and white circle with a number one&#10;&#10;Description automatically generated with medium confidence">
            <a:extLst>
              <a:ext uri="{FF2B5EF4-FFF2-40B4-BE49-F238E27FC236}">
                <a16:creationId xmlns:a16="http://schemas.microsoft.com/office/drawing/2014/main" id="{2081F73C-3582-F5F7-E89D-A2753DA48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" y="1418406"/>
            <a:ext cx="469961" cy="469961"/>
          </a:xfrm>
          <a:prstGeom prst="rect">
            <a:avLst/>
          </a:prstGeom>
        </p:spPr>
      </p:pic>
      <p:pic>
        <p:nvPicPr>
          <p:cNvPr id="57" name="Picture 56" descr="A red number on a white circle&#10;&#10;Description automatically generated with medium confidence">
            <a:extLst>
              <a:ext uri="{FF2B5EF4-FFF2-40B4-BE49-F238E27FC236}">
                <a16:creationId xmlns:a16="http://schemas.microsoft.com/office/drawing/2014/main" id="{3FF7088A-13FF-9E3A-E255-90F04084B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" y="4253655"/>
            <a:ext cx="469962" cy="469962"/>
          </a:xfrm>
          <a:prstGeom prst="rect">
            <a:avLst/>
          </a:prstGeom>
        </p:spPr>
      </p:pic>
      <p:pic>
        <p:nvPicPr>
          <p:cNvPr id="58" name="Picture 57" descr="A red and white circle with a number one&#10;&#10;Description automatically generated with medium confidence">
            <a:extLst>
              <a:ext uri="{FF2B5EF4-FFF2-40B4-BE49-F238E27FC236}">
                <a16:creationId xmlns:a16="http://schemas.microsoft.com/office/drawing/2014/main" id="{DDCC898C-4D97-E22C-750C-931F515C9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322" y="1415379"/>
            <a:ext cx="469961" cy="469961"/>
          </a:xfrm>
          <a:prstGeom prst="rect">
            <a:avLst/>
          </a:prstGeom>
        </p:spPr>
      </p:pic>
      <p:pic>
        <p:nvPicPr>
          <p:cNvPr id="59" name="Picture 58" descr="A red number on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4451A02-3B84-00F0-1DE9-F84DCD379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12" y="4253655"/>
            <a:ext cx="469962" cy="46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192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8A5291E4-C6A0-E894-10D1-593C4C5A233D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49942" y="277039"/>
            <a:ext cx="10698480" cy="49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635000" marR="0" lvl="0" indent="-635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4.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แนวทางการกำหนด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ตัวชี้วัดตามมาตรการปรับปรุงฯ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ประจำปีงบประมาณ พ.ศ. 256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58" name="Rounded Rectangle 8">
            <a:extLst>
              <a:ext uri="{FF2B5EF4-FFF2-40B4-BE49-F238E27FC236}">
                <a16:creationId xmlns:a16="http://schemas.microsoft.com/office/drawing/2014/main" id="{C5B74B15-4096-1C6F-4AFF-FAA4E2A3662D}"/>
              </a:ext>
            </a:extLst>
          </p:cNvPr>
          <p:cNvSpPr/>
          <p:nvPr/>
        </p:nvSpPr>
        <p:spPr>
          <a:xfrm>
            <a:off x="3332519" y="2904052"/>
            <a:ext cx="5328000" cy="327346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3C7C3DE3-9CF0-E0EC-3CE1-EE89D0E7CE7D}"/>
              </a:ext>
            </a:extLst>
          </p:cNvPr>
          <p:cNvSpPr/>
          <p:nvPr/>
        </p:nvSpPr>
        <p:spPr>
          <a:xfrm>
            <a:off x="3715575" y="2874005"/>
            <a:ext cx="4875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…………………………….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graphicFrame>
        <p:nvGraphicFramePr>
          <p:cNvPr id="174" name="Table 13">
            <a:extLst>
              <a:ext uri="{FF2B5EF4-FFF2-40B4-BE49-F238E27FC236}">
                <a16:creationId xmlns:a16="http://schemas.microsoft.com/office/drawing/2014/main" id="{2C88596A-C32D-3C89-9831-D6697A4D3C04}"/>
              </a:ext>
            </a:extLst>
          </p:cNvPr>
          <p:cNvGraphicFramePr>
            <a:graphicFrameLocks noGrp="1"/>
          </p:cNvGraphicFramePr>
          <p:nvPr/>
        </p:nvGraphicFramePr>
        <p:xfrm>
          <a:off x="3365267" y="5500342"/>
          <a:ext cx="4978633" cy="430784"/>
        </p:xfrm>
        <a:graphic>
          <a:graphicData uri="http://schemas.openxmlformats.org/drawingml/2006/table">
            <a:tbl>
              <a:tblPr firstRow="1" bandRow="1"/>
              <a:tblGrid>
                <a:gridCol w="4067412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  <a:gridCol w="911221">
                  <a:extLst>
                    <a:ext uri="{9D8B030D-6E8A-4147-A177-3AD203B41FA5}">
                      <a16:colId xmlns:a16="http://schemas.microsoft.com/office/drawing/2014/main" val="388338309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……………………………………………………….</a:t>
                      </a:r>
                      <a:endParaRPr lang="th-TH" sz="1400" b="0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..............................................................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</a:tbl>
          </a:graphicData>
        </a:graphic>
      </p:graphicFrame>
      <p:sp>
        <p:nvSpPr>
          <p:cNvPr id="177" name="Isosceles Triangle 176">
            <a:extLst>
              <a:ext uri="{FF2B5EF4-FFF2-40B4-BE49-F238E27FC236}">
                <a16:creationId xmlns:a16="http://schemas.microsoft.com/office/drawing/2014/main" id="{16CE4877-015B-1511-2F95-41946BF8528D}"/>
              </a:ext>
            </a:extLst>
          </p:cNvPr>
          <p:cNvSpPr/>
          <p:nvPr/>
        </p:nvSpPr>
        <p:spPr>
          <a:xfrm rot="5400000">
            <a:off x="7973715" y="4695524"/>
            <a:ext cx="1768054" cy="264626"/>
          </a:xfrm>
          <a:prstGeom prst="triangle">
            <a:avLst>
              <a:gd name="adj" fmla="val 52579"/>
            </a:avLst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2D059612-A8AB-3026-9814-EF3CD7551BE0}"/>
              </a:ext>
            </a:extLst>
          </p:cNvPr>
          <p:cNvSpPr txBox="1"/>
          <p:nvPr/>
        </p:nvSpPr>
        <p:spPr>
          <a:xfrm>
            <a:off x="3339869" y="3251720"/>
            <a:ext cx="5292000" cy="369332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การประเมินประสิทธิผล</a:t>
            </a:r>
            <a:r>
              <a:rPr kumimoji="0" lang="th-TH" sz="1800" b="1" i="0" u="none" strike="noStrike" kern="120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 Base)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(ร้อยละ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70)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A03323D-9BA9-CF37-FBBF-7CB63B49FD6A}"/>
              </a:ext>
            </a:extLst>
          </p:cNvPr>
          <p:cNvSpPr txBox="1"/>
          <p:nvPr/>
        </p:nvSpPr>
        <p:spPr>
          <a:xfrm>
            <a:off x="3339867" y="5964148"/>
            <a:ext cx="5292000" cy="369332"/>
          </a:xfrm>
          <a:prstGeom prst="rect">
            <a:avLst/>
          </a:prstGeom>
          <a:solidFill>
            <a:srgbClr val="C092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การประเมินศักยภาพใน</a:t>
            </a:r>
            <a:r>
              <a:rPr kumimoji="0" lang="th-TH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</a:t>
            </a:r>
            <a:r>
              <a:rPr kumimoji="0" lang="en-US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(Potential Base)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30)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182" name="Table 13">
            <a:extLst>
              <a:ext uri="{FF2B5EF4-FFF2-40B4-BE49-F238E27FC236}">
                <a16:creationId xmlns:a16="http://schemas.microsoft.com/office/drawing/2014/main" id="{17AD82B5-63C9-824C-F593-902601A68D30}"/>
              </a:ext>
            </a:extLst>
          </p:cNvPr>
          <p:cNvGraphicFramePr>
            <a:graphicFrameLocks noGrp="1"/>
          </p:cNvGraphicFramePr>
          <p:nvPr/>
        </p:nvGraphicFramePr>
        <p:xfrm>
          <a:off x="3339869" y="3672689"/>
          <a:ext cx="5245344" cy="318453"/>
        </p:xfrm>
        <a:graphic>
          <a:graphicData uri="http://schemas.openxmlformats.org/drawingml/2006/table">
            <a:tbl>
              <a:tblPr firstRow="1" bandRow="1"/>
              <a:tblGrid>
                <a:gridCol w="5245344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1.1	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ตัวชี้วัดตามภารกิจ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Functional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183" name="Table 13">
            <a:extLst>
              <a:ext uri="{FF2B5EF4-FFF2-40B4-BE49-F238E27FC236}">
                <a16:creationId xmlns:a16="http://schemas.microsoft.com/office/drawing/2014/main" id="{2849C4CA-D246-CD3C-8AAF-28F0FA801C67}"/>
              </a:ext>
            </a:extLst>
          </p:cNvPr>
          <p:cNvGraphicFramePr>
            <a:graphicFrameLocks noGrp="1"/>
          </p:cNvGraphicFramePr>
          <p:nvPr/>
        </p:nvGraphicFramePr>
        <p:xfrm>
          <a:off x="3339867" y="5210989"/>
          <a:ext cx="5262115" cy="318453"/>
        </p:xfrm>
        <a:graphic>
          <a:graphicData uri="http://schemas.openxmlformats.org/drawingml/2006/table">
            <a:tbl>
              <a:tblPr firstRow="1" bandRow="1"/>
              <a:tblGrid>
                <a:gridCol w="5262115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1.2	 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ตัวชี้วัดขับเคลื่อนการบูรณาการร่วมกัน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188" name="Table 13">
            <a:extLst>
              <a:ext uri="{FF2B5EF4-FFF2-40B4-BE49-F238E27FC236}">
                <a16:creationId xmlns:a16="http://schemas.microsoft.com/office/drawing/2014/main" id="{C6C46EB9-7FF7-FE1C-59DA-BA086A66A7B3}"/>
              </a:ext>
            </a:extLst>
          </p:cNvPr>
          <p:cNvGraphicFramePr>
            <a:graphicFrameLocks noGrp="1"/>
          </p:cNvGraphicFramePr>
          <p:nvPr/>
        </p:nvGraphicFramePr>
        <p:xfrm>
          <a:off x="3365266" y="4029242"/>
          <a:ext cx="4978634" cy="1156970"/>
        </p:xfrm>
        <a:graphic>
          <a:graphicData uri="http://schemas.openxmlformats.org/drawingml/2006/table">
            <a:tbl>
              <a:tblPr firstRow="1" bandRow="1"/>
              <a:tblGrid>
                <a:gridCol w="4068994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  <a:gridCol w="909640">
                  <a:extLst>
                    <a:ext uri="{9D8B030D-6E8A-4147-A177-3AD203B41FA5}">
                      <a16:colId xmlns:a16="http://schemas.microsoft.com/office/drawing/2014/main" val="1593291283"/>
                    </a:ext>
                  </a:extLst>
                </a:gridCol>
              </a:tblGrid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r>
                        <a:rPr lang="en-US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……………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Strategic KPIs…………………</a:t>
                      </a:r>
                      <a:endParaRPr lang="th-TH" sz="1400" b="0" kern="1200" spc="0" baseline="0" dirty="0">
                        <a:solidFill>
                          <a:srgbClr val="ED7D3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r>
                        <a:rPr lang="en-US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……………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Strategic KPIs…………………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ED7D31"/>
                        </a:highlight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kumimoji="0" lang="th-TH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r>
                        <a:rPr lang="en-US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……………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Strategic KPIs…………………</a:t>
                      </a:r>
                      <a:endParaRPr kumimoji="0" lang="th-TH" sz="1400" b="0" i="0" u="none" strike="sngStrike" kern="1200" cap="none" spc="-3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858073"/>
                  </a:ext>
                </a:extLst>
              </a:tr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kumimoji="0" lang="th-TH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r>
                        <a:rPr kumimoji="0" lang="en-US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kumimoji="0" lang="th-TH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.....</a:t>
                      </a:r>
                      <a:r>
                        <a:rPr kumimoji="0" lang="en-US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........</a:t>
                      </a:r>
                      <a:r>
                        <a:rPr kumimoji="0" lang="th-TH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.....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 Proxy</a:t>
                      </a:r>
                      <a:r>
                        <a:rPr kumimoji="0" lang="th-TH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KPIs</a:t>
                      </a:r>
                      <a:r>
                        <a:rPr kumimoji="0" lang="th-TH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...............................</a:t>
                      </a:r>
                      <a:endParaRPr kumimoji="0" lang="th-TH" sz="1400" b="0" i="0" u="sng" strike="noStrike" kern="0" cap="none" spc="-2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774816"/>
                  </a:ext>
                </a:extLst>
              </a:tr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kumimoji="0" lang="th-TH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  <a:r>
                        <a:rPr kumimoji="0" lang="th-TH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ที่ไม่เชื่อมโยง </a:t>
                      </a:r>
                      <a:r>
                        <a:rPr kumimoji="0" lang="en-US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Strategic KPIs</a:t>
                      </a:r>
                      <a:r>
                        <a:rPr kumimoji="0" lang="th-TH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...............................</a:t>
                      </a:r>
                      <a:endParaRPr kumimoji="0" lang="en-US" sz="1400" b="0" i="0" u="none" strike="noStrike" kern="0" cap="none" spc="-3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500012"/>
                  </a:ext>
                </a:extLst>
              </a:tr>
            </a:tbl>
          </a:graphicData>
        </a:graphic>
      </p:graphicFrame>
      <p:graphicFrame>
        <p:nvGraphicFramePr>
          <p:cNvPr id="189" name="Table 13">
            <a:extLst>
              <a:ext uri="{FF2B5EF4-FFF2-40B4-BE49-F238E27FC236}">
                <a16:creationId xmlns:a16="http://schemas.microsoft.com/office/drawing/2014/main" id="{1E715166-1D92-62D1-D9A8-6D13FBB17155}"/>
              </a:ext>
            </a:extLst>
          </p:cNvPr>
          <p:cNvGraphicFramePr>
            <a:graphicFrameLocks noGrp="1"/>
          </p:cNvGraphicFramePr>
          <p:nvPr/>
        </p:nvGraphicFramePr>
        <p:xfrm>
          <a:off x="3339867" y="6333879"/>
          <a:ext cx="5004033" cy="430784"/>
        </p:xfrm>
        <a:graphic>
          <a:graphicData uri="http://schemas.openxmlformats.org/drawingml/2006/table">
            <a:tbl>
              <a:tblPr firstRow="1" bandRow="1"/>
              <a:tblGrid>
                <a:gridCol w="4088163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  <a:gridCol w="915870">
                  <a:extLst>
                    <a:ext uri="{9D8B030D-6E8A-4147-A177-3AD203B41FA5}">
                      <a16:colId xmlns:a16="http://schemas.microsoft.com/office/drawing/2014/main" val="388338309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2.1 </a:t>
                      </a:r>
                      <a:r>
                        <a:rPr kumimoji="0" lang="th-TH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การพัฒนาองค์การสู่ดิจิทัล </a:t>
                      </a:r>
                      <a:endParaRPr lang="th-TH" sz="1400" b="0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20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2.2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การประเมินสถานะของหน่วยงานในการเป็นระบบราชการ 4.0 (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PMQA 4.0) 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</a:tbl>
          </a:graphicData>
        </a:graphic>
      </p:graphicFrame>
      <p:pic>
        <p:nvPicPr>
          <p:cNvPr id="187" name="Picture 186" descr="A red number on a white circle&#10;&#10;Description automatically generated with medium confidence">
            <a:extLst>
              <a:ext uri="{FF2B5EF4-FFF2-40B4-BE49-F238E27FC236}">
                <a16:creationId xmlns:a16="http://schemas.microsoft.com/office/drawing/2014/main" id="{3C51A23D-705B-49ED-FE46-F0C4AEF55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00" y="5889251"/>
            <a:ext cx="469962" cy="469962"/>
          </a:xfrm>
          <a:prstGeom prst="rect">
            <a:avLst/>
          </a:prstGeom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2F1FC5BA-8AF4-6770-0D0C-AB65D67A6B19}"/>
              </a:ext>
            </a:extLst>
          </p:cNvPr>
          <p:cNvSpPr/>
          <p:nvPr/>
        </p:nvSpPr>
        <p:spPr>
          <a:xfrm>
            <a:off x="3314820" y="3643959"/>
            <a:ext cx="5262115" cy="15613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7" name="Rounded Rectangle 24">
            <a:extLst>
              <a:ext uri="{FF2B5EF4-FFF2-40B4-BE49-F238E27FC236}">
                <a16:creationId xmlns:a16="http://schemas.microsoft.com/office/drawing/2014/main" id="{D7D61E85-007A-8998-8DA4-928B6F07CC0A}"/>
              </a:ext>
            </a:extLst>
          </p:cNvPr>
          <p:cNvSpPr/>
          <p:nvPr/>
        </p:nvSpPr>
        <p:spPr>
          <a:xfrm>
            <a:off x="3265500" y="2904051"/>
            <a:ext cx="5395019" cy="3860611"/>
          </a:xfrm>
          <a:prstGeom prst="roundRect">
            <a:avLst>
              <a:gd name="adj" fmla="val 6084"/>
            </a:avLst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91" name="Rounded Rectangle 15">
            <a:extLst>
              <a:ext uri="{FF2B5EF4-FFF2-40B4-BE49-F238E27FC236}">
                <a16:creationId xmlns:a16="http://schemas.microsoft.com/office/drawing/2014/main" id="{8E36563F-FF94-45AC-01A1-D6926EF54BF5}"/>
              </a:ext>
            </a:extLst>
          </p:cNvPr>
          <p:cNvSpPr/>
          <p:nvPr/>
        </p:nvSpPr>
        <p:spPr>
          <a:xfrm>
            <a:off x="191641" y="5095978"/>
            <a:ext cx="2622947" cy="1587404"/>
          </a:xfrm>
          <a:prstGeom prst="roundRect">
            <a:avLst>
              <a:gd name="adj" fmla="val 6084"/>
            </a:avLst>
          </a:prstGeom>
          <a:solidFill>
            <a:sysClr val="window" lastClr="FFFFFF">
              <a:lumMod val="95000"/>
              <a:alpha val="50000"/>
            </a:sys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92" name="Rounded Rectangle 8">
            <a:extLst>
              <a:ext uri="{FF2B5EF4-FFF2-40B4-BE49-F238E27FC236}">
                <a16:creationId xmlns:a16="http://schemas.microsoft.com/office/drawing/2014/main" id="{9FD62001-AEDF-3825-D29D-EE72CA906139}"/>
              </a:ext>
            </a:extLst>
          </p:cNvPr>
          <p:cNvSpPr/>
          <p:nvPr/>
        </p:nvSpPr>
        <p:spPr>
          <a:xfrm>
            <a:off x="220052" y="5087755"/>
            <a:ext cx="2592000" cy="22908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002060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CE36BC38-7178-72F5-9982-735DEE8D87BF}"/>
              </a:ext>
            </a:extLst>
          </p:cNvPr>
          <p:cNvSpPr/>
          <p:nvPr/>
        </p:nvSpPr>
        <p:spPr>
          <a:xfrm>
            <a:off x="931981" y="5016032"/>
            <a:ext cx="1138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9A796333-7435-2C5C-026E-E7FFCC0C01DB}"/>
              </a:ext>
            </a:extLst>
          </p:cNvPr>
          <p:cNvGrpSpPr/>
          <p:nvPr/>
        </p:nvGrpSpPr>
        <p:grpSpPr>
          <a:xfrm>
            <a:off x="1646271" y="5505347"/>
            <a:ext cx="1416585" cy="360128"/>
            <a:chOff x="9997512" y="5104261"/>
            <a:chExt cx="1416585" cy="360128"/>
          </a:xfrm>
        </p:grpSpPr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1568F118-554B-9E9D-A8A6-89C5047945D3}"/>
                </a:ext>
              </a:extLst>
            </p:cNvPr>
            <p:cNvSpPr txBox="1"/>
            <p:nvPr/>
          </p:nvSpPr>
          <p:spPr bwMode="ltGray">
            <a:xfrm>
              <a:off x="10253583" y="5104261"/>
              <a:ext cx="1160514" cy="360128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การลดฝุ่นละออง 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PM2.5 </a:t>
              </a:r>
              <a:r>
                <a:rPr kumimoji="0" lang="th-T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และ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PM10</a:t>
              </a:r>
            </a:p>
          </p:txBody>
        </p:sp>
        <p:pic>
          <p:nvPicPr>
            <p:cNvPr id="301" name="Picture 40" descr="18) แผนแม่บทประเด็น การเติบโตอย่างยั่งยืน – NSCR">
              <a:extLst>
                <a:ext uri="{FF2B5EF4-FFF2-40B4-BE49-F238E27FC236}">
                  <a16:creationId xmlns:a16="http://schemas.microsoft.com/office/drawing/2014/main" id="{F39575D6-0460-33A1-84E8-F4ECB92C9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9997512" y="5125589"/>
              <a:ext cx="318452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8" name="Rectangle: Rounded Corners 327">
            <a:extLst>
              <a:ext uri="{FF2B5EF4-FFF2-40B4-BE49-F238E27FC236}">
                <a16:creationId xmlns:a16="http://schemas.microsoft.com/office/drawing/2014/main" id="{910A41C3-70B9-9431-E611-508489647B31}"/>
              </a:ext>
            </a:extLst>
          </p:cNvPr>
          <p:cNvSpPr/>
          <p:nvPr/>
        </p:nvSpPr>
        <p:spPr>
          <a:xfrm>
            <a:off x="1623884" y="5912374"/>
            <a:ext cx="1126303" cy="6821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A40D4529-93FB-11B3-59B2-630A2CA5D03F}"/>
              </a:ext>
            </a:extLst>
          </p:cNvPr>
          <p:cNvSpPr txBox="1"/>
          <p:nvPr/>
        </p:nvSpPr>
        <p:spPr>
          <a:xfrm>
            <a:off x="1616772" y="5924381"/>
            <a:ext cx="1211883" cy="63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ร้อยละของสถานศึกษาที่ดำเนินการตามมาตรการป้องกัน แก้ไขปัญหาฝุ่นละอองขนาดเล็ก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PM2.5)</a:t>
            </a:r>
          </a:p>
        </p:txBody>
      </p:sp>
      <p:cxnSp>
        <p:nvCxnSpPr>
          <p:cNvPr id="332" name="Connector: Elbow 331">
            <a:extLst>
              <a:ext uri="{FF2B5EF4-FFF2-40B4-BE49-F238E27FC236}">
                <a16:creationId xmlns:a16="http://schemas.microsoft.com/office/drawing/2014/main" id="{AB8E2CB1-A33C-F069-BFE0-B48571BD17BE}"/>
              </a:ext>
            </a:extLst>
          </p:cNvPr>
          <p:cNvCxnSpPr>
            <a:cxnSpLocks/>
          </p:cNvCxnSpPr>
          <p:nvPr/>
        </p:nvCxnSpPr>
        <p:spPr>
          <a:xfrm flipV="1">
            <a:off x="2806271" y="5370215"/>
            <a:ext cx="561028" cy="560911"/>
          </a:xfrm>
          <a:prstGeom prst="bentConnector3">
            <a:avLst/>
          </a:prstGeom>
          <a:ln w="9525">
            <a:solidFill>
              <a:srgbClr val="0000FF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0BD9427-73D8-D5F0-9CF4-F51089EFD40A}"/>
              </a:ext>
            </a:extLst>
          </p:cNvPr>
          <p:cNvGrpSpPr/>
          <p:nvPr/>
        </p:nvGrpSpPr>
        <p:grpSpPr>
          <a:xfrm>
            <a:off x="3430076" y="2572012"/>
            <a:ext cx="7452000" cy="2220662"/>
            <a:chOff x="3430076" y="2572012"/>
            <a:chExt cx="7452000" cy="2220662"/>
          </a:xfrm>
        </p:grpSpPr>
        <p:cxnSp>
          <p:nvCxnSpPr>
            <p:cNvPr id="339" name="Connector: Elbow 338">
              <a:extLst>
                <a:ext uri="{FF2B5EF4-FFF2-40B4-BE49-F238E27FC236}">
                  <a16:creationId xmlns:a16="http://schemas.microsoft.com/office/drawing/2014/main" id="{2720407A-5740-1BD3-B626-18111895F31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430076" y="2812674"/>
              <a:ext cx="7452000" cy="1980000"/>
            </a:xfrm>
            <a:prstGeom prst="bentConnector3">
              <a:avLst>
                <a:gd name="adj1" fmla="val 126043"/>
              </a:avLst>
            </a:prstGeom>
            <a:ln w="9525"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DB62270D-FB69-FCD7-7B7D-54B76D1D6BF0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0856676" y="2572012"/>
              <a:ext cx="0" cy="216000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4" name="Rectangle 363">
            <a:extLst>
              <a:ext uri="{FF2B5EF4-FFF2-40B4-BE49-F238E27FC236}">
                <a16:creationId xmlns:a16="http://schemas.microsoft.com/office/drawing/2014/main" id="{A4DE0403-B8D2-DE89-E898-890674D454DC}"/>
              </a:ext>
            </a:extLst>
          </p:cNvPr>
          <p:cNvSpPr/>
          <p:nvPr/>
        </p:nvSpPr>
        <p:spPr>
          <a:xfrm>
            <a:off x="9005299" y="3752558"/>
            <a:ext cx="3024183" cy="26222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กำหนด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Functional KPIs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ได้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ลักษณะ</a:t>
            </a:r>
          </a:p>
          <a:p>
            <a:pPr marL="182563" marR="0" lvl="0" indent="-182563" algn="l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ตัวชี้วัดเชิงยุทธศาสตร์สำคัญ </a:t>
            </a:r>
            <a:r>
              <a:rPr kumimoji="0" lang="en-US" sz="1600" b="1" i="0" u="none" strike="noStrike" kern="0" cap="none" spc="-4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(Strategic KPIs</a:t>
            </a:r>
            <a:r>
              <a:rPr kumimoji="0" lang="en-US" sz="1600" b="1" i="0" u="none" strike="noStrike" kern="0" cap="none" spc="-4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sz="1600" b="1" i="0" u="none" strike="noStrike" kern="0" cap="none" spc="-4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600" b="0" i="0" u="none" strike="noStrike" kern="0" cap="none" spc="-4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ในกรณีเป็นภารกิจหลักของกรม หรือเป็นเจ้าภาพหลัก</a:t>
            </a:r>
          </a:p>
          <a:p>
            <a:pPr marL="182563" marR="0" lvl="0" indent="-182563" algn="l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th-TH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82563" marR="0" lvl="0" indent="-182563" algn="l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ตัวชี้วัดทดแทน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(Proxy KPIs)</a:t>
            </a: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ในกรณีที่ไม่สามารถวัดด้วย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Strategic KPIs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โดยต้องระบุความเชื่อมโยง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กับ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Strategic KPIs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ให้ชัดเจน ซึ่งอาจจะกำหนดตัวชี้วัดจากแผนระดับ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เช่น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แผนงานบูรณาการด้านต่าง ๆ เอกสารงบประมาณ หรือตัวชี้วัดที่เป็นภารกิจหลักของกรม เป็นต้น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182563" marR="0" lvl="0" indent="-182563" algn="l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th-TH" sz="1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82563" marR="0" lvl="0" indent="-182563" algn="l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ตัวชี้วัดที่ไม่เชื่อมโยงกับ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Strategic KPIs</a:t>
            </a: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(ถ้ามี)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61F2C298-1E51-416E-4861-59042AE93676}"/>
              </a:ext>
            </a:extLst>
          </p:cNvPr>
          <p:cNvSpPr txBox="1"/>
          <p:nvPr/>
        </p:nvSpPr>
        <p:spPr>
          <a:xfrm>
            <a:off x="9005298" y="3257500"/>
            <a:ext cx="3039420" cy="498598"/>
          </a:xfrm>
          <a:prstGeom prst="rect">
            <a:avLst/>
          </a:prstGeom>
          <a:solidFill>
            <a:srgbClr val="008A3E"/>
          </a:solidFill>
        </p:spPr>
        <p:txBody>
          <a:bodyPr wrap="square">
            <a:spAutoFit/>
          </a:bodyPr>
          <a:lstStyle/>
          <a:p>
            <a:pPr marL="0" marR="0" lvl="0" indent="0" algn="ctr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หลักการกำหนดตัวชี้วัด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การประเมินประสิทธิผลการดำเนินงาน </a:t>
            </a: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32BB0240-C1FF-81EA-EB26-175C0D224BE1}"/>
              </a:ext>
            </a:extLst>
          </p:cNvPr>
          <p:cNvSpPr/>
          <p:nvPr/>
        </p:nvSpPr>
        <p:spPr>
          <a:xfrm>
            <a:off x="9988692" y="1534160"/>
            <a:ext cx="1808122" cy="10917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BCBB3174-470D-9A28-E107-D8F113DE42F4}"/>
              </a:ext>
            </a:extLst>
          </p:cNvPr>
          <p:cNvSpPr/>
          <p:nvPr/>
        </p:nvSpPr>
        <p:spPr>
          <a:xfrm>
            <a:off x="535390" y="1535487"/>
            <a:ext cx="1753187" cy="1088822"/>
          </a:xfrm>
          <a:prstGeom prst="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0" name="Connector: Elbow 369">
            <a:extLst>
              <a:ext uri="{FF2B5EF4-FFF2-40B4-BE49-F238E27FC236}">
                <a16:creationId xmlns:a16="http://schemas.microsoft.com/office/drawing/2014/main" id="{BE82CCD1-715D-57A8-9657-7E3BAF00F41A}"/>
              </a:ext>
            </a:extLst>
          </p:cNvPr>
          <p:cNvCxnSpPr>
            <a:cxnSpLocks/>
          </p:cNvCxnSpPr>
          <p:nvPr/>
        </p:nvCxnSpPr>
        <p:spPr>
          <a:xfrm>
            <a:off x="1646324" y="2600087"/>
            <a:ext cx="1800000" cy="1512000"/>
          </a:xfrm>
          <a:prstGeom prst="bentConnector3">
            <a:avLst>
              <a:gd name="adj1" fmla="val 388"/>
            </a:avLst>
          </a:prstGeom>
          <a:ln w="9525">
            <a:solidFill>
              <a:srgbClr val="ED7D3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73E06F8-C107-EC28-C16A-7447ED574846}"/>
              </a:ext>
            </a:extLst>
          </p:cNvPr>
          <p:cNvSpPr/>
          <p:nvPr/>
        </p:nvSpPr>
        <p:spPr>
          <a:xfrm>
            <a:off x="1060146" y="912027"/>
            <a:ext cx="1247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331" name="Rounded Rectangle 8">
            <a:extLst>
              <a:ext uri="{FF2B5EF4-FFF2-40B4-BE49-F238E27FC236}">
                <a16:creationId xmlns:a16="http://schemas.microsoft.com/office/drawing/2014/main" id="{85447E35-25C3-9317-2DFE-66817D805807}"/>
              </a:ext>
            </a:extLst>
          </p:cNvPr>
          <p:cNvSpPr/>
          <p:nvPr/>
        </p:nvSpPr>
        <p:spPr>
          <a:xfrm>
            <a:off x="489124" y="933619"/>
            <a:ext cx="11376000" cy="320561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ED7D31"/>
          </a:solidFill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7ABDEDBC-4768-5476-DB67-88A31ABD065D}"/>
              </a:ext>
            </a:extLst>
          </p:cNvPr>
          <p:cNvSpPr/>
          <p:nvPr/>
        </p:nvSpPr>
        <p:spPr>
          <a:xfrm>
            <a:off x="493432" y="1294168"/>
            <a:ext cx="1792478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แผนแม่บทภายใต้ยุทธศาสตร์ชาติ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D53E9523-AB2B-A195-370F-9EED110B795D}"/>
              </a:ext>
            </a:extLst>
          </p:cNvPr>
          <p:cNvSpPr txBox="1"/>
          <p:nvPr/>
        </p:nvSpPr>
        <p:spPr>
          <a:xfrm>
            <a:off x="577461" y="1607699"/>
            <a:ext cx="1659977" cy="793615"/>
          </a:xfrm>
          <a:prstGeom prst="rect">
            <a:avLst/>
          </a:prstGeom>
          <a:noFill/>
        </p:spPr>
        <p:txBody>
          <a:bodyPr wrap="square" tIns="46800" rtlCol="0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ความสามารถในการแข่งขันการพัฒนาทุนมนุษย์ด้านทักษะ (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Skill) 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แรงงานในอนาคต (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Future Workforce) (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คะแนน)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36" name="Rounded Rectangle 15">
            <a:extLst>
              <a:ext uri="{FF2B5EF4-FFF2-40B4-BE49-F238E27FC236}">
                <a16:creationId xmlns:a16="http://schemas.microsoft.com/office/drawing/2014/main" id="{E51B4F18-9040-3DCB-2C0E-9039ADBF9DEE}"/>
              </a:ext>
            </a:extLst>
          </p:cNvPr>
          <p:cNvSpPr/>
          <p:nvPr/>
        </p:nvSpPr>
        <p:spPr>
          <a:xfrm>
            <a:off x="577464" y="1587432"/>
            <a:ext cx="1660344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2" name="Rounded Rectangle 15">
            <a:extLst>
              <a:ext uri="{FF2B5EF4-FFF2-40B4-BE49-F238E27FC236}">
                <a16:creationId xmlns:a16="http://schemas.microsoft.com/office/drawing/2014/main" id="{8236C82F-8736-3026-617A-DC0898BED072}"/>
              </a:ext>
            </a:extLst>
          </p:cNvPr>
          <p:cNvSpPr/>
          <p:nvPr/>
        </p:nvSpPr>
        <p:spPr>
          <a:xfrm>
            <a:off x="438158" y="1136504"/>
            <a:ext cx="11479521" cy="1567590"/>
          </a:xfrm>
          <a:prstGeom prst="roundRect">
            <a:avLst>
              <a:gd name="adj" fmla="val 6084"/>
            </a:avLst>
          </a:prstGeom>
          <a:noFill/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DFA9564D-C4AE-4E85-2A2E-84395ABC01DF}"/>
              </a:ext>
            </a:extLst>
          </p:cNvPr>
          <p:cNvSpPr/>
          <p:nvPr/>
        </p:nvSpPr>
        <p:spPr>
          <a:xfrm>
            <a:off x="4532080" y="900570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: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กระทรวงศึกษาธิการ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1FEDEF8-B12D-71DB-B183-A53D5659CD1F}"/>
              </a:ext>
            </a:extLst>
          </p:cNvPr>
          <p:cNvSpPr/>
          <p:nvPr/>
        </p:nvSpPr>
        <p:spPr>
          <a:xfrm>
            <a:off x="9978531" y="1209447"/>
            <a:ext cx="1636749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b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041" algn="l"/>
              </a:tabLst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แผนพัฒนาเศรษฐกิจ</a:t>
            </a:r>
          </a:p>
          <a:p>
            <a:pPr marL="0" marR="0" lvl="0" indent="0" algn="l" defTabSz="342900" rtl="0" eaLnBrk="1" fontAlgn="b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041" algn="l"/>
              </a:tabLst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และสังคมแห่งชาติ ฉบับที่ 13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278C57ED-414F-AF07-F146-7BC4CC1DC19B}"/>
              </a:ext>
            </a:extLst>
          </p:cNvPr>
          <p:cNvSpPr/>
          <p:nvPr/>
        </p:nvSpPr>
        <p:spPr>
          <a:xfrm>
            <a:off x="2332790" y="1587432"/>
            <a:ext cx="1390437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9097D33F-2A5C-4659-5D02-B6F678BA04E1}"/>
              </a:ext>
            </a:extLst>
          </p:cNvPr>
          <p:cNvSpPr/>
          <p:nvPr/>
        </p:nvSpPr>
        <p:spPr>
          <a:xfrm>
            <a:off x="3880827" y="1587432"/>
            <a:ext cx="2214543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BDE0A442-7FC4-8E78-3F42-9600BEFDAE39}"/>
              </a:ext>
            </a:extLst>
          </p:cNvPr>
          <p:cNvSpPr/>
          <p:nvPr/>
        </p:nvSpPr>
        <p:spPr>
          <a:xfrm>
            <a:off x="6218816" y="1573294"/>
            <a:ext cx="1444606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DA4570A3-97B8-26CC-A4C0-FB31D6F90D92}"/>
              </a:ext>
            </a:extLst>
          </p:cNvPr>
          <p:cNvSpPr/>
          <p:nvPr/>
        </p:nvSpPr>
        <p:spPr>
          <a:xfrm>
            <a:off x="7755974" y="1560277"/>
            <a:ext cx="2133434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0433A7F9-A134-7125-E931-BF7C1912544A}"/>
              </a:ext>
            </a:extLst>
          </p:cNvPr>
          <p:cNvSpPr/>
          <p:nvPr/>
        </p:nvSpPr>
        <p:spPr>
          <a:xfrm>
            <a:off x="10031860" y="1560277"/>
            <a:ext cx="1745947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194C5-CE6D-ABE8-A11F-85E0C1E069B3}"/>
              </a:ext>
            </a:extLst>
          </p:cNvPr>
          <p:cNvSpPr txBox="1"/>
          <p:nvPr/>
        </p:nvSpPr>
        <p:spPr>
          <a:xfrm>
            <a:off x="2381130" y="1574374"/>
            <a:ext cx="12590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ความสามารถในการแข่งขันของประเทศด้านการศึกษา (อันดับ)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40AF1-AA36-9006-B309-7B1005577AFA}"/>
              </a:ext>
            </a:extLst>
          </p:cNvPr>
          <p:cNvSpPr txBox="1"/>
          <p:nvPr/>
        </p:nvSpPr>
        <p:spPr>
          <a:xfrm>
            <a:off x="3863358" y="1576371"/>
            <a:ext cx="2232012" cy="10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3.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สัดส่วนเด็กนักเรียนชั้นประถมศึกษาปีที่ 3 ถึงมัธยมศึกษาปีที่ 6 ที่ได้รับการส่งต่อการพัฒนาตามศักยภาพหรือพหุปัญญา ต่อเด็กนักเรียนชั้นประถมศึกษาปีที่ 3 ถึงมัธยมศึกษาปีที่ 6 ทั้งหมด (ร้อยละ)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E8B65-CF5E-2335-E725-15A5C2DD555F}"/>
              </a:ext>
            </a:extLst>
          </p:cNvPr>
          <p:cNvSpPr txBox="1"/>
          <p:nvPr/>
        </p:nvSpPr>
        <p:spPr>
          <a:xfrm>
            <a:off x="6261480" y="1603401"/>
            <a:ext cx="15702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4.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ดัชนีการพัฒนาครูและบุคลากรทางการศึกษาให้มีคุณภาพ (คะแนน)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A91E43-AF7E-2DAA-3C42-9550AA659A10}"/>
              </a:ext>
            </a:extLst>
          </p:cNvPr>
          <p:cNvSpPr txBox="1"/>
          <p:nvPr/>
        </p:nvSpPr>
        <p:spPr>
          <a:xfrm>
            <a:off x="7780721" y="1594369"/>
            <a:ext cx="2173063" cy="10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สัดส่วนเด็กนักเรียนชั้นประถมศึกษาปีที่ 3 ถึงมัธยมศึกษาปีที่ 6 ที่มีข้อมูลการส่งเสริมการพัฒนาศักยภาพตามพหุปัญญารายบุคคล ต่อเด็กนักเรียนชั้นประถมศึกษา</a:t>
            </a:r>
            <a:r>
              <a:rPr kumimoji="0" lang="th-TH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ปีที่ 3 ถึงมัธยมศึกษาปีที่ 6 ทั้งหมด (ร้อยละ)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8E5D-88F6-C19A-4F80-AFECECF616EE}"/>
              </a:ext>
            </a:extLst>
          </p:cNvPr>
          <p:cNvSpPr txBox="1"/>
          <p:nvPr/>
        </p:nvSpPr>
        <p:spPr>
          <a:xfrm>
            <a:off x="10006706" y="1617149"/>
            <a:ext cx="1819576" cy="90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6. ร้อยละของนักเรียนที่มีสมรรถนะจากการประเมินโปรแกรมประเมินสมรรถนะนักเรียนมาตรฐานสากลไม่ถึงระดับพื้นฐานของทั้ง 3 วิชาในแต่ละกลุ่มโรงเรียน</a:t>
            </a:r>
            <a:endParaRPr kumimoji="0" lang="th-TH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553396EE-8D5A-06C5-DC58-2E73DFF1B4F5}"/>
              </a:ext>
            </a:extLst>
          </p:cNvPr>
          <p:cNvCxnSpPr>
            <a:cxnSpLocks/>
          </p:cNvCxnSpPr>
          <p:nvPr/>
        </p:nvCxnSpPr>
        <p:spPr>
          <a:xfrm>
            <a:off x="2714494" y="2574024"/>
            <a:ext cx="720000" cy="1800000"/>
          </a:xfrm>
          <a:prstGeom prst="bentConnector3">
            <a:avLst>
              <a:gd name="adj1" fmla="val 388"/>
            </a:avLst>
          </a:prstGeom>
          <a:ln w="9525">
            <a:solidFill>
              <a:srgbClr val="ED7D3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FFFAE2-588A-8A79-1037-6BF7F47F6F0F}"/>
              </a:ext>
            </a:extLst>
          </p:cNvPr>
          <p:cNvGrpSpPr/>
          <p:nvPr/>
        </p:nvGrpSpPr>
        <p:grpSpPr>
          <a:xfrm>
            <a:off x="241602" y="5329542"/>
            <a:ext cx="1238515" cy="585995"/>
            <a:chOff x="10174804" y="5569680"/>
            <a:chExt cx="1238515" cy="58599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2B25CE-AC99-B811-00BC-D7F0EE1814EC}"/>
                </a:ext>
              </a:extLst>
            </p:cNvPr>
            <p:cNvSpPr txBox="1"/>
            <p:nvPr/>
          </p:nvSpPr>
          <p:spPr bwMode="ltGray">
            <a:xfrm>
              <a:off x="10460525" y="5661244"/>
              <a:ext cx="952794" cy="494431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รายได้ของผู้ประกอบการ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SMEs </a:t>
              </a:r>
              <a:r>
                <a:rPr kumimoji="0" lang="th-T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และ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OTOP </a:t>
              </a:r>
              <a:endParaRPr kumimoji="0" lang="th-TH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6" name="Picture 4" descr="8) แผนแม่บทประเด็น ผู้ประกอบการและวิสาหกิจขนาดกลางและขนาดย่อมยุคใหม่ – NSCR">
              <a:extLst>
                <a:ext uri="{FF2B5EF4-FFF2-40B4-BE49-F238E27FC236}">
                  <a16:creationId xmlns:a16="http://schemas.microsoft.com/office/drawing/2014/main" id="{C4533B35-2E00-7FC5-8236-14240C974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10174804" y="5569680"/>
              <a:ext cx="31958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16) แผนแม่บทประเด็น เศรษฐกิจฐานราก – NSCR">
              <a:extLst>
                <a:ext uri="{FF2B5EF4-FFF2-40B4-BE49-F238E27FC236}">
                  <a16:creationId xmlns:a16="http://schemas.microsoft.com/office/drawing/2014/main" id="{B1318877-A8F3-1A08-FA5E-51D8792C1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10174804" y="5857680"/>
              <a:ext cx="31958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5388F8-E34A-A16C-3863-D463A6A96772}"/>
              </a:ext>
            </a:extLst>
          </p:cNvPr>
          <p:cNvGrpSpPr/>
          <p:nvPr/>
        </p:nvGrpSpPr>
        <p:grpSpPr>
          <a:xfrm>
            <a:off x="220294" y="5909830"/>
            <a:ext cx="1346268" cy="682108"/>
            <a:chOff x="-2172674" y="6654673"/>
            <a:chExt cx="1346268" cy="68210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F9C7770-8436-B915-7360-19F607ABEE4D}"/>
                </a:ext>
              </a:extLst>
            </p:cNvPr>
            <p:cNvSpPr/>
            <p:nvPr/>
          </p:nvSpPr>
          <p:spPr>
            <a:xfrm>
              <a:off x="-2172674" y="6654673"/>
              <a:ext cx="1346268" cy="68210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04D0A2-9D01-B6AD-643C-23B6C51762CE}"/>
                </a:ext>
              </a:extLst>
            </p:cNvPr>
            <p:cNvSpPr txBox="1"/>
            <p:nvPr/>
          </p:nvSpPr>
          <p:spPr>
            <a:xfrm>
              <a:off x="-2170455" y="6718461"/>
              <a:ext cx="1344048" cy="606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ผู้เรียนที่ได้รับการพัฒนาทักษะทางธุรกิจและการเป็นผู้ประกอบการภายใต้ศูนย์บ่มเพาะผู้ประกอบการอาชีวศึกษา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F8B45EE-1991-EB98-EA83-E16E383F96AF}"/>
              </a:ext>
            </a:extLst>
          </p:cNvPr>
          <p:cNvSpPr/>
          <p:nvPr/>
        </p:nvSpPr>
        <p:spPr>
          <a:xfrm>
            <a:off x="2331128" y="1535486"/>
            <a:ext cx="1426254" cy="1100353"/>
          </a:xfrm>
          <a:prstGeom prst="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6" name="Picture 185" descr="A red and white circle with a number one&#10;&#10;Description automatically generated with medium confidence">
            <a:extLst>
              <a:ext uri="{FF2B5EF4-FFF2-40B4-BE49-F238E27FC236}">
                <a16:creationId xmlns:a16="http://schemas.microsoft.com/office/drawing/2014/main" id="{8B678F14-B436-0997-F8D1-D68B4DC10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10" y="3175301"/>
            <a:ext cx="469961" cy="46996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1D58307-BE61-8DCC-2460-81CB68B59C21}"/>
              </a:ext>
            </a:extLst>
          </p:cNvPr>
          <p:cNvSpPr/>
          <p:nvPr/>
        </p:nvSpPr>
        <p:spPr>
          <a:xfrm>
            <a:off x="6165464" y="1543534"/>
            <a:ext cx="1537587" cy="1092306"/>
          </a:xfrm>
          <a:prstGeom prst="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6D7E8A-68F5-B266-8C30-DA9E8ECFB43F}"/>
              </a:ext>
            </a:extLst>
          </p:cNvPr>
          <p:cNvGrpSpPr/>
          <p:nvPr/>
        </p:nvGrpSpPr>
        <p:grpSpPr>
          <a:xfrm>
            <a:off x="3422763" y="2567373"/>
            <a:ext cx="3672000" cy="2021685"/>
            <a:chOff x="3422763" y="2567373"/>
            <a:chExt cx="3672000" cy="2021685"/>
          </a:xfrm>
        </p:grpSpPr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9919F465-3E10-C235-D150-E4A164D01E7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422763" y="2753058"/>
              <a:ext cx="3672000" cy="1836000"/>
            </a:xfrm>
            <a:prstGeom prst="bentConnector3">
              <a:avLst>
                <a:gd name="adj1" fmla="val 126043"/>
              </a:avLst>
            </a:prstGeom>
            <a:ln w="9525">
              <a:solidFill>
                <a:srgbClr val="ED7D3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061A163-0E52-EE8A-5081-D83B51B4FA0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7066999" y="2567373"/>
              <a:ext cx="0" cy="180000"/>
            </a:xfrm>
            <a:prstGeom prst="line">
              <a:avLst/>
            </a:prstGeom>
            <a:ln w="9525">
              <a:solidFill>
                <a:srgbClr val="ED7D31"/>
              </a:solidFill>
              <a:prstDash val="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BEA84A8-9598-2955-424D-706C64EE1316}"/>
              </a:ext>
            </a:extLst>
          </p:cNvPr>
          <p:cNvSpPr txBox="1"/>
          <p:nvPr/>
        </p:nvSpPr>
        <p:spPr>
          <a:xfrm>
            <a:off x="11233668" y="860015"/>
            <a:ext cx="822960" cy="341632"/>
          </a:xfrm>
          <a:prstGeom prst="rect">
            <a:avLst/>
          </a:prstGeom>
          <a:solidFill>
            <a:srgbClr val="FF0000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lide Number Placeholder 17">
            <a:extLst>
              <a:ext uri="{FF2B5EF4-FFF2-40B4-BE49-F238E27FC236}">
                <a16:creationId xmlns:a16="http://schemas.microsoft.com/office/drawing/2014/main" id="{88264255-8A89-636D-0E64-E78CA2031D79}"/>
              </a:ext>
            </a:extLst>
          </p:cNvPr>
          <p:cNvSpPr txBox="1">
            <a:spLocks/>
          </p:cNvSpPr>
          <p:nvPr/>
        </p:nvSpPr>
        <p:spPr>
          <a:xfrm>
            <a:off x="11460400" y="646315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60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r">
                <a:defRPr/>
              </a:pPr>
              <a:t>70</a:t>
            </a:fld>
            <a:endParaRPr lang="en" sz="1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65586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FCBD97-44CB-3731-61E3-D25D597E9052}"/>
              </a:ext>
            </a:extLst>
          </p:cNvPr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FF56F1-815E-4570-AAB1-7DCCCAF36158}"/>
              </a:ext>
            </a:extLst>
          </p:cNvPr>
          <p:cNvSpPr txBox="1"/>
          <p:nvPr/>
        </p:nvSpPr>
        <p:spPr>
          <a:xfrm>
            <a:off x="60283" y="-18533"/>
            <a:ext cx="951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(ร่าง)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2567: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กระทรวงศึกษาธิการ</a:t>
            </a:r>
          </a:p>
        </p:txBody>
      </p:sp>
      <p:pic>
        <p:nvPicPr>
          <p:cNvPr id="35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1ECA00CB-E242-472A-9185-233C6C91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FC88BB4-96A0-E250-6984-94D18BD8302A}"/>
              </a:ext>
            </a:extLst>
          </p:cNvPr>
          <p:cNvGrpSpPr/>
          <p:nvPr/>
        </p:nvGrpSpPr>
        <p:grpSpPr>
          <a:xfrm>
            <a:off x="652994" y="477219"/>
            <a:ext cx="10886011" cy="5733289"/>
            <a:chOff x="210614" y="518195"/>
            <a:chExt cx="11770772" cy="5580347"/>
          </a:xfrm>
        </p:grpSpPr>
        <p:sp>
          <p:nvSpPr>
            <p:cNvPr id="5" name="Rounded Rectangle 15">
              <a:extLst>
                <a:ext uri="{FF2B5EF4-FFF2-40B4-BE49-F238E27FC236}">
                  <a16:creationId xmlns:a16="http://schemas.microsoft.com/office/drawing/2014/main" id="{B1A4F842-7B74-AE4A-99DF-064C2F595D31}"/>
                </a:ext>
              </a:extLst>
            </p:cNvPr>
            <p:cNvSpPr/>
            <p:nvPr/>
          </p:nvSpPr>
          <p:spPr>
            <a:xfrm>
              <a:off x="210614" y="518196"/>
              <a:ext cx="11770772" cy="5580346"/>
            </a:xfrm>
            <a:prstGeom prst="roundRect">
              <a:avLst>
                <a:gd name="adj" fmla="val 5431"/>
              </a:avLst>
            </a:prstGeom>
            <a:solidFill>
              <a:schemeClr val="bg1"/>
            </a:solidFill>
            <a:ln w="254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D5EDAB9-36F6-04D4-03F4-5BBCD41D70C1}"/>
                </a:ext>
              </a:extLst>
            </p:cNvPr>
            <p:cNvSpPr/>
            <p:nvPr/>
          </p:nvSpPr>
          <p:spPr>
            <a:xfrm>
              <a:off x="210614" y="518195"/>
              <a:ext cx="11770772" cy="394581"/>
            </a:xfrm>
            <a:custGeom>
              <a:avLst/>
              <a:gdLst>
                <a:gd name="connsiteX0" fmla="*/ 276359 w 11705157"/>
                <a:gd name="connsiteY0" fmla="*/ 0 h 830997"/>
                <a:gd name="connsiteX1" fmla="*/ 11428798 w 11705157"/>
                <a:gd name="connsiteY1" fmla="*/ 0 h 830997"/>
                <a:gd name="connsiteX2" fmla="*/ 11705157 w 11705157"/>
                <a:gd name="connsiteY2" fmla="*/ 276359 h 830997"/>
                <a:gd name="connsiteX3" fmla="*/ 11705157 w 11705157"/>
                <a:gd name="connsiteY3" fmla="*/ 830997 h 830997"/>
                <a:gd name="connsiteX4" fmla="*/ 0 w 11705157"/>
                <a:gd name="connsiteY4" fmla="*/ 830997 h 830997"/>
                <a:gd name="connsiteX5" fmla="*/ 0 w 11705157"/>
                <a:gd name="connsiteY5" fmla="*/ 276359 h 830997"/>
                <a:gd name="connsiteX6" fmla="*/ 276359 w 11705157"/>
                <a:gd name="connsiteY6" fmla="*/ 0 h 83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05157" h="830997">
                  <a:moveTo>
                    <a:pt x="276359" y="0"/>
                  </a:moveTo>
                  <a:lnTo>
                    <a:pt x="11428798" y="0"/>
                  </a:lnTo>
                  <a:cubicBezTo>
                    <a:pt x="11581427" y="0"/>
                    <a:pt x="11705157" y="123730"/>
                    <a:pt x="11705157" y="276359"/>
                  </a:cubicBezTo>
                  <a:lnTo>
                    <a:pt x="11705157" y="830997"/>
                  </a:lnTo>
                  <a:lnTo>
                    <a:pt x="0" y="830997"/>
                  </a:lnTo>
                  <a:lnTo>
                    <a:pt x="0" y="276359"/>
                  </a:lnTo>
                  <a:cubicBezTo>
                    <a:pt x="0" y="123730"/>
                    <a:pt x="123730" y="0"/>
                    <a:pt x="276359" y="0"/>
                  </a:cubicBezTo>
                  <a:close/>
                </a:path>
              </a:pathLst>
            </a:custGeom>
            <a:solidFill>
              <a:srgbClr val="ED7D31"/>
            </a:solidFill>
            <a:ln w="28575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75A116-80B9-5FB6-24C1-3580F7E29B21}"/>
              </a:ext>
            </a:extLst>
          </p:cNvPr>
          <p:cNvSpPr txBox="1"/>
          <p:nvPr/>
        </p:nvSpPr>
        <p:spPr>
          <a:xfrm>
            <a:off x="3282529" y="400445"/>
            <a:ext cx="562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กระทรวงศึกษาธิการ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39B5C109-87D8-D4EA-5E88-E4494BF3A0E3}"/>
              </a:ext>
            </a:extLst>
          </p:cNvPr>
          <p:cNvSpPr/>
          <p:nvPr/>
        </p:nvSpPr>
        <p:spPr>
          <a:xfrm>
            <a:off x="4994462" y="6035693"/>
            <a:ext cx="2203073" cy="365760"/>
          </a:xfrm>
          <a:prstGeom prst="roundRect">
            <a:avLst>
              <a:gd name="adj" fmla="val 17769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จำนวน 6</a:t>
            </a:r>
            <a:r>
              <a:rPr kumimoji="0" lang="th-TH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 </a:t>
            </a: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ตัวชี้วัด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A2DCFE-4567-35D8-6442-62B794AE4329}"/>
              </a:ext>
            </a:extLst>
          </p:cNvPr>
          <p:cNvSpPr txBox="1"/>
          <p:nvPr/>
        </p:nvSpPr>
        <p:spPr>
          <a:xfrm>
            <a:off x="714235" y="1229289"/>
            <a:ext cx="2517494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แผนแม่บทภายใต้ยุทธศาสตร์ชาติ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9B4F19-ADDC-1AC7-E5AF-B6256C63FF2E}"/>
              </a:ext>
            </a:extLst>
          </p:cNvPr>
          <p:cNvSpPr txBox="1"/>
          <p:nvPr/>
        </p:nvSpPr>
        <p:spPr>
          <a:xfrm>
            <a:off x="714235" y="3747657"/>
            <a:ext cx="3108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แผนพัฒนาเศรษฐกิจและสังคมแห่งชาติ ฉบับที่ </a:t>
            </a:r>
            <a:r>
              <a:rPr kumimoji="0" lang="en-US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13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id="{876EE76F-4327-91FD-1BD8-2ED737457C89}"/>
              </a:ext>
            </a:extLst>
          </p:cNvPr>
          <p:cNvGraphicFramePr>
            <a:graphicFrameLocks noGrp="1"/>
          </p:cNvGraphicFramePr>
          <p:nvPr/>
        </p:nvGraphicFramePr>
        <p:xfrm>
          <a:off x="759955" y="4037658"/>
          <a:ext cx="9306396" cy="488262"/>
        </p:xfrm>
        <a:graphic>
          <a:graphicData uri="http://schemas.openxmlformats.org/drawingml/2006/table">
            <a:tbl>
              <a:tblPr firstRow="1" bandRow="1"/>
              <a:tblGrid>
                <a:gridCol w="6547294">
                  <a:extLst>
                    <a:ext uri="{9D8B030D-6E8A-4147-A177-3AD203B41FA5}">
                      <a16:colId xmlns:a16="http://schemas.microsoft.com/office/drawing/2014/main" val="4109051531"/>
                    </a:ext>
                  </a:extLst>
                </a:gridCol>
                <a:gridCol w="2759102">
                  <a:extLst>
                    <a:ext uri="{9D8B030D-6E8A-4147-A177-3AD203B41FA5}">
                      <a16:colId xmlns:a16="http://schemas.microsoft.com/office/drawing/2014/main" val="4113529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th-TH" sz="1600" strike="noStrik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6. ร้อยละของนักเรียนที่มีสมรรถนะจากการประเมินโปรแกรมประเมินสมรรถนะนักเรียนมาตรฐานสากล</a:t>
                      </a:r>
                      <a:br>
                        <a:rPr lang="th-TH" sz="1600" strike="noStrik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</a:br>
                      <a:r>
                        <a:rPr lang="th-TH" sz="1600" strike="noStrik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   ไม่ถึงระดับพื้นฐานของทั้ง 3 วิชาในแต่ละกลุ่มโรงเรียน</a:t>
                      </a:r>
                      <a:endParaRPr sz="1600" b="0" i="0" u="sng" strike="noStrike" cap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เป้าหมาย 5 ปี:</a:t>
                      </a: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</a:t>
                      </a:r>
                      <a:r>
                        <a:rPr lang="th-TH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ลดลง ร้อยละ 8 เมื่อสิ้นสุดแผนฯ</a:t>
                      </a:r>
                    </a:p>
                  </a:txBody>
                  <a:tcPr marL="64008" marR="64008" marB="27432">
                    <a:lnL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6345009"/>
                  </a:ext>
                </a:extLst>
              </a:tr>
            </a:tbl>
          </a:graphicData>
        </a:graphic>
      </p:graphicFrame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0F65C34-C5D9-AC42-A4A3-39EB8F0B2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2" name="Google Shape;107;p2">
            <a:extLst>
              <a:ext uri="{FF2B5EF4-FFF2-40B4-BE49-F238E27FC236}">
                <a16:creationId xmlns:a16="http://schemas.microsoft.com/office/drawing/2014/main" id="{40905FB6-8ABE-FB1E-4C04-4FE5F93CB5A2}"/>
              </a:ext>
            </a:extLst>
          </p:cNvPr>
          <p:cNvGraphicFramePr/>
          <p:nvPr/>
        </p:nvGraphicFramePr>
        <p:xfrm>
          <a:off x="759955" y="1550645"/>
          <a:ext cx="9282542" cy="231710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531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1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321">
                <a:tc>
                  <a:txBody>
                    <a:bodyPr/>
                    <a:lstStyle/>
                    <a:p>
                      <a:pPr marL="173736" marR="0" lvl="0" indent="-173736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1. </a:t>
                      </a: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ความสามารถในการแข่งขันการพัฒนาทุนมนุษย์ด้านทักษะ (</a:t>
                      </a: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Skill) </a:t>
                      </a:r>
                      <a:b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</a:b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แรงงานในอนาคต (</a:t>
                      </a: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Future Workforce) (</a:t>
                      </a: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คะแนน)</a:t>
                      </a:r>
                      <a:endParaRPr lang="th-TH" sz="1600" u="none" strike="noStrike" cap="none" dirty="0">
                        <a:solidFill>
                          <a:srgbClr val="FF0000"/>
                        </a:solidFill>
                        <a:highlight>
                          <a:srgbClr val="00FF00"/>
                        </a:highlight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Sarabun"/>
                        <a:buNone/>
                      </a:pP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เป้าหมาย: </a:t>
                      </a:r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ไม่น้อยกว่า 64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2. </a:t>
                      </a:r>
                      <a:r>
                        <a:rPr lang="th-TH" sz="1600" b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ความสามารถในการแข่งขันของประเทศด้านการศึกษา (อันดับ)</a:t>
                      </a:r>
                      <a:endParaRPr lang="en-US" sz="1600" b="0" u="none" strike="noStrike" cap="none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Sarabun"/>
                        <a:buNone/>
                      </a:pPr>
                      <a:r>
                        <a:rPr lang="th-TH" sz="1600" u="none" strike="noStrike" cap="none" dirty="0"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เป้าหมาย: </a:t>
                      </a:r>
                      <a:r>
                        <a:rPr lang="th-TH" sz="16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อยู่ในอันดับที่ 49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3. </a:t>
                      </a:r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สัดส่วนเด็กนักเรียนชั้นประถมศึกษาปีที่ 3 ถึงมัธยมศึกษาปีที่ 6 ที่ได้รับการส่งต่อการพัฒนา</a:t>
                      </a:r>
                      <a:b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</a:br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   ตามศักยภาพหรือพหุปัญญา ต่อเด็กนักเรียนชั้นประถมศึกษาปีที่ 3 ถึงมัธยมศึกษาปีที่ 6 ทั้งหมด (ร้อยละ)</a:t>
                      </a:r>
                      <a:endParaRPr lang="th-TH" sz="1600" b="0" u="none" strike="noStrike" cap="none" dirty="0">
                        <a:solidFill>
                          <a:srgbClr val="FF0000"/>
                        </a:solidFill>
                        <a:highlight>
                          <a:srgbClr val="00FF00"/>
                        </a:highlight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Sarabun"/>
                        <a:buNone/>
                      </a:pP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เป้าหมาย:</a:t>
                      </a: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</a:t>
                      </a: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Sarabun"/>
                        </a:rPr>
                        <a:t>ร้อยละ 55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4.</a:t>
                      </a:r>
                      <a:r>
                        <a:rPr lang="en-US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</a:t>
                      </a:r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ดัชนีการพัฒนาครูและบุคลากรทางการศึกษาให้มีคุณภาพ (คะแนน)</a:t>
                      </a:r>
                      <a:endParaRPr lang="en-US" sz="1600" b="0" u="none" strike="noStrike" cap="none" dirty="0">
                        <a:solidFill>
                          <a:srgbClr val="FF0000"/>
                        </a:solidFill>
                        <a:highlight>
                          <a:srgbClr val="00FF00"/>
                        </a:highlight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Sarabun"/>
                        <a:buNone/>
                      </a:pPr>
                      <a:r>
                        <a:rPr lang="th-TH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เป้าหมาย:</a:t>
                      </a:r>
                      <a:r>
                        <a:rPr lang="en-US" sz="1600" b="0" i="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</a:t>
                      </a:r>
                      <a:r>
                        <a:rPr lang="th-TH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ไม่น้อยกว่าร้อยละ 57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th-TH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สัดส่วนเด็กนักเรียนชั้นประถมศึกษาปีที่ 3 ถึงมัธยมศึกษาปีที่ 6 ที่มีข้อมูลการส่งเสริมการพัฒนา</a:t>
                      </a:r>
                      <a:br>
                        <a:rPr lang="th-TH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ศักยภาพตามพหุปัญญารายบุคคล ต่อเด็กนักเรียนชั้นประถมศึกษาปีที่ 3 ถึงมัธยมศึกษาปีที่ 6 ทั้งหมด (ร้อยละ)</a:t>
                      </a: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Sarabun"/>
                        <a:buNone/>
                        <a:tabLst/>
                        <a:defRPr/>
                      </a:pPr>
                      <a:r>
                        <a:rPr lang="th-TH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เป้าหมาย:</a:t>
                      </a: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</a:t>
                      </a:r>
                      <a:r>
                        <a:rPr lang="th-TH" sz="1600" strike="noStrik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ไม่ต่ำกว่าร้อยละ 35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8708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95841EC-CCCD-5FB4-6DC2-3DAB2F3331F5}"/>
              </a:ext>
            </a:extLst>
          </p:cNvPr>
          <p:cNvSpPr txBox="1"/>
          <p:nvPr/>
        </p:nvSpPr>
        <p:spPr>
          <a:xfrm>
            <a:off x="7961591" y="6226722"/>
            <a:ext cx="3595022" cy="339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(ตัวชี้วัดต่อเนื่อง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 ตัวชี้วัดใหม่ 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0" name="Google Shape;168;p4">
            <a:extLst>
              <a:ext uri="{FF2B5EF4-FFF2-40B4-BE49-F238E27FC236}">
                <a16:creationId xmlns:a16="http://schemas.microsoft.com/office/drawing/2014/main" id="{2AF724A9-FC04-032A-8189-F550FEAFA16B}"/>
              </a:ext>
            </a:extLst>
          </p:cNvPr>
          <p:cNvSpPr/>
          <p:nvPr/>
        </p:nvSpPr>
        <p:spPr>
          <a:xfrm>
            <a:off x="765574" y="5224064"/>
            <a:ext cx="33265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Sarabun"/>
              </a:rPr>
              <a:t>อื่น ๆ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Sarabun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Sarabun"/>
              </a:rPr>
              <a:t>-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Sarabun"/>
              </a:rPr>
              <a:t>ไม่มี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Sarabun"/>
              </a:rPr>
              <a:t>-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26" name="Google Shape;168;p4">
            <a:extLst>
              <a:ext uri="{FF2B5EF4-FFF2-40B4-BE49-F238E27FC236}">
                <a16:creationId xmlns:a16="http://schemas.microsoft.com/office/drawing/2014/main" id="{E4230E2C-3697-96FA-BDBD-D329F1590B57}"/>
              </a:ext>
            </a:extLst>
          </p:cNvPr>
          <p:cNvSpPr/>
          <p:nvPr/>
        </p:nvSpPr>
        <p:spPr>
          <a:xfrm>
            <a:off x="765574" y="4627117"/>
            <a:ext cx="39006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Sarabun"/>
              </a:rPr>
              <a:t>ตัวชี้วัดจากการปรับปรุงโครงสร้างการแบ่งส่วนราชการ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Sarabun"/>
              </a:rPr>
              <a:t>- ไม่มี -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ED3D86-F0BD-07AF-96DA-E5441A84CB9E}"/>
              </a:ext>
            </a:extLst>
          </p:cNvPr>
          <p:cNvGrpSpPr/>
          <p:nvPr/>
        </p:nvGrpSpPr>
        <p:grpSpPr>
          <a:xfrm>
            <a:off x="714235" y="6382498"/>
            <a:ext cx="9034337" cy="451382"/>
            <a:chOff x="714235" y="6382498"/>
            <a:chExt cx="9034337" cy="451382"/>
          </a:xfrm>
        </p:grpSpPr>
        <p:sp>
          <p:nvSpPr>
            <p:cNvPr id="28" name="Google Shape;119;p2">
              <a:extLst>
                <a:ext uri="{FF2B5EF4-FFF2-40B4-BE49-F238E27FC236}">
                  <a16:creationId xmlns:a16="http://schemas.microsoft.com/office/drawing/2014/main" id="{3D390DC3-FA86-ACCE-F5C9-C28A977837D9}"/>
                </a:ext>
              </a:extLst>
            </p:cNvPr>
            <p:cNvSpPr txBox="1"/>
            <p:nvPr/>
          </p:nvSpPr>
          <p:spPr>
            <a:xfrm>
              <a:off x="714235" y="6382498"/>
              <a:ext cx="7848000" cy="258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Sarabun"/>
                <a:buNone/>
                <a:tabLst>
                  <a:tab pos="460375" algn="l"/>
                </a:tabLst>
                <a:defRPr/>
              </a:pP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หมายเหตุ:	ตัวอักษรสีดำ หมายถึง ตัวชี้วัดเดิม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, 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ตัวอักษรสีแดง 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หมายถึง ตัวชี้วัดที่กำหนดครั้งแรกในปี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2567,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 * หมายถึง เป้าหมายที่ไม่ได้กำหนดจากยุทธศาสตร์จัดสรรฯ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 , n/a 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หมายถึง ไม่มีข้อมูล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,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 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6CEC6B-9351-E336-6FF0-E39FA6AEF78D}"/>
                </a:ext>
              </a:extLst>
            </p:cNvPr>
            <p:cNvSpPr txBox="1"/>
            <p:nvPr/>
          </p:nvSpPr>
          <p:spPr>
            <a:xfrm>
              <a:off x="1422504" y="6556881"/>
              <a:ext cx="4788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ตัวชี้วัดเดิมที่ถ่ายทอดไปยังตัวชี้วัดมาตรการปรับปรุงฯ ปี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2566 </a:t>
              </a: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ด้วยตัวเดียวกัน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,</a:t>
              </a:r>
              <a:endPara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30" name="Graphic 29" descr="Pin">
              <a:extLst>
                <a:ext uri="{FF2B5EF4-FFF2-40B4-BE49-F238E27FC236}">
                  <a16:creationId xmlns:a16="http://schemas.microsoft.com/office/drawing/2014/main" id="{9BADB9FF-B425-7AA1-6E41-6CCE8893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313048" y="6632641"/>
              <a:ext cx="144000" cy="144000"/>
            </a:xfrm>
            <a:prstGeom prst="rect">
              <a:avLst/>
            </a:prstGeom>
          </p:spPr>
        </p:pic>
        <p:pic>
          <p:nvPicPr>
            <p:cNvPr id="31" name="Graphic 30" descr="Pin">
              <a:extLst>
                <a:ext uri="{FF2B5EF4-FFF2-40B4-BE49-F238E27FC236}">
                  <a16:creationId xmlns:a16="http://schemas.microsoft.com/office/drawing/2014/main" id="{E626FEAE-E819-2658-FA74-CE92E06AE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4832474" y="6631170"/>
              <a:ext cx="144000" cy="144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BDD5B0-A690-1B3A-1735-D3B17F833D17}"/>
                </a:ext>
              </a:extLst>
            </p:cNvPr>
            <p:cNvSpPr txBox="1"/>
            <p:nvPr/>
          </p:nvSpPr>
          <p:spPr>
            <a:xfrm>
              <a:off x="4960572" y="6555225"/>
              <a:ext cx="4788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ตัวชี้วัดเดิมที่ถ่ายทอดไปยังตัวชี้วัดมาตรการปรับปรุงฯ ปี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2566 </a:t>
              </a: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ด้วยตัวชี้วัดทดแทน (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Proxy</a:t>
              </a: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)</a:t>
              </a:r>
            </a:p>
          </p:txBody>
        </p:sp>
      </p:grpSp>
      <p:pic>
        <p:nvPicPr>
          <p:cNvPr id="34" name="Graphic 33" descr="Pin">
            <a:extLst>
              <a:ext uri="{FF2B5EF4-FFF2-40B4-BE49-F238E27FC236}">
                <a16:creationId xmlns:a16="http://schemas.microsoft.com/office/drawing/2014/main" id="{475F5828-C914-979E-8F90-E78415B43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149458" y="4116634"/>
            <a:ext cx="144000" cy="144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D1720D6-9F40-ABE5-6FC8-C49F00C3A5A7}"/>
              </a:ext>
            </a:extLst>
          </p:cNvPr>
          <p:cNvSpPr txBox="1"/>
          <p:nvPr/>
        </p:nvSpPr>
        <p:spPr>
          <a:xfrm>
            <a:off x="10209238" y="4144677"/>
            <a:ext cx="1033725" cy="228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สป.ศธ. สกศ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สพฐ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สอศ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</a:t>
            </a: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96B861-1AC0-99F9-4B46-4C6DD093B617}"/>
              </a:ext>
            </a:extLst>
          </p:cNvPr>
          <p:cNvSpPr txBox="1"/>
          <p:nvPr/>
        </p:nvSpPr>
        <p:spPr>
          <a:xfrm>
            <a:off x="10149458" y="2109166"/>
            <a:ext cx="1093506" cy="228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สป.ศธ. สกศ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สพฐ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สอศ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</a:t>
            </a:r>
            <a:r>
              <a:rPr kumimoji="0" lang="th-TH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8" name="Graphic 37" descr="Pin">
            <a:extLst>
              <a:ext uri="{FF2B5EF4-FFF2-40B4-BE49-F238E27FC236}">
                <a16:creationId xmlns:a16="http://schemas.microsoft.com/office/drawing/2014/main" id="{241199BA-FE5E-040C-E3A8-3444181BD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089173" y="2106074"/>
            <a:ext cx="144000" cy="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E4EAE6-B223-79C6-5206-0F4ED73C8038}"/>
              </a:ext>
            </a:extLst>
          </p:cNvPr>
          <p:cNvSpPr txBox="1"/>
          <p:nvPr/>
        </p:nvSpPr>
        <p:spPr>
          <a:xfrm>
            <a:off x="10625417" y="-18433"/>
            <a:ext cx="988828" cy="4206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86560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8A5291E4-C6A0-E894-10D1-593C4C5A233D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49942" y="277039"/>
            <a:ext cx="10698480" cy="49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635000" marR="0" lvl="0" indent="-635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4.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แนวทางการกำหนด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ตัวชี้วัดตามมาตรการปรับปรุงฯ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ประจำปีงบประมาณ พ.ศ. 256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7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(ต่อ)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58" name="Rounded Rectangle 8">
            <a:extLst>
              <a:ext uri="{FF2B5EF4-FFF2-40B4-BE49-F238E27FC236}">
                <a16:creationId xmlns:a16="http://schemas.microsoft.com/office/drawing/2014/main" id="{C5B74B15-4096-1C6F-4AFF-FAA4E2A3662D}"/>
              </a:ext>
            </a:extLst>
          </p:cNvPr>
          <p:cNvSpPr/>
          <p:nvPr/>
        </p:nvSpPr>
        <p:spPr>
          <a:xfrm>
            <a:off x="3265500" y="2904052"/>
            <a:ext cx="8791125" cy="327346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3C7C3DE3-9CF0-E0EC-3CE1-EE89D0E7CE7D}"/>
              </a:ext>
            </a:extLst>
          </p:cNvPr>
          <p:cNvSpPr/>
          <p:nvPr/>
        </p:nvSpPr>
        <p:spPr>
          <a:xfrm>
            <a:off x="5223524" y="2874005"/>
            <a:ext cx="4875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สำนักงานปลัดกระทรวงศึกษาธิการ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2D059612-A8AB-3026-9814-EF3CD7551BE0}"/>
              </a:ext>
            </a:extLst>
          </p:cNvPr>
          <p:cNvSpPr txBox="1"/>
          <p:nvPr/>
        </p:nvSpPr>
        <p:spPr>
          <a:xfrm>
            <a:off x="3339869" y="3251720"/>
            <a:ext cx="8716756" cy="369332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การประเมินประสิทธิผล</a:t>
            </a:r>
            <a:r>
              <a:rPr kumimoji="0" lang="th-TH" sz="1800" b="1" i="0" u="none" strike="noStrike" kern="120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 Base)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(ร้อยละ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70)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A03323D-9BA9-CF37-FBBF-7CB63B49FD6A}"/>
              </a:ext>
            </a:extLst>
          </p:cNvPr>
          <p:cNvSpPr txBox="1"/>
          <p:nvPr/>
        </p:nvSpPr>
        <p:spPr>
          <a:xfrm>
            <a:off x="3339867" y="5709346"/>
            <a:ext cx="8668808" cy="369332"/>
          </a:xfrm>
          <a:prstGeom prst="rect">
            <a:avLst/>
          </a:prstGeom>
          <a:solidFill>
            <a:srgbClr val="C092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การประเมินศักยภาพใน</a:t>
            </a:r>
            <a:r>
              <a:rPr kumimoji="0" lang="th-TH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</a:t>
            </a:r>
            <a:r>
              <a:rPr kumimoji="0" lang="en-US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(Potential Base)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30)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182" name="Table 13">
            <a:extLst>
              <a:ext uri="{FF2B5EF4-FFF2-40B4-BE49-F238E27FC236}">
                <a16:creationId xmlns:a16="http://schemas.microsoft.com/office/drawing/2014/main" id="{17AD82B5-63C9-824C-F593-902601A68D30}"/>
              </a:ext>
            </a:extLst>
          </p:cNvPr>
          <p:cNvGraphicFramePr>
            <a:graphicFrameLocks noGrp="1"/>
          </p:cNvGraphicFramePr>
          <p:nvPr/>
        </p:nvGraphicFramePr>
        <p:xfrm>
          <a:off x="3339868" y="3672689"/>
          <a:ext cx="8691707" cy="318453"/>
        </p:xfrm>
        <a:graphic>
          <a:graphicData uri="http://schemas.openxmlformats.org/drawingml/2006/table">
            <a:tbl>
              <a:tblPr firstRow="1" bandRow="1"/>
              <a:tblGrid>
                <a:gridCol w="8691707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1.1	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ตัวชี้วัดตามภารกิจ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Functional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183" name="Table 13">
            <a:extLst>
              <a:ext uri="{FF2B5EF4-FFF2-40B4-BE49-F238E27FC236}">
                <a16:creationId xmlns:a16="http://schemas.microsoft.com/office/drawing/2014/main" id="{2849C4CA-D246-CD3C-8AAF-28F0FA801C67}"/>
              </a:ext>
            </a:extLst>
          </p:cNvPr>
          <p:cNvGraphicFramePr>
            <a:graphicFrameLocks noGrp="1"/>
          </p:cNvGraphicFramePr>
          <p:nvPr/>
        </p:nvGraphicFramePr>
        <p:xfrm>
          <a:off x="3339867" y="5210989"/>
          <a:ext cx="8668809" cy="318453"/>
        </p:xfrm>
        <a:graphic>
          <a:graphicData uri="http://schemas.openxmlformats.org/drawingml/2006/table">
            <a:tbl>
              <a:tblPr firstRow="1" bandRow="1"/>
              <a:tblGrid>
                <a:gridCol w="8668809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1.2	 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ตัวชี้วัดขับเคลื่อนการบูรณาการร่วมกัน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188" name="Table 13">
            <a:extLst>
              <a:ext uri="{FF2B5EF4-FFF2-40B4-BE49-F238E27FC236}">
                <a16:creationId xmlns:a16="http://schemas.microsoft.com/office/drawing/2014/main" id="{C6C46EB9-7FF7-FE1C-59DA-BA086A66A7B3}"/>
              </a:ext>
            </a:extLst>
          </p:cNvPr>
          <p:cNvGraphicFramePr>
            <a:graphicFrameLocks noGrp="1"/>
          </p:cNvGraphicFramePr>
          <p:nvPr/>
        </p:nvGraphicFramePr>
        <p:xfrm>
          <a:off x="3365265" y="4029242"/>
          <a:ext cx="8666309" cy="1148265"/>
        </p:xfrm>
        <a:graphic>
          <a:graphicData uri="http://schemas.openxmlformats.org/drawingml/2006/table">
            <a:tbl>
              <a:tblPr firstRow="1" bandRow="1"/>
              <a:tblGrid>
                <a:gridCol w="7085021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  <a:gridCol w="1581288">
                  <a:extLst>
                    <a:ext uri="{9D8B030D-6E8A-4147-A177-3AD203B41FA5}">
                      <a16:colId xmlns:a16="http://schemas.microsoft.com/office/drawing/2014/main" val="1593291283"/>
                    </a:ext>
                  </a:extLst>
                </a:gridCol>
              </a:tblGrid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ความสามารถในการแข่งขันการพัฒนาทุนมนุษย์ด้านทักษะ (</a:t>
                      </a:r>
                      <a:r>
                        <a:rPr lang="en-US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Skill)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แรงงานในอนาคต (</a:t>
                      </a:r>
                      <a:r>
                        <a:rPr lang="en-US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Future Workforce) (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ความสามารถในการแข่งขันของประเทศด้านการศึกษา (อันดับ)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ED7D31"/>
                        </a:highlight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kumimoji="0" lang="th-TH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สมรรถนะนักเรียนไทยตามมาตรฐานสากล (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PISA)</a:t>
                      </a:r>
                      <a:endParaRPr kumimoji="0" lang="th-TH" sz="1400" b="0" i="0" u="none" strike="sngStrike" kern="1200" cap="none" spc="-3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858073"/>
                  </a:ext>
                </a:extLst>
              </a:tr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kumimoji="0" lang="th-TH" sz="14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สัดส่วนประชากรนอกระบบการศึกษาวัยเรียน ระดับการศึกษาภาคบังคับ (ป.1-ม.3) อายุ 6-14 ปี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774816"/>
                  </a:ext>
                </a:extLst>
              </a:tr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400" b="0" strike="noStrike" kern="1200" dirty="0">
                          <a:solidFill>
                            <a:srgbClr val="7F45AA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อัตราการเข้าเรียนสุทธิระดับมัธยมศึกษาตอนต้น</a:t>
                      </a:r>
                      <a:endParaRPr kumimoji="0" lang="en-US" sz="1400" b="0" i="0" u="none" strike="noStrike" kern="0" cap="none" spc="-3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500012"/>
                  </a:ext>
                </a:extLst>
              </a:tr>
            </a:tbl>
          </a:graphicData>
        </a:graphic>
      </p:graphicFrame>
      <p:graphicFrame>
        <p:nvGraphicFramePr>
          <p:cNvPr id="189" name="Table 13">
            <a:extLst>
              <a:ext uri="{FF2B5EF4-FFF2-40B4-BE49-F238E27FC236}">
                <a16:creationId xmlns:a16="http://schemas.microsoft.com/office/drawing/2014/main" id="{1E715166-1D92-62D1-D9A8-6D13FBB17155}"/>
              </a:ext>
            </a:extLst>
          </p:cNvPr>
          <p:cNvGraphicFramePr>
            <a:graphicFrameLocks noGrp="1"/>
          </p:cNvGraphicFramePr>
          <p:nvPr/>
        </p:nvGraphicFramePr>
        <p:xfrm>
          <a:off x="3339867" y="6079077"/>
          <a:ext cx="8668808" cy="430784"/>
        </p:xfrm>
        <a:graphic>
          <a:graphicData uri="http://schemas.openxmlformats.org/drawingml/2006/table">
            <a:tbl>
              <a:tblPr firstRow="1" bandRow="1"/>
              <a:tblGrid>
                <a:gridCol w="7082188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  <a:gridCol w="1586620">
                  <a:extLst>
                    <a:ext uri="{9D8B030D-6E8A-4147-A177-3AD203B41FA5}">
                      <a16:colId xmlns:a16="http://schemas.microsoft.com/office/drawing/2014/main" val="388338309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2.1 </a:t>
                      </a:r>
                      <a:r>
                        <a:rPr kumimoji="0" lang="th-TH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การพัฒนาองค์การสู่ดิจิทัล </a:t>
                      </a:r>
                      <a:endParaRPr lang="th-TH" sz="1400" b="0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20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2.2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การประเมินสถานะของหน่วยงานในการเป็นระบบราชการ 4.0 (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PMQA 4.0) 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</a:tbl>
          </a:graphicData>
        </a:graphic>
      </p:graphicFrame>
      <p:pic>
        <p:nvPicPr>
          <p:cNvPr id="187" name="Picture 186" descr="A red number on a white circle&#10;&#10;Description automatically generated with medium confidence">
            <a:extLst>
              <a:ext uri="{FF2B5EF4-FFF2-40B4-BE49-F238E27FC236}">
                <a16:creationId xmlns:a16="http://schemas.microsoft.com/office/drawing/2014/main" id="{3C51A23D-705B-49ED-FE46-F0C4AEF55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00" y="5634449"/>
            <a:ext cx="469962" cy="469962"/>
          </a:xfrm>
          <a:prstGeom prst="rect">
            <a:avLst/>
          </a:prstGeom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2F1FC5BA-8AF4-6770-0D0C-AB65D67A6B19}"/>
              </a:ext>
            </a:extLst>
          </p:cNvPr>
          <p:cNvSpPr/>
          <p:nvPr/>
        </p:nvSpPr>
        <p:spPr>
          <a:xfrm>
            <a:off x="3314820" y="3643959"/>
            <a:ext cx="8716756" cy="15613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7" name="Rounded Rectangle 24">
            <a:extLst>
              <a:ext uri="{FF2B5EF4-FFF2-40B4-BE49-F238E27FC236}">
                <a16:creationId xmlns:a16="http://schemas.microsoft.com/office/drawing/2014/main" id="{D7D61E85-007A-8998-8DA4-928B6F07CC0A}"/>
              </a:ext>
            </a:extLst>
          </p:cNvPr>
          <p:cNvSpPr/>
          <p:nvPr/>
        </p:nvSpPr>
        <p:spPr>
          <a:xfrm>
            <a:off x="3265500" y="2904052"/>
            <a:ext cx="8791126" cy="3676910"/>
          </a:xfrm>
          <a:prstGeom prst="roundRect">
            <a:avLst>
              <a:gd name="adj" fmla="val 6084"/>
            </a:avLst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332" name="Connector: Elbow 331">
            <a:extLst>
              <a:ext uri="{FF2B5EF4-FFF2-40B4-BE49-F238E27FC236}">
                <a16:creationId xmlns:a16="http://schemas.microsoft.com/office/drawing/2014/main" id="{AB8E2CB1-A33C-F069-BFE0-B48571BD17BE}"/>
              </a:ext>
            </a:extLst>
          </p:cNvPr>
          <p:cNvCxnSpPr>
            <a:cxnSpLocks/>
          </p:cNvCxnSpPr>
          <p:nvPr/>
        </p:nvCxnSpPr>
        <p:spPr>
          <a:xfrm flipV="1">
            <a:off x="2806271" y="5370215"/>
            <a:ext cx="561028" cy="560911"/>
          </a:xfrm>
          <a:prstGeom prst="bentConnector3">
            <a:avLst/>
          </a:prstGeom>
          <a:ln w="9525">
            <a:solidFill>
              <a:srgbClr val="0000FF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0BD9427-73D8-D5F0-9CF4-F51089EFD40A}"/>
              </a:ext>
            </a:extLst>
          </p:cNvPr>
          <p:cNvGrpSpPr/>
          <p:nvPr/>
        </p:nvGrpSpPr>
        <p:grpSpPr>
          <a:xfrm>
            <a:off x="3434494" y="2661308"/>
            <a:ext cx="7444224" cy="1933965"/>
            <a:chOff x="3479613" y="2572013"/>
            <a:chExt cx="7377063" cy="2026148"/>
          </a:xfrm>
        </p:grpSpPr>
        <p:cxnSp>
          <p:nvCxnSpPr>
            <p:cNvPr id="339" name="Connector: Elbow 338">
              <a:extLst>
                <a:ext uri="{FF2B5EF4-FFF2-40B4-BE49-F238E27FC236}">
                  <a16:creationId xmlns:a16="http://schemas.microsoft.com/office/drawing/2014/main" id="{2720407A-5740-1BD3-B626-18111895F31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479613" y="2711857"/>
              <a:ext cx="7377063" cy="1886304"/>
            </a:xfrm>
            <a:prstGeom prst="bentConnector3">
              <a:avLst>
                <a:gd name="adj1" fmla="val 116535"/>
              </a:avLst>
            </a:prstGeom>
            <a:ln w="9525"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DB62270D-FB69-FCD7-7B7D-54B76D1D6B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56676" y="2572013"/>
              <a:ext cx="0" cy="139843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7" name="Rectangle 366">
            <a:extLst>
              <a:ext uri="{FF2B5EF4-FFF2-40B4-BE49-F238E27FC236}">
                <a16:creationId xmlns:a16="http://schemas.microsoft.com/office/drawing/2014/main" id="{32BB0240-C1FF-81EA-EB26-175C0D224BE1}"/>
              </a:ext>
            </a:extLst>
          </p:cNvPr>
          <p:cNvSpPr/>
          <p:nvPr/>
        </p:nvSpPr>
        <p:spPr>
          <a:xfrm>
            <a:off x="9988692" y="1534160"/>
            <a:ext cx="1808122" cy="10917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BCBB3174-470D-9A28-E107-D8F113DE42F4}"/>
              </a:ext>
            </a:extLst>
          </p:cNvPr>
          <p:cNvSpPr/>
          <p:nvPr/>
        </p:nvSpPr>
        <p:spPr>
          <a:xfrm>
            <a:off x="535390" y="1535487"/>
            <a:ext cx="1753187" cy="1088822"/>
          </a:xfrm>
          <a:prstGeom prst="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0" name="Connector: Elbow 369">
            <a:extLst>
              <a:ext uri="{FF2B5EF4-FFF2-40B4-BE49-F238E27FC236}">
                <a16:creationId xmlns:a16="http://schemas.microsoft.com/office/drawing/2014/main" id="{BE82CCD1-715D-57A8-9657-7E3BAF00F41A}"/>
              </a:ext>
            </a:extLst>
          </p:cNvPr>
          <p:cNvCxnSpPr>
            <a:cxnSpLocks/>
          </p:cNvCxnSpPr>
          <p:nvPr/>
        </p:nvCxnSpPr>
        <p:spPr>
          <a:xfrm>
            <a:off x="1646324" y="2600087"/>
            <a:ext cx="1800000" cy="1512000"/>
          </a:xfrm>
          <a:prstGeom prst="bentConnector3">
            <a:avLst>
              <a:gd name="adj1" fmla="val 388"/>
            </a:avLst>
          </a:prstGeom>
          <a:ln w="9525">
            <a:solidFill>
              <a:srgbClr val="ED7D3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73E06F8-C107-EC28-C16A-7447ED574846}"/>
              </a:ext>
            </a:extLst>
          </p:cNvPr>
          <p:cNvSpPr/>
          <p:nvPr/>
        </p:nvSpPr>
        <p:spPr>
          <a:xfrm>
            <a:off x="1060146" y="912027"/>
            <a:ext cx="1247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331" name="Rounded Rectangle 8">
            <a:extLst>
              <a:ext uri="{FF2B5EF4-FFF2-40B4-BE49-F238E27FC236}">
                <a16:creationId xmlns:a16="http://schemas.microsoft.com/office/drawing/2014/main" id="{85447E35-25C3-9317-2DFE-66817D805807}"/>
              </a:ext>
            </a:extLst>
          </p:cNvPr>
          <p:cNvSpPr/>
          <p:nvPr/>
        </p:nvSpPr>
        <p:spPr>
          <a:xfrm>
            <a:off x="489124" y="933619"/>
            <a:ext cx="11376000" cy="320561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ED7D31"/>
          </a:solidFill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7ABDEDBC-4768-5476-DB67-88A31ABD065D}"/>
              </a:ext>
            </a:extLst>
          </p:cNvPr>
          <p:cNvSpPr/>
          <p:nvPr/>
        </p:nvSpPr>
        <p:spPr>
          <a:xfrm>
            <a:off x="493432" y="1294168"/>
            <a:ext cx="1792478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แผนแม่บทภายใต้ยุทธศาสตร์ชาติ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D53E9523-AB2B-A195-370F-9EED110B795D}"/>
              </a:ext>
            </a:extLst>
          </p:cNvPr>
          <p:cNvSpPr txBox="1"/>
          <p:nvPr/>
        </p:nvSpPr>
        <p:spPr>
          <a:xfrm>
            <a:off x="577461" y="1607699"/>
            <a:ext cx="1659977" cy="793615"/>
          </a:xfrm>
          <a:prstGeom prst="rect">
            <a:avLst/>
          </a:prstGeom>
          <a:noFill/>
        </p:spPr>
        <p:txBody>
          <a:bodyPr wrap="square" tIns="46800" rtlCol="0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ความสามารถในการแข่งขันการพัฒนาทุนมนุษย์ด้านทักษะ (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Skill) 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แรงงานในอนาคต (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Future Workforce) (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คะแนน)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36" name="Rounded Rectangle 15">
            <a:extLst>
              <a:ext uri="{FF2B5EF4-FFF2-40B4-BE49-F238E27FC236}">
                <a16:creationId xmlns:a16="http://schemas.microsoft.com/office/drawing/2014/main" id="{E51B4F18-9040-3DCB-2C0E-9039ADBF9DEE}"/>
              </a:ext>
            </a:extLst>
          </p:cNvPr>
          <p:cNvSpPr/>
          <p:nvPr/>
        </p:nvSpPr>
        <p:spPr>
          <a:xfrm>
            <a:off x="577464" y="1587432"/>
            <a:ext cx="1660344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2" name="Rounded Rectangle 15">
            <a:extLst>
              <a:ext uri="{FF2B5EF4-FFF2-40B4-BE49-F238E27FC236}">
                <a16:creationId xmlns:a16="http://schemas.microsoft.com/office/drawing/2014/main" id="{8236C82F-8736-3026-617A-DC0898BED072}"/>
              </a:ext>
            </a:extLst>
          </p:cNvPr>
          <p:cNvSpPr/>
          <p:nvPr/>
        </p:nvSpPr>
        <p:spPr>
          <a:xfrm>
            <a:off x="438158" y="1136504"/>
            <a:ext cx="11479521" cy="1567590"/>
          </a:xfrm>
          <a:prstGeom prst="roundRect">
            <a:avLst>
              <a:gd name="adj" fmla="val 6084"/>
            </a:avLst>
          </a:prstGeom>
          <a:noFill/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DFA9564D-C4AE-4E85-2A2E-84395ABC01DF}"/>
              </a:ext>
            </a:extLst>
          </p:cNvPr>
          <p:cNvSpPr/>
          <p:nvPr/>
        </p:nvSpPr>
        <p:spPr>
          <a:xfrm>
            <a:off x="4532080" y="900570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: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กระทรวงศึกษาธิการ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1FEDEF8-B12D-71DB-B183-A53D5659CD1F}"/>
              </a:ext>
            </a:extLst>
          </p:cNvPr>
          <p:cNvSpPr/>
          <p:nvPr/>
        </p:nvSpPr>
        <p:spPr>
          <a:xfrm>
            <a:off x="9978531" y="1209447"/>
            <a:ext cx="1636749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b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041" algn="l"/>
              </a:tabLst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แผนพัฒนาเศรษฐกิจ</a:t>
            </a:r>
          </a:p>
          <a:p>
            <a:pPr marL="0" marR="0" lvl="0" indent="0" algn="l" defTabSz="342900" rtl="0" eaLnBrk="1" fontAlgn="b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041" algn="l"/>
              </a:tabLst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และสังคมแห่งชาติ ฉบับที่ 13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278C57ED-414F-AF07-F146-7BC4CC1DC19B}"/>
              </a:ext>
            </a:extLst>
          </p:cNvPr>
          <p:cNvSpPr/>
          <p:nvPr/>
        </p:nvSpPr>
        <p:spPr>
          <a:xfrm>
            <a:off x="2332790" y="1587432"/>
            <a:ext cx="1390437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9097D33F-2A5C-4659-5D02-B6F678BA04E1}"/>
              </a:ext>
            </a:extLst>
          </p:cNvPr>
          <p:cNvSpPr/>
          <p:nvPr/>
        </p:nvSpPr>
        <p:spPr>
          <a:xfrm>
            <a:off x="3880827" y="1587432"/>
            <a:ext cx="2214543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BDE0A442-7FC4-8E78-3F42-9600BEFDAE39}"/>
              </a:ext>
            </a:extLst>
          </p:cNvPr>
          <p:cNvSpPr/>
          <p:nvPr/>
        </p:nvSpPr>
        <p:spPr>
          <a:xfrm>
            <a:off x="6218816" y="1573294"/>
            <a:ext cx="1444606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DA4570A3-97B8-26CC-A4C0-FB31D6F90D92}"/>
              </a:ext>
            </a:extLst>
          </p:cNvPr>
          <p:cNvSpPr/>
          <p:nvPr/>
        </p:nvSpPr>
        <p:spPr>
          <a:xfrm>
            <a:off x="7755974" y="1560277"/>
            <a:ext cx="2133434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0433A7F9-A134-7125-E931-BF7C1912544A}"/>
              </a:ext>
            </a:extLst>
          </p:cNvPr>
          <p:cNvSpPr/>
          <p:nvPr/>
        </p:nvSpPr>
        <p:spPr>
          <a:xfrm>
            <a:off x="10031860" y="1560277"/>
            <a:ext cx="1745947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194C5-CE6D-ABE8-A11F-85E0C1E069B3}"/>
              </a:ext>
            </a:extLst>
          </p:cNvPr>
          <p:cNvSpPr txBox="1"/>
          <p:nvPr/>
        </p:nvSpPr>
        <p:spPr>
          <a:xfrm>
            <a:off x="2381130" y="1574374"/>
            <a:ext cx="12590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ความสามารถในการแข่งขันของประเทศด้านการศึกษา (อันดับ)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40AF1-AA36-9006-B309-7B1005577AFA}"/>
              </a:ext>
            </a:extLst>
          </p:cNvPr>
          <p:cNvSpPr txBox="1"/>
          <p:nvPr/>
        </p:nvSpPr>
        <p:spPr>
          <a:xfrm>
            <a:off x="3863358" y="1576371"/>
            <a:ext cx="2232012" cy="10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3.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สัดส่วนเด็กนักเรียนชั้นประถมศึกษาปีที่ 3 ถึงมัธยมศึกษาปีที่ 6 ที่ได้รับการส่งต่อการพัฒนาตามศักยภาพหรือพหุปัญญา ต่อเด็กนักเรียนชั้นประถมศึกษาปีที่ 3 ถึงมัธยมศึกษาปีที่ 6 ทั้งหมด (ร้อยละ)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E8B65-CF5E-2335-E725-15A5C2DD555F}"/>
              </a:ext>
            </a:extLst>
          </p:cNvPr>
          <p:cNvSpPr txBox="1"/>
          <p:nvPr/>
        </p:nvSpPr>
        <p:spPr>
          <a:xfrm>
            <a:off x="6261480" y="1603401"/>
            <a:ext cx="15702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4.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ดัชนีการพัฒนาครูและบุคลากรทางการศึกษาให้มีคุณภาพ (คะแนน)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A91E43-AF7E-2DAA-3C42-9550AA659A10}"/>
              </a:ext>
            </a:extLst>
          </p:cNvPr>
          <p:cNvSpPr txBox="1"/>
          <p:nvPr/>
        </p:nvSpPr>
        <p:spPr>
          <a:xfrm>
            <a:off x="7780721" y="1594369"/>
            <a:ext cx="2173063" cy="10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สัดส่วนเด็กนักเรียนชั้นประถมศึกษาปีที่ 3 ถึงมัธยมศึกษาปีที่ 6 ที่มีข้อมูลการส่งเสริมการพัฒนาศักยภาพตามพหุปัญญารายบุคคล ต่อเด็กนักเรียนชั้นประถมศึกษา</a:t>
            </a:r>
            <a:r>
              <a:rPr kumimoji="0" lang="th-TH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ปีที่ 3 ถึงมัธยมศึกษาปีที่ 6 ทั้งหมด (ร้อยละ)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8E5D-88F6-C19A-4F80-AFECECF616EE}"/>
              </a:ext>
            </a:extLst>
          </p:cNvPr>
          <p:cNvSpPr txBox="1"/>
          <p:nvPr/>
        </p:nvSpPr>
        <p:spPr>
          <a:xfrm>
            <a:off x="10006706" y="1617149"/>
            <a:ext cx="1819576" cy="90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6. ร้อยละของนักเรียนที่มีสมรรถนะจากการประเมินโปรแกรมประเมินสมรรถนะนักเรียนมาตรฐานสากลไม่ถึงระดับพื้นฐานของทั้ง 3 วิชาในแต่ละกลุ่มโรงเรียน</a:t>
            </a:r>
            <a:endParaRPr kumimoji="0" lang="th-TH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553396EE-8D5A-06C5-DC58-2E73DFF1B4F5}"/>
              </a:ext>
            </a:extLst>
          </p:cNvPr>
          <p:cNvCxnSpPr>
            <a:cxnSpLocks/>
          </p:cNvCxnSpPr>
          <p:nvPr/>
        </p:nvCxnSpPr>
        <p:spPr>
          <a:xfrm>
            <a:off x="2714494" y="2574024"/>
            <a:ext cx="720000" cy="1800000"/>
          </a:xfrm>
          <a:prstGeom prst="bentConnector3">
            <a:avLst>
              <a:gd name="adj1" fmla="val 388"/>
            </a:avLst>
          </a:prstGeom>
          <a:ln w="9525">
            <a:solidFill>
              <a:srgbClr val="ED7D3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F8B45EE-1991-EB98-EA83-E16E383F96AF}"/>
              </a:ext>
            </a:extLst>
          </p:cNvPr>
          <p:cNvSpPr/>
          <p:nvPr/>
        </p:nvSpPr>
        <p:spPr>
          <a:xfrm>
            <a:off x="2331128" y="1535486"/>
            <a:ext cx="1426254" cy="1100353"/>
          </a:xfrm>
          <a:prstGeom prst="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6" name="Picture 185" descr="A red and white circle with a number one&#10;&#10;Description automatically generated with medium confidence">
            <a:extLst>
              <a:ext uri="{FF2B5EF4-FFF2-40B4-BE49-F238E27FC236}">
                <a16:creationId xmlns:a16="http://schemas.microsoft.com/office/drawing/2014/main" id="{8B678F14-B436-0997-F8D1-D68B4DC10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10" y="3175301"/>
            <a:ext cx="469961" cy="4699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BEA84A8-9598-2955-424D-706C64EE1316}"/>
              </a:ext>
            </a:extLst>
          </p:cNvPr>
          <p:cNvSpPr txBox="1"/>
          <p:nvPr/>
        </p:nvSpPr>
        <p:spPr>
          <a:xfrm>
            <a:off x="11233668" y="860015"/>
            <a:ext cx="822960" cy="341632"/>
          </a:xfrm>
          <a:prstGeom prst="rect">
            <a:avLst/>
          </a:prstGeom>
          <a:solidFill>
            <a:srgbClr val="FF0000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ounded Rectangle 15">
            <a:extLst>
              <a:ext uri="{FF2B5EF4-FFF2-40B4-BE49-F238E27FC236}">
                <a16:creationId xmlns:a16="http://schemas.microsoft.com/office/drawing/2014/main" id="{96970992-4A35-6594-FAE3-6FEB78A0FF29}"/>
              </a:ext>
            </a:extLst>
          </p:cNvPr>
          <p:cNvSpPr/>
          <p:nvPr/>
        </p:nvSpPr>
        <p:spPr>
          <a:xfrm>
            <a:off x="183324" y="5505144"/>
            <a:ext cx="2622947" cy="835148"/>
          </a:xfrm>
          <a:prstGeom prst="roundRect">
            <a:avLst>
              <a:gd name="adj" fmla="val 6084"/>
            </a:avLst>
          </a:prstGeom>
          <a:solidFill>
            <a:sysClr val="window" lastClr="FFFFFF">
              <a:lumMod val="95000"/>
              <a:alpha val="50000"/>
            </a:sys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3918250C-27C6-9B55-519D-A9019E440753}"/>
              </a:ext>
            </a:extLst>
          </p:cNvPr>
          <p:cNvSpPr/>
          <p:nvPr/>
        </p:nvSpPr>
        <p:spPr>
          <a:xfrm>
            <a:off x="211735" y="5496921"/>
            <a:ext cx="2592000" cy="22908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002060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E851B75-B3CA-24C0-F741-4917C342619F}"/>
              </a:ext>
            </a:extLst>
          </p:cNvPr>
          <p:cNvSpPr/>
          <p:nvPr/>
        </p:nvSpPr>
        <p:spPr>
          <a:xfrm>
            <a:off x="923664" y="5425198"/>
            <a:ext cx="1138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9588D0-16D0-8512-1506-35CB6831A22B}"/>
              </a:ext>
            </a:extLst>
          </p:cNvPr>
          <p:cNvSpPr txBox="1"/>
          <p:nvPr/>
        </p:nvSpPr>
        <p:spPr>
          <a:xfrm>
            <a:off x="1168509" y="5839320"/>
            <a:ext cx="1211883" cy="346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ไม่มี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Slide Number Placeholder 17">
            <a:extLst>
              <a:ext uri="{FF2B5EF4-FFF2-40B4-BE49-F238E27FC236}">
                <a16:creationId xmlns:a16="http://schemas.microsoft.com/office/drawing/2014/main" id="{D1448445-6DEF-9D66-7D30-19BBFD705246}"/>
              </a:ext>
            </a:extLst>
          </p:cNvPr>
          <p:cNvSpPr txBox="1">
            <a:spLocks/>
          </p:cNvSpPr>
          <p:nvPr/>
        </p:nvSpPr>
        <p:spPr>
          <a:xfrm>
            <a:off x="11460400" y="641235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60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r">
                <a:defRPr/>
              </a:pPr>
              <a:t>72</a:t>
            </a:fld>
            <a:endParaRPr lang="en" sz="1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41345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ounded Rectangle 8">
            <a:extLst>
              <a:ext uri="{FF2B5EF4-FFF2-40B4-BE49-F238E27FC236}">
                <a16:creationId xmlns:a16="http://schemas.microsoft.com/office/drawing/2014/main" id="{C5B74B15-4096-1C6F-4AFF-FAA4E2A3662D}"/>
              </a:ext>
            </a:extLst>
          </p:cNvPr>
          <p:cNvSpPr/>
          <p:nvPr/>
        </p:nvSpPr>
        <p:spPr>
          <a:xfrm>
            <a:off x="3265500" y="2904052"/>
            <a:ext cx="8791127" cy="327346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3C7C3DE3-9CF0-E0EC-3CE1-EE89D0E7CE7D}"/>
              </a:ext>
            </a:extLst>
          </p:cNvPr>
          <p:cNvSpPr/>
          <p:nvPr/>
        </p:nvSpPr>
        <p:spPr>
          <a:xfrm>
            <a:off x="5236732" y="2889925"/>
            <a:ext cx="4875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สำนักงานเลขาธิการสภาการศึกษา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2D059612-A8AB-3026-9814-EF3CD7551BE0}"/>
              </a:ext>
            </a:extLst>
          </p:cNvPr>
          <p:cNvSpPr txBox="1"/>
          <p:nvPr/>
        </p:nvSpPr>
        <p:spPr>
          <a:xfrm>
            <a:off x="3339869" y="3251720"/>
            <a:ext cx="8716758" cy="369332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การประเมินประสิทธิผล</a:t>
            </a:r>
            <a:r>
              <a:rPr kumimoji="0" lang="th-TH" sz="1800" b="1" i="0" u="none" strike="noStrike" kern="120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 Base)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(ร้อยละ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70)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A03323D-9BA9-CF37-FBBF-7CB63B49FD6A}"/>
              </a:ext>
            </a:extLst>
          </p:cNvPr>
          <p:cNvSpPr txBox="1"/>
          <p:nvPr/>
        </p:nvSpPr>
        <p:spPr>
          <a:xfrm>
            <a:off x="3339866" y="5536830"/>
            <a:ext cx="8668809" cy="369332"/>
          </a:xfrm>
          <a:prstGeom prst="rect">
            <a:avLst/>
          </a:prstGeom>
          <a:solidFill>
            <a:srgbClr val="C092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การประเมินศักยภาพใน</a:t>
            </a:r>
            <a:r>
              <a:rPr kumimoji="0" lang="th-TH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</a:t>
            </a:r>
            <a:r>
              <a:rPr kumimoji="0" lang="en-US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(Potential Base)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30)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182" name="Table 13">
            <a:extLst>
              <a:ext uri="{FF2B5EF4-FFF2-40B4-BE49-F238E27FC236}">
                <a16:creationId xmlns:a16="http://schemas.microsoft.com/office/drawing/2014/main" id="{17AD82B5-63C9-824C-F593-902601A68D30}"/>
              </a:ext>
            </a:extLst>
          </p:cNvPr>
          <p:cNvGraphicFramePr>
            <a:graphicFrameLocks noGrp="1"/>
          </p:cNvGraphicFramePr>
          <p:nvPr/>
        </p:nvGraphicFramePr>
        <p:xfrm>
          <a:off x="3339869" y="3672689"/>
          <a:ext cx="8651834" cy="318453"/>
        </p:xfrm>
        <a:graphic>
          <a:graphicData uri="http://schemas.openxmlformats.org/drawingml/2006/table">
            <a:tbl>
              <a:tblPr firstRow="1" bandRow="1"/>
              <a:tblGrid>
                <a:gridCol w="8651834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1.1	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ตัวชี้วัดตามภารกิจ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Functional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183" name="Table 13">
            <a:extLst>
              <a:ext uri="{FF2B5EF4-FFF2-40B4-BE49-F238E27FC236}">
                <a16:creationId xmlns:a16="http://schemas.microsoft.com/office/drawing/2014/main" id="{2849C4CA-D246-CD3C-8AAF-28F0FA801C67}"/>
              </a:ext>
            </a:extLst>
          </p:cNvPr>
          <p:cNvGraphicFramePr>
            <a:graphicFrameLocks noGrp="1"/>
          </p:cNvGraphicFramePr>
          <p:nvPr/>
        </p:nvGraphicFramePr>
        <p:xfrm>
          <a:off x="3339867" y="5046493"/>
          <a:ext cx="8651835" cy="318453"/>
        </p:xfrm>
        <a:graphic>
          <a:graphicData uri="http://schemas.openxmlformats.org/drawingml/2006/table">
            <a:tbl>
              <a:tblPr firstRow="1" bandRow="1"/>
              <a:tblGrid>
                <a:gridCol w="8651835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1.2	 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ตัวชี้วัดขับเคลื่อนการบูรณาการร่วมกัน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188" name="Table 13">
            <a:extLst>
              <a:ext uri="{FF2B5EF4-FFF2-40B4-BE49-F238E27FC236}">
                <a16:creationId xmlns:a16="http://schemas.microsoft.com/office/drawing/2014/main" id="{C6C46EB9-7FF7-FE1C-59DA-BA086A66A7B3}"/>
              </a:ext>
            </a:extLst>
          </p:cNvPr>
          <p:cNvGraphicFramePr>
            <a:graphicFrameLocks noGrp="1"/>
          </p:cNvGraphicFramePr>
          <p:nvPr/>
        </p:nvGraphicFramePr>
        <p:xfrm>
          <a:off x="3365265" y="4029242"/>
          <a:ext cx="8626437" cy="920696"/>
        </p:xfrm>
        <a:graphic>
          <a:graphicData uri="http://schemas.openxmlformats.org/drawingml/2006/table">
            <a:tbl>
              <a:tblPr firstRow="1" bandRow="1"/>
              <a:tblGrid>
                <a:gridCol w="7413680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  <a:gridCol w="1212757">
                  <a:extLst>
                    <a:ext uri="{9D8B030D-6E8A-4147-A177-3AD203B41FA5}">
                      <a16:colId xmlns:a16="http://schemas.microsoft.com/office/drawing/2014/main" val="1593291283"/>
                    </a:ext>
                  </a:extLst>
                </a:gridCol>
              </a:tblGrid>
              <a:tr h="1890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ความสามารถในการแข่งขันการพัฒนาทุนมนุษย์ด้านทักษะ (</a:t>
                      </a:r>
                      <a:r>
                        <a:rPr lang="en-US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Skill)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แรงงานในอนาคต (</a:t>
                      </a:r>
                      <a:r>
                        <a:rPr lang="en-US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Future Workforce) (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คะแนน)</a:t>
                      </a: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1890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ความสามารถในการแข่งขันของประเทศด้านการศึกษา (อันดับ)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  <a:tr h="1890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kumimoji="0" lang="th-TH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สมรรถนะนักเรียนไทยตามมาตรฐานสากล (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PISA)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774816"/>
                  </a:ext>
                </a:extLst>
              </a:tr>
              <a:tr h="274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kumimoji="0" lang="th-TH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วามสำเร็จของการขับเคลื่อนมาตรฐานการศึกษาของชาติสู่การปฏิบัติตามแผนการขับเคลื่อนมาตรฐานการศึกษาของชาติสู่การปฏิบัติ  พ.ศ. 2566 – 2567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500012"/>
                  </a:ext>
                </a:extLst>
              </a:tr>
            </a:tbl>
          </a:graphicData>
        </a:graphic>
      </p:graphicFrame>
      <p:graphicFrame>
        <p:nvGraphicFramePr>
          <p:cNvPr id="189" name="Table 13">
            <a:extLst>
              <a:ext uri="{FF2B5EF4-FFF2-40B4-BE49-F238E27FC236}">
                <a16:creationId xmlns:a16="http://schemas.microsoft.com/office/drawing/2014/main" id="{1E715166-1D92-62D1-D9A8-6D13FBB17155}"/>
              </a:ext>
            </a:extLst>
          </p:cNvPr>
          <p:cNvGraphicFramePr>
            <a:graphicFrameLocks noGrp="1"/>
          </p:cNvGraphicFramePr>
          <p:nvPr/>
        </p:nvGraphicFramePr>
        <p:xfrm>
          <a:off x="3339867" y="5906561"/>
          <a:ext cx="8668808" cy="430784"/>
        </p:xfrm>
        <a:graphic>
          <a:graphicData uri="http://schemas.openxmlformats.org/drawingml/2006/table">
            <a:tbl>
              <a:tblPr firstRow="1" bandRow="1"/>
              <a:tblGrid>
                <a:gridCol w="7423927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  <a:gridCol w="1244881">
                  <a:extLst>
                    <a:ext uri="{9D8B030D-6E8A-4147-A177-3AD203B41FA5}">
                      <a16:colId xmlns:a16="http://schemas.microsoft.com/office/drawing/2014/main" val="388338309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2.1 </a:t>
                      </a:r>
                      <a:r>
                        <a:rPr kumimoji="0" lang="th-TH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การพัฒนาองค์การสู่ดิจิทัล </a:t>
                      </a:r>
                      <a:endParaRPr lang="th-TH" sz="1400" b="0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20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2.2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การประเมินสถานะของหน่วยงานในการเป็นระบบราชการ 4.0 (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PMQA 4.0) 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</a:tbl>
          </a:graphicData>
        </a:graphic>
      </p:graphicFrame>
      <p:pic>
        <p:nvPicPr>
          <p:cNvPr id="187" name="Picture 186" descr="A red number on a white circle&#10;&#10;Description automatically generated with medium confidence">
            <a:extLst>
              <a:ext uri="{FF2B5EF4-FFF2-40B4-BE49-F238E27FC236}">
                <a16:creationId xmlns:a16="http://schemas.microsoft.com/office/drawing/2014/main" id="{3C51A23D-705B-49ED-FE46-F0C4AEF55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00" y="5461933"/>
            <a:ext cx="469962" cy="469962"/>
          </a:xfrm>
          <a:prstGeom prst="rect">
            <a:avLst/>
          </a:prstGeom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2F1FC5BA-8AF4-6770-0D0C-AB65D67A6B19}"/>
              </a:ext>
            </a:extLst>
          </p:cNvPr>
          <p:cNvSpPr/>
          <p:nvPr/>
        </p:nvSpPr>
        <p:spPr>
          <a:xfrm>
            <a:off x="3314820" y="3643959"/>
            <a:ext cx="8741807" cy="13235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7" name="Rounded Rectangle 24">
            <a:extLst>
              <a:ext uri="{FF2B5EF4-FFF2-40B4-BE49-F238E27FC236}">
                <a16:creationId xmlns:a16="http://schemas.microsoft.com/office/drawing/2014/main" id="{D7D61E85-007A-8998-8DA4-928B6F07CC0A}"/>
              </a:ext>
            </a:extLst>
          </p:cNvPr>
          <p:cNvSpPr/>
          <p:nvPr/>
        </p:nvSpPr>
        <p:spPr>
          <a:xfrm>
            <a:off x="3265500" y="2904051"/>
            <a:ext cx="8791127" cy="3496749"/>
          </a:xfrm>
          <a:prstGeom prst="roundRect">
            <a:avLst>
              <a:gd name="adj" fmla="val 6084"/>
            </a:avLst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332" name="Connector: Elbow 331">
            <a:extLst>
              <a:ext uri="{FF2B5EF4-FFF2-40B4-BE49-F238E27FC236}">
                <a16:creationId xmlns:a16="http://schemas.microsoft.com/office/drawing/2014/main" id="{AB8E2CB1-A33C-F069-BFE0-B48571BD17BE}"/>
              </a:ext>
            </a:extLst>
          </p:cNvPr>
          <p:cNvCxnSpPr>
            <a:cxnSpLocks/>
          </p:cNvCxnSpPr>
          <p:nvPr/>
        </p:nvCxnSpPr>
        <p:spPr>
          <a:xfrm flipV="1">
            <a:off x="2802980" y="5197385"/>
            <a:ext cx="571053" cy="230971"/>
          </a:xfrm>
          <a:prstGeom prst="bentConnector3">
            <a:avLst/>
          </a:prstGeom>
          <a:ln w="9525">
            <a:solidFill>
              <a:srgbClr val="0000FF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0BD9427-73D8-D5F0-9CF4-F51089EFD40A}"/>
              </a:ext>
            </a:extLst>
          </p:cNvPr>
          <p:cNvGrpSpPr/>
          <p:nvPr/>
        </p:nvGrpSpPr>
        <p:grpSpPr>
          <a:xfrm>
            <a:off x="3441953" y="2663699"/>
            <a:ext cx="7297226" cy="1911881"/>
            <a:chOff x="5133386" y="2277582"/>
            <a:chExt cx="5747900" cy="2299002"/>
          </a:xfrm>
        </p:grpSpPr>
        <p:cxnSp>
          <p:nvCxnSpPr>
            <p:cNvPr id="339" name="Connector: Elbow 338">
              <a:extLst>
                <a:ext uri="{FF2B5EF4-FFF2-40B4-BE49-F238E27FC236}">
                  <a16:creationId xmlns:a16="http://schemas.microsoft.com/office/drawing/2014/main" id="{2720407A-5740-1BD3-B626-18111895F31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133386" y="2445041"/>
              <a:ext cx="5747900" cy="2131543"/>
            </a:xfrm>
            <a:prstGeom prst="bentConnector3">
              <a:avLst>
                <a:gd name="adj1" fmla="val 121095"/>
              </a:avLst>
            </a:prstGeom>
            <a:ln w="9525"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DB62270D-FB69-FCD7-7B7D-54B76D1D6B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81286" y="2277582"/>
              <a:ext cx="0" cy="202752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7" name="Rectangle 366">
            <a:extLst>
              <a:ext uri="{FF2B5EF4-FFF2-40B4-BE49-F238E27FC236}">
                <a16:creationId xmlns:a16="http://schemas.microsoft.com/office/drawing/2014/main" id="{32BB0240-C1FF-81EA-EB26-175C0D224BE1}"/>
              </a:ext>
            </a:extLst>
          </p:cNvPr>
          <p:cNvSpPr/>
          <p:nvPr/>
        </p:nvSpPr>
        <p:spPr>
          <a:xfrm>
            <a:off x="9988692" y="1534160"/>
            <a:ext cx="1808122" cy="10917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BCBB3174-470D-9A28-E107-D8F113DE42F4}"/>
              </a:ext>
            </a:extLst>
          </p:cNvPr>
          <p:cNvSpPr/>
          <p:nvPr/>
        </p:nvSpPr>
        <p:spPr>
          <a:xfrm>
            <a:off x="535390" y="1535487"/>
            <a:ext cx="1753187" cy="1088822"/>
          </a:xfrm>
          <a:prstGeom prst="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0" name="Connector: Elbow 369">
            <a:extLst>
              <a:ext uri="{FF2B5EF4-FFF2-40B4-BE49-F238E27FC236}">
                <a16:creationId xmlns:a16="http://schemas.microsoft.com/office/drawing/2014/main" id="{BE82CCD1-715D-57A8-9657-7E3BAF00F41A}"/>
              </a:ext>
            </a:extLst>
          </p:cNvPr>
          <p:cNvCxnSpPr>
            <a:cxnSpLocks/>
          </p:cNvCxnSpPr>
          <p:nvPr/>
        </p:nvCxnSpPr>
        <p:spPr>
          <a:xfrm>
            <a:off x="1392727" y="2661243"/>
            <a:ext cx="2059741" cy="1490014"/>
          </a:xfrm>
          <a:prstGeom prst="bentConnector3">
            <a:avLst>
              <a:gd name="adj1" fmla="val -1176"/>
            </a:avLst>
          </a:prstGeom>
          <a:ln w="9525">
            <a:solidFill>
              <a:srgbClr val="ED7D3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73E06F8-C107-EC28-C16A-7447ED574846}"/>
              </a:ext>
            </a:extLst>
          </p:cNvPr>
          <p:cNvSpPr/>
          <p:nvPr/>
        </p:nvSpPr>
        <p:spPr>
          <a:xfrm>
            <a:off x="1060146" y="912027"/>
            <a:ext cx="1247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331" name="Rounded Rectangle 8">
            <a:extLst>
              <a:ext uri="{FF2B5EF4-FFF2-40B4-BE49-F238E27FC236}">
                <a16:creationId xmlns:a16="http://schemas.microsoft.com/office/drawing/2014/main" id="{85447E35-25C3-9317-2DFE-66817D805807}"/>
              </a:ext>
            </a:extLst>
          </p:cNvPr>
          <p:cNvSpPr/>
          <p:nvPr/>
        </p:nvSpPr>
        <p:spPr>
          <a:xfrm>
            <a:off x="489124" y="933619"/>
            <a:ext cx="11376000" cy="320561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ED7D31"/>
          </a:solidFill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7ABDEDBC-4768-5476-DB67-88A31ABD065D}"/>
              </a:ext>
            </a:extLst>
          </p:cNvPr>
          <p:cNvSpPr/>
          <p:nvPr/>
        </p:nvSpPr>
        <p:spPr>
          <a:xfrm>
            <a:off x="493432" y="1294168"/>
            <a:ext cx="1792478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แผนแม่บทภายใต้ยุทธศาสตร์ชาติ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D53E9523-AB2B-A195-370F-9EED110B795D}"/>
              </a:ext>
            </a:extLst>
          </p:cNvPr>
          <p:cNvSpPr txBox="1"/>
          <p:nvPr/>
        </p:nvSpPr>
        <p:spPr>
          <a:xfrm>
            <a:off x="577461" y="1607699"/>
            <a:ext cx="1659977" cy="793615"/>
          </a:xfrm>
          <a:prstGeom prst="rect">
            <a:avLst/>
          </a:prstGeom>
          <a:noFill/>
        </p:spPr>
        <p:txBody>
          <a:bodyPr wrap="square" tIns="46800" rtlCol="0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ความสามารถในการแข่งขันการพัฒนาทุนมนุษย์ด้านทักษะ (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Skill) 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แรงงานในอนาคต (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Future Workforce) (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คะแนน)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36" name="Rounded Rectangle 15">
            <a:extLst>
              <a:ext uri="{FF2B5EF4-FFF2-40B4-BE49-F238E27FC236}">
                <a16:creationId xmlns:a16="http://schemas.microsoft.com/office/drawing/2014/main" id="{E51B4F18-9040-3DCB-2C0E-9039ADBF9DEE}"/>
              </a:ext>
            </a:extLst>
          </p:cNvPr>
          <p:cNvSpPr/>
          <p:nvPr/>
        </p:nvSpPr>
        <p:spPr>
          <a:xfrm>
            <a:off x="577464" y="1587432"/>
            <a:ext cx="1660344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2" name="Rounded Rectangle 15">
            <a:extLst>
              <a:ext uri="{FF2B5EF4-FFF2-40B4-BE49-F238E27FC236}">
                <a16:creationId xmlns:a16="http://schemas.microsoft.com/office/drawing/2014/main" id="{8236C82F-8736-3026-617A-DC0898BED072}"/>
              </a:ext>
            </a:extLst>
          </p:cNvPr>
          <p:cNvSpPr/>
          <p:nvPr/>
        </p:nvSpPr>
        <p:spPr>
          <a:xfrm>
            <a:off x="438158" y="1136504"/>
            <a:ext cx="11479521" cy="1567590"/>
          </a:xfrm>
          <a:prstGeom prst="roundRect">
            <a:avLst>
              <a:gd name="adj" fmla="val 6084"/>
            </a:avLst>
          </a:prstGeom>
          <a:noFill/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DFA9564D-C4AE-4E85-2A2E-84395ABC01DF}"/>
              </a:ext>
            </a:extLst>
          </p:cNvPr>
          <p:cNvSpPr/>
          <p:nvPr/>
        </p:nvSpPr>
        <p:spPr>
          <a:xfrm>
            <a:off x="4532080" y="900570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: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กระทรวงศึกษาธิการ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1FEDEF8-B12D-71DB-B183-A53D5659CD1F}"/>
              </a:ext>
            </a:extLst>
          </p:cNvPr>
          <p:cNvSpPr/>
          <p:nvPr/>
        </p:nvSpPr>
        <p:spPr>
          <a:xfrm>
            <a:off x="9978531" y="1209447"/>
            <a:ext cx="1636749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b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041" algn="l"/>
              </a:tabLst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แผนพัฒนาเศรษฐกิจ</a:t>
            </a:r>
          </a:p>
          <a:p>
            <a:pPr marL="0" marR="0" lvl="0" indent="0" algn="l" defTabSz="342900" rtl="0" eaLnBrk="1" fontAlgn="b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041" algn="l"/>
              </a:tabLst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และสังคมแห่งชาติ ฉบับที่ 13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278C57ED-414F-AF07-F146-7BC4CC1DC19B}"/>
              </a:ext>
            </a:extLst>
          </p:cNvPr>
          <p:cNvSpPr/>
          <p:nvPr/>
        </p:nvSpPr>
        <p:spPr>
          <a:xfrm>
            <a:off x="2332790" y="1587432"/>
            <a:ext cx="1390437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9097D33F-2A5C-4659-5D02-B6F678BA04E1}"/>
              </a:ext>
            </a:extLst>
          </p:cNvPr>
          <p:cNvSpPr/>
          <p:nvPr/>
        </p:nvSpPr>
        <p:spPr>
          <a:xfrm>
            <a:off x="3880827" y="1587432"/>
            <a:ext cx="2214543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BDE0A442-7FC4-8E78-3F42-9600BEFDAE39}"/>
              </a:ext>
            </a:extLst>
          </p:cNvPr>
          <p:cNvSpPr/>
          <p:nvPr/>
        </p:nvSpPr>
        <p:spPr>
          <a:xfrm>
            <a:off x="6218816" y="1573294"/>
            <a:ext cx="1444606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DA4570A3-97B8-26CC-A4C0-FB31D6F90D92}"/>
              </a:ext>
            </a:extLst>
          </p:cNvPr>
          <p:cNvSpPr/>
          <p:nvPr/>
        </p:nvSpPr>
        <p:spPr>
          <a:xfrm>
            <a:off x="7755974" y="1560277"/>
            <a:ext cx="2133434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0433A7F9-A134-7125-E931-BF7C1912544A}"/>
              </a:ext>
            </a:extLst>
          </p:cNvPr>
          <p:cNvSpPr/>
          <p:nvPr/>
        </p:nvSpPr>
        <p:spPr>
          <a:xfrm>
            <a:off x="10031860" y="1560277"/>
            <a:ext cx="1745947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194C5-CE6D-ABE8-A11F-85E0C1E069B3}"/>
              </a:ext>
            </a:extLst>
          </p:cNvPr>
          <p:cNvSpPr txBox="1"/>
          <p:nvPr/>
        </p:nvSpPr>
        <p:spPr>
          <a:xfrm>
            <a:off x="2381130" y="1574374"/>
            <a:ext cx="12590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ความสามารถในการแข่งขันของประเทศด้านการศึกษา (อันดับ)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40AF1-AA36-9006-B309-7B1005577AFA}"/>
              </a:ext>
            </a:extLst>
          </p:cNvPr>
          <p:cNvSpPr txBox="1"/>
          <p:nvPr/>
        </p:nvSpPr>
        <p:spPr>
          <a:xfrm>
            <a:off x="3863358" y="1576371"/>
            <a:ext cx="2232012" cy="10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3.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สัดส่วนเด็กนักเรียนชั้นประถมศึกษาปีที่ 3 ถึงมัธยมศึกษาปีที่ 6 ที่ได้รับการส่งต่อการพัฒนาตามศักยภาพหรือพหุปัญญา ต่อเด็กนักเรียนชั้นประถมศึกษาปีที่ 3 ถึงมัธยมศึกษาปีที่ 6 ทั้งหมด (ร้อยละ)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E8B65-CF5E-2335-E725-15A5C2DD555F}"/>
              </a:ext>
            </a:extLst>
          </p:cNvPr>
          <p:cNvSpPr txBox="1"/>
          <p:nvPr/>
        </p:nvSpPr>
        <p:spPr>
          <a:xfrm>
            <a:off x="6261480" y="1603401"/>
            <a:ext cx="15702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4.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ดัชนีการพัฒนาครูและบุคลากรทางการศึกษาให้มีคุณภาพ (คะแนน)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A91E43-AF7E-2DAA-3C42-9550AA659A10}"/>
              </a:ext>
            </a:extLst>
          </p:cNvPr>
          <p:cNvSpPr txBox="1"/>
          <p:nvPr/>
        </p:nvSpPr>
        <p:spPr>
          <a:xfrm>
            <a:off x="7780721" y="1594369"/>
            <a:ext cx="2173063" cy="10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สัดส่วนเด็กนักเรียนชั้นประถมศึกษาปีที่ 3 ถึงมัธยมศึกษาปีที่ 6 ที่มีข้อมูลการส่งเสริมการพัฒนาศักยภาพตามพหุปัญญารายบุคคล ต่อเด็กนักเรียนชั้นประถมศึกษา</a:t>
            </a:r>
            <a:r>
              <a:rPr kumimoji="0" lang="th-TH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ปีที่ 3 ถึงมัธยมศึกษาปีที่ 6 ทั้งหมด (ร้อยละ)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8E5D-88F6-C19A-4F80-AFECECF616EE}"/>
              </a:ext>
            </a:extLst>
          </p:cNvPr>
          <p:cNvSpPr txBox="1"/>
          <p:nvPr/>
        </p:nvSpPr>
        <p:spPr>
          <a:xfrm>
            <a:off x="10006706" y="1617149"/>
            <a:ext cx="1819576" cy="90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6. ร้อยละของนักเรียนที่มีสมรรถนะจากการประเมินโปรแกรมประเมินสมรรถนะนักเรียนมาตรฐานสากลไม่ถึงระดับพื้นฐานของทั้ง 3 วิชาในแต่ละกลุ่มโรงเรียน</a:t>
            </a:r>
            <a:endParaRPr kumimoji="0" lang="th-TH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553396EE-8D5A-06C5-DC58-2E73DFF1B4F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86192" y="3181421"/>
            <a:ext cx="1666454" cy="653065"/>
          </a:xfrm>
          <a:prstGeom prst="bentConnector3">
            <a:avLst>
              <a:gd name="adj1" fmla="val 99841"/>
            </a:avLst>
          </a:prstGeom>
          <a:ln w="9525">
            <a:solidFill>
              <a:srgbClr val="ED7D3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F8B45EE-1991-EB98-EA83-E16E383F96AF}"/>
              </a:ext>
            </a:extLst>
          </p:cNvPr>
          <p:cNvSpPr/>
          <p:nvPr/>
        </p:nvSpPr>
        <p:spPr>
          <a:xfrm>
            <a:off x="2331128" y="1535486"/>
            <a:ext cx="1426254" cy="1100353"/>
          </a:xfrm>
          <a:prstGeom prst="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6" name="Picture 185" descr="A red and white circle with a number one&#10;&#10;Description automatically generated with medium confidence">
            <a:extLst>
              <a:ext uri="{FF2B5EF4-FFF2-40B4-BE49-F238E27FC236}">
                <a16:creationId xmlns:a16="http://schemas.microsoft.com/office/drawing/2014/main" id="{8B678F14-B436-0997-F8D1-D68B4DC10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10" y="3175301"/>
            <a:ext cx="469961" cy="4699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BEA84A8-9598-2955-424D-706C64EE1316}"/>
              </a:ext>
            </a:extLst>
          </p:cNvPr>
          <p:cNvSpPr txBox="1"/>
          <p:nvPr/>
        </p:nvSpPr>
        <p:spPr>
          <a:xfrm>
            <a:off x="11233668" y="860015"/>
            <a:ext cx="822960" cy="341632"/>
          </a:xfrm>
          <a:prstGeom prst="rect">
            <a:avLst/>
          </a:prstGeom>
          <a:solidFill>
            <a:srgbClr val="FF0000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15">
            <a:extLst>
              <a:ext uri="{FF2B5EF4-FFF2-40B4-BE49-F238E27FC236}">
                <a16:creationId xmlns:a16="http://schemas.microsoft.com/office/drawing/2014/main" id="{DC1E3B17-5094-A211-6F5E-640DCDDAED34}"/>
              </a:ext>
            </a:extLst>
          </p:cNvPr>
          <p:cNvSpPr/>
          <p:nvPr/>
        </p:nvSpPr>
        <p:spPr>
          <a:xfrm>
            <a:off x="183324" y="5046493"/>
            <a:ext cx="2622947" cy="835148"/>
          </a:xfrm>
          <a:prstGeom prst="roundRect">
            <a:avLst>
              <a:gd name="adj" fmla="val 6084"/>
            </a:avLst>
          </a:prstGeom>
          <a:solidFill>
            <a:sysClr val="window" lastClr="FFFFFF">
              <a:lumMod val="95000"/>
              <a:alpha val="50000"/>
            </a:sys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6" name="Rounded Rectangle 8">
            <a:extLst>
              <a:ext uri="{FF2B5EF4-FFF2-40B4-BE49-F238E27FC236}">
                <a16:creationId xmlns:a16="http://schemas.microsoft.com/office/drawing/2014/main" id="{7DBDB98B-45FD-0BFD-F5C9-2EB9DE157CFF}"/>
              </a:ext>
            </a:extLst>
          </p:cNvPr>
          <p:cNvSpPr/>
          <p:nvPr/>
        </p:nvSpPr>
        <p:spPr>
          <a:xfrm>
            <a:off x="211735" y="5038270"/>
            <a:ext cx="2592000" cy="22908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002060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A4E8F76-6E21-093A-FA1E-1E97864752C9}"/>
              </a:ext>
            </a:extLst>
          </p:cNvPr>
          <p:cNvSpPr/>
          <p:nvPr/>
        </p:nvSpPr>
        <p:spPr>
          <a:xfrm>
            <a:off x="923664" y="4966547"/>
            <a:ext cx="1138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85FE7D-DA2F-3804-E550-8310CC3AC6C5}"/>
              </a:ext>
            </a:extLst>
          </p:cNvPr>
          <p:cNvSpPr txBox="1"/>
          <p:nvPr/>
        </p:nvSpPr>
        <p:spPr>
          <a:xfrm>
            <a:off x="1168509" y="5380669"/>
            <a:ext cx="1211883" cy="346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ไม่มี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E26CECC3-9DAB-51C0-C5CD-B99A07E80D6D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49942" y="277039"/>
            <a:ext cx="10698480" cy="49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635000" marR="0" lvl="0" indent="-635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4.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แนวทางการกำหนด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ตัวชี้วัดตามมาตรการปรับปรุงฯ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ประจำปีงบประมาณ พ.ศ. 256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7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(ต่อ)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2" name="Slide Number Placeholder 17">
            <a:extLst>
              <a:ext uri="{FF2B5EF4-FFF2-40B4-BE49-F238E27FC236}">
                <a16:creationId xmlns:a16="http://schemas.microsoft.com/office/drawing/2014/main" id="{8D6F1433-93D9-5B7C-E162-F350BF563B73}"/>
              </a:ext>
            </a:extLst>
          </p:cNvPr>
          <p:cNvSpPr txBox="1">
            <a:spLocks/>
          </p:cNvSpPr>
          <p:nvPr/>
        </p:nvSpPr>
        <p:spPr>
          <a:xfrm>
            <a:off x="11460400" y="641235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60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r">
                <a:defRPr/>
              </a:pPr>
              <a:t>73</a:t>
            </a:fld>
            <a:endParaRPr lang="en" sz="1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42881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ounded Rectangle 8">
            <a:extLst>
              <a:ext uri="{FF2B5EF4-FFF2-40B4-BE49-F238E27FC236}">
                <a16:creationId xmlns:a16="http://schemas.microsoft.com/office/drawing/2014/main" id="{C5B74B15-4096-1C6F-4AFF-FAA4E2A3662D}"/>
              </a:ext>
            </a:extLst>
          </p:cNvPr>
          <p:cNvSpPr/>
          <p:nvPr/>
        </p:nvSpPr>
        <p:spPr>
          <a:xfrm>
            <a:off x="3265500" y="2904052"/>
            <a:ext cx="8791126" cy="327346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3C7C3DE3-9CF0-E0EC-3CE1-EE89D0E7CE7D}"/>
              </a:ext>
            </a:extLst>
          </p:cNvPr>
          <p:cNvSpPr/>
          <p:nvPr/>
        </p:nvSpPr>
        <p:spPr>
          <a:xfrm>
            <a:off x="5248184" y="2894014"/>
            <a:ext cx="4875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สำนักงานคณะกรรมการการศึกษาขั้นพื้นฐาน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graphicFrame>
        <p:nvGraphicFramePr>
          <p:cNvPr id="174" name="Table 13">
            <a:extLst>
              <a:ext uri="{FF2B5EF4-FFF2-40B4-BE49-F238E27FC236}">
                <a16:creationId xmlns:a16="http://schemas.microsoft.com/office/drawing/2014/main" id="{2C88596A-C32D-3C89-9831-D6697A4D3C04}"/>
              </a:ext>
            </a:extLst>
          </p:cNvPr>
          <p:cNvGraphicFramePr>
            <a:graphicFrameLocks noGrp="1"/>
          </p:cNvGraphicFramePr>
          <p:nvPr/>
        </p:nvGraphicFramePr>
        <p:xfrm>
          <a:off x="3365267" y="5542382"/>
          <a:ext cx="8666310" cy="215392"/>
        </p:xfrm>
        <a:graphic>
          <a:graphicData uri="http://schemas.openxmlformats.org/drawingml/2006/table">
            <a:tbl>
              <a:tblPr firstRow="1" bandRow="1"/>
              <a:tblGrid>
                <a:gridCol w="7080147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  <a:gridCol w="1586163">
                  <a:extLst>
                    <a:ext uri="{9D8B030D-6E8A-4147-A177-3AD203B41FA5}">
                      <a16:colId xmlns:a16="http://schemas.microsoft.com/office/drawing/2014/main" val="388338309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kumimoji="0" lang="th-TH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ร้อยละของสถานศึกษาที่ดำเนินการตามมาตรการป้องกัน แก้ไขปัญหาฝุ่นละอองขนาดเล็ก (</a:t>
                      </a:r>
                      <a:r>
                        <a:rPr kumimoji="0" lang="en-US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PM2.5)</a:t>
                      </a: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sp>
        <p:nvSpPr>
          <p:cNvPr id="178" name="TextBox 177">
            <a:extLst>
              <a:ext uri="{FF2B5EF4-FFF2-40B4-BE49-F238E27FC236}">
                <a16:creationId xmlns:a16="http://schemas.microsoft.com/office/drawing/2014/main" id="{2D059612-A8AB-3026-9814-EF3CD7551BE0}"/>
              </a:ext>
            </a:extLst>
          </p:cNvPr>
          <p:cNvSpPr txBox="1"/>
          <p:nvPr/>
        </p:nvSpPr>
        <p:spPr>
          <a:xfrm>
            <a:off x="3339868" y="3251720"/>
            <a:ext cx="8716757" cy="369332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การประเมินประสิทธิผล</a:t>
            </a:r>
            <a:r>
              <a:rPr kumimoji="0" lang="th-TH" sz="1800" b="1" i="0" u="none" strike="noStrike" kern="120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 Base)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(ร้อยละ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70)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A03323D-9BA9-CF37-FBBF-7CB63B49FD6A}"/>
              </a:ext>
            </a:extLst>
          </p:cNvPr>
          <p:cNvSpPr txBox="1"/>
          <p:nvPr/>
        </p:nvSpPr>
        <p:spPr>
          <a:xfrm>
            <a:off x="3339866" y="5845861"/>
            <a:ext cx="8666309" cy="369332"/>
          </a:xfrm>
          <a:prstGeom prst="rect">
            <a:avLst/>
          </a:prstGeom>
          <a:solidFill>
            <a:srgbClr val="C092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การประเมินศักยภาพใน</a:t>
            </a:r>
            <a:r>
              <a:rPr kumimoji="0" lang="th-TH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</a:t>
            </a:r>
            <a:r>
              <a:rPr kumimoji="0" lang="en-US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(Potential Base)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30)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182" name="Table 13">
            <a:extLst>
              <a:ext uri="{FF2B5EF4-FFF2-40B4-BE49-F238E27FC236}">
                <a16:creationId xmlns:a16="http://schemas.microsoft.com/office/drawing/2014/main" id="{17AD82B5-63C9-824C-F593-902601A68D30}"/>
              </a:ext>
            </a:extLst>
          </p:cNvPr>
          <p:cNvGraphicFramePr>
            <a:graphicFrameLocks noGrp="1"/>
          </p:cNvGraphicFramePr>
          <p:nvPr/>
        </p:nvGraphicFramePr>
        <p:xfrm>
          <a:off x="3339869" y="3672689"/>
          <a:ext cx="8691708" cy="318453"/>
        </p:xfrm>
        <a:graphic>
          <a:graphicData uri="http://schemas.openxmlformats.org/drawingml/2006/table">
            <a:tbl>
              <a:tblPr firstRow="1" bandRow="1"/>
              <a:tblGrid>
                <a:gridCol w="8691708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1.1	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ตัวชี้วัดตามภารกิจ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Functional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183" name="Table 13">
            <a:extLst>
              <a:ext uri="{FF2B5EF4-FFF2-40B4-BE49-F238E27FC236}">
                <a16:creationId xmlns:a16="http://schemas.microsoft.com/office/drawing/2014/main" id="{2849C4CA-D246-CD3C-8AAF-28F0FA801C67}"/>
              </a:ext>
            </a:extLst>
          </p:cNvPr>
          <p:cNvGraphicFramePr>
            <a:graphicFrameLocks noGrp="1"/>
          </p:cNvGraphicFramePr>
          <p:nvPr/>
        </p:nvGraphicFramePr>
        <p:xfrm>
          <a:off x="3339867" y="5210989"/>
          <a:ext cx="8691710" cy="318453"/>
        </p:xfrm>
        <a:graphic>
          <a:graphicData uri="http://schemas.openxmlformats.org/drawingml/2006/table">
            <a:tbl>
              <a:tblPr firstRow="1" bandRow="1"/>
              <a:tblGrid>
                <a:gridCol w="8691710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1.2	 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ตัวชี้วัดขับเคลื่อนการบูรณาการร่วมกัน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188" name="Table 13">
            <a:extLst>
              <a:ext uri="{FF2B5EF4-FFF2-40B4-BE49-F238E27FC236}">
                <a16:creationId xmlns:a16="http://schemas.microsoft.com/office/drawing/2014/main" id="{C6C46EB9-7FF7-FE1C-59DA-BA086A66A7B3}"/>
              </a:ext>
            </a:extLst>
          </p:cNvPr>
          <p:cNvGraphicFramePr>
            <a:graphicFrameLocks noGrp="1"/>
          </p:cNvGraphicFramePr>
          <p:nvPr/>
        </p:nvGraphicFramePr>
        <p:xfrm>
          <a:off x="3365265" y="4029242"/>
          <a:ext cx="8552413" cy="1148265"/>
        </p:xfrm>
        <a:graphic>
          <a:graphicData uri="http://schemas.openxmlformats.org/drawingml/2006/table">
            <a:tbl>
              <a:tblPr firstRow="1" bandRow="1"/>
              <a:tblGrid>
                <a:gridCol w="7237632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  <a:gridCol w="1314781">
                  <a:extLst>
                    <a:ext uri="{9D8B030D-6E8A-4147-A177-3AD203B41FA5}">
                      <a16:colId xmlns:a16="http://schemas.microsoft.com/office/drawing/2014/main" val="1593291283"/>
                    </a:ext>
                  </a:extLst>
                </a:gridCol>
              </a:tblGrid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ความสามารถในการแข่งขันการพัฒนาทุนมนุษย์ด้านทักษะ (</a:t>
                      </a:r>
                      <a:r>
                        <a:rPr lang="en-US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Skill)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แรงงานในอนาคต (</a:t>
                      </a:r>
                      <a:r>
                        <a:rPr lang="en-US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Future Workforce) (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ความสามารถในการแข่งขันของประเทศด้านการศึกษา (อันดับ)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ED7D31"/>
                        </a:highlight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kumimoji="0" lang="th-TH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สมรรถนะนักเรียนไทยตามมาตรฐานสากล (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PISA)</a:t>
                      </a:r>
                      <a:endParaRPr kumimoji="0" lang="th-TH" sz="1400" b="0" i="0" u="none" strike="sngStrike" kern="1200" cap="none" spc="-3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858073"/>
                  </a:ext>
                </a:extLst>
              </a:tr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kumimoji="0" lang="th-TH" sz="14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สัดส่วนประชากรนอกระบบการศึกษาวัยเรียน ระดับการศึกษาภาคบังคับ (ป.1-ม.3) อายุ 6-14 ปี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774816"/>
                  </a:ext>
                </a:extLst>
              </a:tr>
              <a:tr h="22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400" b="0" strike="noStrike" kern="1200" dirty="0">
                          <a:solidFill>
                            <a:srgbClr val="7F45AA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อัตราการเข้าเรียนสุทธิระดับมัธยมศึกษาตอนต้น</a:t>
                      </a:r>
                      <a:endParaRPr kumimoji="0" lang="en-US" sz="1400" b="0" i="0" u="none" strike="noStrike" kern="0" cap="none" spc="-3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500012"/>
                  </a:ext>
                </a:extLst>
              </a:tr>
            </a:tbl>
          </a:graphicData>
        </a:graphic>
      </p:graphicFrame>
      <p:graphicFrame>
        <p:nvGraphicFramePr>
          <p:cNvPr id="189" name="Table 13">
            <a:extLst>
              <a:ext uri="{FF2B5EF4-FFF2-40B4-BE49-F238E27FC236}">
                <a16:creationId xmlns:a16="http://schemas.microsoft.com/office/drawing/2014/main" id="{1E715166-1D92-62D1-D9A8-6D13FBB17155}"/>
              </a:ext>
            </a:extLst>
          </p:cNvPr>
          <p:cNvGraphicFramePr>
            <a:graphicFrameLocks noGrp="1"/>
          </p:cNvGraphicFramePr>
          <p:nvPr/>
        </p:nvGraphicFramePr>
        <p:xfrm>
          <a:off x="3339867" y="6215592"/>
          <a:ext cx="5004033" cy="430784"/>
        </p:xfrm>
        <a:graphic>
          <a:graphicData uri="http://schemas.openxmlformats.org/drawingml/2006/table">
            <a:tbl>
              <a:tblPr firstRow="1" bandRow="1"/>
              <a:tblGrid>
                <a:gridCol w="4088163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  <a:gridCol w="915870">
                  <a:extLst>
                    <a:ext uri="{9D8B030D-6E8A-4147-A177-3AD203B41FA5}">
                      <a16:colId xmlns:a16="http://schemas.microsoft.com/office/drawing/2014/main" val="388338309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2.1 </a:t>
                      </a:r>
                      <a:r>
                        <a:rPr kumimoji="0" lang="th-TH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การพัฒนาองค์การสู่ดิจิทัล </a:t>
                      </a:r>
                      <a:endParaRPr lang="th-TH" sz="1400" b="0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20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2.2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การประเมินสถานะของหน่วยงานในการเป็นระบบราชการ 4.0 (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PMQA 4.0) 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</a:tbl>
          </a:graphicData>
        </a:graphic>
      </p:graphicFrame>
      <p:pic>
        <p:nvPicPr>
          <p:cNvPr id="187" name="Picture 186" descr="A red number on a white circle&#10;&#10;Description automatically generated with medium confidence">
            <a:extLst>
              <a:ext uri="{FF2B5EF4-FFF2-40B4-BE49-F238E27FC236}">
                <a16:creationId xmlns:a16="http://schemas.microsoft.com/office/drawing/2014/main" id="{3C51A23D-705B-49ED-FE46-F0C4AEF55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00" y="5770964"/>
            <a:ext cx="469962" cy="469962"/>
          </a:xfrm>
          <a:prstGeom prst="rect">
            <a:avLst/>
          </a:prstGeom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2F1FC5BA-8AF4-6770-0D0C-AB65D67A6B19}"/>
              </a:ext>
            </a:extLst>
          </p:cNvPr>
          <p:cNvSpPr/>
          <p:nvPr/>
        </p:nvSpPr>
        <p:spPr>
          <a:xfrm>
            <a:off x="3314820" y="3643959"/>
            <a:ext cx="8716757" cy="15613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7" name="Rounded Rectangle 24">
            <a:extLst>
              <a:ext uri="{FF2B5EF4-FFF2-40B4-BE49-F238E27FC236}">
                <a16:creationId xmlns:a16="http://schemas.microsoft.com/office/drawing/2014/main" id="{D7D61E85-007A-8998-8DA4-928B6F07CC0A}"/>
              </a:ext>
            </a:extLst>
          </p:cNvPr>
          <p:cNvSpPr/>
          <p:nvPr/>
        </p:nvSpPr>
        <p:spPr>
          <a:xfrm>
            <a:off x="3265500" y="2904051"/>
            <a:ext cx="8791126" cy="3779331"/>
          </a:xfrm>
          <a:prstGeom prst="roundRect">
            <a:avLst>
              <a:gd name="adj" fmla="val 6084"/>
            </a:avLst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332" name="Connector: Elbow 331">
            <a:extLst>
              <a:ext uri="{FF2B5EF4-FFF2-40B4-BE49-F238E27FC236}">
                <a16:creationId xmlns:a16="http://schemas.microsoft.com/office/drawing/2014/main" id="{AB8E2CB1-A33C-F069-BFE0-B48571BD17BE}"/>
              </a:ext>
            </a:extLst>
          </p:cNvPr>
          <p:cNvCxnSpPr>
            <a:cxnSpLocks/>
          </p:cNvCxnSpPr>
          <p:nvPr/>
        </p:nvCxnSpPr>
        <p:spPr>
          <a:xfrm flipV="1">
            <a:off x="2806271" y="5612524"/>
            <a:ext cx="628223" cy="318602"/>
          </a:xfrm>
          <a:prstGeom prst="bentConnector3">
            <a:avLst/>
          </a:prstGeom>
          <a:ln w="9525">
            <a:solidFill>
              <a:srgbClr val="0000FF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0BD9427-73D8-D5F0-9CF4-F51089EFD40A}"/>
              </a:ext>
            </a:extLst>
          </p:cNvPr>
          <p:cNvGrpSpPr/>
          <p:nvPr/>
        </p:nvGrpSpPr>
        <p:grpSpPr>
          <a:xfrm>
            <a:off x="3434494" y="2661308"/>
            <a:ext cx="7444224" cy="1933965"/>
            <a:chOff x="3479613" y="2572013"/>
            <a:chExt cx="7377063" cy="2026148"/>
          </a:xfrm>
        </p:grpSpPr>
        <p:cxnSp>
          <p:nvCxnSpPr>
            <p:cNvPr id="339" name="Connector: Elbow 338">
              <a:extLst>
                <a:ext uri="{FF2B5EF4-FFF2-40B4-BE49-F238E27FC236}">
                  <a16:creationId xmlns:a16="http://schemas.microsoft.com/office/drawing/2014/main" id="{2720407A-5740-1BD3-B626-18111895F31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479613" y="2711857"/>
              <a:ext cx="7377063" cy="1886304"/>
            </a:xfrm>
            <a:prstGeom prst="bentConnector3">
              <a:avLst>
                <a:gd name="adj1" fmla="val 116535"/>
              </a:avLst>
            </a:prstGeom>
            <a:ln w="9525"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DB62270D-FB69-FCD7-7B7D-54B76D1D6B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56676" y="2572013"/>
              <a:ext cx="0" cy="139843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7" name="Rectangle 366">
            <a:extLst>
              <a:ext uri="{FF2B5EF4-FFF2-40B4-BE49-F238E27FC236}">
                <a16:creationId xmlns:a16="http://schemas.microsoft.com/office/drawing/2014/main" id="{32BB0240-C1FF-81EA-EB26-175C0D224BE1}"/>
              </a:ext>
            </a:extLst>
          </p:cNvPr>
          <p:cNvSpPr/>
          <p:nvPr/>
        </p:nvSpPr>
        <p:spPr>
          <a:xfrm>
            <a:off x="9988692" y="1534160"/>
            <a:ext cx="1808122" cy="10917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BCBB3174-470D-9A28-E107-D8F113DE42F4}"/>
              </a:ext>
            </a:extLst>
          </p:cNvPr>
          <p:cNvSpPr/>
          <p:nvPr/>
        </p:nvSpPr>
        <p:spPr>
          <a:xfrm>
            <a:off x="535390" y="1535487"/>
            <a:ext cx="1753187" cy="1088822"/>
          </a:xfrm>
          <a:prstGeom prst="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0" name="Connector: Elbow 369">
            <a:extLst>
              <a:ext uri="{FF2B5EF4-FFF2-40B4-BE49-F238E27FC236}">
                <a16:creationId xmlns:a16="http://schemas.microsoft.com/office/drawing/2014/main" id="{BE82CCD1-715D-57A8-9657-7E3BAF00F41A}"/>
              </a:ext>
            </a:extLst>
          </p:cNvPr>
          <p:cNvCxnSpPr>
            <a:cxnSpLocks/>
          </p:cNvCxnSpPr>
          <p:nvPr/>
        </p:nvCxnSpPr>
        <p:spPr>
          <a:xfrm>
            <a:off x="1646324" y="2600087"/>
            <a:ext cx="1800000" cy="1512000"/>
          </a:xfrm>
          <a:prstGeom prst="bentConnector3">
            <a:avLst>
              <a:gd name="adj1" fmla="val 388"/>
            </a:avLst>
          </a:prstGeom>
          <a:ln w="9525">
            <a:solidFill>
              <a:srgbClr val="ED7D3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73E06F8-C107-EC28-C16A-7447ED574846}"/>
              </a:ext>
            </a:extLst>
          </p:cNvPr>
          <p:cNvSpPr/>
          <p:nvPr/>
        </p:nvSpPr>
        <p:spPr>
          <a:xfrm>
            <a:off x="1060146" y="912027"/>
            <a:ext cx="1247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331" name="Rounded Rectangle 8">
            <a:extLst>
              <a:ext uri="{FF2B5EF4-FFF2-40B4-BE49-F238E27FC236}">
                <a16:creationId xmlns:a16="http://schemas.microsoft.com/office/drawing/2014/main" id="{85447E35-25C3-9317-2DFE-66817D805807}"/>
              </a:ext>
            </a:extLst>
          </p:cNvPr>
          <p:cNvSpPr/>
          <p:nvPr/>
        </p:nvSpPr>
        <p:spPr>
          <a:xfrm>
            <a:off x="489124" y="933619"/>
            <a:ext cx="11376000" cy="320561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ED7D31"/>
          </a:solidFill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7ABDEDBC-4768-5476-DB67-88A31ABD065D}"/>
              </a:ext>
            </a:extLst>
          </p:cNvPr>
          <p:cNvSpPr/>
          <p:nvPr/>
        </p:nvSpPr>
        <p:spPr>
          <a:xfrm>
            <a:off x="493432" y="1294168"/>
            <a:ext cx="1792478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แผนแม่บทภายใต้ยุทธศาสตร์ชาติ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D53E9523-AB2B-A195-370F-9EED110B795D}"/>
              </a:ext>
            </a:extLst>
          </p:cNvPr>
          <p:cNvSpPr txBox="1"/>
          <p:nvPr/>
        </p:nvSpPr>
        <p:spPr>
          <a:xfrm>
            <a:off x="577461" y="1607699"/>
            <a:ext cx="1659977" cy="793615"/>
          </a:xfrm>
          <a:prstGeom prst="rect">
            <a:avLst/>
          </a:prstGeom>
          <a:noFill/>
        </p:spPr>
        <p:txBody>
          <a:bodyPr wrap="square" tIns="46800" rtlCol="0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ความสามารถในการแข่งขันการพัฒนาทุนมนุษย์ด้านทักษะ (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Skill) 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แรงงานในอนาคต (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Future Workforce) (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คะแนน)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36" name="Rounded Rectangle 15">
            <a:extLst>
              <a:ext uri="{FF2B5EF4-FFF2-40B4-BE49-F238E27FC236}">
                <a16:creationId xmlns:a16="http://schemas.microsoft.com/office/drawing/2014/main" id="{E51B4F18-9040-3DCB-2C0E-9039ADBF9DEE}"/>
              </a:ext>
            </a:extLst>
          </p:cNvPr>
          <p:cNvSpPr/>
          <p:nvPr/>
        </p:nvSpPr>
        <p:spPr>
          <a:xfrm>
            <a:off x="577464" y="1587432"/>
            <a:ext cx="1660344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2" name="Rounded Rectangle 15">
            <a:extLst>
              <a:ext uri="{FF2B5EF4-FFF2-40B4-BE49-F238E27FC236}">
                <a16:creationId xmlns:a16="http://schemas.microsoft.com/office/drawing/2014/main" id="{8236C82F-8736-3026-617A-DC0898BED072}"/>
              </a:ext>
            </a:extLst>
          </p:cNvPr>
          <p:cNvSpPr/>
          <p:nvPr/>
        </p:nvSpPr>
        <p:spPr>
          <a:xfrm>
            <a:off x="438158" y="1136504"/>
            <a:ext cx="11479521" cy="1567590"/>
          </a:xfrm>
          <a:prstGeom prst="roundRect">
            <a:avLst>
              <a:gd name="adj" fmla="val 6084"/>
            </a:avLst>
          </a:prstGeom>
          <a:noFill/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DFA9564D-C4AE-4E85-2A2E-84395ABC01DF}"/>
              </a:ext>
            </a:extLst>
          </p:cNvPr>
          <p:cNvSpPr/>
          <p:nvPr/>
        </p:nvSpPr>
        <p:spPr>
          <a:xfrm>
            <a:off x="4532080" y="900570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: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กระทรวงศึกษาธิการ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1FEDEF8-B12D-71DB-B183-A53D5659CD1F}"/>
              </a:ext>
            </a:extLst>
          </p:cNvPr>
          <p:cNvSpPr/>
          <p:nvPr/>
        </p:nvSpPr>
        <p:spPr>
          <a:xfrm>
            <a:off x="9978531" y="1209447"/>
            <a:ext cx="1636749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b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041" algn="l"/>
              </a:tabLst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แผนพัฒนาเศรษฐกิจ</a:t>
            </a:r>
          </a:p>
          <a:p>
            <a:pPr marL="0" marR="0" lvl="0" indent="0" algn="l" defTabSz="342900" rtl="0" eaLnBrk="1" fontAlgn="b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041" algn="l"/>
              </a:tabLst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และสังคมแห่งชาติ ฉบับที่ 13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278C57ED-414F-AF07-F146-7BC4CC1DC19B}"/>
              </a:ext>
            </a:extLst>
          </p:cNvPr>
          <p:cNvSpPr/>
          <p:nvPr/>
        </p:nvSpPr>
        <p:spPr>
          <a:xfrm>
            <a:off x="2332790" y="1587432"/>
            <a:ext cx="1390437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9097D33F-2A5C-4659-5D02-B6F678BA04E1}"/>
              </a:ext>
            </a:extLst>
          </p:cNvPr>
          <p:cNvSpPr/>
          <p:nvPr/>
        </p:nvSpPr>
        <p:spPr>
          <a:xfrm>
            <a:off x="3880827" y="1587432"/>
            <a:ext cx="2214543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BDE0A442-7FC4-8E78-3F42-9600BEFDAE39}"/>
              </a:ext>
            </a:extLst>
          </p:cNvPr>
          <p:cNvSpPr/>
          <p:nvPr/>
        </p:nvSpPr>
        <p:spPr>
          <a:xfrm>
            <a:off x="6218816" y="1573294"/>
            <a:ext cx="1444606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DA4570A3-97B8-26CC-A4C0-FB31D6F90D92}"/>
              </a:ext>
            </a:extLst>
          </p:cNvPr>
          <p:cNvSpPr/>
          <p:nvPr/>
        </p:nvSpPr>
        <p:spPr>
          <a:xfrm>
            <a:off x="7755974" y="1560277"/>
            <a:ext cx="2133434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0433A7F9-A134-7125-E931-BF7C1912544A}"/>
              </a:ext>
            </a:extLst>
          </p:cNvPr>
          <p:cNvSpPr/>
          <p:nvPr/>
        </p:nvSpPr>
        <p:spPr>
          <a:xfrm>
            <a:off x="10031860" y="1560277"/>
            <a:ext cx="1745947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194C5-CE6D-ABE8-A11F-85E0C1E069B3}"/>
              </a:ext>
            </a:extLst>
          </p:cNvPr>
          <p:cNvSpPr txBox="1"/>
          <p:nvPr/>
        </p:nvSpPr>
        <p:spPr>
          <a:xfrm>
            <a:off x="2381130" y="1574374"/>
            <a:ext cx="12590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ความสามารถในการแข่งขันของประเทศด้านการศึกษา (อันดับ)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40AF1-AA36-9006-B309-7B1005577AFA}"/>
              </a:ext>
            </a:extLst>
          </p:cNvPr>
          <p:cNvSpPr txBox="1"/>
          <p:nvPr/>
        </p:nvSpPr>
        <p:spPr>
          <a:xfrm>
            <a:off x="3863358" y="1576371"/>
            <a:ext cx="2232012" cy="10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3.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สัดส่วนเด็กนักเรียนชั้นประถมศึกษาปีที่ 3 ถึงมัธยมศึกษาปีที่ 6 ที่ได้รับการส่งต่อการพัฒนาตามศักยภาพหรือพหุปัญญา ต่อเด็กนักเรียนชั้นประถมศึกษาปีที่ 3 ถึงมัธยมศึกษาปีที่ 6 ทั้งหมด (ร้อยละ)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E8B65-CF5E-2335-E725-15A5C2DD555F}"/>
              </a:ext>
            </a:extLst>
          </p:cNvPr>
          <p:cNvSpPr txBox="1"/>
          <p:nvPr/>
        </p:nvSpPr>
        <p:spPr>
          <a:xfrm>
            <a:off x="6261480" y="1603401"/>
            <a:ext cx="15702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4.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ดัชนีการพัฒนาครูและบุคลากรทางการศึกษาให้มีคุณภาพ (คะแนน)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A91E43-AF7E-2DAA-3C42-9550AA659A10}"/>
              </a:ext>
            </a:extLst>
          </p:cNvPr>
          <p:cNvSpPr txBox="1"/>
          <p:nvPr/>
        </p:nvSpPr>
        <p:spPr>
          <a:xfrm>
            <a:off x="7780721" y="1594369"/>
            <a:ext cx="2173063" cy="10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สัดส่วนเด็กนักเรียนชั้นประถมศึกษาปีที่ 3 ถึงมัธยมศึกษาปีที่ 6 ที่มีข้อมูลการส่งเสริมการพัฒนาศักยภาพตามพหุปัญญารายบุคคล ต่อเด็กนักเรียนชั้นประถมศึกษา</a:t>
            </a:r>
            <a:r>
              <a:rPr kumimoji="0" lang="th-TH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ปีที่ 3 ถึงมัธยมศึกษาปีที่ 6 ทั้งหมด (ร้อยละ)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8E5D-88F6-C19A-4F80-AFECECF616EE}"/>
              </a:ext>
            </a:extLst>
          </p:cNvPr>
          <p:cNvSpPr txBox="1"/>
          <p:nvPr/>
        </p:nvSpPr>
        <p:spPr>
          <a:xfrm>
            <a:off x="10006706" y="1617149"/>
            <a:ext cx="1819576" cy="90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6. ร้อยละของนักเรียนที่มีสมรรถนะจากการประเมินโปรแกรมประเมินสมรรถนะนักเรียนมาตรฐานสากลไม่ถึงระดับพื้นฐานของทั้ง 3 วิชาในแต่ละกลุ่มโรงเรียน</a:t>
            </a:r>
            <a:endParaRPr kumimoji="0" lang="th-TH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553396EE-8D5A-06C5-DC58-2E73DFF1B4F5}"/>
              </a:ext>
            </a:extLst>
          </p:cNvPr>
          <p:cNvCxnSpPr>
            <a:cxnSpLocks/>
          </p:cNvCxnSpPr>
          <p:nvPr/>
        </p:nvCxnSpPr>
        <p:spPr>
          <a:xfrm>
            <a:off x="2714494" y="2574024"/>
            <a:ext cx="720000" cy="1800000"/>
          </a:xfrm>
          <a:prstGeom prst="bentConnector3">
            <a:avLst>
              <a:gd name="adj1" fmla="val 388"/>
            </a:avLst>
          </a:prstGeom>
          <a:ln w="9525">
            <a:solidFill>
              <a:srgbClr val="ED7D3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F8B45EE-1991-EB98-EA83-E16E383F96AF}"/>
              </a:ext>
            </a:extLst>
          </p:cNvPr>
          <p:cNvSpPr/>
          <p:nvPr/>
        </p:nvSpPr>
        <p:spPr>
          <a:xfrm>
            <a:off x="2331128" y="1535486"/>
            <a:ext cx="1426254" cy="1100353"/>
          </a:xfrm>
          <a:prstGeom prst="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6" name="Picture 185" descr="A red and white circle with a number one&#10;&#10;Description automatically generated with medium confidence">
            <a:extLst>
              <a:ext uri="{FF2B5EF4-FFF2-40B4-BE49-F238E27FC236}">
                <a16:creationId xmlns:a16="http://schemas.microsoft.com/office/drawing/2014/main" id="{8B678F14-B436-0997-F8D1-D68B4DC10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10" y="3175301"/>
            <a:ext cx="469961" cy="4699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BEA84A8-9598-2955-424D-706C64EE1316}"/>
              </a:ext>
            </a:extLst>
          </p:cNvPr>
          <p:cNvSpPr txBox="1"/>
          <p:nvPr/>
        </p:nvSpPr>
        <p:spPr>
          <a:xfrm>
            <a:off x="11233668" y="860015"/>
            <a:ext cx="822960" cy="341632"/>
          </a:xfrm>
          <a:prstGeom prst="rect">
            <a:avLst/>
          </a:prstGeom>
          <a:solidFill>
            <a:srgbClr val="FF0000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57DAC07F-409B-5F43-CB92-DAB44DC3FC10}"/>
              </a:ext>
            </a:extLst>
          </p:cNvPr>
          <p:cNvSpPr/>
          <p:nvPr/>
        </p:nvSpPr>
        <p:spPr>
          <a:xfrm>
            <a:off x="1544645" y="5095978"/>
            <a:ext cx="1269943" cy="1587404"/>
          </a:xfrm>
          <a:prstGeom prst="roundRect">
            <a:avLst>
              <a:gd name="adj" fmla="val 6084"/>
            </a:avLst>
          </a:prstGeom>
          <a:solidFill>
            <a:sysClr val="window" lastClr="FFFFFF">
              <a:lumMod val="95000"/>
              <a:alpha val="50000"/>
            </a:sys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ounded Rectangle 8">
            <a:extLst>
              <a:ext uri="{FF2B5EF4-FFF2-40B4-BE49-F238E27FC236}">
                <a16:creationId xmlns:a16="http://schemas.microsoft.com/office/drawing/2014/main" id="{4DF75DC5-776E-B325-35B4-B2ED09634327}"/>
              </a:ext>
            </a:extLst>
          </p:cNvPr>
          <p:cNvSpPr/>
          <p:nvPr/>
        </p:nvSpPr>
        <p:spPr>
          <a:xfrm>
            <a:off x="1544644" y="5087755"/>
            <a:ext cx="1267407" cy="22908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002060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E948163-896A-BD2C-701F-A55CAE231A77}"/>
              </a:ext>
            </a:extLst>
          </p:cNvPr>
          <p:cNvSpPr/>
          <p:nvPr/>
        </p:nvSpPr>
        <p:spPr>
          <a:xfrm>
            <a:off x="1598545" y="4998392"/>
            <a:ext cx="1138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DEE3069-AA64-A1C0-4AEF-626ED25A7D5C}"/>
              </a:ext>
            </a:extLst>
          </p:cNvPr>
          <p:cNvGrpSpPr/>
          <p:nvPr/>
        </p:nvGrpSpPr>
        <p:grpSpPr>
          <a:xfrm>
            <a:off x="1604231" y="5505347"/>
            <a:ext cx="1416585" cy="360128"/>
            <a:chOff x="9997512" y="5104261"/>
            <a:chExt cx="1416585" cy="36012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F234BEB-346A-ED25-C21F-E6D4E82876F3}"/>
                </a:ext>
              </a:extLst>
            </p:cNvPr>
            <p:cNvSpPr txBox="1"/>
            <p:nvPr/>
          </p:nvSpPr>
          <p:spPr bwMode="ltGray">
            <a:xfrm>
              <a:off x="10253583" y="5104261"/>
              <a:ext cx="1160514" cy="360128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การลดฝุ่นละออง 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PM2.5 </a:t>
              </a:r>
              <a:r>
                <a:rPr kumimoji="0" lang="th-T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และ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PM10</a:t>
              </a:r>
            </a:p>
          </p:txBody>
        </p:sp>
        <p:pic>
          <p:nvPicPr>
            <p:cNvPr id="44" name="Picture 40" descr="18) แผนแม่บทประเด็น การเติบโตอย่างยั่งยืน – NSCR">
              <a:extLst>
                <a:ext uri="{FF2B5EF4-FFF2-40B4-BE49-F238E27FC236}">
                  <a16:creationId xmlns:a16="http://schemas.microsoft.com/office/drawing/2014/main" id="{F2DB7DB4-4605-F91F-E069-2CC1F0ADA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9997512" y="5125589"/>
              <a:ext cx="318452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5A45C67-6B5F-44C7-66C8-360A291997D8}"/>
              </a:ext>
            </a:extLst>
          </p:cNvPr>
          <p:cNvSpPr/>
          <p:nvPr/>
        </p:nvSpPr>
        <p:spPr>
          <a:xfrm>
            <a:off x="1623884" y="5912374"/>
            <a:ext cx="1126303" cy="6821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4939CB-BBE6-EBD5-521B-DF03640E5DC1}"/>
              </a:ext>
            </a:extLst>
          </p:cNvPr>
          <p:cNvSpPr txBox="1"/>
          <p:nvPr/>
        </p:nvSpPr>
        <p:spPr>
          <a:xfrm>
            <a:off x="1616772" y="5924381"/>
            <a:ext cx="1211883" cy="63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ร้อยละของสถานศึกษาที่ดำเนินการตามมาตรการป้องกัน แก้ไขปัญหาฝุ่นละอองขนาดเล็ก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PM2.5)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5E5E8306-F0C5-A277-7BEA-66AE53B164DA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49942" y="277039"/>
            <a:ext cx="10698480" cy="49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635000" marR="0" lvl="0" indent="-635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4.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แนวทางการกำหนด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ตัวชี้วัดตามมาตรการปรับปรุงฯ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ประจำปีงบประมาณ พ.ศ. 256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7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(ต่อ)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2" name="Slide Number Placeholder 17">
            <a:extLst>
              <a:ext uri="{FF2B5EF4-FFF2-40B4-BE49-F238E27FC236}">
                <a16:creationId xmlns:a16="http://schemas.microsoft.com/office/drawing/2014/main" id="{57D6CD69-E7DE-8D26-EADB-B32ED1934B68}"/>
              </a:ext>
            </a:extLst>
          </p:cNvPr>
          <p:cNvSpPr txBox="1">
            <a:spLocks/>
          </p:cNvSpPr>
          <p:nvPr/>
        </p:nvSpPr>
        <p:spPr>
          <a:xfrm>
            <a:off x="11320700" y="638695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60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r">
                <a:defRPr/>
              </a:pPr>
              <a:t>74</a:t>
            </a:fld>
            <a:endParaRPr lang="en" sz="1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52352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ounded Rectangle 8">
            <a:extLst>
              <a:ext uri="{FF2B5EF4-FFF2-40B4-BE49-F238E27FC236}">
                <a16:creationId xmlns:a16="http://schemas.microsoft.com/office/drawing/2014/main" id="{C5B74B15-4096-1C6F-4AFF-FAA4E2A3662D}"/>
              </a:ext>
            </a:extLst>
          </p:cNvPr>
          <p:cNvSpPr/>
          <p:nvPr/>
        </p:nvSpPr>
        <p:spPr>
          <a:xfrm>
            <a:off x="3265500" y="2904052"/>
            <a:ext cx="8791127" cy="327346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3C7C3DE3-9CF0-E0EC-3CE1-EE89D0E7CE7D}"/>
              </a:ext>
            </a:extLst>
          </p:cNvPr>
          <p:cNvSpPr/>
          <p:nvPr/>
        </p:nvSpPr>
        <p:spPr>
          <a:xfrm>
            <a:off x="5343183" y="2883730"/>
            <a:ext cx="4875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สำนักงานคณะกรรมการการอาชีวศึกษา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graphicFrame>
        <p:nvGraphicFramePr>
          <p:cNvPr id="174" name="Table 13">
            <a:extLst>
              <a:ext uri="{FF2B5EF4-FFF2-40B4-BE49-F238E27FC236}">
                <a16:creationId xmlns:a16="http://schemas.microsoft.com/office/drawing/2014/main" id="{2C88596A-C32D-3C89-9831-D6697A4D3C04}"/>
              </a:ext>
            </a:extLst>
          </p:cNvPr>
          <p:cNvGraphicFramePr>
            <a:graphicFrameLocks noGrp="1"/>
          </p:cNvGraphicFramePr>
          <p:nvPr/>
        </p:nvGraphicFramePr>
        <p:xfrm>
          <a:off x="3365267" y="5500342"/>
          <a:ext cx="8666309" cy="215392"/>
        </p:xfrm>
        <a:graphic>
          <a:graphicData uri="http://schemas.openxmlformats.org/drawingml/2006/table">
            <a:tbl>
              <a:tblPr firstRow="1" bandRow="1"/>
              <a:tblGrid>
                <a:gridCol w="7080146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  <a:gridCol w="1586163">
                  <a:extLst>
                    <a:ext uri="{9D8B030D-6E8A-4147-A177-3AD203B41FA5}">
                      <a16:colId xmlns:a16="http://schemas.microsoft.com/office/drawing/2014/main" val="388338309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kumimoji="0" lang="th-TH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ผู้เรียนที่ได้รับการพัฒนาทักษะทางธุรกิจและการเป็นผู้ประกอบการภายใต้ศูนย์บ่มเพาะผู้ประกอบการอาชีวศึกษา</a:t>
                      </a: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sp>
        <p:nvSpPr>
          <p:cNvPr id="178" name="TextBox 177">
            <a:extLst>
              <a:ext uri="{FF2B5EF4-FFF2-40B4-BE49-F238E27FC236}">
                <a16:creationId xmlns:a16="http://schemas.microsoft.com/office/drawing/2014/main" id="{2D059612-A8AB-3026-9814-EF3CD7551BE0}"/>
              </a:ext>
            </a:extLst>
          </p:cNvPr>
          <p:cNvSpPr txBox="1"/>
          <p:nvPr/>
        </p:nvSpPr>
        <p:spPr>
          <a:xfrm>
            <a:off x="3339869" y="3251720"/>
            <a:ext cx="8716758" cy="369332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การประเมินประสิทธิผล</a:t>
            </a:r>
            <a:r>
              <a:rPr kumimoji="0" lang="th-TH" sz="1800" b="1" i="0" u="none" strike="noStrike" kern="1200" cap="none" spc="-1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 Base)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(ร้อยละ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70)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A03323D-9BA9-CF37-FBBF-7CB63B49FD6A}"/>
              </a:ext>
            </a:extLst>
          </p:cNvPr>
          <p:cNvSpPr txBox="1"/>
          <p:nvPr/>
        </p:nvSpPr>
        <p:spPr>
          <a:xfrm>
            <a:off x="3339866" y="5851147"/>
            <a:ext cx="8691709" cy="369332"/>
          </a:xfrm>
          <a:prstGeom prst="rect">
            <a:avLst/>
          </a:prstGeom>
          <a:solidFill>
            <a:srgbClr val="C092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การประเมินศักยภาพใน</a:t>
            </a:r>
            <a:r>
              <a:rPr kumimoji="0" lang="th-TH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</a:t>
            </a:r>
            <a:r>
              <a:rPr kumimoji="0" lang="en-US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(Potential Base)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30)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182" name="Table 13">
            <a:extLst>
              <a:ext uri="{FF2B5EF4-FFF2-40B4-BE49-F238E27FC236}">
                <a16:creationId xmlns:a16="http://schemas.microsoft.com/office/drawing/2014/main" id="{17AD82B5-63C9-824C-F593-902601A68D30}"/>
              </a:ext>
            </a:extLst>
          </p:cNvPr>
          <p:cNvGraphicFramePr>
            <a:graphicFrameLocks noGrp="1"/>
          </p:cNvGraphicFramePr>
          <p:nvPr/>
        </p:nvGraphicFramePr>
        <p:xfrm>
          <a:off x="3339868" y="3672689"/>
          <a:ext cx="8691709" cy="318453"/>
        </p:xfrm>
        <a:graphic>
          <a:graphicData uri="http://schemas.openxmlformats.org/drawingml/2006/table">
            <a:tbl>
              <a:tblPr firstRow="1" bandRow="1"/>
              <a:tblGrid>
                <a:gridCol w="8691709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1.1	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ตัวชี้วัดตามภารกิจ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Functional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183" name="Table 13">
            <a:extLst>
              <a:ext uri="{FF2B5EF4-FFF2-40B4-BE49-F238E27FC236}">
                <a16:creationId xmlns:a16="http://schemas.microsoft.com/office/drawing/2014/main" id="{2849C4CA-D246-CD3C-8AAF-28F0FA801C67}"/>
              </a:ext>
            </a:extLst>
          </p:cNvPr>
          <p:cNvGraphicFramePr>
            <a:graphicFrameLocks noGrp="1"/>
          </p:cNvGraphicFramePr>
          <p:nvPr/>
        </p:nvGraphicFramePr>
        <p:xfrm>
          <a:off x="3339867" y="5210989"/>
          <a:ext cx="8691709" cy="318453"/>
        </p:xfrm>
        <a:graphic>
          <a:graphicData uri="http://schemas.openxmlformats.org/drawingml/2006/table">
            <a:tbl>
              <a:tblPr firstRow="1" bandRow="1"/>
              <a:tblGrid>
                <a:gridCol w="8691709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1.2	 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ตัวชี้วัดขับเคลื่อนการบูรณาการร่วมกัน (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000" b="1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188" name="Table 13">
            <a:extLst>
              <a:ext uri="{FF2B5EF4-FFF2-40B4-BE49-F238E27FC236}">
                <a16:creationId xmlns:a16="http://schemas.microsoft.com/office/drawing/2014/main" id="{C6C46EB9-7FF7-FE1C-59DA-BA086A66A7B3}"/>
              </a:ext>
            </a:extLst>
          </p:cNvPr>
          <p:cNvGraphicFramePr>
            <a:graphicFrameLocks noGrp="1"/>
          </p:cNvGraphicFramePr>
          <p:nvPr/>
        </p:nvGraphicFramePr>
        <p:xfrm>
          <a:off x="3365265" y="4029242"/>
          <a:ext cx="8666311" cy="1160272"/>
        </p:xfrm>
        <a:graphic>
          <a:graphicData uri="http://schemas.openxmlformats.org/drawingml/2006/table">
            <a:tbl>
              <a:tblPr firstRow="1" bandRow="1"/>
              <a:tblGrid>
                <a:gridCol w="7081755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  <a:gridCol w="1584556">
                  <a:extLst>
                    <a:ext uri="{9D8B030D-6E8A-4147-A177-3AD203B41FA5}">
                      <a16:colId xmlns:a16="http://schemas.microsoft.com/office/drawing/2014/main" val="1593291283"/>
                    </a:ext>
                  </a:extLst>
                </a:gridCol>
              </a:tblGrid>
              <a:tr h="2064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ความสามารถในการแข่งขันการพัฒนาทุนมนุษย์ด้านทักษะ (</a:t>
                      </a:r>
                      <a:r>
                        <a:rPr lang="en-US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Skill)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แรงงานในอนาคต (</a:t>
                      </a:r>
                      <a:r>
                        <a:rPr lang="en-US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Future Workforce) (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คะแนน)</a:t>
                      </a: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2064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b="0" kern="1200" spc="0" baseline="0" dirty="0">
                          <a:solidFill>
                            <a:srgbClr val="ED7D3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ความสามารถในการแข่งขันของประเทศด้านการศึกษา (อันดับ)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  <a:tr h="1578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kumimoji="0" lang="th-TH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สมรรถนะนักเรียนไทยตามมาตรฐานสากล (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PISA)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774816"/>
                  </a:ext>
                </a:extLst>
              </a:tr>
              <a:tr h="338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kumimoji="0" lang="th-TH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การจัดการศึกษาเชิงบูรณาการกับการทำงาน (ระบบทวิภาคี)</a:t>
                      </a:r>
                      <a:endParaRPr kumimoji="0" lang="en-US" sz="1400" b="0" i="0" u="none" strike="noStrike" kern="0" cap="none" spc="-30" normalizeH="0" baseline="0" noProof="0" dirty="0">
                        <a:ln>
                          <a:noFill/>
                        </a:ln>
                        <a:solidFill>
                          <a:srgbClr val="7F45AA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l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4.</a:t>
                      </a:r>
                      <a:r>
                        <a:rPr kumimoji="0" lang="th-TH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 ร้อยละของจำนวนนักเรียนอาชีวศึกษาที่เข้าร่วมการจัดการศึกษาเชิงบูรณาการกับการทำงาน (ระบบทวิภาคี) </a:t>
                      </a:r>
                      <a:br>
                        <a:rPr kumimoji="0" lang="th-TH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kumimoji="0" lang="en-US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4.</a:t>
                      </a:r>
                      <a:r>
                        <a:rPr kumimoji="0" lang="th-TH" sz="1400" b="0" i="0" u="none" strike="noStrike" kern="0" cap="none" spc="-4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 ระดับความสำเร็จใน</a:t>
                      </a:r>
                      <a:r>
                        <a:rPr kumimoji="0" lang="th-TH" sz="1400" b="0" i="0" u="none" strike="noStrike" kern="0" cap="none" spc="-6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การจัดทำร่างแผนยกระดับ</a:t>
                      </a:r>
                      <a:r>
                        <a:rPr kumimoji="0" lang="th-TH" sz="1400" b="0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เพื่อเพิ่มจำนวนผู้เรียน</a:t>
                      </a:r>
                      <a:r>
                        <a:rPr kumimoji="0" lang="th-TH" sz="1400" b="0" i="0" u="none" strike="noStrike" kern="0" cap="none" spc="-4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อาชีวศึกษาระบบทวิภาคี</a:t>
                      </a:r>
                      <a:r>
                        <a:rPr lang="th-TH" sz="1400" b="0" spc="-40" dirty="0">
                          <a:solidFill>
                            <a:srgbClr val="7F45AA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45AA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500012"/>
                  </a:ext>
                </a:extLst>
              </a:tr>
            </a:tbl>
          </a:graphicData>
        </a:graphic>
      </p:graphicFrame>
      <p:graphicFrame>
        <p:nvGraphicFramePr>
          <p:cNvPr id="189" name="Table 13">
            <a:extLst>
              <a:ext uri="{FF2B5EF4-FFF2-40B4-BE49-F238E27FC236}">
                <a16:creationId xmlns:a16="http://schemas.microsoft.com/office/drawing/2014/main" id="{1E715166-1D92-62D1-D9A8-6D13FBB17155}"/>
              </a:ext>
            </a:extLst>
          </p:cNvPr>
          <p:cNvGraphicFramePr>
            <a:graphicFrameLocks noGrp="1"/>
          </p:cNvGraphicFramePr>
          <p:nvPr/>
        </p:nvGraphicFramePr>
        <p:xfrm>
          <a:off x="3339867" y="6220878"/>
          <a:ext cx="8691708" cy="430784"/>
        </p:xfrm>
        <a:graphic>
          <a:graphicData uri="http://schemas.openxmlformats.org/drawingml/2006/table">
            <a:tbl>
              <a:tblPr firstRow="1" bandRow="1"/>
              <a:tblGrid>
                <a:gridCol w="7100896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  <a:gridCol w="1590812">
                  <a:extLst>
                    <a:ext uri="{9D8B030D-6E8A-4147-A177-3AD203B41FA5}">
                      <a16:colId xmlns:a16="http://schemas.microsoft.com/office/drawing/2014/main" val="388338309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2.1 </a:t>
                      </a:r>
                      <a:r>
                        <a:rPr kumimoji="0" lang="th-TH" sz="1400" b="0" i="0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การพัฒนาองค์การสู่ดิจิทัล </a:t>
                      </a:r>
                      <a:endParaRPr lang="th-TH" sz="1400" b="0" kern="1200" spc="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20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2.2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การประเมินสถานะของหน่วยงานในการเป็นระบบราชการ 4.0 (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PMQA 4.0) 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</a:t>
                      </a:r>
                      <a:endParaRPr lang="th-TH" sz="1400" b="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</a:tbl>
          </a:graphicData>
        </a:graphic>
      </p:graphicFrame>
      <p:pic>
        <p:nvPicPr>
          <p:cNvPr id="187" name="Picture 186" descr="A red number on a white circle&#10;&#10;Description automatically generated with medium confidence">
            <a:extLst>
              <a:ext uri="{FF2B5EF4-FFF2-40B4-BE49-F238E27FC236}">
                <a16:creationId xmlns:a16="http://schemas.microsoft.com/office/drawing/2014/main" id="{3C51A23D-705B-49ED-FE46-F0C4AEF55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00" y="5776250"/>
            <a:ext cx="469962" cy="469962"/>
          </a:xfrm>
          <a:prstGeom prst="rect">
            <a:avLst/>
          </a:prstGeom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2F1FC5BA-8AF4-6770-0D0C-AB65D67A6B19}"/>
              </a:ext>
            </a:extLst>
          </p:cNvPr>
          <p:cNvSpPr/>
          <p:nvPr/>
        </p:nvSpPr>
        <p:spPr>
          <a:xfrm>
            <a:off x="3314820" y="3643959"/>
            <a:ext cx="8716758" cy="15613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7" name="Rounded Rectangle 24">
            <a:extLst>
              <a:ext uri="{FF2B5EF4-FFF2-40B4-BE49-F238E27FC236}">
                <a16:creationId xmlns:a16="http://schemas.microsoft.com/office/drawing/2014/main" id="{D7D61E85-007A-8998-8DA4-928B6F07CC0A}"/>
              </a:ext>
            </a:extLst>
          </p:cNvPr>
          <p:cNvSpPr/>
          <p:nvPr/>
        </p:nvSpPr>
        <p:spPr>
          <a:xfrm>
            <a:off x="3265500" y="2904051"/>
            <a:ext cx="8791127" cy="3860611"/>
          </a:xfrm>
          <a:prstGeom prst="roundRect">
            <a:avLst>
              <a:gd name="adj" fmla="val 6084"/>
            </a:avLst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332" name="Connector: Elbow 331">
            <a:extLst>
              <a:ext uri="{FF2B5EF4-FFF2-40B4-BE49-F238E27FC236}">
                <a16:creationId xmlns:a16="http://schemas.microsoft.com/office/drawing/2014/main" id="{AB8E2CB1-A33C-F069-BFE0-B48571BD17BE}"/>
              </a:ext>
            </a:extLst>
          </p:cNvPr>
          <p:cNvCxnSpPr>
            <a:cxnSpLocks/>
          </p:cNvCxnSpPr>
          <p:nvPr/>
        </p:nvCxnSpPr>
        <p:spPr>
          <a:xfrm flipV="1">
            <a:off x="2806271" y="5617542"/>
            <a:ext cx="558994" cy="313584"/>
          </a:xfrm>
          <a:prstGeom prst="bentConnector3">
            <a:avLst/>
          </a:prstGeom>
          <a:ln w="9525">
            <a:solidFill>
              <a:srgbClr val="0000FF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0BD9427-73D8-D5F0-9CF4-F51089EFD40A}"/>
              </a:ext>
            </a:extLst>
          </p:cNvPr>
          <p:cNvGrpSpPr/>
          <p:nvPr/>
        </p:nvGrpSpPr>
        <p:grpSpPr>
          <a:xfrm>
            <a:off x="3446323" y="2655969"/>
            <a:ext cx="7490966" cy="1927889"/>
            <a:chOff x="3475643" y="2277582"/>
            <a:chExt cx="7405645" cy="2349106"/>
          </a:xfrm>
        </p:grpSpPr>
        <p:cxnSp>
          <p:nvCxnSpPr>
            <p:cNvPr id="339" name="Connector: Elbow 338">
              <a:extLst>
                <a:ext uri="{FF2B5EF4-FFF2-40B4-BE49-F238E27FC236}">
                  <a16:creationId xmlns:a16="http://schemas.microsoft.com/office/drawing/2014/main" id="{2720407A-5740-1BD3-B626-18111895F31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475643" y="2522116"/>
              <a:ext cx="7405645" cy="2104572"/>
            </a:xfrm>
            <a:prstGeom prst="bentConnector3">
              <a:avLst>
                <a:gd name="adj1" fmla="val 117301"/>
              </a:avLst>
            </a:prstGeom>
            <a:ln w="9525"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DB62270D-FB69-FCD7-7B7D-54B76D1D6B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81286" y="2277582"/>
              <a:ext cx="0" cy="202752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7" name="Rectangle 366">
            <a:extLst>
              <a:ext uri="{FF2B5EF4-FFF2-40B4-BE49-F238E27FC236}">
                <a16:creationId xmlns:a16="http://schemas.microsoft.com/office/drawing/2014/main" id="{32BB0240-C1FF-81EA-EB26-175C0D224BE1}"/>
              </a:ext>
            </a:extLst>
          </p:cNvPr>
          <p:cNvSpPr/>
          <p:nvPr/>
        </p:nvSpPr>
        <p:spPr>
          <a:xfrm>
            <a:off x="9988692" y="1534160"/>
            <a:ext cx="1808122" cy="10917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BCBB3174-470D-9A28-E107-D8F113DE42F4}"/>
              </a:ext>
            </a:extLst>
          </p:cNvPr>
          <p:cNvSpPr/>
          <p:nvPr/>
        </p:nvSpPr>
        <p:spPr>
          <a:xfrm>
            <a:off x="535390" y="1535487"/>
            <a:ext cx="1753187" cy="1088822"/>
          </a:xfrm>
          <a:prstGeom prst="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0" name="Connector: Elbow 369">
            <a:extLst>
              <a:ext uri="{FF2B5EF4-FFF2-40B4-BE49-F238E27FC236}">
                <a16:creationId xmlns:a16="http://schemas.microsoft.com/office/drawing/2014/main" id="{BE82CCD1-715D-57A8-9657-7E3BAF00F41A}"/>
              </a:ext>
            </a:extLst>
          </p:cNvPr>
          <p:cNvCxnSpPr>
            <a:cxnSpLocks/>
          </p:cNvCxnSpPr>
          <p:nvPr/>
        </p:nvCxnSpPr>
        <p:spPr>
          <a:xfrm>
            <a:off x="1646324" y="2600087"/>
            <a:ext cx="1800000" cy="1512000"/>
          </a:xfrm>
          <a:prstGeom prst="bentConnector3">
            <a:avLst>
              <a:gd name="adj1" fmla="val 388"/>
            </a:avLst>
          </a:prstGeom>
          <a:ln w="9525">
            <a:solidFill>
              <a:srgbClr val="ED7D3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73E06F8-C107-EC28-C16A-7447ED574846}"/>
              </a:ext>
            </a:extLst>
          </p:cNvPr>
          <p:cNvSpPr/>
          <p:nvPr/>
        </p:nvSpPr>
        <p:spPr>
          <a:xfrm>
            <a:off x="1060146" y="912027"/>
            <a:ext cx="1247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331" name="Rounded Rectangle 8">
            <a:extLst>
              <a:ext uri="{FF2B5EF4-FFF2-40B4-BE49-F238E27FC236}">
                <a16:creationId xmlns:a16="http://schemas.microsoft.com/office/drawing/2014/main" id="{85447E35-25C3-9317-2DFE-66817D805807}"/>
              </a:ext>
            </a:extLst>
          </p:cNvPr>
          <p:cNvSpPr/>
          <p:nvPr/>
        </p:nvSpPr>
        <p:spPr>
          <a:xfrm>
            <a:off x="489124" y="933619"/>
            <a:ext cx="11376000" cy="320561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ED7D31"/>
          </a:solidFill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7ABDEDBC-4768-5476-DB67-88A31ABD065D}"/>
              </a:ext>
            </a:extLst>
          </p:cNvPr>
          <p:cNvSpPr/>
          <p:nvPr/>
        </p:nvSpPr>
        <p:spPr>
          <a:xfrm>
            <a:off x="493432" y="1294168"/>
            <a:ext cx="1792478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แผนแม่บทภายใต้ยุทธศาสตร์ชาติ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D53E9523-AB2B-A195-370F-9EED110B795D}"/>
              </a:ext>
            </a:extLst>
          </p:cNvPr>
          <p:cNvSpPr txBox="1"/>
          <p:nvPr/>
        </p:nvSpPr>
        <p:spPr>
          <a:xfrm>
            <a:off x="577461" y="1607699"/>
            <a:ext cx="1659977" cy="793615"/>
          </a:xfrm>
          <a:prstGeom prst="rect">
            <a:avLst/>
          </a:prstGeom>
          <a:noFill/>
        </p:spPr>
        <p:txBody>
          <a:bodyPr wrap="square" tIns="46800" rtlCol="0">
            <a:spAutoFit/>
          </a:bodyPr>
          <a:lstStyle/>
          <a:p>
            <a:pPr marL="0" marR="0" lvl="0" indent="0" algn="l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ความสามารถในการแข่งขันการพัฒนาทุนมนุษย์ด้านทักษะ (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Skill) 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แรงงานในอนาคต (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Future Workforce) (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คะแนน)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36" name="Rounded Rectangle 15">
            <a:extLst>
              <a:ext uri="{FF2B5EF4-FFF2-40B4-BE49-F238E27FC236}">
                <a16:creationId xmlns:a16="http://schemas.microsoft.com/office/drawing/2014/main" id="{E51B4F18-9040-3DCB-2C0E-9039ADBF9DEE}"/>
              </a:ext>
            </a:extLst>
          </p:cNvPr>
          <p:cNvSpPr/>
          <p:nvPr/>
        </p:nvSpPr>
        <p:spPr>
          <a:xfrm>
            <a:off x="577464" y="1587432"/>
            <a:ext cx="1660344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2" name="Rounded Rectangle 15">
            <a:extLst>
              <a:ext uri="{FF2B5EF4-FFF2-40B4-BE49-F238E27FC236}">
                <a16:creationId xmlns:a16="http://schemas.microsoft.com/office/drawing/2014/main" id="{8236C82F-8736-3026-617A-DC0898BED072}"/>
              </a:ext>
            </a:extLst>
          </p:cNvPr>
          <p:cNvSpPr/>
          <p:nvPr/>
        </p:nvSpPr>
        <p:spPr>
          <a:xfrm>
            <a:off x="438158" y="1136504"/>
            <a:ext cx="11479521" cy="1567590"/>
          </a:xfrm>
          <a:prstGeom prst="roundRect">
            <a:avLst>
              <a:gd name="adj" fmla="val 6084"/>
            </a:avLst>
          </a:prstGeom>
          <a:noFill/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DFA9564D-C4AE-4E85-2A2E-84395ABC01DF}"/>
              </a:ext>
            </a:extLst>
          </p:cNvPr>
          <p:cNvSpPr/>
          <p:nvPr/>
        </p:nvSpPr>
        <p:spPr>
          <a:xfrm>
            <a:off x="4532080" y="900570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: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กระทรวงศึกษาธิการ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1FEDEF8-B12D-71DB-B183-A53D5659CD1F}"/>
              </a:ext>
            </a:extLst>
          </p:cNvPr>
          <p:cNvSpPr/>
          <p:nvPr/>
        </p:nvSpPr>
        <p:spPr>
          <a:xfrm>
            <a:off x="9978531" y="1209447"/>
            <a:ext cx="1636749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b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041" algn="l"/>
              </a:tabLst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แผนพัฒนาเศรษฐกิจ</a:t>
            </a:r>
          </a:p>
          <a:p>
            <a:pPr marL="0" marR="0" lvl="0" indent="0" algn="l" defTabSz="342900" rtl="0" eaLnBrk="1" fontAlgn="b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041" algn="l"/>
              </a:tabLst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และสังคมแห่งชาติ ฉบับที่ 13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278C57ED-414F-AF07-F146-7BC4CC1DC19B}"/>
              </a:ext>
            </a:extLst>
          </p:cNvPr>
          <p:cNvSpPr/>
          <p:nvPr/>
        </p:nvSpPr>
        <p:spPr>
          <a:xfrm>
            <a:off x="2332790" y="1587432"/>
            <a:ext cx="1390437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9097D33F-2A5C-4659-5D02-B6F678BA04E1}"/>
              </a:ext>
            </a:extLst>
          </p:cNvPr>
          <p:cNvSpPr/>
          <p:nvPr/>
        </p:nvSpPr>
        <p:spPr>
          <a:xfrm>
            <a:off x="3880827" y="1587432"/>
            <a:ext cx="2214543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BDE0A442-7FC4-8E78-3F42-9600BEFDAE39}"/>
              </a:ext>
            </a:extLst>
          </p:cNvPr>
          <p:cNvSpPr/>
          <p:nvPr/>
        </p:nvSpPr>
        <p:spPr>
          <a:xfrm>
            <a:off x="6218816" y="1573294"/>
            <a:ext cx="1444606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DA4570A3-97B8-26CC-A4C0-FB31D6F90D92}"/>
              </a:ext>
            </a:extLst>
          </p:cNvPr>
          <p:cNvSpPr/>
          <p:nvPr/>
        </p:nvSpPr>
        <p:spPr>
          <a:xfrm>
            <a:off x="7755974" y="1560277"/>
            <a:ext cx="2133434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0433A7F9-A134-7125-E931-BF7C1912544A}"/>
              </a:ext>
            </a:extLst>
          </p:cNvPr>
          <p:cNvSpPr/>
          <p:nvPr/>
        </p:nvSpPr>
        <p:spPr>
          <a:xfrm>
            <a:off x="10031860" y="1560277"/>
            <a:ext cx="1745947" cy="103574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194C5-CE6D-ABE8-A11F-85E0C1E069B3}"/>
              </a:ext>
            </a:extLst>
          </p:cNvPr>
          <p:cNvSpPr txBox="1"/>
          <p:nvPr/>
        </p:nvSpPr>
        <p:spPr>
          <a:xfrm>
            <a:off x="2381130" y="1574374"/>
            <a:ext cx="12590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ความสามารถในการแข่งขันของประเทศด้านการศึกษา (อันดับ)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40AF1-AA36-9006-B309-7B1005577AFA}"/>
              </a:ext>
            </a:extLst>
          </p:cNvPr>
          <p:cNvSpPr txBox="1"/>
          <p:nvPr/>
        </p:nvSpPr>
        <p:spPr>
          <a:xfrm>
            <a:off x="3863358" y="1576371"/>
            <a:ext cx="2232012" cy="10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3.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สัดส่วนเด็กนักเรียนชั้นประถมศึกษาปีที่ 3 ถึงมัธยมศึกษาปีที่ 6 ที่ได้รับการส่งต่อการพัฒนาตามศักยภาพหรือพหุปัญญา ต่อเด็กนักเรียนชั้นประถมศึกษาปีที่ 3 ถึงมัธยมศึกษาปีที่ 6 ทั้งหมด (ร้อยละ)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E8B65-CF5E-2335-E725-15A5C2DD555F}"/>
              </a:ext>
            </a:extLst>
          </p:cNvPr>
          <p:cNvSpPr txBox="1"/>
          <p:nvPr/>
        </p:nvSpPr>
        <p:spPr>
          <a:xfrm>
            <a:off x="6261480" y="1603401"/>
            <a:ext cx="15702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4.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ดัชนีการพัฒนาครูและบุคลากรทางการศึกษาให้มีคุณภาพ (คะแนน)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A91E43-AF7E-2DAA-3C42-9550AA659A10}"/>
              </a:ext>
            </a:extLst>
          </p:cNvPr>
          <p:cNvSpPr txBox="1"/>
          <p:nvPr/>
        </p:nvSpPr>
        <p:spPr>
          <a:xfrm>
            <a:off x="7780721" y="1594369"/>
            <a:ext cx="2173063" cy="10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สัดส่วนเด็กนักเรียนชั้นประถมศึกษาปีที่ 3 ถึงมัธยมศึกษาปีที่ 6 ที่มีข้อมูลการส่งเสริมการพัฒนาศักยภาพตามพหุปัญญารายบุคคล ต่อเด็กนักเรียนชั้นประถมศึกษา</a:t>
            </a:r>
            <a:r>
              <a:rPr kumimoji="0" lang="th-TH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ปีที่ 3 ถึงมัธยมศึกษาปีที่ 6 ทั้งหมด (ร้อยละ)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8E5D-88F6-C19A-4F80-AFECECF616EE}"/>
              </a:ext>
            </a:extLst>
          </p:cNvPr>
          <p:cNvSpPr txBox="1"/>
          <p:nvPr/>
        </p:nvSpPr>
        <p:spPr>
          <a:xfrm>
            <a:off x="10006706" y="1617149"/>
            <a:ext cx="1819576" cy="90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6. ร้อยละของนักเรียนที่มีสมรรถนะจากการประเมินโปรแกรมประเมินสมรรถนะนักเรียนมาตรฐานสากลไม่ถึงระดับพื้นฐานของทั้ง 3 วิชาในแต่ละกลุ่มโรงเรียน</a:t>
            </a:r>
            <a:endParaRPr kumimoji="0" lang="th-TH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553396EE-8D5A-06C5-DC58-2E73DFF1B4F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48727" y="3139454"/>
            <a:ext cx="1688154" cy="707038"/>
          </a:xfrm>
          <a:prstGeom prst="bentConnector3">
            <a:avLst>
              <a:gd name="adj1" fmla="val 100028"/>
            </a:avLst>
          </a:prstGeom>
          <a:ln w="9525">
            <a:solidFill>
              <a:srgbClr val="ED7D3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F8B45EE-1991-EB98-EA83-E16E383F96AF}"/>
              </a:ext>
            </a:extLst>
          </p:cNvPr>
          <p:cNvSpPr/>
          <p:nvPr/>
        </p:nvSpPr>
        <p:spPr>
          <a:xfrm>
            <a:off x="2331128" y="1535486"/>
            <a:ext cx="1426254" cy="1100353"/>
          </a:xfrm>
          <a:prstGeom prst="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6" name="Picture 185" descr="A red and white circle with a number one&#10;&#10;Description automatically generated with medium confidence">
            <a:extLst>
              <a:ext uri="{FF2B5EF4-FFF2-40B4-BE49-F238E27FC236}">
                <a16:creationId xmlns:a16="http://schemas.microsoft.com/office/drawing/2014/main" id="{8B678F14-B436-0997-F8D1-D68B4DC10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10" y="3175301"/>
            <a:ext cx="469961" cy="4699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BEA84A8-9598-2955-424D-706C64EE1316}"/>
              </a:ext>
            </a:extLst>
          </p:cNvPr>
          <p:cNvSpPr txBox="1"/>
          <p:nvPr/>
        </p:nvSpPr>
        <p:spPr>
          <a:xfrm>
            <a:off x="11233668" y="860015"/>
            <a:ext cx="822960" cy="341632"/>
          </a:xfrm>
          <a:prstGeom prst="rect">
            <a:avLst/>
          </a:prstGeom>
          <a:solidFill>
            <a:srgbClr val="FF0000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96196C11-1755-1C47-BB13-090364823A87}"/>
              </a:ext>
            </a:extLst>
          </p:cNvPr>
          <p:cNvSpPr/>
          <p:nvPr/>
        </p:nvSpPr>
        <p:spPr>
          <a:xfrm>
            <a:off x="1318636" y="4938324"/>
            <a:ext cx="1454683" cy="1713338"/>
          </a:xfrm>
          <a:prstGeom prst="roundRect">
            <a:avLst>
              <a:gd name="adj" fmla="val 6084"/>
            </a:avLst>
          </a:prstGeom>
          <a:solidFill>
            <a:sysClr val="window" lastClr="FFFFFF">
              <a:lumMod val="95000"/>
              <a:alpha val="50000"/>
            </a:sys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" name="Rounded Rectangle 8">
            <a:extLst>
              <a:ext uri="{FF2B5EF4-FFF2-40B4-BE49-F238E27FC236}">
                <a16:creationId xmlns:a16="http://schemas.microsoft.com/office/drawing/2014/main" id="{470EC4C9-95A6-BC94-4CDE-241F8D2F18F0}"/>
              </a:ext>
            </a:extLst>
          </p:cNvPr>
          <p:cNvSpPr/>
          <p:nvPr/>
        </p:nvSpPr>
        <p:spPr>
          <a:xfrm>
            <a:off x="1318636" y="4930101"/>
            <a:ext cx="1454683" cy="22908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002060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B9CF7A0-F468-848D-E683-E9CF96826A22}"/>
              </a:ext>
            </a:extLst>
          </p:cNvPr>
          <p:cNvSpPr/>
          <p:nvPr/>
        </p:nvSpPr>
        <p:spPr>
          <a:xfrm>
            <a:off x="1509441" y="4859978"/>
            <a:ext cx="1138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Joint KPIs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7D5CD6-79AD-E3BB-EBC5-FDF42AF1A444}"/>
              </a:ext>
            </a:extLst>
          </p:cNvPr>
          <p:cNvGrpSpPr/>
          <p:nvPr/>
        </p:nvGrpSpPr>
        <p:grpSpPr>
          <a:xfrm>
            <a:off x="1368597" y="5171888"/>
            <a:ext cx="1238515" cy="585995"/>
            <a:chOff x="10174804" y="5569680"/>
            <a:chExt cx="1238515" cy="58599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003B41F-0591-CEDE-A302-76B07C7D18E9}"/>
                </a:ext>
              </a:extLst>
            </p:cNvPr>
            <p:cNvSpPr txBox="1"/>
            <p:nvPr/>
          </p:nvSpPr>
          <p:spPr bwMode="ltGray">
            <a:xfrm>
              <a:off x="10460525" y="5661244"/>
              <a:ext cx="952794" cy="494431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รายได้ของผู้ประกอบการ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SMEs </a:t>
              </a:r>
              <a:r>
                <a:rPr kumimoji="0" lang="th-T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และ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OTOP </a:t>
              </a:r>
              <a:endParaRPr kumimoji="0" lang="th-TH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41" name="Picture 4" descr="8) แผนแม่บทประเด็น ผู้ประกอบการและวิสาหกิจขนาดกลางและขนาดย่อมยุคใหม่ – NSCR">
              <a:extLst>
                <a:ext uri="{FF2B5EF4-FFF2-40B4-BE49-F238E27FC236}">
                  <a16:creationId xmlns:a16="http://schemas.microsoft.com/office/drawing/2014/main" id="{174DDE99-6A01-5DFD-4D71-B4A8C9A91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10174804" y="5569680"/>
              <a:ext cx="31958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2" descr="16) แผนแม่บทประเด็น เศรษฐกิจฐานราก – NSCR">
              <a:extLst>
                <a:ext uri="{FF2B5EF4-FFF2-40B4-BE49-F238E27FC236}">
                  <a16:creationId xmlns:a16="http://schemas.microsoft.com/office/drawing/2014/main" id="{69F99317-E06F-32E0-EA19-8005952B07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10174804" y="5857680"/>
              <a:ext cx="31958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9BD6D03-D79F-09A6-9EB1-3E4CCB4AB483}"/>
              </a:ext>
            </a:extLst>
          </p:cNvPr>
          <p:cNvGrpSpPr/>
          <p:nvPr/>
        </p:nvGrpSpPr>
        <p:grpSpPr>
          <a:xfrm>
            <a:off x="1370034" y="5752175"/>
            <a:ext cx="1346268" cy="855994"/>
            <a:chOff x="-2172674" y="6654672"/>
            <a:chExt cx="1346268" cy="855994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258CF75F-5D8F-7074-2839-1EDC8A147EC0}"/>
                </a:ext>
              </a:extLst>
            </p:cNvPr>
            <p:cNvSpPr/>
            <p:nvPr/>
          </p:nvSpPr>
          <p:spPr>
            <a:xfrm>
              <a:off x="-2172674" y="6654672"/>
              <a:ext cx="1346268" cy="82878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0A5A356-9576-E05A-9904-9E852A6383E6}"/>
                </a:ext>
              </a:extLst>
            </p:cNvPr>
            <p:cNvSpPr txBox="1"/>
            <p:nvPr/>
          </p:nvSpPr>
          <p:spPr>
            <a:xfrm>
              <a:off x="-2170455" y="6718461"/>
              <a:ext cx="1344048" cy="792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ผู้เรียนที่ได้รับการพัฒนาทักษะทางธุรกิจและการเป็นผู้ประกอบการภายใต้ศูนย์บ่มเพาะผู้ประกอบการอาชีวศึกษา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10" name="Text Box 2">
            <a:extLst>
              <a:ext uri="{FF2B5EF4-FFF2-40B4-BE49-F238E27FC236}">
                <a16:creationId xmlns:a16="http://schemas.microsoft.com/office/drawing/2014/main" id="{9FE99922-971D-BDDD-F927-366477C6C00A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49942" y="277039"/>
            <a:ext cx="10698480" cy="49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635000" marR="0" lvl="0" indent="-635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4.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แนวทางการกำหนด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ตัวชี้วัดตามมาตรการปรับปรุงฯ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ประจำปีงบประมาณ พ.ศ. 256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7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(ต่อ)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2" name="Slide Number Placeholder 17">
            <a:extLst>
              <a:ext uri="{FF2B5EF4-FFF2-40B4-BE49-F238E27FC236}">
                <a16:creationId xmlns:a16="http://schemas.microsoft.com/office/drawing/2014/main" id="{4526706B-8507-43D0-BCDA-60EC13448A5D}"/>
              </a:ext>
            </a:extLst>
          </p:cNvPr>
          <p:cNvSpPr txBox="1">
            <a:spLocks/>
          </p:cNvSpPr>
          <p:nvPr/>
        </p:nvSpPr>
        <p:spPr>
          <a:xfrm>
            <a:off x="11371500" y="641235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60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r">
                <a:defRPr/>
              </a:pPr>
              <a:t>75</a:t>
            </a:fld>
            <a:endParaRPr lang="en" sz="1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29210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9EA24A-7863-CF3E-4CAC-34BA2959A69B}"/>
              </a:ext>
            </a:extLst>
          </p:cNvPr>
          <p:cNvSpPr/>
          <p:nvPr/>
        </p:nvSpPr>
        <p:spPr>
          <a:xfrm>
            <a:off x="-13218" y="949864"/>
            <a:ext cx="12213126" cy="5935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772AB242-8914-7D61-3EAC-9CF6A0F95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390979"/>
              </p:ext>
            </p:extLst>
          </p:nvPr>
        </p:nvGraphicFramePr>
        <p:xfrm>
          <a:off x="10051" y="2802952"/>
          <a:ext cx="12103744" cy="3391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499">
                  <a:extLst>
                    <a:ext uri="{9D8B030D-6E8A-4147-A177-3AD203B41FA5}">
                      <a16:colId xmlns:a16="http://schemas.microsoft.com/office/drawing/2014/main" val="379485852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31297504"/>
                    </a:ext>
                  </a:extLst>
                </a:gridCol>
                <a:gridCol w="1104530">
                  <a:extLst>
                    <a:ext uri="{9D8B030D-6E8A-4147-A177-3AD203B41FA5}">
                      <a16:colId xmlns:a16="http://schemas.microsoft.com/office/drawing/2014/main" val="8347196"/>
                    </a:ext>
                  </a:extLst>
                </a:gridCol>
                <a:gridCol w="1091953">
                  <a:extLst>
                    <a:ext uri="{9D8B030D-6E8A-4147-A177-3AD203B41FA5}">
                      <a16:colId xmlns:a16="http://schemas.microsoft.com/office/drawing/2014/main" val="2754863270"/>
                    </a:ext>
                  </a:extLst>
                </a:gridCol>
                <a:gridCol w="1143617">
                  <a:extLst>
                    <a:ext uri="{9D8B030D-6E8A-4147-A177-3AD203B41FA5}">
                      <a16:colId xmlns:a16="http://schemas.microsoft.com/office/drawing/2014/main" val="228999931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359166762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1319929653"/>
                    </a:ext>
                  </a:extLst>
                </a:gridCol>
                <a:gridCol w="1254981">
                  <a:extLst>
                    <a:ext uri="{9D8B030D-6E8A-4147-A177-3AD203B41FA5}">
                      <a16:colId xmlns:a16="http://schemas.microsoft.com/office/drawing/2014/main" val="1376857959"/>
                    </a:ext>
                  </a:extLst>
                </a:gridCol>
                <a:gridCol w="3391214">
                  <a:extLst>
                    <a:ext uri="{9D8B030D-6E8A-4147-A177-3AD203B41FA5}">
                      <a16:colId xmlns:a16="http://schemas.microsoft.com/office/drawing/2014/main" val="1156297192"/>
                    </a:ext>
                  </a:extLst>
                </a:gridCol>
              </a:tblGrid>
              <a:tr h="753184"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80000"/>
                        </a:lnSpc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ปลัดกระทรวงศึกษาธิการ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200" b="0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200" b="0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200" b="0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200" b="0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kumimoji="0" lang="th-TH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สมรรถนะนักเรียนไทยตามมาตรฐานสากล (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PISA)</a:t>
                      </a: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สัดส่วนประชากรนอกระบบการศึกษาวัยเรียน ระดับการศึกษาภาคบังคับ (ป.1-ม.3) อายุ 6-14 ปี</a:t>
                      </a:r>
                    </a:p>
                    <a:p>
                      <a:pPr marL="111125" marR="0" lvl="0" indent="-111125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strike="noStrike" kern="1200" dirty="0">
                          <a:solidFill>
                            <a:srgbClr val="7F45AA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400" b="0" strike="noStrike" kern="1200" dirty="0">
                          <a:solidFill>
                            <a:srgbClr val="7F45AA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อัตราการเข้าเรียนสุทธิระดับมัธยมศึกษาตอนต้น</a:t>
                      </a:r>
                      <a:endParaRPr lang="en-US" sz="1400" b="0" strike="noStrike" kern="1200" dirty="0">
                        <a:solidFill>
                          <a:srgbClr val="7F45AA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082002"/>
                  </a:ext>
                </a:extLst>
              </a:tr>
              <a:tr h="753184">
                <a:tc>
                  <a:txBody>
                    <a:bodyPr/>
                    <a:lstStyle/>
                    <a:p>
                      <a:pPr marL="87313" indent="0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เลขาธิการสภาการศึกษา</a:t>
                      </a:r>
                      <a:endParaRPr lang="th-TH" dirty="0"/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algn="ctr"/>
                      <a:endParaRPr lang="th-TH" sz="1600" dirty="0"/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marL="36000" marR="36000" marT="36000" marB="1800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marL="36000" marR="36000" marT="36000" marB="1800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kumimoji="0" lang="th-TH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สมรรถนะนักเรียนไทยตามมาตรฐานสากล (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PISA)</a:t>
                      </a:r>
                    </a:p>
                  </a:txBody>
                  <a:tcPr marL="36000" marR="36000" marT="36000" marB="1800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4.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ความสำเร็จของการขับเคลื่อนมาตรฐานการศึกษาของชาติสู่การปฏิบัติตามแผนการขับเคลื่อนมาตรฐานการศึกษาของชาติสู่การปฏิบัติ  พ.ศ. 2566 – 2567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7F45AA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36000" marR="36000" marT="36000" marB="18000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292421"/>
                  </a:ext>
                </a:extLst>
              </a:tr>
              <a:tr h="753184"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80000"/>
                        </a:lnSpc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สำนักงานคณะกรรมการการศึกษา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ขั้นพื้นฐาน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200" b="0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200" b="0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200" b="0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kumimoji="0" lang="th-TH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สมรรถนะนักเรียนไทยตามมาตรฐานสากล (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PISA)</a:t>
                      </a: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สัดส่วนประชากรนอกระบบการศึกษาวัยเรียน ระดับการศึกษาภาคบังคับ (ป.1-ม.3) อายุ 6-14 ปี</a:t>
                      </a:r>
                    </a:p>
                    <a:p>
                      <a:pPr marL="111125" marR="0" lvl="0" indent="-111125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อัตราการเข้าเรียนสุทธิระดับมัธยมศึกษาตอนต้น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45AA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11125" marR="0" lvl="0" indent="-111125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45AA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11125" marR="0" lvl="0" indent="-111125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45AA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535830"/>
                  </a:ext>
                </a:extLst>
              </a:tr>
              <a:tr h="939869"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80000"/>
                        </a:lnSpc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</a:t>
                      </a:r>
                    </a:p>
                    <a:p>
                      <a:pPr marL="87313" indent="0" algn="l">
                        <a:lnSpc>
                          <a:spcPct val="80000"/>
                        </a:lnSpc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การอาชีวศึกษา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kumimoji="0" lang="th-TH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สมรรถนะนักเรียนไทยตามมาตรฐานสากล (</a:t>
                      </a: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PISA)</a:t>
                      </a: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การจัดการศึกษาเชิงบูรณาการกับการทำงาน (ระบบทวิภาคี)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: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ร้อยละของจำนวนนักเรียนอาชีวศึกษาที่เข้าร่วมการจัดการศึกษาเชิงบูรณาการกับการทำงาน (ระบบทวิภาคี) 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45AA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11125" marR="0" lvl="0" indent="-111125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การจัดการศึกษาเชิงบูรณาการกับการทำงาน (ระบบทวิภาคี)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: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ระดับความสำเร็จในการจัดทำร่างแผนยกระดับเพื่อเพิ่มจำนวนผู้เรียนอาชีวศึกษาระบบทวิภาคี</a:t>
                      </a:r>
                      <a:r>
                        <a:rPr kumimoji="0" lang="th-TH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7F45AA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45AA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73506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D6ED1E9-B85E-7E42-D5CD-E948C969ACE8}"/>
              </a:ext>
            </a:extLst>
          </p:cNvPr>
          <p:cNvSpPr/>
          <p:nvPr/>
        </p:nvSpPr>
        <p:spPr>
          <a:xfrm>
            <a:off x="8659819" y="1102490"/>
            <a:ext cx="3453975" cy="16644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A921E-14A6-1D60-B03E-5897FB9AAA1A}"/>
              </a:ext>
            </a:extLst>
          </p:cNvPr>
          <p:cNvSpPr txBox="1"/>
          <p:nvPr/>
        </p:nvSpPr>
        <p:spPr>
          <a:xfrm>
            <a:off x="8659819" y="1707949"/>
            <a:ext cx="3453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ตัวชี้วัดที่ไม่เชื่อมโยงกับ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8CEC884-B9F0-B94F-4071-F2D9CDDF1CAB}"/>
              </a:ext>
            </a:extLst>
          </p:cNvPr>
          <p:cNvSpPr/>
          <p:nvPr/>
        </p:nvSpPr>
        <p:spPr>
          <a:xfrm>
            <a:off x="1881792" y="1005597"/>
            <a:ext cx="6700232" cy="320561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ED7D31"/>
          </a:solidFill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3434F099-B019-08CA-19D9-06ADD4A32010}"/>
              </a:ext>
            </a:extLst>
          </p:cNvPr>
          <p:cNvSpPr/>
          <p:nvPr/>
        </p:nvSpPr>
        <p:spPr>
          <a:xfrm>
            <a:off x="1881791" y="1273638"/>
            <a:ext cx="6700233" cy="1481863"/>
          </a:xfrm>
          <a:prstGeom prst="roundRect">
            <a:avLst>
              <a:gd name="adj" fmla="val 6084"/>
            </a:avLst>
          </a:prstGeom>
          <a:noFill/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1FBF87-7950-7A37-9804-7578624E66D9}"/>
              </a:ext>
            </a:extLst>
          </p:cNvPr>
          <p:cNvSpPr/>
          <p:nvPr/>
        </p:nvSpPr>
        <p:spPr>
          <a:xfrm>
            <a:off x="3839776" y="977171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 :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กระทรวงศึกษาธิการ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2A8354-D0E6-E482-EDA2-52D21C3B5163}"/>
              </a:ext>
            </a:extLst>
          </p:cNvPr>
          <p:cNvSpPr txBox="1"/>
          <p:nvPr/>
        </p:nvSpPr>
        <p:spPr>
          <a:xfrm>
            <a:off x="1896820" y="1620702"/>
            <a:ext cx="1006572" cy="81714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1. 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ความสามารถในการแข่งขันการพัฒนาทุนมนุษย์ด้านทักษะ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Skill) 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แรงงานในอนาคต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Future Workforce) (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คะแนน)</a:t>
            </a:r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A4687FF6-CE00-F219-A5D7-1E050C3B2C64}"/>
              </a:ext>
            </a:extLst>
          </p:cNvPr>
          <p:cNvSpPr/>
          <p:nvPr/>
        </p:nvSpPr>
        <p:spPr>
          <a:xfrm>
            <a:off x="1929157" y="1580982"/>
            <a:ext cx="1051560" cy="1141877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FF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DE1908-D9EC-8C18-5B47-371D588510B4}"/>
              </a:ext>
            </a:extLst>
          </p:cNvPr>
          <p:cNvSpPr/>
          <p:nvPr/>
        </p:nvSpPr>
        <p:spPr>
          <a:xfrm>
            <a:off x="1928468" y="1365417"/>
            <a:ext cx="1724831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แผนแม่บทภายใต้ยุทธศาสตร์ชาติ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A69EF-D000-A2ED-8A2C-A6F8E5C351AA}"/>
              </a:ext>
            </a:extLst>
          </p:cNvPr>
          <p:cNvSpPr txBox="1"/>
          <p:nvPr/>
        </p:nvSpPr>
        <p:spPr>
          <a:xfrm>
            <a:off x="56453" y="6224652"/>
            <a:ext cx="10896800" cy="670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ตัวอักษรสีน้ำเงิน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ตัวชี้วัดที่เป็นตัวชี้วัดร่วมระหว่างหน่วยงาน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เป็นหน่วยงานหลักที่รับผิดชอบการรายงานผล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ตัวชี้วัดที่เป็นตัวชี้วัดร่วมระหว่างหน่วยงาน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และไม่ได้เป็นหน่วยงานหลัก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(รายงานผลโดยหน่วยงานอื่น)</a:t>
            </a:r>
          </a:p>
          <a:p>
            <a:pPr marL="0" marR="0" lvl="0" indent="712788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√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หมายถึง ตัวชี้วัดที่เป็นตัวเดียวกับตัวชี้วัดเชิงยุทธศาสตร์สำคัญ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KPIs)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   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ตัวอักษรสีแดง   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 ตัวชี้วัดทดแทน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Proxy) 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ที่ถ่ายทอดมาจากตัวชี้วัดเชิงยุทธศาสตร์สำคัญ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KPIs)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   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ตัวอักษรสีม่วง   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 ตัวชี้วัดที่ไม่เชื่อมโยงกับตัวชี้วัดเชิงยุทธศาสตร์สำคัญ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Strategic KPIs)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240542-A371-F563-063C-C791A82119C3}"/>
              </a:ext>
            </a:extLst>
          </p:cNvPr>
          <p:cNvSpPr txBox="1"/>
          <p:nvPr/>
        </p:nvSpPr>
        <p:spPr>
          <a:xfrm>
            <a:off x="7494149" y="1326158"/>
            <a:ext cx="1182814" cy="27930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แผนพัฒนาเศรษฐกิจ</a:t>
            </a:r>
          </a:p>
          <a:p>
            <a:pPr marL="0" marR="0" lvl="0" indent="0" algn="thaiDist" defTabSz="3429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และสังคมแห่งชาติ ฉบับที่ </a:t>
            </a:r>
            <a:r>
              <a:rPr kumimoji="0" lang="en-US" sz="11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13</a:t>
            </a:r>
            <a:endParaRPr kumimoji="0" lang="en-US" sz="11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5FF2B2-B517-399F-E2E6-4DF1469FE055}"/>
              </a:ext>
            </a:extLst>
          </p:cNvPr>
          <p:cNvGrpSpPr/>
          <p:nvPr/>
        </p:nvGrpSpPr>
        <p:grpSpPr>
          <a:xfrm>
            <a:off x="3035697" y="1584232"/>
            <a:ext cx="1051560" cy="1136925"/>
            <a:chOff x="2957835" y="1563900"/>
            <a:chExt cx="914400" cy="11369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B259E8-0AAE-04B5-1772-24B703F140C3}"/>
                </a:ext>
              </a:extLst>
            </p:cNvPr>
            <p:cNvSpPr txBox="1"/>
            <p:nvPr/>
          </p:nvSpPr>
          <p:spPr>
            <a:xfrm>
              <a:off x="2965309" y="1598668"/>
              <a:ext cx="906926" cy="546303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th-TH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2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. </a:t>
              </a:r>
              <a:r>
                <a:rPr kumimoji="0" lang="th-TH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arabun"/>
                  <a:cs typeface="TH SarabunPSK" panose="020B0500040200020003" pitchFamily="34" charset="-34"/>
                  <a:sym typeface="Sarabun"/>
                </a:rPr>
                <a:t>ความสามารถในการแข่งขันของประเทศด้านการศึกษา (อันดับ)</a:t>
              </a:r>
              <a:endPara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00"/>
                </a:highlight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endParaRPr>
            </a:p>
          </p:txBody>
        </p:sp>
        <p:sp>
          <p:nvSpPr>
            <p:cNvPr id="19" name="Rounded Rectangle 15">
              <a:extLst>
                <a:ext uri="{FF2B5EF4-FFF2-40B4-BE49-F238E27FC236}">
                  <a16:creationId xmlns:a16="http://schemas.microsoft.com/office/drawing/2014/main" id="{A10F00C1-30A1-36ED-57E3-A6C67799F53B}"/>
                </a:ext>
              </a:extLst>
            </p:cNvPr>
            <p:cNvSpPr/>
            <p:nvPr/>
          </p:nvSpPr>
          <p:spPr>
            <a:xfrm>
              <a:off x="2957835" y="1563900"/>
              <a:ext cx="914400" cy="1136925"/>
            </a:xfrm>
            <a:prstGeom prst="roundRect">
              <a:avLst>
                <a:gd name="adj" fmla="val 6084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8457A8E-EF2E-FD6F-EDFF-F1C2EE45CEF9}"/>
              </a:ext>
            </a:extLst>
          </p:cNvPr>
          <p:cNvSpPr txBox="1"/>
          <p:nvPr/>
        </p:nvSpPr>
        <p:spPr>
          <a:xfrm>
            <a:off x="4185385" y="1633777"/>
            <a:ext cx="1078992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3. </a:t>
            </a:r>
            <a: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สัดส่วนเด็กนักเรียนชั้นประถมศึกษาปีที่ 3 ถึง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</a:br>
            <a: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มัธยมศึกษาปีที่ 6 ที่ได้รับการ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</a:br>
            <a: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ส่งต่อการพัฒนาตามศักยภาพ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</a:br>
            <a:r>
              <a:rPr kumimoji="0" lang="th-TH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หรือพหุปัญญา ต่อเด็กนักเรียน</a:t>
            </a:r>
            <a: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ชั้นประถมศึกษาปีที่ 3 ถึงมัธยมศึกษา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</a:br>
            <a: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ปีที่ 6 ทั้งหมด (ร้อยละ)</a:t>
            </a:r>
            <a:endParaRPr kumimoji="0" lang="th-TH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21" name="Rounded Rectangle 15">
            <a:extLst>
              <a:ext uri="{FF2B5EF4-FFF2-40B4-BE49-F238E27FC236}">
                <a16:creationId xmlns:a16="http://schemas.microsoft.com/office/drawing/2014/main" id="{4CD58607-FFA8-36A9-B18F-B3B5A1721CB8}"/>
              </a:ext>
            </a:extLst>
          </p:cNvPr>
          <p:cNvSpPr/>
          <p:nvPr/>
        </p:nvSpPr>
        <p:spPr>
          <a:xfrm>
            <a:off x="4147541" y="1592025"/>
            <a:ext cx="1051560" cy="1129132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FF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1BDC8E-1343-5F9B-E880-AE40C42D3593}"/>
              </a:ext>
            </a:extLst>
          </p:cNvPr>
          <p:cNvSpPr txBox="1"/>
          <p:nvPr/>
        </p:nvSpPr>
        <p:spPr>
          <a:xfrm>
            <a:off x="5282681" y="1573135"/>
            <a:ext cx="1012597" cy="832087"/>
          </a:xfrm>
          <a:prstGeom prst="rect">
            <a:avLst/>
          </a:prstGeom>
          <a:noFill/>
        </p:spPr>
        <p:txBody>
          <a:bodyPr wrap="square" tIns="468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4.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ดัชนีการพัฒนาครูและบุคลากรทางการศึกษาให้มีคุณภาพ (คะแนน)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DEE9938F-E184-F48D-6A8A-2ED9F434E0DF}"/>
              </a:ext>
            </a:extLst>
          </p:cNvPr>
          <p:cNvSpPr/>
          <p:nvPr/>
        </p:nvSpPr>
        <p:spPr>
          <a:xfrm>
            <a:off x="5266397" y="1576107"/>
            <a:ext cx="1051560" cy="112419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FF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CC094C-AEC8-19B1-9945-BD0D48E41D28}"/>
              </a:ext>
            </a:extLst>
          </p:cNvPr>
          <p:cNvSpPr txBox="1"/>
          <p:nvPr/>
        </p:nvSpPr>
        <p:spPr>
          <a:xfrm>
            <a:off x="6403769" y="1606510"/>
            <a:ext cx="993817" cy="10937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</a:t>
            </a:r>
            <a: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สัดส่วนเด็กนักเรียนชั้นประถมศึกษาปีที่ 3 ถึง</a:t>
            </a:r>
            <a:b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มัธยมศึกษาปีที่ 6 ที่มีข้อมูล</a:t>
            </a:r>
            <a:b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การส่งเสริมการพัฒนาศักยภาพ</a:t>
            </a:r>
            <a:br>
              <a:rPr kumimoji="0" lang="th-TH" sz="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ตามพหุปัญญารายบุคคล ต่อเด็กนักเรียนชั้นประถมศึกษาปีที่ 3 </a:t>
            </a:r>
            <a:b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ถึงมัธยมศึกษาปีที่ 6 ทั้งหมด </a:t>
            </a:r>
            <a:b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(ร้อยละ)</a:t>
            </a:r>
          </a:p>
        </p:txBody>
      </p:sp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27738A37-6D0A-75C5-F9D8-D06BC726BCCB}"/>
              </a:ext>
            </a:extLst>
          </p:cNvPr>
          <p:cNvSpPr/>
          <p:nvPr/>
        </p:nvSpPr>
        <p:spPr>
          <a:xfrm>
            <a:off x="6381646" y="1576107"/>
            <a:ext cx="1051560" cy="1124190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rgbClr val="FF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Rounded Rectangle 15">
            <a:extLst>
              <a:ext uri="{FF2B5EF4-FFF2-40B4-BE49-F238E27FC236}">
                <a16:creationId xmlns:a16="http://schemas.microsoft.com/office/drawing/2014/main" id="{DA284B93-99A5-A197-1492-1392B0F24795}"/>
              </a:ext>
            </a:extLst>
          </p:cNvPr>
          <p:cNvSpPr/>
          <p:nvPr/>
        </p:nvSpPr>
        <p:spPr>
          <a:xfrm>
            <a:off x="7481835" y="1563564"/>
            <a:ext cx="1051560" cy="1156325"/>
          </a:xfrm>
          <a:prstGeom prst="roundRect">
            <a:avLst>
              <a:gd name="adj" fmla="val 6084"/>
            </a:avLst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1785DE-2CE8-57BB-84F0-CCF23031515E}"/>
              </a:ext>
            </a:extLst>
          </p:cNvPr>
          <p:cNvSpPr txBox="1"/>
          <p:nvPr/>
        </p:nvSpPr>
        <p:spPr>
          <a:xfrm>
            <a:off x="7523381" y="1573135"/>
            <a:ext cx="1051562" cy="101566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6. ร้อยละของนักเรียนที่มี</a:t>
            </a:r>
            <a:r>
              <a:rPr kumimoji="0" lang="th-TH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สมรรถนะจากการประเมิน</a:t>
            </a:r>
            <a:br>
              <a:rPr kumimoji="0" lang="en-US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โปรแกรมประเมินสมรรถนะนักเรียนมาตรฐานสากล </a:t>
            </a:r>
            <a:b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ไม่ถึงระดับพื้นฐานของทั้ง 3 วิชาในแต่ละกลุ่มโรงเรียน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0FADBB-ADB9-FC7E-1E98-FDE5AE5A22EE}"/>
              </a:ext>
            </a:extLst>
          </p:cNvPr>
          <p:cNvGrpSpPr/>
          <p:nvPr/>
        </p:nvGrpSpPr>
        <p:grpSpPr>
          <a:xfrm>
            <a:off x="1034933" y="5232614"/>
            <a:ext cx="893536" cy="879672"/>
            <a:chOff x="10149978" y="5648512"/>
            <a:chExt cx="989043" cy="87967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3F6CB9-8A1E-2A5B-BAD4-EF19848EAD75}"/>
                </a:ext>
              </a:extLst>
            </p:cNvPr>
            <p:cNvSpPr txBox="1"/>
            <p:nvPr/>
          </p:nvSpPr>
          <p:spPr bwMode="ltGray">
            <a:xfrm>
              <a:off x="10149978" y="5648512"/>
              <a:ext cx="989043" cy="6124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จำนวนผู้เรียนที่ได้รับการพัฒนาทักษะทางธุรกิจและการ</a:t>
              </a:r>
              <a:r>
                <a:rPr kumimoji="0" lang="th-TH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เป็</a:t>
              </a:r>
              <a:r>
                <a:rPr kumimoji="0" lang="th-TH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ผู้ประกอบการภายใต้ศูนย์บ่มเพาะผู้ประกอบการอาชีวศึกษา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30" name="Picture 4" descr="8) แผนแม่บทประเด็น ผู้ประกอบการและวิสาหกิจขนาดกลางและขนาดย่อมยุคใหม่ – NSCR">
              <a:extLst>
                <a:ext uri="{FF2B5EF4-FFF2-40B4-BE49-F238E27FC236}">
                  <a16:creationId xmlns:a16="http://schemas.microsoft.com/office/drawing/2014/main" id="{61969C62-C38D-C821-D125-F97DB7338C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10624941" y="6240184"/>
              <a:ext cx="31958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16) แผนแม่บทประเด็น เศรษฐกิจฐานราก – NSCR">
              <a:extLst>
                <a:ext uri="{FF2B5EF4-FFF2-40B4-BE49-F238E27FC236}">
                  <a16:creationId xmlns:a16="http://schemas.microsoft.com/office/drawing/2014/main" id="{F1A392E3-A521-DE9E-2E49-E5F9BF900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10279604" y="6240184"/>
              <a:ext cx="31958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7A39310-0A4E-F8FA-CEAA-8B68764C900B}"/>
              </a:ext>
            </a:extLst>
          </p:cNvPr>
          <p:cNvGrpSpPr/>
          <p:nvPr/>
        </p:nvGrpSpPr>
        <p:grpSpPr>
          <a:xfrm>
            <a:off x="1034521" y="4313590"/>
            <a:ext cx="807857" cy="866195"/>
            <a:chOff x="10063465" y="5226068"/>
            <a:chExt cx="807857" cy="86619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6E961F3-F206-A82B-BB10-69B86A81AC6A}"/>
                </a:ext>
              </a:extLst>
            </p:cNvPr>
            <p:cNvSpPr txBox="1"/>
            <p:nvPr/>
          </p:nvSpPr>
          <p:spPr bwMode="ltGray">
            <a:xfrm>
              <a:off x="10063465" y="5226068"/>
              <a:ext cx="807857" cy="6124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h-TH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ร้อยละของสถานศึกษา</a:t>
              </a:r>
              <a:br>
                <a:rPr kumimoji="0" lang="th-TH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th-TH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ที่ดำเนินการตามมาตรการป้องกัน แก้ไขปัญหาฝุ่นละอองขนาดเล็ก (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PM2.5)</a:t>
              </a:r>
            </a:p>
          </p:txBody>
        </p:sp>
        <p:pic>
          <p:nvPicPr>
            <p:cNvPr id="34" name="Picture 40" descr="18) แผนแม่บทประเด็น การเติบโตอย่างยั่งยืน – NSCR">
              <a:extLst>
                <a:ext uri="{FF2B5EF4-FFF2-40B4-BE49-F238E27FC236}">
                  <a16:creationId xmlns:a16="http://schemas.microsoft.com/office/drawing/2014/main" id="{0C65CD1C-8BCA-7A70-44E2-74E0B86E9F3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10309493" y="5802839"/>
              <a:ext cx="289424" cy="289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A1226A6D-262D-9338-ABFA-051548192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03" y="960336"/>
            <a:ext cx="1199316" cy="180551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0B5E3BA-5C19-1666-F3A9-A6941261A748}"/>
              </a:ext>
            </a:extLst>
          </p:cNvPr>
          <p:cNvSpPr txBox="1"/>
          <p:nvPr/>
        </p:nvSpPr>
        <p:spPr>
          <a:xfrm>
            <a:off x="11233668" y="860015"/>
            <a:ext cx="822960" cy="341632"/>
          </a:xfrm>
          <a:prstGeom prst="rect">
            <a:avLst/>
          </a:prstGeom>
          <a:solidFill>
            <a:srgbClr val="FF0000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B09507E4-2166-F646-77C5-F936FC973A0F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99180" y="176575"/>
            <a:ext cx="10698480" cy="77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635000" marR="0" lvl="0" indent="-63500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ตัวชี้วัดตามมาตรการปรับปรุงประสิทธิภาพในการปฏิบัติราชการ ประจำปีงบประมาณ พ.ศ. 256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7</a:t>
            </a:r>
            <a:endParaRPr kumimoji="0" lang="th-TH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635000" marR="0" lvl="0" indent="-63500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กระทรวงศึกษาธิการ</a:t>
            </a:r>
          </a:p>
        </p:txBody>
      </p:sp>
      <p:sp>
        <p:nvSpPr>
          <p:cNvPr id="38" name="Slide Number Placeholder 17">
            <a:extLst>
              <a:ext uri="{FF2B5EF4-FFF2-40B4-BE49-F238E27FC236}">
                <a16:creationId xmlns:a16="http://schemas.microsoft.com/office/drawing/2014/main" id="{41478538-4516-2669-2A62-9BD8E1FED962}"/>
              </a:ext>
            </a:extLst>
          </p:cNvPr>
          <p:cNvSpPr txBox="1">
            <a:spLocks/>
          </p:cNvSpPr>
          <p:nvPr/>
        </p:nvSpPr>
        <p:spPr>
          <a:xfrm>
            <a:off x="11460400" y="641235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60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r">
                <a:defRPr/>
              </a:pPr>
              <a:t>76</a:t>
            </a:fld>
            <a:endParaRPr lang="en" sz="1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68953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081" y="-15861"/>
            <a:ext cx="808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081" y="425140"/>
            <a:ext cx="7516522" cy="65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marR="0" lvl="0" indent="-862013" algn="l" defTabSz="1143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1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ความสามารถในการแข่งขันการพัฒนาทุนมนุษย์ด้านทักษะ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Skill)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แรงงานในอนาคต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Future Workforce)</a:t>
            </a:r>
            <a:endParaRPr kumimoji="0" lang="th-TH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90C2FE-275F-028D-3067-9A9D60459629}"/>
              </a:ext>
            </a:extLst>
          </p:cNvPr>
          <p:cNvSpPr/>
          <p:nvPr/>
        </p:nvSpPr>
        <p:spPr>
          <a:xfrm>
            <a:off x="8017259" y="1243593"/>
            <a:ext cx="4174740" cy="3978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EF4770-ECD7-331C-3A06-A9B83828DBE9}"/>
              </a:ext>
            </a:extLst>
          </p:cNvPr>
          <p:cNvSpPr/>
          <p:nvPr/>
        </p:nvSpPr>
        <p:spPr>
          <a:xfrm>
            <a:off x="7772201" y="501331"/>
            <a:ext cx="122180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รหัส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110301</a:t>
            </a:r>
          </a:p>
        </p:txBody>
      </p:sp>
      <p:cxnSp>
        <p:nvCxnSpPr>
          <p:cNvPr id="19" name="Elbow Connector 23">
            <a:extLst>
              <a:ext uri="{FF2B5EF4-FFF2-40B4-BE49-F238E27FC236}">
                <a16:creationId xmlns:a16="http://schemas.microsoft.com/office/drawing/2014/main" id="{4448C35F-FE9B-E067-B79D-846500A99D6E}"/>
              </a:ext>
            </a:extLst>
          </p:cNvPr>
          <p:cNvCxnSpPr>
            <a:cxnSpLocks/>
            <a:stCxn id="14" idx="3"/>
            <a:endCxn id="11" idx="0"/>
          </p:cNvCxnSpPr>
          <p:nvPr/>
        </p:nvCxnSpPr>
        <p:spPr>
          <a:xfrm>
            <a:off x="8994010" y="701386"/>
            <a:ext cx="1110619" cy="542207"/>
          </a:xfrm>
          <a:prstGeom prst="bentConnector2">
            <a:avLst/>
          </a:prstGeom>
          <a:ln>
            <a:solidFill>
              <a:srgbClr val="3B9B3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4CD9BB6-EEFE-0F32-F5C4-49A3046583A3}"/>
              </a:ext>
            </a:extLst>
          </p:cNvPr>
          <p:cNvGraphicFramePr>
            <a:graphicFrameLocks noGrp="1"/>
          </p:cNvGraphicFramePr>
          <p:nvPr/>
        </p:nvGraphicFramePr>
        <p:xfrm>
          <a:off x="8099757" y="3825779"/>
          <a:ext cx="4032000" cy="1227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1748223117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737433306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432731020"/>
                    </a:ext>
                  </a:extLst>
                </a:gridCol>
              </a:tblGrid>
              <a:tr h="322309"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3223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2561-2565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2566-2570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2571-2575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2576-2580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556716"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600" dirty="0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 70</a:t>
                      </a:r>
                      <a:endParaRPr lang="en-US" sz="1600" dirty="0">
                        <a:solidFill>
                          <a:srgbClr val="008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 80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 85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448E07EF-3BA4-7F01-4844-5F47A4BFD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1092" y="1336599"/>
            <a:ext cx="613896" cy="600252"/>
          </a:xfrm>
          <a:prstGeom prst="rect">
            <a:avLst/>
          </a:prstGeom>
        </p:spPr>
      </p:pic>
      <p:pic>
        <p:nvPicPr>
          <p:cNvPr id="23" name="Picture 42">
            <a:extLst>
              <a:ext uri="{FF2B5EF4-FFF2-40B4-BE49-F238E27FC236}">
                <a16:creationId xmlns:a16="http://schemas.microsoft.com/office/drawing/2014/main" id="{0D136ABC-A8F1-9D9B-C331-51E7E9163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4658" y="1970865"/>
            <a:ext cx="607819" cy="60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4D78420-98CB-49C4-1B19-C77334EA0918}"/>
              </a:ext>
            </a:extLst>
          </p:cNvPr>
          <p:cNvSpPr/>
          <p:nvPr/>
        </p:nvSpPr>
        <p:spPr>
          <a:xfrm>
            <a:off x="8025549" y="2842633"/>
            <a:ext cx="4116756" cy="96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0" marR="0" lvl="0" indent="-152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เป้าหมายระดับแผนแม่บทย่อย </a:t>
            </a:r>
            <a:r>
              <a:rPr kumimoji="0" lang="en-US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วัยเรียน / วัยรุ่น มีความรู้และทักษะในศตวรรษที่ 21 ครบถ้วน รู้จักคิด วิเคราะห์ รักการ เรียนรู้ มีสำนึกพลเมือง มีความกล้าหาญทางจริยธรรม มีความสามารถในการแก้ปัญหา ปรับตัว สื่อสาร และทำงานร่วมกับผู้อื่นได้อย่างมีประสิทธิผลตลอดชีวิตดีขึ้น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5B2BCF8-E55A-817D-DF12-54DC165B79B3}"/>
              </a:ext>
            </a:extLst>
          </p:cNvPr>
          <p:cNvSpPr/>
          <p:nvPr/>
        </p:nvSpPr>
        <p:spPr>
          <a:xfrm>
            <a:off x="8029380" y="2611603"/>
            <a:ext cx="4174740" cy="270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การพัฒนาช่วงวัยเรียนและวัยรุ่น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4A13648C-1A8D-8E3B-8B22-6C0D1E9BE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Google Shape;294;p8">
            <a:extLst>
              <a:ext uri="{FF2B5EF4-FFF2-40B4-BE49-F238E27FC236}">
                <a16:creationId xmlns:a16="http://schemas.microsoft.com/office/drawing/2014/main" id="{76921BE7-B26E-297C-083E-CAB52EF6EFA1}"/>
              </a:ext>
            </a:extLst>
          </p:cNvPr>
          <p:cNvSpPr/>
          <p:nvPr/>
        </p:nvSpPr>
        <p:spPr>
          <a:xfrm>
            <a:off x="142116" y="837882"/>
            <a:ext cx="7742545" cy="174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1688" marR="0" lvl="0" indent="-801688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คำอธิบาย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Char char="-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พิจารณาจากคะแนนความสามารถในการแข่งขันการพัฒนามนุษย์ด้านทักษะ (Skill) ของแรงงานในอนาคต (Future 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Workforce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Char char="-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การสำรวจความคิดเห็น และรวบรวมข้อมูลทุติยภูมิจาก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The Global Competitiveness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Report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ซึ่งจัดอันดับจากทั้งหมด 141 ประเทศโดยวัดคะแนนความสามารถในการแข่งขันการพัฒนาทุนมนุษย์ด้านทักษะ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Skill)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แรงงานในอนาคต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Future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Workforce)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ประกอบด้วย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AutoNum type="arabicParenBoth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ปีการศึกษาคาดหวัง: จำนวนปี ทั้งหมดที่คาดหวังว่าจะได้รับการศึกษา (ตั้งแต่ระดับประถมจนถึงอุดมศึกษา)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AutoNum type="arabicParenBoth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การสอนให้คิดอย่างมีเหตุมีผล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Critical thinking in teaching)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AutoNum type="arabicParenBoth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อัตราส่วนนักเรียนต่อครูในระดับประถมศึกษา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Pupil-to-teacher ratio in primary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education)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(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กำลังแรงงาน = บุคคลที่มีอายุ 15 ปีขึ้นไป)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None/>
              <a:tabLst/>
              <a:defRPr/>
            </a:pPr>
            <a:endParaRPr kumimoji="0" lang="th-TH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Sarabun"/>
            </a:endParaRPr>
          </a:p>
          <a:p>
            <a:pPr marL="0" marR="0" lvl="0" indent="287338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กลุ่มวัยเรียนที่มีอายุ 6 -14 ปี และกลุ่มวัยรุ่นที่มีอายุ 10 -19 ปี มีความรู้และทักษะในศตวรรษที่ 21 ได้แก่ (1) ทักษะการเรียนรู้และนวัตกรรม (2) ทักษะสารสนเทศสื่อ เทคโนโลยี (3) ทักษะชีวิตและอาชีพ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Google Shape;309;p8">
            <a:extLst>
              <a:ext uri="{FF2B5EF4-FFF2-40B4-BE49-F238E27FC236}">
                <a16:creationId xmlns:a16="http://schemas.microsoft.com/office/drawing/2014/main" id="{5679D28C-E111-C2EB-8C9F-44E21A55A17D}"/>
              </a:ext>
            </a:extLst>
          </p:cNvPr>
          <p:cNvSpPr/>
          <p:nvPr/>
        </p:nvSpPr>
        <p:spPr>
          <a:xfrm>
            <a:off x="8672701" y="1425675"/>
            <a:ext cx="3459056" cy="549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ยุทธศาสตร์ชาติ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การพัฒนาและสร้างเสริมศักยภาพและทรัพยากรมนุษย์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5" name="Google Shape;310;p8">
            <a:extLst>
              <a:ext uri="{FF2B5EF4-FFF2-40B4-BE49-F238E27FC236}">
                <a16:creationId xmlns:a16="http://schemas.microsoft.com/office/drawing/2014/main" id="{7B263388-5137-D8AA-39D0-FA97AAB33B1E}"/>
              </a:ext>
            </a:extLst>
          </p:cNvPr>
          <p:cNvSpPr/>
          <p:nvPr/>
        </p:nvSpPr>
        <p:spPr>
          <a:xfrm>
            <a:off x="8672701" y="2140811"/>
            <a:ext cx="3459056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แผนแม่บท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ประเด็นที่ 11 ศักยภาพคนตลอดช่วงชีวิต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2C6DED-1309-582A-1B50-6912C793FFF7}"/>
              </a:ext>
            </a:extLst>
          </p:cNvPr>
          <p:cNvSpPr txBox="1"/>
          <p:nvPr/>
        </p:nvSpPr>
        <p:spPr>
          <a:xfrm>
            <a:off x="10625417" y="-18433"/>
            <a:ext cx="988828" cy="4206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0" name="Picture 1" descr="C:\Users\dathpan\Downloads\056aac9a306aef891367aae43a86394b.jpg">
            <a:extLst>
              <a:ext uri="{FF2B5EF4-FFF2-40B4-BE49-F238E27FC236}">
                <a16:creationId xmlns:a16="http://schemas.microsoft.com/office/drawing/2014/main" id="{6BBCEF78-0330-656A-A0F4-4DACBEAE5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t="8192" r="17099" b="14839"/>
          <a:stretch>
            <a:fillRect/>
          </a:stretch>
        </p:blipFill>
        <p:spPr bwMode="auto">
          <a:xfrm>
            <a:off x="10782161" y="527971"/>
            <a:ext cx="706279" cy="55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1A7D871-A7A2-A853-F2AB-FE2038DE0AC2}"/>
              </a:ext>
            </a:extLst>
          </p:cNvPr>
          <p:cNvSpPr/>
          <p:nvPr/>
        </p:nvSpPr>
        <p:spPr>
          <a:xfrm>
            <a:off x="10735529" y="571328"/>
            <a:ext cx="825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น้ำหนัก</a:t>
            </a:r>
            <a:b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15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25" name="Google Shape;213;p4">
            <a:extLst>
              <a:ext uri="{FF2B5EF4-FFF2-40B4-BE49-F238E27FC236}">
                <a16:creationId xmlns:a16="http://schemas.microsoft.com/office/drawing/2014/main" id="{A02AEDA4-2EE6-797E-D531-473895550924}"/>
              </a:ext>
            </a:extLst>
          </p:cNvPr>
          <p:cNvGraphicFramePr/>
          <p:nvPr/>
        </p:nvGraphicFramePr>
        <p:xfrm>
          <a:off x="180241" y="2757840"/>
          <a:ext cx="7454176" cy="100663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38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79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5333">
                  <a:extLst>
                    <a:ext uri="{9D8B030D-6E8A-4147-A177-3AD203B41FA5}">
                      <a16:colId xmlns:a16="http://schemas.microsoft.com/office/drawing/2014/main" val="818935075"/>
                    </a:ext>
                  </a:extLst>
                </a:gridCol>
                <a:gridCol w="728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8619">
                  <a:extLst>
                    <a:ext uri="{9D8B030D-6E8A-4147-A177-3AD203B41FA5}">
                      <a16:colId xmlns:a16="http://schemas.microsoft.com/office/drawing/2014/main" val="1200807294"/>
                    </a:ext>
                  </a:extLst>
                </a:gridCol>
                <a:gridCol w="728619">
                  <a:extLst>
                    <a:ext uri="{9D8B030D-6E8A-4147-A177-3AD203B41FA5}">
                      <a16:colId xmlns:a16="http://schemas.microsoft.com/office/drawing/2014/main" val="1762714873"/>
                    </a:ext>
                  </a:extLst>
                </a:gridCol>
                <a:gridCol w="728619">
                  <a:extLst>
                    <a:ext uri="{9D8B030D-6E8A-4147-A177-3AD203B41FA5}">
                      <a16:colId xmlns:a16="http://schemas.microsoft.com/office/drawing/2014/main" val="199465917"/>
                    </a:ext>
                  </a:extLst>
                </a:gridCol>
                <a:gridCol w="728619">
                  <a:extLst>
                    <a:ext uri="{9D8B030D-6E8A-4147-A177-3AD203B41FA5}">
                      <a16:colId xmlns:a16="http://schemas.microsoft.com/office/drawing/2014/main" val="3216855977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4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ข้อมูลพื้นฐาน (Baseline) ด้านทักษะ (Skill) 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4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ค่าเป้าหมาย</a:t>
                      </a: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4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2561</a:t>
                      </a: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4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2562</a:t>
                      </a: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4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2563</a:t>
                      </a: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400" u="none" strike="noStrike" kern="1200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2564</a:t>
                      </a:r>
                      <a:endParaRPr sz="1400" u="none" strike="noStrike" kern="1200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400" u="none" strike="noStrike" kern="1200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2565</a:t>
                      </a:r>
                      <a:endParaRPr sz="1400" u="none" strike="noStrike" kern="1200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kern="1200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sz="1400" u="none" strike="noStrike" kern="1200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40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</a:t>
                      </a:r>
                      <a:r>
                        <a:rPr lang="en-US" sz="140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7*</a:t>
                      </a: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2568</a:t>
                      </a: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2569</a:t>
                      </a: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2570</a:t>
                      </a: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58.49 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60.70 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Sarabun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-</a:t>
                      </a: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5720" marR="4572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Sarabun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-</a:t>
                      </a: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5720" marR="4572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Sarabun"/>
                        <a:buNone/>
                      </a:pPr>
                      <a:r>
                        <a:rPr lang="th-TH" sz="14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n/a</a:t>
                      </a:r>
                      <a:endParaRPr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5720" marR="4572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Sarabun"/>
                        <a:buNone/>
                        <a:tabLst/>
                        <a:defRPr/>
                      </a:pPr>
                      <a:r>
                        <a:rPr lang="en-US" sz="14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n/a</a:t>
                      </a: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5720" marR="4572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200"/>
                        <a:buFont typeface="Sarabun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-</a:t>
                      </a:r>
                      <a:endParaRPr lang="th-TH" sz="1400" b="0" i="0" u="none" strike="noStrike" cap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45720" marR="4572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200"/>
                        <a:buFont typeface="Sarabun"/>
                        <a:buNone/>
                      </a:pPr>
                      <a:r>
                        <a:rPr lang="th-TH" sz="1400" b="0" i="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ไม่น้อยกว่า 64</a:t>
                      </a:r>
                      <a:r>
                        <a:rPr lang="en-US" sz="1400" b="0" i="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 </a:t>
                      </a:r>
                      <a:r>
                        <a:rPr lang="th-TH" sz="1400" b="0" i="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คะแนน</a:t>
                      </a:r>
                    </a:p>
                  </a:txBody>
                  <a:tcPr marL="45720" marR="4572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200"/>
                        <a:buFont typeface="Sarabun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n/a</a:t>
                      </a:r>
                      <a:endParaRPr lang="th-TH" sz="1400" b="0" i="0" u="none" strike="noStrike" cap="none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45720" marR="4572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200"/>
                        <a:buFont typeface="Sarabun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n/a</a:t>
                      </a:r>
                      <a:endParaRPr lang="th-TH" sz="1400" b="0" i="0" u="none" strike="noStrike" cap="none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200"/>
                        <a:buFont typeface="Sarabun"/>
                        <a:buNone/>
                      </a:pPr>
                      <a:endParaRPr lang="th-TH" sz="1400" b="0" i="0" u="none" strike="noStrike" cap="none"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45720" marR="4572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1200"/>
                        <a:buFont typeface="Sarabun"/>
                        <a:buNone/>
                        <a:tabLst/>
                        <a:defRPr/>
                      </a:pPr>
                      <a:r>
                        <a:rPr lang="th-TH" sz="1400" b="0" i="0" u="none" strike="noStrike" cap="none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ไม่น้อยกว่า </a:t>
                      </a:r>
                      <a:r>
                        <a:rPr lang="en-US" sz="1400" b="0" i="0" u="none" strike="noStrike" cap="none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70 </a:t>
                      </a:r>
                      <a:r>
                        <a:rPr lang="th-TH" sz="1400" b="0" i="0" u="none" strike="noStrike" cap="none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คะแนน</a:t>
                      </a:r>
                    </a:p>
                  </a:txBody>
                  <a:tcPr marL="45720" marR="4572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Google Shape;224;p4">
            <a:extLst>
              <a:ext uri="{FF2B5EF4-FFF2-40B4-BE49-F238E27FC236}">
                <a16:creationId xmlns:a16="http://schemas.microsoft.com/office/drawing/2014/main" id="{1D0FDC0A-A348-FC57-415C-87A0473056C4}"/>
              </a:ext>
            </a:extLst>
          </p:cNvPr>
          <p:cNvSpPr/>
          <p:nvPr/>
        </p:nvSpPr>
        <p:spPr>
          <a:xfrm>
            <a:off x="123080" y="2545303"/>
            <a:ext cx="7281617" cy="2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เป้าหมาย ปี 256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7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ไม่น้อยกว่า 64 คะแนน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DE64E8-7F70-559F-9B07-F374B57FBABA}"/>
              </a:ext>
            </a:extLst>
          </p:cNvPr>
          <p:cNvSpPr/>
          <p:nvPr/>
        </p:nvSpPr>
        <p:spPr>
          <a:xfrm>
            <a:off x="228628" y="3795811"/>
            <a:ext cx="6400800" cy="392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038" marR="0" lvl="0" indent="-8080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2788" algn="l"/>
              </a:tabLst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	-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* ค่าเป้าหมายจากยุทธศาสตร์การจัดสรรงบประมาณรายจ่ายประจำปีงบประมาณ พ.ศ. 256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</a:p>
          <a:p>
            <a:pPr marL="808038" marR="0" lvl="0" indent="-8080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2788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-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 2563-2564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WEF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ไม่รายงานผล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B80869E-E60C-F28C-D4F7-6ED8C5A79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119872"/>
              </p:ext>
            </p:extLst>
          </p:nvPr>
        </p:nvGraphicFramePr>
        <p:xfrm>
          <a:off x="203018" y="5170801"/>
          <a:ext cx="7454175" cy="1340100"/>
        </p:xfrm>
        <a:graphic>
          <a:graphicData uri="http://schemas.openxmlformats.org/drawingml/2006/table">
            <a:tbl>
              <a:tblPr firstRow="1" bandRow="1"/>
              <a:tblGrid>
                <a:gridCol w="248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4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55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r>
                        <a:rPr lang="en-US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รอบที่ </a:t>
                      </a:r>
                      <a:r>
                        <a:rPr lang="en-US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12 </a:t>
                      </a: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เดือน) </a:t>
                      </a:r>
                      <a:endParaRPr lang="en-US" sz="16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121936" marT="4373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xx.xx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</a:p>
                    <a:p>
                      <a:pPr marL="0" indent="0" algn="ct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14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(ผลการดำเนินงานที่ดีที่สุดของปี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65-66</a:t>
                      </a:r>
                      <a:r>
                        <a:rPr lang="th-TH" sz="14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14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 คะแนน</a:t>
                      </a:r>
                    </a:p>
                    <a:p>
                      <a:pPr marL="0" indent="0" algn="ct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1400" kern="1200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(เป้าหมายตามยุทธศาสตร์จัดสรรฯ ปี 67)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คะแนน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(ค่ามาตรฐาน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+ 2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b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(โดยค่า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คิดจาก (ค่าเป้าหมายปี 67 (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64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 – </a:t>
                      </a:r>
                      <a:b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ค่าเป้าหมายปี 70 (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70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))/3)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BEC881F1-953B-4062-92A3-C7B1BF2CA7F8}"/>
              </a:ext>
            </a:extLst>
          </p:cNvPr>
          <p:cNvGraphicFramePr>
            <a:graphicFrameLocks noGrp="1"/>
          </p:cNvGraphicFramePr>
          <p:nvPr/>
        </p:nvGraphicFramePr>
        <p:xfrm>
          <a:off x="203018" y="4136418"/>
          <a:ext cx="7454175" cy="998724"/>
        </p:xfrm>
        <a:graphic>
          <a:graphicData uri="http://schemas.openxmlformats.org/drawingml/2006/table">
            <a:tbl>
              <a:tblPr firstRow="1" bandRow="1"/>
              <a:tblGrid>
                <a:gridCol w="248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4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55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r>
                        <a:rPr lang="en-US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รอบที่ </a:t>
                      </a:r>
                      <a:r>
                        <a:rPr lang="en-US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เดือน) </a:t>
                      </a:r>
                      <a:endParaRPr lang="en-US" sz="16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121936" marT="4373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14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ศึกษาและวิเคราะห์ข้อมูลผลการจัดอันดับ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WEF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14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รวบรวมข้อมูล และความคิดเห็นในการพัฒนาทุนมนุษย์ด้านทักษะจากหน่วยงานที่เกี่ยวข้อง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จัดทำข้อเสนอการยกระดับคะแนนความสามารถในการแข่งขันการพัฒนาทุนมนุษย์ด้านทักษะ 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98138" y="6635410"/>
            <a:ext cx="6734673" cy="270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6100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ช่วงเวลารายงานผล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ทุกปี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Google Shape;317;p8">
            <a:extLst>
              <a:ext uri="{FF2B5EF4-FFF2-40B4-BE49-F238E27FC236}">
                <a16:creationId xmlns:a16="http://schemas.microsoft.com/office/drawing/2014/main" id="{EEA41890-C4BB-7E11-A3DB-E50A3B6662F2}"/>
              </a:ext>
            </a:extLst>
          </p:cNvPr>
          <p:cNvSpPr/>
          <p:nvPr/>
        </p:nvSpPr>
        <p:spPr>
          <a:xfrm>
            <a:off x="98138" y="6485425"/>
            <a:ext cx="6217920" cy="26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ผู้รับผิดชอบการรายงานผล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สำนักงานเลขาธิการสภาการศึกษา กระทรวงศึกษาธิการ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28411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F61289E9-DEF2-ACDD-8359-64BF75E2B9A4}"/>
              </a:ext>
            </a:extLst>
          </p:cNvPr>
          <p:cNvGraphicFramePr>
            <a:graphicFrameLocks noGrp="1"/>
          </p:cNvGraphicFramePr>
          <p:nvPr/>
        </p:nvGraphicFramePr>
        <p:xfrm>
          <a:off x="259646" y="1442885"/>
          <a:ext cx="11622989" cy="4846320"/>
        </p:xfrm>
        <a:graphic>
          <a:graphicData uri="http://schemas.openxmlformats.org/drawingml/2006/table">
            <a:tbl>
              <a:tblPr firstRow="1" bandRow="1"/>
              <a:tblGrid>
                <a:gridCol w="358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7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22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722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722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7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7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72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72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72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72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722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722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1031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กิจกรรม</a:t>
                      </a:r>
                      <a:endParaRPr lang="th-TH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ปีงบประมาณ พ.ศ. 256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endParaRPr lang="th-TH" sz="1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05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5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5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5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5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5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5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5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ต.ค.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พ.ย.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ธ.ค.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ม.ค.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ก.พ.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มี.ค.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เม.ย.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พ.ค.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มิ.ย.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ก.ค.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ส.ค.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ก.ย.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th-TH" sz="1800" b="0" i="0" u="none" strike="noStrike" kern="12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ศึกษา</a:t>
                      </a:r>
                      <a:r>
                        <a:rPr lang="th-TH" sz="1800" kern="1200" baseline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และวิเคราะห์ข้อมูลผลการจัดอันดับ 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WEF</a:t>
                      </a:r>
                      <a:endParaRPr lang="th-TH" sz="1800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endParaRPr lang="th-TH" sz="1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รวบรวม</a:t>
                      </a:r>
                      <a:r>
                        <a:rPr lang="th-TH" sz="1800" kern="1200" baseline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ข้อมูล และความคิดเห็นในการพัฒนาทุนมนุษย์ด้านทักษะจากหน่วยงานที่เกี่ยวข้อง</a:t>
                      </a:r>
                      <a:endParaRPr lang="th-TH" sz="1800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411645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endParaRPr lang="th-TH" sz="1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จัดทำข้อเสนอการยกระดับคะแนนความสามารถในการแข่งขันการพัฒนาทุนมนุษย์ด้านทักษะ 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45137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endParaRPr lang="th-TH" sz="1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h-TH" sz="1800" b="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นำเสนอข้อเสนอการยกระดับคะแนนความสามารถในการแข่งขันการพัฒนาทุนมนุษย์ด้านทักษะ </a:t>
                      </a:r>
                      <a:r>
                        <a:rPr lang="th-TH" sz="1800" b="0" i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ให้คณะกรรมการสภาการศึกษาให้ความเห็นชอบ</a:t>
                      </a:r>
                      <a:endParaRPr lang="th-TH" sz="1800" b="0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488293"/>
                  </a:ext>
                </a:extLst>
              </a:tr>
              <a:tr h="408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endParaRPr lang="th-TH" sz="1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h-TH" sz="1800" b="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บเคลื่อนการดำเนินงานตามข้อเสนอการยกระดับคะแนนความสามารถในการแข่งขันการพัฒนาทุนมนุษย์ด้านทักษะ  </a:t>
                      </a: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619507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endParaRPr lang="th-TH" sz="1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th-TH" sz="1800" b="0" i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รายงานผลการดำเนินงานตามข้อเสนอการยกระดับคะแนนความสามารถในการแข่งขันการพัฒนาทุนมนุษย์ด้านทักษะ</a:t>
                      </a:r>
                      <a:r>
                        <a:rPr lang="th-TH" sz="1800" b="0" i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ให้รัฐมนตรีว่าการกระทรวงศึกษาธิการทราบ</a:t>
                      </a:r>
                      <a:endParaRPr lang="th-TH" sz="1800" b="0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80975" marR="0" lvl="0" indent="-1809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533686"/>
                  </a:ext>
                </a:extLst>
              </a:tr>
            </a:tbl>
          </a:graphicData>
        </a:graphic>
      </p:graphicFrame>
      <p:graphicFrame>
        <p:nvGraphicFramePr>
          <p:cNvPr id="60" name="Table 4">
            <a:extLst>
              <a:ext uri="{FF2B5EF4-FFF2-40B4-BE49-F238E27FC236}">
                <a16:creationId xmlns:a16="http://schemas.microsoft.com/office/drawing/2014/main" id="{EB6D5035-FA3F-1B66-EF68-20BCCBBAE9B7}"/>
              </a:ext>
            </a:extLst>
          </p:cNvPr>
          <p:cNvGraphicFramePr>
            <a:graphicFrameLocks noGrp="1"/>
          </p:cNvGraphicFramePr>
          <p:nvPr/>
        </p:nvGraphicFramePr>
        <p:xfrm>
          <a:off x="213926" y="1038727"/>
          <a:ext cx="5000533" cy="396240"/>
        </p:xfrm>
        <a:graphic>
          <a:graphicData uri="http://schemas.openxmlformats.org/drawingml/2006/table">
            <a:tbl>
              <a:tblPr firstRow="1" bandRow="1"/>
              <a:tblGrid>
                <a:gridCol w="5000533">
                  <a:extLst>
                    <a:ext uri="{9D8B030D-6E8A-4147-A177-3AD203B41FA5}">
                      <a16:colId xmlns:a16="http://schemas.microsoft.com/office/drawing/2014/main" val="1661457189"/>
                    </a:ext>
                  </a:extLst>
                </a:gridCol>
              </a:tblGrid>
              <a:tr h="2950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แผนการดำเนินการตามตัวชี้วัด  (ต.ค.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66 – </a:t>
                      </a: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ก.ย.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67)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566634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B68B68-8486-0817-49B3-52BDADB03668}"/>
              </a:ext>
            </a:extLst>
          </p:cNvPr>
          <p:cNvCxnSpPr>
            <a:cxnSpLocks/>
          </p:cNvCxnSpPr>
          <p:nvPr/>
        </p:nvCxnSpPr>
        <p:spPr>
          <a:xfrm>
            <a:off x="5214459" y="2359842"/>
            <a:ext cx="1077293" cy="5864"/>
          </a:xfrm>
          <a:prstGeom prst="line">
            <a:avLst/>
          </a:prstGeom>
          <a:noFill/>
          <a:ln w="762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B68B68-8486-0817-49B3-52BDADB03668}"/>
              </a:ext>
            </a:extLst>
          </p:cNvPr>
          <p:cNvCxnSpPr>
            <a:cxnSpLocks/>
          </p:cNvCxnSpPr>
          <p:nvPr/>
        </p:nvCxnSpPr>
        <p:spPr>
          <a:xfrm>
            <a:off x="5791205" y="2865707"/>
            <a:ext cx="1077293" cy="5864"/>
          </a:xfrm>
          <a:prstGeom prst="line">
            <a:avLst/>
          </a:prstGeom>
          <a:noFill/>
          <a:ln w="762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B68B68-8486-0817-49B3-52BDADB03668}"/>
              </a:ext>
            </a:extLst>
          </p:cNvPr>
          <p:cNvCxnSpPr>
            <a:cxnSpLocks/>
          </p:cNvCxnSpPr>
          <p:nvPr/>
        </p:nvCxnSpPr>
        <p:spPr>
          <a:xfrm>
            <a:off x="6868498" y="3540106"/>
            <a:ext cx="1677724" cy="2932"/>
          </a:xfrm>
          <a:prstGeom prst="line">
            <a:avLst/>
          </a:prstGeom>
          <a:noFill/>
          <a:ln w="762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B68B68-8486-0817-49B3-52BDADB03668}"/>
              </a:ext>
            </a:extLst>
          </p:cNvPr>
          <p:cNvCxnSpPr>
            <a:cxnSpLocks/>
          </p:cNvCxnSpPr>
          <p:nvPr/>
        </p:nvCxnSpPr>
        <p:spPr>
          <a:xfrm>
            <a:off x="10798766" y="5776415"/>
            <a:ext cx="1077293" cy="5864"/>
          </a:xfrm>
          <a:prstGeom prst="line">
            <a:avLst/>
          </a:prstGeom>
          <a:noFill/>
          <a:ln w="762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B68B68-8486-0817-49B3-52BDADB03668}"/>
              </a:ext>
            </a:extLst>
          </p:cNvPr>
          <p:cNvCxnSpPr>
            <a:cxnSpLocks/>
          </p:cNvCxnSpPr>
          <p:nvPr/>
        </p:nvCxnSpPr>
        <p:spPr>
          <a:xfrm>
            <a:off x="9100730" y="5050616"/>
            <a:ext cx="1698036" cy="0"/>
          </a:xfrm>
          <a:prstGeom prst="line">
            <a:avLst/>
          </a:prstGeom>
          <a:noFill/>
          <a:ln w="762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B68B68-8486-0817-49B3-52BDADB03668}"/>
              </a:ext>
            </a:extLst>
          </p:cNvPr>
          <p:cNvCxnSpPr>
            <a:cxnSpLocks/>
          </p:cNvCxnSpPr>
          <p:nvPr/>
        </p:nvCxnSpPr>
        <p:spPr>
          <a:xfrm>
            <a:off x="8546222" y="4342793"/>
            <a:ext cx="554508" cy="5256"/>
          </a:xfrm>
          <a:prstGeom prst="line">
            <a:avLst/>
          </a:prstGeom>
          <a:noFill/>
          <a:ln w="762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</p:cxnSp>
      <p:sp>
        <p:nvSpPr>
          <p:cNvPr id="19" name="Rectangle 1">
            <a:extLst>
              <a:ext uri="{FF2B5EF4-FFF2-40B4-BE49-F238E27FC236}">
                <a16:creationId xmlns:a16="http://schemas.microsoft.com/office/drawing/2014/main" id="{3CBAB3B9-3CD9-F08B-A972-17EE839EEDCB}"/>
              </a:ext>
            </a:extLst>
          </p:cNvPr>
          <p:cNvSpPr/>
          <p:nvPr/>
        </p:nvSpPr>
        <p:spPr>
          <a:xfrm>
            <a:off x="213926" y="678426"/>
            <a:ext cx="10794362" cy="397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5838" marR="0" lvl="0" indent="-9858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ตัวชี้วัด 1 :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ความสามารถในการแข่งขันการพัฒนาทุนมนุษย์ด้านทักษะ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Skill)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แรงงานในอนาคต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Future Workforce)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(ต่อ)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A01873-DF69-9E18-AF27-20358224FD52}"/>
              </a:ext>
            </a:extLst>
          </p:cNvPr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5A6273-1809-737F-BCDE-C25A18753500}"/>
              </a:ext>
            </a:extLst>
          </p:cNvPr>
          <p:cNvSpPr txBox="1"/>
          <p:nvPr/>
        </p:nvSpPr>
        <p:spPr>
          <a:xfrm>
            <a:off x="123081" y="-15861"/>
            <a:ext cx="808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9B18DC17-2862-272C-8B73-4DF43B7FF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2E2052-BFB7-AC54-E4F3-1E6790D44145}"/>
              </a:ext>
            </a:extLst>
          </p:cNvPr>
          <p:cNvSpPr txBox="1"/>
          <p:nvPr/>
        </p:nvSpPr>
        <p:spPr>
          <a:xfrm>
            <a:off x="10625417" y="-18433"/>
            <a:ext cx="988828" cy="4206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36">
            <a:extLst>
              <a:ext uri="{FF2B5EF4-FFF2-40B4-BE49-F238E27FC236}">
                <a16:creationId xmlns:a16="http://schemas.microsoft.com/office/drawing/2014/main" id="{A663457E-BECB-5DCA-D468-E22731F32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9105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30527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" name="Google Shape;213;p4"/>
          <p:cNvGraphicFramePr/>
          <p:nvPr/>
        </p:nvGraphicFramePr>
        <p:xfrm>
          <a:off x="206240" y="2044315"/>
          <a:ext cx="7454172" cy="15837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77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6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652">
                  <a:extLst>
                    <a:ext uri="{9D8B030D-6E8A-4147-A177-3AD203B41FA5}">
                      <a16:colId xmlns:a16="http://schemas.microsoft.com/office/drawing/2014/main" val="818935075"/>
                    </a:ext>
                  </a:extLst>
                </a:gridCol>
                <a:gridCol w="6776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652">
                  <a:extLst>
                    <a:ext uri="{9D8B030D-6E8A-4147-A177-3AD203B41FA5}">
                      <a16:colId xmlns:a16="http://schemas.microsoft.com/office/drawing/2014/main" val="50141232"/>
                    </a:ext>
                  </a:extLst>
                </a:gridCol>
                <a:gridCol w="677652">
                  <a:extLst>
                    <a:ext uri="{9D8B030D-6E8A-4147-A177-3AD203B41FA5}">
                      <a16:colId xmlns:a16="http://schemas.microsoft.com/office/drawing/2014/main" val="1853503910"/>
                    </a:ext>
                  </a:extLst>
                </a:gridCol>
                <a:gridCol w="677652">
                  <a:extLst>
                    <a:ext uri="{9D8B030D-6E8A-4147-A177-3AD203B41FA5}">
                      <a16:colId xmlns:a16="http://schemas.microsoft.com/office/drawing/2014/main" val="2905359133"/>
                    </a:ext>
                  </a:extLst>
                </a:gridCol>
                <a:gridCol w="677652">
                  <a:extLst>
                    <a:ext uri="{9D8B030D-6E8A-4147-A177-3AD203B41FA5}">
                      <a16:colId xmlns:a16="http://schemas.microsoft.com/office/drawing/2014/main" val="1819259937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5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ข้อมูลพื้นฐาน (Baseline) ด้านทักษะ (Skill) </a:t>
                      </a:r>
                      <a:endParaRPr sz="150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5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ค่าเป้าหมาย </a:t>
                      </a:r>
                      <a:r>
                        <a:rPr lang="en-US" sz="15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2566 - 2570</a:t>
                      </a:r>
                      <a:endParaRPr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2561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2562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2563</a:t>
                      </a:r>
                      <a:endParaRPr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2564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2565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2566</a:t>
                      </a:r>
                      <a:endParaRPr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2567</a:t>
                      </a:r>
                      <a:r>
                        <a:rPr lang="th-TH" sz="1400" u="none" strike="noStrike" cap="none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*</a:t>
                      </a:r>
                      <a:endParaRPr dirty="0">
                        <a:solidFill>
                          <a:srgbClr val="0000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2568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2569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2570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31.74 คน</a:t>
                      </a:r>
                    </a:p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ต่อประชากร </a:t>
                      </a:r>
                    </a:p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แสนคน</a:t>
                      </a:r>
                    </a:p>
                  </a:txBody>
                  <a:tcPr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30.57 คน</a:t>
                      </a:r>
                    </a:p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ต่อประชากร </a:t>
                      </a:r>
                    </a:p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แสนคน</a:t>
                      </a:r>
                    </a:p>
                  </a:txBody>
                  <a:tcPr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27.14 คน</a:t>
                      </a:r>
                    </a:p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ต่อประชากร </a:t>
                      </a:r>
                    </a:p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แสนคน</a:t>
                      </a:r>
                    </a:p>
                  </a:txBody>
                  <a:tcPr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27.85 คน</a:t>
                      </a:r>
                    </a:p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ต่อประชากร </a:t>
                      </a:r>
                    </a:p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แสนคน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 คน</a:t>
                      </a:r>
                    </a:p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ต่อประชากร </a:t>
                      </a:r>
                    </a:p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แสนคน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n/a</a:t>
                      </a:r>
                      <a:endParaRPr lang="en-US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br>
                        <a:rPr lang="th-TH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คน ต่อประชากร</a:t>
                      </a:r>
                      <a:br>
                        <a:rPr lang="th-TH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 แสนคน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aseline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br>
                        <a:rPr lang="th-TH" sz="1400" baseline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aseline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 คน ต่อประชากร</a:t>
                      </a:r>
                      <a:br>
                        <a:rPr lang="th-TH" sz="1400" baseline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aseline="0" dirty="0">
                          <a:solidFill>
                            <a:srgbClr val="0000CC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 แสนคน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00"/>
                        </a:buClr>
                        <a:buSzPts val="1600"/>
                        <a:buFont typeface="Sarabun"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12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00"/>
                        </a:buClr>
                        <a:buSzPts val="1600"/>
                        <a:buFont typeface="Sarabun"/>
                        <a:buNone/>
                      </a:pP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00"/>
                        </a:buClr>
                        <a:buSzPts val="1600"/>
                        <a:buFont typeface="Sarabun"/>
                        <a:buNone/>
                      </a:pP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7" name="Google Shape;217;p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"/>
          <p:cNvSpPr txBox="1"/>
          <p:nvPr/>
        </p:nvSpPr>
        <p:spPr>
          <a:xfrm>
            <a:off x="123081" y="-15861"/>
            <a:ext cx="80835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bun"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รายละเอียดตัวชี้วัด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219" name="Google Shape;219;p4"/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4"/>
          <p:cNvSpPr txBox="1">
            <a:spLocks noGrp="1"/>
          </p:cNvSpPr>
          <p:nvPr>
            <p:ph type="sldNum" idx="12"/>
          </p:nvPr>
        </p:nvSpPr>
        <p:spPr>
          <a:xfrm>
            <a:off x="931852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Calibri"/>
                <a:buNone/>
                <a:tabLst/>
                <a:defRPr/>
              </a:pPr>
              <a:t>79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4"/>
          <p:cNvSpPr/>
          <p:nvPr/>
        </p:nvSpPr>
        <p:spPr>
          <a:xfrm>
            <a:off x="123080" y="407352"/>
            <a:ext cx="7042341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85838" marR="0" lvl="0" indent="-9858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: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อัตราผู้เสียชีวิตจากอุบัติเหตุทางถนน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คนต่อประชากร 1 แสนคน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pic>
        <p:nvPicPr>
          <p:cNvPr id="228" name="Google Shape;228;p4" descr="สำนักงานคณะกรรมการการพัฒนาระบบราชการ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6345" y="31427"/>
            <a:ext cx="497291" cy="4175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95DB79EA-A691-F6D4-624C-AFF1A436DADF}"/>
              </a:ext>
            </a:extLst>
          </p:cNvPr>
          <p:cNvGraphicFramePr>
            <a:graphicFrameLocks noGrp="1"/>
          </p:cNvGraphicFramePr>
          <p:nvPr/>
        </p:nvGraphicFramePr>
        <p:xfrm>
          <a:off x="203018" y="5299247"/>
          <a:ext cx="7160247" cy="1225102"/>
        </p:xfrm>
        <a:graphic>
          <a:graphicData uri="http://schemas.openxmlformats.org/drawingml/2006/table">
            <a:tbl>
              <a:tblPr firstRow="1" bandRow="1"/>
              <a:tblGrid>
                <a:gridCol w="238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55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r>
                        <a:rPr lang="en-US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รอบที่ </a:t>
                      </a:r>
                      <a:r>
                        <a:rPr lang="en-US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12 </a:t>
                      </a:r>
                      <a:r>
                        <a:rPr lang="th-TH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เดือน) </a:t>
                      </a:r>
                      <a:endParaRPr lang="en-US" sz="18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121936" marT="4373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8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20 คนต่อประชากร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แสนคน</a:t>
                      </a:r>
                    </a:p>
                    <a:p>
                      <a:pPr marL="0" indent="0" algn="ct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(ผลการดำเนินงานที่ดีที่สุด)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18 คน ต่อประชากร 1 แสนคน</a:t>
                      </a:r>
                    </a:p>
                    <a:p>
                      <a:pPr marL="0" indent="0" algn="ct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1600" kern="1200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(เป้าหมายตามยุทธศาสตร์จัดสรรฯ ปี 67)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1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คน ต่อประชากร 1 แสนคน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(ทอนเป้าปี 68 จากค่าเป้าหมาย 5 ปี ของแผนแม่บทฯ)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Google Shape;294;p8">
            <a:extLst>
              <a:ext uri="{FF2B5EF4-FFF2-40B4-BE49-F238E27FC236}">
                <a16:creationId xmlns:a16="http://schemas.microsoft.com/office/drawing/2014/main" id="{2339858A-B5B2-08CF-12CD-828A316DE286}"/>
              </a:ext>
            </a:extLst>
          </p:cNvPr>
          <p:cNvSpPr/>
          <p:nvPr/>
        </p:nvSpPr>
        <p:spPr>
          <a:xfrm>
            <a:off x="134182" y="669369"/>
            <a:ext cx="7964383" cy="112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Tahoma"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วิธีการจัดเก็บข้อมูล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บูรณาการจาก 3 ฐาน ประกอบด้วย                                                               </a:t>
            </a:r>
          </a:p>
          <a:p>
            <a:pPr marL="0" marR="0" lvl="0" indent="174625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1. กระทรวงสาธารณสุข จากข้อมูลมรณบัตรและหนังสือรับรองการตาย ของกองยุทธศาสตร์และแผนงาน สำนักงานปลัดกระทรวงสาธารณสุข  </a:t>
            </a:r>
          </a:p>
          <a:p>
            <a:pPr marL="0" marR="0" lvl="0" indent="174625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2. สำนักงานตำรวจแห่งชาติ จากข้อมูลในระบบ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Crime</a:t>
            </a:r>
          </a:p>
          <a:p>
            <a:pPr marL="0" marR="0" lvl="0" indent="174625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3.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บริษัทกลางคุ้มครองผู้ประสบภัยจากรถ จำกัด จากข้อมูล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e-claim</a:t>
            </a:r>
          </a:p>
          <a:p>
            <a:pPr marL="0" marR="0" lvl="0" indent="174625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016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   </a:t>
            </a:r>
            <a:r>
              <a:rPr kumimoji="0" lang="th-TH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โดยแต่ละหน่วยงานจะจัดส่งข้อมูลเข้าระบบบูรณาการข้อมูล ทุก 3 เดือน ซึ่งข้อมูลที่ส่งเข้าระบบในแต่ละรอบ   จะทำการ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update</a:t>
            </a:r>
            <a:r>
              <a:rPr kumimoji="0" lang="th-TH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ข้อมูลที่ผ่านมา ตั้งแต่เดือน	มกราคมจนถึงปัจจุบัน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และระบบจะทำการประมวลผล และตัดข้อมูลที่ซ้ำซ้อนออก สามารถเข้าไปดูรายงานเป็นรายจังหวัดได้ใน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website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http://dip.ddc.moph.go.th/new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ABA486-C074-03DD-57FA-005F464B3B63}"/>
              </a:ext>
            </a:extLst>
          </p:cNvPr>
          <p:cNvSpPr/>
          <p:nvPr/>
        </p:nvSpPr>
        <p:spPr>
          <a:xfrm>
            <a:off x="145503" y="3640019"/>
            <a:ext cx="8282734" cy="270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038" marR="0" lvl="0" indent="-8080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2788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 ค่าเป้าหมายจากยุทธศาสตร์การจัดสรรงบประมาณรายจ่ายประจำปีงบประมาณ พ.ศ. 256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ACD3DC0-595D-7434-22AF-3EC52EFA6C89}"/>
              </a:ext>
            </a:extLst>
          </p:cNvPr>
          <p:cNvGraphicFramePr>
            <a:graphicFrameLocks noGrp="1"/>
          </p:cNvGraphicFramePr>
          <p:nvPr/>
        </p:nvGraphicFramePr>
        <p:xfrm>
          <a:off x="203017" y="4011193"/>
          <a:ext cx="7160247" cy="1030030"/>
        </p:xfrm>
        <a:graphic>
          <a:graphicData uri="http://schemas.openxmlformats.org/drawingml/2006/table">
            <a:tbl>
              <a:tblPr firstRow="1" bandRow="1"/>
              <a:tblGrid>
                <a:gridCol w="238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55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r>
                        <a:rPr lang="en-US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รอบที่ </a:t>
                      </a:r>
                      <a:r>
                        <a:rPr lang="en-US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เดือน) </a:t>
                      </a:r>
                      <a:endParaRPr lang="en-US" sz="18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121936" marT="4373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1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คน ต่อประชากร 1 แสนคน</a:t>
                      </a:r>
                    </a:p>
                    <a:p>
                      <a:pPr marL="0" indent="0" algn="ct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+Interval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1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คน ต่อประชากร 1 แสนคน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(ค่าเป้าหมายรอบ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เดือน ปี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r>
                        <a:rPr lang="th-TH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r>
                        <a:rPr lang="th-TH" sz="16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คน ต่อประชากร 1 แสนคน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kern="1200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(เป้าหมายตามยุทธศาสตร์จัดสรรฯ ปี 67)</a:t>
                      </a:r>
                      <a:r>
                        <a:rPr lang="en-US" sz="1500" kern="1200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/ 2</a:t>
                      </a:r>
                      <a:endParaRPr lang="th-TH" sz="1500" kern="1200" spc="-4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598EFF2-839E-77C2-AA96-AF346F48D4E5}"/>
              </a:ext>
            </a:extLst>
          </p:cNvPr>
          <p:cNvSpPr txBox="1"/>
          <p:nvPr/>
        </p:nvSpPr>
        <p:spPr>
          <a:xfrm>
            <a:off x="10625417" y="-18433"/>
            <a:ext cx="988828" cy="4206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Google Shape;287;p6">
            <a:extLst>
              <a:ext uri="{FF2B5EF4-FFF2-40B4-BE49-F238E27FC236}">
                <a16:creationId xmlns:a16="http://schemas.microsoft.com/office/drawing/2014/main" id="{732BF21C-0520-8320-1AA9-0627BA5510A1}"/>
              </a:ext>
            </a:extLst>
          </p:cNvPr>
          <p:cNvSpPr/>
          <p:nvPr/>
        </p:nvSpPr>
        <p:spPr>
          <a:xfrm>
            <a:off x="92313" y="6568730"/>
            <a:ext cx="4754880" cy="28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ผู้รับผิดชอบการรายงานผล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กรมป้องกันและบรรเทาสาธารณภัย กระทรวงมหาดไทย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386FAC-E1EC-4211-3B75-1701F9F55FF9}"/>
              </a:ext>
            </a:extLst>
          </p:cNvPr>
          <p:cNvSpPr/>
          <p:nvPr/>
        </p:nvSpPr>
        <p:spPr>
          <a:xfrm>
            <a:off x="8017259" y="1243593"/>
            <a:ext cx="4174740" cy="3978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262;p8">
            <a:extLst>
              <a:ext uri="{FF2B5EF4-FFF2-40B4-BE49-F238E27FC236}">
                <a16:creationId xmlns:a16="http://schemas.microsoft.com/office/drawing/2014/main" id="{85462C23-188C-238A-ACC5-584A9E53C361}"/>
              </a:ext>
            </a:extLst>
          </p:cNvPr>
          <p:cNvSpPr/>
          <p:nvPr/>
        </p:nvSpPr>
        <p:spPr>
          <a:xfrm>
            <a:off x="8672701" y="1425675"/>
            <a:ext cx="3459056" cy="321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arabun"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ยุทธศาสตร์ชาติ </a:t>
            </a:r>
            <a:r>
              <a: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การสร้างความสามารถในการแข่งขัน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5" name="Google Shape;263;p8">
            <a:extLst>
              <a:ext uri="{FF2B5EF4-FFF2-40B4-BE49-F238E27FC236}">
                <a16:creationId xmlns:a16="http://schemas.microsoft.com/office/drawing/2014/main" id="{DC7BE68B-E8F6-1127-4230-F98B6B8C5443}"/>
              </a:ext>
            </a:extLst>
          </p:cNvPr>
          <p:cNvSpPr/>
          <p:nvPr/>
        </p:nvSpPr>
        <p:spPr>
          <a:xfrm>
            <a:off x="8672701" y="2115529"/>
            <a:ext cx="3404999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arabun"/>
              <a:buNone/>
              <a:tabLst>
                <a:tab pos="808038" algn="l"/>
              </a:tabLst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แผนแม่บท </a:t>
            </a: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ประเด็นที่ 7 โครงสร้างพื้นฐาน ระบบ</a:t>
            </a:r>
            <a:b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</a:b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โลจิสติก</a:t>
            </a:r>
            <a:r>
              <a:rPr kumimoji="0" lang="th-TH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ส์</a:t>
            </a: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และดิจิทัล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graphicFrame>
        <p:nvGraphicFramePr>
          <p:cNvPr id="6" name="Google Shape;269;p8">
            <a:extLst>
              <a:ext uri="{FF2B5EF4-FFF2-40B4-BE49-F238E27FC236}">
                <a16:creationId xmlns:a16="http://schemas.microsoft.com/office/drawing/2014/main" id="{CADA9B49-8765-8D62-22C1-4B777804FCEF}"/>
              </a:ext>
            </a:extLst>
          </p:cNvPr>
          <p:cNvGraphicFramePr/>
          <p:nvPr/>
        </p:nvGraphicFramePr>
        <p:xfrm>
          <a:off x="8088629" y="3227399"/>
          <a:ext cx="4032000" cy="127993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300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ค่าเป้าหมาย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Sarabun"/>
                        <a:cs typeface="TH SarabunPSK" panose="020B0500040200020003" pitchFamily="34" charset="-34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2561-2565</a:t>
                      </a:r>
                      <a:endParaRPr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 dirty="0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2566-2570</a:t>
                      </a:r>
                      <a:endParaRPr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2571-2575</a:t>
                      </a:r>
                      <a:endParaRPr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u="none" strike="noStrike" cap="none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  <a:sym typeface="Sarabun"/>
                        </a:rPr>
                        <a:t>2576-2580</a:t>
                      </a:r>
                      <a:endParaRPr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25">
                <a:tc>
                  <a:txBody>
                    <a:bodyPr/>
                    <a:lstStyle/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คน</a:t>
                      </a:r>
                    </a:p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ต่อประชากร </a:t>
                      </a:r>
                    </a:p>
                    <a:p>
                      <a:pPr lvl="0" algn="ctr">
                        <a:lnSpc>
                          <a:spcPct val="80000"/>
                        </a:lnSpc>
                        <a:defRPr/>
                      </a:pPr>
                      <a:r>
                        <a:rPr lang="th-TH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แสนคน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dirty="0">
                          <a:solidFill>
                            <a:srgbClr val="008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12</a:t>
                      </a:r>
                      <a:endParaRPr sz="1600" dirty="0">
                        <a:solidFill>
                          <a:srgbClr val="008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ไม่เกิน 8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ไม่เกิน 5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5A5A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oogle Shape;273;p8">
            <a:extLst>
              <a:ext uri="{FF2B5EF4-FFF2-40B4-BE49-F238E27FC236}">
                <a16:creationId xmlns:a16="http://schemas.microsoft.com/office/drawing/2014/main" id="{7CF9F197-A0F2-6A81-C1C8-1DEAEE2E57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7144" y="1315982"/>
            <a:ext cx="621792" cy="64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74;p8">
            <a:extLst>
              <a:ext uri="{FF2B5EF4-FFF2-40B4-BE49-F238E27FC236}">
                <a16:creationId xmlns:a16="http://schemas.microsoft.com/office/drawing/2014/main" id="{34E07035-0C17-5EBE-9C91-1537E430F2CC}"/>
              </a:ext>
            </a:extLst>
          </p:cNvPr>
          <p:cNvPicPr preferRelativeResize="0"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7672" y="1960464"/>
            <a:ext cx="621792" cy="6217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EAA612-7A0A-6176-9781-8856C0053C74}"/>
              </a:ext>
            </a:extLst>
          </p:cNvPr>
          <p:cNvSpPr/>
          <p:nvPr/>
        </p:nvSpPr>
        <p:spPr>
          <a:xfrm>
            <a:off x="8036880" y="2886221"/>
            <a:ext cx="4094878" cy="270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0" marR="0" lvl="0" indent="-1524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58925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เป้าหมายระดับแผนแม่บทย่อย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ผู้เสียชีวิตจากอุบัติเหตุทางถนนลดลง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B96366-093F-D388-4A1D-8E8AB2775D81}"/>
              </a:ext>
            </a:extLst>
          </p:cNvPr>
          <p:cNvSpPr/>
          <p:nvPr/>
        </p:nvSpPr>
        <p:spPr>
          <a:xfrm>
            <a:off x="8029380" y="2611603"/>
            <a:ext cx="4174740" cy="270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แผนแม่บทย่อย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โครงสร้างพื้นฐานด้านคมนาคมและระบบโลจิสติก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ส์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4" name="Google Shape;260;p8">
            <a:extLst>
              <a:ext uri="{FF2B5EF4-FFF2-40B4-BE49-F238E27FC236}">
                <a16:creationId xmlns:a16="http://schemas.microsoft.com/office/drawing/2014/main" id="{D3189FC1-8EE2-5E03-43A6-5DA6C980A298}"/>
              </a:ext>
            </a:extLst>
          </p:cNvPr>
          <p:cNvSpPr/>
          <p:nvPr/>
        </p:nvSpPr>
        <p:spPr>
          <a:xfrm>
            <a:off x="7225664" y="501331"/>
            <a:ext cx="1221809" cy="4001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arabun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รหัส : 070105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cxnSp>
        <p:nvCxnSpPr>
          <p:cNvPr id="17" name="Google Shape;268;p8">
            <a:extLst>
              <a:ext uri="{FF2B5EF4-FFF2-40B4-BE49-F238E27FC236}">
                <a16:creationId xmlns:a16="http://schemas.microsoft.com/office/drawing/2014/main" id="{397B02F6-5A4E-57FE-15EE-039E29BCAAEB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8447473" y="701386"/>
            <a:ext cx="1657156" cy="542207"/>
          </a:xfrm>
          <a:prstGeom prst="bentConnector2">
            <a:avLst/>
          </a:prstGeom>
          <a:noFill/>
          <a:ln w="9525" cap="flat" cmpd="sng">
            <a:solidFill>
              <a:srgbClr val="3B9B33"/>
            </a:solidFill>
            <a:prstDash val="solid"/>
            <a:miter lim="800000"/>
            <a:headEnd type="oval" w="med" len="med"/>
            <a:tailEnd type="oval" w="med" len="med"/>
          </a:ln>
        </p:spPr>
      </p:cxnSp>
      <p:sp>
        <p:nvSpPr>
          <p:cNvPr id="22" name="Google Shape;266;p8">
            <a:extLst>
              <a:ext uri="{FF2B5EF4-FFF2-40B4-BE49-F238E27FC236}">
                <a16:creationId xmlns:a16="http://schemas.microsoft.com/office/drawing/2014/main" id="{42688FD9-2504-3843-51A4-295730BBBD80}"/>
              </a:ext>
            </a:extLst>
          </p:cNvPr>
          <p:cNvSpPr/>
          <p:nvPr/>
        </p:nvSpPr>
        <p:spPr>
          <a:xfrm>
            <a:off x="145503" y="1774897"/>
            <a:ext cx="3727559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เป้าหมาย ปี 256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7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ไม่เกิน 18 คนต่อประชากร 1 แสนคน</a:t>
            </a:r>
          </a:p>
        </p:txBody>
      </p:sp>
      <p:pic>
        <p:nvPicPr>
          <p:cNvPr id="7" name="Picture 1" descr="C:\Users\dathpan\Downloads\056aac9a306aef891367aae43a86394b.jpg">
            <a:extLst>
              <a:ext uri="{FF2B5EF4-FFF2-40B4-BE49-F238E27FC236}">
                <a16:creationId xmlns:a16="http://schemas.microsoft.com/office/drawing/2014/main" id="{C2260F2B-9655-21AE-1191-222C46D98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t="8192" r="17099" b="14839"/>
          <a:stretch>
            <a:fillRect/>
          </a:stretch>
        </p:blipFill>
        <p:spPr bwMode="auto">
          <a:xfrm>
            <a:off x="10782161" y="527971"/>
            <a:ext cx="706279" cy="55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347262-6F98-AE0A-48C5-EA88289937DF}"/>
              </a:ext>
            </a:extLst>
          </p:cNvPr>
          <p:cNvSpPr/>
          <p:nvPr/>
        </p:nvSpPr>
        <p:spPr>
          <a:xfrm>
            <a:off x="10735529" y="571328"/>
            <a:ext cx="825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น้ำหนัก</a:t>
            </a:r>
            <a:b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15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3666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A849CC5-1598-3C54-BCB7-77ED55EB8A51}"/>
              </a:ext>
            </a:extLst>
          </p:cNvPr>
          <p:cNvSpPr/>
          <p:nvPr/>
        </p:nvSpPr>
        <p:spPr>
          <a:xfrm>
            <a:off x="211536" y="942429"/>
            <a:ext cx="11725834" cy="5852040"/>
          </a:xfrm>
          <a:prstGeom prst="roundRect">
            <a:avLst>
              <a:gd name="adj" fmla="val 564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E20E63-02B2-AB89-FBA7-D2444F266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F67F17-2BEC-B031-FB91-F14C71F99860}"/>
              </a:ext>
            </a:extLst>
          </p:cNvPr>
          <p:cNvGrpSpPr/>
          <p:nvPr/>
        </p:nvGrpSpPr>
        <p:grpSpPr>
          <a:xfrm>
            <a:off x="1275828" y="1321876"/>
            <a:ext cx="9855998" cy="2740361"/>
            <a:chOff x="1275828" y="1417573"/>
            <a:chExt cx="9855998" cy="2740361"/>
          </a:xfrm>
        </p:grpSpPr>
        <p:sp>
          <p:nvSpPr>
            <p:cNvPr id="4" name="Pentagon 8">
              <a:extLst>
                <a:ext uri="{FF2B5EF4-FFF2-40B4-BE49-F238E27FC236}">
                  <a16:creationId xmlns:a16="http://schemas.microsoft.com/office/drawing/2014/main" id="{CCFF2B3C-2DD7-430D-4443-637CDDF45E5B}"/>
                </a:ext>
              </a:extLst>
            </p:cNvPr>
            <p:cNvSpPr/>
            <p:nvPr/>
          </p:nvSpPr>
          <p:spPr>
            <a:xfrm>
              <a:off x="4818394" y="1417573"/>
              <a:ext cx="6313432" cy="2733304"/>
            </a:xfrm>
            <a:prstGeom prst="homePlate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Pentagon 9">
              <a:extLst>
                <a:ext uri="{FF2B5EF4-FFF2-40B4-BE49-F238E27FC236}">
                  <a16:creationId xmlns:a16="http://schemas.microsoft.com/office/drawing/2014/main" id="{3FDEA5C7-39FB-824C-E79E-6C98A0049B12}"/>
                </a:ext>
              </a:extLst>
            </p:cNvPr>
            <p:cNvSpPr/>
            <p:nvPr/>
          </p:nvSpPr>
          <p:spPr>
            <a:xfrm>
              <a:off x="1275828" y="1424630"/>
              <a:ext cx="4407752" cy="2733304"/>
            </a:xfrm>
            <a:prstGeom prst="homePlate">
              <a:avLst>
                <a:gd name="adj" fmla="val 26922"/>
              </a:avLst>
            </a:prstGeom>
            <a:solidFill>
              <a:srgbClr val="FFFFFF"/>
            </a:soli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Snip Single Corner Rectangle 48">
              <a:extLst>
                <a:ext uri="{FF2B5EF4-FFF2-40B4-BE49-F238E27FC236}">
                  <a16:creationId xmlns:a16="http://schemas.microsoft.com/office/drawing/2014/main" id="{E759232D-1C82-1AED-FF94-06CC92E6D204}"/>
                </a:ext>
              </a:extLst>
            </p:cNvPr>
            <p:cNvSpPr/>
            <p:nvPr/>
          </p:nvSpPr>
          <p:spPr>
            <a:xfrm>
              <a:off x="2355896" y="1729967"/>
              <a:ext cx="1985643" cy="461674"/>
            </a:xfrm>
            <a:prstGeom prst="snip1Rect">
              <a:avLst>
                <a:gd name="adj" fmla="val 4595"/>
              </a:avLst>
            </a:prstGeom>
            <a:solidFill>
              <a:schemeClr val="accent6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ผู้รับการประเมิน</a:t>
              </a:r>
            </a:p>
          </p:txBody>
        </p:sp>
        <p:sp>
          <p:nvSpPr>
            <p:cNvPr id="7" name="Snip Single Corner Rectangle 50">
              <a:extLst>
                <a:ext uri="{FF2B5EF4-FFF2-40B4-BE49-F238E27FC236}">
                  <a16:creationId xmlns:a16="http://schemas.microsoft.com/office/drawing/2014/main" id="{4435D771-E20D-620B-A31C-E38E27F7F042}"/>
                </a:ext>
              </a:extLst>
            </p:cNvPr>
            <p:cNvSpPr/>
            <p:nvPr/>
          </p:nvSpPr>
          <p:spPr>
            <a:xfrm>
              <a:off x="6248082" y="1724995"/>
              <a:ext cx="1667720" cy="441639"/>
            </a:xfrm>
            <a:prstGeom prst="snip1Rect">
              <a:avLst>
                <a:gd name="adj" fmla="val 4595"/>
              </a:avLst>
            </a:prstGeom>
            <a:solidFill>
              <a:schemeClr val="accent6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ผู้ประเมิน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0E6F27-A678-E322-9ADC-515968428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002" y="1467368"/>
              <a:ext cx="887080" cy="81718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6C9F6A-E80B-2DD6-640C-5F562635EBE4}"/>
                </a:ext>
              </a:extLst>
            </p:cNvPr>
            <p:cNvSpPr/>
            <p:nvPr/>
          </p:nvSpPr>
          <p:spPr>
            <a:xfrm>
              <a:off x="1767928" y="2334975"/>
              <a:ext cx="3336763" cy="988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thaiDist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-8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ส่วนราชการในสังกัดฝ่ายบริหาร ได้แก่</a:t>
              </a:r>
              <a:endParaRPr kumimoji="0" lang="en-US" sz="2400" b="1" i="0" u="none" strike="noStrike" kern="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  <a:p>
              <a:pPr marL="168275" marR="0" lvl="0" indent="-168275" algn="thaiDist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68275" algn="l"/>
                </a:tabLst>
                <a:defRPr/>
              </a:pP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ส่วนราชการ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154</a:t>
              </a: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กรม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  <a:p>
              <a:pPr marL="168275" marR="0" lvl="0" indent="-168275" algn="thaiDist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68275" algn="l"/>
                </a:tabLst>
                <a:defRPr/>
              </a:pP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จังหวัด จำนวน 76 จังหวัด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            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3876E74-54E3-98AC-E4D2-121D615C3C16}"/>
                </a:ext>
              </a:extLst>
            </p:cNvPr>
            <p:cNvGrpSpPr/>
            <p:nvPr/>
          </p:nvGrpSpPr>
          <p:grpSpPr>
            <a:xfrm>
              <a:off x="1533464" y="1531086"/>
              <a:ext cx="731520" cy="715578"/>
              <a:chOff x="6121066" y="4957019"/>
              <a:chExt cx="338328" cy="33832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2830CB8-A9FF-33B3-371D-3ABB15E5C06F}"/>
                  </a:ext>
                </a:extLst>
              </p:cNvPr>
              <p:cNvSpPr/>
              <p:nvPr/>
            </p:nvSpPr>
            <p:spPr>
              <a:xfrm>
                <a:off x="6121066" y="4957019"/>
                <a:ext cx="338328" cy="338328"/>
              </a:xfrm>
              <a:prstGeom prst="ellipse">
                <a:avLst/>
              </a:prstGeom>
              <a:solidFill>
                <a:srgbClr val="D9864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41140DD-DCFC-10B5-935A-339CE1502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7011" y="4990001"/>
                <a:ext cx="228600" cy="228600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146029-B4D1-4001-3FC7-60E2E787C1AE}"/>
                </a:ext>
              </a:extLst>
            </p:cNvPr>
            <p:cNvSpPr/>
            <p:nvPr/>
          </p:nvSpPr>
          <p:spPr>
            <a:xfrm>
              <a:off x="6053714" y="2282741"/>
              <a:ext cx="4966767" cy="397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ผู้ที่ทำหน้าที่ในการประเมิน ได้แก่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778A40-70D7-E747-2DBE-9347DA17A943}"/>
              </a:ext>
            </a:extLst>
          </p:cNvPr>
          <p:cNvSpPr/>
          <p:nvPr/>
        </p:nvSpPr>
        <p:spPr>
          <a:xfrm>
            <a:off x="203897" y="4255851"/>
            <a:ext cx="11725834" cy="1485559"/>
          </a:xfrm>
          <a:prstGeom prst="roundRect">
            <a:avLst>
              <a:gd name="adj" fmla="val 8232"/>
            </a:avLst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FC5A81-2A0E-B5CC-5226-F09B56223C12}"/>
              </a:ext>
            </a:extLst>
          </p:cNvPr>
          <p:cNvSpPr txBox="1"/>
          <p:nvPr/>
        </p:nvSpPr>
        <p:spPr>
          <a:xfrm>
            <a:off x="263979" y="4253939"/>
            <a:ext cx="11664042" cy="157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457200" algn="l"/>
              </a:tabLst>
              <a:defRPr/>
            </a:pPr>
            <a:r>
              <a:rPr kumimoji="0" lang="th-TH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ครั้งที่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</a:t>
            </a: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2559</a:t>
            </a: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เมื่อวันที่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</a:t>
            </a: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ตุลาคม 2559 เห็นชอบการประเมิน</a:t>
            </a: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ส่วนราชการสังกัดกระทรวงกลาโหม กองอำนวยการ</a:t>
            </a:r>
            <a:r>
              <a:rPr kumimoji="0" lang="th-TH" sz="2400" b="0" i="0" u="none" strike="noStrike" kern="0" cap="none" spc="-4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รักษาความมั่นคงภายในราชอาณาจักร และสำนักงานตำรวจแห่งชาติ </a:t>
            </a:r>
            <a:r>
              <a:rPr kumimoji="0" lang="th-TH" sz="24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ให้นำแนวทางการประเมินประสิทธิภาพในการปฏิบัติราชการของส่วนราชการ</a:t>
            </a: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ในสังกัด</a:t>
            </a:r>
            <a:b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ฝ่ายบริหารไปประยุกต์ใช้ และส่งผลการประเมินให้สำนักงาน </a:t>
            </a:r>
            <a:r>
              <a:rPr kumimoji="0" lang="th-TH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เพื่อนำเสนอต่อนายกรัฐมนตรีพร้อมกับส่วนราชการอื่น </a:t>
            </a:r>
          </a:p>
          <a:p>
            <a:pPr marL="342900" marR="0" lvl="0" indent="-34290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457200" algn="l"/>
              </a:tabLst>
              <a:defRPr/>
            </a:pPr>
            <a:r>
              <a:rPr kumimoji="0" lang="th-TH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ครั้งที่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2/2565</a:t>
            </a: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เมื่อวันที่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</a:t>
            </a: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เมษายน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เห็นชอบให้</a:t>
            </a: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ศูนย์อำนวยการรักษาผลประโยชน์ของชาติทางทะเล </a:t>
            </a: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ดำเนินการเช่นเดียวกับกระทรวงกลาโหม กองอำนวยการรักษาความมั่นคงภายในราชอาณาจักร และสำนักงานตำรวจแห่งชาติ</a:t>
            </a: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2C7AB3-F273-DCB2-B657-440644F05156}"/>
              </a:ext>
            </a:extLst>
          </p:cNvPr>
          <p:cNvSpPr txBox="1"/>
          <p:nvPr/>
        </p:nvSpPr>
        <p:spPr>
          <a:xfrm>
            <a:off x="542251" y="221340"/>
            <a:ext cx="93731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กลุ่มเป้าหมายการประเมิน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1C165C-A191-3512-33F7-7FE9607A829E}"/>
              </a:ext>
            </a:extLst>
          </p:cNvPr>
          <p:cNvSpPr/>
          <p:nvPr/>
        </p:nvSpPr>
        <p:spPr>
          <a:xfrm>
            <a:off x="6079182" y="2584910"/>
            <a:ext cx="4191870" cy="64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</a:t>
            </a:r>
            <a:r>
              <a:rPr kumimoji="0" lang="th-TH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นายกรัฐมนตรี รองนายกรัฐมนตรี หรือ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</a:t>
            </a:r>
            <a:r>
              <a:rPr kumimoji="0" lang="th-TH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รัฐมนตรีประจำสำนักนายกรัฐมนตรี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8C7A6C-1700-BC38-2CBA-A786CBC33CFC}"/>
              </a:ext>
            </a:extLst>
          </p:cNvPr>
          <p:cNvSpPr/>
          <p:nvPr/>
        </p:nvSpPr>
        <p:spPr>
          <a:xfrm>
            <a:off x="6053714" y="3173101"/>
            <a:ext cx="4700084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 </a:t>
            </a:r>
            <a:r>
              <a:rPr kumimoji="0" lang="th-TH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รัฐมนตรีว่าการ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หรือรัฐมนตรีช่วยว่าการ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123AD2-4142-9398-4F46-2A3B89A11C61}"/>
              </a:ext>
            </a:extLst>
          </p:cNvPr>
          <p:cNvSpPr/>
          <p:nvPr/>
        </p:nvSpPr>
        <p:spPr>
          <a:xfrm>
            <a:off x="6068549" y="3563333"/>
            <a:ext cx="5694238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 </a:t>
            </a:r>
            <a:r>
              <a:rPr kumimoji="0" lang="th-TH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เลขาธิการคณะกรรมการพัฒนาระบบราชการ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</a:t>
            </a:r>
            <a:r>
              <a:rPr kumimoji="0" lang="th-TH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ประเมินเบื้องต้น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962848-12A5-79D3-A3F7-09FE3BA01D19}"/>
              </a:ext>
            </a:extLst>
          </p:cNvPr>
          <p:cNvSpPr txBox="1"/>
          <p:nvPr/>
        </p:nvSpPr>
        <p:spPr>
          <a:xfrm>
            <a:off x="191652" y="5826929"/>
            <a:ext cx="11724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ทั้งนี้ จัดให้มีคณะผู้ประเมินอิสระดำเนินการประเมินฯ ตามมาตรา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45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ของพระราชกฤษฎีกา</a:t>
            </a:r>
            <a:b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kumimoji="0" lang="th-TH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ว่าด้วยหลักเกณฑ์และวิธีการบริหารกิจการบ้านเมืองที่ดี พ.ศ. 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2546</a:t>
            </a:r>
            <a:r>
              <a:rPr kumimoji="0" lang="th-TH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และที่แก้ไขเพิ่มเติม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35081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1EAABB5-BC7B-5631-B528-55B66CF05C54}"/>
              </a:ext>
            </a:extLst>
          </p:cNvPr>
          <p:cNvGrpSpPr/>
          <p:nvPr/>
        </p:nvGrpSpPr>
        <p:grpSpPr bwMode="blackWhite">
          <a:xfrm>
            <a:off x="1241903" y="2451989"/>
            <a:ext cx="10950097" cy="1847153"/>
            <a:chOff x="1241903" y="2451989"/>
            <a:chExt cx="10950097" cy="18471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F639D8-11E9-90EA-C64E-6DA1F6E98658}"/>
                </a:ext>
              </a:extLst>
            </p:cNvPr>
            <p:cNvSpPr/>
            <p:nvPr/>
          </p:nvSpPr>
          <p:spPr bwMode="blackWhite">
            <a:xfrm>
              <a:off x="1970402" y="2451989"/>
              <a:ext cx="10221598" cy="121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683421B-4DC3-3D24-AC07-941B01EB72C4}"/>
                </a:ext>
              </a:extLst>
            </p:cNvPr>
            <p:cNvGrpSpPr/>
            <p:nvPr/>
          </p:nvGrpSpPr>
          <p:grpSpPr bwMode="blackWhite">
            <a:xfrm>
              <a:off x="1241903" y="3018982"/>
              <a:ext cx="9975373" cy="1280160"/>
              <a:chOff x="1485026" y="3018982"/>
              <a:chExt cx="9975373" cy="128016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D99217-8146-666C-F5D1-B649856D1D6A}"/>
                  </a:ext>
                </a:extLst>
              </p:cNvPr>
              <p:cNvSpPr txBox="1"/>
              <p:nvPr/>
            </p:nvSpPr>
            <p:spPr bwMode="blackWhite">
              <a:xfrm>
                <a:off x="1485026" y="3018982"/>
                <a:ext cx="9975373" cy="1280160"/>
              </a:xfrm>
              <a:prstGeom prst="rect">
                <a:avLst/>
              </a:prstGeom>
              <a:solidFill>
                <a:srgbClr val="53538E"/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461963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     </a:t>
                </a:r>
                <a:endParaRPr kumimoji="0" 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253048D-1979-EC07-59DB-AAF7CF236185}"/>
                  </a:ext>
                </a:extLst>
              </p:cNvPr>
              <p:cNvGrpSpPr/>
              <p:nvPr/>
            </p:nvGrpSpPr>
            <p:grpSpPr bwMode="blackWhite">
              <a:xfrm>
                <a:off x="1563557" y="3175757"/>
                <a:ext cx="536594" cy="707886"/>
                <a:chOff x="-1878695" y="2391174"/>
                <a:chExt cx="536594" cy="707886"/>
              </a:xfrm>
            </p:grpSpPr>
            <p:sp>
              <p:nvSpPr>
                <p:cNvPr id="16" name="Teardrop 15">
                  <a:extLst>
                    <a:ext uri="{FF2B5EF4-FFF2-40B4-BE49-F238E27FC236}">
                      <a16:creationId xmlns:a16="http://schemas.microsoft.com/office/drawing/2014/main" id="{E9854EFC-49CB-4F8F-5B10-17C82A708CCC}"/>
                    </a:ext>
                  </a:extLst>
                </p:cNvPr>
                <p:cNvSpPr/>
                <p:nvPr/>
              </p:nvSpPr>
              <p:spPr bwMode="blackWhite">
                <a:xfrm rot="8100000">
                  <a:off x="-1878695" y="2469618"/>
                  <a:ext cx="536594" cy="536594"/>
                </a:xfrm>
                <a:prstGeom prst="teardrop">
                  <a:avLst/>
                </a:prstGeom>
                <a:solidFill>
                  <a:srgbClr val="FFC000">
                    <a:lumMod val="20000"/>
                    <a:lumOff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D4BEEA0-24BA-C180-B907-B24E5451CD59}"/>
                    </a:ext>
                  </a:extLst>
                </p:cNvPr>
                <p:cNvSpPr txBox="1"/>
                <p:nvPr/>
              </p:nvSpPr>
              <p:spPr bwMode="blackWhite">
                <a:xfrm>
                  <a:off x="-1846488" y="2391174"/>
                  <a:ext cx="2892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000" b="1" kern="0" dirty="0">
                      <a:solidFill>
                        <a:srgbClr val="53538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/>
                      <a:cs typeface="Tahoma" pitchFamily="34" charset="0"/>
                    </a:rPr>
                    <a:t>5</a:t>
                  </a:r>
                  <a:endPara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353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Tahoma" pitchFamily="34" charset="0"/>
                  </a:endParaRPr>
                </a:p>
              </p:txBody>
            </p:sp>
          </p:grpSp>
        </p:grp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79BD6C24-1F06-628E-0E56-1208612B797E}"/>
                </a:ext>
              </a:extLst>
            </p:cNvPr>
            <p:cNvSpPr txBox="1">
              <a:spLocks noChangeArrowheads="1"/>
            </p:cNvSpPr>
            <p:nvPr/>
          </p:nvSpPr>
          <p:spPr bwMode="blackWhite">
            <a:xfrm>
              <a:off x="2007917" y="3095910"/>
              <a:ext cx="924911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แนวทางการกำหนดเกณฑ์การประเมิน</a:t>
              </a:r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FD88C55-C44A-3941-F81D-32A0D80D9A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69185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E7164D3-0666-1713-D659-B45528634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12192000" cy="6007100"/>
          </a:xfrm>
          <a:prstGeom prst="rect">
            <a:avLst/>
          </a:prstGeom>
        </p:spPr>
      </p:pic>
      <p:sp>
        <p:nvSpPr>
          <p:cNvPr id="30" name="Slide Number Placeholder 26">
            <a:extLst>
              <a:ext uri="{FF2B5EF4-FFF2-40B4-BE49-F238E27FC236}">
                <a16:creationId xmlns:a16="http://schemas.microsoft.com/office/drawing/2014/main" id="{C0A23D1B-C8E2-5BEA-1E8E-9ECB7FB56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594" y="6513817"/>
            <a:ext cx="2743200" cy="31789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E6BE47ED-D911-9791-0DB5-B11341C49838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63877" y="216451"/>
            <a:ext cx="10446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แนวทางการกำหนดเกณฑ์การประเมิน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3455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7AE40F-5D6C-9AE9-899E-F018D3E55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  <p:sp>
        <p:nvSpPr>
          <p:cNvPr id="11" name="Slide Number Placeholder 26">
            <a:extLst>
              <a:ext uri="{FF2B5EF4-FFF2-40B4-BE49-F238E27FC236}">
                <a16:creationId xmlns:a16="http://schemas.microsoft.com/office/drawing/2014/main" id="{BB6588D2-DA88-4467-29F3-C3697F790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594" y="6513817"/>
            <a:ext cx="2743200" cy="31789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AC5F11-A389-D484-AA65-CDAA5618C1AD}"/>
              </a:ext>
            </a:extLst>
          </p:cNvPr>
          <p:cNvSpPr txBox="1"/>
          <p:nvPr/>
        </p:nvSpPr>
        <p:spPr>
          <a:xfrm>
            <a:off x="968175" y="232297"/>
            <a:ext cx="750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 PSK"/>
                <a:ea typeface="+mn-ea"/>
                <a:cs typeface="THSarabunPSK" panose="020B0500040200020003" pitchFamily="34" charset="-34"/>
              </a:rPr>
              <a:t>การกำหนดเกณฑ์การประเมิน : กรณีตัวชี้วัดเชิงปริมาณ </a:t>
            </a:r>
          </a:p>
        </p:txBody>
      </p:sp>
      <p:grpSp>
        <p:nvGrpSpPr>
          <p:cNvPr id="3" name="Group 20">
            <a:extLst>
              <a:ext uri="{FF2B5EF4-FFF2-40B4-BE49-F238E27FC236}">
                <a16:creationId xmlns:a16="http://schemas.microsoft.com/office/drawing/2014/main" id="{54035D9B-7430-BC68-6B3A-719517C64C7A}"/>
              </a:ext>
            </a:extLst>
          </p:cNvPr>
          <p:cNvGrpSpPr/>
          <p:nvPr/>
        </p:nvGrpSpPr>
        <p:grpSpPr>
          <a:xfrm>
            <a:off x="489187" y="253875"/>
            <a:ext cx="387795" cy="523220"/>
            <a:chOff x="162547" y="1772370"/>
            <a:chExt cx="387795" cy="523220"/>
          </a:xfrm>
        </p:grpSpPr>
        <p:sp>
          <p:nvSpPr>
            <p:cNvPr id="5" name="Oval 21">
              <a:extLst>
                <a:ext uri="{FF2B5EF4-FFF2-40B4-BE49-F238E27FC236}">
                  <a16:creationId xmlns:a16="http://schemas.microsoft.com/office/drawing/2014/main" id="{E900555A-453E-0298-90B3-04EB55F95BD2}"/>
                </a:ext>
              </a:extLst>
            </p:cNvPr>
            <p:cNvSpPr/>
            <p:nvPr/>
          </p:nvSpPr>
          <p:spPr>
            <a:xfrm>
              <a:off x="162547" y="1840083"/>
              <a:ext cx="387795" cy="387795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043BC2D4-B4EE-FEC4-36B3-A76E97EC5674}"/>
                </a:ext>
              </a:extLst>
            </p:cNvPr>
            <p:cNvSpPr txBox="1"/>
            <p:nvPr/>
          </p:nvSpPr>
          <p:spPr>
            <a:xfrm>
              <a:off x="224174" y="1772370"/>
              <a:ext cx="280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89109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E7DF68-E418-1928-D4C3-8D9BB79041B3}"/>
              </a:ext>
            </a:extLst>
          </p:cNvPr>
          <p:cNvSpPr txBox="1"/>
          <p:nvPr/>
        </p:nvSpPr>
        <p:spPr>
          <a:xfrm>
            <a:off x="968175" y="232297"/>
            <a:ext cx="750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 PSK"/>
                <a:ea typeface="+mn-ea"/>
                <a:cs typeface="THSarabunPSK" panose="020B0500040200020003" pitchFamily="34" charset="-34"/>
              </a:rPr>
              <a:t>การกำหนดเกณฑ์การประเมิน : กรณีตัวชี้วัดเชิงปริมาณ </a:t>
            </a:r>
            <a:r>
              <a:rPr lang="th-TH" sz="3200" b="1" dirty="0">
                <a:solidFill>
                  <a:srgbClr val="000099"/>
                </a:solidFill>
                <a:latin typeface="TH Sarabun PSK"/>
                <a:cs typeface="THSarabunPSK" panose="020B0500040200020003" pitchFamily="34" charset="-34"/>
              </a:rPr>
              <a:t>(ต่อ)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H Sarabun PSK"/>
              <a:ea typeface="+mn-ea"/>
              <a:cs typeface="THSarabunPSK" panose="020B0500040200020003" pitchFamily="34" charset="-3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3A3DF4-C21F-E700-3CF6-AE5DE705438C}"/>
              </a:ext>
            </a:extLst>
          </p:cNvPr>
          <p:cNvGrpSpPr/>
          <p:nvPr/>
        </p:nvGrpSpPr>
        <p:grpSpPr>
          <a:xfrm>
            <a:off x="489187" y="253875"/>
            <a:ext cx="387795" cy="523220"/>
            <a:chOff x="162547" y="1772370"/>
            <a:chExt cx="387795" cy="5232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5FBEB01-A67D-F2FD-82D9-F40928C86A42}"/>
                </a:ext>
              </a:extLst>
            </p:cNvPr>
            <p:cNvSpPr/>
            <p:nvPr/>
          </p:nvSpPr>
          <p:spPr>
            <a:xfrm>
              <a:off x="162547" y="1840083"/>
              <a:ext cx="387795" cy="387795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35EA26-78B8-34B6-7CA9-6A154750B906}"/>
                </a:ext>
              </a:extLst>
            </p:cNvPr>
            <p:cNvSpPr txBox="1"/>
            <p:nvPr/>
          </p:nvSpPr>
          <p:spPr>
            <a:xfrm>
              <a:off x="224174" y="1772370"/>
              <a:ext cx="280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961A65-9F5E-A83A-3351-2D3656913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12192000" cy="5969000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B151BC2-C3AE-1A59-B7B0-D1FC194C1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104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E7DF68-E418-1928-D4C3-8D9BB79041B3}"/>
              </a:ext>
            </a:extLst>
          </p:cNvPr>
          <p:cNvSpPr txBox="1"/>
          <p:nvPr/>
        </p:nvSpPr>
        <p:spPr>
          <a:xfrm>
            <a:off x="968175" y="232297"/>
            <a:ext cx="750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 PSK"/>
                <a:ea typeface="+mn-ea"/>
                <a:cs typeface="THSarabunPSK" panose="020B0500040200020003" pitchFamily="34" charset="-34"/>
              </a:rPr>
              <a:t>การกำหนดเกณฑ์การประเมิน : กรณีตัวชี้วัดเชิงปริมาณ (ต่อ)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3A3DF4-C21F-E700-3CF6-AE5DE705438C}"/>
              </a:ext>
            </a:extLst>
          </p:cNvPr>
          <p:cNvGrpSpPr/>
          <p:nvPr/>
        </p:nvGrpSpPr>
        <p:grpSpPr>
          <a:xfrm>
            <a:off x="489187" y="253875"/>
            <a:ext cx="387795" cy="523220"/>
            <a:chOff x="162547" y="1772370"/>
            <a:chExt cx="387795" cy="5232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5FBEB01-A67D-F2FD-82D9-F40928C86A42}"/>
                </a:ext>
              </a:extLst>
            </p:cNvPr>
            <p:cNvSpPr/>
            <p:nvPr/>
          </p:nvSpPr>
          <p:spPr>
            <a:xfrm>
              <a:off x="162547" y="1840083"/>
              <a:ext cx="387795" cy="387795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35EA26-78B8-34B6-7CA9-6A154750B906}"/>
                </a:ext>
              </a:extLst>
            </p:cNvPr>
            <p:cNvSpPr txBox="1"/>
            <p:nvPr/>
          </p:nvSpPr>
          <p:spPr>
            <a:xfrm>
              <a:off x="224174" y="1772370"/>
              <a:ext cx="280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EE6F48F-420C-FCE8-AA1D-2A3C53BF3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12192000" cy="5956300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B151BC2-C3AE-1A59-B7B0-D1FC194C1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957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E7DF68-E418-1928-D4C3-8D9BB79041B3}"/>
              </a:ext>
            </a:extLst>
          </p:cNvPr>
          <p:cNvSpPr txBox="1"/>
          <p:nvPr/>
        </p:nvSpPr>
        <p:spPr>
          <a:xfrm>
            <a:off x="968175" y="232297"/>
            <a:ext cx="750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 PSK"/>
                <a:ea typeface="+mn-ea"/>
                <a:cs typeface="THSarabunPSK" panose="020B0500040200020003" pitchFamily="34" charset="-34"/>
              </a:rPr>
              <a:t>การกำหนดเกณฑ์การประเมิน : กรณีตัวชี้วัดเชิงปริมาณ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 PSK"/>
                <a:ea typeface="+mn-ea"/>
                <a:cs typeface="THSarabunPSK" panose="020B0500040200020003" pitchFamily="34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 PSK"/>
                <a:ea typeface="+mn-ea"/>
                <a:cs typeface="THSarabunPSK" panose="020B0500040200020003" pitchFamily="34" charset="-34"/>
              </a:rPr>
              <a:t>(ต่อ)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3A3DF4-C21F-E700-3CF6-AE5DE705438C}"/>
              </a:ext>
            </a:extLst>
          </p:cNvPr>
          <p:cNvGrpSpPr/>
          <p:nvPr/>
        </p:nvGrpSpPr>
        <p:grpSpPr>
          <a:xfrm>
            <a:off x="489187" y="253875"/>
            <a:ext cx="387795" cy="523220"/>
            <a:chOff x="162547" y="1772370"/>
            <a:chExt cx="387795" cy="5232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5FBEB01-A67D-F2FD-82D9-F40928C86A42}"/>
                </a:ext>
              </a:extLst>
            </p:cNvPr>
            <p:cNvSpPr/>
            <p:nvPr/>
          </p:nvSpPr>
          <p:spPr>
            <a:xfrm>
              <a:off x="162547" y="1840083"/>
              <a:ext cx="387795" cy="387795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35EA26-78B8-34B6-7CA9-6A154750B906}"/>
                </a:ext>
              </a:extLst>
            </p:cNvPr>
            <p:cNvSpPr txBox="1"/>
            <p:nvPr/>
          </p:nvSpPr>
          <p:spPr>
            <a:xfrm>
              <a:off x="224174" y="1772370"/>
              <a:ext cx="280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BCD10AC-24CF-7C19-A493-2BDB6698B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450"/>
            <a:ext cx="12192000" cy="5924550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B151BC2-C3AE-1A59-B7B0-D1FC194C1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79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861F91-5D28-4957-B97F-DF4A6FC9C947}"/>
              </a:ext>
            </a:extLst>
          </p:cNvPr>
          <p:cNvSpPr txBox="1"/>
          <p:nvPr/>
        </p:nvSpPr>
        <p:spPr>
          <a:xfrm>
            <a:off x="968175" y="232297"/>
            <a:ext cx="750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 PSK"/>
                <a:ea typeface="+mn-ea"/>
                <a:cs typeface="THSarabunPSK" panose="020B0500040200020003" pitchFamily="34" charset="-34"/>
              </a:rPr>
              <a:t>การกำหนดเกณฑ์การประเมิน : กรณีตัวชี้วัดเชิงปริมาณ (ต่อ)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934980-7970-791E-27EE-A8605C95D6CF}"/>
              </a:ext>
            </a:extLst>
          </p:cNvPr>
          <p:cNvGrpSpPr/>
          <p:nvPr/>
        </p:nvGrpSpPr>
        <p:grpSpPr>
          <a:xfrm>
            <a:off x="489187" y="253875"/>
            <a:ext cx="387795" cy="523220"/>
            <a:chOff x="162547" y="1772370"/>
            <a:chExt cx="387795" cy="52322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0FA9D9-6735-B9B5-53D0-CA629D5DD3D0}"/>
                </a:ext>
              </a:extLst>
            </p:cNvPr>
            <p:cNvSpPr/>
            <p:nvPr/>
          </p:nvSpPr>
          <p:spPr>
            <a:xfrm>
              <a:off x="162547" y="1840083"/>
              <a:ext cx="387795" cy="387795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FE65BA-6593-467A-D5BB-AF63397C0B31}"/>
                </a:ext>
              </a:extLst>
            </p:cNvPr>
            <p:cNvSpPr txBox="1"/>
            <p:nvPr/>
          </p:nvSpPr>
          <p:spPr>
            <a:xfrm>
              <a:off x="224174" y="1772370"/>
              <a:ext cx="280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745D9DA-D04B-11C4-2302-EBDC528C4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785"/>
            <a:ext cx="12192000" cy="59753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710FB7-C2DD-8291-D931-45D913B16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100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E7DF68-E418-1928-D4C3-8D9BB79041B3}"/>
              </a:ext>
            </a:extLst>
          </p:cNvPr>
          <p:cNvSpPr txBox="1"/>
          <p:nvPr/>
        </p:nvSpPr>
        <p:spPr>
          <a:xfrm>
            <a:off x="968175" y="232297"/>
            <a:ext cx="750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 PSK"/>
                <a:ea typeface="+mn-ea"/>
                <a:cs typeface="THSarabunPSK" panose="020B0500040200020003" pitchFamily="34" charset="-34"/>
              </a:rPr>
              <a:t>การกำหนดเกณฑ์การประเมิน : กรณีตัวชี้วัดเชิงปริมาณ (ต่อ)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3A3DF4-C21F-E700-3CF6-AE5DE705438C}"/>
              </a:ext>
            </a:extLst>
          </p:cNvPr>
          <p:cNvGrpSpPr/>
          <p:nvPr/>
        </p:nvGrpSpPr>
        <p:grpSpPr>
          <a:xfrm>
            <a:off x="489187" y="253875"/>
            <a:ext cx="387795" cy="523220"/>
            <a:chOff x="162547" y="1772370"/>
            <a:chExt cx="387795" cy="5232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5FBEB01-A67D-F2FD-82D9-F40928C86A42}"/>
                </a:ext>
              </a:extLst>
            </p:cNvPr>
            <p:cNvSpPr/>
            <p:nvPr/>
          </p:nvSpPr>
          <p:spPr>
            <a:xfrm>
              <a:off x="162547" y="1840083"/>
              <a:ext cx="387795" cy="387795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35EA26-78B8-34B6-7CA9-6A154750B906}"/>
                </a:ext>
              </a:extLst>
            </p:cNvPr>
            <p:cNvSpPr txBox="1"/>
            <p:nvPr/>
          </p:nvSpPr>
          <p:spPr>
            <a:xfrm>
              <a:off x="224174" y="1772370"/>
              <a:ext cx="280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6B95E22-A031-4C5B-7771-AA9789E9B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350"/>
            <a:ext cx="12192000" cy="5962650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B151BC2-C3AE-1A59-B7B0-D1FC194C1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644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5B4C69A-B457-4931-AEF1-2291715CEE9F}"/>
              </a:ext>
            </a:extLst>
          </p:cNvPr>
          <p:cNvSpPr txBox="1"/>
          <p:nvPr/>
        </p:nvSpPr>
        <p:spPr>
          <a:xfrm>
            <a:off x="968175" y="232297"/>
            <a:ext cx="750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 PSK"/>
                <a:ea typeface="+mn-ea"/>
                <a:cs typeface="THSarabunPSK" panose="020B0500040200020003" pitchFamily="34" charset="-34"/>
              </a:rPr>
              <a:t>การกำหนดเกณฑ์การประเมิน : กรณีตัวชี้วัดเชิงปริมาณ (ต่อ)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AC874F-CD32-4127-D702-1C008B49DB6D}"/>
              </a:ext>
            </a:extLst>
          </p:cNvPr>
          <p:cNvGrpSpPr/>
          <p:nvPr/>
        </p:nvGrpSpPr>
        <p:grpSpPr>
          <a:xfrm>
            <a:off x="489187" y="253875"/>
            <a:ext cx="387795" cy="523220"/>
            <a:chOff x="162547" y="1772370"/>
            <a:chExt cx="387795" cy="52322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1A165C-A1A7-13AD-6ED1-032957EA4B3F}"/>
                </a:ext>
              </a:extLst>
            </p:cNvPr>
            <p:cNvSpPr/>
            <p:nvPr/>
          </p:nvSpPr>
          <p:spPr>
            <a:xfrm>
              <a:off x="162547" y="1840083"/>
              <a:ext cx="387795" cy="387795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1B992DF-0324-F92B-7FEE-52316227E67C}"/>
                </a:ext>
              </a:extLst>
            </p:cNvPr>
            <p:cNvSpPr txBox="1"/>
            <p:nvPr/>
          </p:nvSpPr>
          <p:spPr>
            <a:xfrm>
              <a:off x="224174" y="1772370"/>
              <a:ext cx="280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F70B0E-B3E1-5DE9-48A7-82B264FE6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350"/>
            <a:ext cx="12192000" cy="5962650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6CB48C1A-6B9E-B6BB-F96F-855B3B0DC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8270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5B4C69A-B457-4931-AEF1-2291715CEE9F}"/>
              </a:ext>
            </a:extLst>
          </p:cNvPr>
          <p:cNvSpPr txBox="1"/>
          <p:nvPr/>
        </p:nvSpPr>
        <p:spPr>
          <a:xfrm>
            <a:off x="968175" y="232297"/>
            <a:ext cx="750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 PSK"/>
                <a:ea typeface="+mn-ea"/>
                <a:cs typeface="THSarabunPSK" panose="020B0500040200020003" pitchFamily="34" charset="-34"/>
              </a:rPr>
              <a:t>การกำหนดเกณฑ์การประเมิน : กรณีตัวชี้วัดเชิงปริมาณ (ต่อ)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AC874F-CD32-4127-D702-1C008B49DB6D}"/>
              </a:ext>
            </a:extLst>
          </p:cNvPr>
          <p:cNvGrpSpPr/>
          <p:nvPr/>
        </p:nvGrpSpPr>
        <p:grpSpPr>
          <a:xfrm>
            <a:off x="489187" y="253875"/>
            <a:ext cx="387795" cy="523220"/>
            <a:chOff x="162547" y="1772370"/>
            <a:chExt cx="387795" cy="52322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1A165C-A1A7-13AD-6ED1-032957EA4B3F}"/>
                </a:ext>
              </a:extLst>
            </p:cNvPr>
            <p:cNvSpPr/>
            <p:nvPr/>
          </p:nvSpPr>
          <p:spPr>
            <a:xfrm>
              <a:off x="162547" y="1840083"/>
              <a:ext cx="387795" cy="387795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1B992DF-0324-F92B-7FEE-52316227E67C}"/>
                </a:ext>
              </a:extLst>
            </p:cNvPr>
            <p:cNvSpPr txBox="1"/>
            <p:nvPr/>
          </p:nvSpPr>
          <p:spPr>
            <a:xfrm>
              <a:off x="224174" y="1772370"/>
              <a:ext cx="280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341C22-3A64-2F8B-2A3E-C537D3780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12192000" cy="5943600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6CB48C1A-6B9E-B6BB-F96F-855B3B0DC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67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A849CC5-1598-3C54-BCB7-77ED55EB8A51}"/>
              </a:ext>
            </a:extLst>
          </p:cNvPr>
          <p:cNvSpPr/>
          <p:nvPr/>
        </p:nvSpPr>
        <p:spPr>
          <a:xfrm>
            <a:off x="211536" y="942429"/>
            <a:ext cx="11725834" cy="5852040"/>
          </a:xfrm>
          <a:prstGeom prst="roundRect">
            <a:avLst>
              <a:gd name="adj" fmla="val 564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E20E63-02B2-AB89-FBA7-D2444F266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2C7AB3-F273-DCB2-B657-440644F05156}"/>
              </a:ext>
            </a:extLst>
          </p:cNvPr>
          <p:cNvSpPr txBox="1"/>
          <p:nvPr/>
        </p:nvSpPr>
        <p:spPr>
          <a:xfrm>
            <a:off x="450917" y="221340"/>
            <a:ext cx="939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รอบและเกณฑ์การประเมิน</a:t>
            </a:r>
          </a:p>
        </p:txBody>
      </p:sp>
      <p:graphicFrame>
        <p:nvGraphicFramePr>
          <p:cNvPr id="85" name="Table 84">
            <a:extLst>
              <a:ext uri="{FF2B5EF4-FFF2-40B4-BE49-F238E27FC236}">
                <a16:creationId xmlns:a16="http://schemas.microsoft.com/office/drawing/2014/main" id="{E237701D-79BA-01EA-2F14-A24086D3EB5A}"/>
              </a:ext>
            </a:extLst>
          </p:cNvPr>
          <p:cNvGraphicFramePr>
            <a:graphicFrameLocks noGrp="1"/>
          </p:cNvGraphicFramePr>
          <p:nvPr/>
        </p:nvGraphicFramePr>
        <p:xfrm>
          <a:off x="2857437" y="3343659"/>
          <a:ext cx="3186736" cy="1489456"/>
        </p:xfrm>
        <a:graphic>
          <a:graphicData uri="http://schemas.openxmlformats.org/drawingml/2006/table">
            <a:tbl>
              <a:tblPr/>
              <a:tblGrid>
                <a:gridCol w="1734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>
                        <a:lnSpc>
                          <a:spcPts val="25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11176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27432" marB="27432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ts val="25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ค่าคะแนน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27432" marB="27432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>
                        <a:lnSpc>
                          <a:spcPts val="25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11176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27432" marB="27432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ts val="25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68580" marR="68580" marT="27432" marB="27432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>
                        <a:lnSpc>
                          <a:spcPts val="25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11176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27432" marB="27432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ts val="2500"/>
                        </a:lnSpc>
                        <a:spcAft>
                          <a:spcPts val="0"/>
                        </a:spcAft>
                        <a:tabLst>
                          <a:tab pos="74168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2200" b="1" baseline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200" b="1" baseline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27432" marB="27432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>
                        <a:lnSpc>
                          <a:spcPts val="25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11176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27432" marB="27432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ts val="2500"/>
                        </a:lnSpc>
                        <a:spcAft>
                          <a:spcPts val="0"/>
                        </a:spcAft>
                        <a:tabLst>
                          <a:tab pos="74168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2200" b="1" baseline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200" b="1" baseline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27432" marB="27432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6" name="Group 85">
            <a:extLst>
              <a:ext uri="{FF2B5EF4-FFF2-40B4-BE49-F238E27FC236}">
                <a16:creationId xmlns:a16="http://schemas.microsoft.com/office/drawing/2014/main" id="{E7D585CF-DE24-7553-6DB1-7ED3968D7987}"/>
              </a:ext>
            </a:extLst>
          </p:cNvPr>
          <p:cNvGrpSpPr/>
          <p:nvPr/>
        </p:nvGrpSpPr>
        <p:grpSpPr>
          <a:xfrm>
            <a:off x="360966" y="1227740"/>
            <a:ext cx="11053266" cy="840035"/>
            <a:chOff x="360966" y="1138289"/>
            <a:chExt cx="11053266" cy="84003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BF7A84A-3701-3469-07F3-50775B805D7E}"/>
                </a:ext>
              </a:extLst>
            </p:cNvPr>
            <p:cNvSpPr/>
            <p:nvPr/>
          </p:nvSpPr>
          <p:spPr>
            <a:xfrm>
              <a:off x="360966" y="1249916"/>
              <a:ext cx="2468880" cy="457200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noAutofit/>
            </a:bodyPr>
            <a:lstStyle/>
            <a:p>
              <a:pPr marL="115888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รอบการประเมิน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88" name="Picture 87" descr="A close up of a sign&#10;&#10;Description automatically generated">
              <a:extLst>
                <a:ext uri="{FF2B5EF4-FFF2-40B4-BE49-F238E27FC236}">
                  <a16:creationId xmlns:a16="http://schemas.microsoft.com/office/drawing/2014/main" id="{1F5AC41A-05CB-99F9-8CDC-7D2775CD2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375" y="1184271"/>
              <a:ext cx="801477" cy="774065"/>
            </a:xfrm>
            <a:prstGeom prst="rect">
              <a:avLst/>
            </a:prstGeom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9682745-C8AC-3B11-C79B-6727FBE8A4AE}"/>
                </a:ext>
              </a:extLst>
            </p:cNvPr>
            <p:cNvGrpSpPr/>
            <p:nvPr/>
          </p:nvGrpSpPr>
          <p:grpSpPr>
            <a:xfrm>
              <a:off x="3713812" y="1138289"/>
              <a:ext cx="7700420" cy="840035"/>
              <a:chOff x="3713812" y="1138289"/>
              <a:chExt cx="7700420" cy="840035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112DF50-01B5-8FC8-4438-5A03D8BA5FFC}"/>
                  </a:ext>
                </a:extLst>
              </p:cNvPr>
              <p:cNvSpPr txBox="1"/>
              <p:nvPr/>
            </p:nvSpPr>
            <p:spPr>
              <a:xfrm>
                <a:off x="3766362" y="1552758"/>
                <a:ext cx="3804747" cy="425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3038" marR="0" lvl="0" indent="-173038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รอบที่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1: </a:t>
                </a: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วันที่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</a:t>
                </a: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ตุลาคม ถึง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31</a:t>
                </a: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มีนาคม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7A32192-B666-98D1-7733-4D33FC96A0E9}"/>
                  </a:ext>
                </a:extLst>
              </p:cNvPr>
              <p:cNvSpPr txBox="1"/>
              <p:nvPr/>
            </p:nvSpPr>
            <p:spPr>
              <a:xfrm>
                <a:off x="3713812" y="1138289"/>
                <a:ext cx="1587010" cy="481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ปีละ 2 รอบ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65635B8D-70F8-EDAD-CCDE-F7B338110090}"/>
                  </a:ext>
                </a:extLst>
              </p:cNvPr>
              <p:cNvSpPr txBox="1"/>
              <p:nvPr/>
            </p:nvSpPr>
            <p:spPr>
              <a:xfrm>
                <a:off x="7423963" y="1552758"/>
                <a:ext cx="3990269" cy="425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3038" marR="0" lvl="0" indent="-173038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รอบที่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2: </a:t>
                </a: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วันที่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</a:t>
                </a: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เมษายน ถึง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30</a:t>
                </a: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กันยายน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79EDEFA-64E8-A23E-6AA4-18EDEA3CC522}"/>
              </a:ext>
            </a:extLst>
          </p:cNvPr>
          <p:cNvGrpSpPr/>
          <p:nvPr/>
        </p:nvGrpSpPr>
        <p:grpSpPr>
          <a:xfrm>
            <a:off x="360966" y="2135280"/>
            <a:ext cx="9224468" cy="543918"/>
            <a:chOff x="360966" y="2209711"/>
            <a:chExt cx="9224468" cy="543918"/>
          </a:xfrm>
        </p:grpSpPr>
        <p:sp>
          <p:nvSpPr>
            <p:cNvPr id="94" name="Rectangle 47">
              <a:extLst>
                <a:ext uri="{FF2B5EF4-FFF2-40B4-BE49-F238E27FC236}">
                  <a16:creationId xmlns:a16="http://schemas.microsoft.com/office/drawing/2014/main" id="{AC9660B2-5C6A-A55F-0927-6E3F22A5F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4375" y="2315047"/>
              <a:ext cx="6631059" cy="438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thaiDist" defTabSz="457200" eaLnBrk="0" fontAlgn="base" latinLnBrk="0" hangingPunct="0">
                <a:lnSpc>
                  <a:spcPts val="2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เกณฑ์การประเมิน ประกอบด้วยการประเมินใน </a:t>
              </a:r>
              <a:r>
                <a:rPr kumimoji="0" lang="en-US" sz="2400" b="1" i="0" u="none" strike="noStrike" kern="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2</a:t>
              </a:r>
              <a:r>
                <a:rPr kumimoji="0" lang="th-TH" sz="2400" b="1" i="0" u="none" strike="noStrike" kern="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ระดับ ดังนี้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8901ED4-9E5F-8C0A-DE28-9670D2AB7B9C}"/>
                </a:ext>
              </a:extLst>
            </p:cNvPr>
            <p:cNvSpPr/>
            <p:nvPr/>
          </p:nvSpPr>
          <p:spPr>
            <a:xfrm>
              <a:off x="360966" y="2209711"/>
              <a:ext cx="2468880" cy="457200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noAutofit/>
            </a:bodyPr>
            <a:lstStyle/>
            <a:p>
              <a:pPr marL="115888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เกณฑ์การประเมิน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E89D453-509C-B44D-3C33-C7917E26D55B}"/>
              </a:ext>
            </a:extLst>
          </p:cNvPr>
          <p:cNvGrpSpPr/>
          <p:nvPr/>
        </p:nvGrpSpPr>
        <p:grpSpPr>
          <a:xfrm>
            <a:off x="427685" y="2862494"/>
            <a:ext cx="5739435" cy="3562535"/>
            <a:chOff x="356565" y="2862494"/>
            <a:chExt cx="5739435" cy="3562535"/>
          </a:xfrm>
        </p:grpSpPr>
        <p:sp>
          <p:nvSpPr>
            <p:cNvPr id="97" name="Rectangle 47">
              <a:extLst>
                <a:ext uri="{FF2B5EF4-FFF2-40B4-BE49-F238E27FC236}">
                  <a16:creationId xmlns:a16="http://schemas.microsoft.com/office/drawing/2014/main" id="{64732E74-5265-B44B-DCC0-35E0D5EDB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565" y="2862494"/>
              <a:ext cx="2917786" cy="438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thaiDist" defTabSz="457200">
                <a:lnSpc>
                  <a:spcPts val="2700"/>
                </a:lnSpc>
                <a:tabLst/>
                <a:defRPr/>
              </a:pPr>
              <a:r>
                <a:rPr lang="th-TH" sz="2400" b="1" dirty="0">
                  <a:solidFill>
                    <a:srgbClr val="0000CC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เกณฑ์การประเมินระดับตัวชี้วัด</a:t>
              </a:r>
            </a:p>
          </p:txBody>
        </p:sp>
        <p:sp>
          <p:nvSpPr>
            <p:cNvPr id="98" name="Rectangle 47">
              <a:extLst>
                <a:ext uri="{FF2B5EF4-FFF2-40B4-BE49-F238E27FC236}">
                  <a16:creationId xmlns:a16="http://schemas.microsoft.com/office/drawing/2014/main" id="{D164C310-C860-5E4B-14C0-136CD90A1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565" y="3270001"/>
              <a:ext cx="2295195" cy="1478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thaiDist" defTabSz="457200">
                <a:lnSpc>
                  <a:spcPct val="90000"/>
                </a:lnSpc>
                <a:tabLst/>
                <a:defRPr/>
              </a:pP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การประเมินแต่ละตัวชี้วัด</a:t>
              </a:r>
              <a:endPara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  <a:p>
              <a:pPr algn="thaiDist" defTabSz="457200">
                <a:lnSpc>
                  <a:spcPct val="90000"/>
                </a:lnSpc>
                <a:tabLst/>
                <a:defRPr/>
              </a:pP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พิจารณาจาก</a:t>
              </a:r>
              <a:r>
                <a:rPr lang="th-TH" sz="2000" dirty="0">
                  <a:solidFill>
                    <a:srgbClr val="0000CC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ผลการดำเนินงานเทียบกับค่าเป้าหมาย </a:t>
              </a:r>
              <a:r>
                <a:rPr lang="en-US" sz="2000" dirty="0">
                  <a:solidFill>
                    <a:srgbClr val="0000CC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3</a:t>
              </a:r>
              <a:r>
                <a:rPr lang="th-TH" sz="2000" dirty="0">
                  <a:solidFill>
                    <a:srgbClr val="0000CC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ระดับ</a:t>
              </a:r>
              <a:b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ที่กำหนดไว้ โดยมีเกณฑ์การประเมิน ดังนี้</a:t>
              </a:r>
            </a:p>
          </p:txBody>
        </p:sp>
        <p:sp>
          <p:nvSpPr>
            <p:cNvPr id="99" name="Rectangle 47">
              <a:extLst>
                <a:ext uri="{FF2B5EF4-FFF2-40B4-BE49-F238E27FC236}">
                  <a16:creationId xmlns:a16="http://schemas.microsoft.com/office/drawing/2014/main" id="{B4CA6EBA-BDDE-F79E-E57F-6738B3DC9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810" y="4946996"/>
              <a:ext cx="5736190" cy="1478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030288" indent="-1030288" defTabSz="457200">
                <a:lnSpc>
                  <a:spcPct val="90000"/>
                </a:lnSpc>
                <a:tabLst>
                  <a:tab pos="798513" algn="l"/>
                  <a:tab pos="1030288" algn="l"/>
                </a:tabLst>
                <a:defRPr/>
              </a:pP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หมายเหตุ	</a:t>
              </a:r>
              <a:r>
                <a:rPr lang="en-US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1.</a:t>
              </a: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	หากผลการดำเนินงานต่ำกว่าเป้าหมายขั้นต้นที่ตั้งไว้ จะได้คะแนนเป็นศูนย์</a:t>
              </a:r>
            </a:p>
            <a:p>
              <a:pPr marL="1030288" indent="-1030288" defTabSz="457200">
                <a:lnSpc>
                  <a:spcPct val="90000"/>
                </a:lnSpc>
                <a:tabLst>
                  <a:tab pos="798513" algn="l"/>
                  <a:tab pos="1030288" algn="l"/>
                </a:tabLst>
                <a:defRPr/>
              </a:pP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	</a:t>
              </a:r>
              <a:r>
                <a:rPr lang="en-US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2.</a:t>
              </a: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	คิดคะแนนจากการเทียบบัญญัติไตรยางค์ระหว่างผลการดำเนินงานจริงกับค่าเป้าหมาย </a:t>
              </a:r>
              <a:r>
                <a:rPr lang="en-US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3 </a:t>
              </a: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ระดับ</a:t>
              </a:r>
            </a:p>
            <a:p>
              <a:pPr marL="1030288" indent="-1030288" defTabSz="457200">
                <a:lnSpc>
                  <a:spcPct val="90000"/>
                </a:lnSpc>
                <a:tabLst>
                  <a:tab pos="798513" algn="l"/>
                  <a:tab pos="1030288" algn="l"/>
                </a:tabLst>
                <a:defRPr/>
              </a:pP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	</a:t>
              </a:r>
              <a:r>
                <a:rPr lang="en-US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3.</a:t>
              </a: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	</a:t>
              </a:r>
              <a:r>
                <a:rPr lang="th-TH" sz="2000" spc="-4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นำคะแนนที่ได้ถ่วงน้ำหนักตัวชี้วัด ออกมาเป็นคะแนนของตัวชี้วัดนั้น ๆ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9000412-B2E7-DCB9-0065-8E626C8F58F4}"/>
              </a:ext>
            </a:extLst>
          </p:cNvPr>
          <p:cNvGrpSpPr/>
          <p:nvPr/>
        </p:nvGrpSpPr>
        <p:grpSpPr>
          <a:xfrm>
            <a:off x="6636664" y="2862494"/>
            <a:ext cx="5071509" cy="3647191"/>
            <a:chOff x="6697624" y="2862494"/>
            <a:chExt cx="5071509" cy="3647191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B8D28F0-ADFF-16B3-0391-A1D1877F9E78}"/>
                </a:ext>
              </a:extLst>
            </p:cNvPr>
            <p:cNvGrpSpPr/>
            <p:nvPr/>
          </p:nvGrpSpPr>
          <p:grpSpPr>
            <a:xfrm>
              <a:off x="9038804" y="3272226"/>
              <a:ext cx="2730329" cy="1495736"/>
              <a:chOff x="6702168" y="3018183"/>
              <a:chExt cx="2730329" cy="1495736"/>
            </a:xfrm>
          </p:grpSpPr>
          <p:pic>
            <p:nvPicPr>
              <p:cNvPr id="105" name="Picture 104" descr="Icon&#10;&#10;Description automatically generated with medium confidence">
                <a:extLst>
                  <a:ext uri="{FF2B5EF4-FFF2-40B4-BE49-F238E27FC236}">
                    <a16:creationId xmlns:a16="http://schemas.microsoft.com/office/drawing/2014/main" id="{0384248E-4B87-4539-2E7D-F5BAAA92F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5601" y="3018183"/>
                <a:ext cx="2726896" cy="149573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A3B800F-87F6-4FD0-8755-D1851E62B5AA}"/>
                  </a:ext>
                </a:extLst>
              </p:cNvPr>
              <p:cNvSpPr txBox="1"/>
              <p:nvPr/>
            </p:nvSpPr>
            <p:spPr>
              <a:xfrm>
                <a:off x="8042820" y="3241042"/>
                <a:ext cx="788585" cy="567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r>
                  <a:rPr lang="th-TH" b="1" dirty="0">
                    <a:solidFill>
                      <a:prstClr val="black"/>
                    </a:solidFill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มาตรฐานขั้นสูง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2344461F-8325-DF1E-0371-BB9854BC28E7}"/>
                  </a:ext>
                </a:extLst>
              </p:cNvPr>
              <p:cNvSpPr txBox="1"/>
              <p:nvPr/>
            </p:nvSpPr>
            <p:spPr>
              <a:xfrm>
                <a:off x="8597991" y="3867351"/>
                <a:ext cx="788585" cy="342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th-TH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คุณภาพ</a:t>
                </a:r>
                <a:endPara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3EEF7B5E-20A6-DFFB-3C83-D2F0A958B18C}"/>
                  </a:ext>
                </a:extLst>
              </p:cNvPr>
              <p:cNvSpPr txBox="1"/>
              <p:nvPr/>
            </p:nvSpPr>
            <p:spPr>
              <a:xfrm>
                <a:off x="7271026" y="3241042"/>
                <a:ext cx="788585" cy="567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r>
                  <a:rPr lang="th-TH" b="1" dirty="0">
                    <a:solidFill>
                      <a:prstClr val="black"/>
                    </a:solidFill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มาตรฐานขั้นต้น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4B67BA7-720A-D132-355A-29D08ECBBEBA}"/>
                  </a:ext>
                </a:extLst>
              </p:cNvPr>
              <p:cNvSpPr txBox="1"/>
              <p:nvPr/>
            </p:nvSpPr>
            <p:spPr>
              <a:xfrm>
                <a:off x="6702168" y="3733968"/>
                <a:ext cx="763702" cy="567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r>
                  <a:rPr lang="th-TH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ต้องปรับปรุง</a:t>
                </a:r>
                <a:endPara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6C17E36-72E3-2420-3887-D0F3E1F9B491}"/>
                </a:ext>
              </a:extLst>
            </p:cNvPr>
            <p:cNvSpPr txBox="1"/>
            <p:nvPr/>
          </p:nvSpPr>
          <p:spPr>
            <a:xfrm>
              <a:off x="7431741" y="4893089"/>
              <a:ext cx="4291471" cy="1616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3038" indent="-173038">
                <a:lnSpc>
                  <a:spcPct val="90000"/>
                </a:lnSpc>
                <a:buFont typeface="Arial" panose="020B0604020202020204" pitchFamily="34" charset="0"/>
                <a:buChar char="•"/>
                <a:tabLst>
                  <a:tab pos="2174875" algn="l"/>
                </a:tabLst>
                <a:defRPr/>
              </a:pPr>
              <a:r>
                <a:rPr lang="th-TH" sz="22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ระดับคุณภาพ	</a:t>
              </a:r>
              <a:r>
                <a:rPr lang="en-US" sz="22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90.00 – 100</a:t>
              </a:r>
              <a:r>
                <a:rPr lang="th-TH" sz="22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คะแนน</a:t>
              </a:r>
              <a:endParaRPr lang="en-US" sz="22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  <a:p>
              <a:pPr marL="173038" indent="-173038">
                <a:lnSpc>
                  <a:spcPct val="90000"/>
                </a:lnSpc>
                <a:buFont typeface="Arial" panose="020B0604020202020204" pitchFamily="34" charset="0"/>
                <a:buChar char="•"/>
                <a:tabLst>
                  <a:tab pos="1428750" algn="l"/>
                </a:tabLst>
                <a:defRPr/>
              </a:pPr>
              <a:r>
                <a:rPr lang="th-TH" sz="22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ระดับมาตรฐาน</a:t>
              </a:r>
            </a:p>
            <a:p>
              <a:pPr marL="284163">
                <a:lnSpc>
                  <a:spcPct val="90000"/>
                </a:lnSpc>
                <a:tabLst>
                  <a:tab pos="2174875" algn="l"/>
                </a:tabLst>
                <a:defRPr/>
              </a:pPr>
              <a:r>
                <a:rPr lang="en-US" sz="22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- </a:t>
              </a:r>
              <a:r>
                <a:rPr lang="th-TH" sz="22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ระดับมาตรฐานขั้นสูง	</a:t>
              </a:r>
              <a:r>
                <a:rPr lang="th-TH" sz="22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75</a:t>
              </a:r>
              <a:r>
                <a:rPr lang="en-US" sz="22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.00</a:t>
              </a:r>
              <a:r>
                <a:rPr lang="th-TH" sz="22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– 89.99 คะแนน</a:t>
              </a:r>
            </a:p>
            <a:p>
              <a:pPr marL="284163">
                <a:lnSpc>
                  <a:spcPct val="90000"/>
                </a:lnSpc>
                <a:tabLst>
                  <a:tab pos="2174875" algn="l"/>
                </a:tabLst>
                <a:defRPr/>
              </a:pPr>
              <a:r>
                <a:rPr lang="en-US" sz="22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- </a:t>
              </a:r>
              <a:r>
                <a:rPr lang="th-TH" sz="22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ระดับมาตรฐานขั้นต้น</a:t>
              </a:r>
              <a:r>
                <a:rPr lang="th-TH" sz="22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	60</a:t>
              </a:r>
              <a:r>
                <a:rPr lang="en-US" sz="22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.00</a:t>
              </a:r>
              <a:r>
                <a:rPr lang="th-TH" sz="22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– 74.99 คะแนน</a:t>
              </a:r>
            </a:p>
            <a:p>
              <a:pPr marL="173038" indent="-173038">
                <a:lnSpc>
                  <a:spcPct val="90000"/>
                </a:lnSpc>
                <a:buFont typeface="Arial" panose="020B0604020202020204" pitchFamily="34" charset="0"/>
                <a:buChar char="•"/>
                <a:tabLst>
                  <a:tab pos="2174875" algn="l"/>
                </a:tabLst>
                <a:defRPr/>
              </a:pPr>
              <a:r>
                <a:rPr lang="th-TH" sz="22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ระดับต้องปรับปรุง	</a:t>
              </a:r>
              <a:r>
                <a:rPr lang="th-TH" sz="22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ต่ำกว่า 60</a:t>
              </a:r>
              <a:r>
                <a:rPr lang="en-US" sz="22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.00</a:t>
              </a:r>
              <a:r>
                <a:rPr lang="th-TH" sz="220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คะแนน</a:t>
              </a:r>
              <a:endParaRPr lang="en-US" sz="22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103" name="Rectangle 47">
              <a:extLst>
                <a:ext uri="{FF2B5EF4-FFF2-40B4-BE49-F238E27FC236}">
                  <a16:creationId xmlns:a16="http://schemas.microsoft.com/office/drawing/2014/main" id="{A3EFA901-E420-0BA5-F52D-44FAA9E41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7624" y="2862494"/>
              <a:ext cx="3422177" cy="438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thaiDist" defTabSz="457200">
                <a:lnSpc>
                  <a:spcPts val="2700"/>
                </a:lnSpc>
                <a:tabLst/>
                <a:defRPr/>
              </a:pPr>
              <a:r>
                <a:rPr lang="th-TH" sz="2400" b="1" dirty="0">
                  <a:solidFill>
                    <a:srgbClr val="0000CC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เกณฑ์การประเมินระดับส่วนราชการ</a:t>
              </a:r>
            </a:p>
          </p:txBody>
        </p:sp>
        <p:sp>
          <p:nvSpPr>
            <p:cNvPr id="104" name="Rectangle 47">
              <a:extLst>
                <a:ext uri="{FF2B5EF4-FFF2-40B4-BE49-F238E27FC236}">
                  <a16:creationId xmlns:a16="http://schemas.microsoft.com/office/drawing/2014/main" id="{591A822E-5397-8465-8D26-F1405FF15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7624" y="3304742"/>
              <a:ext cx="2356219" cy="1478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13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thaiDist" defTabSz="457200">
                <a:lnSpc>
                  <a:spcPct val="90000"/>
                </a:lnSpc>
                <a:tabLst/>
                <a:defRPr/>
              </a:pPr>
              <a:r>
                <a:rPr lang="th-TH" sz="2000" spc="-2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ผลการประเมินส่วนราชการ</a:t>
              </a:r>
              <a:endParaRPr lang="en-US" sz="2000" spc="-2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  <a:p>
              <a:pPr algn="thaiDist" defTabSz="457200">
                <a:lnSpc>
                  <a:spcPct val="90000"/>
                </a:lnSpc>
                <a:tabLst/>
                <a:defRPr/>
              </a:pPr>
              <a:r>
                <a:rPr lang="th-TH" sz="2000" spc="-2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คำนวณจากผลรวมจากค่าคะแนนถ่วงน้ำหนักของทุกตัวชี้วัด </a:t>
              </a:r>
              <a:br>
                <a:rPr lang="en-US" sz="2000" spc="-2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lang="th-TH" sz="2000" spc="-20" dirty="0" err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เต็ม</a:t>
              </a:r>
              <a:r>
                <a:rPr lang="th-TH" sz="2000" spc="-2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</a:t>
              </a:r>
              <a:r>
                <a:rPr lang="en-US" sz="2000" spc="-2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100</a:t>
              </a:r>
              <a:r>
                <a:rPr lang="th-TH" sz="2000" spc="-2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คะแนน โดยแบ่งเกณฑ์การประเมินเป็น </a:t>
              </a:r>
              <a:r>
                <a:rPr lang="en-US" sz="2000" spc="-2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3</a:t>
              </a:r>
              <a:r>
                <a:rPr lang="th-TH" sz="2000" spc="-20" dirty="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ระดับ ดังนี้</a:t>
              </a:r>
            </a:p>
          </p:txBody>
        </p:sp>
      </p:grp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0D8122F1-918B-F234-60EF-47736C69A231}"/>
              </a:ext>
            </a:extLst>
          </p:cNvPr>
          <p:cNvCxnSpPr/>
          <p:nvPr/>
        </p:nvCxnSpPr>
        <p:spPr>
          <a:xfrm>
            <a:off x="6410960" y="2985626"/>
            <a:ext cx="0" cy="3383280"/>
          </a:xfrm>
          <a:prstGeom prst="line">
            <a:avLst/>
          </a:prstGeom>
          <a:noFill/>
          <a:ln w="28575" cap="flat" cmpd="sng" algn="ctr">
            <a:solidFill>
              <a:srgbClr val="5B9BD5">
                <a:lumMod val="75000"/>
              </a:srgbClr>
            </a:solidFill>
            <a:prstDash val="sysDot"/>
            <a:headEnd type="oval" w="med" len="med"/>
            <a:tailEnd type="oval" w="med" len="med"/>
          </a:ln>
          <a:effectLst/>
        </p:spPr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F9F4998-803A-4700-7767-C1D84B087929}"/>
              </a:ext>
            </a:extLst>
          </p:cNvPr>
          <p:cNvGrpSpPr/>
          <p:nvPr/>
        </p:nvGrpSpPr>
        <p:grpSpPr>
          <a:xfrm>
            <a:off x="9168795" y="838087"/>
            <a:ext cx="2958604" cy="854369"/>
            <a:chOff x="9168795" y="838087"/>
            <a:chExt cx="2958604" cy="854369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B71CA8B-4DF7-576C-D629-01ED1B135A10}"/>
                </a:ext>
              </a:extLst>
            </p:cNvPr>
            <p:cNvSpPr/>
            <p:nvPr/>
          </p:nvSpPr>
          <p:spPr>
            <a:xfrm>
              <a:off x="9168795" y="1046724"/>
              <a:ext cx="2703180" cy="606121"/>
            </a:xfrm>
            <a:prstGeom prst="rect">
              <a:avLst/>
            </a:prstGeom>
            <a:solidFill>
              <a:srgbClr val="C5C5C5"/>
            </a:solidFill>
            <a:ln w="2540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2BF0EE8-347F-2E03-6AE3-BEEA2A29BD84}"/>
                </a:ext>
              </a:extLst>
            </p:cNvPr>
            <p:cNvSpPr/>
            <p:nvPr/>
          </p:nvSpPr>
          <p:spPr>
            <a:xfrm>
              <a:off x="11246269" y="838087"/>
              <a:ext cx="551786" cy="339309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เดิม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930B93B-26CE-5E0F-34DE-54C4F0B5AD15}"/>
                </a:ext>
              </a:extLst>
            </p:cNvPr>
            <p:cNvSpPr txBox="1"/>
            <p:nvPr/>
          </p:nvSpPr>
          <p:spPr>
            <a:xfrm>
              <a:off x="9168795" y="1100884"/>
              <a:ext cx="2958604" cy="591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ปีละ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ครั้ง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รอบ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12 </a:t>
              </a: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เดือน (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1 </a:t>
              </a: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ตุลาคม –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30</a:t>
              </a: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กันยายน)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44167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0966833-42FA-C874-B994-1931D407396D}"/>
              </a:ext>
            </a:extLst>
          </p:cNvPr>
          <p:cNvSpPr txBox="1"/>
          <p:nvPr/>
        </p:nvSpPr>
        <p:spPr>
          <a:xfrm>
            <a:off x="968175" y="232297"/>
            <a:ext cx="750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 PSK"/>
                <a:ea typeface="+mn-ea"/>
                <a:cs typeface="THSarabunPSK" panose="020B0500040200020003" pitchFamily="34" charset="-34"/>
              </a:rPr>
              <a:t>การกำหนดเกณฑ์การประเมิน : กรณีตัวชี้วัดแบบขั้นตอน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19971-840E-CF52-E02D-E6E40448081C}"/>
              </a:ext>
            </a:extLst>
          </p:cNvPr>
          <p:cNvGrpSpPr/>
          <p:nvPr/>
        </p:nvGrpSpPr>
        <p:grpSpPr>
          <a:xfrm>
            <a:off x="489187" y="253875"/>
            <a:ext cx="387795" cy="523220"/>
            <a:chOff x="162547" y="1772370"/>
            <a:chExt cx="387795" cy="52322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F34614-EC6B-5489-BB18-935B476F4ED5}"/>
                </a:ext>
              </a:extLst>
            </p:cNvPr>
            <p:cNvSpPr/>
            <p:nvPr/>
          </p:nvSpPr>
          <p:spPr>
            <a:xfrm>
              <a:off x="162547" y="1840083"/>
              <a:ext cx="387795" cy="387795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9EC975-E29D-4F8B-3E81-C61B3527B1DA}"/>
                </a:ext>
              </a:extLst>
            </p:cNvPr>
            <p:cNvSpPr txBox="1"/>
            <p:nvPr/>
          </p:nvSpPr>
          <p:spPr>
            <a:xfrm>
              <a:off x="224174" y="1772370"/>
              <a:ext cx="280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91F50F3-40B0-E4ED-03D4-663EE780E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12192000" cy="5943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81A376-25B1-454E-9C4E-A3DE7A870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5882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F639D8-11E9-90EA-C64E-6DA1F6E98658}"/>
              </a:ext>
            </a:extLst>
          </p:cNvPr>
          <p:cNvSpPr/>
          <p:nvPr/>
        </p:nvSpPr>
        <p:spPr bwMode="blackWhite">
          <a:xfrm>
            <a:off x="1970402" y="2451989"/>
            <a:ext cx="10221598" cy="1213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FD88C55-C44A-3941-F81D-32A0D80D9A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88E5D9-4C37-06FA-8861-674B204D2639}"/>
              </a:ext>
            </a:extLst>
          </p:cNvPr>
          <p:cNvSpPr/>
          <p:nvPr/>
        </p:nvSpPr>
        <p:spPr>
          <a:xfrm>
            <a:off x="1054359" y="2845407"/>
            <a:ext cx="10771841" cy="1497994"/>
          </a:xfrm>
          <a:prstGeom prst="rect">
            <a:avLst/>
          </a:prstGeom>
          <a:solidFill>
            <a:srgbClr val="5353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7A3E18-0C4B-A513-4275-6C491FCC7C65}"/>
              </a:ext>
            </a:extLst>
          </p:cNvPr>
          <p:cNvGrpSpPr/>
          <p:nvPr/>
        </p:nvGrpSpPr>
        <p:grpSpPr bwMode="blackWhite">
          <a:xfrm>
            <a:off x="1155334" y="3175757"/>
            <a:ext cx="536594" cy="707886"/>
            <a:chOff x="-1878695" y="2391174"/>
            <a:chExt cx="536594" cy="707886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6E136A4F-8ECF-7434-0FC9-E09398017552}"/>
                </a:ext>
              </a:extLst>
            </p:cNvPr>
            <p:cNvSpPr/>
            <p:nvPr/>
          </p:nvSpPr>
          <p:spPr bwMode="blackWhite">
            <a:xfrm rot="8100000">
              <a:off x="-1878695" y="2469618"/>
              <a:ext cx="536594" cy="536594"/>
            </a:xfrm>
            <a:prstGeom prst="teardrop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DBE2C8-6EF4-DA4B-3B68-1990538E6054}"/>
                </a:ext>
              </a:extLst>
            </p:cNvPr>
            <p:cNvSpPr txBox="1"/>
            <p:nvPr/>
          </p:nvSpPr>
          <p:spPr bwMode="blackWhite">
            <a:xfrm>
              <a:off x="-1846488" y="2391174"/>
              <a:ext cx="2892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3538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Tahoma" pitchFamily="34" charset="0"/>
                </a:rPr>
                <a:t>6</a:t>
              </a:r>
            </a:p>
          </p:txBody>
        </p:sp>
      </p:grpSp>
      <p:sp>
        <p:nvSpPr>
          <p:cNvPr id="13" name="Text Box 2">
            <a:extLst>
              <a:ext uri="{FF2B5EF4-FFF2-40B4-BE49-F238E27FC236}">
                <a16:creationId xmlns:a16="http://schemas.microsoft.com/office/drawing/2014/main" id="{79BD6C24-1F06-628E-0E56-1208612B797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1813219" y="3054134"/>
            <a:ext cx="96471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การปรับเปลี่ยนรายละเอียดตัวชี้วัดตามมาตรการปรับปรุงประสิทธิภาพ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ในการปฏิบัติราชการ </a:t>
            </a:r>
          </a:p>
        </p:txBody>
      </p:sp>
    </p:spTree>
    <p:extLst>
      <p:ext uri="{BB962C8B-B14F-4D97-AF65-F5344CB8AC3E}">
        <p14:creationId xmlns:p14="http://schemas.microsoft.com/office/powerpoint/2010/main" val="21661159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4A8D17D-506C-297D-56C1-5858FAE72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DFE750-4D84-A000-D1D5-9989A682CA26}"/>
              </a:ext>
            </a:extLst>
          </p:cNvPr>
          <p:cNvSpPr/>
          <p:nvPr/>
        </p:nvSpPr>
        <p:spPr>
          <a:xfrm>
            <a:off x="278972" y="942429"/>
            <a:ext cx="11658398" cy="5852040"/>
          </a:xfrm>
          <a:prstGeom prst="roundRect">
            <a:avLst>
              <a:gd name="adj" fmla="val 564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8C740F-28B5-1109-039C-2A61944E2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942" y="1547163"/>
            <a:ext cx="11344116" cy="103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396875" algn="thaiDist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alt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เป็นแนวทาง</a:t>
            </a:r>
            <a:r>
              <a:rPr kumimoji="0" lang="th-TH" altLang="en-US" sz="2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การดำเนินงานให้เพื่อให้ส่วนราชการและจังหวัดนำไปใช้ในการเสนอขอปรับเปลี่ยนรายละเอียดตัวชี้วัด และเพื่อให้คณะกรรมการกำกับ</a:t>
            </a:r>
            <a:r>
              <a:rPr kumimoji="0" lang="th-TH" alt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การประเมินผลการปฏิบัติราชการของส่วนราชการ และคณะกรรมการกำกับการประเมินผลฯ ของจังหวัด นำไปใช้เป็นแนวทางในการพิจารณาความเหมาะสมของ</a:t>
            </a:r>
            <a:r>
              <a:rPr kumimoji="0" lang="th-TH" altLang="en-US" sz="2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การปรับเปลี่ยนรายละเอียดตัวชี้วัด ให้เป็นไปตาม</a:t>
            </a:r>
            <a:r>
              <a:rPr kumimoji="0" lang="th-TH" altLang="en-US" sz="24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หลักเกณฑ์ที่กำหนด</a:t>
            </a:r>
            <a:r>
              <a:rPr kumimoji="0" lang="th-TH" altLang="en-US" sz="2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ดังนี้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5DB69FE-5D76-6C34-16D6-486FA5697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512" y="3059758"/>
            <a:ext cx="1331288" cy="105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usiness people sitting at oval desk watching lcd screen presentation in meeting room 3d isometric">
            <a:extLst>
              <a:ext uri="{FF2B5EF4-FFF2-40B4-BE49-F238E27FC236}">
                <a16:creationId xmlns:a16="http://schemas.microsoft.com/office/drawing/2014/main" id="{95BAF4BD-E406-6700-E44E-DBCE0C18E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8" t="7733" r="7214" b="9015"/>
          <a:stretch/>
        </p:blipFill>
        <p:spPr bwMode="auto">
          <a:xfrm>
            <a:off x="8250418" y="4511271"/>
            <a:ext cx="2446736" cy="208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B77536-48D8-3650-E7C1-117DDF494BC9}"/>
              </a:ext>
            </a:extLst>
          </p:cNvPr>
          <p:cNvSpPr txBox="1"/>
          <p:nvPr/>
        </p:nvSpPr>
        <p:spPr>
          <a:xfrm>
            <a:off x="423941" y="4787373"/>
            <a:ext cx="8019019" cy="1910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233363" algn="l"/>
              </a:tabLst>
              <a:defRPr/>
            </a:pP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คณะกรรมการกำกับการประเมินผลการปฏิบัติราชการของส่วนราชการ และคณะกรรมการกำกับ</a:t>
            </a:r>
            <a:b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การประเมินผลการปฏิบัติราชการของจังหวัด พิจารณาปรับเปลี่ยนรายละเอียดตัวชี้วัดฯ โดย</a:t>
            </a: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ดำเนินการผ่านการประชุมคณะกรรมการกำกับฯ </a:t>
            </a: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ซึ่งต้องมีผู้แทนจากสำนักงบประมาณ สำนักงาน ก.พ.ร. และสำนักงานสภาพัฒนาการเศรษฐกิจและสังคมแห่งชาติ เข้าร่วมประชุมด้วย</a:t>
            </a:r>
          </a:p>
          <a:p>
            <a:pPr marL="233363" marR="0" lvl="0" indent="-233363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233363" algn="l"/>
              </a:tabLst>
              <a:defRPr/>
            </a:pPr>
            <a:r>
              <a:rPr kumimoji="0" lang="th-TH" altLang="en-US" sz="21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ฝ่ายเลขานุการคณะกรรมการกำกับการประเมินผลการปฏิบัติราชการฯ จัดทำ</a:t>
            </a:r>
            <a:r>
              <a:rPr kumimoji="0" lang="th-TH" altLang="en-US" sz="21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หนังสือแจ้งผลการพิจารณาปรับเปลี่ยนรายละเอียดตัวชี้วัดฯ </a:t>
            </a:r>
            <a:r>
              <a:rPr kumimoji="0" lang="th-TH" altLang="en-US" sz="21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ตามมติที่ประชุมคณะกรรมการกำกับฯ ตามข้อ </a:t>
            </a:r>
            <a:r>
              <a:rPr kumimoji="0" lang="en-US" altLang="en-US" sz="21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</a:t>
            </a:r>
            <a:r>
              <a:rPr kumimoji="0" lang="th-TH" altLang="en-US" sz="21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ให้สำนักงาน </a:t>
            </a:r>
            <a:r>
              <a:rPr kumimoji="0" lang="th-TH" altLang="en-US" sz="2100" b="1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altLang="en-US" sz="21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ทราบ </a:t>
            </a:r>
            <a:r>
              <a:rPr kumimoji="0" lang="th-TH" altLang="en-US" sz="21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ภายในระยะเวลาที่กำหนด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589B0137-44C2-6281-9B20-0B1035909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44" y="4756792"/>
            <a:ext cx="709359" cy="7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D0F5674D-78FE-0A64-374C-52AF192A7EAE}"/>
              </a:ext>
            </a:extLst>
          </p:cNvPr>
          <p:cNvSpPr/>
          <p:nvPr/>
        </p:nvSpPr>
        <p:spPr>
          <a:xfrm>
            <a:off x="10675963" y="5000577"/>
            <a:ext cx="306541" cy="323046"/>
          </a:xfrm>
          <a:prstGeom prst="rightArrow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E7477EB-C5CA-B819-AFC9-4BFBBE32A2CE}"/>
              </a:ext>
            </a:extLst>
          </p:cNvPr>
          <p:cNvSpPr/>
          <p:nvPr/>
        </p:nvSpPr>
        <p:spPr>
          <a:xfrm rot="5400000">
            <a:off x="11267553" y="5573764"/>
            <a:ext cx="306541" cy="323046"/>
          </a:xfrm>
          <a:prstGeom prst="rightArrow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CA1C28C-E7E0-F993-74B8-B775F7BF7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342" y="5968085"/>
            <a:ext cx="744963" cy="626561"/>
          </a:xfrm>
          <a:prstGeom prst="rect">
            <a:avLst/>
          </a:prstGeom>
          <a:effectLst>
            <a:softEdge rad="0"/>
          </a:effec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60B5994-5D19-0BF2-18B4-28876E743DDA}"/>
              </a:ext>
            </a:extLst>
          </p:cNvPr>
          <p:cNvSpPr/>
          <p:nvPr/>
        </p:nvSpPr>
        <p:spPr>
          <a:xfrm>
            <a:off x="329535" y="900530"/>
            <a:ext cx="11510620" cy="602331"/>
          </a:xfrm>
          <a:prstGeom prst="roundRect">
            <a:avLst>
              <a:gd name="adj" fmla="val 43474"/>
            </a:avLst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หลักเกณฑ์การปรับเปลี่ยนรายละเอียดตัวชี้วัดตามมาตรการปรับปรุงประสิทธิภาพในการปฏิบัติราชการ </a:t>
            </a:r>
            <a:b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(มติ อ.ก.พ.ร.ฯ ครั้งที่ 2/2566 เมื่อวันที่ 27 มีนาคม 2566</a:t>
            </a:r>
            <a:r>
              <a:rPr lang="en-US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และข้อสังเกตเพิ่มเติมของ </a:t>
            </a:r>
            <a:r>
              <a:rPr lang="th-TH" b="1" kern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ก.พ.ร</a:t>
            </a: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ในการประชุมครั้งที่ </a:t>
            </a:r>
            <a:r>
              <a:rPr lang="en-US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3/2566</a:t>
            </a: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เมื่อวันที่ </a:t>
            </a:r>
            <a:r>
              <a:rPr lang="en-US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มิถุนายน </a:t>
            </a:r>
            <a:r>
              <a:rPr lang="en-US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  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E558BC-52EF-FAFA-0CF7-C62176B5A473}"/>
              </a:ext>
            </a:extLst>
          </p:cNvPr>
          <p:cNvSpPr/>
          <p:nvPr/>
        </p:nvSpPr>
        <p:spPr>
          <a:xfrm>
            <a:off x="334029" y="872488"/>
            <a:ext cx="53715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endParaRPr kumimoji="0" lang="en-US" altLang="th-TH" sz="3000" b="1" i="0" u="none" strike="noStrike" kern="1200" cap="none" spc="0" normalizeH="0" baseline="0" noProof="0" dirty="0">
              <a:ln>
                <a:noFill/>
              </a:ln>
              <a:solidFill>
                <a:srgbClr val="8E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BF044F5-E281-341F-B47F-B15DE4922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35" y="2663470"/>
            <a:ext cx="11430000" cy="216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233363" marR="0" lvl="0" indent="-233363" algn="thaiDist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33363" algn="l"/>
              </a:tabLst>
              <a:defRPr/>
            </a:pPr>
            <a:r>
              <a:rPr kumimoji="0" lang="en-US" altLang="en-US" sz="21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	</a:t>
            </a:r>
            <a:r>
              <a:rPr kumimoji="0" lang="th-TH" altLang="en-US" sz="21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ส่วนราชการและจังหวัดสามารถขอปรับเปลี่ยนรายละเอียดตัวชี้วัด ค่าเป้าหมาย และเกณฑ์การให้คะแนน หากการดำเนินงาน</a:t>
            </a: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ตามตัวชี้วัดได้รับ</a:t>
            </a:r>
            <a:r>
              <a:rPr kumimoji="0" lang="th-TH" alt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ผลกระทบจากปัจจัยภายนอกที่ไม่สามารถควบคุมได้</a:t>
            </a: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เช่น</a:t>
            </a:r>
          </a:p>
          <a:p>
            <a:pPr marL="1147763" marR="0" lvl="0" indent="-4064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147763" algn="l"/>
              </a:tabLst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1.1	</a:t>
            </a: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สถานการณ์ภัยธรรมชาติ ภัยพิบัติ โรคระบาดรุนแรง โรคอุบัติใหม่ ที่ไม่ได้มีการคาดการณ์ไว้ล่วงหน้า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147763" marR="0" lvl="0" indent="-4064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147763" algn="l"/>
              </a:tabLst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1.2	</a:t>
            </a: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การเปลี่ยนแปลงนโยบายรัฐบาล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147763" marR="0" lvl="0" indent="-4064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147763" algn="l"/>
              </a:tabLst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1.3	</a:t>
            </a: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หน่วยงานเจ้าภาพตัวชี้วัดสากลยกเลิกหรือปรับเปลี่ยนรายละเอียดตัวชี้วัด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147763" marR="0" lvl="0" indent="-4064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147763" algn="l"/>
              </a:tabLst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1.4	</a:t>
            </a: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ไม่ได้รับการจัดสรรงบประมาณหรือได้รับ</a:t>
            </a: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งบประมาณล่าช้าอย่างน้อย 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</a:t>
            </a: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เดือน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147763" marR="0" lvl="0" indent="-4064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147763" algn="l"/>
              </a:tabLst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1.5	</a:t>
            </a:r>
            <a:r>
              <a:rPr kumimoji="0" lang="th-TH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คณะรัฐมนตรีหรือคณะกรรมการระดับชาติที่เกี่ยวข้องมีมติให้ปรับเป้าหมาย แผนการดำเนินงาน หรือรายละเอียดอื่น ๆ ที่เกี่ยวข้องกับการดำเนินงานตามตัวชี้วัด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7DE1D-22A1-6D62-2D31-92B53F888191}"/>
              </a:ext>
            </a:extLst>
          </p:cNvPr>
          <p:cNvSpPr txBox="1"/>
          <p:nvPr/>
        </p:nvSpPr>
        <p:spPr>
          <a:xfrm>
            <a:off x="566057" y="244323"/>
            <a:ext cx="10043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การปรับเปลี่ยนรายละเอียดตัวชี้วัด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ตามมาตรการปรับปรุงประสิทธิภาพในการปฏิบัติราชการ</a:t>
            </a:r>
            <a:r>
              <a:rPr kumimoji="0" lang="th-TH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86514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4A8D17D-506C-297D-56C1-5858FAE72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DFE750-4D84-A000-D1D5-9989A682CA26}"/>
              </a:ext>
            </a:extLst>
          </p:cNvPr>
          <p:cNvSpPr/>
          <p:nvPr/>
        </p:nvSpPr>
        <p:spPr>
          <a:xfrm>
            <a:off x="278972" y="942429"/>
            <a:ext cx="11658398" cy="5852040"/>
          </a:xfrm>
          <a:prstGeom prst="roundRect">
            <a:avLst>
              <a:gd name="adj" fmla="val 564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62E15-1111-A791-73D2-53BD13B6A25B}"/>
              </a:ext>
            </a:extLst>
          </p:cNvPr>
          <p:cNvSpPr txBox="1"/>
          <p:nvPr/>
        </p:nvSpPr>
        <p:spPr>
          <a:xfrm>
            <a:off x="474950" y="1042822"/>
            <a:ext cx="11284659" cy="339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จากหลักเกณฑ์ดังกล่าว คณะกรรมการกำกับฯ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ต้องพิจารณาความเหมาะสมในการปรับเปลี่ยนรายละเอียดตัวชี้วัดฯ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ที่ได้รับผลกระทบจากปัจจัยภายนอกที่ไม่สามารถควบคุมได้ตามแนวทาง ดังต่อไปนี้</a:t>
            </a:r>
          </a:p>
          <a:p>
            <a:pPr marL="0" marR="0" lvl="1" indent="266700" algn="thaiDist" defTabSz="457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lang="en-US" alt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การปรับเปลี่ยนค่าเป้าหมายต้อง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ไม่เป็นการนำผลการดำเนินงานที่เกิดขึ้นแล้วมากำหนดเป็นค่าเป้าหมายใหม่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เพื่อให้มีผลการประเมินดีขึ้น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68287" marR="0" lvl="1" indent="0" algn="thaiDist" defTabSz="457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หากเห็นควรให้ยกเลิก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 ให้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นำน้ำหนักของตัวชี้วัดนั้นไปกระจายลงตัวชี้วัดอื่นตามสัดส่วนความสำคัญ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ของแต่ละตัวชี้วัด</a:t>
            </a:r>
          </a:p>
          <a:p>
            <a:pPr marL="268287" marR="0" lvl="1" indent="0" algn="thaiDist" defTabSz="457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ไม่กำหนดตัวชี้วัดทดแทนหรือตัวชี้วัดใหม่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ระหว่างปี เนื่องจากไม่ได้มีการพิจารณาตั้งแต่ต้นปีงบประมาณ</a:t>
            </a:r>
          </a:p>
          <a:p>
            <a:pPr marL="0" marR="0" lvl="1" indent="266700" algn="thaiDist" defTabSz="457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4. </a:t>
            </a:r>
            <a:r>
              <a:rPr kumimoji="0" lang="th-TH" altLang="en-US" sz="2400" b="1" i="0" u="none" strike="noStrike" kern="1200" cap="none" spc="-2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</a:t>
            </a:r>
            <a:r>
              <a:rPr kumimoji="0" lang="th-TH" altLang="en-US" sz="2400" b="1" i="0" u="none" strike="noStrike" kern="1200" cap="none" spc="-2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ปรับเปลี่ยนค่าเป้าหมาย แผนการดำเนินงาน/กิจกรรม ที่เกิดจาก</a:t>
            </a:r>
            <a:r>
              <a:rPr kumimoji="0" lang="th-TH" altLang="en-US" sz="2400" b="1" i="0" u="none" strike="noStrike" kern="1200" cap="none" spc="-2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การปรับเปลี่ยนวิธีการหรือแนวทางการดำเนินงานที่เป็น</a:t>
            </a:r>
            <a:r>
              <a:rPr kumimoji="0" lang="th-TH" altLang="en-US" sz="2400" b="1" i="0" u="none" strike="noStrike" kern="1200" cap="none" spc="-2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การบริหารจัดการภายใน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ของส่วนราชการ 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หรือเกิดจากความล่าช้า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ในการดำเนินงาน อันเนื่องมา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จากการบริหารโครงการ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ที่ไม่เป็นไปตามแผนที่กำหนดไว้ ไม่ได้เป็นเหตุจากปัจจัยภายนอกที่ไม่สามารถควบคุมได้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64164B-3FC9-E050-A099-E8D4C2C62625}"/>
              </a:ext>
            </a:extLst>
          </p:cNvPr>
          <p:cNvSpPr txBox="1"/>
          <p:nvPr/>
        </p:nvSpPr>
        <p:spPr>
          <a:xfrm>
            <a:off x="578757" y="248447"/>
            <a:ext cx="104978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การปรับเปลี่ยนรายละเอียดตัวชี้วัด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ตามมาตรการปรับปรุงประสิทธิภาพในการปฏิบัติราชการ (ต่อ)</a:t>
            </a:r>
            <a:r>
              <a:rPr kumimoji="0" lang="th-TH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81497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4A8D17D-506C-297D-56C1-5858FAE72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DFE750-4D84-A000-D1D5-9989A682CA26}"/>
              </a:ext>
            </a:extLst>
          </p:cNvPr>
          <p:cNvSpPr/>
          <p:nvPr/>
        </p:nvSpPr>
        <p:spPr>
          <a:xfrm>
            <a:off x="278972" y="942429"/>
            <a:ext cx="11658398" cy="5852040"/>
          </a:xfrm>
          <a:prstGeom prst="roundRect">
            <a:avLst>
              <a:gd name="adj" fmla="val 564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64164B-3FC9-E050-A099-E8D4C2C62625}"/>
              </a:ext>
            </a:extLst>
          </p:cNvPr>
          <p:cNvSpPr txBox="1"/>
          <p:nvPr/>
        </p:nvSpPr>
        <p:spPr>
          <a:xfrm>
            <a:off x="578757" y="248447"/>
            <a:ext cx="104978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การปรับเปลี่ยนรายละเอียดตัวชี้วัด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ตามมาตรการปรับปรุงประสิทธิภาพในการปฏิบัติราชการ (ต่อ)</a:t>
            </a:r>
            <a:r>
              <a:rPr kumimoji="0" lang="th-TH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20D4F-5C09-3604-DCF3-7CDB6D1AE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47"/>
          <a:stretch/>
        </p:blipFill>
        <p:spPr>
          <a:xfrm>
            <a:off x="656228" y="996970"/>
            <a:ext cx="10926786" cy="56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582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4A8D17D-506C-297D-56C1-5858FAE72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DFE750-4D84-A000-D1D5-9989A682CA26}"/>
              </a:ext>
            </a:extLst>
          </p:cNvPr>
          <p:cNvSpPr/>
          <p:nvPr/>
        </p:nvSpPr>
        <p:spPr>
          <a:xfrm>
            <a:off x="278972" y="942429"/>
            <a:ext cx="11658398" cy="5852040"/>
          </a:xfrm>
          <a:prstGeom prst="roundRect">
            <a:avLst>
              <a:gd name="adj" fmla="val 564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D3E77C-5263-1082-7F7C-F538948EB29C}"/>
              </a:ext>
            </a:extLst>
          </p:cNvPr>
          <p:cNvSpPr txBox="1"/>
          <p:nvPr/>
        </p:nvSpPr>
        <p:spPr>
          <a:xfrm>
            <a:off x="204952" y="994204"/>
            <a:ext cx="117820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ระยะเวลาในการรายงานผลและการแจ้งผลการพิจารณาปรับเปลี่ยนรายละเอียดตัวชี้วัดฯ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C589393-938A-8CF5-3D01-2C66785DD498}"/>
              </a:ext>
            </a:extLst>
          </p:cNvPr>
          <p:cNvGrpSpPr/>
          <p:nvPr/>
        </p:nvGrpSpPr>
        <p:grpSpPr>
          <a:xfrm>
            <a:off x="6167123" y="3150895"/>
            <a:ext cx="2275510" cy="980980"/>
            <a:chOff x="6167123" y="3140399"/>
            <a:chExt cx="2275510" cy="980980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593963B-525F-0AFB-43DB-06AA401367E6}"/>
                </a:ext>
              </a:extLst>
            </p:cNvPr>
            <p:cNvCxnSpPr/>
            <p:nvPr/>
          </p:nvCxnSpPr>
          <p:spPr>
            <a:xfrm flipV="1">
              <a:off x="8157821" y="3140399"/>
              <a:ext cx="0" cy="27432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23B35B1-E839-0021-3FAB-027FFBDB3729}"/>
                </a:ext>
              </a:extLst>
            </p:cNvPr>
            <p:cNvSpPr txBox="1"/>
            <p:nvPr/>
          </p:nvSpPr>
          <p:spPr>
            <a:xfrm>
              <a:off x="6167123" y="3414719"/>
              <a:ext cx="2275510" cy="70666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สำนักงาน </a:t>
              </a:r>
              <a:r>
                <a:rPr kumimoji="0" lang="th-TH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ก.พ.ร</a:t>
              </a: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. แจ้งเตือนสถานะการดำเนินงานตัวชี้วัด ภายในเดือน มิ.ย.</a:t>
              </a:r>
              <a:endParaRPr kumimoji="0" lang="en-US" sz="180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43FDF46-100D-9235-9B85-DC77C94E0514}"/>
              </a:ext>
            </a:extLst>
          </p:cNvPr>
          <p:cNvGrpSpPr/>
          <p:nvPr/>
        </p:nvGrpSpPr>
        <p:grpSpPr>
          <a:xfrm>
            <a:off x="94544" y="3192419"/>
            <a:ext cx="1098331" cy="785450"/>
            <a:chOff x="94544" y="3218632"/>
            <a:chExt cx="1098331" cy="78545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E16AEBD-C698-F700-826D-3A4264A9DB9D}"/>
                </a:ext>
              </a:extLst>
            </p:cNvPr>
            <p:cNvSpPr txBox="1"/>
            <p:nvPr/>
          </p:nvSpPr>
          <p:spPr>
            <a:xfrm>
              <a:off x="94544" y="3489967"/>
              <a:ext cx="1098331" cy="514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เริ่มต้นปีงบประมาณ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6F2A9EE-DEE0-5EE4-3FF9-7B2F9ACFF0E1}"/>
                </a:ext>
              </a:extLst>
            </p:cNvPr>
            <p:cNvCxnSpPr/>
            <p:nvPr/>
          </p:nvCxnSpPr>
          <p:spPr>
            <a:xfrm flipV="1">
              <a:off x="640856" y="3218632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E2BD338-34F3-5642-6C65-C5E570E06104}"/>
              </a:ext>
            </a:extLst>
          </p:cNvPr>
          <p:cNvGrpSpPr/>
          <p:nvPr/>
        </p:nvGrpSpPr>
        <p:grpSpPr>
          <a:xfrm>
            <a:off x="640856" y="3062917"/>
            <a:ext cx="10900558" cy="0"/>
            <a:chOff x="956162" y="3267105"/>
            <a:chExt cx="10900558" cy="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A3B534E-1AB7-B16C-3722-C4F504253C55}"/>
                </a:ext>
              </a:extLst>
            </p:cNvPr>
            <p:cNvCxnSpPr>
              <a:cxnSpLocks/>
            </p:cNvCxnSpPr>
            <p:nvPr/>
          </p:nvCxnSpPr>
          <p:spPr>
            <a:xfrm>
              <a:off x="956162" y="3267105"/>
              <a:ext cx="791148" cy="0"/>
            </a:xfrm>
            <a:prstGeom prst="line">
              <a:avLst/>
            </a:prstGeom>
            <a:noFill/>
            <a:ln w="47625" cap="flat" cmpd="sng" algn="ctr">
              <a:solidFill>
                <a:srgbClr val="4472C4"/>
              </a:solidFill>
              <a:prstDash val="solid"/>
              <a:miter lim="800000"/>
              <a:headEnd type="oval"/>
              <a:tailEnd type="oval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A31D5F7-1CBA-0462-C7BB-CFDCAB3A8670}"/>
                </a:ext>
              </a:extLst>
            </p:cNvPr>
            <p:cNvCxnSpPr>
              <a:cxnSpLocks/>
            </p:cNvCxnSpPr>
            <p:nvPr/>
          </p:nvCxnSpPr>
          <p:spPr>
            <a:xfrm>
              <a:off x="1797883" y="3267105"/>
              <a:ext cx="791148" cy="0"/>
            </a:xfrm>
            <a:prstGeom prst="line">
              <a:avLst/>
            </a:prstGeom>
            <a:noFill/>
            <a:ln w="47625" cap="flat" cmpd="sng" algn="ctr">
              <a:solidFill>
                <a:srgbClr val="4472C4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8760758-85F9-EEB7-7B5D-4BD23B357C80}"/>
                </a:ext>
              </a:extLst>
            </p:cNvPr>
            <p:cNvCxnSpPr>
              <a:cxnSpLocks/>
            </p:cNvCxnSpPr>
            <p:nvPr/>
          </p:nvCxnSpPr>
          <p:spPr>
            <a:xfrm>
              <a:off x="2639604" y="3267105"/>
              <a:ext cx="791148" cy="0"/>
            </a:xfrm>
            <a:prstGeom prst="line">
              <a:avLst/>
            </a:prstGeom>
            <a:noFill/>
            <a:ln w="47625" cap="flat" cmpd="sng" algn="ctr">
              <a:solidFill>
                <a:srgbClr val="4472C4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C717EE-C768-83F5-5DE0-9C9315FE396F}"/>
                </a:ext>
              </a:extLst>
            </p:cNvPr>
            <p:cNvCxnSpPr>
              <a:cxnSpLocks/>
            </p:cNvCxnSpPr>
            <p:nvPr/>
          </p:nvCxnSpPr>
          <p:spPr>
            <a:xfrm>
              <a:off x="3481325" y="3267105"/>
              <a:ext cx="791148" cy="0"/>
            </a:xfrm>
            <a:prstGeom prst="line">
              <a:avLst/>
            </a:prstGeom>
            <a:noFill/>
            <a:ln w="47625" cap="flat" cmpd="sng" algn="ctr">
              <a:solidFill>
                <a:srgbClr val="4472C4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808EC45-D43E-D444-835A-DC75536FB028}"/>
                </a:ext>
              </a:extLst>
            </p:cNvPr>
            <p:cNvCxnSpPr>
              <a:cxnSpLocks/>
            </p:cNvCxnSpPr>
            <p:nvPr/>
          </p:nvCxnSpPr>
          <p:spPr>
            <a:xfrm>
              <a:off x="4323046" y="3267105"/>
              <a:ext cx="791148" cy="0"/>
            </a:xfrm>
            <a:prstGeom prst="line">
              <a:avLst/>
            </a:prstGeom>
            <a:noFill/>
            <a:ln w="47625" cap="flat" cmpd="sng" algn="ctr">
              <a:solidFill>
                <a:srgbClr val="4472C4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B26918-243C-27F1-E72A-271BD78B7722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67" y="3267105"/>
              <a:ext cx="791148" cy="0"/>
            </a:xfrm>
            <a:prstGeom prst="line">
              <a:avLst/>
            </a:prstGeom>
            <a:noFill/>
            <a:ln w="47625" cap="flat" cmpd="sng" algn="ctr">
              <a:solidFill>
                <a:srgbClr val="4472C4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2D103F5-A03C-504F-3E60-98D2F9413882}"/>
                </a:ext>
              </a:extLst>
            </p:cNvPr>
            <p:cNvCxnSpPr>
              <a:cxnSpLocks/>
            </p:cNvCxnSpPr>
            <p:nvPr/>
          </p:nvCxnSpPr>
          <p:spPr>
            <a:xfrm>
              <a:off x="6006488" y="3267105"/>
              <a:ext cx="791148" cy="0"/>
            </a:xfrm>
            <a:prstGeom prst="line">
              <a:avLst/>
            </a:prstGeom>
            <a:noFill/>
            <a:ln w="47625" cap="flat" cmpd="sng" algn="ctr">
              <a:solidFill>
                <a:srgbClr val="4472C4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C91CFDA-064C-3A5B-E446-7D247FF68B5F}"/>
                </a:ext>
              </a:extLst>
            </p:cNvPr>
            <p:cNvCxnSpPr>
              <a:cxnSpLocks/>
            </p:cNvCxnSpPr>
            <p:nvPr/>
          </p:nvCxnSpPr>
          <p:spPr>
            <a:xfrm>
              <a:off x="6848209" y="3267105"/>
              <a:ext cx="791148" cy="0"/>
            </a:xfrm>
            <a:prstGeom prst="line">
              <a:avLst/>
            </a:prstGeom>
            <a:noFill/>
            <a:ln w="47625" cap="flat" cmpd="sng" algn="ctr">
              <a:solidFill>
                <a:srgbClr val="4472C4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2A20A39-47C4-02B1-FBC0-71387CD8AB4C}"/>
                </a:ext>
              </a:extLst>
            </p:cNvPr>
            <p:cNvCxnSpPr>
              <a:cxnSpLocks/>
            </p:cNvCxnSpPr>
            <p:nvPr/>
          </p:nvCxnSpPr>
          <p:spPr>
            <a:xfrm>
              <a:off x="7689930" y="3267105"/>
              <a:ext cx="791148" cy="0"/>
            </a:xfrm>
            <a:prstGeom prst="line">
              <a:avLst/>
            </a:prstGeom>
            <a:noFill/>
            <a:ln w="47625" cap="flat" cmpd="sng" algn="ctr">
              <a:solidFill>
                <a:srgbClr val="4472C4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398A9BF-C5AA-0717-F03B-4A2482182D40}"/>
                </a:ext>
              </a:extLst>
            </p:cNvPr>
            <p:cNvCxnSpPr>
              <a:cxnSpLocks/>
            </p:cNvCxnSpPr>
            <p:nvPr/>
          </p:nvCxnSpPr>
          <p:spPr>
            <a:xfrm>
              <a:off x="8531651" y="3267105"/>
              <a:ext cx="791148" cy="0"/>
            </a:xfrm>
            <a:prstGeom prst="line">
              <a:avLst/>
            </a:prstGeom>
            <a:noFill/>
            <a:ln w="47625" cap="flat" cmpd="sng" algn="ctr">
              <a:solidFill>
                <a:srgbClr val="4472C4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AF42ECF-A946-1670-7E5D-046E14A100BB}"/>
                </a:ext>
              </a:extLst>
            </p:cNvPr>
            <p:cNvCxnSpPr>
              <a:cxnSpLocks/>
            </p:cNvCxnSpPr>
            <p:nvPr/>
          </p:nvCxnSpPr>
          <p:spPr>
            <a:xfrm>
              <a:off x="9373372" y="3267105"/>
              <a:ext cx="791148" cy="0"/>
            </a:xfrm>
            <a:prstGeom prst="line">
              <a:avLst/>
            </a:prstGeom>
            <a:noFill/>
            <a:ln w="47625" cap="flat" cmpd="sng" algn="ctr">
              <a:solidFill>
                <a:srgbClr val="4472C4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E0AF0CD-AEDD-9A0C-5FA9-A28C5F6EA97B}"/>
                </a:ext>
              </a:extLst>
            </p:cNvPr>
            <p:cNvCxnSpPr>
              <a:cxnSpLocks/>
            </p:cNvCxnSpPr>
            <p:nvPr/>
          </p:nvCxnSpPr>
          <p:spPr>
            <a:xfrm>
              <a:off x="10215093" y="3267105"/>
              <a:ext cx="795528" cy="0"/>
            </a:xfrm>
            <a:prstGeom prst="line">
              <a:avLst/>
            </a:prstGeom>
            <a:noFill/>
            <a:ln w="47625" cap="flat" cmpd="sng" algn="ctr">
              <a:solidFill>
                <a:srgbClr val="4472C4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DC47FFD-7E05-3543-18FF-486CD5CAC4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61192" y="3267105"/>
              <a:ext cx="795528" cy="0"/>
            </a:xfrm>
            <a:prstGeom prst="line">
              <a:avLst/>
            </a:prstGeom>
            <a:noFill/>
            <a:ln w="47625" cap="flat" cmpd="sng" algn="ctr">
              <a:solidFill>
                <a:srgbClr val="4472C4"/>
              </a:solidFill>
              <a:prstDash val="solid"/>
              <a:miter lim="800000"/>
              <a:tailEnd type="oval" w="med" len="med"/>
            </a:ln>
            <a:effectLst/>
          </p:spPr>
        </p:cxnSp>
      </p:grp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73AFCB1-1909-3D23-B45E-67E1AE560B28}"/>
              </a:ext>
            </a:extLst>
          </p:cNvPr>
          <p:cNvCxnSpPr>
            <a:cxnSpLocks/>
          </p:cNvCxnSpPr>
          <p:nvPr/>
        </p:nvCxnSpPr>
        <p:spPr>
          <a:xfrm>
            <a:off x="6054211" y="2309838"/>
            <a:ext cx="0" cy="73152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81B961C-D977-D398-88F2-8C8F7C4EA23E}"/>
              </a:ext>
            </a:extLst>
          </p:cNvPr>
          <p:cNvCxnSpPr>
            <a:cxnSpLocks/>
          </p:cNvCxnSpPr>
          <p:nvPr/>
        </p:nvCxnSpPr>
        <p:spPr>
          <a:xfrm>
            <a:off x="11119797" y="2309838"/>
            <a:ext cx="0" cy="73152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</p:cxnSp>
      <p:graphicFrame>
        <p:nvGraphicFramePr>
          <p:cNvPr id="76" name="Table 4">
            <a:extLst>
              <a:ext uri="{FF2B5EF4-FFF2-40B4-BE49-F238E27FC236}">
                <a16:creationId xmlns:a16="http://schemas.microsoft.com/office/drawing/2014/main" id="{B3681FE7-E474-E4F5-1452-6F1BCB020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454785"/>
              </p:ext>
            </p:extLst>
          </p:nvPr>
        </p:nvGraphicFramePr>
        <p:xfrm>
          <a:off x="598815" y="2524937"/>
          <a:ext cx="10942594" cy="330073"/>
        </p:xfrm>
        <a:graphic>
          <a:graphicData uri="http://schemas.openxmlformats.org/drawingml/2006/table">
            <a:tbl>
              <a:tblPr firstRow="1" bandRow="1"/>
              <a:tblGrid>
                <a:gridCol w="841738">
                  <a:extLst>
                    <a:ext uri="{9D8B030D-6E8A-4147-A177-3AD203B41FA5}">
                      <a16:colId xmlns:a16="http://schemas.microsoft.com/office/drawing/2014/main" val="3835821452"/>
                    </a:ext>
                  </a:extLst>
                </a:gridCol>
                <a:gridCol w="841738">
                  <a:extLst>
                    <a:ext uri="{9D8B030D-6E8A-4147-A177-3AD203B41FA5}">
                      <a16:colId xmlns:a16="http://schemas.microsoft.com/office/drawing/2014/main" val="1346294096"/>
                    </a:ext>
                  </a:extLst>
                </a:gridCol>
                <a:gridCol w="841738">
                  <a:extLst>
                    <a:ext uri="{9D8B030D-6E8A-4147-A177-3AD203B41FA5}">
                      <a16:colId xmlns:a16="http://schemas.microsoft.com/office/drawing/2014/main" val="2070244091"/>
                    </a:ext>
                  </a:extLst>
                </a:gridCol>
                <a:gridCol w="841738">
                  <a:extLst>
                    <a:ext uri="{9D8B030D-6E8A-4147-A177-3AD203B41FA5}">
                      <a16:colId xmlns:a16="http://schemas.microsoft.com/office/drawing/2014/main" val="168877057"/>
                    </a:ext>
                  </a:extLst>
                </a:gridCol>
                <a:gridCol w="841738">
                  <a:extLst>
                    <a:ext uri="{9D8B030D-6E8A-4147-A177-3AD203B41FA5}">
                      <a16:colId xmlns:a16="http://schemas.microsoft.com/office/drawing/2014/main" val="2066589873"/>
                    </a:ext>
                  </a:extLst>
                </a:gridCol>
                <a:gridCol w="841738">
                  <a:extLst>
                    <a:ext uri="{9D8B030D-6E8A-4147-A177-3AD203B41FA5}">
                      <a16:colId xmlns:a16="http://schemas.microsoft.com/office/drawing/2014/main" val="3354124095"/>
                    </a:ext>
                  </a:extLst>
                </a:gridCol>
                <a:gridCol w="841738">
                  <a:extLst>
                    <a:ext uri="{9D8B030D-6E8A-4147-A177-3AD203B41FA5}">
                      <a16:colId xmlns:a16="http://schemas.microsoft.com/office/drawing/2014/main" val="444483408"/>
                    </a:ext>
                  </a:extLst>
                </a:gridCol>
                <a:gridCol w="841738">
                  <a:extLst>
                    <a:ext uri="{9D8B030D-6E8A-4147-A177-3AD203B41FA5}">
                      <a16:colId xmlns:a16="http://schemas.microsoft.com/office/drawing/2014/main" val="2800527397"/>
                    </a:ext>
                  </a:extLst>
                </a:gridCol>
                <a:gridCol w="841738">
                  <a:extLst>
                    <a:ext uri="{9D8B030D-6E8A-4147-A177-3AD203B41FA5}">
                      <a16:colId xmlns:a16="http://schemas.microsoft.com/office/drawing/2014/main" val="435131514"/>
                    </a:ext>
                  </a:extLst>
                </a:gridCol>
                <a:gridCol w="841738">
                  <a:extLst>
                    <a:ext uri="{9D8B030D-6E8A-4147-A177-3AD203B41FA5}">
                      <a16:colId xmlns:a16="http://schemas.microsoft.com/office/drawing/2014/main" val="2755151063"/>
                    </a:ext>
                  </a:extLst>
                </a:gridCol>
                <a:gridCol w="841738">
                  <a:extLst>
                    <a:ext uri="{9D8B030D-6E8A-4147-A177-3AD203B41FA5}">
                      <a16:colId xmlns:a16="http://schemas.microsoft.com/office/drawing/2014/main" val="2448352489"/>
                    </a:ext>
                  </a:extLst>
                </a:gridCol>
                <a:gridCol w="841738">
                  <a:extLst>
                    <a:ext uri="{9D8B030D-6E8A-4147-A177-3AD203B41FA5}">
                      <a16:colId xmlns:a16="http://schemas.microsoft.com/office/drawing/2014/main" val="3793316711"/>
                    </a:ext>
                  </a:extLst>
                </a:gridCol>
                <a:gridCol w="841738">
                  <a:extLst>
                    <a:ext uri="{9D8B030D-6E8A-4147-A177-3AD203B41FA5}">
                      <a16:colId xmlns:a16="http://schemas.microsoft.com/office/drawing/2014/main" val="3441187875"/>
                    </a:ext>
                  </a:extLst>
                </a:gridCol>
              </a:tblGrid>
              <a:tr h="2743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th-TH" sz="2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</a:t>
                      </a:r>
                      <a:endParaRPr lang="en-US" sz="2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9144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th-TH" sz="2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</a:t>
                      </a:r>
                      <a:endParaRPr lang="en-US" sz="2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th-TH" sz="2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</a:t>
                      </a:r>
                      <a:endParaRPr lang="en-US" sz="2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th-TH" sz="2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</a:t>
                      </a:r>
                      <a:endParaRPr lang="en-US" sz="2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th-TH" sz="2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</a:t>
                      </a:r>
                      <a:endParaRPr lang="en-US" sz="2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th-TH" sz="2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</a:t>
                      </a:r>
                      <a:endParaRPr lang="en-US" sz="2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th-TH" sz="2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</a:t>
                      </a:r>
                      <a:endParaRPr lang="en-US" sz="2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th-TH" sz="2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</a:t>
                      </a:r>
                      <a:endParaRPr lang="en-US" sz="2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th-TH" sz="2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</a:t>
                      </a:r>
                      <a:endParaRPr lang="en-US" sz="2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th-TH" sz="2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</a:t>
                      </a:r>
                      <a:endParaRPr lang="en-US" sz="2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th-TH" sz="2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</a:t>
                      </a:r>
                      <a:endParaRPr lang="en-US" sz="2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th-TH" sz="2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</a:t>
                      </a:r>
                      <a:endParaRPr lang="en-US" sz="2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th-TH" sz="26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</a:t>
                      </a:r>
                      <a:endParaRPr lang="en-US" sz="26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914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41122"/>
                  </a:ext>
                </a:extLst>
              </a:tr>
            </a:tbl>
          </a:graphicData>
        </a:graphic>
      </p:graphicFrame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48BA7FC-C6D7-654B-FD12-378CE63B7648}"/>
              </a:ext>
            </a:extLst>
          </p:cNvPr>
          <p:cNvCxnSpPr>
            <a:cxnSpLocks/>
          </p:cNvCxnSpPr>
          <p:nvPr/>
        </p:nvCxnSpPr>
        <p:spPr>
          <a:xfrm>
            <a:off x="5645891" y="2106108"/>
            <a:ext cx="0" cy="41148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miter lim="800000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9097607-AA6A-EE30-32C8-8FDF67F748CD}"/>
              </a:ext>
            </a:extLst>
          </p:cNvPr>
          <p:cNvCxnSpPr>
            <a:cxnSpLocks/>
          </p:cNvCxnSpPr>
          <p:nvPr/>
        </p:nvCxnSpPr>
        <p:spPr>
          <a:xfrm>
            <a:off x="10703265" y="2106108"/>
            <a:ext cx="0" cy="41148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miter lim="800000"/>
          </a:ln>
          <a:effectLst/>
        </p:spPr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B3E58D3-B28B-57D1-017F-B220712E7C61}"/>
              </a:ext>
            </a:extLst>
          </p:cNvPr>
          <p:cNvGrpSpPr/>
          <p:nvPr/>
        </p:nvGrpSpPr>
        <p:grpSpPr>
          <a:xfrm>
            <a:off x="7265847" y="3196958"/>
            <a:ext cx="3474720" cy="2515477"/>
            <a:chOff x="7488483" y="3218267"/>
            <a:chExt cx="3474720" cy="2515477"/>
          </a:xfrm>
        </p:grpSpPr>
        <p:sp>
          <p:nvSpPr>
            <p:cNvPr id="80" name="Arrow: Up 79">
              <a:extLst>
                <a:ext uri="{FF2B5EF4-FFF2-40B4-BE49-F238E27FC236}">
                  <a16:creationId xmlns:a16="http://schemas.microsoft.com/office/drawing/2014/main" id="{E6F5524D-B33D-8858-2D59-26899B25319A}"/>
                </a:ext>
              </a:extLst>
            </p:cNvPr>
            <p:cNvSpPr/>
            <p:nvPr/>
          </p:nvSpPr>
          <p:spPr>
            <a:xfrm>
              <a:off x="8951523" y="3218267"/>
              <a:ext cx="548640" cy="1051560"/>
            </a:xfrm>
            <a:prstGeom prst="upArrow">
              <a:avLst>
                <a:gd name="adj1" fmla="val 50000"/>
                <a:gd name="adj2" fmla="val 74237"/>
              </a:avLst>
            </a:prstGeom>
            <a:solidFill>
              <a:srgbClr val="ED7D31">
                <a:lumMod val="20000"/>
                <a:lumOff val="80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EDC6745-65CA-DCF6-B379-B9508A4EFB92}"/>
                </a:ext>
              </a:extLst>
            </p:cNvPr>
            <p:cNvSpPr txBox="1"/>
            <p:nvPr/>
          </p:nvSpPr>
          <p:spPr>
            <a:xfrm>
              <a:off x="7488483" y="4362144"/>
              <a:ext cx="3474720" cy="137160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tIns="9144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คณะกรรมการกำกับฯ แจ้ง</a:t>
              </a:r>
              <a:b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th-TH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ผลการพิจารณาปรับเปลี่ยนรายละเอียด</a:t>
              </a:r>
              <a:r>
                <a:rPr kumimoji="0" lang="th-TH" sz="2200" b="1" i="0" u="none" strike="noStrike" kern="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ตัวชี้วัดฯ (เกณฑ์การประเมินรอบ </a:t>
              </a:r>
              <a:r>
                <a:rPr kumimoji="0" lang="en-US" sz="3200" b="1" i="0" u="none" strike="noStrike" kern="0" cap="none" spc="-3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12</a:t>
              </a:r>
              <a:r>
                <a:rPr kumimoji="0" lang="th-TH" sz="2000" b="1" i="0" u="none" strike="noStrike" kern="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th-TH" sz="2200" b="1" i="0" u="none" strike="noStrike" kern="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เดือน) </a:t>
              </a:r>
              <a:r>
                <a:rPr kumimoji="0" lang="th-TH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ไปยังสำนักงาน </a:t>
              </a:r>
              <a:r>
                <a:rPr kumimoji="0" lang="th-TH" sz="2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ก.พ.ร</a:t>
              </a:r>
              <a:r>
                <a:rPr kumimoji="0" lang="th-TH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. ภายในเดือน ก.ค.</a:t>
              </a:r>
              <a:endParaRPr kumimoji="0" lang="en-US" sz="220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D81BA61-935A-D262-470D-F1C8737D930B}"/>
              </a:ext>
            </a:extLst>
          </p:cNvPr>
          <p:cNvGrpSpPr/>
          <p:nvPr/>
        </p:nvGrpSpPr>
        <p:grpSpPr>
          <a:xfrm>
            <a:off x="3058014" y="3196959"/>
            <a:ext cx="3474720" cy="2505317"/>
            <a:chOff x="7488483" y="3218267"/>
            <a:chExt cx="3474720" cy="250531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1425E12-3F66-3C3D-D069-A811DC3F234E}"/>
                </a:ext>
              </a:extLst>
            </p:cNvPr>
            <p:cNvSpPr txBox="1"/>
            <p:nvPr/>
          </p:nvSpPr>
          <p:spPr>
            <a:xfrm>
              <a:off x="7488483" y="4351984"/>
              <a:ext cx="3474720" cy="137160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tIns="9144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คณะกรรมการกำกับฯ แจ้ง</a:t>
              </a:r>
              <a:b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th-TH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ผลการพิจารณาปรับเปลี่ยนรายละเอียด</a:t>
              </a:r>
              <a:r>
                <a:rPr kumimoji="0" lang="th-TH" sz="2200" b="1" i="0" u="none" strike="noStrike" kern="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ตัวชี้วัดฯ (เกณฑ์การประเมินรอบ </a:t>
              </a:r>
              <a:r>
                <a:rPr kumimoji="0" lang="en-US" sz="3200" b="1" i="0" u="none" strike="noStrike" kern="0" cap="none" spc="-3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6</a:t>
              </a:r>
              <a:r>
                <a:rPr kumimoji="0" lang="th-TH" sz="2000" b="1" i="0" u="none" strike="noStrike" kern="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th-TH" sz="2200" b="1" i="0" u="none" strike="noStrike" kern="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เดือน) </a:t>
              </a:r>
              <a:r>
                <a:rPr kumimoji="0" lang="th-TH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ไปยังสำนักงาน </a:t>
              </a:r>
              <a:r>
                <a:rPr kumimoji="0" lang="th-TH" sz="2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ก.พ.ร</a:t>
              </a:r>
              <a:r>
                <a:rPr kumimoji="0" lang="th-TH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. ภายในเดือน ก.พ.</a:t>
              </a:r>
              <a:endParaRPr kumimoji="0" lang="en-US" sz="220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84" name="Arrow: Up 83">
              <a:extLst>
                <a:ext uri="{FF2B5EF4-FFF2-40B4-BE49-F238E27FC236}">
                  <a16:creationId xmlns:a16="http://schemas.microsoft.com/office/drawing/2014/main" id="{DFE2FBB4-4A07-71F2-02CC-BA5BE9278D61}"/>
                </a:ext>
              </a:extLst>
            </p:cNvPr>
            <p:cNvSpPr/>
            <p:nvPr/>
          </p:nvSpPr>
          <p:spPr>
            <a:xfrm>
              <a:off x="8951523" y="3218267"/>
              <a:ext cx="548640" cy="1051560"/>
            </a:xfrm>
            <a:prstGeom prst="upArrow">
              <a:avLst>
                <a:gd name="adj1" fmla="val 50000"/>
                <a:gd name="adj2" fmla="val 74237"/>
              </a:avLst>
            </a:prstGeom>
            <a:solidFill>
              <a:srgbClr val="ED7D31">
                <a:lumMod val="20000"/>
                <a:lumOff val="80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423DF30-810D-A85B-2348-D0E15BF8A3AF}"/>
              </a:ext>
            </a:extLst>
          </p:cNvPr>
          <p:cNvGrpSpPr/>
          <p:nvPr/>
        </p:nvGrpSpPr>
        <p:grpSpPr>
          <a:xfrm>
            <a:off x="671336" y="5794939"/>
            <a:ext cx="4965192" cy="365760"/>
            <a:chOff x="640856" y="5933880"/>
            <a:chExt cx="4983480" cy="365760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F739A54F-9613-6880-51E4-56FB62E6F817}"/>
                </a:ext>
              </a:extLst>
            </p:cNvPr>
            <p:cNvCxnSpPr>
              <a:cxnSpLocks/>
            </p:cNvCxnSpPr>
            <p:nvPr/>
          </p:nvCxnSpPr>
          <p:spPr>
            <a:xfrm>
              <a:off x="640856" y="6126514"/>
              <a:ext cx="49834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A5A5A5">
                  <a:lumMod val="75000"/>
                </a:srgbClr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9DAB164-5931-2B7C-D5C2-2331CBC19EFD}"/>
                </a:ext>
              </a:extLst>
            </p:cNvPr>
            <p:cNvSpPr txBox="1"/>
            <p:nvPr/>
          </p:nvSpPr>
          <p:spPr>
            <a:xfrm>
              <a:off x="2444270" y="5933880"/>
              <a:ext cx="1376652" cy="36576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รอบ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6</a:t>
              </a: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เดือน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554E3EA-04B5-4617-A751-1AE7426130A7}"/>
              </a:ext>
            </a:extLst>
          </p:cNvPr>
          <p:cNvCxnSpPr>
            <a:cxnSpLocks/>
          </p:cNvCxnSpPr>
          <p:nvPr/>
        </p:nvCxnSpPr>
        <p:spPr>
          <a:xfrm>
            <a:off x="640856" y="5763708"/>
            <a:ext cx="0" cy="4572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miter lim="800000"/>
          </a:ln>
          <a:effectLst/>
        </p:spPr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A53FAE6-D360-D36B-25D7-189FE332474A}"/>
              </a:ext>
            </a:extLst>
          </p:cNvPr>
          <p:cNvGrpSpPr/>
          <p:nvPr/>
        </p:nvGrpSpPr>
        <p:grpSpPr>
          <a:xfrm>
            <a:off x="5678677" y="5746987"/>
            <a:ext cx="4965192" cy="461665"/>
            <a:chOff x="640856" y="5885928"/>
            <a:chExt cx="4983480" cy="461665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73B2D499-C016-394F-86DB-73BF95FE6CB0}"/>
                </a:ext>
              </a:extLst>
            </p:cNvPr>
            <p:cNvCxnSpPr>
              <a:cxnSpLocks/>
            </p:cNvCxnSpPr>
            <p:nvPr/>
          </p:nvCxnSpPr>
          <p:spPr>
            <a:xfrm>
              <a:off x="640856" y="6126514"/>
              <a:ext cx="49834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A5A5A5">
                  <a:lumMod val="75000"/>
                </a:srgbClr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1AD5E69-0954-FB69-A0BA-CA709E0A8E49}"/>
                </a:ext>
              </a:extLst>
            </p:cNvPr>
            <p:cNvSpPr txBox="1"/>
            <p:nvPr/>
          </p:nvSpPr>
          <p:spPr>
            <a:xfrm>
              <a:off x="2444270" y="5885928"/>
              <a:ext cx="1376652" cy="46166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-2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รอบ </a:t>
              </a:r>
              <a:r>
                <a:rPr kumimoji="0" lang="en-US" sz="2400" b="1" i="0" u="none" strike="noStrike" kern="0" cap="none" spc="-2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12</a:t>
              </a:r>
              <a:r>
                <a:rPr kumimoji="0" lang="th-TH" sz="2400" b="1" i="0" u="none" strike="noStrike" kern="0" cap="none" spc="-2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เดือน</a:t>
              </a:r>
              <a:endParaRPr kumimoji="0" lang="en-US" sz="16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25EEC1A3-9A65-8689-3493-44A4025D7A61}"/>
              </a:ext>
            </a:extLst>
          </p:cNvPr>
          <p:cNvSpPr txBox="1"/>
          <p:nvPr/>
        </p:nvSpPr>
        <p:spPr bwMode="blackWhite">
          <a:xfrm>
            <a:off x="4243051" y="1655032"/>
            <a:ext cx="3573982" cy="64640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ส่วนราชการ/จังหวัดรายงานผลรอบ 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</a:t>
            </a:r>
            <a:r>
              <a:rPr kumimoji="0" lang="th-TH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เดือน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ภายในวันที่ 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12 </a:t>
            </a:r>
            <a:r>
              <a:rPr kumimoji="0" lang="th-TH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เม.ย.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*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1641BAB-2E08-86D8-65D6-C85DA41E04BF}"/>
              </a:ext>
            </a:extLst>
          </p:cNvPr>
          <p:cNvSpPr txBox="1"/>
          <p:nvPr/>
        </p:nvSpPr>
        <p:spPr bwMode="blackWhite">
          <a:xfrm>
            <a:off x="8323395" y="1655032"/>
            <a:ext cx="3573982" cy="64640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200" b="1" i="0" u="none" strike="noStrike" kern="0" cap="none" spc="-3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ส่วนราชการ/จังหวัดรายงานผลรอบ </a:t>
            </a:r>
            <a:r>
              <a:rPr kumimoji="0" lang="en-US" altLang="en-US" sz="2200" b="1" i="0" u="none" strike="noStrike" kern="0" cap="none" spc="-3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12</a:t>
            </a:r>
            <a:r>
              <a:rPr kumimoji="0" lang="th-TH" altLang="en-US" sz="2200" b="1" i="0" u="none" strike="noStrike" kern="0" cap="none" spc="-3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เดือน</a:t>
            </a:r>
            <a:r>
              <a:rPr kumimoji="0" lang="en-US" altLang="en-US" sz="2200" b="1" i="0" u="none" strike="noStrike" kern="0" cap="none" spc="-3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ภายในวันที่ 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15 </a:t>
            </a:r>
            <a:r>
              <a:rPr kumimoji="0" lang="th-TH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ต.ค.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*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F416881-93C7-7825-E47A-DF99A17FC5BE}"/>
              </a:ext>
            </a:extLst>
          </p:cNvPr>
          <p:cNvGrpSpPr/>
          <p:nvPr/>
        </p:nvGrpSpPr>
        <p:grpSpPr>
          <a:xfrm>
            <a:off x="10201265" y="3192419"/>
            <a:ext cx="1005840" cy="728535"/>
            <a:chOff x="145344" y="3218632"/>
            <a:chExt cx="1005840" cy="728535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590AB57-2A71-C84F-E215-545439383D62}"/>
                </a:ext>
              </a:extLst>
            </p:cNvPr>
            <p:cNvSpPr txBox="1"/>
            <p:nvPr/>
          </p:nvSpPr>
          <p:spPr>
            <a:xfrm>
              <a:off x="145344" y="3489967"/>
              <a:ext cx="1005840" cy="45720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สิ้นสุดปีงบประมาณ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24343D67-05AD-9C97-E865-926914AB6E9C}"/>
                </a:ext>
              </a:extLst>
            </p:cNvPr>
            <p:cNvCxnSpPr/>
            <p:nvPr/>
          </p:nvCxnSpPr>
          <p:spPr>
            <a:xfrm flipV="1">
              <a:off x="640856" y="3218632"/>
              <a:ext cx="0" cy="27432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D4BFEC93-948A-6445-2182-582D2DA1EA29}"/>
              </a:ext>
            </a:extLst>
          </p:cNvPr>
          <p:cNvSpPr txBox="1"/>
          <p:nvPr/>
        </p:nvSpPr>
        <p:spPr>
          <a:xfrm>
            <a:off x="300844" y="6380835"/>
            <a:ext cx="48249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อาจมีการเปลี่ยนแปลงตามความเหมาะสมในแต่ละปี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09875-BD62-ACB4-8F2E-5500D4A0400C}"/>
              </a:ext>
            </a:extLst>
          </p:cNvPr>
          <p:cNvSpPr txBox="1"/>
          <p:nvPr/>
        </p:nvSpPr>
        <p:spPr>
          <a:xfrm>
            <a:off x="578757" y="248447"/>
            <a:ext cx="104978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การปรับเปลี่ยนรายละเอียดตัวชี้วัด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ตามมาตรการปรับปรุงประสิทธิภาพในการปฏิบัติราชการ (ต่อ)</a:t>
            </a:r>
            <a:r>
              <a:rPr kumimoji="0" lang="th-TH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94462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F639D8-11E9-90EA-C64E-6DA1F6E98658}"/>
              </a:ext>
            </a:extLst>
          </p:cNvPr>
          <p:cNvSpPr/>
          <p:nvPr/>
        </p:nvSpPr>
        <p:spPr bwMode="blackWhite">
          <a:xfrm>
            <a:off x="1970402" y="2451989"/>
            <a:ext cx="10221598" cy="1213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FD88C55-C44A-3941-F81D-32A0D80D9A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88E5D9-4C37-06FA-8861-674B204D2639}"/>
              </a:ext>
            </a:extLst>
          </p:cNvPr>
          <p:cNvSpPr/>
          <p:nvPr/>
        </p:nvSpPr>
        <p:spPr>
          <a:xfrm>
            <a:off x="1054359" y="2845407"/>
            <a:ext cx="10771841" cy="1497994"/>
          </a:xfrm>
          <a:prstGeom prst="rect">
            <a:avLst/>
          </a:prstGeom>
          <a:solidFill>
            <a:srgbClr val="5353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7A3E18-0C4B-A513-4275-6C491FCC7C65}"/>
              </a:ext>
            </a:extLst>
          </p:cNvPr>
          <p:cNvGrpSpPr/>
          <p:nvPr/>
        </p:nvGrpSpPr>
        <p:grpSpPr bwMode="blackWhite">
          <a:xfrm>
            <a:off x="1155334" y="3175757"/>
            <a:ext cx="536594" cy="707886"/>
            <a:chOff x="-1878695" y="2391174"/>
            <a:chExt cx="536594" cy="707886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6E136A4F-8ECF-7434-0FC9-E09398017552}"/>
                </a:ext>
              </a:extLst>
            </p:cNvPr>
            <p:cNvSpPr/>
            <p:nvPr/>
          </p:nvSpPr>
          <p:spPr bwMode="blackWhite">
            <a:xfrm rot="8100000">
              <a:off x="-1878695" y="2469618"/>
              <a:ext cx="536594" cy="536594"/>
            </a:xfrm>
            <a:prstGeom prst="teardrop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DBE2C8-6EF4-DA4B-3B68-1990538E6054}"/>
                </a:ext>
              </a:extLst>
            </p:cNvPr>
            <p:cNvSpPr txBox="1"/>
            <p:nvPr/>
          </p:nvSpPr>
          <p:spPr bwMode="blackWhite">
            <a:xfrm>
              <a:off x="-1846488" y="2391174"/>
              <a:ext cx="2892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srgbClr val="53538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Tahoma" pitchFamily="34" charset="0"/>
                </a:rPr>
                <a:t>7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353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Tahoma" pitchFamily="34" charset="0"/>
              </a:endParaRPr>
            </a:p>
          </p:txBody>
        </p:sp>
      </p:grpSp>
      <p:sp>
        <p:nvSpPr>
          <p:cNvPr id="13" name="Text Box 2">
            <a:extLst>
              <a:ext uri="{FF2B5EF4-FFF2-40B4-BE49-F238E27FC236}">
                <a16:creationId xmlns:a16="http://schemas.microsoft.com/office/drawing/2014/main" id="{79BD6C24-1F06-628E-0E56-1208612B797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1813219" y="3160463"/>
            <a:ext cx="96471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การให้ข้อเสนอแนะเพื่อส่งสัญญาณล่วงหน้า 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Early Warning)</a:t>
            </a:r>
          </a:p>
        </p:txBody>
      </p:sp>
    </p:spTree>
    <p:extLst>
      <p:ext uri="{BB962C8B-B14F-4D97-AF65-F5344CB8AC3E}">
        <p14:creationId xmlns:p14="http://schemas.microsoft.com/office/powerpoint/2010/main" val="30951683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E9AD2-5FC7-EA45-950D-7458564D6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712814-8365-E896-9C6C-5B9E6EC75E12}"/>
              </a:ext>
            </a:extLst>
          </p:cNvPr>
          <p:cNvSpPr txBox="1"/>
          <p:nvPr/>
        </p:nvSpPr>
        <p:spPr>
          <a:xfrm>
            <a:off x="479221" y="185951"/>
            <a:ext cx="85978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การให้ข้อเสนอแนะเพื่อส่งสัญญาณล่วงหน้า (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Early Warning)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C3078D-6F3B-E98E-D93A-134C1867687D}"/>
              </a:ext>
            </a:extLst>
          </p:cNvPr>
          <p:cNvGrpSpPr/>
          <p:nvPr/>
        </p:nvGrpSpPr>
        <p:grpSpPr>
          <a:xfrm>
            <a:off x="277441" y="2285943"/>
            <a:ext cx="6520853" cy="3713356"/>
            <a:chOff x="306502" y="1084701"/>
            <a:chExt cx="6520853" cy="37133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FB0E16-97A7-79B5-DE02-A37E16C8F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502" y="2298119"/>
              <a:ext cx="5725004" cy="249993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9A4EFD-40B6-B438-A7D4-2A209B4BC8F9}"/>
                </a:ext>
              </a:extLst>
            </p:cNvPr>
            <p:cNvSpPr txBox="1"/>
            <p:nvPr/>
          </p:nvSpPr>
          <p:spPr>
            <a:xfrm>
              <a:off x="4551845" y="1084701"/>
              <a:ext cx="2275510" cy="7315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สำนักงาน </a:t>
              </a:r>
              <a:r>
                <a:rPr kumimoji="0" lang="th-TH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ก.พ.ร</a:t>
              </a: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. แจ้งเตือนสถานะการดำเนินงานตัวชี้วัด ภายในเดือน มิ.ย.</a:t>
              </a:r>
              <a:endParaRPr kumimoji="0" lang="en-US" sz="180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B2200A9-EBCF-4469-27F8-BEF9C01C751A}"/>
                </a:ext>
              </a:extLst>
            </p:cNvPr>
            <p:cNvSpPr/>
            <p:nvPr/>
          </p:nvSpPr>
          <p:spPr>
            <a:xfrm>
              <a:off x="4311529" y="1825732"/>
              <a:ext cx="2515825" cy="1471660"/>
            </a:xfrm>
            <a:custGeom>
              <a:avLst/>
              <a:gdLst>
                <a:gd name="connsiteX0" fmla="*/ 0 w 2946400"/>
                <a:gd name="connsiteY0" fmla="*/ 1351280 h 1351280"/>
                <a:gd name="connsiteX1" fmla="*/ 660400 w 2946400"/>
                <a:gd name="connsiteY1" fmla="*/ 0 h 1351280"/>
                <a:gd name="connsiteX2" fmla="*/ 2946400 w 2946400"/>
                <a:gd name="connsiteY2" fmla="*/ 0 h 1351280"/>
                <a:gd name="connsiteX3" fmla="*/ 0 w 2946400"/>
                <a:gd name="connsiteY3" fmla="*/ 1351280 h 1351280"/>
                <a:gd name="connsiteX0" fmla="*/ 0 w 2946400"/>
                <a:gd name="connsiteY0" fmla="*/ 1351280 h 1351280"/>
                <a:gd name="connsiteX1" fmla="*/ 420835 w 2946400"/>
                <a:gd name="connsiteY1" fmla="*/ 10190 h 1351280"/>
                <a:gd name="connsiteX2" fmla="*/ 2946400 w 2946400"/>
                <a:gd name="connsiteY2" fmla="*/ 0 h 1351280"/>
                <a:gd name="connsiteX3" fmla="*/ 0 w 2946400"/>
                <a:gd name="connsiteY3" fmla="*/ 1351280 h 1351280"/>
                <a:gd name="connsiteX0" fmla="*/ 0 w 2792611"/>
                <a:gd name="connsiteY0" fmla="*/ 1320208 h 1320208"/>
                <a:gd name="connsiteX1" fmla="*/ 267046 w 2792611"/>
                <a:gd name="connsiteY1" fmla="*/ 10190 h 1320208"/>
                <a:gd name="connsiteX2" fmla="*/ 2792611 w 2792611"/>
                <a:gd name="connsiteY2" fmla="*/ 0 h 1320208"/>
                <a:gd name="connsiteX3" fmla="*/ 0 w 2792611"/>
                <a:gd name="connsiteY3" fmla="*/ 1320208 h 132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2611" h="1320208">
                  <a:moveTo>
                    <a:pt x="0" y="1320208"/>
                  </a:moveTo>
                  <a:lnTo>
                    <a:pt x="267046" y="10190"/>
                  </a:lnTo>
                  <a:lnTo>
                    <a:pt x="2792611" y="0"/>
                  </a:lnTo>
                  <a:lnTo>
                    <a:pt x="0" y="1320208"/>
                  </a:lnTo>
                  <a:close/>
                </a:path>
              </a:pathLst>
            </a:custGeom>
            <a:solidFill>
              <a:srgbClr val="D9D9D9">
                <a:alpha val="81961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1BB787BB-E3B3-4312-EC16-6E4A14DEB7F1}"/>
              </a:ext>
            </a:extLst>
          </p:cNvPr>
          <p:cNvSpPr/>
          <p:nvPr/>
        </p:nvSpPr>
        <p:spPr>
          <a:xfrm>
            <a:off x="6904568" y="2296532"/>
            <a:ext cx="653774" cy="724556"/>
          </a:xfrm>
          <a:prstGeom prst="rightArrow">
            <a:avLst/>
          </a:prstGeom>
          <a:solidFill>
            <a:srgbClr val="FFFFFF">
              <a:lumMod val="6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CCAADF-E42A-599F-592A-8AD506B5F747}"/>
              </a:ext>
            </a:extLst>
          </p:cNvPr>
          <p:cNvGrpSpPr/>
          <p:nvPr/>
        </p:nvGrpSpPr>
        <p:grpSpPr>
          <a:xfrm>
            <a:off x="479221" y="1089215"/>
            <a:ext cx="2388487" cy="774065"/>
            <a:chOff x="2299255" y="6326465"/>
            <a:chExt cx="2388487" cy="774065"/>
          </a:xfrm>
        </p:grpSpPr>
        <p:pic>
          <p:nvPicPr>
            <p:cNvPr id="27" name="Picture 26" descr="A close up of a sign&#10;&#10;Description automatically generated">
              <a:extLst>
                <a:ext uri="{FF2B5EF4-FFF2-40B4-BE49-F238E27FC236}">
                  <a16:creationId xmlns:a16="http://schemas.microsoft.com/office/drawing/2014/main" id="{4C603A4C-61A8-D64E-438B-9318942BC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255" y="6326465"/>
              <a:ext cx="801477" cy="77406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75BC0B-8AEA-9724-257E-423D56B84D71}"/>
                </a:ext>
              </a:extLst>
            </p:cNvPr>
            <p:cNvSpPr txBox="1"/>
            <p:nvPr/>
          </p:nvSpPr>
          <p:spPr>
            <a:xfrm>
              <a:off x="3100732" y="6511343"/>
              <a:ext cx="1587010" cy="481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ปีละ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ครั้ง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51FCBFF-BF8B-0D3D-3858-C9D7D2B77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62" t="11546" r="32079" b="9064"/>
          <a:stretch/>
        </p:blipFill>
        <p:spPr>
          <a:xfrm>
            <a:off x="7603244" y="1196810"/>
            <a:ext cx="4140357" cy="54445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69B595-02D8-E8DC-3715-2FA06BFE19B6}"/>
              </a:ext>
            </a:extLst>
          </p:cNvPr>
          <p:cNvSpPr txBox="1"/>
          <p:nvPr/>
        </p:nvSpPr>
        <p:spPr>
          <a:xfrm>
            <a:off x="10829201" y="1196810"/>
            <a:ext cx="914400" cy="390876"/>
          </a:xfrm>
          <a:prstGeom prst="rect">
            <a:avLst/>
          </a:prstGeom>
          <a:solidFill>
            <a:srgbClr val="FF0000"/>
          </a:solidFill>
          <a:ln>
            <a:solidFill>
              <a:srgbClr val="FFFFFF">
                <a:lumMod val="50000"/>
              </a:srgbClr>
            </a:solidFill>
          </a:ln>
        </p:spPr>
        <p:txBody>
          <a:bodyPr wrap="square" tIns="2743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75711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F639D8-11E9-90EA-C64E-6DA1F6E98658}"/>
              </a:ext>
            </a:extLst>
          </p:cNvPr>
          <p:cNvSpPr/>
          <p:nvPr/>
        </p:nvSpPr>
        <p:spPr bwMode="blackWhite">
          <a:xfrm>
            <a:off x="1970402" y="2451989"/>
            <a:ext cx="10221598" cy="1213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FD88C55-C44A-3941-F81D-32A0D80D9A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88E5D9-4C37-06FA-8861-674B204D2639}"/>
              </a:ext>
            </a:extLst>
          </p:cNvPr>
          <p:cNvSpPr/>
          <p:nvPr/>
        </p:nvSpPr>
        <p:spPr>
          <a:xfrm>
            <a:off x="1054359" y="2845407"/>
            <a:ext cx="10771841" cy="1497994"/>
          </a:xfrm>
          <a:prstGeom prst="rect">
            <a:avLst/>
          </a:prstGeom>
          <a:solidFill>
            <a:srgbClr val="5353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7A3E18-0C4B-A513-4275-6C491FCC7C65}"/>
              </a:ext>
            </a:extLst>
          </p:cNvPr>
          <p:cNvGrpSpPr/>
          <p:nvPr/>
        </p:nvGrpSpPr>
        <p:grpSpPr bwMode="blackWhite">
          <a:xfrm>
            <a:off x="1155334" y="3175757"/>
            <a:ext cx="536594" cy="707886"/>
            <a:chOff x="-1878695" y="2391174"/>
            <a:chExt cx="536594" cy="707886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6E136A4F-8ECF-7434-0FC9-E09398017552}"/>
                </a:ext>
              </a:extLst>
            </p:cNvPr>
            <p:cNvSpPr/>
            <p:nvPr/>
          </p:nvSpPr>
          <p:spPr bwMode="blackWhite">
            <a:xfrm rot="8100000">
              <a:off x="-1878695" y="2469618"/>
              <a:ext cx="536594" cy="536594"/>
            </a:xfrm>
            <a:prstGeom prst="teardrop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DBE2C8-6EF4-DA4B-3B68-1990538E6054}"/>
                </a:ext>
              </a:extLst>
            </p:cNvPr>
            <p:cNvSpPr txBox="1"/>
            <p:nvPr/>
          </p:nvSpPr>
          <p:spPr bwMode="blackWhite">
            <a:xfrm>
              <a:off x="-1846488" y="2391174"/>
              <a:ext cx="2892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srgbClr val="53538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Tahoma" pitchFamily="34" charset="0"/>
                </a:rPr>
                <a:t>8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353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Tahoma" pitchFamily="34" charset="0"/>
              </a:endParaRPr>
            </a:p>
          </p:txBody>
        </p:sp>
      </p:grpSp>
      <p:sp>
        <p:nvSpPr>
          <p:cNvPr id="13" name="Text Box 2">
            <a:extLst>
              <a:ext uri="{FF2B5EF4-FFF2-40B4-BE49-F238E27FC236}">
                <a16:creationId xmlns:a16="http://schemas.microsoft.com/office/drawing/2014/main" id="{79BD6C24-1F06-628E-0E56-1208612B797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1813219" y="3206534"/>
            <a:ext cx="109796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แผนการดำเนินงานการประเมินส่วนราชการฯ ประจำปีงบประมาณ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พ.ศ. 256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35875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056022-39F5-ADCC-0914-CE4CC94C7DAC}"/>
              </a:ext>
            </a:extLst>
          </p:cNvPr>
          <p:cNvSpPr txBox="1"/>
          <p:nvPr/>
        </p:nvSpPr>
        <p:spPr>
          <a:xfrm>
            <a:off x="470950" y="207048"/>
            <a:ext cx="10162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แผนการดำเนินงานการประเมินส่วนราชการฯ ประจำปีงบประมาณ พ.ศ. 2567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B0436D7-67D4-1150-FC5F-107926AA6C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198306"/>
              </p:ext>
            </p:extLst>
          </p:nvPr>
        </p:nvGraphicFramePr>
        <p:xfrm>
          <a:off x="26562" y="905602"/>
          <a:ext cx="12120223" cy="5580126"/>
        </p:xfrm>
        <a:graphic>
          <a:graphicData uri="http://schemas.openxmlformats.org/drawingml/2006/table">
            <a:tbl>
              <a:tblPr firstRow="1" bandRow="1"/>
              <a:tblGrid>
                <a:gridCol w="2032460">
                  <a:extLst>
                    <a:ext uri="{9D8B030D-6E8A-4147-A177-3AD203B41FA5}">
                      <a16:colId xmlns:a16="http://schemas.microsoft.com/office/drawing/2014/main" val="4157933751"/>
                    </a:ext>
                  </a:extLst>
                </a:gridCol>
                <a:gridCol w="490151">
                  <a:extLst>
                    <a:ext uri="{9D8B030D-6E8A-4147-A177-3AD203B41FA5}">
                      <a16:colId xmlns:a16="http://schemas.microsoft.com/office/drawing/2014/main" val="49195792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013009044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455798698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247561738"/>
                    </a:ext>
                  </a:extLst>
                </a:gridCol>
                <a:gridCol w="228515">
                  <a:extLst>
                    <a:ext uri="{9D8B030D-6E8A-4147-A177-3AD203B41FA5}">
                      <a16:colId xmlns:a16="http://schemas.microsoft.com/office/drawing/2014/main" val="561853005"/>
                    </a:ext>
                  </a:extLst>
                </a:gridCol>
                <a:gridCol w="228515">
                  <a:extLst>
                    <a:ext uri="{9D8B030D-6E8A-4147-A177-3AD203B41FA5}">
                      <a16:colId xmlns:a16="http://schemas.microsoft.com/office/drawing/2014/main" val="3578682003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835954144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4010450013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3479041608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295492227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342037704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752440039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99919847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127274346"/>
                    </a:ext>
                  </a:extLst>
                </a:gridCol>
                <a:gridCol w="457030">
                  <a:extLst>
                    <a:ext uri="{9D8B030D-6E8A-4147-A177-3AD203B41FA5}">
                      <a16:colId xmlns:a16="http://schemas.microsoft.com/office/drawing/2014/main" val="784313878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4077091106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675768909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3057532875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526456803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952950176"/>
                    </a:ext>
                  </a:extLst>
                </a:gridCol>
                <a:gridCol w="457030">
                  <a:extLst>
                    <a:ext uri="{9D8B030D-6E8A-4147-A177-3AD203B41FA5}">
                      <a16:colId xmlns:a16="http://schemas.microsoft.com/office/drawing/2014/main" val="1559065389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66148106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3235483945"/>
                    </a:ext>
                  </a:extLst>
                </a:gridCol>
              </a:tblGrid>
              <a:tr h="35585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พ.ศ.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พ.ศ.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พ.ศ.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2568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479234"/>
                  </a:ext>
                </a:extLst>
              </a:tr>
              <a:tr h="355856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2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endParaRPr lang="en-US" sz="12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987202"/>
                  </a:ext>
                </a:extLst>
              </a:tr>
              <a:tr h="41109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92075" indent="-92075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lang="th-TH" sz="1400" kern="1200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ชี้แจงกรอบ</a:t>
                      </a:r>
                      <a:b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400" kern="1200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การประเมินฯ แก่ส่วนราชการ ครั้งที่ </a:t>
                      </a:r>
                      <a:r>
                        <a:rPr lang="en-US" sz="1400" kern="1200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(องค์ประกอบที่ </a:t>
                      </a: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9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98650"/>
                  </a:ext>
                </a:extLst>
              </a:tr>
              <a:tr h="502069">
                <a:tc>
                  <a:txBody>
                    <a:bodyPr/>
                    <a:lstStyle/>
                    <a:p>
                      <a:pPr marL="88900" indent="-88900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lang="th-TH" sz="1400" kern="1200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ส่งหนังสือแจ้ง</a:t>
                      </a:r>
                      <a:b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ส่วนราชการ ทบทวนเป้าหมาย </a:t>
                      </a: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Strategic KPIs </a:t>
                      </a:r>
                      <a:endParaRPr lang="th-TH" sz="1400" kern="1200" spc="-30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9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455887"/>
                  </a:ext>
                </a:extLst>
              </a:tr>
              <a:tr h="502069">
                <a:tc>
                  <a:txBody>
                    <a:bodyPr/>
                    <a:lstStyle/>
                    <a:p>
                      <a:pPr marL="88900" indent="-88900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ส่วนราชการ</a:t>
                      </a:r>
                      <a:r>
                        <a:rPr lang="th-TH" sz="1400" kern="1200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ส่งผลการ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ทบทวนเป้าหมาย 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Strategic KPIs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ไปยังสำนักงาน </a:t>
                      </a:r>
                      <a:r>
                        <a:rPr lang="th-TH" sz="1400" kern="1200" spc="-30" baseline="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ภายใน </a:t>
                      </a:r>
                      <a:r>
                        <a:rPr lang="en-US" sz="1400" kern="1200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31</a:t>
                      </a:r>
                      <a:r>
                        <a:rPr lang="th-TH" sz="1400" kern="1200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ก.ค. 6</a:t>
                      </a:r>
                      <a:r>
                        <a:rPr lang="en-US" sz="1400" kern="1200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</a:t>
                      </a:r>
                      <a:endParaRPr lang="th-TH" sz="1400" kern="1200" spc="-3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94820"/>
                  </a:ext>
                </a:extLst>
              </a:tr>
              <a:tr h="5055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92075" indent="-92075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lang="th-TH" sz="1400" kern="1200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จัดคลินิกให้คำปรึกษาการจัดทำตัวชี้วัดตามมาตรการปรับปรุงฯ แก่ส่วนราชการ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6978"/>
                  </a:ext>
                </a:extLst>
              </a:tr>
              <a:tr h="509639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88900" indent="-88900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ส่วนราชการ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จัดทำตัวชี้วัดตาม</a:t>
                      </a:r>
                      <a:r>
                        <a:rPr lang="th-TH" sz="1400" kern="1200" spc="-2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มาตรการปรับปรุงฯ</a:t>
                      </a:r>
                      <a:r>
                        <a:rPr lang="en-US" sz="1400" kern="1200" spc="-2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-2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(องค์ประกอบที่ </a:t>
                      </a:r>
                      <a:r>
                        <a:rPr lang="en-US" sz="1400" kern="1200" spc="-2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1)</a:t>
                      </a:r>
                      <a:r>
                        <a:rPr lang="th-TH" sz="1400" kern="1200" spc="-2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ผ่านกลไกคณะกรรมการกำกับการประเมินผลการปฏิบัติ</a:t>
                      </a:r>
                      <a:r>
                        <a:rPr lang="th-TH" sz="1400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ราชการฯ และ</a:t>
                      </a:r>
                      <a:r>
                        <a:rPr lang="th-TH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จัดส่งสำนักงาน </a:t>
                      </a:r>
                      <a:r>
                        <a:rPr lang="th-TH" sz="1400" kern="1200" spc="-50" baseline="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ภายใน </a:t>
                      </a:r>
                      <a:r>
                        <a:rPr lang="en-US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29</a:t>
                      </a:r>
                      <a:r>
                        <a:rPr lang="th-TH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ก.ย. </a:t>
                      </a:r>
                      <a:r>
                        <a:rPr lang="en-US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endParaRPr lang="th-TH" sz="1400" kern="1200" spc="-5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241975"/>
                  </a:ext>
                </a:extLst>
              </a:tr>
              <a:tr h="349174">
                <a:tc>
                  <a:txBody>
                    <a:bodyPr/>
                    <a:lstStyle/>
                    <a:p>
                      <a:pPr marL="88900" indent="-88900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lang="th-TH" sz="1400" kern="1200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ชี้แจงกรอบ</a:t>
                      </a:r>
                      <a:b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40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การประเมินฯ แก่ส่วนราชการ</a:t>
                      </a:r>
                      <a:r>
                        <a:rPr lang="en-US" sz="140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ครั้งที่ </a:t>
                      </a:r>
                      <a:r>
                        <a:rPr lang="en-US" sz="140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40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(องค์ประกอบที่ </a:t>
                      </a: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lang="th-TH" sz="140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421332"/>
                  </a:ext>
                </a:extLst>
              </a:tr>
              <a:tr h="349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2563" indent="-182563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400" kern="1200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อ.ก.พ.ร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ประเมินฯ รับทราบตัวชี้วัด ตามมาตรการปรับปรุงฯ(องค์ประกอบที่ </a:t>
                      </a: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1)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และพิจารณา</a:t>
                      </a:r>
                      <a:r>
                        <a:rPr lang="th-TH" sz="1400" kern="1200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เกณฑ์ </a:t>
                      </a:r>
                      <a:r>
                        <a:rPr lang="en-US" sz="1400" kern="1200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Joint KPIs </a:t>
                      </a:r>
                      <a:r>
                        <a:rPr lang="th-TH" sz="1400" kern="1200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ของส่วนราชการ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02456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0E3CD837-50E8-AB6D-C87B-34D5F28B720C}"/>
              </a:ext>
            </a:extLst>
          </p:cNvPr>
          <p:cNvGrpSpPr/>
          <p:nvPr/>
        </p:nvGrpSpPr>
        <p:grpSpPr>
          <a:xfrm>
            <a:off x="641071" y="6569328"/>
            <a:ext cx="3956306" cy="284818"/>
            <a:chOff x="470950" y="6537950"/>
            <a:chExt cx="3956306" cy="28481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A17CB28-349B-E0E3-332B-B62ABA3F3DF6}"/>
                </a:ext>
              </a:extLst>
            </p:cNvPr>
            <p:cNvSpPr/>
            <p:nvPr/>
          </p:nvSpPr>
          <p:spPr>
            <a:xfrm>
              <a:off x="470950" y="6569328"/>
              <a:ext cx="230799" cy="214244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C204AE-2093-BD5D-53F9-51280CF11AB8}"/>
                </a:ext>
              </a:extLst>
            </p:cNvPr>
            <p:cNvSpPr/>
            <p:nvPr/>
          </p:nvSpPr>
          <p:spPr>
            <a:xfrm>
              <a:off x="2643536" y="6569328"/>
              <a:ext cx="230799" cy="21424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92F092-91A4-E358-8AD3-8FAD4FEF1C25}"/>
                </a:ext>
              </a:extLst>
            </p:cNvPr>
            <p:cNvSpPr txBox="1"/>
            <p:nvPr/>
          </p:nvSpPr>
          <p:spPr>
            <a:xfrm>
              <a:off x="701749" y="6545769"/>
              <a:ext cx="151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สำนักงาน </a:t>
              </a:r>
              <a:r>
                <a:rPr lang="th-TH" sz="12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ก.พ.ร</a:t>
              </a:r>
              <a:r>
                <a:rPr lang="th-TH" sz="1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. ดำเนินการ</a:t>
              </a:r>
              <a:endParaRPr lang="en-US" sz="1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6F5E8A-AC9D-241F-F169-0E04877AC784}"/>
                </a:ext>
              </a:extLst>
            </p:cNvPr>
            <p:cNvSpPr txBox="1"/>
            <p:nvPr/>
          </p:nvSpPr>
          <p:spPr>
            <a:xfrm>
              <a:off x="2915256" y="6537950"/>
              <a:ext cx="151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200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ส่วนราชการ ดำเนินการ</a:t>
              </a:r>
              <a:endParaRPr lang="en-US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0" name="Slide Number Placeholder 17">
            <a:extLst>
              <a:ext uri="{FF2B5EF4-FFF2-40B4-BE49-F238E27FC236}">
                <a16:creationId xmlns:a16="http://schemas.microsoft.com/office/drawing/2014/main" id="{239867AD-03A6-0446-0FA3-5572F73C0AB2}"/>
              </a:ext>
            </a:extLst>
          </p:cNvPr>
          <p:cNvSpPr txBox="1">
            <a:spLocks/>
          </p:cNvSpPr>
          <p:nvPr/>
        </p:nvSpPr>
        <p:spPr>
          <a:xfrm>
            <a:off x="11460400" y="6488557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0000000-1234-1234-1234-123412341234}" type="slidenum">
              <a:rPr lang="en" sz="160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r">
                <a:defRPr/>
              </a:pPr>
              <a:t>99</a:t>
            </a:fld>
            <a:endParaRPr lang="en" sz="1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9BAA6B-2BF4-0F33-0EA3-564F03909E72}"/>
              </a:ext>
            </a:extLst>
          </p:cNvPr>
          <p:cNvSpPr txBox="1"/>
          <p:nvPr/>
        </p:nvSpPr>
        <p:spPr>
          <a:xfrm>
            <a:off x="8534400" y="6553906"/>
            <a:ext cx="3325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แผนการดำเนินงานอาจมีการปรับเปลี่ยนตามความเหมาะสม</a:t>
            </a:r>
            <a:endParaRPr lang="en-US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5909798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8_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H SarabunPSK"/>
        <a:ea typeface=""/>
        <a:cs typeface=""/>
      </a:majorFont>
      <a:minorFont>
        <a:latin typeface="TH SarabunPSK"/>
        <a:ea typeface=""/>
        <a:cs typeface="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6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7_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ch Startup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8D3CE"/>
      </a:accent1>
      <a:accent2>
        <a:srgbClr val="423864"/>
      </a:accent2>
      <a:accent3>
        <a:srgbClr val="78909C"/>
      </a:accent3>
      <a:accent4>
        <a:srgbClr val="88D3CE"/>
      </a:accent4>
      <a:accent5>
        <a:srgbClr val="0097A7"/>
      </a:accent5>
      <a:accent6>
        <a:srgbClr val="4238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Tech Startup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8D3CE"/>
      </a:accent1>
      <a:accent2>
        <a:srgbClr val="423864"/>
      </a:accent2>
      <a:accent3>
        <a:srgbClr val="78909C"/>
      </a:accent3>
      <a:accent4>
        <a:srgbClr val="88D3CE"/>
      </a:accent4>
      <a:accent5>
        <a:srgbClr val="0097A7"/>
      </a:accent5>
      <a:accent6>
        <a:srgbClr val="4238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Tech Startup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8D3CE"/>
      </a:accent1>
      <a:accent2>
        <a:srgbClr val="423864"/>
      </a:accent2>
      <a:accent3>
        <a:srgbClr val="78909C"/>
      </a:accent3>
      <a:accent4>
        <a:srgbClr val="88D3CE"/>
      </a:accent4>
      <a:accent5>
        <a:srgbClr val="0097A7"/>
      </a:accent5>
      <a:accent6>
        <a:srgbClr val="4238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Office Theme">
  <a:themeElements>
    <a:clrScheme name="Red Orange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H SarabunPSK"/>
        <a:ea typeface=""/>
        <a:cs typeface=""/>
      </a:majorFont>
      <a:minorFont>
        <a:latin typeface="TH SarabunPSK"/>
        <a:ea typeface=""/>
        <a:cs typeface="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_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2939</TotalTime>
  <Words>15744</Words>
  <Application>Microsoft Office PowerPoint</Application>
  <PresentationFormat>แบบจอกว้าง</PresentationFormat>
  <Paragraphs>1835</Paragraphs>
  <Slides>105</Slides>
  <Notes>13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16</vt:i4>
      </vt:variant>
      <vt:variant>
        <vt:lpstr>ธีม</vt:lpstr>
      </vt:variant>
      <vt:variant>
        <vt:i4>20</vt:i4>
      </vt:variant>
      <vt:variant>
        <vt:lpstr>ชื่อเรื่องสไลด์</vt:lpstr>
      </vt:variant>
      <vt:variant>
        <vt:i4>105</vt:i4>
      </vt:variant>
    </vt:vector>
  </HeadingPairs>
  <TitlesOfParts>
    <vt:vector size="141" baseType="lpstr">
      <vt:lpstr>Arial</vt:lpstr>
      <vt:lpstr>Calibri</vt:lpstr>
      <vt:lpstr>Calibri Light</vt:lpstr>
      <vt:lpstr>Cambria Math</vt:lpstr>
      <vt:lpstr>Cordia New</vt:lpstr>
      <vt:lpstr>Livvic</vt:lpstr>
      <vt:lpstr>Prompt</vt:lpstr>
      <vt:lpstr>Prompt SemiBold</vt:lpstr>
      <vt:lpstr>Roboto Condensed Light</vt:lpstr>
      <vt:lpstr>Sarabun</vt:lpstr>
      <vt:lpstr>Squada One</vt:lpstr>
      <vt:lpstr>Tahoma</vt:lpstr>
      <vt:lpstr>TH Sarabun PSK</vt:lpstr>
      <vt:lpstr>TH SarabunPSK</vt:lpstr>
      <vt:lpstr>TH SarabunPSK Bold</vt:lpstr>
      <vt:lpstr>Wingdings</vt:lpstr>
      <vt:lpstr>5_Office Theme</vt:lpstr>
      <vt:lpstr>6_Office Theme</vt:lpstr>
      <vt:lpstr>7_Office Theme</vt:lpstr>
      <vt:lpstr>15_Office Theme</vt:lpstr>
      <vt:lpstr>13_Office Theme</vt:lpstr>
      <vt:lpstr>10_Office Theme</vt:lpstr>
      <vt:lpstr>11_Office Theme</vt:lpstr>
      <vt:lpstr>12_Office Theme</vt:lpstr>
      <vt:lpstr>14_Office Theme</vt:lpstr>
      <vt:lpstr>18_Office Theme</vt:lpstr>
      <vt:lpstr>16_Office Theme</vt:lpstr>
      <vt:lpstr>17_Office Theme</vt:lpstr>
      <vt:lpstr>Tech Startup by Slidesgo</vt:lpstr>
      <vt:lpstr>9_Tech Startup by Slidesgo</vt:lpstr>
      <vt:lpstr>3_Tech Startup by Slidesgo</vt:lpstr>
      <vt:lpstr>1_Office Theme</vt:lpstr>
      <vt:lpstr>2_Office Theme</vt:lpstr>
      <vt:lpstr>8_Office Theme</vt:lpstr>
      <vt:lpstr>19_Office Theme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Suphamanee Thanaruksa</dc:creator>
  <cp:lastModifiedBy>nonlapan lawang</cp:lastModifiedBy>
  <cp:revision>111</cp:revision>
  <cp:lastPrinted>2023-07-13T01:08:10Z</cp:lastPrinted>
  <dcterms:created xsi:type="dcterms:W3CDTF">2023-06-25T05:23:56Z</dcterms:created>
  <dcterms:modified xsi:type="dcterms:W3CDTF">2023-07-13T08:28:00Z</dcterms:modified>
</cp:coreProperties>
</file>