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3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4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5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6.xml" ContentType="application/vnd.openxmlformats-officedocument.theme+xml"/>
  <Override PartName="/ppt/slideLayouts/slideLayout69.xml" ContentType="application/vnd.openxmlformats-officedocument.presentationml.slideLayout+xml"/>
  <Override PartName="/ppt/theme/theme7.xml" ContentType="application/vnd.openxmlformats-officedocument.theme+xml"/>
  <Override PartName="/ppt/slideLayouts/slideLayout70.xml" ContentType="application/vnd.openxmlformats-officedocument.presentationml.slideLayout+xml"/>
  <Override PartName="/ppt/theme/theme8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theme/theme11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image70.jpg" ContentType="image/png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3" r:id="rId1"/>
    <p:sldMasterId id="2147483690" r:id="rId2"/>
    <p:sldMasterId id="2147483770" r:id="rId3"/>
    <p:sldMasterId id="2147483828" r:id="rId4"/>
    <p:sldMasterId id="2147483853" r:id="rId5"/>
    <p:sldMasterId id="2147483870" r:id="rId6"/>
    <p:sldMasterId id="2147483873" r:id="rId7"/>
    <p:sldMasterId id="2147483875" r:id="rId8"/>
    <p:sldMasterId id="2147483877" r:id="rId9"/>
  </p:sldMasterIdLst>
  <p:notesMasterIdLst>
    <p:notesMasterId r:id="rId101"/>
  </p:notesMasterIdLst>
  <p:handoutMasterIdLst>
    <p:handoutMasterId r:id="rId102"/>
  </p:handoutMasterIdLst>
  <p:sldIdLst>
    <p:sldId id="2146847830" r:id="rId10"/>
    <p:sldId id="2146847831" r:id="rId11"/>
    <p:sldId id="2146847843" r:id="rId12"/>
    <p:sldId id="2146847832" r:id="rId13"/>
    <p:sldId id="12306" r:id="rId14"/>
    <p:sldId id="17736" r:id="rId15"/>
    <p:sldId id="2146847732" r:id="rId16"/>
    <p:sldId id="2146847814" r:id="rId17"/>
    <p:sldId id="2146847829" r:id="rId18"/>
    <p:sldId id="2146847828" r:id="rId19"/>
    <p:sldId id="2146847817" r:id="rId20"/>
    <p:sldId id="258" r:id="rId21"/>
    <p:sldId id="2146847737" r:id="rId22"/>
    <p:sldId id="2146847738" r:id="rId23"/>
    <p:sldId id="2146847739" r:id="rId24"/>
    <p:sldId id="2146847816" r:id="rId25"/>
    <p:sldId id="12307" r:id="rId26"/>
    <p:sldId id="2146847758" r:id="rId27"/>
    <p:sldId id="2146847759" r:id="rId28"/>
    <p:sldId id="2146847760" r:id="rId29"/>
    <p:sldId id="2146847784" r:id="rId30"/>
    <p:sldId id="2146847818" r:id="rId31"/>
    <p:sldId id="2146847794" r:id="rId32"/>
    <p:sldId id="2146847795" r:id="rId33"/>
    <p:sldId id="2146847796" r:id="rId34"/>
    <p:sldId id="2146847762" r:id="rId35"/>
    <p:sldId id="2146847715" r:id="rId36"/>
    <p:sldId id="2146847820" r:id="rId37"/>
    <p:sldId id="2146847754" r:id="rId38"/>
    <p:sldId id="2146847797" r:id="rId39"/>
    <p:sldId id="2146847765" r:id="rId40"/>
    <p:sldId id="12339" r:id="rId41"/>
    <p:sldId id="12340" r:id="rId42"/>
    <p:sldId id="2146847822" r:id="rId43"/>
    <p:sldId id="2146847823" r:id="rId44"/>
    <p:sldId id="2146847766" r:id="rId45"/>
    <p:sldId id="2146847767" r:id="rId46"/>
    <p:sldId id="2146847824" r:id="rId47"/>
    <p:sldId id="2146847751" r:id="rId48"/>
    <p:sldId id="17807" r:id="rId49"/>
    <p:sldId id="2125928070" r:id="rId50"/>
    <p:sldId id="17752" r:id="rId51"/>
    <p:sldId id="17749" r:id="rId52"/>
    <p:sldId id="2146847837" r:id="rId53"/>
    <p:sldId id="2146847743" r:id="rId54"/>
    <p:sldId id="2146847728" r:id="rId55"/>
    <p:sldId id="2146847838" r:id="rId56"/>
    <p:sldId id="2146847744" r:id="rId57"/>
    <p:sldId id="2146847729" r:id="rId58"/>
    <p:sldId id="2146847730" r:id="rId59"/>
    <p:sldId id="2146847731" r:id="rId60"/>
    <p:sldId id="2146847839" r:id="rId61"/>
    <p:sldId id="2146847745" r:id="rId62"/>
    <p:sldId id="2146847840" r:id="rId63"/>
    <p:sldId id="2146847811" r:id="rId64"/>
    <p:sldId id="2146847842" r:id="rId65"/>
    <p:sldId id="2146847826" r:id="rId66"/>
    <p:sldId id="2146847827" r:id="rId67"/>
    <p:sldId id="17809" r:id="rId68"/>
    <p:sldId id="11443" r:id="rId69"/>
    <p:sldId id="11337" r:id="rId70"/>
    <p:sldId id="5241" r:id="rId71"/>
    <p:sldId id="11445" r:id="rId72"/>
    <p:sldId id="2146847834" r:id="rId73"/>
    <p:sldId id="2146847801" r:id="rId74"/>
    <p:sldId id="2146847802" r:id="rId75"/>
    <p:sldId id="2146847803" r:id="rId76"/>
    <p:sldId id="2146847740" r:id="rId77"/>
    <p:sldId id="2146847841" r:id="rId78"/>
    <p:sldId id="12362" r:id="rId79"/>
    <p:sldId id="2146847793" r:id="rId80"/>
    <p:sldId id="12318" r:id="rId81"/>
    <p:sldId id="2146847789" r:id="rId82"/>
    <p:sldId id="2146847790" r:id="rId83"/>
    <p:sldId id="2146847791" r:id="rId84"/>
    <p:sldId id="2146847792" r:id="rId85"/>
    <p:sldId id="2146847804" r:id="rId86"/>
    <p:sldId id="2146847847" r:id="rId87"/>
    <p:sldId id="2146847848" r:id="rId88"/>
    <p:sldId id="2146847849" r:id="rId89"/>
    <p:sldId id="2146847850" r:id="rId90"/>
    <p:sldId id="2146847851" r:id="rId91"/>
    <p:sldId id="2146847852" r:id="rId92"/>
    <p:sldId id="2146847853" r:id="rId93"/>
    <p:sldId id="2146847854" r:id="rId94"/>
    <p:sldId id="2146847855" r:id="rId95"/>
    <p:sldId id="2146847856" r:id="rId96"/>
    <p:sldId id="2146847857" r:id="rId97"/>
    <p:sldId id="2146847858" r:id="rId98"/>
    <p:sldId id="2146847859" r:id="rId99"/>
    <p:sldId id="5271" r:id="rId100"/>
  </p:sldIdLst>
  <p:sldSz cx="12192000" cy="6858000"/>
  <p:notesSz cx="6799263" cy="9929813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E4346C5-BC07-4E89-B171-07BAA5B11D67}">
          <p14:sldIdLst>
            <p14:sldId id="2146847830"/>
            <p14:sldId id="2146847831"/>
            <p14:sldId id="2146847843"/>
            <p14:sldId id="2146847832"/>
          </p14:sldIdLst>
        </p14:section>
        <p14:section name="1 e-Service" id="{551E4FD0-9A69-491E-8B25-19B4ECB9FA6C}">
          <p14:sldIdLst>
            <p14:sldId id="12306"/>
            <p14:sldId id="17736"/>
            <p14:sldId id="2146847732"/>
            <p14:sldId id="2146847814"/>
            <p14:sldId id="2146847829"/>
            <p14:sldId id="2146847828"/>
            <p14:sldId id="2146847817"/>
            <p14:sldId id="258"/>
            <p14:sldId id="2146847737"/>
            <p14:sldId id="2146847738"/>
            <p14:sldId id="2146847739"/>
            <p14:sldId id="2146847816"/>
          </p14:sldIdLst>
        </p14:section>
        <p14:section name="2 Open Data" id="{7E5E1298-B14D-4724-920B-F6DD92E27ABD}">
          <p14:sldIdLst>
            <p14:sldId id="12307"/>
            <p14:sldId id="2146847758"/>
            <p14:sldId id="2146847759"/>
            <p14:sldId id="2146847760"/>
            <p14:sldId id="2146847784"/>
            <p14:sldId id="2146847818"/>
            <p14:sldId id="2146847794"/>
            <p14:sldId id="2146847795"/>
            <p14:sldId id="2146847796"/>
            <p14:sldId id="2146847762"/>
            <p14:sldId id="2146847715"/>
            <p14:sldId id="2146847820"/>
            <p14:sldId id="2146847754"/>
            <p14:sldId id="2146847797"/>
            <p14:sldId id="2146847765"/>
            <p14:sldId id="12339"/>
            <p14:sldId id="12340"/>
            <p14:sldId id="2146847822"/>
            <p14:sldId id="2146847823"/>
            <p14:sldId id="2146847766"/>
            <p14:sldId id="2146847767"/>
            <p14:sldId id="2146847824"/>
            <p14:sldId id="2146847751"/>
          </p14:sldIdLst>
        </p14:section>
        <p14:section name="3 Digital Transformation" id="{2F29F480-8B9B-4688-9C4B-82CB60F1C847}">
          <p14:sldIdLst>
            <p14:sldId id="17807"/>
            <p14:sldId id="2125928070"/>
            <p14:sldId id="17752"/>
            <p14:sldId id="17749"/>
            <p14:sldId id="2146847837"/>
            <p14:sldId id="2146847743"/>
            <p14:sldId id="2146847728"/>
            <p14:sldId id="2146847838"/>
            <p14:sldId id="2146847744"/>
            <p14:sldId id="2146847729"/>
            <p14:sldId id="2146847730"/>
            <p14:sldId id="2146847731"/>
            <p14:sldId id="2146847839"/>
            <p14:sldId id="2146847745"/>
            <p14:sldId id="2146847840"/>
            <p14:sldId id="2146847811"/>
            <p14:sldId id="2146847842"/>
            <p14:sldId id="2146847826"/>
            <p14:sldId id="2146847827"/>
          </p14:sldIdLst>
        </p14:section>
        <p14:section name="4 PMQA" id="{2AD56FCC-6686-49ED-8CB1-0B749562C666}">
          <p14:sldIdLst>
            <p14:sldId id="17809"/>
            <p14:sldId id="11443"/>
            <p14:sldId id="11337"/>
            <p14:sldId id="5241"/>
            <p14:sldId id="11445"/>
            <p14:sldId id="2146847834"/>
            <p14:sldId id="2146847801"/>
            <p14:sldId id="2146847802"/>
            <p14:sldId id="2146847803"/>
          </p14:sldIdLst>
        </p14:section>
        <p14:section name="5 แนวทางการประเมินฯ เพิ่มเติม" id="{E3E3F972-9E17-40BD-8FA9-533729E6F8A1}">
          <p14:sldIdLst>
            <p14:sldId id="2146847740"/>
            <p14:sldId id="2146847841"/>
            <p14:sldId id="12362"/>
          </p14:sldIdLst>
        </p14:section>
        <p14:section name="6 สรุปรายชื่อหน่วยงานที่เกี่ยวข้อง" id="{CAAA0492-DCD2-41C9-8B73-05DBF9EF2A2E}">
          <p14:sldIdLst>
            <p14:sldId id="2146847793"/>
            <p14:sldId id="12318"/>
            <p14:sldId id="2146847789"/>
            <p14:sldId id="2146847790"/>
            <p14:sldId id="2146847791"/>
            <p14:sldId id="2146847792"/>
          </p14:sldIdLst>
        </p14:section>
        <p14:section name="7 Template" id="{351F284F-DF98-40C7-AB8D-849B86FB26EC}">
          <p14:sldIdLst>
            <p14:sldId id="2146847804"/>
            <p14:sldId id="2146847847"/>
            <p14:sldId id="2146847848"/>
            <p14:sldId id="2146847849"/>
            <p14:sldId id="2146847850"/>
            <p14:sldId id="2146847851"/>
            <p14:sldId id="2146847852"/>
            <p14:sldId id="2146847853"/>
            <p14:sldId id="2146847854"/>
            <p14:sldId id="2146847855"/>
            <p14:sldId id="2146847856"/>
            <p14:sldId id="2146847857"/>
            <p14:sldId id="2146847858"/>
            <p14:sldId id="2146847859"/>
            <p14:sldId id="527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9EBF5"/>
    <a:srgbClr val="CFD5EA"/>
    <a:srgbClr val="DEEBF7"/>
    <a:srgbClr val="0000FF"/>
    <a:srgbClr val="FFFFFF"/>
    <a:srgbClr val="FFBD47"/>
    <a:srgbClr val="FF5B5B"/>
    <a:srgbClr val="D9D9D9"/>
    <a:srgbClr val="CCCC00"/>
    <a:srgbClr val="E9F2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060" autoAdjust="0"/>
    <p:restoredTop sz="94660"/>
  </p:normalViewPr>
  <p:slideViewPr>
    <p:cSldViewPr snapToGrid="0" showGuides="1">
      <p:cViewPr>
        <p:scale>
          <a:sx n="75" d="100"/>
          <a:sy n="75" d="100"/>
        </p:scale>
        <p:origin x="288" y="91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20" d="100"/>
        <a:sy n="120" d="100"/>
      </p:scale>
      <p:origin x="0" y="-168"/>
    </p:cViewPr>
  </p:sorterViewPr>
  <p:notesViewPr>
    <p:cSldViewPr snapToGrid="0" showGuides="1">
      <p:cViewPr varScale="1">
        <p:scale>
          <a:sx n="42" d="100"/>
          <a:sy n="42" d="100"/>
        </p:scale>
        <p:origin x="2828" y="4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7.xml"/><Relationship Id="rId21" Type="http://schemas.openxmlformats.org/officeDocument/2006/relationships/slide" Target="slides/slide12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63" Type="http://schemas.openxmlformats.org/officeDocument/2006/relationships/slide" Target="slides/slide54.xml"/><Relationship Id="rId68" Type="http://schemas.openxmlformats.org/officeDocument/2006/relationships/slide" Target="slides/slide59.xml"/><Relationship Id="rId84" Type="http://schemas.openxmlformats.org/officeDocument/2006/relationships/slide" Target="slides/slide75.xml"/><Relationship Id="rId89" Type="http://schemas.openxmlformats.org/officeDocument/2006/relationships/slide" Target="slides/slide80.xml"/><Relationship Id="rId16" Type="http://schemas.openxmlformats.org/officeDocument/2006/relationships/slide" Target="slides/slide7.xml"/><Relationship Id="rId11" Type="http://schemas.openxmlformats.org/officeDocument/2006/relationships/slide" Target="slides/slide2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74" Type="http://schemas.openxmlformats.org/officeDocument/2006/relationships/slide" Target="slides/slide65.xml"/><Relationship Id="rId79" Type="http://schemas.openxmlformats.org/officeDocument/2006/relationships/slide" Target="slides/slide70.xml"/><Relationship Id="rId102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1.xml"/><Relationship Id="rId95" Type="http://schemas.openxmlformats.org/officeDocument/2006/relationships/slide" Target="slides/slide86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64" Type="http://schemas.openxmlformats.org/officeDocument/2006/relationships/slide" Target="slides/slide55.xml"/><Relationship Id="rId69" Type="http://schemas.openxmlformats.org/officeDocument/2006/relationships/slide" Target="slides/slide60.xml"/><Relationship Id="rId80" Type="http://schemas.openxmlformats.org/officeDocument/2006/relationships/slide" Target="slides/slide71.xml"/><Relationship Id="rId85" Type="http://schemas.openxmlformats.org/officeDocument/2006/relationships/slide" Target="slides/slide76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59" Type="http://schemas.openxmlformats.org/officeDocument/2006/relationships/slide" Target="slides/slide50.xml"/><Relationship Id="rId103" Type="http://schemas.openxmlformats.org/officeDocument/2006/relationships/presProps" Target="presProps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54" Type="http://schemas.openxmlformats.org/officeDocument/2006/relationships/slide" Target="slides/slide45.xml"/><Relationship Id="rId62" Type="http://schemas.openxmlformats.org/officeDocument/2006/relationships/slide" Target="slides/slide53.xml"/><Relationship Id="rId70" Type="http://schemas.openxmlformats.org/officeDocument/2006/relationships/slide" Target="slides/slide61.xml"/><Relationship Id="rId75" Type="http://schemas.openxmlformats.org/officeDocument/2006/relationships/slide" Target="slides/slide66.xml"/><Relationship Id="rId83" Type="http://schemas.openxmlformats.org/officeDocument/2006/relationships/slide" Target="slides/slide74.xml"/><Relationship Id="rId88" Type="http://schemas.openxmlformats.org/officeDocument/2006/relationships/slide" Target="slides/slide79.xml"/><Relationship Id="rId91" Type="http://schemas.openxmlformats.org/officeDocument/2006/relationships/slide" Target="slides/slide82.xml"/><Relationship Id="rId96" Type="http://schemas.openxmlformats.org/officeDocument/2006/relationships/slide" Target="slides/slide87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106" Type="http://schemas.openxmlformats.org/officeDocument/2006/relationships/tableStyles" Target="tableStyles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slide" Target="slides/slide51.xml"/><Relationship Id="rId65" Type="http://schemas.openxmlformats.org/officeDocument/2006/relationships/slide" Target="slides/slide56.xml"/><Relationship Id="rId73" Type="http://schemas.openxmlformats.org/officeDocument/2006/relationships/slide" Target="slides/slide64.xml"/><Relationship Id="rId78" Type="http://schemas.openxmlformats.org/officeDocument/2006/relationships/slide" Target="slides/slide69.xml"/><Relationship Id="rId81" Type="http://schemas.openxmlformats.org/officeDocument/2006/relationships/slide" Target="slides/slide72.xml"/><Relationship Id="rId86" Type="http://schemas.openxmlformats.org/officeDocument/2006/relationships/slide" Target="slides/slide77.xml"/><Relationship Id="rId94" Type="http://schemas.openxmlformats.org/officeDocument/2006/relationships/slide" Target="slides/slide85.xml"/><Relationship Id="rId99" Type="http://schemas.openxmlformats.org/officeDocument/2006/relationships/slide" Target="slides/slide90.xml"/><Relationship Id="rId101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9" Type="http://schemas.openxmlformats.org/officeDocument/2006/relationships/slide" Target="slides/slide30.xml"/><Relationship Id="rId34" Type="http://schemas.openxmlformats.org/officeDocument/2006/relationships/slide" Target="slides/slide25.xml"/><Relationship Id="rId50" Type="http://schemas.openxmlformats.org/officeDocument/2006/relationships/slide" Target="slides/slide41.xml"/><Relationship Id="rId55" Type="http://schemas.openxmlformats.org/officeDocument/2006/relationships/slide" Target="slides/slide46.xml"/><Relationship Id="rId76" Type="http://schemas.openxmlformats.org/officeDocument/2006/relationships/slide" Target="slides/slide67.xml"/><Relationship Id="rId97" Type="http://schemas.openxmlformats.org/officeDocument/2006/relationships/slide" Target="slides/slide88.xml"/><Relationship Id="rId104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2.xml"/><Relationship Id="rId92" Type="http://schemas.openxmlformats.org/officeDocument/2006/relationships/slide" Target="slides/slide83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0.xml"/><Relationship Id="rId24" Type="http://schemas.openxmlformats.org/officeDocument/2006/relationships/slide" Target="slides/slide15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66" Type="http://schemas.openxmlformats.org/officeDocument/2006/relationships/slide" Target="slides/slide57.xml"/><Relationship Id="rId87" Type="http://schemas.openxmlformats.org/officeDocument/2006/relationships/slide" Target="slides/slide78.xml"/><Relationship Id="rId61" Type="http://schemas.openxmlformats.org/officeDocument/2006/relationships/slide" Target="slides/slide52.xml"/><Relationship Id="rId82" Type="http://schemas.openxmlformats.org/officeDocument/2006/relationships/slide" Target="slides/slide73.xml"/><Relationship Id="rId19" Type="http://schemas.openxmlformats.org/officeDocument/2006/relationships/slide" Target="slides/slide10.xml"/><Relationship Id="rId14" Type="http://schemas.openxmlformats.org/officeDocument/2006/relationships/slide" Target="slides/slide5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56" Type="http://schemas.openxmlformats.org/officeDocument/2006/relationships/slide" Target="slides/slide47.xml"/><Relationship Id="rId77" Type="http://schemas.openxmlformats.org/officeDocument/2006/relationships/slide" Target="slides/slide68.xml"/><Relationship Id="rId100" Type="http://schemas.openxmlformats.org/officeDocument/2006/relationships/slide" Target="slides/slide91.xml"/><Relationship Id="rId105" Type="http://schemas.openxmlformats.org/officeDocument/2006/relationships/theme" Target="theme/theme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72" Type="http://schemas.openxmlformats.org/officeDocument/2006/relationships/slide" Target="slides/slide63.xml"/><Relationship Id="rId93" Type="http://schemas.openxmlformats.org/officeDocument/2006/relationships/slide" Target="slides/slide84.xml"/><Relationship Id="rId98" Type="http://schemas.openxmlformats.org/officeDocument/2006/relationships/slide" Target="slides/slide89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6.xml"/><Relationship Id="rId46" Type="http://schemas.openxmlformats.org/officeDocument/2006/relationships/slide" Target="slides/slide37.xml"/><Relationship Id="rId67" Type="http://schemas.openxmlformats.org/officeDocument/2006/relationships/slide" Target="slides/slide58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F322E920-8ACD-459F-8795-01A24D708548}" type="doc">
      <dgm:prSet loTypeId="urn:microsoft.com/office/officeart/2005/8/layout/lProcess3" loCatId="process" qsTypeId="urn:microsoft.com/office/officeart/2005/8/quickstyle/simple1" qsCatId="simple" csTypeId="urn:microsoft.com/office/officeart/2005/8/colors/accent2_2" csCatId="accent2" phldr="1"/>
      <dgm:spPr/>
      <dgm:t>
        <a:bodyPr/>
        <a:lstStyle/>
        <a:p>
          <a:endParaRPr lang="en-US"/>
        </a:p>
      </dgm:t>
    </dgm:pt>
    <dgm:pt modelId="{8BE04769-A9A1-4EE2-B36D-2933599C2E5D}">
      <dgm:prSet phldrT="[Text]" custT="1"/>
      <dgm:spPr>
        <a:solidFill>
          <a:schemeClr val="accent2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รวบรวมข้อมูล</a:t>
          </a:r>
          <a:b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จากส่วนราชการ</a:t>
          </a:r>
          <a:r>
            <a:rPr lang="en-US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*</a:t>
          </a:r>
        </a:p>
      </dgm:t>
    </dgm:pt>
    <dgm:pt modelId="{B5205A0D-A770-4DB4-9663-72DC5E281A9B}" type="parTrans" cxnId="{06CB8CF1-B4E5-4E17-AE8F-A55559D40B7F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A131B5A6-155C-444C-B226-07ADF72EA60F}" type="sibTrans" cxnId="{06CB8CF1-B4E5-4E17-AE8F-A55559D40B7F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A01A35D3-5120-4CF7-8D1B-F522B1A75D05}">
      <dgm:prSet phldrT="[Text]" custT="1"/>
      <dgm:spPr>
        <a:solidFill>
          <a:schemeClr val="accent2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จัดส่งข้อมูลให้ </a:t>
          </a:r>
          <a:r>
            <a:rPr lang="en-US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TMA</a:t>
          </a:r>
        </a:p>
      </dgm:t>
    </dgm:pt>
    <dgm:pt modelId="{493C6291-0A37-4469-86C1-3FF1137C75A2}" type="parTrans" cxnId="{BDB2D58E-79E8-4C7B-AA68-8FF088A4958E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3463C4C1-0A7C-4366-83C1-6875E17B8539}" type="sibTrans" cxnId="{BDB2D58E-79E8-4C7B-AA68-8FF088A4958E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E1D74A23-130C-44B9-B40E-66053AAC71B1}">
      <dgm:prSet phldrT="[Text]" custT="1"/>
      <dgm:spPr/>
      <dgm:t>
        <a:bodyPr/>
        <a:lstStyle/>
        <a:p>
          <a:endParaRPr lang="en-US" sz="1800" b="1" dirty="0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7B6C1A49-1358-493F-9667-F1897222E9C1}" type="parTrans" cxnId="{E867B0E6-9191-461D-B804-3EE9F7237970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47DDE70E-1B17-4038-AA26-A99B5A92281C}" type="sibTrans" cxnId="{E867B0E6-9191-461D-B804-3EE9F7237970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BF81AF98-997B-49E7-8AE5-3F33B1CE07A7}">
      <dgm:prSet phldrT="[Text]" custT="1"/>
      <dgm:spPr>
        <a:solidFill>
          <a:schemeClr val="accent2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ตรวจสอบ</a:t>
          </a:r>
          <a:br>
            <a:rPr lang="en-US" sz="1800" b="1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ความถูกต้อง</a:t>
          </a:r>
          <a:b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ของข้อมูล</a:t>
          </a:r>
          <a:endParaRPr lang="en-US" sz="1800" b="1" dirty="0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CF94038E-55F5-4991-96CA-9D0A64AE21D8}" type="parTrans" cxnId="{C2E4C96B-C090-43D3-9854-8D67A633E6F6}">
      <dgm:prSet/>
      <dgm:spPr/>
      <dgm:t>
        <a:bodyPr/>
        <a:lstStyle/>
        <a:p>
          <a:endParaRPr lang="en-US" sz="1800"/>
        </a:p>
      </dgm:t>
    </dgm:pt>
    <dgm:pt modelId="{D4F12816-EE60-4548-8FE4-4A7F1EDF8CAE}" type="sibTrans" cxnId="{C2E4C96B-C090-43D3-9854-8D67A633E6F6}">
      <dgm:prSet/>
      <dgm:spPr/>
      <dgm:t>
        <a:bodyPr/>
        <a:lstStyle/>
        <a:p>
          <a:endParaRPr lang="en-US" sz="1800"/>
        </a:p>
      </dgm:t>
    </dgm:pt>
    <dgm:pt modelId="{2F614241-614D-4572-82AE-9F617E9CE658}" type="pres">
      <dgm:prSet presAssocID="{F322E920-8ACD-459F-8795-01A24D708548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1A101255-370C-4D6B-972E-56BE410A1F1E}" type="pres">
      <dgm:prSet presAssocID="{E1D74A23-130C-44B9-B40E-66053AAC71B1}" presName="horFlow" presStyleCnt="0"/>
      <dgm:spPr/>
    </dgm:pt>
    <dgm:pt modelId="{BC993DF4-A7C8-49DC-8991-3C160423BBF6}" type="pres">
      <dgm:prSet presAssocID="{E1D74A23-130C-44B9-B40E-66053AAC71B1}" presName="bigChev" presStyleLbl="node1" presStyleIdx="0" presStyleCnt="1"/>
      <dgm:spPr/>
    </dgm:pt>
    <dgm:pt modelId="{61C051A2-7299-47DC-9907-0F4AC51655B7}" type="pres">
      <dgm:prSet presAssocID="{B5205A0D-A770-4DB4-9663-72DC5E281A9B}" presName="parTrans" presStyleCnt="0"/>
      <dgm:spPr/>
    </dgm:pt>
    <dgm:pt modelId="{C0B24EAA-B8F3-4EEE-A24D-9161EB6D4BA8}" type="pres">
      <dgm:prSet presAssocID="{8BE04769-A9A1-4EE2-B36D-2933599C2E5D}" presName="node" presStyleLbl="alignAccFollowNode1" presStyleIdx="0" presStyleCnt="3">
        <dgm:presLayoutVars>
          <dgm:bulletEnabled val="1"/>
        </dgm:presLayoutVars>
      </dgm:prSet>
      <dgm:spPr/>
    </dgm:pt>
    <dgm:pt modelId="{F17FF493-0D35-412B-83FE-7164197FE70F}" type="pres">
      <dgm:prSet presAssocID="{A131B5A6-155C-444C-B226-07ADF72EA60F}" presName="sibTrans" presStyleCnt="0"/>
      <dgm:spPr/>
    </dgm:pt>
    <dgm:pt modelId="{0C2CD189-A0F5-4AD8-A6DC-2FECC6D19E5E}" type="pres">
      <dgm:prSet presAssocID="{BF81AF98-997B-49E7-8AE5-3F33B1CE07A7}" presName="node" presStyleLbl="alignAccFollowNode1" presStyleIdx="1" presStyleCnt="3">
        <dgm:presLayoutVars>
          <dgm:bulletEnabled val="1"/>
        </dgm:presLayoutVars>
      </dgm:prSet>
      <dgm:spPr/>
    </dgm:pt>
    <dgm:pt modelId="{C8405BD7-8275-4CF2-A92D-51D919BD0516}" type="pres">
      <dgm:prSet presAssocID="{D4F12816-EE60-4548-8FE4-4A7F1EDF8CAE}" presName="sibTrans" presStyleCnt="0"/>
      <dgm:spPr/>
    </dgm:pt>
    <dgm:pt modelId="{5AE1F904-9B63-41F9-982D-22CE9618EFAB}" type="pres">
      <dgm:prSet presAssocID="{A01A35D3-5120-4CF7-8D1B-F522B1A75D05}" presName="node" presStyleLbl="alignAccFollowNode1" presStyleIdx="2" presStyleCnt="3">
        <dgm:presLayoutVars>
          <dgm:bulletEnabled val="1"/>
        </dgm:presLayoutVars>
      </dgm:prSet>
      <dgm:spPr/>
    </dgm:pt>
  </dgm:ptLst>
  <dgm:cxnLst>
    <dgm:cxn modelId="{3536061B-DCF3-43CC-BD67-129DB60F728B}" type="presOf" srcId="{8BE04769-A9A1-4EE2-B36D-2933599C2E5D}" destId="{C0B24EAA-B8F3-4EEE-A24D-9161EB6D4BA8}" srcOrd="0" destOrd="0" presId="urn:microsoft.com/office/officeart/2005/8/layout/lProcess3"/>
    <dgm:cxn modelId="{C2E4C96B-C090-43D3-9854-8D67A633E6F6}" srcId="{E1D74A23-130C-44B9-B40E-66053AAC71B1}" destId="{BF81AF98-997B-49E7-8AE5-3F33B1CE07A7}" srcOrd="1" destOrd="0" parTransId="{CF94038E-55F5-4991-96CA-9D0A64AE21D8}" sibTransId="{D4F12816-EE60-4548-8FE4-4A7F1EDF8CAE}"/>
    <dgm:cxn modelId="{FE6BBC50-FB4C-4B5D-A02F-6AB63F3A7F02}" type="presOf" srcId="{BF81AF98-997B-49E7-8AE5-3F33B1CE07A7}" destId="{0C2CD189-A0F5-4AD8-A6DC-2FECC6D19E5E}" srcOrd="0" destOrd="0" presId="urn:microsoft.com/office/officeart/2005/8/layout/lProcess3"/>
    <dgm:cxn modelId="{FF3ED879-C207-426C-B44E-D15E61D54FD5}" type="presOf" srcId="{A01A35D3-5120-4CF7-8D1B-F522B1A75D05}" destId="{5AE1F904-9B63-41F9-982D-22CE9618EFAB}" srcOrd="0" destOrd="0" presId="urn:microsoft.com/office/officeart/2005/8/layout/lProcess3"/>
    <dgm:cxn modelId="{BDB2D58E-79E8-4C7B-AA68-8FF088A4958E}" srcId="{E1D74A23-130C-44B9-B40E-66053AAC71B1}" destId="{A01A35D3-5120-4CF7-8D1B-F522B1A75D05}" srcOrd="2" destOrd="0" parTransId="{493C6291-0A37-4469-86C1-3FF1137C75A2}" sibTransId="{3463C4C1-0A7C-4366-83C1-6875E17B8539}"/>
    <dgm:cxn modelId="{9C2B53DA-29BA-44A1-A26C-E3FA1D14B530}" type="presOf" srcId="{E1D74A23-130C-44B9-B40E-66053AAC71B1}" destId="{BC993DF4-A7C8-49DC-8991-3C160423BBF6}" srcOrd="0" destOrd="0" presId="urn:microsoft.com/office/officeart/2005/8/layout/lProcess3"/>
    <dgm:cxn modelId="{E867B0E6-9191-461D-B804-3EE9F7237970}" srcId="{F322E920-8ACD-459F-8795-01A24D708548}" destId="{E1D74A23-130C-44B9-B40E-66053AAC71B1}" srcOrd="0" destOrd="0" parTransId="{7B6C1A49-1358-493F-9667-F1897222E9C1}" sibTransId="{47DDE70E-1B17-4038-AA26-A99B5A92281C}"/>
    <dgm:cxn modelId="{71BAC7EE-4023-48E3-A933-5D1175425830}" type="presOf" srcId="{F322E920-8ACD-459F-8795-01A24D708548}" destId="{2F614241-614D-4572-82AE-9F617E9CE658}" srcOrd="0" destOrd="0" presId="urn:microsoft.com/office/officeart/2005/8/layout/lProcess3"/>
    <dgm:cxn modelId="{06CB8CF1-B4E5-4E17-AE8F-A55559D40B7F}" srcId="{E1D74A23-130C-44B9-B40E-66053AAC71B1}" destId="{8BE04769-A9A1-4EE2-B36D-2933599C2E5D}" srcOrd="0" destOrd="0" parTransId="{B5205A0D-A770-4DB4-9663-72DC5E281A9B}" sibTransId="{A131B5A6-155C-444C-B226-07ADF72EA60F}"/>
    <dgm:cxn modelId="{A6B5E9F4-07DA-41B0-AC4E-E0E7BBC24990}" type="presParOf" srcId="{2F614241-614D-4572-82AE-9F617E9CE658}" destId="{1A101255-370C-4D6B-972E-56BE410A1F1E}" srcOrd="0" destOrd="0" presId="urn:microsoft.com/office/officeart/2005/8/layout/lProcess3"/>
    <dgm:cxn modelId="{B72074F5-E559-4F6E-9B53-62FE77ACAE49}" type="presParOf" srcId="{1A101255-370C-4D6B-972E-56BE410A1F1E}" destId="{BC993DF4-A7C8-49DC-8991-3C160423BBF6}" srcOrd="0" destOrd="0" presId="urn:microsoft.com/office/officeart/2005/8/layout/lProcess3"/>
    <dgm:cxn modelId="{132D6B42-702E-4735-9032-FA109DDA8958}" type="presParOf" srcId="{1A101255-370C-4D6B-972E-56BE410A1F1E}" destId="{61C051A2-7299-47DC-9907-0F4AC51655B7}" srcOrd="1" destOrd="0" presId="urn:microsoft.com/office/officeart/2005/8/layout/lProcess3"/>
    <dgm:cxn modelId="{70E1F56E-D23E-46F4-8C19-E66C29C8F4E5}" type="presParOf" srcId="{1A101255-370C-4D6B-972E-56BE410A1F1E}" destId="{C0B24EAA-B8F3-4EEE-A24D-9161EB6D4BA8}" srcOrd="2" destOrd="0" presId="urn:microsoft.com/office/officeart/2005/8/layout/lProcess3"/>
    <dgm:cxn modelId="{ACDBAE9F-D4CB-43C8-96CB-23CD6B53005C}" type="presParOf" srcId="{1A101255-370C-4D6B-972E-56BE410A1F1E}" destId="{F17FF493-0D35-412B-83FE-7164197FE70F}" srcOrd="3" destOrd="0" presId="urn:microsoft.com/office/officeart/2005/8/layout/lProcess3"/>
    <dgm:cxn modelId="{33044648-1C9E-4DDA-9E54-E918436A2B5D}" type="presParOf" srcId="{1A101255-370C-4D6B-972E-56BE410A1F1E}" destId="{0C2CD189-A0F5-4AD8-A6DC-2FECC6D19E5E}" srcOrd="4" destOrd="0" presId="urn:microsoft.com/office/officeart/2005/8/layout/lProcess3"/>
    <dgm:cxn modelId="{7AA8E8FA-0EE5-4C7B-9363-7B1400D42C1D}" type="presParOf" srcId="{1A101255-370C-4D6B-972E-56BE410A1F1E}" destId="{C8405BD7-8275-4CF2-A92D-51D919BD0516}" srcOrd="5" destOrd="0" presId="urn:microsoft.com/office/officeart/2005/8/layout/lProcess3"/>
    <dgm:cxn modelId="{A1746ECC-5338-49CA-BB53-3908845F640F}" type="presParOf" srcId="{1A101255-370C-4D6B-972E-56BE410A1F1E}" destId="{5AE1F904-9B63-41F9-982D-22CE9618EFAB}" srcOrd="6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322E920-8ACD-459F-8795-01A24D708548}" type="doc">
      <dgm:prSet loTypeId="urn:microsoft.com/office/officeart/2005/8/layout/lProcess3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6D412F9-ED1B-4B24-BB73-AFFEB89E78C6}">
      <dgm:prSet phldrT="[Text]" custT="1"/>
      <dgm:spPr>
        <a:solidFill>
          <a:schemeClr val="accent5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th-TH" sz="1800" b="1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สนับสนุนการนำ</a:t>
          </a:r>
          <a:br>
            <a:rPr lang="en-US" sz="1800" b="1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ชุดข้อมูลขึ้น </a:t>
          </a:r>
          <a:r>
            <a:rPr lang="en-US" sz="1800" b="1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Agency</a:t>
          </a:r>
          <a:r>
            <a:rPr lang="th-TH" sz="1800" b="1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 </a:t>
          </a:r>
          <a:r>
            <a:rPr lang="en-US" sz="1800" b="1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Data Catalog </a:t>
          </a:r>
        </a:p>
      </dgm:t>
    </dgm:pt>
    <dgm:pt modelId="{B935D312-0A5E-4615-8CF1-FC41A835F18E}" type="parTrans" cxnId="{463D817E-2E53-4D2E-A01A-D570E1CB1BB9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8DEDB28A-80E7-4B44-95C3-B526D49A29FE}" type="sibTrans" cxnId="{463D817E-2E53-4D2E-A01A-D570E1CB1BB9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0D95784B-BE5E-4783-BB9C-AB725F4D120A}">
      <dgm:prSet phldrT="[Text]" custT="1"/>
      <dgm:spPr/>
      <dgm:t>
        <a:bodyPr/>
        <a:lstStyle/>
        <a:p>
          <a:endParaRPr lang="en-US" sz="1800" b="1" dirty="0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6CC0BCDE-86C5-45CF-B823-FF7DEC248E97}" type="parTrans" cxnId="{24BC93CE-6673-4552-8082-ACED2E859C7F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693E3DA0-DD97-4D08-93D9-D9593222D6F5}" type="sibTrans" cxnId="{24BC93CE-6673-4552-8082-ACED2E859C7F}">
      <dgm:prSet/>
      <dgm:spPr/>
      <dgm:t>
        <a:bodyPr/>
        <a:lstStyle/>
        <a:p>
          <a:endParaRPr lang="en-US" sz="1800" b="1"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27324D39-865D-42BE-A90C-8728B3AB2F42}">
      <dgm:prSet phldrT="[Text]" custT="1"/>
      <dgm:spPr>
        <a:solidFill>
          <a:schemeClr val="accent5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ลงทะเบียนชุดข้อมูลใน </a:t>
          </a:r>
          <a:r>
            <a:rPr lang="en-US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Government Data Catalog</a:t>
          </a:r>
        </a:p>
      </dgm:t>
    </dgm:pt>
    <dgm:pt modelId="{A34340B1-692C-4FC3-971D-620CE9625344}" type="parTrans" cxnId="{D56AE592-BD6B-4E99-B7B8-D2F93685E8DB}">
      <dgm:prSet/>
      <dgm:spPr/>
      <dgm:t>
        <a:bodyPr/>
        <a:lstStyle/>
        <a:p>
          <a:endParaRPr lang="en-US"/>
        </a:p>
      </dgm:t>
    </dgm:pt>
    <dgm:pt modelId="{59518A70-80F0-4D0A-B1F4-C7FB3CE4AF35}" type="sibTrans" cxnId="{D56AE592-BD6B-4E99-B7B8-D2F93685E8DB}">
      <dgm:prSet/>
      <dgm:spPr/>
      <dgm:t>
        <a:bodyPr/>
        <a:lstStyle/>
        <a:p>
          <a:endParaRPr lang="en-US"/>
        </a:p>
      </dgm:t>
    </dgm:pt>
    <dgm:pt modelId="{445787E1-9DCA-449C-9E82-207B9DCCA886}">
      <dgm:prSet phldrT="[Text]" custT="1"/>
      <dgm:spPr>
        <a:solidFill>
          <a:schemeClr val="accent5">
            <a:lumMod val="20000"/>
            <a:lumOff val="80000"/>
            <a:alpha val="90000"/>
          </a:schemeClr>
        </a:solidFill>
      </dgm:spPr>
      <dgm:t>
        <a:bodyPr/>
        <a:lstStyle/>
        <a:p>
          <a:r>
            <a:rPr lang="th-TH" sz="1800" b="1" dirty="0">
              <a:latin typeface="TH SarabunPSK" panose="020B0500040200020003" pitchFamily="34" charset="-34"/>
              <a:cs typeface="TH SarabunPSK" panose="020B0500040200020003" pitchFamily="34" charset="-34"/>
            </a:rPr>
            <a:t>ตรวจประเมิน</a:t>
          </a:r>
          <a:br>
            <a:rPr lang="en-US" sz="1800" b="1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u="sng" dirty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rPr>
            <a:t>ขั้นมาตรฐาน</a:t>
          </a:r>
          <a:br>
            <a:rPr lang="en-US" sz="1800" b="1" u="sng" dirty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u="sng" dirty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rPr>
            <a:t>และขั้นสูง</a:t>
          </a:r>
          <a:endParaRPr lang="en-US" sz="1800" b="1" u="sng" dirty="0">
            <a:solidFill>
              <a:srgbClr val="FF0000"/>
            </a:solidFill>
            <a:latin typeface="TH SarabunPSK" panose="020B0500040200020003" pitchFamily="34" charset="-34"/>
            <a:cs typeface="TH SarabunPSK" panose="020B0500040200020003" pitchFamily="34" charset="-34"/>
          </a:endParaRPr>
        </a:p>
      </dgm:t>
    </dgm:pt>
    <dgm:pt modelId="{70E12547-35DD-4C7D-BCCB-9DFE4DFD736C}" type="parTrans" cxnId="{A9BA29C0-054D-4AC4-A71C-550F75DC24F2}">
      <dgm:prSet/>
      <dgm:spPr/>
      <dgm:t>
        <a:bodyPr/>
        <a:lstStyle/>
        <a:p>
          <a:endParaRPr lang="en-US"/>
        </a:p>
      </dgm:t>
    </dgm:pt>
    <dgm:pt modelId="{837F728D-446F-4563-8669-39DDBAC0A3F5}" type="sibTrans" cxnId="{A9BA29C0-054D-4AC4-A71C-550F75DC24F2}">
      <dgm:prSet/>
      <dgm:spPr/>
      <dgm:t>
        <a:bodyPr/>
        <a:lstStyle/>
        <a:p>
          <a:endParaRPr lang="en-US"/>
        </a:p>
      </dgm:t>
    </dgm:pt>
    <dgm:pt modelId="{2F614241-614D-4572-82AE-9F617E9CE658}" type="pres">
      <dgm:prSet presAssocID="{F322E920-8ACD-459F-8795-01A24D708548}" presName="Name0" presStyleCnt="0">
        <dgm:presLayoutVars>
          <dgm:chPref val="3"/>
          <dgm:dir/>
          <dgm:animLvl val="lvl"/>
          <dgm:resizeHandles/>
        </dgm:presLayoutVars>
      </dgm:prSet>
      <dgm:spPr/>
    </dgm:pt>
    <dgm:pt modelId="{90E23F5A-0852-42A1-B03F-859FD6056942}" type="pres">
      <dgm:prSet presAssocID="{0D95784B-BE5E-4783-BB9C-AB725F4D120A}" presName="horFlow" presStyleCnt="0"/>
      <dgm:spPr/>
    </dgm:pt>
    <dgm:pt modelId="{A71D40C9-B959-4C32-9ED7-2D14CF792BD0}" type="pres">
      <dgm:prSet presAssocID="{0D95784B-BE5E-4783-BB9C-AB725F4D120A}" presName="bigChev" presStyleLbl="node1" presStyleIdx="0" presStyleCnt="1"/>
      <dgm:spPr/>
    </dgm:pt>
    <dgm:pt modelId="{CFA9C2AB-AFFD-4B59-8FFC-4A851095DD00}" type="pres">
      <dgm:prSet presAssocID="{B935D312-0A5E-4615-8CF1-FC41A835F18E}" presName="parTrans" presStyleCnt="0"/>
      <dgm:spPr/>
    </dgm:pt>
    <dgm:pt modelId="{EBAA8169-184D-4F63-9B80-C1C35B371B51}" type="pres">
      <dgm:prSet presAssocID="{56D412F9-ED1B-4B24-BB73-AFFEB89E78C6}" presName="node" presStyleLbl="alignAccFollowNode1" presStyleIdx="0" presStyleCnt="3">
        <dgm:presLayoutVars>
          <dgm:bulletEnabled val="1"/>
        </dgm:presLayoutVars>
      </dgm:prSet>
      <dgm:spPr/>
    </dgm:pt>
    <dgm:pt modelId="{8CC48D38-D0CD-44A7-BCBA-627936A602C6}" type="pres">
      <dgm:prSet presAssocID="{8DEDB28A-80E7-4B44-95C3-B526D49A29FE}" presName="sibTrans" presStyleCnt="0"/>
      <dgm:spPr/>
    </dgm:pt>
    <dgm:pt modelId="{9E0F8185-FC93-4B80-9382-935152A095BE}" type="pres">
      <dgm:prSet presAssocID="{27324D39-865D-42BE-A90C-8728B3AB2F42}" presName="node" presStyleLbl="alignAccFollowNode1" presStyleIdx="1" presStyleCnt="3">
        <dgm:presLayoutVars>
          <dgm:bulletEnabled val="1"/>
        </dgm:presLayoutVars>
      </dgm:prSet>
      <dgm:spPr/>
    </dgm:pt>
    <dgm:pt modelId="{66F32044-29BF-436E-8849-6054BA2E2641}" type="pres">
      <dgm:prSet presAssocID="{59518A70-80F0-4D0A-B1F4-C7FB3CE4AF35}" presName="sibTrans" presStyleCnt="0"/>
      <dgm:spPr/>
    </dgm:pt>
    <dgm:pt modelId="{1FA10ECF-6BAE-4043-9F0A-C0ED76C16023}" type="pres">
      <dgm:prSet presAssocID="{445787E1-9DCA-449C-9E82-207B9DCCA886}" presName="node" presStyleLbl="alignAccFollowNode1" presStyleIdx="2" presStyleCnt="3">
        <dgm:presLayoutVars>
          <dgm:bulletEnabled val="1"/>
        </dgm:presLayoutVars>
      </dgm:prSet>
      <dgm:spPr/>
    </dgm:pt>
  </dgm:ptLst>
  <dgm:cxnLst>
    <dgm:cxn modelId="{D222C92E-B81D-45ED-8101-5CC592160477}" type="presOf" srcId="{56D412F9-ED1B-4B24-BB73-AFFEB89E78C6}" destId="{EBAA8169-184D-4F63-9B80-C1C35B371B51}" srcOrd="0" destOrd="0" presId="urn:microsoft.com/office/officeart/2005/8/layout/lProcess3"/>
    <dgm:cxn modelId="{4929F16C-6613-475C-AF96-73EBF8D49D4C}" type="presOf" srcId="{0D95784B-BE5E-4783-BB9C-AB725F4D120A}" destId="{A71D40C9-B959-4C32-9ED7-2D14CF792BD0}" srcOrd="0" destOrd="0" presId="urn:microsoft.com/office/officeart/2005/8/layout/lProcess3"/>
    <dgm:cxn modelId="{463D817E-2E53-4D2E-A01A-D570E1CB1BB9}" srcId="{0D95784B-BE5E-4783-BB9C-AB725F4D120A}" destId="{56D412F9-ED1B-4B24-BB73-AFFEB89E78C6}" srcOrd="0" destOrd="0" parTransId="{B935D312-0A5E-4615-8CF1-FC41A835F18E}" sibTransId="{8DEDB28A-80E7-4B44-95C3-B526D49A29FE}"/>
    <dgm:cxn modelId="{D56AE592-BD6B-4E99-B7B8-D2F93685E8DB}" srcId="{0D95784B-BE5E-4783-BB9C-AB725F4D120A}" destId="{27324D39-865D-42BE-A90C-8728B3AB2F42}" srcOrd="1" destOrd="0" parTransId="{A34340B1-692C-4FC3-971D-620CE9625344}" sibTransId="{59518A70-80F0-4D0A-B1F4-C7FB3CE4AF35}"/>
    <dgm:cxn modelId="{84664EA7-6FD6-44D9-9247-0EB65DC98A58}" type="presOf" srcId="{445787E1-9DCA-449C-9E82-207B9DCCA886}" destId="{1FA10ECF-6BAE-4043-9F0A-C0ED76C16023}" srcOrd="0" destOrd="0" presId="urn:microsoft.com/office/officeart/2005/8/layout/lProcess3"/>
    <dgm:cxn modelId="{A9BA29C0-054D-4AC4-A71C-550F75DC24F2}" srcId="{0D95784B-BE5E-4783-BB9C-AB725F4D120A}" destId="{445787E1-9DCA-449C-9E82-207B9DCCA886}" srcOrd="2" destOrd="0" parTransId="{70E12547-35DD-4C7D-BCCB-9DFE4DFD736C}" sibTransId="{837F728D-446F-4563-8669-39DDBAC0A3F5}"/>
    <dgm:cxn modelId="{24BC93CE-6673-4552-8082-ACED2E859C7F}" srcId="{F322E920-8ACD-459F-8795-01A24D708548}" destId="{0D95784B-BE5E-4783-BB9C-AB725F4D120A}" srcOrd="0" destOrd="0" parTransId="{6CC0BCDE-86C5-45CF-B823-FF7DEC248E97}" sibTransId="{693E3DA0-DD97-4D08-93D9-D9593222D6F5}"/>
    <dgm:cxn modelId="{D18BFAE2-FE4A-406F-BA4E-3E1651A56C55}" type="presOf" srcId="{27324D39-865D-42BE-A90C-8728B3AB2F42}" destId="{9E0F8185-FC93-4B80-9382-935152A095BE}" srcOrd="0" destOrd="0" presId="urn:microsoft.com/office/officeart/2005/8/layout/lProcess3"/>
    <dgm:cxn modelId="{71BAC7EE-4023-48E3-A933-5D1175425830}" type="presOf" srcId="{F322E920-8ACD-459F-8795-01A24D708548}" destId="{2F614241-614D-4572-82AE-9F617E9CE658}" srcOrd="0" destOrd="0" presId="urn:microsoft.com/office/officeart/2005/8/layout/lProcess3"/>
    <dgm:cxn modelId="{ED857463-7A87-4418-A150-522A0941F1B8}" type="presParOf" srcId="{2F614241-614D-4572-82AE-9F617E9CE658}" destId="{90E23F5A-0852-42A1-B03F-859FD6056942}" srcOrd="0" destOrd="0" presId="urn:microsoft.com/office/officeart/2005/8/layout/lProcess3"/>
    <dgm:cxn modelId="{E2AC99CF-4514-4AA6-9DE2-A0E100C90A8A}" type="presParOf" srcId="{90E23F5A-0852-42A1-B03F-859FD6056942}" destId="{A71D40C9-B959-4C32-9ED7-2D14CF792BD0}" srcOrd="0" destOrd="0" presId="urn:microsoft.com/office/officeart/2005/8/layout/lProcess3"/>
    <dgm:cxn modelId="{9641A8CE-AC92-41B6-A2AB-CDFE0B03597D}" type="presParOf" srcId="{90E23F5A-0852-42A1-B03F-859FD6056942}" destId="{CFA9C2AB-AFFD-4B59-8FFC-4A851095DD00}" srcOrd="1" destOrd="0" presId="urn:microsoft.com/office/officeart/2005/8/layout/lProcess3"/>
    <dgm:cxn modelId="{8E15AB25-CD4D-418D-B749-7DA380F80161}" type="presParOf" srcId="{90E23F5A-0852-42A1-B03F-859FD6056942}" destId="{EBAA8169-184D-4F63-9B80-C1C35B371B51}" srcOrd="2" destOrd="0" presId="urn:microsoft.com/office/officeart/2005/8/layout/lProcess3"/>
    <dgm:cxn modelId="{389DFF07-3CCB-4AF0-A1B5-E2136397C5B2}" type="presParOf" srcId="{90E23F5A-0852-42A1-B03F-859FD6056942}" destId="{8CC48D38-D0CD-44A7-BCBA-627936A602C6}" srcOrd="3" destOrd="0" presId="urn:microsoft.com/office/officeart/2005/8/layout/lProcess3"/>
    <dgm:cxn modelId="{DFD07269-3A54-4E17-86B0-5ACDF0553048}" type="presParOf" srcId="{90E23F5A-0852-42A1-B03F-859FD6056942}" destId="{9E0F8185-FC93-4B80-9382-935152A095BE}" srcOrd="4" destOrd="0" presId="urn:microsoft.com/office/officeart/2005/8/layout/lProcess3"/>
    <dgm:cxn modelId="{74084246-EEF3-49A3-AE39-213C8C86A068}" type="presParOf" srcId="{90E23F5A-0852-42A1-B03F-859FD6056942}" destId="{66F32044-29BF-436E-8849-6054BA2E2641}" srcOrd="5" destOrd="0" presId="urn:microsoft.com/office/officeart/2005/8/layout/lProcess3"/>
    <dgm:cxn modelId="{CA56BCE6-5C69-43C9-8EA3-63B6A9BB75AE}" type="presParOf" srcId="{90E23F5A-0852-42A1-B03F-859FD6056942}" destId="{1FA10ECF-6BAE-4043-9F0A-C0ED76C16023}" srcOrd="6" destOrd="0" presId="urn:microsoft.com/office/officeart/2005/8/layout/lProcess3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C993DF4-A7C8-49DC-8991-3C160423BBF6}">
      <dsp:nvSpPr>
        <dsp:cNvPr id="0" name=""/>
        <dsp:cNvSpPr/>
      </dsp:nvSpPr>
      <dsp:spPr>
        <a:xfrm>
          <a:off x="5180" y="8446"/>
          <a:ext cx="2657766" cy="1063106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11430" rIns="0" bIns="1143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b="1" kern="1200" dirty="0">
            <a:latin typeface="TH SarabunPSK" panose="020B0500040200020003" pitchFamily="34" charset="-34"/>
            <a:cs typeface="TH SarabunPSK" panose="020B0500040200020003" pitchFamily="34" charset="-34"/>
          </a:endParaRPr>
        </a:p>
      </dsp:txBody>
      <dsp:txXfrm>
        <a:off x="536733" y="8446"/>
        <a:ext cx="1594660" cy="1063106"/>
      </dsp:txXfrm>
    </dsp:sp>
    <dsp:sp modelId="{C0B24EAA-B8F3-4EEE-A24D-9161EB6D4BA8}">
      <dsp:nvSpPr>
        <dsp:cNvPr id="0" name=""/>
        <dsp:cNvSpPr/>
      </dsp:nvSpPr>
      <dsp:spPr>
        <a:xfrm>
          <a:off x="2317437" y="98810"/>
          <a:ext cx="2205946" cy="882378"/>
        </a:xfrm>
        <a:prstGeom prst="chevron">
          <a:avLst/>
        </a:prstGeom>
        <a:solidFill>
          <a:schemeClr val="accent2">
            <a:lumMod val="20000"/>
            <a:lumOff val="80000"/>
            <a:alpha val="90000"/>
          </a:schemeClr>
        </a:solidFill>
        <a:ln w="12700" cap="flat" cmpd="sng" algn="ctr">
          <a:solidFill>
            <a:schemeClr val="accent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1430" rIns="0" bIns="1143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รวบรวมข้อมูล</a:t>
          </a:r>
          <a:b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จากส่วนราชการ</a:t>
          </a:r>
          <a:r>
            <a:rPr lang="en-US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*</a:t>
          </a:r>
        </a:p>
      </dsp:txBody>
      <dsp:txXfrm>
        <a:off x="2758626" y="98810"/>
        <a:ext cx="1323568" cy="882378"/>
      </dsp:txXfrm>
    </dsp:sp>
    <dsp:sp modelId="{0C2CD189-A0F5-4AD8-A6DC-2FECC6D19E5E}">
      <dsp:nvSpPr>
        <dsp:cNvPr id="0" name=""/>
        <dsp:cNvSpPr/>
      </dsp:nvSpPr>
      <dsp:spPr>
        <a:xfrm>
          <a:off x="4214550" y="98810"/>
          <a:ext cx="2205946" cy="882378"/>
        </a:xfrm>
        <a:prstGeom prst="chevron">
          <a:avLst/>
        </a:prstGeom>
        <a:solidFill>
          <a:schemeClr val="accent2">
            <a:lumMod val="20000"/>
            <a:lumOff val="80000"/>
            <a:alpha val="90000"/>
          </a:schemeClr>
        </a:solidFill>
        <a:ln w="12700" cap="flat" cmpd="sng" algn="ctr">
          <a:solidFill>
            <a:schemeClr val="accent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1430" rIns="0" bIns="1143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ตรวจสอบ</a:t>
          </a:r>
          <a:br>
            <a:rPr lang="en-US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ความถูกต้อง</a:t>
          </a:r>
          <a:b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ของข้อมูล</a:t>
          </a:r>
          <a:endParaRPr lang="en-US" sz="1800" b="1" kern="1200" dirty="0">
            <a:latin typeface="TH SarabunPSK" panose="020B0500040200020003" pitchFamily="34" charset="-34"/>
            <a:cs typeface="TH SarabunPSK" panose="020B0500040200020003" pitchFamily="34" charset="-34"/>
          </a:endParaRPr>
        </a:p>
      </dsp:txBody>
      <dsp:txXfrm>
        <a:off x="4655739" y="98810"/>
        <a:ext cx="1323568" cy="882378"/>
      </dsp:txXfrm>
    </dsp:sp>
    <dsp:sp modelId="{5AE1F904-9B63-41F9-982D-22CE9618EFAB}">
      <dsp:nvSpPr>
        <dsp:cNvPr id="0" name=""/>
        <dsp:cNvSpPr/>
      </dsp:nvSpPr>
      <dsp:spPr>
        <a:xfrm>
          <a:off x="6111664" y="98810"/>
          <a:ext cx="2205946" cy="882378"/>
        </a:xfrm>
        <a:prstGeom prst="chevron">
          <a:avLst/>
        </a:prstGeom>
        <a:solidFill>
          <a:schemeClr val="accent2">
            <a:lumMod val="20000"/>
            <a:lumOff val="80000"/>
            <a:alpha val="90000"/>
          </a:schemeClr>
        </a:solidFill>
        <a:ln w="12700" cap="flat" cmpd="sng" algn="ctr">
          <a:solidFill>
            <a:schemeClr val="accent2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1430" rIns="0" bIns="1143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จัดส่งข้อมูลให้ </a:t>
          </a:r>
          <a:r>
            <a:rPr lang="en-US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TMA</a:t>
          </a:r>
        </a:p>
      </dsp:txBody>
      <dsp:txXfrm>
        <a:off x="6552853" y="98810"/>
        <a:ext cx="1323568" cy="88237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71D40C9-B959-4C32-9ED7-2D14CF792BD0}">
      <dsp:nvSpPr>
        <dsp:cNvPr id="0" name=""/>
        <dsp:cNvSpPr/>
      </dsp:nvSpPr>
      <dsp:spPr>
        <a:xfrm>
          <a:off x="5180" y="8446"/>
          <a:ext cx="2657766" cy="1063106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" tIns="11430" rIns="0" bIns="1143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800" b="1" kern="1200" dirty="0">
            <a:latin typeface="TH SarabunPSK" panose="020B0500040200020003" pitchFamily="34" charset="-34"/>
            <a:cs typeface="TH SarabunPSK" panose="020B0500040200020003" pitchFamily="34" charset="-34"/>
          </a:endParaRPr>
        </a:p>
      </dsp:txBody>
      <dsp:txXfrm>
        <a:off x="536733" y="8446"/>
        <a:ext cx="1594660" cy="1063106"/>
      </dsp:txXfrm>
    </dsp:sp>
    <dsp:sp modelId="{EBAA8169-184D-4F63-9B80-C1C35B371B51}">
      <dsp:nvSpPr>
        <dsp:cNvPr id="0" name=""/>
        <dsp:cNvSpPr/>
      </dsp:nvSpPr>
      <dsp:spPr>
        <a:xfrm>
          <a:off x="2317437" y="98810"/>
          <a:ext cx="2205946" cy="882378"/>
        </a:xfrm>
        <a:prstGeom prst="chevron">
          <a:avLst/>
        </a:prstGeom>
        <a:solidFill>
          <a:schemeClr val="accent5">
            <a:lumMod val="20000"/>
            <a:lumOff val="80000"/>
            <a:alpha val="9000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1430" rIns="0" bIns="1143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h-TH" sz="1800" b="1" kern="1200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สนับสนุนการนำ</a:t>
          </a:r>
          <a:br>
            <a:rPr lang="en-US" sz="1800" b="1" kern="1200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kern="1200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ชุดข้อมูลขึ้น </a:t>
          </a:r>
          <a:r>
            <a:rPr lang="en-US" sz="1800" b="1" kern="1200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Agency</a:t>
          </a:r>
          <a:r>
            <a:rPr lang="th-TH" sz="1800" b="1" kern="1200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 </a:t>
          </a:r>
          <a:r>
            <a:rPr lang="en-US" sz="1800" b="1" kern="1200" spc="-30" baseline="0" dirty="0">
              <a:latin typeface="TH SarabunPSK" panose="020B0500040200020003" pitchFamily="34" charset="-34"/>
              <a:cs typeface="TH SarabunPSK" panose="020B0500040200020003" pitchFamily="34" charset="-34"/>
            </a:rPr>
            <a:t>Data Catalog </a:t>
          </a:r>
        </a:p>
      </dsp:txBody>
      <dsp:txXfrm>
        <a:off x="2758626" y="98810"/>
        <a:ext cx="1323568" cy="882378"/>
      </dsp:txXfrm>
    </dsp:sp>
    <dsp:sp modelId="{9E0F8185-FC93-4B80-9382-935152A095BE}">
      <dsp:nvSpPr>
        <dsp:cNvPr id="0" name=""/>
        <dsp:cNvSpPr/>
      </dsp:nvSpPr>
      <dsp:spPr>
        <a:xfrm>
          <a:off x="4214550" y="98810"/>
          <a:ext cx="2205946" cy="882378"/>
        </a:xfrm>
        <a:prstGeom prst="chevron">
          <a:avLst/>
        </a:prstGeom>
        <a:solidFill>
          <a:schemeClr val="accent5">
            <a:lumMod val="20000"/>
            <a:lumOff val="80000"/>
            <a:alpha val="9000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1430" rIns="0" bIns="1143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ลงทะเบียนชุดข้อมูลใน </a:t>
          </a:r>
          <a:r>
            <a:rPr lang="en-US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Government Data Catalog</a:t>
          </a:r>
        </a:p>
      </dsp:txBody>
      <dsp:txXfrm>
        <a:off x="4655739" y="98810"/>
        <a:ext cx="1323568" cy="882378"/>
      </dsp:txXfrm>
    </dsp:sp>
    <dsp:sp modelId="{1FA10ECF-6BAE-4043-9F0A-C0ED76C16023}">
      <dsp:nvSpPr>
        <dsp:cNvPr id="0" name=""/>
        <dsp:cNvSpPr/>
      </dsp:nvSpPr>
      <dsp:spPr>
        <a:xfrm>
          <a:off x="6111664" y="98810"/>
          <a:ext cx="2205946" cy="882378"/>
        </a:xfrm>
        <a:prstGeom prst="chevron">
          <a:avLst/>
        </a:prstGeom>
        <a:solidFill>
          <a:schemeClr val="accent5">
            <a:lumMod val="20000"/>
            <a:lumOff val="80000"/>
            <a:alpha val="90000"/>
          </a:schemeClr>
        </a:solidFill>
        <a:ln w="12700" cap="flat" cmpd="sng" algn="ctr">
          <a:solidFill>
            <a:schemeClr val="accent1">
              <a:alpha val="90000"/>
              <a:tint val="4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2860" tIns="11430" rIns="0" bIns="11430" numCol="1" spcCol="1270" anchor="ctr" anchorCtr="0">
          <a:noAutofit/>
        </a:bodyPr>
        <a:lstStyle/>
        <a:p>
          <a:pPr marL="0" lvl="0" indent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th-TH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  <a:t>ตรวจประเมิน</a:t>
          </a:r>
          <a:br>
            <a:rPr lang="en-US" sz="1800" b="1" kern="1200" dirty="0"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u="sng" kern="1200" dirty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rPr>
            <a:t>ขั้นมาตรฐาน</a:t>
          </a:r>
          <a:br>
            <a:rPr lang="en-US" sz="1800" b="1" u="sng" kern="1200" dirty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rPr>
          </a:br>
          <a:r>
            <a:rPr lang="th-TH" sz="1800" b="1" u="sng" kern="1200" dirty="0">
              <a:solidFill>
                <a:srgbClr val="FF0000"/>
              </a:solidFill>
              <a:latin typeface="TH SarabunPSK" panose="020B0500040200020003" pitchFamily="34" charset="-34"/>
              <a:cs typeface="TH SarabunPSK" panose="020B0500040200020003" pitchFamily="34" charset="-34"/>
            </a:rPr>
            <a:t>และขั้นสูง</a:t>
          </a:r>
          <a:endParaRPr lang="en-US" sz="1800" b="1" u="sng" kern="1200" dirty="0">
            <a:solidFill>
              <a:srgbClr val="FF0000"/>
            </a:solidFill>
            <a:latin typeface="TH SarabunPSK" panose="020B0500040200020003" pitchFamily="34" charset="-34"/>
            <a:cs typeface="TH SarabunPSK" panose="020B0500040200020003" pitchFamily="34" charset="-34"/>
          </a:endParaRPr>
        </a:p>
      </dsp:txBody>
      <dsp:txXfrm>
        <a:off x="6552853" y="98810"/>
        <a:ext cx="1323568" cy="882378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lProcess3">
  <dgm:title val=""/>
  <dgm:desc val=""/>
  <dgm:catLst>
    <dgm:cat type="process" pri="11000"/>
    <dgm:cat type="convert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1" destId="2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51" srcId="1" destId="11" srcOrd="0" destOrd="0"/>
        <dgm:cxn modelId="61" srcId="2" destId="21" srcOrd="0" destOrd="0"/>
        <dgm:cxn modelId="71" srcId="3" destId="31" srcOrd="0" destOrd="0"/>
        <dgm:cxn modelId="81" srcId="4" destId="41" srcOrd="0" destOrd="0"/>
      </dgm:cxnLst>
      <dgm:bg/>
      <dgm:whole/>
    </dgm:dataModel>
  </dgm:clrData>
  <dgm:layoutNode name="Name0">
    <dgm:varLst>
      <dgm:chPref val="3"/>
      <dgm:dir/>
      <dgm:animLvl val="lvl"/>
      <dgm:resizeHandles/>
    </dgm:varLst>
    <dgm:choose name="Name1">
      <dgm:if name="Name2" func="var" arg="dir" op="equ" val="norm">
        <dgm:alg type="lin">
          <dgm:param type="linDir" val="fromT"/>
          <dgm:param type="vertAlign" val="mid"/>
          <dgm:param type="nodeHorzAlign" val="l"/>
          <dgm:param type="nodeVertAlign" val="t"/>
          <dgm:param type="fallback" val="2D"/>
        </dgm:alg>
      </dgm:if>
      <dgm:else name="Name3">
        <dgm:alg type="lin">
          <dgm:param type="linDir" val="fromT"/>
          <dgm:param type="vertAlign" val="mid"/>
          <dgm:param type="nodeHorzAlign" val="r"/>
          <dgm:param type="nodeVertAlign" val="t"/>
          <dgm:param type="fallback" val="2D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bigChev" refType="w"/>
      <dgm:constr type="h" for="des" forName="bigChev" refType="w" refFor="des" refForName="bigChev" op="equ" fact="0.4"/>
      <dgm:constr type="w" for="des" forName="node" refType="w" refFor="des" refForName="bigChev" fact="0.83"/>
      <dgm:constr type="h" for="des" forName="node" refType="w" refFor="des" refForName="node" op="equ" fact="0.4"/>
      <dgm:constr type="w" for="des" forName="parTrans" refType="w" refFor="des" refForName="bigChev" op="equ" fact="-0.13"/>
      <dgm:constr type="w" for="des" forName="sibTrans" refType="w" refFor="des" refForName="node" op="equ" fact="-0.14"/>
      <dgm:constr type="h" for="ch" forName="vSp" refType="h" refFor="des" refForName="bigChev" op="equ" fact="0.14"/>
      <dgm:constr type="primFontSz" for="des" forName="node" op="equ"/>
      <dgm:constr type="primFontSz" for="des" forName="bigChev" op="equ"/>
    </dgm:constrLst>
    <dgm:ruleLst/>
    <dgm:forEach name="Name4" axis="ch" ptType="node">
      <dgm:layoutNode name="horFlow">
        <dgm:choose name="Name5">
          <dgm:if name="Name6" func="var" arg="dir" op="equ" val="norm">
            <dgm:alg type="lin">
              <dgm:param type="linDir" val="fromL"/>
              <dgm:param type="nodeHorzAlign" val="l"/>
              <dgm:param type="nodeVertAlign" val="mid"/>
              <dgm:param type="fallback" val="2D"/>
            </dgm:alg>
          </dgm:if>
          <dgm:else name="Name7">
            <dgm:alg type="lin">
              <dgm:param type="linDir" val="fromR"/>
              <dgm:param type="nodeHorzAlign" val="r"/>
              <dgm:param type="nodeVertAlign" val="mid"/>
              <dgm:param type="fallback" val="2D"/>
            </dgm:alg>
          </dgm:else>
        </dgm:choose>
        <dgm:shape xmlns:r="http://schemas.openxmlformats.org/officeDocument/2006/relationships" r:blip="">
          <dgm:adjLst/>
        </dgm:shape>
        <dgm:presOf/>
        <dgm:constrLst/>
        <dgm:ruleLst/>
        <dgm:layoutNode name="bigChev" styleLbl="node1">
          <dgm:alg type="tx"/>
          <dgm:choose name="Name8">
            <dgm:if name="Name9" func="var" arg="dir" op="equ" val="norm">
              <dgm:shape xmlns:r="http://schemas.openxmlformats.org/officeDocument/2006/relationships" type="chevron" r:blip="">
                <dgm:adjLst/>
              </dgm:shape>
              <dgm:presOf axis="self"/>
              <dgm:constrLst>
                <dgm:constr type="primFontSz" val="65"/>
                <dgm:constr type="rMarg"/>
                <dgm:constr type="lMarg" refType="primFontSz" fact="0.1"/>
                <dgm:constr type="tMarg" refType="primFontSz" fact="0.05"/>
                <dgm:constr type="bMarg" refType="primFontSz" fact="0.05"/>
              </dgm:constrLst>
            </dgm:if>
            <dgm:else name="Name10">
              <dgm:shape xmlns:r="http://schemas.openxmlformats.org/officeDocument/2006/relationships" rot="180" type="chevron" r:blip="">
                <dgm:adjLst/>
              </dgm:shape>
              <dgm:presOf axis="self"/>
              <dgm:constrLst>
                <dgm:constr type="primFontSz" val="65"/>
                <dgm:constr type="lMarg"/>
                <dgm:constr type="rMarg" refType="primFontSz" fact="0.1"/>
                <dgm:constr type="tMarg" refType="primFontSz" fact="0.05"/>
                <dgm:constr type="bMarg" refType="primFontSz" fact="0.05"/>
              </dgm:constrLst>
            </dgm:else>
          </dgm:choose>
          <dgm:ruleLst>
            <dgm:rule type="primFontSz" val="5" fact="NaN" max="NaN"/>
          </dgm:ruleLst>
        </dgm:layoutNode>
        <dgm:forEach name="parTransForEach" axis="ch" ptType="parTrans" cnt="1">
          <dgm:layoutNode name="parTrans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  <dgm:forEach name="Name11" axis="ch" ptType="node">
          <dgm:layoutNode name="node" styleLbl="alignAccFollowNode1">
            <dgm:varLst>
              <dgm:bulletEnabled val="1"/>
            </dgm:varLst>
            <dgm:alg type="tx"/>
            <dgm:choose name="Name12">
              <dgm:if name="Name13" func="var" arg="dir" op="equ" val="norm">
                <dgm:shape xmlns:r="http://schemas.openxmlformats.org/officeDocument/2006/relationships" type="chevron" r:blip="">
                  <dgm:adjLst/>
                </dgm:shape>
                <dgm:presOf axis="desOrSelf" ptType="node"/>
                <dgm:constrLst>
                  <dgm:constr type="primFontSz" val="65"/>
                  <dgm:constr type="rMarg"/>
                  <dgm:constr type="lMarg" refType="primFontSz" fact="0.1"/>
                  <dgm:constr type="tMarg" refType="primFontSz" fact="0.05"/>
                  <dgm:constr type="bMarg" refType="primFontSz" fact="0.05"/>
                </dgm:constrLst>
              </dgm:if>
              <dgm:else name="Name14">
                <dgm:shape xmlns:r="http://schemas.openxmlformats.org/officeDocument/2006/relationships" rot="180" type="chevron" r:blip="">
                  <dgm:adjLst/>
                </dgm:shape>
                <dgm:presOf axis="desOrSelf" ptType="node"/>
                <dgm:constrLst>
                  <dgm:constr type="primFontSz" val="65"/>
                  <dgm:constr type="lMarg"/>
                  <dgm:constr type="rMarg" refType="primFontSz" fact="0.1"/>
                  <dgm:constr type="tMarg" refType="primFontSz" fact="0.05"/>
                  <dgm:constr type="bMarg" refType="primFontSz" fact="0.05"/>
                </dgm:constrLst>
              </dgm:else>
            </dgm:choose>
            <dgm:ruleLst>
              <dgm:rule type="primFontSz" val="5" fact="NaN" max="NaN"/>
            </dgm:ruleLst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forEach>
      </dgm:layoutNode>
      <dgm:choose name="Name15">
        <dgm:if name="Name16" axis="self" ptType="node" func="revPos" op="gte" val="2">
          <dgm:layoutNode name="vSp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17"/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1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4DAD0926-E4DD-3CFE-262D-75BDB8A4D57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99C378B-801C-20A5-7CE1-CEEB25A4EFE9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1275" y="0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E2513F-F8D6-4AD8-AAC7-89CF91AE9908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66B67CF-2020-2DF2-2ABA-CD7708760CA9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31338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9B7F40F-D603-03EA-5A3A-27C01E36AB8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1275" y="9431338"/>
            <a:ext cx="2946400" cy="4984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2AE701C-3FB2-4BDD-9DE9-F98AC97AFF9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4467143"/>
      </p:ext>
    </p:extLst>
  </p:cSld>
  <p:clrMap bg1="lt1" tx1="dk1" bg2="lt2" tx2="dk2" accent1="accent1" accent2="accent2" accent3="accent3" accent4="accent4" accent5="accent5" accent6="accent6" hlink="hlink" folHlink="folHlink"/>
  <p:extLst>
    <p:ext uri="{56416CCD-93CA-4268-BC5B-53C4BB910035}">
      <p15:sldGuideLst xmlns:p15="http://schemas.microsoft.com/office/powerpoint/2012/main">
        <p15:guide id="1" orient="horz" pos="3127" userDrawn="1">
          <p15:clr>
            <a:srgbClr val="F26B43"/>
          </p15:clr>
        </p15:guide>
        <p15:guide id="2" pos="2141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347" cy="49821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1342" y="0"/>
            <a:ext cx="2946347" cy="49821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3E15E1-62B6-4C35-A9ED-A2AF7E58FB0D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4713" cy="335121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927" y="4778722"/>
            <a:ext cx="5439410" cy="390986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31600"/>
            <a:ext cx="2946347" cy="49821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1342" y="9431600"/>
            <a:ext cx="2946347" cy="49821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1A5BF7-4EEC-4492-84C1-7EB317355FA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094096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" name="Google Shape;214;p3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252124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410413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38541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90300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35074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50713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583379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77441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20014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407813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46976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27253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553992B-72FF-4618-AD20-0C9C4FF6164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04947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13.svg"/><Relationship Id="rId4" Type="http://schemas.openxmlformats.org/officeDocument/2006/relationships/image" Target="../media/image12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openxmlformats.org/officeDocument/2006/relationships/image" Target="../media/image11.svg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17.png"/><Relationship Id="rId5" Type="http://schemas.openxmlformats.org/officeDocument/2006/relationships/image" Target="../media/image16.jpeg"/><Relationship Id="rId4" Type="http://schemas.openxmlformats.org/officeDocument/2006/relationships/image" Target="../media/image14.png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5.png"/><Relationship Id="rId5" Type="http://schemas.openxmlformats.org/officeDocument/2006/relationships/image" Target="../media/image13.svg"/><Relationship Id="rId4" Type="http://schemas.openxmlformats.org/officeDocument/2006/relationships/image" Target="../media/image12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openxmlformats.org/officeDocument/2006/relationships/image" Target="../media/image11.svg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Vertical Text">
  <p:cSld name="1_Title and Vertical Text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15;p15">
            <a:extLst>
              <a:ext uri="{FF2B5EF4-FFF2-40B4-BE49-F238E27FC236}">
                <a16:creationId xmlns:a16="http://schemas.microsoft.com/office/drawing/2014/main" id="{89339F49-0AAD-4D38-B781-22D89FB50633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4983"/>
          <a:stretch>
            <a:fillRect/>
          </a:stretch>
        </p:blipFill>
        <p:spPr bwMode="auto">
          <a:xfrm>
            <a:off x="10056813" y="92075"/>
            <a:ext cx="2135187" cy="667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Google Shape;16;p15">
            <a:extLst>
              <a:ext uri="{FF2B5EF4-FFF2-40B4-BE49-F238E27FC236}">
                <a16:creationId xmlns:a16="http://schemas.microsoft.com/office/drawing/2014/main" id="{7E598FD3-D41A-40FA-9E5B-C1E88AB96D56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169863"/>
            <a:ext cx="744538" cy="62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oogle Shape;17;p15">
            <a:extLst>
              <a:ext uri="{FF2B5EF4-FFF2-40B4-BE49-F238E27FC236}">
                <a16:creationId xmlns:a16="http://schemas.microsoft.com/office/drawing/2014/main" id="{B663F4AD-CD08-4B78-867F-ACE97D8C8DC0}"/>
              </a:ext>
            </a:extLst>
          </p:cNvPr>
          <p:cNvGrpSpPr>
            <a:grpSpLocks/>
          </p:cNvGrpSpPr>
          <p:nvPr/>
        </p:nvGrpSpPr>
        <p:grpSpPr bwMode="auto">
          <a:xfrm>
            <a:off x="0" y="2487613"/>
            <a:ext cx="9925050" cy="1882775"/>
            <a:chOff x="-1132110" y="2487704"/>
            <a:chExt cx="9930034" cy="1882590"/>
          </a:xfrm>
        </p:grpSpPr>
        <p:sp>
          <p:nvSpPr>
            <p:cNvPr id="5" name="Google Shape;18;p15">
              <a:extLst>
                <a:ext uri="{FF2B5EF4-FFF2-40B4-BE49-F238E27FC236}">
                  <a16:creationId xmlns:a16="http://schemas.microsoft.com/office/drawing/2014/main" id="{1A57FBEB-A8FD-42BF-AA46-E5B1415BB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132110" y="2487704"/>
              <a:ext cx="9828383" cy="1882590"/>
            </a:xfrm>
            <a:prstGeom prst="roundRect">
              <a:avLst>
                <a:gd name="adj" fmla="val 0"/>
              </a:avLst>
            </a:prstGeom>
            <a:solidFill>
              <a:srgbClr val="FFFFFF"/>
            </a:solidFill>
            <a:ln>
              <a:noFill/>
            </a:ln>
          </p:spPr>
          <p:txBody>
            <a:bodyPr lIns="91425" tIns="45700" rIns="91425" bIns="45700" anchor="ctr"/>
            <a:lstStyle>
              <a:lvl1pPr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algn="ctr">
                <a:defRPr/>
              </a:pPr>
              <a:endParaRPr lang="en-US" altLang="en-US" sz="1800">
                <a:solidFill>
                  <a:srgbClr val="FFFFFF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Google Shape;19;p15">
              <a:extLst>
                <a:ext uri="{FF2B5EF4-FFF2-40B4-BE49-F238E27FC236}">
                  <a16:creationId xmlns:a16="http://schemas.microsoft.com/office/drawing/2014/main" id="{99EC4B09-2CED-410D-BB02-002A703FB1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454852" y="2487704"/>
              <a:ext cx="292247" cy="579380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txBody>
            <a:bodyPr lIns="91425" tIns="45700" rIns="91425" bIns="45700" anchor="ctr"/>
            <a:lstStyle>
              <a:lvl1pPr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algn="ctr">
                <a:defRPr/>
              </a:pPr>
              <a:endParaRPr lang="en-US" altLang="en-US" sz="1800">
                <a:solidFill>
                  <a:srgbClr val="FFFFFF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" name="Google Shape;20;p15">
              <a:extLst>
                <a:ext uri="{FF2B5EF4-FFF2-40B4-BE49-F238E27FC236}">
                  <a16:creationId xmlns:a16="http://schemas.microsoft.com/office/drawing/2014/main" id="{3DF32A7E-C41E-4DD0-AF20-3E1E993D179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661330" y="2487704"/>
              <a:ext cx="136594" cy="211116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txBody>
            <a:bodyPr lIns="91425" tIns="45700" rIns="91425" bIns="45700" anchor="ctr"/>
            <a:lstStyle>
              <a:lvl1pPr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algn="ctr">
                <a:defRPr/>
              </a:pPr>
              <a:endParaRPr lang="en-US" altLang="en-US" sz="1800">
                <a:solidFill>
                  <a:srgbClr val="FFFFFF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" name="Google Shape;21;p15">
              <a:extLst>
                <a:ext uri="{FF2B5EF4-FFF2-40B4-BE49-F238E27FC236}">
                  <a16:creationId xmlns:a16="http://schemas.microsoft.com/office/drawing/2014/main" id="{BBC7CB35-D8DA-45BB-B0A0-20DB4F8CFE0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8445322" y="3790913"/>
              <a:ext cx="292247" cy="579381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txBody>
            <a:bodyPr lIns="91425" tIns="45700" rIns="91425" bIns="45700" anchor="ctr"/>
            <a:lstStyle>
              <a:lvl1pPr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algn="ctr">
                <a:defRPr/>
              </a:pPr>
              <a:endParaRPr lang="en-US" altLang="en-US" sz="1800">
                <a:solidFill>
                  <a:srgbClr val="FFFFFF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Google Shape;22;p15">
              <a:extLst>
                <a:ext uri="{FF2B5EF4-FFF2-40B4-BE49-F238E27FC236}">
                  <a16:creationId xmlns:a16="http://schemas.microsoft.com/office/drawing/2014/main" id="{6FA2FCE8-E9A1-4784-BD27-C7917D22B85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8640683" y="4159177"/>
              <a:ext cx="136594" cy="211117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txBody>
            <a:bodyPr lIns="91425" tIns="45700" rIns="91425" bIns="45700" anchor="ctr"/>
            <a:lstStyle>
              <a:lvl1pPr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algn="ctr">
                <a:defRPr/>
              </a:pPr>
              <a:endParaRPr lang="en-US" altLang="en-US" sz="1800">
                <a:solidFill>
                  <a:srgbClr val="FFFFFF"/>
                </a:solidFill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10" name="Google Shape;23;p15">
            <a:extLst>
              <a:ext uri="{FF2B5EF4-FFF2-40B4-BE49-F238E27FC236}">
                <a16:creationId xmlns:a16="http://schemas.microsoft.com/office/drawing/2014/main" id="{7B197D07-702D-49ED-BDAA-F5EB2CB2CD5B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52" r="58150" b="10342"/>
          <a:stretch>
            <a:fillRect/>
          </a:stretch>
        </p:blipFill>
        <p:spPr bwMode="auto">
          <a:xfrm>
            <a:off x="9771063" y="0"/>
            <a:ext cx="34925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Google Shape;14;p15">
            <a:extLst>
              <a:ext uri="{FF2B5EF4-FFF2-40B4-BE49-F238E27FC236}">
                <a16:creationId xmlns:a16="http://schemas.microsoft.com/office/drawing/2014/main" id="{9EEDAB51-CD96-41D4-8368-67A8EED3CAEF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marL="0" marR="0" lvl="0" indent="0" algn="r">
              <a:spcBef>
                <a:spcPts val="0"/>
              </a:spcBef>
              <a:buNone/>
              <a:def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spcBef>
                <a:spcPts val="0"/>
              </a:spcBef>
              <a:buNone/>
              <a:def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spcBef>
                <a:spcPts val="0"/>
              </a:spcBef>
              <a:buNone/>
              <a:def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spcBef>
                <a:spcPts val="0"/>
              </a:spcBef>
              <a:buNone/>
              <a:def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spcBef>
                <a:spcPts val="0"/>
              </a:spcBef>
              <a:buNone/>
              <a:def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spcBef>
                <a:spcPts val="0"/>
              </a:spcBef>
              <a:buNone/>
              <a:def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spcBef>
                <a:spcPts val="0"/>
              </a:spcBef>
              <a:buNone/>
              <a:def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spcBef>
                <a:spcPts val="0"/>
              </a:spcBef>
              <a:buNone/>
              <a:def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spcBef>
                <a:spcPts val="0"/>
              </a:spcBef>
              <a:buNone/>
              <a:defRPr sz="16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fld id="{4BA422E8-631B-4E6D-824C-FA00DC99C473}" type="slidenum">
              <a:rPr lang="th-TH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116468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3">
            <a:extLst>
              <a:ext uri="{FF2B5EF4-FFF2-40B4-BE49-F238E27FC236}">
                <a16:creationId xmlns:a16="http://schemas.microsoft.com/office/drawing/2014/main" id="{74F33000-A740-404D-9F59-59FEAF1524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175924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8A10808-5B2E-4044-BFBA-CA29FF4E79AB}"/>
              </a:ext>
            </a:extLst>
          </p:cNvPr>
          <p:cNvGrpSpPr/>
          <p:nvPr userDrawn="1"/>
        </p:nvGrpSpPr>
        <p:grpSpPr>
          <a:xfrm>
            <a:off x="456556" y="865031"/>
            <a:ext cx="11278888" cy="972193"/>
            <a:chOff x="201912" y="865031"/>
            <a:chExt cx="11278888" cy="972193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41967623-D62B-4844-A2FC-F0E31864B94D}"/>
                </a:ext>
              </a:extLst>
            </p:cNvPr>
            <p:cNvSpPr/>
            <p:nvPr userDrawn="1"/>
          </p:nvSpPr>
          <p:spPr>
            <a:xfrm>
              <a:off x="506750" y="1048542"/>
              <a:ext cx="10974050" cy="49384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CA76102-0173-4153-8948-42A84E51A245}"/>
                </a:ext>
              </a:extLst>
            </p:cNvPr>
            <p:cNvGrpSpPr/>
            <p:nvPr userDrawn="1"/>
          </p:nvGrpSpPr>
          <p:grpSpPr>
            <a:xfrm>
              <a:off x="201912" y="865031"/>
              <a:ext cx="1018575" cy="972193"/>
              <a:chOff x="8243711" y="2275512"/>
              <a:chExt cx="3707725" cy="3512866"/>
            </a:xfrm>
          </p:grpSpPr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02247990-E80A-4886-B432-2E41EC728628}"/>
                  </a:ext>
                </a:extLst>
              </p:cNvPr>
              <p:cNvGrpSpPr/>
              <p:nvPr/>
            </p:nvGrpSpPr>
            <p:grpSpPr>
              <a:xfrm>
                <a:off x="8243711" y="2275512"/>
                <a:ext cx="3707725" cy="3512866"/>
                <a:chOff x="4283335" y="1881752"/>
                <a:chExt cx="4107515" cy="3891646"/>
              </a:xfrm>
            </p:grpSpPr>
            <p:pic>
              <p:nvPicPr>
                <p:cNvPr id="15" name="Graphic 14">
                  <a:extLst>
                    <a:ext uri="{FF2B5EF4-FFF2-40B4-BE49-F238E27FC236}">
                      <a16:creationId xmlns:a16="http://schemas.microsoft.com/office/drawing/2014/main" id="{9EA73B08-8302-4794-96B5-0906160A4E4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83335" y="1881752"/>
                  <a:ext cx="3891646" cy="3891646"/>
                </a:xfrm>
                <a:prstGeom prst="rect">
                  <a:avLst/>
                </a:prstGeom>
              </p:spPr>
            </p:pic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192F7720-B9BB-4EEC-B3E3-BC0E391D553F}"/>
                    </a:ext>
                  </a:extLst>
                </p:cNvPr>
                <p:cNvSpPr/>
                <p:nvPr/>
              </p:nvSpPr>
              <p:spPr>
                <a:xfrm>
                  <a:off x="4542005" y="2084076"/>
                  <a:ext cx="3455042" cy="34550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DC4B1769-AA9B-4759-B761-CBB22DDD71B8}"/>
                    </a:ext>
                  </a:extLst>
                </p:cNvPr>
                <p:cNvSpPr/>
                <p:nvPr/>
              </p:nvSpPr>
              <p:spPr>
                <a:xfrm>
                  <a:off x="7162826" y="3177826"/>
                  <a:ext cx="1228024" cy="1228024"/>
                </a:xfrm>
                <a:prstGeom prst="ellipse">
                  <a:avLst/>
                </a:prstGeom>
                <a:solidFill>
                  <a:srgbClr val="00B0F0"/>
                </a:solidFill>
                <a:ln w="38100">
                  <a:solidFill>
                    <a:schemeClr val="bg1"/>
                  </a:solidFill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pic>
            <p:nvPicPr>
              <p:cNvPr id="14" name="Graphic 13">
                <a:extLst>
                  <a:ext uri="{FF2B5EF4-FFF2-40B4-BE49-F238E27FC236}">
                    <a16:creationId xmlns:a16="http://schemas.microsoft.com/office/drawing/2014/main" id="{FE34A761-E4CB-402E-952E-A8F7BB3C4C1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572380" y="2597417"/>
                <a:ext cx="2702199" cy="2856611"/>
              </a:xfrm>
              <a:prstGeom prst="rect">
                <a:avLst/>
              </a:prstGeom>
            </p:spPr>
          </p:pic>
        </p:grpSp>
      </p:grp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95CF86B3-992D-411A-AD5E-676D763294F1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CA8D10C0-2C29-4BD5-A400-2FCACA967971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36646408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3">
            <a:extLst>
              <a:ext uri="{FF2B5EF4-FFF2-40B4-BE49-F238E27FC236}">
                <a16:creationId xmlns:a16="http://schemas.microsoft.com/office/drawing/2014/main" id="{74F33000-A740-404D-9F59-59FEAF1524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439976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F5CF0E9A-AF52-4A7B-8921-F47FFD2CBF5E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75E15F90-F803-4B94-BB5B-7A9928D9AC0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F689AB5-99AF-42E5-9B0F-BB0CD037CEAA}"/>
              </a:ext>
            </a:extLst>
          </p:cNvPr>
          <p:cNvSpPr/>
          <p:nvPr userDrawn="1"/>
        </p:nvSpPr>
        <p:spPr>
          <a:xfrm>
            <a:off x="166255" y="1233529"/>
            <a:ext cx="11830153" cy="5389010"/>
          </a:xfrm>
          <a:prstGeom prst="roundRect">
            <a:avLst>
              <a:gd name="adj" fmla="val 7810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AFEEB6A-77B3-4824-B327-BC63A445650A}"/>
              </a:ext>
            </a:extLst>
          </p:cNvPr>
          <p:cNvGrpSpPr/>
          <p:nvPr userDrawn="1"/>
        </p:nvGrpSpPr>
        <p:grpSpPr>
          <a:xfrm>
            <a:off x="308020" y="865031"/>
            <a:ext cx="11575960" cy="972193"/>
            <a:chOff x="201912" y="865031"/>
            <a:chExt cx="11575960" cy="972193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CE7B177A-D643-42A3-AC5C-A5DAA3E92CBA}"/>
                </a:ext>
              </a:extLst>
            </p:cNvPr>
            <p:cNvSpPr/>
            <p:nvPr userDrawn="1"/>
          </p:nvSpPr>
          <p:spPr>
            <a:xfrm>
              <a:off x="506749" y="1048542"/>
              <a:ext cx="11271123" cy="493847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20000"/>
                <a:lumOff val="8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A23C9CF-F169-49F1-B8AB-FDF27C1A636D}"/>
                </a:ext>
              </a:extLst>
            </p:cNvPr>
            <p:cNvGrpSpPr/>
            <p:nvPr userDrawn="1"/>
          </p:nvGrpSpPr>
          <p:grpSpPr>
            <a:xfrm>
              <a:off x="201912" y="865031"/>
              <a:ext cx="1018575" cy="972193"/>
              <a:chOff x="8243711" y="2275512"/>
              <a:chExt cx="3707725" cy="3512866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ABF84B6C-9694-4D63-9BD1-07883DF2E53E}"/>
                  </a:ext>
                </a:extLst>
              </p:cNvPr>
              <p:cNvGrpSpPr/>
              <p:nvPr/>
            </p:nvGrpSpPr>
            <p:grpSpPr>
              <a:xfrm>
                <a:off x="8243711" y="2275512"/>
                <a:ext cx="3707725" cy="3512866"/>
                <a:chOff x="4283335" y="1881752"/>
                <a:chExt cx="4107515" cy="3891646"/>
              </a:xfrm>
            </p:grpSpPr>
            <p:pic>
              <p:nvPicPr>
                <p:cNvPr id="14" name="Graphic 13">
                  <a:extLst>
                    <a:ext uri="{FF2B5EF4-FFF2-40B4-BE49-F238E27FC236}">
                      <a16:creationId xmlns:a16="http://schemas.microsoft.com/office/drawing/2014/main" id="{793677E3-9746-4658-854B-8350B5752FD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83335" y="1881752"/>
                  <a:ext cx="3891646" cy="3891646"/>
                </a:xfrm>
                <a:prstGeom prst="rect">
                  <a:avLst/>
                </a:prstGeom>
              </p:spPr>
            </p:pic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5AF56CE1-A3D3-4831-9568-A9F320D9A398}"/>
                    </a:ext>
                  </a:extLst>
                </p:cNvPr>
                <p:cNvSpPr/>
                <p:nvPr/>
              </p:nvSpPr>
              <p:spPr>
                <a:xfrm>
                  <a:off x="4542005" y="2084076"/>
                  <a:ext cx="3455042" cy="34550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6" name="Oval 15">
                  <a:extLst>
                    <a:ext uri="{FF2B5EF4-FFF2-40B4-BE49-F238E27FC236}">
                      <a16:creationId xmlns:a16="http://schemas.microsoft.com/office/drawing/2014/main" id="{6A380145-8BA0-4278-928C-9389E8915E6B}"/>
                    </a:ext>
                  </a:extLst>
                </p:cNvPr>
                <p:cNvSpPr/>
                <p:nvPr/>
              </p:nvSpPr>
              <p:spPr>
                <a:xfrm>
                  <a:off x="7162826" y="3177826"/>
                  <a:ext cx="1228024" cy="1228024"/>
                </a:xfrm>
                <a:prstGeom prst="ellipse">
                  <a:avLst/>
                </a:prstGeom>
                <a:solidFill>
                  <a:srgbClr val="00B0F0"/>
                </a:solidFill>
                <a:ln w="38100">
                  <a:solidFill>
                    <a:schemeClr val="bg1"/>
                  </a:solidFill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pic>
            <p:nvPicPr>
              <p:cNvPr id="11" name="Graphic 10">
                <a:extLst>
                  <a:ext uri="{FF2B5EF4-FFF2-40B4-BE49-F238E27FC236}">
                    <a16:creationId xmlns:a16="http://schemas.microsoft.com/office/drawing/2014/main" id="{E0F8A667-8135-45C1-AB04-66AECA99754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8619930" y="2597419"/>
                <a:ext cx="2702201" cy="2856612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37585696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3">
            <a:extLst>
              <a:ext uri="{FF2B5EF4-FFF2-40B4-BE49-F238E27FC236}">
                <a16:creationId xmlns:a16="http://schemas.microsoft.com/office/drawing/2014/main" id="{74F33000-A740-404D-9F59-59FEAF1524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36539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sp>
        <p:nvSpPr>
          <p:cNvPr id="47" name="Slide Number Placeholder 2">
            <a:extLst>
              <a:ext uri="{FF2B5EF4-FFF2-40B4-BE49-F238E27FC236}">
                <a16:creationId xmlns:a16="http://schemas.microsoft.com/office/drawing/2014/main" id="{558E9C84-8C7A-4740-85E2-8C45EBA2DE34}"/>
              </a:ext>
            </a:extLst>
          </p:cNvPr>
          <p:cNvSpPr txBox="1">
            <a:spLocks/>
          </p:cNvSpPr>
          <p:nvPr userDrawn="1"/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fld id="{6BAA7D4D-CF78-446F-838F-4A4102910699}" type="slidenum">
              <a:rPr lang="th-TH" altLang="th-TH" sz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Cordia New" panose="020B0304020202020204" pitchFamily="34" charset="-34"/>
              </a:rPr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th-TH" altLang="th-TH" sz="1200">
              <a:solidFill>
                <a:prstClr val="black">
                  <a:tint val="75000"/>
                </a:prstClr>
              </a:solidFill>
              <a:latin typeface="Calibri" panose="020F0502020204030204"/>
              <a:cs typeface="Cordia New" panose="020B0304020202020204" pitchFamily="34" charset="-34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3FDAAA76-C155-47DB-A9E5-B1AB57E81586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5E03125F-DDCC-4B74-8471-08E396B58F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9E13B189-426A-44F3-8BF4-B6B3DC3737C1}"/>
              </a:ext>
            </a:extLst>
          </p:cNvPr>
          <p:cNvSpPr/>
          <p:nvPr userDrawn="1"/>
        </p:nvSpPr>
        <p:spPr>
          <a:xfrm>
            <a:off x="166255" y="1149531"/>
            <a:ext cx="11830153" cy="5473008"/>
          </a:xfrm>
          <a:prstGeom prst="roundRect">
            <a:avLst>
              <a:gd name="adj" fmla="val 7810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B7CC628-F363-4CB8-ADD2-82E7D4B16C86}"/>
              </a:ext>
            </a:extLst>
          </p:cNvPr>
          <p:cNvSpPr/>
          <p:nvPr userDrawn="1"/>
        </p:nvSpPr>
        <p:spPr>
          <a:xfrm>
            <a:off x="460439" y="970164"/>
            <a:ext cx="11271123" cy="493847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53786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lide Number Placeholder 3">
            <a:extLst>
              <a:ext uri="{FF2B5EF4-FFF2-40B4-BE49-F238E27FC236}">
                <a16:creationId xmlns:a16="http://schemas.microsoft.com/office/drawing/2014/main" id="{87A340C3-9E38-494B-9CEE-64298BFB034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31589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D688CFF-17F2-4807-A398-FA651046DDB6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31851B1-F306-47EB-A6E3-26F8C0BD33D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C5A2D2A-AA78-411C-98AF-4E10D76913B9}"/>
              </a:ext>
            </a:extLst>
          </p:cNvPr>
          <p:cNvSpPr/>
          <p:nvPr userDrawn="1"/>
        </p:nvSpPr>
        <p:spPr>
          <a:xfrm>
            <a:off x="166255" y="1018903"/>
            <a:ext cx="11830153" cy="5603636"/>
          </a:xfrm>
          <a:prstGeom prst="roundRect">
            <a:avLst>
              <a:gd name="adj" fmla="val 7810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70446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D688CFF-17F2-4807-A398-FA651046DDB6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31851B1-F306-47EB-A6E3-26F8C0BD33D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7C5A2D2A-AA78-411C-98AF-4E10D76913B9}"/>
              </a:ext>
            </a:extLst>
          </p:cNvPr>
          <p:cNvSpPr/>
          <p:nvPr userDrawn="1"/>
        </p:nvSpPr>
        <p:spPr>
          <a:xfrm>
            <a:off x="1" y="888237"/>
            <a:ext cx="12191999" cy="59697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Slide Number Placeholder 3">
            <a:extLst>
              <a:ext uri="{FF2B5EF4-FFF2-40B4-BE49-F238E27FC236}">
                <a16:creationId xmlns:a16="http://schemas.microsoft.com/office/drawing/2014/main" id="{87A340C3-9E38-494B-9CEE-64298BFB034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31589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solidFill>
                  <a:schemeClr val="tx1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/>
              <a:pPr algn="r">
                <a:defRPr/>
              </a:pPr>
              <a:t>‹#›</a:t>
            </a:fld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4475170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3E392FAA-6EF7-4194-B483-691D33791F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88329" y="631589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F9B4825-0A5A-4808-9B0C-644E25A7AA4C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50F41C45-4599-4DDD-8CFC-F1F2961BA20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2A32AED-87FD-4A65-A8D7-1B6C3CD76561}"/>
              </a:ext>
            </a:extLst>
          </p:cNvPr>
          <p:cNvSpPr/>
          <p:nvPr userDrawn="1"/>
        </p:nvSpPr>
        <p:spPr>
          <a:xfrm>
            <a:off x="608975" y="996291"/>
            <a:ext cx="10974050" cy="49384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27478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9F9685BD-A7BE-42BE-A06D-058A08F3DD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44234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/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  <a:latin typeface="Calibri" panose="020F0502020204030204"/>
                <a:cs typeface="Cordia New" panose="020B0304020202020204" pitchFamily="34" charset="-34"/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  <a:latin typeface="Calibri" panose="020F0502020204030204"/>
              <a:cs typeface="Cordia New" panose="020B0304020202020204" pitchFamily="34" charset="-34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13C554-725F-41FE-A92E-3A290F04249E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535C692-FC84-4132-8CA3-BC170851341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EF4A1B4-291F-4ACB-8075-816767EEF3B2}"/>
              </a:ext>
            </a:extLst>
          </p:cNvPr>
          <p:cNvSpPr/>
          <p:nvPr userDrawn="1"/>
        </p:nvSpPr>
        <p:spPr>
          <a:xfrm>
            <a:off x="0" y="888237"/>
            <a:ext cx="12192000" cy="5969763"/>
          </a:xfrm>
          <a:prstGeom prst="rect">
            <a:avLst/>
          </a:prstGeom>
          <a:solidFill>
            <a:srgbClr val="FFFF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350545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DC6E9632-4421-4C4C-A9A3-7C49001B80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42475" y="6315892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2C897F73-292D-454D-9AFC-4FF6862E9B30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BCF91772-FB05-4475-9538-79DC488C7F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70E4F75-DA93-4D41-AB9A-2391ADA90BDE}"/>
              </a:ext>
            </a:extLst>
          </p:cNvPr>
          <p:cNvGrpSpPr/>
          <p:nvPr userDrawn="1"/>
        </p:nvGrpSpPr>
        <p:grpSpPr>
          <a:xfrm>
            <a:off x="0" y="1244866"/>
            <a:ext cx="12192000" cy="5152045"/>
            <a:chOff x="0" y="1528971"/>
            <a:chExt cx="12192000" cy="5152045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8523F38A-A6A5-4D28-9F52-844FBFA13B14}"/>
                </a:ext>
              </a:extLst>
            </p:cNvPr>
            <p:cNvSpPr/>
            <p:nvPr userDrawn="1"/>
          </p:nvSpPr>
          <p:spPr>
            <a:xfrm>
              <a:off x="0" y="1854926"/>
              <a:ext cx="12192000" cy="4826090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0C2DD5E0-20F1-40B5-AF49-1A1909C0DAD8}"/>
                </a:ext>
              </a:extLst>
            </p:cNvPr>
            <p:cNvSpPr/>
            <p:nvPr userDrawn="1"/>
          </p:nvSpPr>
          <p:spPr>
            <a:xfrm>
              <a:off x="303764" y="1528971"/>
              <a:ext cx="5694310" cy="786721"/>
            </a:xfrm>
            <a:prstGeom prst="roundRect">
              <a:avLst>
                <a:gd name="adj" fmla="val 33690"/>
              </a:avLst>
            </a:prstGeom>
            <a:solidFill>
              <a:schemeClr val="bg1"/>
            </a:solidFill>
            <a:ln w="38100">
              <a:solidFill>
                <a:srgbClr val="1577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1614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0A3DF61-8927-48AA-BC7D-BB8C4F68F2C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B2C8CDA-1A77-4703-933A-B8B14499A77C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CC83D02-4CBA-4F0C-957E-F3005704F9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E9F6698-E1F6-48FE-94DF-C5472E8F2FB9}"/>
              </a:ext>
            </a:extLst>
          </p:cNvPr>
          <p:cNvSpPr/>
          <p:nvPr userDrawn="1"/>
        </p:nvSpPr>
        <p:spPr>
          <a:xfrm>
            <a:off x="302493" y="1741255"/>
            <a:ext cx="5694310" cy="786721"/>
          </a:xfrm>
          <a:prstGeom prst="roundRect">
            <a:avLst>
              <a:gd name="adj" fmla="val 33690"/>
            </a:avLst>
          </a:prstGeom>
          <a:solidFill>
            <a:schemeClr val="bg1"/>
          </a:solidFill>
          <a:ln w="38100">
            <a:solidFill>
              <a:srgbClr val="1577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9433275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Presentation Title"/>
          <p:cNvSpPr txBox="1">
            <a:spLocks noGrp="1"/>
          </p:cNvSpPr>
          <p:nvPr>
            <p:ph type="title"/>
          </p:nvPr>
        </p:nvSpPr>
        <p:spPr>
          <a:xfrm>
            <a:off x="925680" y="1585206"/>
            <a:ext cx="8102047" cy="1770238"/>
          </a:xfrm>
          <a:prstGeom prst="rect">
            <a:avLst/>
          </a:prstGeom>
        </p:spPr>
        <p:txBody>
          <a:bodyPr anchor="b">
            <a:normAutofit/>
          </a:bodyPr>
          <a:lstStyle>
            <a:lvl1pPr>
              <a:lnSpc>
                <a:spcPct val="100000"/>
              </a:lnSpc>
              <a:defRPr sz="3300" b="1" kern="0" spc="0" baseline="0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defRPr>
            </a:lvl1pPr>
          </a:lstStyle>
          <a:p>
            <a:endParaRPr lang="th-TH" dirty="0"/>
          </a:p>
        </p:txBody>
      </p:sp>
      <p:sp>
        <p:nvSpPr>
          <p:cNvPr id="153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5978662" y="6538004"/>
            <a:ext cx="228428" cy="189796"/>
          </a:xfrm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  <p:pic>
        <p:nvPicPr>
          <p:cNvPr id="2" name="Image" descr="Image">
            <a:extLst>
              <a:ext uri="{FF2B5EF4-FFF2-40B4-BE49-F238E27FC236}">
                <a16:creationId xmlns:a16="http://schemas.microsoft.com/office/drawing/2014/main" id="{C06B8DFB-EE40-5229-8241-BA0234AFD14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alphaModFix amt="47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Texturizer/>
                    </a14:imgEffect>
                    <a14:imgEffect>
                      <a14:colorTemperature colorTemp="6156"/>
                    </a14:imgEffect>
                  </a14:imgLayer>
                </a14:imgProps>
              </a:ext>
            </a:extLst>
          </a:blip>
          <a:srcRect l="9938" t="38322" r="63839" b="208"/>
          <a:stretch/>
        </p:blipFill>
        <p:spPr>
          <a:xfrm>
            <a:off x="10367813" y="70"/>
            <a:ext cx="1825336" cy="6858083"/>
          </a:xfrm>
          <a:prstGeom prst="rect">
            <a:avLst/>
          </a:prstGeom>
          <a:solidFill>
            <a:srgbClr val="1D164B"/>
          </a:solidFill>
          <a:ln w="12700">
            <a:miter lim="400000"/>
          </a:ln>
        </p:spPr>
      </p:pic>
      <p:grpSp>
        <p:nvGrpSpPr>
          <p:cNvPr id="8" name="Group">
            <a:extLst>
              <a:ext uri="{FF2B5EF4-FFF2-40B4-BE49-F238E27FC236}">
                <a16:creationId xmlns:a16="http://schemas.microsoft.com/office/drawing/2014/main" id="{630E2705-1F22-4728-4C85-1BC6C0F214CB}"/>
              </a:ext>
            </a:extLst>
          </p:cNvPr>
          <p:cNvGrpSpPr/>
          <p:nvPr userDrawn="1"/>
        </p:nvGrpSpPr>
        <p:grpSpPr>
          <a:xfrm>
            <a:off x="386056" y="4741756"/>
            <a:ext cx="670319" cy="190753"/>
            <a:chOff x="0" y="0"/>
            <a:chExt cx="1340636" cy="381504"/>
          </a:xfrm>
        </p:grpSpPr>
        <p:sp>
          <p:nvSpPr>
            <p:cNvPr id="9" name="Rectangle">
              <a:extLst>
                <a:ext uri="{FF2B5EF4-FFF2-40B4-BE49-F238E27FC236}">
                  <a16:creationId xmlns:a16="http://schemas.microsoft.com/office/drawing/2014/main" id="{137816DB-DA23-1EDB-5FB7-CBC9287E6A3B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10" name="Circle">
              <a:extLst>
                <a:ext uri="{FF2B5EF4-FFF2-40B4-BE49-F238E27FC236}">
                  <a16:creationId xmlns:a16="http://schemas.microsoft.com/office/drawing/2014/main" id="{2CD73146-038B-12AC-D8DF-3851F9007816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4" name="Circle">
            <a:extLst>
              <a:ext uri="{FF2B5EF4-FFF2-40B4-BE49-F238E27FC236}">
                <a16:creationId xmlns:a16="http://schemas.microsoft.com/office/drawing/2014/main" id="{2D016893-7DCF-6A3E-61D2-42EEB46A85EA}"/>
              </a:ext>
            </a:extLst>
          </p:cNvPr>
          <p:cNvSpPr/>
          <p:nvPr userDrawn="1"/>
        </p:nvSpPr>
        <p:spPr>
          <a:xfrm>
            <a:off x="9355442" y="2236679"/>
            <a:ext cx="2110684" cy="2110684"/>
          </a:xfrm>
          <a:prstGeom prst="ellipse">
            <a:avLst/>
          </a:prstGeom>
          <a:solidFill>
            <a:srgbClr val="FFFFFF"/>
          </a:solidFill>
          <a:ln w="635000">
            <a:solidFill>
              <a:srgbClr val="F05521"/>
            </a:solidFill>
            <a:miter lim="400000"/>
          </a:ln>
        </p:spPr>
        <p:txBody>
          <a:bodyPr lIns="25400" tIns="25400" rIns="25400" bIns="25400" anchor="ctr"/>
          <a:lstStyle/>
          <a:p>
            <a:pPr defTabSz="412750"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600"/>
          </a:p>
        </p:txBody>
      </p:sp>
      <p:sp>
        <p:nvSpPr>
          <p:cNvPr id="5" name="Rectangle">
            <a:extLst>
              <a:ext uri="{FF2B5EF4-FFF2-40B4-BE49-F238E27FC236}">
                <a16:creationId xmlns:a16="http://schemas.microsoft.com/office/drawing/2014/main" id="{8FCC3458-57A7-C9FD-B2F3-D386BA0235D0}"/>
              </a:ext>
            </a:extLst>
          </p:cNvPr>
          <p:cNvSpPr/>
          <p:nvPr userDrawn="1"/>
        </p:nvSpPr>
        <p:spPr>
          <a:xfrm>
            <a:off x="11479745" y="2808674"/>
            <a:ext cx="712565" cy="966695"/>
          </a:xfrm>
          <a:prstGeom prst="rect">
            <a:avLst/>
          </a:prstGeom>
          <a:gradFill>
            <a:gsLst>
              <a:gs pos="0">
                <a:srgbClr val="F58F20"/>
              </a:gs>
              <a:gs pos="100000">
                <a:srgbClr val="F05122"/>
              </a:gs>
            </a:gsLst>
            <a:lin ang="10787999"/>
          </a:gradFill>
          <a:ln w="12700">
            <a:miter lim="400000"/>
          </a:ln>
        </p:spPr>
        <p:txBody>
          <a:bodyPr lIns="25400" tIns="25400" rIns="25400" bIns="25400" anchor="ctr"/>
          <a:lstStyle/>
          <a:p>
            <a:pPr defTabSz="412750"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600"/>
          </a:p>
        </p:txBody>
      </p:sp>
      <p:sp>
        <p:nvSpPr>
          <p:cNvPr id="14" name="Circle">
            <a:extLst>
              <a:ext uri="{FF2B5EF4-FFF2-40B4-BE49-F238E27FC236}">
                <a16:creationId xmlns:a16="http://schemas.microsoft.com/office/drawing/2014/main" id="{8499C8CA-9698-0211-F87E-24F6A9DA26CE}"/>
              </a:ext>
            </a:extLst>
          </p:cNvPr>
          <p:cNvSpPr/>
          <p:nvPr userDrawn="1"/>
        </p:nvSpPr>
        <p:spPr>
          <a:xfrm>
            <a:off x="9421205" y="2302442"/>
            <a:ext cx="1979158" cy="1979158"/>
          </a:xfrm>
          <a:prstGeom prst="ellipse">
            <a:avLst/>
          </a:prstGeom>
          <a:ln w="50800">
            <a:solidFill>
              <a:srgbClr val="FFFFFF"/>
            </a:solidFill>
            <a:miter lim="400000"/>
          </a:ln>
        </p:spPr>
        <p:txBody>
          <a:bodyPr lIns="25400" tIns="25400" rIns="25400" bIns="25400" anchor="ctr"/>
          <a:lstStyle/>
          <a:p>
            <a:pPr defTabSz="412750"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600"/>
          </a:p>
        </p:txBody>
      </p:sp>
      <p:pic>
        <p:nvPicPr>
          <p:cNvPr id="15" name="image10.png" descr="image10.png">
            <a:extLst>
              <a:ext uri="{FF2B5EF4-FFF2-40B4-BE49-F238E27FC236}">
                <a16:creationId xmlns:a16="http://schemas.microsoft.com/office/drawing/2014/main" id="{3D5CA65A-D49A-4028-C832-631852ADFFC2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9748921" y="2928375"/>
            <a:ext cx="1323727" cy="749055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17" name="Group">
            <a:extLst>
              <a:ext uri="{FF2B5EF4-FFF2-40B4-BE49-F238E27FC236}">
                <a16:creationId xmlns:a16="http://schemas.microsoft.com/office/drawing/2014/main" id="{CD90D6AF-BAA1-D454-E4FF-049AA5B39992}"/>
              </a:ext>
            </a:extLst>
          </p:cNvPr>
          <p:cNvGrpSpPr/>
          <p:nvPr userDrawn="1"/>
        </p:nvGrpSpPr>
        <p:grpSpPr>
          <a:xfrm>
            <a:off x="386056" y="5486372"/>
            <a:ext cx="670319" cy="190753"/>
            <a:chOff x="0" y="0"/>
            <a:chExt cx="1340636" cy="381504"/>
          </a:xfrm>
        </p:grpSpPr>
        <p:sp>
          <p:nvSpPr>
            <p:cNvPr id="18" name="Rectangle">
              <a:extLst>
                <a:ext uri="{FF2B5EF4-FFF2-40B4-BE49-F238E27FC236}">
                  <a16:creationId xmlns:a16="http://schemas.microsoft.com/office/drawing/2014/main" id="{08AD049F-EA06-8A68-1D82-C455232554FF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19" name="Circle">
              <a:extLst>
                <a:ext uri="{FF2B5EF4-FFF2-40B4-BE49-F238E27FC236}">
                  <a16:creationId xmlns:a16="http://schemas.microsoft.com/office/drawing/2014/main" id="{65F9B021-904C-D889-5312-A89A182A3841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pic>
        <p:nvPicPr>
          <p:cNvPr id="21" name="2_pptx_01_2.jpg" descr="2_pptx_01_2.jpg">
            <a:extLst>
              <a:ext uri="{FF2B5EF4-FFF2-40B4-BE49-F238E27FC236}">
                <a16:creationId xmlns:a16="http://schemas.microsoft.com/office/drawing/2014/main" id="{3F855990-5318-FF63-0797-83B7091710F3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 l="29657" t="5669" r="10199" b="84135"/>
          <a:stretch>
            <a:fillRect/>
          </a:stretch>
        </p:blipFill>
        <p:spPr>
          <a:xfrm flipH="1">
            <a:off x="625020" y="6230987"/>
            <a:ext cx="5803633" cy="553381"/>
          </a:xfrm>
          <a:prstGeom prst="rect">
            <a:avLst/>
          </a:prstGeom>
          <a:ln w="12700">
            <a:miter lim="400000"/>
          </a:ln>
        </p:spPr>
      </p:pic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43D40B25-81D7-4680-A3C7-87CA1F11225B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925679" y="3636433"/>
            <a:ext cx="3617631" cy="471348"/>
          </a:xfrm>
        </p:spPr>
        <p:txBody>
          <a:bodyPr>
            <a:normAutofit/>
          </a:bodyPr>
          <a:lstStyle>
            <a:lvl1pPr marL="0" indent="0" algn="l">
              <a:buNone/>
              <a:defRPr sz="2000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defRPr>
            </a:lvl1pPr>
            <a:lvl2pPr marL="304800" indent="0">
              <a:buNone/>
              <a:defRPr/>
            </a:lvl2pPr>
            <a:lvl3pPr marL="609600" indent="0">
              <a:buNone/>
              <a:defRPr/>
            </a:lvl3pPr>
            <a:lvl4pPr marL="914400" indent="0">
              <a:buNone/>
              <a:defRPr/>
            </a:lvl4pPr>
            <a:lvl5pPr marL="1219200" indent="0">
              <a:buNone/>
              <a:defRPr/>
            </a:lvl5pPr>
          </a:lstStyle>
          <a:p>
            <a:pPr lvl="0"/>
            <a:r>
              <a:rPr lang="th-TH"/>
              <a:t>ครั้งที่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46E023CC-224A-BD79-6EF6-99FD1C83356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204146" y="4721217"/>
            <a:ext cx="6550025" cy="394494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th-TH"/>
              <a:t>วันที่</a:t>
            </a:r>
            <a:endParaRPr lang="en-US" dirty="0"/>
          </a:p>
        </p:txBody>
      </p:sp>
      <p:pic>
        <p:nvPicPr>
          <p:cNvPr id="35" name="image10.png" descr="image10.png">
            <a:extLst>
              <a:ext uri="{FF2B5EF4-FFF2-40B4-BE49-F238E27FC236}">
                <a16:creationId xmlns:a16="http://schemas.microsoft.com/office/drawing/2014/main" id="{B772E6C9-E83D-5FCC-3954-D5ACD5652C63}"/>
              </a:ext>
            </a:extLst>
          </p:cNvPr>
          <p:cNvPicPr>
            <a:picLocks noChangeAspect="1"/>
          </p:cNvPicPr>
          <p:nvPr userDrawn="1"/>
        </p:nvPicPr>
        <p:blipFill>
          <a:blip r:embed="rId6"/>
          <a:stretch>
            <a:fillRect/>
          </a:stretch>
        </p:blipFill>
        <p:spPr>
          <a:xfrm>
            <a:off x="11539079" y="6478340"/>
            <a:ext cx="540000" cy="305568"/>
          </a:xfrm>
          <a:prstGeom prst="rect">
            <a:avLst/>
          </a:prstGeom>
          <a:ln w="12700">
            <a:miter lim="400000"/>
          </a:ln>
        </p:spPr>
      </p:pic>
      <p:sp>
        <p:nvSpPr>
          <p:cNvPr id="3" name="Slide Number Placeholder 5">
            <a:extLst>
              <a:ext uri="{FF2B5EF4-FFF2-40B4-BE49-F238E27FC236}">
                <a16:creationId xmlns:a16="http://schemas.microsoft.com/office/drawing/2014/main" id="{EBA7E20C-5412-77B9-8DA8-316EAA696279}"/>
              </a:ext>
            </a:extLst>
          </p:cNvPr>
          <p:cNvSpPr txBox="1">
            <a:spLocks/>
          </p:cNvSpPr>
          <p:nvPr userDrawn="1"/>
        </p:nvSpPr>
        <p:spPr>
          <a:xfrm>
            <a:off x="9355442" y="6529131"/>
            <a:ext cx="1012371" cy="305568"/>
          </a:xfrm>
          <a:prstGeom prst="rect">
            <a:avLst/>
          </a:prstGeom>
          <a:noFill/>
        </p:spPr>
        <p:txBody>
          <a:bodyPr/>
          <a:lstStyle>
            <a:defPPr marL="0" marR="0" indent="0" algn="l" defTabSz="914400" rtl="0" fontAlgn="auto" latinLnBrk="1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800" b="0" i="0" u="none" strike="noStrike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FillTx/>
              </a:defRPr>
            </a:defPPr>
            <a:lvl1pPr marL="0" marR="0" indent="0" algn="ctr" defTabSz="2438338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0" i="0" u="none" strike="noStrike" cap="none" spc="0" normalizeH="0" baseline="0">
                <a:ln>
                  <a:noFill/>
                </a:ln>
                <a:solidFill>
                  <a:srgbClr val="5E5E5E"/>
                </a:solidFill>
                <a:effectLst/>
                <a:uFillTx/>
                <a:latin typeface="+mn-lt"/>
                <a:ea typeface="+mn-ea"/>
                <a:cs typeface="+mn-cs"/>
                <a:sym typeface="Helvetica Neue"/>
              </a:defRPr>
            </a:lvl1pPr>
            <a:lvl2pPr marL="0" marR="0" indent="457200" algn="ctr" defTabSz="2438338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0" i="0" u="none" strike="noStrike" cap="none" spc="0" normalizeH="0" baseline="0">
                <a:ln>
                  <a:noFill/>
                </a:ln>
                <a:solidFill>
                  <a:srgbClr val="5E5E5E"/>
                </a:solidFill>
                <a:effectLst/>
                <a:uFillTx/>
                <a:latin typeface="+mn-lt"/>
                <a:ea typeface="+mn-ea"/>
                <a:cs typeface="+mn-cs"/>
                <a:sym typeface="Helvetica Neue"/>
              </a:defRPr>
            </a:lvl2pPr>
            <a:lvl3pPr marL="0" marR="0" indent="914400" algn="ctr" defTabSz="2438338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0" i="0" u="none" strike="noStrike" cap="none" spc="0" normalizeH="0" baseline="0">
                <a:ln>
                  <a:noFill/>
                </a:ln>
                <a:solidFill>
                  <a:srgbClr val="5E5E5E"/>
                </a:solidFill>
                <a:effectLst/>
                <a:uFillTx/>
                <a:latin typeface="+mn-lt"/>
                <a:ea typeface="+mn-ea"/>
                <a:cs typeface="+mn-cs"/>
                <a:sym typeface="Helvetica Neue"/>
              </a:defRPr>
            </a:lvl3pPr>
            <a:lvl4pPr marL="0" marR="0" indent="1371600" algn="ctr" defTabSz="2438338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0" i="0" u="none" strike="noStrike" cap="none" spc="0" normalizeH="0" baseline="0">
                <a:ln>
                  <a:noFill/>
                </a:ln>
                <a:solidFill>
                  <a:srgbClr val="5E5E5E"/>
                </a:solidFill>
                <a:effectLst/>
                <a:uFillTx/>
                <a:latin typeface="+mn-lt"/>
                <a:ea typeface="+mn-ea"/>
                <a:cs typeface="+mn-cs"/>
                <a:sym typeface="Helvetica Neue"/>
              </a:defRPr>
            </a:lvl4pPr>
            <a:lvl5pPr marL="0" marR="0" indent="1828800" algn="ctr" defTabSz="2438338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0" i="0" u="none" strike="noStrike" cap="none" spc="0" normalizeH="0" baseline="0">
                <a:ln>
                  <a:noFill/>
                </a:ln>
                <a:solidFill>
                  <a:srgbClr val="5E5E5E"/>
                </a:solidFill>
                <a:effectLst/>
                <a:uFillTx/>
                <a:latin typeface="+mn-lt"/>
                <a:ea typeface="+mn-ea"/>
                <a:cs typeface="+mn-cs"/>
                <a:sym typeface="Helvetica Neue"/>
              </a:defRPr>
            </a:lvl5pPr>
            <a:lvl6pPr marL="0" marR="0" indent="2286000" algn="ctr" defTabSz="2438338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0" i="0" u="none" strike="noStrike" cap="none" spc="0" normalizeH="0" baseline="0">
                <a:ln>
                  <a:noFill/>
                </a:ln>
                <a:solidFill>
                  <a:srgbClr val="5E5E5E"/>
                </a:solidFill>
                <a:effectLst/>
                <a:uFillTx/>
                <a:latin typeface="+mn-lt"/>
                <a:ea typeface="+mn-ea"/>
                <a:cs typeface="+mn-cs"/>
                <a:sym typeface="Helvetica Neue"/>
              </a:defRPr>
            </a:lvl6pPr>
            <a:lvl7pPr marL="0" marR="0" indent="2743200" algn="ctr" defTabSz="2438338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0" i="0" u="none" strike="noStrike" cap="none" spc="0" normalizeH="0" baseline="0">
                <a:ln>
                  <a:noFill/>
                </a:ln>
                <a:solidFill>
                  <a:srgbClr val="5E5E5E"/>
                </a:solidFill>
                <a:effectLst/>
                <a:uFillTx/>
                <a:latin typeface="+mn-lt"/>
                <a:ea typeface="+mn-ea"/>
                <a:cs typeface="+mn-cs"/>
                <a:sym typeface="Helvetica Neue"/>
              </a:defRPr>
            </a:lvl7pPr>
            <a:lvl8pPr marL="0" marR="0" indent="3200400" algn="ctr" defTabSz="2438338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0" i="0" u="none" strike="noStrike" cap="none" spc="0" normalizeH="0" baseline="0">
                <a:ln>
                  <a:noFill/>
                </a:ln>
                <a:solidFill>
                  <a:srgbClr val="5E5E5E"/>
                </a:solidFill>
                <a:effectLst/>
                <a:uFillTx/>
                <a:latin typeface="+mn-lt"/>
                <a:ea typeface="+mn-ea"/>
                <a:cs typeface="+mn-cs"/>
                <a:sym typeface="Helvetica Neue"/>
              </a:defRPr>
            </a:lvl8pPr>
            <a:lvl9pPr marL="0" marR="0" indent="3657600" algn="ctr" defTabSz="2438338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2400" b="0" i="0" u="none" strike="noStrike" cap="none" spc="0" normalizeH="0" baseline="0">
                <a:ln>
                  <a:noFill/>
                </a:ln>
                <a:solidFill>
                  <a:srgbClr val="5E5E5E"/>
                </a:solidFill>
                <a:effectLst/>
                <a:uFillTx/>
                <a:latin typeface="+mn-lt"/>
                <a:ea typeface="+mn-ea"/>
                <a:cs typeface="+mn-cs"/>
                <a:sym typeface="Helvetica Neue"/>
              </a:defRPr>
            </a:lvl9pPr>
          </a:lstStyle>
          <a:p>
            <a:pPr defTabSz="457200" hangingPunct="1">
              <a:defRPr/>
            </a:pPr>
            <a:fld id="{19B51A1E-902D-48AF-9020-955120F399B6}" type="slidenum">
              <a:rPr lang="en-US" sz="600" kern="1200" smtClean="0">
                <a:solidFill>
                  <a:schemeClr val="tx1">
                    <a:lumMod val="50000"/>
                  </a:schemeClr>
                </a:solidFill>
                <a:latin typeface="Corbel"/>
              </a:rPr>
              <a:pPr defTabSz="457200" hangingPunct="1">
                <a:defRPr/>
              </a:pPr>
              <a:t>‹#›</a:t>
            </a:fld>
            <a:endParaRPr lang="en-US" sz="600" kern="1200" dirty="0">
              <a:solidFill>
                <a:schemeClr val="tx1">
                  <a:lumMod val="50000"/>
                </a:schemeClr>
              </a:solidFill>
              <a:latin typeface="Corbel"/>
            </a:endParaRPr>
          </a:p>
        </p:txBody>
      </p:sp>
    </p:spTree>
    <p:extLst>
      <p:ext uri="{BB962C8B-B14F-4D97-AF65-F5344CB8AC3E}">
        <p14:creationId xmlns:p14="http://schemas.microsoft.com/office/powerpoint/2010/main" val="2093470293"/>
      </p:ext>
    </p:extLst>
  </p:cSld>
  <p:clrMapOvr>
    <a:masterClrMapping/>
  </p:clrMapOvr>
  <p:transition spd="med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oogle Shape;80;p23">
            <a:extLst>
              <a:ext uri="{FF2B5EF4-FFF2-40B4-BE49-F238E27FC236}">
                <a16:creationId xmlns:a16="http://schemas.microsoft.com/office/drawing/2014/main" id="{C03F8DCC-7922-4523-8696-DC3EF5582D22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06188" y="155575"/>
            <a:ext cx="646112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Google Shape;79;p23">
            <a:extLst>
              <a:ext uri="{FF2B5EF4-FFF2-40B4-BE49-F238E27FC236}">
                <a16:creationId xmlns:a16="http://schemas.microsoft.com/office/drawing/2014/main" id="{2D125AC2-9E8F-4AF5-88CB-6D661F43DE3D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fld id="{ADDD58D8-6845-4EE8-8C9E-B61089B6AFC5}" type="slidenum">
              <a:rPr lang="th-TH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074452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A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8640842"/>
      </p:ext>
    </p:extLst>
  </p:cSld>
  <p:clrMapOvr>
    <a:masterClrMapping/>
  </p:clrMapOvr>
  <p:transition spd="med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A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:a16="http://schemas.microsoft.com/office/drawing/2014/main" id="{CA2F7386-B739-3361-3F3F-994B2BA86AFB}"/>
              </a:ext>
            </a:extLst>
          </p:cNvPr>
          <p:cNvSpPr/>
          <p:nvPr userDrawn="1"/>
        </p:nvSpPr>
        <p:spPr>
          <a:xfrm>
            <a:off x="391703" y="278014"/>
            <a:ext cx="11800298" cy="297517"/>
          </a:xfrm>
          <a:prstGeom prst="rect">
            <a:avLst/>
          </a:prstGeom>
          <a:gradFill>
            <a:gsLst>
              <a:gs pos="0">
                <a:srgbClr val="F05521">
                  <a:alpha val="20000"/>
                </a:srgbClr>
              </a:gs>
              <a:gs pos="69000">
                <a:schemeClr val="bg1"/>
              </a:gs>
            </a:gsLst>
            <a:lin ang="0" scaled="1"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pic>
        <p:nvPicPr>
          <p:cNvPr id="39" name="2_pptx_01_2.jpg" descr="2_pptx_01_2.jpg">
            <a:extLst>
              <a:ext uri="{FF2B5EF4-FFF2-40B4-BE49-F238E27FC236}">
                <a16:creationId xmlns:a16="http://schemas.microsoft.com/office/drawing/2014/main" id="{503ECA17-FFEC-1928-CABF-A4535EC295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rcRect l="29657" t="5669" r="10199" b="84135"/>
          <a:stretch>
            <a:fillRect/>
          </a:stretch>
        </p:blipFill>
        <p:spPr>
          <a:xfrm>
            <a:off x="8501366" y="110772"/>
            <a:ext cx="3207955" cy="305881"/>
          </a:xfrm>
          <a:prstGeom prst="rect">
            <a:avLst/>
          </a:prstGeom>
          <a:ln w="12700">
            <a:miter lim="400000"/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CBA37DB-A211-5B73-EF8A-792AB6FD5E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0806" y="386724"/>
            <a:ext cx="9968753" cy="570219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defRPr sz="2700" spc="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D4FACD7-42B8-ECDD-0376-036DF69576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6" y="11629"/>
            <a:ext cx="7008984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3" name="Text Placeholder 40">
            <a:extLst>
              <a:ext uri="{FF2B5EF4-FFF2-40B4-BE49-F238E27FC236}">
                <a16:creationId xmlns:a16="http://schemas.microsoft.com/office/drawing/2014/main" id="{138DFEB3-D285-104E-7FAD-1599F088ACC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90688" y="1125810"/>
            <a:ext cx="11025384" cy="5274991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20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17619361"/>
      </p:ext>
    </p:extLst>
  </p:cSld>
  <p:clrMapOvr>
    <a:masterClrMapping/>
  </p:clrMapOvr>
  <p:transition spd="med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B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:a16="http://schemas.microsoft.com/office/drawing/2014/main" id="{CA2F7386-B739-3361-3F3F-994B2BA86AFB}"/>
              </a:ext>
            </a:extLst>
          </p:cNvPr>
          <p:cNvSpPr/>
          <p:nvPr userDrawn="1"/>
        </p:nvSpPr>
        <p:spPr>
          <a:xfrm>
            <a:off x="399724" y="7546"/>
            <a:ext cx="11800298" cy="1159292"/>
          </a:xfrm>
          <a:prstGeom prst="rect">
            <a:avLst/>
          </a:prstGeom>
          <a:gradFill>
            <a:gsLst>
              <a:gs pos="0">
                <a:srgbClr val="F05521">
                  <a:alpha val="20000"/>
                </a:srgbClr>
              </a:gs>
              <a:gs pos="69000">
                <a:schemeClr val="bg1"/>
              </a:gs>
            </a:gsLst>
            <a:lin ang="0" scaled="1"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8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pic>
        <p:nvPicPr>
          <p:cNvPr id="39" name="2_pptx_01_2.jpg" descr="2_pptx_01_2.jpg">
            <a:extLst>
              <a:ext uri="{FF2B5EF4-FFF2-40B4-BE49-F238E27FC236}">
                <a16:creationId xmlns:a16="http://schemas.microsoft.com/office/drawing/2014/main" id="{503ECA17-FFEC-1928-CABF-A4535EC295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rcRect l="29657" t="5669" r="10199" b="84135"/>
          <a:stretch>
            <a:fillRect/>
          </a:stretch>
        </p:blipFill>
        <p:spPr>
          <a:xfrm>
            <a:off x="8501366" y="110772"/>
            <a:ext cx="3207955" cy="305881"/>
          </a:xfrm>
          <a:prstGeom prst="rect">
            <a:avLst/>
          </a:prstGeom>
          <a:ln w="12700">
            <a:miter lim="400000"/>
          </a:ln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D4FACD7-42B8-ECDD-0376-036DF69576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6" y="11629"/>
            <a:ext cx="7017005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B1366848-FB9D-D05C-88EA-F3910FD13A0D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>
            <p:ph type="body" sz="quarter" idx="18" hasCustomPrompt="1"/>
          </p:nvPr>
        </p:nvSpPr>
        <p:spPr>
          <a:xfrm>
            <a:off x="11248820" y="35692"/>
            <a:ext cx="943180" cy="341244"/>
          </a:xfrm>
          <a:noFill/>
          <a:ln>
            <a:noFill/>
          </a:ln>
          <a:effectLst>
            <a:softEdge rad="0"/>
          </a:effectLst>
        </p:spPr>
        <p:txBody>
          <a:bodyPr numCol="1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200" spc="80" baseline="0">
                <a:solidFill>
                  <a:schemeClr val="bg2">
                    <a:lumMod val="50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defRPr>
            </a:lvl1pPr>
            <a:lvl2pPr>
              <a:lnSpc>
                <a:spcPct val="100000"/>
              </a:lnSpc>
              <a:spcBef>
                <a:spcPts val="0"/>
              </a:spcBef>
              <a:defRPr sz="1200">
                <a:latin typeface="Prompt Medium" panose="00000600000000000000" pitchFamily="2" charset="-34"/>
                <a:cs typeface="Prompt Medium" panose="00000600000000000000" pitchFamily="2" charset="-34"/>
              </a:defRPr>
            </a:lvl2pPr>
            <a:lvl3pPr>
              <a:lnSpc>
                <a:spcPct val="100000"/>
              </a:lnSpc>
              <a:spcBef>
                <a:spcPts val="0"/>
              </a:spcBef>
              <a:defRPr sz="1200">
                <a:latin typeface="Prompt Medium" panose="00000600000000000000" pitchFamily="2" charset="-34"/>
                <a:cs typeface="Prompt Medium" panose="00000600000000000000" pitchFamily="2" charset="-34"/>
              </a:defRPr>
            </a:lvl3pPr>
            <a:lvl4pPr>
              <a:lnSpc>
                <a:spcPct val="100000"/>
              </a:lnSpc>
              <a:spcBef>
                <a:spcPts val="0"/>
              </a:spcBef>
              <a:defRPr sz="1200">
                <a:latin typeface="Prompt Medium" panose="00000600000000000000" pitchFamily="2" charset="-34"/>
                <a:cs typeface="Prompt Medium" panose="00000600000000000000" pitchFamily="2" charset="-34"/>
              </a:defRPr>
            </a:lvl4pPr>
            <a:lvl5pPr>
              <a:lnSpc>
                <a:spcPct val="100000"/>
              </a:lnSpc>
              <a:spcBef>
                <a:spcPts val="0"/>
              </a:spcBef>
              <a:defRPr sz="1200">
                <a:latin typeface="Prompt Medium" panose="00000600000000000000" pitchFamily="2" charset="-34"/>
                <a:cs typeface="Prompt Medium" panose="00000600000000000000" pitchFamily="2" charset="-34"/>
              </a:defRPr>
            </a:lvl5pPr>
          </a:lstStyle>
          <a:p>
            <a:pPr lvl="0"/>
            <a:r>
              <a:rPr lang="en-US" dirty="0"/>
              <a:t>0.00 - 00</a:t>
            </a:r>
            <a:endParaRPr lang="th-TH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0C38981-4F3B-E325-B721-0A6FC61DEC68}"/>
              </a:ext>
            </a:extLst>
          </p:cNvPr>
          <p:cNvSpPr txBox="1"/>
          <p:nvPr userDrawn="1"/>
        </p:nvSpPr>
        <p:spPr>
          <a:xfrm>
            <a:off x="10809918" y="80656"/>
            <a:ext cx="485710" cy="235962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25400" tIns="25400" rIns="25400" bIns="25400" numCol="1" spcCol="38100" rtlCol="0" anchor="ctr">
            <a:spAutoFit/>
          </a:bodyPr>
          <a:lstStyle/>
          <a:p>
            <a:pPr marL="0" marR="0" indent="0" algn="ctr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1200" spc="80" baseline="0">
                <a:solidFill>
                  <a:schemeClr val="bg2">
                    <a:lumMod val="50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วาระที่</a:t>
            </a:r>
            <a:endParaRPr kumimoji="0" lang="th-TH" sz="1200" b="0" i="0" u="none" strike="noStrike" cap="none" spc="80" normalizeH="0" baseline="0">
              <a:ln>
                <a:noFill/>
              </a:ln>
              <a:solidFill>
                <a:schemeClr val="bg2">
                  <a:lumMod val="50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D5DD2ABA-BBA4-3A93-6B63-D3C005240E5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90688" y="1314657"/>
            <a:ext cx="11025384" cy="5086144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20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th-TH"/>
          </a:p>
        </p:txBody>
      </p:sp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CF2A67B2-0F62-73EC-948D-E2A4C1767A7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5558" y="372712"/>
            <a:ext cx="762000" cy="63420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tx1">
                    <a:lumMod val="75000"/>
                  </a:schemeClr>
                </a:solidFill>
              </a:defRPr>
            </a:lvl1pPr>
            <a:lvl2pPr marL="304800" indent="0">
              <a:buNone/>
              <a:defRPr/>
            </a:lvl2pPr>
            <a:lvl3pPr marL="609600" indent="0">
              <a:buNone/>
              <a:defRPr/>
            </a:lvl3pPr>
            <a:lvl4pPr marL="914400" indent="0">
              <a:buNone/>
              <a:defRPr/>
            </a:lvl4pPr>
            <a:lvl5pPr marL="1219200" indent="0">
              <a:buNone/>
              <a:defRPr/>
            </a:lvl5pPr>
          </a:lstStyle>
          <a:p>
            <a:pPr lvl="0"/>
            <a:r>
              <a:rPr lang="en-US" dirty="0"/>
              <a:t>0.00</a:t>
            </a:r>
            <a:endParaRPr lang="th-TH"/>
          </a:p>
        </p:txBody>
      </p:sp>
      <p:sp>
        <p:nvSpPr>
          <p:cNvPr id="5" name="Text Placeholder 13">
            <a:extLst>
              <a:ext uri="{FF2B5EF4-FFF2-40B4-BE49-F238E27FC236}">
                <a16:creationId xmlns:a16="http://schemas.microsoft.com/office/drawing/2014/main" id="{0E95944E-048F-8537-AB8B-47FA33F5B3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117558" y="372712"/>
            <a:ext cx="9598514" cy="830283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20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th-TH"/>
              <a:t>ชื่อวาระ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38C4656-7BF2-6F4E-1EDC-A18F9083C435}"/>
              </a:ext>
            </a:extLst>
          </p:cNvPr>
          <p:cNvSpPr txBox="1"/>
          <p:nvPr userDrawn="1"/>
        </p:nvSpPr>
        <p:spPr>
          <a:xfrm>
            <a:off x="530805" y="372712"/>
            <a:ext cx="825225" cy="38985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200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วาระที่</a:t>
            </a:r>
            <a:endParaRPr kumimoji="0" lang="th-TH" sz="2200" b="0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</p:spTree>
    <p:extLst>
      <p:ext uri="{BB962C8B-B14F-4D97-AF65-F5344CB8AC3E}">
        <p14:creationId xmlns:p14="http://schemas.microsoft.com/office/powerpoint/2010/main" val="2058242723"/>
      </p:ext>
    </p:extLst>
  </p:cSld>
  <p:clrMapOvr>
    <a:masterClrMapping/>
  </p:clrMapOvr>
  <p:transition spd="med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B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D4FACD7-42B8-ECDD-0376-036DF69576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6" y="11629"/>
            <a:ext cx="7008984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D5DD2ABA-BBA4-3A93-6B63-D3C005240E5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90688" y="1314657"/>
            <a:ext cx="11025384" cy="5086144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20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th-TH"/>
          </a:p>
        </p:txBody>
      </p:sp>
      <p:sp>
        <p:nvSpPr>
          <p:cNvPr id="5" name="Text Placeholder 13">
            <a:extLst>
              <a:ext uri="{FF2B5EF4-FFF2-40B4-BE49-F238E27FC236}">
                <a16:creationId xmlns:a16="http://schemas.microsoft.com/office/drawing/2014/main" id="{0E95944E-048F-8537-AB8B-47FA33F5B3A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30806" y="750562"/>
            <a:ext cx="11185266" cy="830283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20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513295133"/>
      </p:ext>
    </p:extLst>
  </p:cSld>
  <p:clrMapOvr>
    <a:masterClrMapping/>
  </p:clrMapOvr>
  <p:transition spd="med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C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:a16="http://schemas.microsoft.com/office/drawing/2014/main" id="{CA2F7386-B739-3361-3F3F-994B2BA86AFB}"/>
              </a:ext>
            </a:extLst>
          </p:cNvPr>
          <p:cNvSpPr/>
          <p:nvPr userDrawn="1"/>
        </p:nvSpPr>
        <p:spPr>
          <a:xfrm>
            <a:off x="391703" y="-98415"/>
            <a:ext cx="11800298" cy="420628"/>
          </a:xfrm>
          <a:prstGeom prst="rect">
            <a:avLst/>
          </a:prstGeom>
          <a:gradFill>
            <a:gsLst>
              <a:gs pos="0">
                <a:srgbClr val="F05521">
                  <a:alpha val="20000"/>
                </a:srgbClr>
              </a:gs>
              <a:gs pos="69000">
                <a:schemeClr val="bg1"/>
              </a:gs>
            </a:gsLst>
            <a:lin ang="0" scaled="1"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8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pic>
        <p:nvPicPr>
          <p:cNvPr id="39" name="2_pptx_01_2.jpg" descr="2_pptx_01_2.jpg">
            <a:extLst>
              <a:ext uri="{FF2B5EF4-FFF2-40B4-BE49-F238E27FC236}">
                <a16:creationId xmlns:a16="http://schemas.microsoft.com/office/drawing/2014/main" id="{503ECA17-FFEC-1928-CABF-A4535EC295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rcRect l="29657" t="5669" r="10199" b="84135"/>
          <a:stretch>
            <a:fillRect/>
          </a:stretch>
        </p:blipFill>
        <p:spPr>
          <a:xfrm>
            <a:off x="8501366" y="110772"/>
            <a:ext cx="3207955" cy="305881"/>
          </a:xfrm>
          <a:prstGeom prst="rect">
            <a:avLst/>
          </a:prstGeom>
          <a:ln w="12700">
            <a:miter lim="400000"/>
          </a:ln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D4FACD7-42B8-ECDD-0376-036DF69576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6" y="11629"/>
            <a:ext cx="7017005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D5DD2ABA-BBA4-3A93-6B63-D3C005240E5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90688" y="633664"/>
            <a:ext cx="11025384" cy="5791200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20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00513540"/>
      </p:ext>
    </p:extLst>
  </p:cSld>
  <p:clrMapOvr>
    <a:masterClrMapping/>
  </p:clrMapOvr>
  <p:transition spd="med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C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Rectangle 46">
            <a:extLst>
              <a:ext uri="{FF2B5EF4-FFF2-40B4-BE49-F238E27FC236}">
                <a16:creationId xmlns:a16="http://schemas.microsoft.com/office/drawing/2014/main" id="{CA2F7386-B739-3361-3F3F-994B2BA86AFB}"/>
              </a:ext>
            </a:extLst>
          </p:cNvPr>
          <p:cNvSpPr/>
          <p:nvPr userDrawn="1"/>
        </p:nvSpPr>
        <p:spPr>
          <a:xfrm>
            <a:off x="391703" y="7911"/>
            <a:ext cx="11800298" cy="420628"/>
          </a:xfrm>
          <a:prstGeom prst="rect">
            <a:avLst/>
          </a:prstGeom>
          <a:gradFill>
            <a:gsLst>
              <a:gs pos="0">
                <a:srgbClr val="F05521">
                  <a:alpha val="20000"/>
                </a:srgbClr>
              </a:gs>
              <a:gs pos="69000">
                <a:schemeClr val="bg1"/>
              </a:gs>
            </a:gsLst>
            <a:lin ang="0" scaled="1"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8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rgbClr val="FFFFFF"/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pic>
        <p:nvPicPr>
          <p:cNvPr id="39" name="2_pptx_01_2.jpg" descr="2_pptx_01_2.jpg">
            <a:extLst>
              <a:ext uri="{FF2B5EF4-FFF2-40B4-BE49-F238E27FC236}">
                <a16:creationId xmlns:a16="http://schemas.microsoft.com/office/drawing/2014/main" id="{503ECA17-FFEC-1928-CABF-A4535EC295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rcRect l="29657" t="5669" r="10199" b="84135"/>
          <a:stretch>
            <a:fillRect/>
          </a:stretch>
        </p:blipFill>
        <p:spPr>
          <a:xfrm>
            <a:off x="8501366" y="110772"/>
            <a:ext cx="3207955" cy="305881"/>
          </a:xfrm>
          <a:prstGeom prst="rect">
            <a:avLst/>
          </a:prstGeom>
          <a:ln w="12700">
            <a:miter lim="400000"/>
          </a:ln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D4FACD7-42B8-ECDD-0376-036DF69576C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6" y="11629"/>
            <a:ext cx="7017005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D5DD2ABA-BBA4-3A93-6B63-D3C005240E5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690687" y="633664"/>
            <a:ext cx="5405313" cy="5791200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20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th-TH"/>
          </a:p>
        </p:txBody>
      </p:sp>
      <p:sp>
        <p:nvSpPr>
          <p:cNvPr id="3" name="Text Placeholder 40">
            <a:extLst>
              <a:ext uri="{FF2B5EF4-FFF2-40B4-BE49-F238E27FC236}">
                <a16:creationId xmlns:a16="http://schemas.microsoft.com/office/drawing/2014/main" id="{41730CB5-71D2-FE64-5D10-4DC9587A0FE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199197" y="771887"/>
            <a:ext cx="5405313" cy="5791200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20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154404670"/>
      </p:ext>
    </p:extLst>
  </p:cSld>
  <p:clrMapOvr>
    <a:masterClrMapping/>
  </p:clrMapOvr>
  <p:transition spd="med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D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2_pptx_01_2.jpg" descr="2_pptx_01_2.jpg">
            <a:extLst>
              <a:ext uri="{FF2B5EF4-FFF2-40B4-BE49-F238E27FC236}">
                <a16:creationId xmlns:a16="http://schemas.microsoft.com/office/drawing/2014/main" id="{503ECA17-FFEC-1928-CABF-A4535EC295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alphaModFix/>
          </a:blip>
          <a:srcRect l="29657" t="5669" r="10199" b="84135"/>
          <a:stretch>
            <a:fillRect/>
          </a:stretch>
        </p:blipFill>
        <p:spPr>
          <a:xfrm>
            <a:off x="8501366" y="110772"/>
            <a:ext cx="3207955" cy="305881"/>
          </a:xfrm>
          <a:prstGeom prst="rect">
            <a:avLst/>
          </a:prstGeom>
          <a:ln w="12700">
            <a:miter lim="400000"/>
          </a:ln>
        </p:spPr>
      </p:pic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2" name="Footer Placeholder 3">
            <a:extLst>
              <a:ext uri="{FF2B5EF4-FFF2-40B4-BE49-F238E27FC236}">
                <a16:creationId xmlns:a16="http://schemas.microsoft.com/office/drawing/2014/main" id="{88E2F1CA-478D-C0F7-7DA2-50B94B6DCE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75929" y="80656"/>
            <a:ext cx="6992942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78171060"/>
      </p:ext>
    </p:extLst>
  </p:cSld>
  <p:clrMapOvr>
    <a:masterClrMapping/>
  </p:clrMapOvr>
  <p:transition spd="med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D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2" name="Footer Placeholder 3">
            <a:extLst>
              <a:ext uri="{FF2B5EF4-FFF2-40B4-BE49-F238E27FC236}">
                <a16:creationId xmlns:a16="http://schemas.microsoft.com/office/drawing/2014/main" id="{1A071580-29AD-7FB0-1E99-EAD0E55F99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5" y="11629"/>
            <a:ext cx="7008985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105875603"/>
      </p:ext>
    </p:extLst>
  </p:cSld>
  <p:clrMapOvr>
    <a:masterClrMapping/>
  </p:clrMapOvr>
  <p:transition spd="med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D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</p:spTree>
    <p:extLst>
      <p:ext uri="{BB962C8B-B14F-4D97-AF65-F5344CB8AC3E}">
        <p14:creationId xmlns:p14="http://schemas.microsoft.com/office/powerpoint/2010/main" val="3061613134"/>
      </p:ext>
    </p:extLst>
  </p:cSld>
  <p:clrMapOvr>
    <a:masterClrMapping/>
  </p:clrMapOvr>
  <p:transition spd="med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185F8E5E-45E1-5DED-9248-9798C13F4EE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592651" y="2712828"/>
            <a:ext cx="7906907" cy="716582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defRPr sz="2700" spc="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0 </a:t>
            </a:r>
            <a:r>
              <a:rPr lang="th-TH"/>
              <a:t>เรื่อง...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791F3D2-B91A-4046-1B2A-CA1B831522A7}"/>
              </a:ext>
            </a:extLst>
          </p:cNvPr>
          <p:cNvSpPr txBox="1"/>
          <p:nvPr userDrawn="1"/>
        </p:nvSpPr>
        <p:spPr>
          <a:xfrm>
            <a:off x="530806" y="2712828"/>
            <a:ext cx="1994136" cy="46679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700" b="1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ระเบียบวาระที่</a:t>
            </a:r>
            <a:endParaRPr kumimoji="0" lang="th-TH" sz="2700" b="1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  <p:sp>
        <p:nvSpPr>
          <p:cNvPr id="4" name="Text Placeholder 40">
            <a:extLst>
              <a:ext uri="{FF2B5EF4-FFF2-40B4-BE49-F238E27FC236}">
                <a16:creationId xmlns:a16="http://schemas.microsoft.com/office/drawing/2014/main" id="{6926DB76-F6CE-0726-A2D3-3993E749D26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90688" y="4656702"/>
            <a:ext cx="11025384" cy="1314180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52C9185C-2175-06A1-ADEF-9B4A1F790F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6" y="11629"/>
            <a:ext cx="7008984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414329945"/>
      </p:ext>
    </p:extLst>
  </p:cSld>
  <p:clrMapOvr>
    <a:masterClrMapping/>
  </p:clrMapOvr>
  <p:transition spd="med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2;p26">
            <a:extLst>
              <a:ext uri="{FF2B5EF4-FFF2-40B4-BE49-F238E27FC236}">
                <a16:creationId xmlns:a16="http://schemas.microsoft.com/office/drawing/2014/main" id="{FF5E4C88-8F2F-49FD-8175-8032665ACA50}"/>
              </a:ext>
            </a:extLst>
          </p:cNvPr>
          <p:cNvSpPr/>
          <p:nvPr/>
        </p:nvSpPr>
        <p:spPr>
          <a:xfrm>
            <a:off x="303213" y="176213"/>
            <a:ext cx="11598275" cy="655637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5400000" algn="t" rotWithShape="0">
              <a:srgbClr val="000000">
                <a:alpha val="40000"/>
              </a:srgbClr>
            </a:outerShdw>
          </a:effectLst>
        </p:spPr>
        <p:txBody>
          <a:bodyPr spcFirstLastPara="1" lIns="91425" tIns="45700" rIns="91425" bIns="45700" anchor="ctr"/>
          <a:lstStyle/>
          <a:p>
            <a:pPr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Arial"/>
              <a:buNone/>
              <a:defRPr/>
            </a:pP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3" name="Google Shape;93;p26">
            <a:extLst>
              <a:ext uri="{FF2B5EF4-FFF2-40B4-BE49-F238E27FC236}">
                <a16:creationId xmlns:a16="http://schemas.microsoft.com/office/drawing/2014/main" id="{BD3F9F34-2696-45BF-A505-2CB265E3D120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33138" y="233363"/>
            <a:ext cx="644525" cy="54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Google Shape;94;p26">
            <a:extLst>
              <a:ext uri="{FF2B5EF4-FFF2-40B4-BE49-F238E27FC236}">
                <a16:creationId xmlns:a16="http://schemas.microsoft.com/office/drawing/2014/main" id="{1B858177-AFAA-4DAD-9A84-21556C9FE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213" y="1741488"/>
            <a:ext cx="5694362" cy="785812"/>
          </a:xfrm>
          <a:prstGeom prst="roundRect">
            <a:avLst>
              <a:gd name="adj" fmla="val 33690"/>
            </a:avLst>
          </a:prstGeom>
          <a:solidFill>
            <a:schemeClr val="bg1"/>
          </a:solidFill>
          <a:ln w="38100">
            <a:solidFill>
              <a:srgbClr val="1577A5"/>
            </a:solidFill>
            <a:miter lim="800000"/>
            <a:headEnd type="none" w="sm" len="sm"/>
            <a:tailEnd type="none" w="sm" len="sm"/>
          </a:ln>
        </p:spPr>
        <p:txBody>
          <a:bodyPr lIns="91425" tIns="45700" rIns="91425" bIns="45700" anchor="ctr"/>
          <a:lstStyle>
            <a:lvl1pPr>
              <a:defRPr sz="2800">
                <a:solidFill>
                  <a:schemeClr val="tx1"/>
                </a:solidFill>
                <a:latin typeface="Arial" panose="020B0604020202020204" pitchFamily="34" charset="0"/>
                <a:cs typeface="Angsana New" panose="02020603050405020304" pitchFamily="18" charset="-34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Arial" panose="020B0604020202020204" pitchFamily="34" charset="0"/>
                <a:cs typeface="Angsana New" panose="02020603050405020304" pitchFamily="18" charset="-34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Arial" panose="020B0604020202020204" pitchFamily="34" charset="0"/>
                <a:cs typeface="Angsana New" panose="02020603050405020304" pitchFamily="18" charset="-34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Arial" panose="020B0604020202020204" pitchFamily="34" charset="0"/>
                <a:cs typeface="Angsana New" panose="02020603050405020304" pitchFamily="18" charset="-34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Arial" panose="020B0604020202020204" pitchFamily="34" charset="0"/>
                <a:cs typeface="Angsana New" panose="02020603050405020304" pitchFamily="18" charset="-34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ngsana New" panose="02020603050405020304" pitchFamily="18" charset="-34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ngsana New" panose="02020603050405020304" pitchFamily="18" charset="-34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ngsana New" panose="02020603050405020304" pitchFamily="18" charset="-34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Arial" panose="020B0604020202020204" pitchFamily="34" charset="0"/>
                <a:cs typeface="Angsana New" panose="02020603050405020304" pitchFamily="18" charset="-34"/>
              </a:defRPr>
            </a:lvl9pPr>
          </a:lstStyle>
          <a:p>
            <a:pPr algn="ctr">
              <a:buClr>
                <a:srgbClr val="FFFFFF"/>
              </a:buClr>
              <a:buSzPts val="2800"/>
              <a:buFont typeface="Arial" panose="020B0604020202020204" pitchFamily="34" charset="0"/>
              <a:buNone/>
              <a:defRPr/>
            </a:pPr>
            <a:endParaRPr lang="en-US" altLang="en-US">
              <a:solidFill>
                <a:srgbClr val="FFFFFF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" name="Google Shape;91;p26">
            <a:extLst>
              <a:ext uri="{FF2B5EF4-FFF2-40B4-BE49-F238E27FC236}">
                <a16:creationId xmlns:a16="http://schemas.microsoft.com/office/drawing/2014/main" id="{58367638-C981-4ED4-8B0B-8BF82DEC6647}"/>
              </a:ext>
            </a:extLst>
          </p:cNvPr>
          <p:cNvSpPr txBox="1">
            <a:spLocks noGrp="1"/>
          </p:cNvSpPr>
          <p:nvPr>
            <p:ph type="sldNum" idx="10"/>
          </p:nvPr>
        </p:nvSpPr>
        <p:spPr/>
        <p:txBody>
          <a:bodyPr/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fld id="{0A0870B6-06D1-409A-93AE-2A3D0C0F53F0}" type="slidenum">
              <a:rPr lang="th-TH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98635123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E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4" name="Title 1">
            <a:extLst>
              <a:ext uri="{FF2B5EF4-FFF2-40B4-BE49-F238E27FC236}">
                <a16:creationId xmlns:a16="http://schemas.microsoft.com/office/drawing/2014/main" id="{FC7D9D08-BFDB-6EB2-9BFC-313875C621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592651" y="2712831"/>
            <a:ext cx="7906907" cy="716582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defRPr sz="2700" spc="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0 </a:t>
            </a:r>
            <a:r>
              <a:rPr lang="th-TH"/>
              <a:t>เรื่อง...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C4FB33-0347-18D2-A280-9D3A42092B1B}"/>
              </a:ext>
            </a:extLst>
          </p:cNvPr>
          <p:cNvSpPr txBox="1"/>
          <p:nvPr userDrawn="1"/>
        </p:nvSpPr>
        <p:spPr>
          <a:xfrm>
            <a:off x="530806" y="2712831"/>
            <a:ext cx="1994136" cy="46679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700" b="1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ระเบียบวาระที่</a:t>
            </a:r>
            <a:endParaRPr kumimoji="0" lang="th-TH" sz="2700" b="1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</p:spTree>
    <p:extLst>
      <p:ext uri="{BB962C8B-B14F-4D97-AF65-F5344CB8AC3E}">
        <p14:creationId xmlns:p14="http://schemas.microsoft.com/office/powerpoint/2010/main" val="257031097"/>
      </p:ext>
    </p:extLst>
  </p:cSld>
  <p:clrMapOvr>
    <a:masterClrMapping/>
  </p:clrMapOvr>
  <p:transition spd="med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E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FC7D9D08-BFDB-6EB2-9BFC-313875C621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592651" y="1798431"/>
            <a:ext cx="7906907" cy="716582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defRPr sz="2700" spc="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0 </a:t>
            </a:r>
            <a:r>
              <a:rPr lang="th-TH"/>
              <a:t>เรื่อง...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40EC2A6B-9A5D-470F-5DDE-B2B5F9A92D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5558" y="2345890"/>
            <a:ext cx="762000" cy="63420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tx1">
                    <a:lumMod val="75000"/>
                  </a:schemeClr>
                </a:solidFill>
              </a:defRPr>
            </a:lvl1pPr>
            <a:lvl2pPr marL="304800" indent="0">
              <a:buNone/>
              <a:defRPr/>
            </a:lvl2pPr>
            <a:lvl3pPr marL="609600" indent="0">
              <a:buNone/>
              <a:defRPr/>
            </a:lvl3pPr>
            <a:lvl4pPr marL="914400" indent="0">
              <a:buNone/>
              <a:defRPr/>
            </a:lvl4pPr>
            <a:lvl5pPr marL="1219200" indent="0">
              <a:buNone/>
              <a:defRPr/>
            </a:lvl5pPr>
          </a:lstStyle>
          <a:p>
            <a:pPr lvl="0"/>
            <a:r>
              <a:rPr lang="en-US" dirty="0"/>
              <a:t>0.00</a:t>
            </a:r>
            <a:endParaRPr lang="th-TH"/>
          </a:p>
        </p:txBody>
      </p:sp>
      <p:sp>
        <p:nvSpPr>
          <p:cNvPr id="6" name="Text Placeholder 13">
            <a:extLst>
              <a:ext uri="{FF2B5EF4-FFF2-40B4-BE49-F238E27FC236}">
                <a16:creationId xmlns:a16="http://schemas.microsoft.com/office/drawing/2014/main" id="{E13CE8C4-0EB0-951B-8E7A-42A750756D0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117558" y="2345890"/>
            <a:ext cx="9598514" cy="846171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20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th-TH"/>
              <a:t>ชื่อวาระ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2BCCB1A-D7C5-B740-C460-93A4EEC3D64D}"/>
              </a:ext>
            </a:extLst>
          </p:cNvPr>
          <p:cNvSpPr txBox="1"/>
          <p:nvPr userDrawn="1"/>
        </p:nvSpPr>
        <p:spPr>
          <a:xfrm>
            <a:off x="530805" y="2345890"/>
            <a:ext cx="825225" cy="38985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200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วาระที่</a:t>
            </a:r>
            <a:endParaRPr kumimoji="0" lang="th-TH" sz="2200" b="0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C4FB33-0347-18D2-A280-9D3A42092B1B}"/>
              </a:ext>
            </a:extLst>
          </p:cNvPr>
          <p:cNvSpPr txBox="1"/>
          <p:nvPr userDrawn="1"/>
        </p:nvSpPr>
        <p:spPr>
          <a:xfrm>
            <a:off x="530806" y="1798431"/>
            <a:ext cx="1994136" cy="46679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700" b="1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ระเบียบวาระที่</a:t>
            </a:r>
            <a:endParaRPr kumimoji="0" lang="th-TH" sz="2700" b="1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  <p:sp>
        <p:nvSpPr>
          <p:cNvPr id="12" name="Footer Placeholder 3">
            <a:extLst>
              <a:ext uri="{FF2B5EF4-FFF2-40B4-BE49-F238E27FC236}">
                <a16:creationId xmlns:a16="http://schemas.microsoft.com/office/drawing/2014/main" id="{53728267-12F3-BD62-E9AE-5BB9CB59CB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6" y="11629"/>
            <a:ext cx="7000963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  <p:sp>
        <p:nvSpPr>
          <p:cNvPr id="2" name="Text Placeholder 11">
            <a:extLst>
              <a:ext uri="{FF2B5EF4-FFF2-40B4-BE49-F238E27FC236}">
                <a16:creationId xmlns:a16="http://schemas.microsoft.com/office/drawing/2014/main" id="{CE296817-15EF-EE57-492B-CD5810F20B7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355558" y="3233339"/>
            <a:ext cx="762000" cy="63420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tx1">
                    <a:lumMod val="75000"/>
                  </a:schemeClr>
                </a:solidFill>
              </a:defRPr>
            </a:lvl1pPr>
            <a:lvl2pPr marL="304800" indent="0">
              <a:buNone/>
              <a:defRPr/>
            </a:lvl2pPr>
            <a:lvl3pPr marL="609600" indent="0">
              <a:buNone/>
              <a:defRPr/>
            </a:lvl3pPr>
            <a:lvl4pPr marL="914400" indent="0">
              <a:buNone/>
              <a:defRPr/>
            </a:lvl4pPr>
            <a:lvl5pPr marL="1219200" indent="0">
              <a:buNone/>
              <a:defRPr/>
            </a:lvl5pPr>
          </a:lstStyle>
          <a:p>
            <a:pPr lvl="0"/>
            <a:r>
              <a:rPr lang="en-US" dirty="0"/>
              <a:t>0.00</a:t>
            </a:r>
            <a:endParaRPr lang="th-TH"/>
          </a:p>
        </p:txBody>
      </p:sp>
      <p:sp>
        <p:nvSpPr>
          <p:cNvPr id="3" name="Text Placeholder 13">
            <a:extLst>
              <a:ext uri="{FF2B5EF4-FFF2-40B4-BE49-F238E27FC236}">
                <a16:creationId xmlns:a16="http://schemas.microsoft.com/office/drawing/2014/main" id="{390EAD37-9988-EDE6-B6F1-56E2D01E668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117558" y="3233339"/>
            <a:ext cx="9598514" cy="846171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20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th-TH"/>
              <a:t>ชื่อวาระ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765A50D-5030-255C-929E-E779747AB083}"/>
              </a:ext>
            </a:extLst>
          </p:cNvPr>
          <p:cNvSpPr txBox="1"/>
          <p:nvPr userDrawn="1"/>
        </p:nvSpPr>
        <p:spPr>
          <a:xfrm>
            <a:off x="530805" y="3233339"/>
            <a:ext cx="825225" cy="38985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200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วาระที่</a:t>
            </a:r>
            <a:endParaRPr kumimoji="0" lang="th-TH" sz="2200" b="0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  <p:grpSp>
        <p:nvGrpSpPr>
          <p:cNvPr id="10" name="Group">
            <a:extLst>
              <a:ext uri="{FF2B5EF4-FFF2-40B4-BE49-F238E27FC236}">
                <a16:creationId xmlns:a16="http://schemas.microsoft.com/office/drawing/2014/main" id="{F0354FAF-CA02-1467-3F3E-EABFA1E45311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18" name="Rectangle">
              <a:extLst>
                <a:ext uri="{FF2B5EF4-FFF2-40B4-BE49-F238E27FC236}">
                  <a16:creationId xmlns:a16="http://schemas.microsoft.com/office/drawing/2014/main" id="{A79F9A5A-191E-A9A0-2754-8E825E810973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19" name="Circle">
              <a:extLst>
                <a:ext uri="{FF2B5EF4-FFF2-40B4-BE49-F238E27FC236}">
                  <a16:creationId xmlns:a16="http://schemas.microsoft.com/office/drawing/2014/main" id="{E9581BFE-FA1B-CEEE-9CA3-8FC6834AF70E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20" name="Text Placeholder 40">
            <a:extLst>
              <a:ext uri="{FF2B5EF4-FFF2-40B4-BE49-F238E27FC236}">
                <a16:creationId xmlns:a16="http://schemas.microsoft.com/office/drawing/2014/main" id="{2C4AF488-0DFE-3A71-6E77-BE2500DC191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90688" y="4656702"/>
            <a:ext cx="11025384" cy="1314180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388262259"/>
      </p:ext>
    </p:extLst>
  </p:cSld>
  <p:clrMapOvr>
    <a:masterClrMapping/>
  </p:clrMapOvr>
  <p:transition spd="med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E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5344761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4" name="Title 1">
            <a:extLst>
              <a:ext uri="{FF2B5EF4-FFF2-40B4-BE49-F238E27FC236}">
                <a16:creationId xmlns:a16="http://schemas.microsoft.com/office/drawing/2014/main" id="{FC7D9D08-BFDB-6EB2-9BFC-313875C6215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592651" y="1798431"/>
            <a:ext cx="7906907" cy="716582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defRPr sz="2700" spc="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0 </a:t>
            </a:r>
            <a:r>
              <a:rPr lang="th-TH"/>
              <a:t>เรื่อง...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40EC2A6B-9A5D-470F-5DDE-B2B5F9A92D4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5558" y="2345890"/>
            <a:ext cx="762000" cy="63420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tx1">
                    <a:lumMod val="75000"/>
                  </a:schemeClr>
                </a:solidFill>
              </a:defRPr>
            </a:lvl1pPr>
            <a:lvl2pPr marL="304800" indent="0">
              <a:buNone/>
              <a:defRPr/>
            </a:lvl2pPr>
            <a:lvl3pPr marL="609600" indent="0">
              <a:buNone/>
              <a:defRPr/>
            </a:lvl3pPr>
            <a:lvl4pPr marL="914400" indent="0">
              <a:buNone/>
              <a:defRPr/>
            </a:lvl4pPr>
            <a:lvl5pPr marL="1219200" indent="0">
              <a:buNone/>
              <a:defRPr/>
            </a:lvl5pPr>
          </a:lstStyle>
          <a:p>
            <a:pPr lvl="0"/>
            <a:r>
              <a:rPr lang="en-US" dirty="0"/>
              <a:t>0.00</a:t>
            </a:r>
            <a:endParaRPr lang="th-TH"/>
          </a:p>
        </p:txBody>
      </p:sp>
      <p:sp>
        <p:nvSpPr>
          <p:cNvPr id="6" name="Text Placeholder 13">
            <a:extLst>
              <a:ext uri="{FF2B5EF4-FFF2-40B4-BE49-F238E27FC236}">
                <a16:creationId xmlns:a16="http://schemas.microsoft.com/office/drawing/2014/main" id="{E13CE8C4-0EB0-951B-8E7A-42A750756D0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117558" y="2345890"/>
            <a:ext cx="9598514" cy="846171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20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th-TH"/>
              <a:t>ชื่อวาระ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2BCCB1A-D7C5-B740-C460-93A4EEC3D64D}"/>
              </a:ext>
            </a:extLst>
          </p:cNvPr>
          <p:cNvSpPr txBox="1"/>
          <p:nvPr userDrawn="1"/>
        </p:nvSpPr>
        <p:spPr>
          <a:xfrm>
            <a:off x="530805" y="2345890"/>
            <a:ext cx="825225" cy="38985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200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วาระที่</a:t>
            </a:r>
            <a:endParaRPr kumimoji="0" lang="th-TH" sz="2200" b="0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7C4FB33-0347-18D2-A280-9D3A42092B1B}"/>
              </a:ext>
            </a:extLst>
          </p:cNvPr>
          <p:cNvSpPr txBox="1"/>
          <p:nvPr userDrawn="1"/>
        </p:nvSpPr>
        <p:spPr>
          <a:xfrm>
            <a:off x="530806" y="1798431"/>
            <a:ext cx="1994136" cy="466794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non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700" b="1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ระเบียบวาระที่</a:t>
            </a:r>
            <a:endParaRPr kumimoji="0" lang="th-TH" sz="2700" b="1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  <p:sp>
        <p:nvSpPr>
          <p:cNvPr id="12" name="Footer Placeholder 3">
            <a:extLst>
              <a:ext uri="{FF2B5EF4-FFF2-40B4-BE49-F238E27FC236}">
                <a16:creationId xmlns:a16="http://schemas.microsoft.com/office/drawing/2014/main" id="{53728267-12F3-BD62-E9AE-5BB9CB59CB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5" y="11629"/>
            <a:ext cx="7002759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  <p:sp>
        <p:nvSpPr>
          <p:cNvPr id="2" name="Text Placeholder 11">
            <a:extLst>
              <a:ext uri="{FF2B5EF4-FFF2-40B4-BE49-F238E27FC236}">
                <a16:creationId xmlns:a16="http://schemas.microsoft.com/office/drawing/2014/main" id="{CE296817-15EF-EE57-492B-CD5810F20B7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355558" y="3233339"/>
            <a:ext cx="762000" cy="63420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tx1">
                    <a:lumMod val="75000"/>
                  </a:schemeClr>
                </a:solidFill>
              </a:defRPr>
            </a:lvl1pPr>
            <a:lvl2pPr marL="304800" indent="0">
              <a:buNone/>
              <a:defRPr/>
            </a:lvl2pPr>
            <a:lvl3pPr marL="609600" indent="0">
              <a:buNone/>
              <a:defRPr/>
            </a:lvl3pPr>
            <a:lvl4pPr marL="914400" indent="0">
              <a:buNone/>
              <a:defRPr/>
            </a:lvl4pPr>
            <a:lvl5pPr marL="1219200" indent="0">
              <a:buNone/>
              <a:defRPr/>
            </a:lvl5pPr>
          </a:lstStyle>
          <a:p>
            <a:pPr lvl="0"/>
            <a:r>
              <a:rPr lang="en-US" dirty="0"/>
              <a:t>0.00</a:t>
            </a:r>
            <a:endParaRPr lang="th-TH"/>
          </a:p>
        </p:txBody>
      </p:sp>
      <p:sp>
        <p:nvSpPr>
          <p:cNvPr id="3" name="Text Placeholder 13">
            <a:extLst>
              <a:ext uri="{FF2B5EF4-FFF2-40B4-BE49-F238E27FC236}">
                <a16:creationId xmlns:a16="http://schemas.microsoft.com/office/drawing/2014/main" id="{390EAD37-9988-EDE6-B6F1-56E2D01E668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117558" y="3233339"/>
            <a:ext cx="9598514" cy="846171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20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th-TH"/>
              <a:t>ชื่อวาระ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765A50D-5030-255C-929E-E779747AB083}"/>
              </a:ext>
            </a:extLst>
          </p:cNvPr>
          <p:cNvSpPr txBox="1"/>
          <p:nvPr userDrawn="1"/>
        </p:nvSpPr>
        <p:spPr>
          <a:xfrm>
            <a:off x="530805" y="3233339"/>
            <a:ext cx="825225" cy="38985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200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วาระที่</a:t>
            </a:r>
            <a:endParaRPr kumimoji="0" lang="th-TH" sz="2200" b="0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78B4091-48CB-518B-05A8-6867F4BA9E5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355558" y="4132100"/>
            <a:ext cx="762000" cy="634206"/>
          </a:xfrm>
        </p:spPr>
        <p:txBody>
          <a:bodyPr/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>
                <a:solidFill>
                  <a:schemeClr val="tx1">
                    <a:lumMod val="75000"/>
                  </a:schemeClr>
                </a:solidFill>
              </a:defRPr>
            </a:lvl1pPr>
            <a:lvl2pPr marL="304800" indent="0">
              <a:buNone/>
              <a:defRPr/>
            </a:lvl2pPr>
            <a:lvl3pPr marL="609600" indent="0">
              <a:buNone/>
              <a:defRPr/>
            </a:lvl3pPr>
            <a:lvl4pPr marL="914400" indent="0">
              <a:buNone/>
              <a:defRPr/>
            </a:lvl4pPr>
            <a:lvl5pPr marL="1219200" indent="0">
              <a:buNone/>
              <a:defRPr/>
            </a:lvl5pPr>
          </a:lstStyle>
          <a:p>
            <a:pPr lvl="0"/>
            <a:r>
              <a:rPr lang="en-US" dirty="0"/>
              <a:t>0.00</a:t>
            </a:r>
            <a:endParaRPr lang="th-TH"/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22CE2BD0-CD6E-D836-AE29-374E0D02C5E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117558" y="4132100"/>
            <a:ext cx="9598514" cy="846171"/>
          </a:xfrm>
        </p:spPr>
        <p:txBody>
          <a:bodyPr>
            <a:norm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2200" baseline="0">
                <a:solidFill>
                  <a:schemeClr val="tx1">
                    <a:lumMod val="75000"/>
                  </a:schemeClr>
                </a:solidFill>
              </a:defRPr>
            </a:lvl1pPr>
          </a:lstStyle>
          <a:p>
            <a:pPr lvl="0"/>
            <a:r>
              <a:rPr lang="th-TH"/>
              <a:t>ชื่อวาระ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DF7C911-AC6F-EC4B-9857-5B898ACA798A}"/>
              </a:ext>
            </a:extLst>
          </p:cNvPr>
          <p:cNvSpPr txBox="1"/>
          <p:nvPr userDrawn="1"/>
        </p:nvSpPr>
        <p:spPr>
          <a:xfrm>
            <a:off x="530805" y="4132100"/>
            <a:ext cx="825225" cy="389850"/>
          </a:xfrm>
          <a:prstGeom prst="rect">
            <a:avLst/>
          </a:prstGeom>
          <a:noFill/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t">
            <a:spAutoFit/>
          </a:bodyPr>
          <a:lstStyle/>
          <a:p>
            <a:pPr marL="0" marR="0" indent="0" algn="l" defTabSz="1219169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lang="th-TH" sz="2200">
                <a:solidFill>
                  <a:schemeClr val="tx1">
                    <a:lumMod val="75000"/>
                  </a:schemeClr>
                </a:solidFill>
                <a:latin typeface="Prompt Medium" panose="00000600000000000000" pitchFamily="2" charset="-34"/>
                <a:cs typeface="Prompt Medium" panose="00000600000000000000" pitchFamily="2" charset="-34"/>
              </a:rPr>
              <a:t>วาระที่</a:t>
            </a:r>
            <a:endParaRPr kumimoji="0" lang="th-TH" sz="2200" b="0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+mn-ea"/>
              <a:cs typeface="Prompt Medium" panose="00000600000000000000" pitchFamily="2" charset="-34"/>
              <a:sym typeface="Helvetica Neue"/>
            </a:endParaRPr>
          </a:p>
        </p:txBody>
      </p:sp>
      <p:sp>
        <p:nvSpPr>
          <p:cNvPr id="17" name="Text Placeholder 40">
            <a:extLst>
              <a:ext uri="{FF2B5EF4-FFF2-40B4-BE49-F238E27FC236}">
                <a16:creationId xmlns:a16="http://schemas.microsoft.com/office/drawing/2014/main" id="{7EB294B8-0956-D7F0-3E6F-7ECA174CB4C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90688" y="5210156"/>
            <a:ext cx="11025384" cy="1206687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759172902"/>
      </p:ext>
    </p:extLst>
  </p:cSld>
  <p:clrMapOvr>
    <a:masterClrMapping/>
  </p:clrMapOvr>
  <p:transition spd="med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oard Meeting Presentation I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">
            <a:extLst>
              <a:ext uri="{FF2B5EF4-FFF2-40B4-BE49-F238E27FC236}">
                <a16:creationId xmlns:a16="http://schemas.microsoft.com/office/drawing/2014/main" id="{8FB0F200-AA50-65BF-B8A5-04BACE72D337}"/>
              </a:ext>
            </a:extLst>
          </p:cNvPr>
          <p:cNvGrpSpPr/>
          <p:nvPr userDrawn="1"/>
        </p:nvGrpSpPr>
        <p:grpSpPr>
          <a:xfrm>
            <a:off x="218324" y="4823390"/>
            <a:ext cx="360070" cy="102466"/>
            <a:chOff x="0" y="0"/>
            <a:chExt cx="1340636" cy="381504"/>
          </a:xfrm>
        </p:grpSpPr>
        <p:sp>
          <p:nvSpPr>
            <p:cNvPr id="23" name="Rectangle">
              <a:extLst>
                <a:ext uri="{FF2B5EF4-FFF2-40B4-BE49-F238E27FC236}">
                  <a16:creationId xmlns:a16="http://schemas.microsoft.com/office/drawing/2014/main" id="{37ED589B-23DE-75AE-A9AB-CB53A5C5BB51}"/>
                </a:ext>
              </a:extLst>
            </p:cNvPr>
            <p:cNvSpPr/>
            <p:nvPr/>
          </p:nvSpPr>
          <p:spPr>
            <a:xfrm>
              <a:off x="0" y="152309"/>
              <a:ext cx="1012653" cy="52251"/>
            </a:xfrm>
            <a:prstGeom prst="rect">
              <a:avLst/>
            </a:prstGeom>
            <a:gradFill flip="none" rotWithShape="1">
              <a:gsLst>
                <a:gs pos="0">
                  <a:srgbClr val="F58F20"/>
                </a:gs>
                <a:gs pos="100000">
                  <a:srgbClr val="F05122"/>
                </a:gs>
              </a:gsLst>
              <a:lin ang="0" scaled="0"/>
            </a:gra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  <p:sp>
          <p:nvSpPr>
            <p:cNvPr id="24" name="Circle">
              <a:extLst>
                <a:ext uri="{FF2B5EF4-FFF2-40B4-BE49-F238E27FC236}">
                  <a16:creationId xmlns:a16="http://schemas.microsoft.com/office/drawing/2014/main" id="{0BCCBFEC-E264-A42A-521A-63974EC9B825}"/>
                </a:ext>
              </a:extLst>
            </p:cNvPr>
            <p:cNvSpPr/>
            <p:nvPr/>
          </p:nvSpPr>
          <p:spPr>
            <a:xfrm>
              <a:off x="959132" y="0"/>
              <a:ext cx="381505" cy="381505"/>
            </a:xfrm>
            <a:prstGeom prst="ellipse">
              <a:avLst/>
            </a:prstGeom>
            <a:solidFill>
              <a:srgbClr val="F05222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defTabSz="412750">
                <a:defRPr sz="3200">
                  <a:solidFill>
                    <a:srgbClr val="FFFFFF"/>
                  </a:solidFill>
                  <a:latin typeface="Helvetica Neue Medium"/>
                  <a:ea typeface="Helvetica Neue Medium"/>
                  <a:cs typeface="Helvetica Neue Medium"/>
                  <a:sym typeface="Helvetica Neue Medium"/>
                </a:defRPr>
              </a:pPr>
              <a:endParaRPr sz="1600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6C660E8E-C4F2-A482-3AC1-651E925CF4BB}"/>
              </a:ext>
            </a:extLst>
          </p:cNvPr>
          <p:cNvSpPr/>
          <p:nvPr userDrawn="1"/>
        </p:nvSpPr>
        <p:spPr>
          <a:xfrm>
            <a:off x="399724" y="1781724"/>
            <a:ext cx="11800298" cy="1797928"/>
          </a:xfrm>
          <a:prstGeom prst="rect">
            <a:avLst/>
          </a:prstGeom>
          <a:gradFill>
            <a:gsLst>
              <a:gs pos="100000">
                <a:srgbClr val="F05521">
                  <a:alpha val="20000"/>
                </a:srgbClr>
              </a:gs>
              <a:gs pos="5000">
                <a:schemeClr val="bg1"/>
              </a:gs>
            </a:gsLst>
            <a:lin ang="0" scaled="1"/>
          </a:gradFill>
          <a:ln w="12700" cap="flat">
            <a:noFill/>
            <a:miter lim="400000"/>
          </a:ln>
          <a:effectLst/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25400" tIns="25400" rIns="25400" bIns="25400" numCol="1" spcCol="38100" rtlCol="0" anchor="ctr">
            <a:spAutoFit/>
          </a:bodyPr>
          <a:lstStyle/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800" b="0" i="0" u="none" strike="noStrike" cap="none" spc="0" normalizeH="0" baseline="0">
              <a:ln>
                <a:noFill/>
              </a:ln>
              <a:solidFill>
                <a:schemeClr val="bg2">
                  <a:lumMod val="25000"/>
                </a:schemeClr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chemeClr val="bg2">
                  <a:lumMod val="25000"/>
                </a:schemeClr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sz="5750" b="1" i="0" u="none" strike="noStrike" cap="none" spc="0" normalizeH="0" baseline="0" dirty="0">
                <a:ln>
                  <a:noFill/>
                </a:ln>
                <a:solidFill>
                  <a:schemeClr val="tx1">
                    <a:lumMod val="75000"/>
                  </a:schemeClr>
                </a:solidFill>
                <a:effectLst/>
                <a:uFillTx/>
                <a:latin typeface="Prompt Medium" panose="00000600000000000000" pitchFamily="2" charset="-34"/>
                <a:ea typeface="Helvetica Neue Medium"/>
                <a:cs typeface="Prompt Medium" panose="00000600000000000000" pitchFamily="2" charset="-34"/>
                <a:sym typeface="Helvetica Neue Medium"/>
              </a:rPr>
              <a:t>BACKUP</a:t>
            </a:r>
            <a:endParaRPr kumimoji="0" lang="th-TH" sz="5750" b="1" i="0" u="none" strike="noStrike" cap="none" spc="0" normalizeH="0" baseline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FillTx/>
              <a:latin typeface="Prompt Medium" panose="00000600000000000000" pitchFamily="2" charset="-34"/>
              <a:ea typeface="Helvetica Neue Medium"/>
              <a:cs typeface="Prompt Medium" panose="00000600000000000000" pitchFamily="2" charset="-34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chemeClr val="bg2">
                  <a:lumMod val="25000"/>
                </a:schemeClr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  <a:p>
            <a:pPr marL="0" marR="0" indent="0" algn="ctr" defTabSz="412750" rtl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th-TH" sz="1600" b="0" i="0" u="none" strike="noStrike" cap="none" spc="0" normalizeH="0" baseline="0">
              <a:ln>
                <a:noFill/>
              </a:ln>
              <a:solidFill>
                <a:schemeClr val="bg2">
                  <a:lumMod val="25000"/>
                </a:schemeClr>
              </a:solidFill>
              <a:effectLst/>
              <a:uFillTx/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Text Placeholder 40">
            <a:extLst>
              <a:ext uri="{FF2B5EF4-FFF2-40B4-BE49-F238E27FC236}">
                <a16:creationId xmlns:a16="http://schemas.microsoft.com/office/drawing/2014/main" id="{E550E609-7FDC-CB5E-D3CA-E04AAB39A97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90688" y="4656702"/>
            <a:ext cx="11025384" cy="1314180"/>
          </a:xfrm>
          <a:ln>
            <a:noFill/>
          </a:ln>
        </p:spPr>
        <p:txBody>
          <a:bodyPr lIns="180000" tIns="180000" rIns="180000" bIns="180000">
            <a:noAutofit/>
          </a:bodyPr>
          <a:lstStyle>
            <a:lvl1pPr>
              <a:lnSpc>
                <a:spcPct val="100000"/>
              </a:lnSpc>
              <a:spcBef>
                <a:spcPts val="300"/>
              </a:spcBef>
              <a:defRPr sz="1600">
                <a:solidFill>
                  <a:schemeClr val="tx1">
                    <a:lumMod val="75000"/>
                  </a:schemeClr>
                </a:solidFill>
              </a:defRPr>
            </a:lvl1pPr>
            <a:lvl2pPr>
              <a:lnSpc>
                <a:spcPct val="100000"/>
              </a:lnSpc>
              <a:spcBef>
                <a:spcPts val="300"/>
              </a:spcBef>
              <a:defRPr sz="1400">
                <a:solidFill>
                  <a:schemeClr val="tx1">
                    <a:lumMod val="75000"/>
                  </a:schemeClr>
                </a:solidFill>
              </a:defRPr>
            </a:lvl2pPr>
            <a:lvl3pPr>
              <a:lnSpc>
                <a:spcPct val="100000"/>
              </a:lnSpc>
              <a:spcBef>
                <a:spcPts val="300"/>
              </a:spcBef>
              <a:defRPr sz="1200">
                <a:solidFill>
                  <a:schemeClr val="tx1">
                    <a:lumMod val="75000"/>
                  </a:schemeClr>
                </a:solidFill>
              </a:defRPr>
            </a:lvl3pPr>
            <a:lvl4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4pPr>
            <a:lvl5pPr>
              <a:lnSpc>
                <a:spcPct val="100000"/>
              </a:lnSpc>
              <a:spcBef>
                <a:spcPts val="300"/>
              </a:spcBef>
              <a:defRPr sz="1800">
                <a:solidFill>
                  <a:schemeClr val="tx1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9452AB0-DE9A-4330-76FE-10FAF5D26B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806" y="11629"/>
            <a:ext cx="7008984" cy="365125"/>
          </a:xfrm>
          <a:prstGeom prst="rect">
            <a:avLst/>
          </a:prstGeom>
        </p:spPr>
        <p:txBody>
          <a:bodyPr/>
          <a:lstStyle>
            <a:lvl1pPr algn="l">
              <a:defRPr sz="1200" b="1" spc="80" baseline="0">
                <a:solidFill>
                  <a:schemeClr val="bg2">
                    <a:lumMod val="50000"/>
                  </a:schemeClr>
                </a:solidFill>
                <a:latin typeface="Prompt Light" panose="00000400000000000000" pitchFamily="2" charset="-34"/>
                <a:cs typeface="Prompt Light" panose="00000400000000000000" pitchFamily="2" charset="-34"/>
              </a:defRPr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982547300"/>
      </p:ext>
    </p:extLst>
  </p:cSld>
  <p:clrMapOvr>
    <a:masterClrMapping/>
  </p:clrMapOvr>
  <p:transition spd="med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th-TH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th-TH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5ECDF48D-6EB9-4F54-8394-15E04A5B7999}" type="slidenum">
              <a:rPr kumimoji="0" lang="th-TH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th-TH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0734633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1FEA7BE8-1BF5-4E82-8F4D-D6C70E2F5372}"/>
              </a:ext>
            </a:extLst>
          </p:cNvPr>
          <p:cNvSpPr/>
          <p:nvPr userDrawn="1"/>
        </p:nvSpPr>
        <p:spPr>
          <a:xfrm>
            <a:off x="0" y="6355976"/>
            <a:ext cx="12192000" cy="5020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Kanit"/>
              <a:ea typeface="+mn-ea"/>
              <a:cs typeface="Kanit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815706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5ECDF48D-6EB9-4F54-8394-15E04A5B7999}" type="slidenum">
              <a:rPr kumimoji="0" lang="th-TH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 Neue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th-TH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"/>
              <a:sym typeface="Arial"/>
            </a:endParaRPr>
          </a:p>
        </p:txBody>
      </p:sp>
      <p:sp>
        <p:nvSpPr>
          <p:cNvPr id="7" name="TextBox 6"/>
          <p:cNvSpPr txBox="1"/>
          <p:nvPr userDrawn="1"/>
        </p:nvSpPr>
        <p:spPr>
          <a:xfrm>
            <a:off x="0" y="391777"/>
            <a:ext cx="12192000" cy="392400"/>
          </a:xfrm>
          <a:prstGeom prst="rect">
            <a:avLst/>
          </a:prstGeom>
          <a:solidFill>
            <a:srgbClr val="3D5185">
              <a:alpha val="25000"/>
            </a:srgbClr>
          </a:solidFill>
          <a:ln>
            <a:noFill/>
          </a:ln>
        </p:spPr>
        <p:txBody>
          <a:bodyPr wrap="square" rtlCol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th-TH" sz="32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 Neue"/>
              <a:sym typeface="Arial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87015"/>
            <a:ext cx="12192000" cy="392400"/>
          </a:xfrm>
          <a:prstGeom prst="rect">
            <a:avLst/>
          </a:prstGeom>
        </p:spPr>
        <p:txBody>
          <a:bodyPr wrap="none" tIns="72000" anchor="ctr">
            <a:noAutofit/>
          </a:bodyPr>
          <a:lstStyle>
            <a:lvl1pPr>
              <a:defRPr lang="th-TH" sz="1800" b="1" dirty="0">
                <a:solidFill>
                  <a:srgbClr val="3D5185"/>
                </a:solidFill>
                <a:latin typeface="+mj-lt"/>
                <a:ea typeface="+mn-ea"/>
                <a:cs typeface="Kanit" panose="00000500000000000000" pitchFamily="2" charset="-34"/>
              </a:defRPr>
            </a:lvl1pPr>
          </a:lstStyle>
          <a:p>
            <a:pPr marL="0" lvl="0" indent="0" algn="ctr">
              <a:buClr>
                <a:schemeClr val="tx2">
                  <a:lumMod val="60000"/>
                  <a:lumOff val="40000"/>
                </a:schemeClr>
              </a:buClr>
              <a:buSzPct val="75000"/>
              <a:buFont typeface="Wingdings" panose="05000000000000000000" pitchFamily="2" charset="2"/>
            </a:pPr>
            <a:r>
              <a:rPr lang="en-US" dirty="0"/>
              <a:t>Click to edit Master title style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20425534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22A732D1-CDF1-4B4C-9EE0-A3B6E073D5F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" y="119078"/>
            <a:ext cx="12191998" cy="460800"/>
          </a:xfrm>
          <a:prstGeom prst="rect">
            <a:avLst/>
          </a:prstGeom>
          <a:noFill/>
        </p:spPr>
        <p:txBody>
          <a:bodyPr wrap="square" rtlCol="0" anchor="ctr">
            <a:noAutofit/>
          </a:bodyPr>
          <a:lstStyle>
            <a:lvl1pPr marL="0" indent="0">
              <a:buNone/>
              <a:defRPr lang="en-US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Kanit Medium" panose="00000600000000000000" pitchFamily="2" charset="-34"/>
                <a:ea typeface="微软雅黑" panose="020B0503020204020204" pitchFamily="34" charset="-122"/>
                <a:cs typeface="Kanit Medium" panose="00000600000000000000" pitchFamily="2" charset="-34"/>
              </a:defRPr>
            </a:lvl1pPr>
          </a:lstStyle>
          <a:p>
            <a:pPr marL="0" lvl="0" algn="ctr"/>
            <a:r>
              <a:rPr lang="en-US"/>
              <a:t>Click to edit Master text styles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AC27FE0-2B63-464E-A75D-4D9CD2D36470}"/>
              </a:ext>
            </a:extLst>
          </p:cNvPr>
          <p:cNvSpPr/>
          <p:nvPr userDrawn="1"/>
        </p:nvSpPr>
        <p:spPr>
          <a:xfrm>
            <a:off x="5443538" y="653072"/>
            <a:ext cx="1304925" cy="57182"/>
          </a:xfrm>
          <a:prstGeom prst="rect">
            <a:avLst/>
          </a:prstGeom>
          <a:solidFill>
            <a:srgbClr val="FEBB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 Neue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264748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GA2" type="tx">
  <p:cSld name="DGA2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6"/>
          <p:cNvSpPr txBox="1">
            <a:spLocks noGrp="1"/>
          </p:cNvSpPr>
          <p:nvPr>
            <p:ph type="sldNum" idx="12"/>
          </p:nvPr>
        </p:nvSpPr>
        <p:spPr>
          <a:xfrm>
            <a:off x="5977052" y="6536531"/>
            <a:ext cx="233135" cy="6520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71425" tIns="71425" rIns="71425" bIns="71425" anchor="t" anchorCtr="0">
            <a:spAutoFit/>
          </a:bodyPr>
          <a:lstStyle>
            <a:lvl1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Helvetica Neue Light"/>
              <a:buNone/>
              <a:defRPr sz="1100"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  <a:lvl2pPr marL="0" marR="0" lvl="1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Helvetica Neue Light"/>
              <a:buNone/>
              <a:defRPr sz="1100">
                <a:latin typeface="Helvetica Neue Light"/>
                <a:ea typeface="Helvetica Neue Light"/>
                <a:cs typeface="Helvetica Neue Light"/>
                <a:sym typeface="Helvetica Neue Light"/>
              </a:defRPr>
            </a:lvl2pPr>
            <a:lvl3pPr marL="0" marR="0" lvl="2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Helvetica Neue Light"/>
              <a:buNone/>
              <a:defRPr sz="1100">
                <a:latin typeface="Helvetica Neue Light"/>
                <a:ea typeface="Helvetica Neue Light"/>
                <a:cs typeface="Helvetica Neue Light"/>
                <a:sym typeface="Helvetica Neue Light"/>
              </a:defRPr>
            </a:lvl3pPr>
            <a:lvl4pPr marL="0" marR="0" lvl="3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Helvetica Neue Light"/>
              <a:buNone/>
              <a:defRPr sz="1100">
                <a:latin typeface="Helvetica Neue Light"/>
                <a:ea typeface="Helvetica Neue Light"/>
                <a:cs typeface="Helvetica Neue Light"/>
                <a:sym typeface="Helvetica Neue Light"/>
              </a:defRPr>
            </a:lvl4pPr>
            <a:lvl5pPr marL="0" marR="0" lvl="4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Helvetica Neue Light"/>
              <a:buNone/>
              <a:defRPr sz="1100">
                <a:latin typeface="Helvetica Neue Light"/>
                <a:ea typeface="Helvetica Neue Light"/>
                <a:cs typeface="Helvetica Neue Light"/>
                <a:sym typeface="Helvetica Neue Light"/>
              </a:defRPr>
            </a:lvl5pPr>
            <a:lvl6pPr marL="0" marR="0" lvl="5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Helvetica Neue Light"/>
              <a:buNone/>
              <a:defRPr sz="1100">
                <a:latin typeface="Helvetica Neue Light"/>
                <a:ea typeface="Helvetica Neue Light"/>
                <a:cs typeface="Helvetica Neue Light"/>
                <a:sym typeface="Helvetica Neue Light"/>
              </a:defRPr>
            </a:lvl6pPr>
            <a:lvl7pPr marL="0" marR="0" lvl="6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Helvetica Neue Light"/>
              <a:buNone/>
              <a:defRPr sz="1100">
                <a:latin typeface="Helvetica Neue Light"/>
                <a:ea typeface="Helvetica Neue Light"/>
                <a:cs typeface="Helvetica Neue Light"/>
                <a:sym typeface="Helvetica Neue Light"/>
              </a:defRPr>
            </a:lvl7pPr>
            <a:lvl8pPr marL="0" marR="0" lvl="7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Helvetica Neue Light"/>
              <a:buNone/>
              <a:defRPr sz="1100">
                <a:latin typeface="Helvetica Neue Light"/>
                <a:ea typeface="Helvetica Neue Light"/>
                <a:cs typeface="Helvetica Neue Light"/>
                <a:sym typeface="Helvetica Neue Light"/>
              </a:defRPr>
            </a:lvl8pPr>
            <a:lvl9pPr marL="0" marR="0" lvl="8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Helvetica Neue Light"/>
              <a:buNone/>
              <a:defRPr sz="1100">
                <a:latin typeface="Helvetica Neue Light"/>
                <a:ea typeface="Helvetica Neue Light"/>
                <a:cs typeface="Helvetica Neue Light"/>
                <a:sym typeface="Helvetica Neue Light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sz="900"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</p:spTree>
    <p:extLst>
      <p:ext uri="{BB962C8B-B14F-4D97-AF65-F5344CB8AC3E}">
        <p14:creationId xmlns:p14="http://schemas.microsoft.com/office/powerpoint/2010/main" val="194828715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7865C3-B82C-A95D-3632-8CB76392158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DC6E390-6A07-A3FC-E794-A4700C5FB68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15F660-86F1-C8EC-F550-2A34FC2BC7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0D0092-1AD8-3606-23CA-478B6C7AF6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19B332-7405-3C36-06FE-32D84B5B19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509747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A4B018B-7F1E-4B49-B9C1-AEB89CF4DA9B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36595C3-2EBF-4C6E-88D7-87CB3744729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14" name="Slide Number Placeholder 3">
            <a:extLst>
              <a:ext uri="{FF2B5EF4-FFF2-40B4-BE49-F238E27FC236}">
                <a16:creationId xmlns:a16="http://schemas.microsoft.com/office/drawing/2014/main" id="{CA206D98-03D1-43B4-89C1-F7B9FFF8B7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100"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86100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B824A8C-4206-1A83-968D-13FD6AD89A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3460490-84BD-D723-BDCF-284477422C2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E68A1F-E59E-FB26-10F6-FDEDB20B4B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607F3C-8FA8-E134-5D24-070C46F949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83EFDA-2FF4-24DB-ADEC-936DC25772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299926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FA30C2-3D2F-A950-AE45-A5C193D507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8EFBDF3-4274-8904-A292-2E51691EE8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27104B-1DCB-D932-2DE4-4F8BE54E7C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D2F475-6870-159E-D158-29812E16D9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1B64504-BE9F-8FAF-C16B-684E62CC94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01067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92526DF-7605-5B1A-C5F9-879D3AC05B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BA14694-3C7D-E0E3-52C6-B9B5335CE3D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F059C37-5901-0DF3-52F0-3561A49E7EC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EC5AF7A-646B-7A03-2F54-0A5E492F5F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DA3D9A2-77DE-A4D5-D02D-01FBC1C3CC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95013D3-98BE-827F-3DB0-B27E87968D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92778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091689-B190-C19D-7594-1A9D689C59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B4954B1-BA5A-7671-9CAD-2C1A0FBE40F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11ED59E-462E-2E3B-2841-256EDD7EC1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8600D2-F43A-6398-DD18-496CA2CB742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5748F44-0D26-B612-78EB-3049D43D1FC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A5113C2-0DFF-5B79-4302-AE3FA8AB44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0B51848-9540-A52C-2FDF-97E4C5871D0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36B31FA-B033-393E-4861-9C1516D849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690860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FF16A2-9BD2-E459-9987-C319FA00AE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B947DCB-D549-9C52-CEBC-0549AA3BDC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C8B40DC-C363-10D8-0150-6D7C9FE3AC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7B1AFEF-487D-E264-C384-B73C58B2E5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8757791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3FBE1DF-A478-B9EA-7513-87257D59E4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1184EE8-C2A9-83F8-2DD4-E03B7BA6A3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7E96B9D-5FC9-65A7-1815-14063206B6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299235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695BBD-DAD2-650B-006B-BE01D81B14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208143-90FA-A3DF-794C-130A02BD7E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4711BD3-0759-CD28-AAE5-E966F240DF2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34AC461-B5B5-48BD-34D9-3DA08AA5AA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7915730-B2BA-B5C7-AC97-BAACAB3A94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FDD0CDF-AFAE-30C6-04F6-DEFDA6AC8D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372299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090003-4DEA-7268-6E04-CEC52B320E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0687735-B8B2-C672-841E-8C5F1E7BE58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C3BBC81-0EE9-4F27-3DEE-0DFA0B742E5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FAC7740-F529-68DF-695C-2808E5C2D3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8438ED4-02F2-E736-9CA3-C7743A4C8B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9924BE-14E7-370E-E5BF-D66766170A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641460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A3B7D3-CF94-EA5F-CF8C-67D3D946972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07E3E0F-6CD9-0C29-412C-4F9BB87FC27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3D556A6-606E-0D0F-B6FE-BF0DDF94987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E89C4D9-ACDA-26A9-1023-B42CBA6C95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D23A5D-F5A1-4D09-2E33-1026F75076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7201359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6BA1958-7603-CB1D-F51F-4D991D57C15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DE6970F-4F89-0485-AF4A-3AE07D5155F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B9962F-E85B-47BF-F32B-05D2CD1944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44F6A0-132A-C637-B42D-1A5B7DCA75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0189C6-A26C-B1B1-C0AF-C26B5AACDB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17815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A9E1657B-569E-4F3E-955E-83FA92B423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314154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1DB0714-6637-4ECC-A835-449145DFB11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6811" y="155298"/>
            <a:ext cx="645523" cy="542926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380371469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1_Title and Content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8"/>
          <p:cNvSpPr txBox="1">
            <a:spLocks noGrp="1"/>
          </p:cNvSpPr>
          <p:nvPr>
            <p:ph type="sldNum" idx="12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Calibri"/>
              <a:buNone/>
              <a:defRPr sz="12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th-TH"/>
              <a:t>‹#›</a:t>
            </a:fld>
            <a:endParaRPr/>
          </a:p>
        </p:txBody>
      </p:sp>
      <p:sp>
        <p:nvSpPr>
          <p:cNvPr id="104" name="Google Shape;104;p8"/>
          <p:cNvSpPr/>
          <p:nvPr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50800" dist="38100" dir="5400000" algn="t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Calibri"/>
              <a:buNone/>
            </a:pPr>
            <a:endParaRPr sz="2800" b="1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5" name="Google Shape;105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1132350" y="233092"/>
            <a:ext cx="645523" cy="542926"/>
          </a:xfrm>
          <a:prstGeom prst="rect">
            <a:avLst/>
          </a:prstGeom>
          <a:noFill/>
          <a:ln>
            <a:noFill/>
          </a:ln>
        </p:spPr>
      </p:pic>
      <p:sp>
        <p:nvSpPr>
          <p:cNvPr id="106" name="Google Shape;106;p8"/>
          <p:cNvSpPr/>
          <p:nvPr/>
        </p:nvSpPr>
        <p:spPr>
          <a:xfrm>
            <a:off x="166255" y="1018903"/>
            <a:ext cx="11830153" cy="5603636"/>
          </a:xfrm>
          <a:prstGeom prst="roundRect">
            <a:avLst>
              <a:gd name="adj" fmla="val 7810"/>
            </a:avLst>
          </a:prstGeom>
          <a:solidFill>
            <a:schemeClr val="lt1"/>
          </a:solidFill>
          <a:ln>
            <a:noFill/>
          </a:ln>
          <a:effectLst>
            <a:outerShdw blurRad="50800" dist="38100" dir="5400000" algn="t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Calibri"/>
              <a:buNone/>
            </a:pPr>
            <a:endParaRPr sz="2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427649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A9E1657B-569E-4F3E-955E-83FA92B423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1DB0714-6637-4ECC-A835-449145DFB11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06811" y="155298"/>
            <a:ext cx="645523" cy="542926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268952930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82F2A69-B8E9-4792-B7CC-50BEEBABBC7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3FD9BB2-976C-440C-9AB5-3DB5164177FB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5AEA0B6-F2B7-49DD-B72A-1F925F2CD38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175819706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50FF8DB8-CDEF-4DDF-8454-28BE1A3528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/>
              <a:pPr algn="r">
                <a:defRPr/>
              </a:pPr>
              <a:t>‹#›</a:t>
            </a:fld>
            <a:endParaRPr lang="th-TH" dirty="0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EA773326-B884-4C8E-8285-D9C9318CE9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63539"/>
          <a:stretch/>
        </p:blipFill>
        <p:spPr>
          <a:xfrm>
            <a:off x="9080951" y="28281"/>
            <a:ext cx="3111049" cy="667160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2C4C37A-C67F-4AAC-A9CB-49A20F28E39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51" y="169087"/>
            <a:ext cx="744370" cy="626063"/>
          </a:xfrm>
          <a:prstGeom prst="rect">
            <a:avLst/>
          </a:prstGeom>
          <a:effectLst>
            <a:softEdge rad="0"/>
          </a:effec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32B3C41-8EF4-48CA-8FC4-16C283846F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52" r="58149" b="10342"/>
          <a:stretch/>
        </p:blipFill>
        <p:spPr>
          <a:xfrm>
            <a:off x="8700639" y="0"/>
            <a:ext cx="349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7979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50FF8DB8-CDEF-4DDF-8454-28BE1A3528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/>
              <a:pPr algn="r">
                <a:defRPr/>
              </a:pPr>
              <a:t>‹#›</a:t>
            </a:fld>
            <a:endParaRPr lang="th-TH" dirty="0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EA773326-B884-4C8E-8285-D9C9318CE9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74983"/>
          <a:stretch/>
        </p:blipFill>
        <p:spPr>
          <a:xfrm flipH="1">
            <a:off x="10057394" y="91440"/>
            <a:ext cx="2134605" cy="667160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2C4C37A-C67F-4AAC-A9CB-49A20F28E39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51" y="169087"/>
            <a:ext cx="744370" cy="626063"/>
          </a:xfrm>
          <a:prstGeom prst="rect">
            <a:avLst/>
          </a:prstGeom>
          <a:effectLst>
            <a:softEdge rad="0"/>
          </a:effectLst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ABC5C63C-74F1-4BB5-9DF5-4920AD1F3299}"/>
              </a:ext>
            </a:extLst>
          </p:cNvPr>
          <p:cNvGrpSpPr/>
          <p:nvPr userDrawn="1"/>
        </p:nvGrpSpPr>
        <p:grpSpPr>
          <a:xfrm>
            <a:off x="0" y="2487704"/>
            <a:ext cx="9924288" cy="1882590"/>
            <a:chOff x="-1132110" y="2487704"/>
            <a:chExt cx="9930034" cy="1882590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017C8064-67D3-467C-905A-C4EDC043877E}"/>
                </a:ext>
              </a:extLst>
            </p:cNvPr>
            <p:cNvSpPr/>
            <p:nvPr userDrawn="1"/>
          </p:nvSpPr>
          <p:spPr>
            <a:xfrm>
              <a:off x="-1132110" y="2487706"/>
              <a:ext cx="9828683" cy="1882588"/>
            </a:xfrm>
            <a:prstGeom prst="roundRect">
              <a:avLst>
                <a:gd name="adj" fmla="val 0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ight Triangle 22">
              <a:extLst>
                <a:ext uri="{FF2B5EF4-FFF2-40B4-BE49-F238E27FC236}">
                  <a16:creationId xmlns:a16="http://schemas.microsoft.com/office/drawing/2014/main" id="{AFC8377E-A127-4ACC-A916-C5CD202AA437}"/>
                </a:ext>
              </a:extLst>
            </p:cNvPr>
            <p:cNvSpPr/>
            <p:nvPr userDrawn="1"/>
          </p:nvSpPr>
          <p:spPr>
            <a:xfrm flipH="1" flipV="1">
              <a:off x="8455005" y="2487706"/>
              <a:ext cx="291326" cy="579344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ight Triangle 23">
              <a:extLst>
                <a:ext uri="{FF2B5EF4-FFF2-40B4-BE49-F238E27FC236}">
                  <a16:creationId xmlns:a16="http://schemas.microsoft.com/office/drawing/2014/main" id="{9B8F48BA-E1FF-43DD-B062-2EFF4E2F4271}"/>
                </a:ext>
              </a:extLst>
            </p:cNvPr>
            <p:cNvSpPr/>
            <p:nvPr userDrawn="1"/>
          </p:nvSpPr>
          <p:spPr>
            <a:xfrm flipH="1" flipV="1">
              <a:off x="8661400" y="2487704"/>
              <a:ext cx="136524" cy="211045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ight Triangle 24">
              <a:extLst>
                <a:ext uri="{FF2B5EF4-FFF2-40B4-BE49-F238E27FC236}">
                  <a16:creationId xmlns:a16="http://schemas.microsoft.com/office/drawing/2014/main" id="{38E0A9E2-E57B-4D71-897F-0E7E21B69596}"/>
                </a:ext>
              </a:extLst>
            </p:cNvPr>
            <p:cNvSpPr/>
            <p:nvPr userDrawn="1"/>
          </p:nvSpPr>
          <p:spPr>
            <a:xfrm flipH="1">
              <a:off x="8445603" y="3790950"/>
              <a:ext cx="291326" cy="579344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ight Triangle 25">
              <a:extLst>
                <a:ext uri="{FF2B5EF4-FFF2-40B4-BE49-F238E27FC236}">
                  <a16:creationId xmlns:a16="http://schemas.microsoft.com/office/drawing/2014/main" id="{68E7D6CF-166B-4E1E-BA12-7AB46AE211DE}"/>
                </a:ext>
              </a:extLst>
            </p:cNvPr>
            <p:cNvSpPr/>
            <p:nvPr userDrawn="1"/>
          </p:nvSpPr>
          <p:spPr>
            <a:xfrm flipH="1">
              <a:off x="8640404" y="4159249"/>
              <a:ext cx="136524" cy="211045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12DD874E-BC7A-478B-9B92-D5F1C412B9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52" r="58149" b="10342"/>
          <a:stretch/>
        </p:blipFill>
        <p:spPr>
          <a:xfrm>
            <a:off x="9771605" y="0"/>
            <a:ext cx="349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2396154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BB34C19-5956-40ED-8814-CA54CB437C36}"/>
              </a:ext>
            </a:extLst>
          </p:cNvPr>
          <p:cNvSpPr/>
          <p:nvPr userDrawn="1"/>
        </p:nvSpPr>
        <p:spPr>
          <a:xfrm>
            <a:off x="307287" y="1007599"/>
            <a:ext cx="1091415" cy="516402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4742393A-54F4-4365-8850-D5BB866003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A4B018B-7F1E-4B49-B9C1-AEB89CF4DA9B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36595C3-2EBF-4C6E-88D7-87CB3744729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250261060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3">
            <a:extLst>
              <a:ext uri="{FF2B5EF4-FFF2-40B4-BE49-F238E27FC236}">
                <a16:creationId xmlns:a16="http://schemas.microsoft.com/office/drawing/2014/main" id="{74F33000-A740-404D-9F59-59FEAF1524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8A10808-5B2E-4044-BFBA-CA29FF4E79AB}"/>
              </a:ext>
            </a:extLst>
          </p:cNvPr>
          <p:cNvGrpSpPr/>
          <p:nvPr userDrawn="1"/>
        </p:nvGrpSpPr>
        <p:grpSpPr>
          <a:xfrm>
            <a:off x="456556" y="865031"/>
            <a:ext cx="11278888" cy="972193"/>
            <a:chOff x="201912" y="865031"/>
            <a:chExt cx="11278888" cy="972193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41967623-D62B-4844-A2FC-F0E31864B94D}"/>
                </a:ext>
              </a:extLst>
            </p:cNvPr>
            <p:cNvSpPr/>
            <p:nvPr userDrawn="1"/>
          </p:nvSpPr>
          <p:spPr>
            <a:xfrm>
              <a:off x="506750" y="1048542"/>
              <a:ext cx="10974050" cy="49384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CA76102-0173-4153-8948-42A84E51A245}"/>
                </a:ext>
              </a:extLst>
            </p:cNvPr>
            <p:cNvGrpSpPr/>
            <p:nvPr userDrawn="1"/>
          </p:nvGrpSpPr>
          <p:grpSpPr>
            <a:xfrm>
              <a:off x="201912" y="865031"/>
              <a:ext cx="1018575" cy="972193"/>
              <a:chOff x="8243711" y="2275512"/>
              <a:chExt cx="3707725" cy="3512866"/>
            </a:xfrm>
          </p:grpSpPr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02247990-E80A-4886-B432-2E41EC728628}"/>
                  </a:ext>
                </a:extLst>
              </p:cNvPr>
              <p:cNvGrpSpPr/>
              <p:nvPr/>
            </p:nvGrpSpPr>
            <p:grpSpPr>
              <a:xfrm>
                <a:off x="8243711" y="2275512"/>
                <a:ext cx="3707725" cy="3512866"/>
                <a:chOff x="4283335" y="1881752"/>
                <a:chExt cx="4107515" cy="3891646"/>
              </a:xfrm>
            </p:grpSpPr>
            <p:pic>
              <p:nvPicPr>
                <p:cNvPr id="15" name="Graphic 14">
                  <a:extLst>
                    <a:ext uri="{FF2B5EF4-FFF2-40B4-BE49-F238E27FC236}">
                      <a16:creationId xmlns:a16="http://schemas.microsoft.com/office/drawing/2014/main" id="{9EA73B08-8302-4794-96B5-0906160A4E4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96DAC541-7B7A-43D3-8B79-37D633B846F1}">
                      <asvg:svgBlip xmlns:asvg="http://schemas.microsoft.com/office/drawing/2016/SVG/main" r:embed="rId3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83335" y="1881752"/>
                  <a:ext cx="3891646" cy="3891646"/>
                </a:xfrm>
                <a:prstGeom prst="rect">
                  <a:avLst/>
                </a:prstGeom>
              </p:spPr>
            </p:pic>
            <p:sp>
              <p:nvSpPr>
                <p:cNvPr id="19" name="Oval 18">
                  <a:extLst>
                    <a:ext uri="{FF2B5EF4-FFF2-40B4-BE49-F238E27FC236}">
                      <a16:creationId xmlns:a16="http://schemas.microsoft.com/office/drawing/2014/main" id="{192F7720-B9BB-4EEC-B3E3-BC0E391D553F}"/>
                    </a:ext>
                  </a:extLst>
                </p:cNvPr>
                <p:cNvSpPr/>
                <p:nvPr/>
              </p:nvSpPr>
              <p:spPr>
                <a:xfrm>
                  <a:off x="4542005" y="2084076"/>
                  <a:ext cx="3455042" cy="34550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21" name="Oval 20">
                  <a:extLst>
                    <a:ext uri="{FF2B5EF4-FFF2-40B4-BE49-F238E27FC236}">
                      <a16:creationId xmlns:a16="http://schemas.microsoft.com/office/drawing/2014/main" id="{DC4B1769-AA9B-4759-B761-CBB22DDD71B8}"/>
                    </a:ext>
                  </a:extLst>
                </p:cNvPr>
                <p:cNvSpPr/>
                <p:nvPr/>
              </p:nvSpPr>
              <p:spPr>
                <a:xfrm>
                  <a:off x="7162826" y="3177826"/>
                  <a:ext cx="1228024" cy="1228024"/>
                </a:xfrm>
                <a:prstGeom prst="ellipse">
                  <a:avLst/>
                </a:prstGeom>
                <a:solidFill>
                  <a:srgbClr val="00B0F0"/>
                </a:solidFill>
                <a:ln w="38100">
                  <a:solidFill>
                    <a:schemeClr val="bg1"/>
                  </a:solidFill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pic>
            <p:nvPicPr>
              <p:cNvPr id="14" name="Graphic 13">
                <a:extLst>
                  <a:ext uri="{FF2B5EF4-FFF2-40B4-BE49-F238E27FC236}">
                    <a16:creationId xmlns:a16="http://schemas.microsoft.com/office/drawing/2014/main" id="{FE34A761-E4CB-402E-952E-A8F7BB3C4C10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4">
                <a:extLs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572380" y="2597417"/>
                <a:ext cx="2702199" cy="2856611"/>
              </a:xfrm>
              <a:prstGeom prst="rect">
                <a:avLst/>
              </a:prstGeom>
            </p:spPr>
          </p:pic>
        </p:grpSp>
      </p:grp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95CF86B3-992D-411A-AD5E-676D763294F1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CA8D10C0-2C29-4BD5-A400-2FCACA967971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256396926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3">
            <a:extLst>
              <a:ext uri="{FF2B5EF4-FFF2-40B4-BE49-F238E27FC236}">
                <a16:creationId xmlns:a16="http://schemas.microsoft.com/office/drawing/2014/main" id="{74F33000-A740-404D-9F59-59FEAF1524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F5CF0E9A-AF52-4A7B-8921-F47FFD2CBF5E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75E15F90-F803-4B94-BB5B-7A9928D9AC0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F689AB5-99AF-42E5-9B0F-BB0CD037CEAA}"/>
              </a:ext>
            </a:extLst>
          </p:cNvPr>
          <p:cNvSpPr/>
          <p:nvPr userDrawn="1"/>
        </p:nvSpPr>
        <p:spPr>
          <a:xfrm>
            <a:off x="166255" y="1233529"/>
            <a:ext cx="11830153" cy="5389010"/>
          </a:xfrm>
          <a:prstGeom prst="roundRect">
            <a:avLst>
              <a:gd name="adj" fmla="val 7810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AFEEB6A-77B3-4824-B327-BC63A445650A}"/>
              </a:ext>
            </a:extLst>
          </p:cNvPr>
          <p:cNvGrpSpPr/>
          <p:nvPr userDrawn="1"/>
        </p:nvGrpSpPr>
        <p:grpSpPr>
          <a:xfrm>
            <a:off x="308020" y="865031"/>
            <a:ext cx="11575960" cy="972193"/>
            <a:chOff x="201912" y="865031"/>
            <a:chExt cx="11575960" cy="972193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CE7B177A-D643-42A3-AC5C-A5DAA3E92CBA}"/>
                </a:ext>
              </a:extLst>
            </p:cNvPr>
            <p:cNvSpPr/>
            <p:nvPr userDrawn="1"/>
          </p:nvSpPr>
          <p:spPr>
            <a:xfrm>
              <a:off x="506749" y="1048542"/>
              <a:ext cx="11271123" cy="493847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20000"/>
                <a:lumOff val="8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3A23C9CF-F169-49F1-B8AB-FDF27C1A636D}"/>
                </a:ext>
              </a:extLst>
            </p:cNvPr>
            <p:cNvGrpSpPr/>
            <p:nvPr userDrawn="1"/>
          </p:nvGrpSpPr>
          <p:grpSpPr>
            <a:xfrm>
              <a:off x="201912" y="865031"/>
              <a:ext cx="1018575" cy="972193"/>
              <a:chOff x="8243711" y="2275512"/>
              <a:chExt cx="3707725" cy="3512866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ABF84B6C-9694-4D63-9BD1-07883DF2E53E}"/>
                  </a:ext>
                </a:extLst>
              </p:cNvPr>
              <p:cNvGrpSpPr/>
              <p:nvPr/>
            </p:nvGrpSpPr>
            <p:grpSpPr>
              <a:xfrm>
                <a:off x="8243711" y="2275512"/>
                <a:ext cx="3707725" cy="3512866"/>
                <a:chOff x="4283335" y="1881752"/>
                <a:chExt cx="4107515" cy="3891646"/>
              </a:xfrm>
            </p:grpSpPr>
            <p:pic>
              <p:nvPicPr>
                <p:cNvPr id="14" name="Graphic 13">
                  <a:extLst>
                    <a:ext uri="{FF2B5EF4-FFF2-40B4-BE49-F238E27FC236}">
                      <a16:creationId xmlns:a16="http://schemas.microsoft.com/office/drawing/2014/main" id="{793677E3-9746-4658-854B-8350B5752FD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283335" y="1881752"/>
                  <a:ext cx="3891646" cy="3891646"/>
                </a:xfrm>
                <a:prstGeom prst="rect">
                  <a:avLst/>
                </a:prstGeom>
              </p:spPr>
            </p:pic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id="{5AF56CE1-A3D3-4831-9568-A9F320D9A398}"/>
                    </a:ext>
                  </a:extLst>
                </p:cNvPr>
                <p:cNvSpPr/>
                <p:nvPr/>
              </p:nvSpPr>
              <p:spPr>
                <a:xfrm>
                  <a:off x="4542005" y="2084076"/>
                  <a:ext cx="3455042" cy="3455042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  <p:sp>
              <p:nvSpPr>
                <p:cNvPr id="16" name="Oval 15">
                  <a:extLst>
                    <a:ext uri="{FF2B5EF4-FFF2-40B4-BE49-F238E27FC236}">
                      <a16:creationId xmlns:a16="http://schemas.microsoft.com/office/drawing/2014/main" id="{6A380145-8BA0-4278-928C-9389E8915E6B}"/>
                    </a:ext>
                  </a:extLst>
                </p:cNvPr>
                <p:cNvSpPr/>
                <p:nvPr/>
              </p:nvSpPr>
              <p:spPr>
                <a:xfrm>
                  <a:off x="7162826" y="3177826"/>
                  <a:ext cx="1228024" cy="1228024"/>
                </a:xfrm>
                <a:prstGeom prst="ellipse">
                  <a:avLst/>
                </a:prstGeom>
                <a:solidFill>
                  <a:srgbClr val="00B0F0"/>
                </a:solidFill>
                <a:ln w="38100">
                  <a:solidFill>
                    <a:schemeClr val="bg1"/>
                  </a:solidFill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Cordia New" panose="020B0304020202020204" pitchFamily="34" charset="-34"/>
                  </a:endParaRPr>
                </a:p>
              </p:txBody>
            </p:sp>
          </p:grpSp>
          <p:pic>
            <p:nvPicPr>
              <p:cNvPr id="11" name="Graphic 10">
                <a:extLst>
                  <a:ext uri="{FF2B5EF4-FFF2-40B4-BE49-F238E27FC236}">
                    <a16:creationId xmlns:a16="http://schemas.microsoft.com/office/drawing/2014/main" id="{E0F8A667-8135-45C1-AB04-66AECA997544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5">
                <a:extLst>
                  <a:ext uri="{96DAC541-7B7A-43D3-8B79-37D633B846F1}">
                    <asvg:svgBlip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8619930" y="2597419"/>
                <a:ext cx="2702201" cy="2856612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17189870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lide Number Placeholder 3">
            <a:extLst>
              <a:ext uri="{FF2B5EF4-FFF2-40B4-BE49-F238E27FC236}">
                <a16:creationId xmlns:a16="http://schemas.microsoft.com/office/drawing/2014/main" id="{74F33000-A740-404D-9F59-59FEAF1524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47" name="Slide Number Placeholder 2">
            <a:extLst>
              <a:ext uri="{FF2B5EF4-FFF2-40B4-BE49-F238E27FC236}">
                <a16:creationId xmlns:a16="http://schemas.microsoft.com/office/drawing/2014/main" id="{558E9C84-8C7A-4740-85E2-8C45EBA2DE34}"/>
              </a:ext>
            </a:extLst>
          </p:cNvPr>
          <p:cNvSpPr txBox="1">
            <a:spLocks/>
          </p:cNvSpPr>
          <p:nvPr userDrawn="1"/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fld id="{6BAA7D4D-CF78-446F-838F-4A4102910699}" type="slidenum">
              <a:rPr lang="th-TH" altLang="th-TH" sz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Cordia New" panose="020B0304020202020204" pitchFamily="34" charset="-34"/>
              </a:rPr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th-TH" altLang="th-TH" sz="1200">
              <a:solidFill>
                <a:prstClr val="black">
                  <a:tint val="75000"/>
                </a:prstClr>
              </a:solidFill>
              <a:latin typeface="Calibri" panose="020F0502020204030204"/>
              <a:cs typeface="Cordia New" panose="020B0304020202020204" pitchFamily="34" charset="-34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3FDAAA76-C155-47DB-A9E5-B1AB57E81586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5E03125F-DDCC-4B74-8471-08E396B58F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9E13B189-426A-44F3-8BF4-B6B3DC3737C1}"/>
              </a:ext>
            </a:extLst>
          </p:cNvPr>
          <p:cNvSpPr/>
          <p:nvPr userDrawn="1"/>
        </p:nvSpPr>
        <p:spPr>
          <a:xfrm>
            <a:off x="166255" y="1149531"/>
            <a:ext cx="11830153" cy="5473008"/>
          </a:xfrm>
          <a:prstGeom prst="roundRect">
            <a:avLst>
              <a:gd name="adj" fmla="val 7810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B7CC628-F363-4CB8-ADD2-82E7D4B16C86}"/>
              </a:ext>
            </a:extLst>
          </p:cNvPr>
          <p:cNvSpPr/>
          <p:nvPr userDrawn="1"/>
        </p:nvSpPr>
        <p:spPr>
          <a:xfrm>
            <a:off x="460439" y="970164"/>
            <a:ext cx="11271123" cy="493847"/>
          </a:xfrm>
          <a:prstGeom prst="roundRect">
            <a:avLst>
              <a:gd name="adj" fmla="val 50000"/>
            </a:avLst>
          </a:prstGeom>
          <a:solidFill>
            <a:schemeClr val="accent5">
              <a:lumMod val="20000"/>
              <a:lumOff val="80000"/>
            </a:schemeClr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259205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lide Number Placeholder 3">
            <a:extLst>
              <a:ext uri="{FF2B5EF4-FFF2-40B4-BE49-F238E27FC236}">
                <a16:creationId xmlns:a16="http://schemas.microsoft.com/office/drawing/2014/main" id="{87A340C3-9E38-494B-9CEE-64298BFB034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4D688CFF-17F2-4807-A398-FA651046DDB6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231851B1-F306-47EB-A6E3-26F8C0BD33D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C5A2D2A-AA78-411C-98AF-4E10D76913B9}"/>
              </a:ext>
            </a:extLst>
          </p:cNvPr>
          <p:cNvSpPr/>
          <p:nvPr userDrawn="1"/>
        </p:nvSpPr>
        <p:spPr>
          <a:xfrm>
            <a:off x="166255" y="1018903"/>
            <a:ext cx="11830153" cy="5603636"/>
          </a:xfrm>
          <a:prstGeom prst="roundRect">
            <a:avLst>
              <a:gd name="adj" fmla="val 7810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5234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82F2A69-B8E9-4792-B7CC-50BEEBABBC7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3FD9BB2-976C-440C-9AB5-3DB5164177FB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chemeClr val="bg1"/>
          </a:solidFill>
          <a:ln w="38100"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5AEA0B6-F2B7-49DD-B72A-1F925F2CD388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366216701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3E392FAA-6EF7-4194-B483-691D33791F4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F9B4825-0A5A-4808-9B0C-644E25A7AA4C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50F41C45-4599-4DDD-8CFC-F1F2961BA20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A2A32AED-87FD-4A65-A8D7-1B6C3CD76561}"/>
              </a:ext>
            </a:extLst>
          </p:cNvPr>
          <p:cNvSpPr/>
          <p:nvPr userDrawn="1"/>
        </p:nvSpPr>
        <p:spPr>
          <a:xfrm>
            <a:off x="608975" y="996291"/>
            <a:ext cx="10974050" cy="49384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603660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9F9685BD-A7BE-42BE-A06D-058A08F3DD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13C554-725F-41FE-A92E-3A290F04249E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535C692-FC84-4132-8CA3-BC170851341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EF4A1B4-291F-4ACB-8075-816767EEF3B2}"/>
              </a:ext>
            </a:extLst>
          </p:cNvPr>
          <p:cNvSpPr/>
          <p:nvPr userDrawn="1"/>
        </p:nvSpPr>
        <p:spPr>
          <a:xfrm>
            <a:off x="0" y="888237"/>
            <a:ext cx="12192000" cy="5969763"/>
          </a:xfrm>
          <a:prstGeom prst="rect">
            <a:avLst/>
          </a:prstGeom>
          <a:solidFill>
            <a:srgbClr val="FFFF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654762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DC6E9632-4421-4C4C-A9A3-7C49001B80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2C897F73-292D-454D-9AFC-4FF6862E9B30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BCF91772-FB05-4475-9538-79DC488C7F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70E4F75-DA93-4D41-AB9A-2391ADA90BDE}"/>
              </a:ext>
            </a:extLst>
          </p:cNvPr>
          <p:cNvGrpSpPr/>
          <p:nvPr userDrawn="1"/>
        </p:nvGrpSpPr>
        <p:grpSpPr>
          <a:xfrm>
            <a:off x="0" y="1244866"/>
            <a:ext cx="12192000" cy="5152045"/>
            <a:chOff x="0" y="1528971"/>
            <a:chExt cx="12192000" cy="5152045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8523F38A-A6A5-4D28-9F52-844FBFA13B14}"/>
                </a:ext>
              </a:extLst>
            </p:cNvPr>
            <p:cNvSpPr/>
            <p:nvPr userDrawn="1"/>
          </p:nvSpPr>
          <p:spPr>
            <a:xfrm>
              <a:off x="0" y="1854926"/>
              <a:ext cx="12192000" cy="4826090"/>
            </a:xfrm>
            <a:prstGeom prst="rect">
              <a:avLst/>
            </a:prstGeom>
            <a:solidFill>
              <a:srgbClr val="FFFFFF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: Rounded Corners 19">
              <a:extLst>
                <a:ext uri="{FF2B5EF4-FFF2-40B4-BE49-F238E27FC236}">
                  <a16:creationId xmlns:a16="http://schemas.microsoft.com/office/drawing/2014/main" id="{0C2DD5E0-20F1-40B5-AF49-1A1909C0DAD8}"/>
                </a:ext>
              </a:extLst>
            </p:cNvPr>
            <p:cNvSpPr/>
            <p:nvPr userDrawn="1"/>
          </p:nvSpPr>
          <p:spPr>
            <a:xfrm>
              <a:off x="303764" y="1528971"/>
              <a:ext cx="5694310" cy="786721"/>
            </a:xfrm>
            <a:prstGeom prst="roundRect">
              <a:avLst>
                <a:gd name="adj" fmla="val 33690"/>
              </a:avLst>
            </a:prstGeom>
            <a:solidFill>
              <a:schemeClr val="bg1"/>
            </a:solidFill>
            <a:ln w="38100">
              <a:solidFill>
                <a:srgbClr val="1577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0888486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0A3DF61-8927-48AA-BC7D-BB8C4F68F2C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B2C8CDA-1A77-4703-933A-B8B14499A77C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CC83D02-4CBA-4F0C-957E-F3005704F9D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E9F6698-E1F6-48FE-94DF-C5472E8F2FB9}"/>
              </a:ext>
            </a:extLst>
          </p:cNvPr>
          <p:cNvSpPr/>
          <p:nvPr userDrawn="1"/>
        </p:nvSpPr>
        <p:spPr>
          <a:xfrm>
            <a:off x="302493" y="1741255"/>
            <a:ext cx="5694310" cy="786721"/>
          </a:xfrm>
          <a:prstGeom prst="roundRect">
            <a:avLst>
              <a:gd name="adj" fmla="val 33690"/>
            </a:avLst>
          </a:prstGeom>
          <a:solidFill>
            <a:schemeClr val="bg1"/>
          </a:solidFill>
          <a:ln w="38100">
            <a:solidFill>
              <a:srgbClr val="1577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19406277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650F1F-AA68-43A2-A802-EA6D9F4E42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1A61DF1-3BB6-403F-9CC9-71F63F6F4AF1}" type="slidenum">
              <a:rPr lang="th-TH" smtClean="0"/>
              <a:t>‹#›</a:t>
            </a:fld>
            <a:endParaRPr lang="th-TH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0D89831-25C3-4767-974F-07743D7318ED}"/>
              </a:ext>
            </a:extLst>
          </p:cNvPr>
          <p:cNvSpPr/>
          <p:nvPr userDrawn="1"/>
        </p:nvSpPr>
        <p:spPr>
          <a:xfrm>
            <a:off x="1" y="1474102"/>
            <a:ext cx="12191999" cy="4299681"/>
          </a:xfrm>
          <a:prstGeom prst="rect">
            <a:avLst/>
          </a:prstGeom>
          <a:solidFill>
            <a:srgbClr val="FFFF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143112F-25FA-454D-B83E-6C5693F7C937}"/>
              </a:ext>
            </a:extLst>
          </p:cNvPr>
          <p:cNvGrpSpPr/>
          <p:nvPr userDrawn="1"/>
        </p:nvGrpSpPr>
        <p:grpSpPr>
          <a:xfrm>
            <a:off x="0" y="2219478"/>
            <a:ext cx="12192000" cy="2407758"/>
            <a:chOff x="0" y="1971183"/>
            <a:chExt cx="12192000" cy="240775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C83A652-0B7C-42C5-8070-CECFB91BD067}"/>
                </a:ext>
              </a:extLst>
            </p:cNvPr>
            <p:cNvSpPr/>
            <p:nvPr userDrawn="1"/>
          </p:nvSpPr>
          <p:spPr>
            <a:xfrm>
              <a:off x="0" y="3363514"/>
              <a:ext cx="12192000" cy="10154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00000"/>
                </a:lnSpc>
              </a:pPr>
              <a:r>
                <a:rPr lang="th-TH" sz="3200" b="1" baseline="0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พัฒนาระบบราชการ เพื่อชีวิตที่ดีขึ้นของประชาชน</a:t>
              </a:r>
              <a:endParaRPr lang="en-US" sz="3200" b="1" dirty="0">
                <a:solidFill>
                  <a:srgbClr val="00206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ct val="100000"/>
                </a:lnSpc>
              </a:pPr>
              <a:r>
                <a:rPr lang="en-US" sz="2800" b="1" baseline="0" dirty="0">
                  <a:solidFill>
                    <a:srgbClr val="002060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GOOD  GOVERNANCE  FOR  BETTER  LIFE</a:t>
              </a:r>
              <a:endParaRPr lang="th-TH" sz="4800" b="1" dirty="0">
                <a:solidFill>
                  <a:srgbClr val="002060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BB6E770C-1990-4902-909A-A338C6F81D9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350713" y="1971183"/>
              <a:ext cx="1490573" cy="11935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930529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42DBEAA1-1F3F-4430-A7BE-4FBF5EF842A3}"/>
              </a:ext>
            </a:extLst>
          </p:cNvPr>
          <p:cNvSpPr/>
          <p:nvPr userDrawn="1"/>
        </p:nvSpPr>
        <p:spPr>
          <a:xfrm>
            <a:off x="303764" y="1528971"/>
            <a:ext cx="5694310" cy="786721"/>
          </a:xfrm>
          <a:prstGeom prst="roundRect">
            <a:avLst>
              <a:gd name="adj" fmla="val 33690"/>
            </a:avLst>
          </a:prstGeom>
          <a:solidFill>
            <a:schemeClr val="bg1"/>
          </a:solidFill>
          <a:ln w="38100">
            <a:solidFill>
              <a:srgbClr val="1577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DC6E9632-4421-4C4C-A9A3-7C49001B80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C5ADCD17-6C67-4302-AAD6-02CA7B45466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20950" y="2886985"/>
            <a:ext cx="7707313" cy="19462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2C897F73-292D-454D-9AFC-4FF6862E9B30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BCF91772-FB05-4475-9538-79DC488C7F4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250563540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th-TH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th-TH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CC968F-488C-46BB-B7E2-ABBB4161DAE1}" type="datetimeFigureOut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27/12/66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166D59-9375-48B9-BDB3-147B7DAC0043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424261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1155835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082923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ED2BC78-2D6E-44F7-C0BA-5B3117D6DA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B7A482-F50A-4129-8C07-F0B89FA5B76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75817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50FF8DB8-CDEF-4DDF-8454-28BE1A3528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>
                <a:solidFill>
                  <a:schemeClr val="tx1"/>
                </a:solidFill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/>
              <a:pPr algn="r">
                <a:defRPr/>
              </a:pPr>
              <a:t>‹#›</a:t>
            </a:fld>
            <a:endParaRPr lang="th-TH" dirty="0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EA773326-B884-4C8E-8285-D9C9318CE9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r="63539"/>
          <a:stretch/>
        </p:blipFill>
        <p:spPr>
          <a:xfrm>
            <a:off x="9080951" y="28281"/>
            <a:ext cx="3111049" cy="667160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2C4C37A-C67F-4AAC-A9CB-49A20F28E39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51" y="169087"/>
            <a:ext cx="744370" cy="626063"/>
          </a:xfrm>
          <a:prstGeom prst="rect">
            <a:avLst/>
          </a:prstGeom>
          <a:effectLst>
            <a:softEdge rad="0"/>
          </a:effec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32B3C41-8EF4-48CA-8FC4-16C283846F6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52" r="58149" b="10342"/>
          <a:stretch/>
        </p:blipFill>
        <p:spPr>
          <a:xfrm>
            <a:off x="8700639" y="0"/>
            <a:ext cx="349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253613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73B661-61BC-4758-875D-C66BE45B49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01DF3EA-7099-49DC-A468-DB0DEC1BF6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4C72F0-5866-4CEC-AE60-9F5B79476C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AABAC2-5386-43F5-8AE7-7D988D2CDFB8}" type="datetime1">
              <a:rPr lang="en-US" smtClean="0"/>
              <a:t>12/27/2023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F2228D9-DF13-4A0E-92E0-7D150359A4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B47AE0DE-4583-1631-9A8F-2CBCBAB6AFA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99105" y="64928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  <a:latin typeface="+mn-lt"/>
                <a:cs typeface="TH SarabunPSK" panose="020B0500040200020003" pitchFamily="34" charset="-34"/>
              </a:defRPr>
            </a:lvl1pPr>
          </a:lstStyle>
          <a:p>
            <a:fld id="{C787E290-76B0-4EA1-9FB1-BF333C18EEE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777186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B8438BD-112B-4363-BBA3-E374F16F680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8C05144-1E5D-499A-B350-A8362574D6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4BF9960-6D90-4A62-ADB1-7F7DB0D6CA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A4D899-4E29-45D1-9181-B8C3AF4E00F1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B46A6D4-0DDA-4F10-B032-EA4280EEB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8EA3A4-8E2B-432F-A4FE-D6D8B5521D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988209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473B661-61BC-4758-875D-C66BE45B49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01DF3EA-7099-49DC-A468-DB0DEC1BF6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4C72F0-5866-4CEC-AE60-9F5B79476C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AABAC2-5386-43F5-8AE7-7D988D2CDFB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F2228D9-DF13-4A0E-92E0-7D150359A4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A5B331A-F2D0-404B-B224-2895C994D8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311241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B80FBF-DF63-4A11-B384-355238E59D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63D7687-B879-4197-80F9-74979F830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0F4C6E-3CB3-4B42-B4F6-984CAA21A7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A69093-CFA4-4F6A-8642-650C2D03699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3B8411-B526-43A7-8832-A41D066662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49BEB8D-4B74-4996-81FB-E2350709DB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789420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FC6512-E545-472C-9506-9CBB039A3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293431A-F484-4FA4-8461-F204ED7A34DD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B4DC07B-C852-460F-A561-4178B91FFDD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791367F-8B29-4EE5-AAAE-FFB32A3DA5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ED05E13-33F4-4B46-A0CA-3D85B4CE40BC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1159932-70AD-449B-99AB-EFAA6DCF2C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649DFDB-BDF3-4D65-8DA9-11B3574946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363506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614864-5702-4BD7-A21B-108429AA5A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BED4954-3437-4BF2-9E02-00AEE493470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E2330E0-C844-491D-B82B-741BB555CA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0BB421A-B727-424F-B921-53D906C30A7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2257E33-ECE5-44B7-BA55-C2E19D23BA0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7AFC435-01DE-4316-AFF4-5796045E85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B77207-7CB7-4E00-B9C6-01A2B5679BDB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2F54D9C2-0E67-4BD0-BC40-7FE61C0633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9CD4860-9F9E-4142-9112-1D2799F13D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7701362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D2B526-8AE5-4AFC-A07A-832E68A06F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0748578-1006-4C0A-AD31-6CBDE6D2F4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5CC53E-1485-4347-B34C-78D9791E1A92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6BF6E63-ABEE-4912-B50A-E340496370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ACDBD15-885C-4154-A3C0-64618BD3FA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964207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646DED3-6AE6-4980-B09C-3A9D480322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76E84A-24D8-4395-A7B8-1980A1A119E3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EC603EA-2421-4E14-A746-2D4D00051D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B3C0AC-216A-4AE8-A23D-BB99346774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307430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A86F30-6BBD-45FC-9D2C-AB90087BC4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6066497-B161-44E5-B520-DA030EC8D7A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A417534-CF64-40D8-91D3-B9584A72BA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8E968EA-625C-4F56-9912-062D6D17B0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C8CF67-5E7D-4E25-BC4D-85C0A0C59448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BB2D19D-761F-405C-B963-F936D611C7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B1E2F80-349C-4C93-9A53-D88A541468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127679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4A8A9A-4DCF-41C4-A79F-3797E2CC6C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46690B5-3FE6-4B56-83CF-90912EA4158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B52F5DA-AE26-491D-AA6C-10403F3432F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0E4AF2-1A5C-4238-9B3F-1BF7A64133D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918D5B-0537-4598-BB2E-66D23523E89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F25D171-5029-4576-A106-345761495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10313FA-587C-40E7-BADD-4BD1F3731F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03544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50FF8DB8-CDEF-4DDF-8454-28BE1A3528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2000">
                <a:solidFill>
                  <a:schemeClr val="tx1"/>
                </a:solidFill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/>
              <a:pPr algn="r">
                <a:defRPr/>
              </a:pPr>
              <a:t>‹#›</a:t>
            </a:fld>
            <a:endParaRPr lang="th-TH" dirty="0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EA773326-B884-4C8E-8285-D9C9318CE91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74983"/>
          <a:stretch/>
        </p:blipFill>
        <p:spPr>
          <a:xfrm flipH="1">
            <a:off x="10057394" y="91440"/>
            <a:ext cx="2134605" cy="667160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2C4C37A-C67F-4AAC-A9CB-49A20F28E39B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151" y="169087"/>
            <a:ext cx="744370" cy="626063"/>
          </a:xfrm>
          <a:prstGeom prst="rect">
            <a:avLst/>
          </a:prstGeom>
          <a:effectLst>
            <a:softEdge rad="0"/>
          </a:effectLst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ABC5C63C-74F1-4BB5-9DF5-4920AD1F3299}"/>
              </a:ext>
            </a:extLst>
          </p:cNvPr>
          <p:cNvGrpSpPr/>
          <p:nvPr userDrawn="1"/>
        </p:nvGrpSpPr>
        <p:grpSpPr>
          <a:xfrm>
            <a:off x="0" y="2168726"/>
            <a:ext cx="9924288" cy="2552129"/>
            <a:chOff x="-1132110" y="2487704"/>
            <a:chExt cx="9930034" cy="1882590"/>
          </a:xfrm>
        </p:grpSpPr>
        <p:sp>
          <p:nvSpPr>
            <p:cNvPr id="2" name="Rectangle: Rounded Corners 1">
              <a:extLst>
                <a:ext uri="{FF2B5EF4-FFF2-40B4-BE49-F238E27FC236}">
                  <a16:creationId xmlns:a16="http://schemas.microsoft.com/office/drawing/2014/main" id="{017C8064-67D3-467C-905A-C4EDC043877E}"/>
                </a:ext>
              </a:extLst>
            </p:cNvPr>
            <p:cNvSpPr/>
            <p:nvPr userDrawn="1"/>
          </p:nvSpPr>
          <p:spPr>
            <a:xfrm>
              <a:off x="-1132110" y="2487706"/>
              <a:ext cx="9828683" cy="1882588"/>
            </a:xfrm>
            <a:prstGeom prst="roundRect">
              <a:avLst>
                <a:gd name="adj" fmla="val 0"/>
              </a:avLst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ight Triangle 22">
              <a:extLst>
                <a:ext uri="{FF2B5EF4-FFF2-40B4-BE49-F238E27FC236}">
                  <a16:creationId xmlns:a16="http://schemas.microsoft.com/office/drawing/2014/main" id="{AFC8377E-A127-4ACC-A916-C5CD202AA437}"/>
                </a:ext>
              </a:extLst>
            </p:cNvPr>
            <p:cNvSpPr/>
            <p:nvPr userDrawn="1"/>
          </p:nvSpPr>
          <p:spPr>
            <a:xfrm flipH="1" flipV="1">
              <a:off x="8455005" y="2487706"/>
              <a:ext cx="291326" cy="579344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ight Triangle 23">
              <a:extLst>
                <a:ext uri="{FF2B5EF4-FFF2-40B4-BE49-F238E27FC236}">
                  <a16:creationId xmlns:a16="http://schemas.microsoft.com/office/drawing/2014/main" id="{9B8F48BA-E1FF-43DD-B062-2EFF4E2F4271}"/>
                </a:ext>
              </a:extLst>
            </p:cNvPr>
            <p:cNvSpPr/>
            <p:nvPr userDrawn="1"/>
          </p:nvSpPr>
          <p:spPr>
            <a:xfrm flipH="1" flipV="1">
              <a:off x="8661400" y="2487704"/>
              <a:ext cx="136524" cy="211045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ight Triangle 24">
              <a:extLst>
                <a:ext uri="{FF2B5EF4-FFF2-40B4-BE49-F238E27FC236}">
                  <a16:creationId xmlns:a16="http://schemas.microsoft.com/office/drawing/2014/main" id="{38E0A9E2-E57B-4D71-897F-0E7E21B69596}"/>
                </a:ext>
              </a:extLst>
            </p:cNvPr>
            <p:cNvSpPr/>
            <p:nvPr userDrawn="1"/>
          </p:nvSpPr>
          <p:spPr>
            <a:xfrm flipH="1">
              <a:off x="8445603" y="3790950"/>
              <a:ext cx="291326" cy="579344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ight Triangle 25">
              <a:extLst>
                <a:ext uri="{FF2B5EF4-FFF2-40B4-BE49-F238E27FC236}">
                  <a16:creationId xmlns:a16="http://schemas.microsoft.com/office/drawing/2014/main" id="{68E7D6CF-166B-4E1E-BA12-7AB46AE211DE}"/>
                </a:ext>
              </a:extLst>
            </p:cNvPr>
            <p:cNvSpPr/>
            <p:nvPr userDrawn="1"/>
          </p:nvSpPr>
          <p:spPr>
            <a:xfrm flipH="1">
              <a:off x="8640404" y="4159249"/>
              <a:ext cx="136524" cy="211045"/>
            </a:xfrm>
            <a:prstGeom prst="rtTriangl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12DD874E-BC7A-478B-9B92-D5F1C412B97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52" r="58149" b="10342"/>
          <a:stretch/>
        </p:blipFill>
        <p:spPr>
          <a:xfrm>
            <a:off x="9771605" y="0"/>
            <a:ext cx="349136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09880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0CCFE7-9DD0-4639-9D3E-FA8CCE1706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D44FD93-BAE2-44E6-9B72-F8A3C1A5883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C22075F-F947-4737-A66C-7A554C2B91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C770C8-95B5-4F16-9EB8-4F14A674776A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C792B6-1B39-4127-9423-50CD968565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7E7C8D8-20CA-4B3B-859C-602BC9C198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10676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ED310A6-2B8F-459E-8EF6-C428D87F54C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72E4F35-E35B-48F7-A314-2F9F962AFBB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7CB59B-D062-4A84-928F-DF39FE185D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211D1E-284F-4ED0-BA52-3286A9E232FA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62FB92-27E3-45A9-833E-BA79FC3C32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D044FF-6A2C-406B-A238-F29B870D42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094199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364498-E549-4427-81FF-FD904545BCD0}" type="datetime1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27/12/66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24CE093-0AC2-4D13-B92F-1971B0C04253}" type="slidenum">
              <a:rPr lang="th-TH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th-TH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2" name="Rectangle 9"/>
          <p:cNvSpPr>
            <a:spLocks noChangeArrowheads="1"/>
          </p:cNvSpPr>
          <p:nvPr userDrawn="1"/>
        </p:nvSpPr>
        <p:spPr bwMode="auto">
          <a:xfrm>
            <a:off x="3" y="2553183"/>
            <a:ext cx="12186044" cy="168681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none" lIns="51398" tIns="25700" rIns="51398" bIns="25700" anchor="ctr"/>
          <a:lstStyle/>
          <a:p>
            <a:pPr defTabSz="257175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th-TH" sz="1013" dirty="0">
              <a:solidFill>
                <a:srgbClr val="333333"/>
              </a:solidFill>
              <a:latin typeface="Arial" charset="0"/>
              <a:cs typeface="Angsana New" charset="-34"/>
            </a:endParaRPr>
          </a:p>
        </p:txBody>
      </p:sp>
      <p:sp>
        <p:nvSpPr>
          <p:cNvPr id="14" name="Line 31"/>
          <p:cNvSpPr>
            <a:spLocks noChangeShapeType="1"/>
          </p:cNvSpPr>
          <p:nvPr userDrawn="1"/>
        </p:nvSpPr>
        <p:spPr bwMode="auto">
          <a:xfrm>
            <a:off x="0" y="4334995"/>
            <a:ext cx="12192000" cy="0"/>
          </a:xfrm>
          <a:prstGeom prst="line">
            <a:avLst/>
          </a:prstGeom>
          <a:noFill/>
          <a:ln w="76200">
            <a:solidFill>
              <a:srgbClr val="003399"/>
            </a:solidFill>
            <a:round/>
            <a:headEnd/>
            <a:tailEnd/>
          </a:ln>
          <a:effectLst/>
        </p:spPr>
        <p:txBody>
          <a:bodyPr lIns="51398" tIns="25700" rIns="51398" bIns="25700"/>
          <a:lstStyle/>
          <a:p>
            <a:pPr defTabSz="257175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th-TH" sz="1013" dirty="0">
              <a:solidFill>
                <a:srgbClr val="333333"/>
              </a:solidFill>
              <a:latin typeface="Arial" charset="0"/>
              <a:cs typeface="Angsana New" charset="-34"/>
            </a:endParaRPr>
          </a:p>
        </p:txBody>
      </p:sp>
      <p:sp>
        <p:nvSpPr>
          <p:cNvPr id="15" name="Line 31"/>
          <p:cNvSpPr>
            <a:spLocks noChangeShapeType="1"/>
          </p:cNvSpPr>
          <p:nvPr userDrawn="1"/>
        </p:nvSpPr>
        <p:spPr bwMode="auto">
          <a:xfrm>
            <a:off x="0" y="2464277"/>
            <a:ext cx="12192000" cy="0"/>
          </a:xfrm>
          <a:prstGeom prst="line">
            <a:avLst/>
          </a:prstGeom>
          <a:noFill/>
          <a:ln w="76200">
            <a:solidFill>
              <a:srgbClr val="003399"/>
            </a:solidFill>
            <a:round/>
            <a:headEnd/>
            <a:tailEnd/>
          </a:ln>
          <a:effectLst/>
        </p:spPr>
        <p:txBody>
          <a:bodyPr lIns="51398" tIns="25700" rIns="51398" bIns="25700"/>
          <a:lstStyle/>
          <a:p>
            <a:pPr defTabSz="257175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th-TH" sz="1013" dirty="0">
              <a:solidFill>
                <a:srgbClr val="333333"/>
              </a:solidFill>
              <a:latin typeface="Arial" charset="0"/>
              <a:cs typeface="Angsana New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12775263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9F9685BD-A7BE-42BE-A06D-058A08F3DD1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44234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/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  <a:latin typeface="Calibri" panose="020F0502020204030204"/>
                <a:cs typeface="Cordia New" panose="020B0304020202020204" pitchFamily="34" charset="-34"/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  <a:latin typeface="Calibri" panose="020F0502020204030204"/>
              <a:cs typeface="Cordia New" panose="020B0304020202020204" pitchFamily="34" charset="-34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713C554-725F-41FE-A92E-3A290F04249E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535C692-FC84-4132-8CA3-BC170851341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EF4A1B4-291F-4ACB-8075-816767EEF3B2}"/>
              </a:ext>
            </a:extLst>
          </p:cNvPr>
          <p:cNvSpPr/>
          <p:nvPr userDrawn="1"/>
        </p:nvSpPr>
        <p:spPr>
          <a:xfrm>
            <a:off x="0" y="888237"/>
            <a:ext cx="12192000" cy="5969763"/>
          </a:xfrm>
          <a:prstGeom prst="rect">
            <a:avLst/>
          </a:prstGeom>
          <a:solidFill>
            <a:srgbClr val="FFFFFF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41345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EBB34C19-5956-40ED-8814-CA54CB437C36}"/>
              </a:ext>
            </a:extLst>
          </p:cNvPr>
          <p:cNvSpPr/>
          <p:nvPr userDrawn="1"/>
        </p:nvSpPr>
        <p:spPr>
          <a:xfrm>
            <a:off x="307287" y="1007599"/>
            <a:ext cx="1091415" cy="516402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4742393A-54F4-4365-8850-D5BB866003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259783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A4B018B-7F1E-4B49-B9C1-AEB89CF4DA9B}"/>
              </a:ext>
            </a:extLst>
          </p:cNvPr>
          <p:cNvSpPr/>
          <p:nvPr userDrawn="1"/>
        </p:nvSpPr>
        <p:spPr>
          <a:xfrm>
            <a:off x="302493" y="176983"/>
            <a:ext cx="11599343" cy="655145"/>
          </a:xfrm>
          <a:prstGeom prst="roundRect">
            <a:avLst>
              <a:gd name="adj" fmla="val 35833"/>
            </a:avLst>
          </a:prstGeom>
          <a:solidFill>
            <a:srgbClr val="1577A5"/>
          </a:solidFill>
          <a:ln w="38100"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1" i="0" u="none" strike="noStrike" kern="1200" cap="none" spc="3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36595C3-2EBF-4C6E-88D7-87CB3744729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2350" y="233092"/>
            <a:ext cx="645523" cy="542926"/>
          </a:xfrm>
          <a:prstGeom prst="rect">
            <a:avLst/>
          </a:prstGeom>
          <a:effectLst>
            <a:softEdge rad="0"/>
          </a:effectLst>
        </p:spPr>
      </p:pic>
    </p:spTree>
    <p:extLst>
      <p:ext uri="{BB962C8B-B14F-4D97-AF65-F5344CB8AC3E}">
        <p14:creationId xmlns:p14="http://schemas.microsoft.com/office/powerpoint/2010/main" val="29501131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jpg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7.xml"/><Relationship Id="rId3" Type="http://schemas.openxmlformats.org/officeDocument/2006/relationships/slideLayout" Target="../slideLayouts/slideLayout7.xml"/><Relationship Id="rId7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6.xml"/><Relationship Id="rId2" Type="http://schemas.openxmlformats.org/officeDocument/2006/relationships/slideLayout" Target="../slideLayouts/slideLayout6.xml"/><Relationship Id="rId16" Type="http://schemas.openxmlformats.org/officeDocument/2006/relationships/image" Target="../media/image6.jpg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14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1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20" Type="http://schemas.openxmlformats.org/officeDocument/2006/relationships/slideLayout" Target="../slideLayouts/slideLayout38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8.xml"/><Relationship Id="rId19" Type="http://schemas.openxmlformats.org/officeDocument/2006/relationships/slideLayout" Target="../slideLayouts/slideLayout37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Relationship Id="rId22" Type="http://schemas.openxmlformats.org/officeDocument/2006/relationships/image" Target="../media/image14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image" Target="../media/image6.jpg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theme" Target="../theme/theme5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theme" Target="../theme/theme6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69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70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3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2" Type="http://schemas.openxmlformats.org/officeDocument/2006/relationships/slideLayout" Target="../slideLayouts/slideLayout72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5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80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57C6D2"/>
            </a:gs>
            <a:gs pos="75999">
              <a:srgbClr val="1577A5"/>
            </a:gs>
            <a:gs pos="100000">
              <a:srgbClr val="1577A5"/>
            </a:gs>
          </a:gsLst>
          <a:lin ang="189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6;p13">
            <a:extLst>
              <a:ext uri="{FF2B5EF4-FFF2-40B4-BE49-F238E27FC236}">
                <a16:creationId xmlns:a16="http://schemas.microsoft.com/office/drawing/2014/main" id="{F28B1C3E-FF54-4EB2-9EA4-0686BEDBFFB6}"/>
              </a:ext>
            </a:extLst>
          </p:cNvPr>
          <p:cNvPicPr preferRelativeResize="0"/>
          <p:nvPr/>
        </p:nvPicPr>
        <p:blipFill rotWithShape="1">
          <a:blip r:embed="rId6">
            <a:alphaModFix amt="7000"/>
          </a:blip>
          <a:srcRect l="17447" t="25355" r="1" b="9030"/>
          <a:stretch/>
        </p:blipFill>
        <p:spPr>
          <a:xfrm rot="10800000">
            <a:off x="-513882" y="-287012"/>
            <a:ext cx="12705882" cy="7145012"/>
          </a:xfrm>
          <a:custGeom>
            <a:avLst/>
            <a:gdLst/>
            <a:ahLst/>
            <a:cxnLst/>
            <a:rect l="l" t="t" r="r" b="b"/>
            <a:pathLst>
              <a:path w="10655455" h="6858000" extrusionOk="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  <a:noFill/>
          <a:ln>
            <a:noFill/>
          </a:ln>
        </p:spPr>
      </p:pic>
      <p:sp>
        <p:nvSpPr>
          <p:cNvPr id="7" name="Google Shape;7;p13">
            <a:extLst>
              <a:ext uri="{FF2B5EF4-FFF2-40B4-BE49-F238E27FC236}">
                <a16:creationId xmlns:a16="http://schemas.microsoft.com/office/drawing/2014/main" id="{64CF1001-0A6F-4659-9B07-8C577B4D2CAD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9386888" y="6569075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fld id="{37339511-650C-458E-9805-64F172DEEFAD}" type="slidenum">
              <a:rPr lang="th-TH"/>
              <a:pPr>
                <a:defRPr/>
              </a:pPr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338363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  <p:sldLayoutId id="2147483686" r:id="rId2"/>
    <p:sldLayoutId id="2147483688" r:id="rId3"/>
    <p:sldLayoutId id="2147483689" r:id="rId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57C6D2"/>
            </a:gs>
            <a:gs pos="76000">
              <a:srgbClr val="1577A5"/>
            </a:gs>
          </a:gsLst>
          <a:lin ang="189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C0E4910-90BB-41C5-8EB5-7DD3904AD22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alphaModFix amt="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47" t="25355" r="1" b="9031"/>
          <a:stretch/>
        </p:blipFill>
        <p:spPr>
          <a:xfrm rot="10800000">
            <a:off x="-513882" y="-287012"/>
            <a:ext cx="12705882" cy="7145012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</p:spPr>
      </p:pic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FD20F692-445A-4DF3-B034-83A19956E2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133394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 sz="1600" b="1"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algn="r">
              <a:defRPr/>
            </a:pPr>
            <a:fld id="{41A61DF1-3BB6-403F-9CC9-71F63F6F4AF1}" type="slidenum">
              <a:rPr lang="th-TH" smtClean="0">
                <a:solidFill>
                  <a:prstClr val="white"/>
                </a:solidFill>
              </a:rPr>
              <a:pPr algn="r">
                <a:defRPr/>
              </a:pPr>
              <a:t>‹#›</a:t>
            </a:fld>
            <a:endParaRPr lang="th-TH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6076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5" r:id="rId10"/>
    <p:sldLayoutId id="2147483700" r:id="rId11"/>
    <p:sldLayoutId id="2147483701" r:id="rId12"/>
    <p:sldLayoutId id="2147483702" r:id="rId13"/>
    <p:sldLayoutId id="2147483703" r:id="rId1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Title"/>
          <p:cNvSpPr txBox="1">
            <a:spLocks noGrp="1"/>
          </p:cNvSpPr>
          <p:nvPr>
            <p:ph type="title" hasCustomPrompt="1"/>
          </p:nvPr>
        </p:nvSpPr>
        <p:spPr>
          <a:xfrm>
            <a:off x="603250" y="539750"/>
            <a:ext cx="10985500" cy="71658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normAutofit/>
          </a:bodyPr>
          <a:lstStyle/>
          <a:p>
            <a:r>
              <a:rPr dirty="0"/>
              <a:t>Slide Title</a:t>
            </a:r>
          </a:p>
        </p:txBody>
      </p:sp>
      <p:sp>
        <p:nvSpPr>
          <p:cNvPr id="3" name="Body Level One…"/>
          <p:cNvSpPr txBox="1">
            <a:spLocks noGrp="1"/>
          </p:cNvSpPr>
          <p:nvPr>
            <p:ph type="body" idx="1" hasCustomPrompt="1"/>
          </p:nvPr>
        </p:nvSpPr>
        <p:spPr>
          <a:xfrm>
            <a:off x="603250" y="2124252"/>
            <a:ext cx="10985500" cy="4128006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lIns="50800" tIns="50800" rIns="50800" bIns="50800">
            <a:normAutofit/>
          </a:bodyPr>
          <a:lstStyle/>
          <a:p>
            <a:r>
              <a:rPr dirty="0"/>
              <a:t>Slide bullet text</a:t>
            </a:r>
          </a:p>
          <a:p>
            <a:pPr lvl="1"/>
            <a:endParaRPr dirty="0"/>
          </a:p>
          <a:p>
            <a:pPr lvl="2"/>
            <a:endParaRPr dirty="0"/>
          </a:p>
          <a:p>
            <a:pPr lvl="3"/>
            <a:endParaRPr dirty="0"/>
          </a:p>
          <a:p>
            <a:pPr lvl="4"/>
            <a:endParaRPr dirty="0"/>
          </a:p>
        </p:txBody>
      </p:sp>
      <p:sp>
        <p:nvSpPr>
          <p:cNvPr id="5" name="Rectangle">
            <a:extLst>
              <a:ext uri="{FF2B5EF4-FFF2-40B4-BE49-F238E27FC236}">
                <a16:creationId xmlns:a16="http://schemas.microsoft.com/office/drawing/2014/main" id="{12E3E34C-FB9E-696C-7D88-B6FB53DF7099}"/>
              </a:ext>
            </a:extLst>
          </p:cNvPr>
          <p:cNvSpPr/>
          <p:nvPr userDrawn="1"/>
        </p:nvSpPr>
        <p:spPr>
          <a:xfrm>
            <a:off x="-14794" y="-2872"/>
            <a:ext cx="408772" cy="6863743"/>
          </a:xfrm>
          <a:prstGeom prst="rect">
            <a:avLst/>
          </a:prstGeom>
          <a:gradFill>
            <a:gsLst>
              <a:gs pos="0">
                <a:srgbClr val="F58F20"/>
              </a:gs>
              <a:gs pos="100000">
                <a:srgbClr val="F05122"/>
              </a:gs>
            </a:gsLst>
            <a:lin ang="16200000"/>
          </a:gradFill>
          <a:ln w="12700">
            <a:miter lim="400000"/>
          </a:ln>
        </p:spPr>
        <p:txBody>
          <a:bodyPr lIns="25400" tIns="25400" rIns="25400" bIns="25400" anchor="ctr"/>
          <a:lstStyle/>
          <a:p>
            <a:pPr defTabSz="412750">
              <a:defRPr sz="32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600"/>
          </a:p>
        </p:txBody>
      </p:sp>
      <p:sp>
        <p:nvSpPr>
          <p:cNvPr id="7" name="DIGITAL GOVERNMENT DEVELOPMENT AGENCY">
            <a:extLst>
              <a:ext uri="{FF2B5EF4-FFF2-40B4-BE49-F238E27FC236}">
                <a16:creationId xmlns:a16="http://schemas.microsoft.com/office/drawing/2014/main" id="{A0C82153-E603-A6A7-43DB-6943471E3E36}"/>
              </a:ext>
            </a:extLst>
          </p:cNvPr>
          <p:cNvSpPr txBox="1"/>
          <p:nvPr userDrawn="1"/>
        </p:nvSpPr>
        <p:spPr>
          <a:xfrm rot="5400000">
            <a:off x="-1613791" y="3288155"/>
            <a:ext cx="3590727" cy="297517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:ma14="http://schemas.microsoft.com/office/mac/drawingml/2011/main" xmlns:a14="http://schemas.microsoft.com/office/drawing/2010/main" xmlns:m="http://schemas.openxmlformats.org/officeDocument/2006/math" xmlns="" val="1"/>
            </a:ext>
          </a:extLst>
        </p:spPr>
        <p:txBody>
          <a:bodyPr wrap="none" lIns="25400" tIns="25400" rIns="25400" bIns="25400" anchor="ctr">
            <a:spAutoFit/>
          </a:bodyPr>
          <a:lstStyle>
            <a:lvl1pPr algn="l">
              <a:defRPr sz="3000">
                <a:solidFill>
                  <a:srgbClr val="FFFFFF"/>
                </a:solidFill>
                <a:latin typeface="Lexend Regular Thin"/>
                <a:ea typeface="Lexend Regular Thin"/>
                <a:cs typeface="Lexend Regular Thin"/>
                <a:sym typeface="Lexend Regular Thin"/>
              </a:defRPr>
            </a:lvl1pPr>
          </a:lstStyle>
          <a:p>
            <a:r>
              <a:rPr sz="1600" b="0" kern="0" spc="-100" baseline="0" dirty="0">
                <a:solidFill>
                  <a:schemeClr val="bg1">
                    <a:alpha val="50000"/>
                  </a:schemeClr>
                </a:solidFill>
              </a:rPr>
              <a:t>DIGITAL GOVERNMENT DEVELOPMENT AGENCY</a:t>
            </a:r>
          </a:p>
        </p:txBody>
      </p:sp>
      <p:pic>
        <p:nvPicPr>
          <p:cNvPr id="4" name="image10.png" descr="image10.png">
            <a:extLst>
              <a:ext uri="{FF2B5EF4-FFF2-40B4-BE49-F238E27FC236}">
                <a16:creationId xmlns:a16="http://schemas.microsoft.com/office/drawing/2014/main" id="{60E29505-CEA1-43ED-2E7A-56782C7401FE}"/>
              </a:ext>
            </a:extLst>
          </p:cNvPr>
          <p:cNvPicPr>
            <a:picLocks noChangeAspect="1"/>
          </p:cNvPicPr>
          <p:nvPr userDrawn="1"/>
        </p:nvPicPr>
        <p:blipFill>
          <a:blip r:embed="rId22"/>
          <a:stretch>
            <a:fillRect/>
          </a:stretch>
        </p:blipFill>
        <p:spPr>
          <a:xfrm>
            <a:off x="11539080" y="6478341"/>
            <a:ext cx="540000" cy="305569"/>
          </a:xfrm>
          <a:prstGeom prst="rect">
            <a:avLst/>
          </a:prstGeom>
          <a:ln w="12700" cap="flat">
            <a:noFill/>
            <a:miter lim="400000"/>
          </a:ln>
          <a:effectLst/>
        </p:spPr>
      </p:pic>
    </p:spTree>
    <p:extLst>
      <p:ext uri="{BB962C8B-B14F-4D97-AF65-F5344CB8AC3E}">
        <p14:creationId xmlns:p14="http://schemas.microsoft.com/office/powerpoint/2010/main" val="23566999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7" r:id="rId7"/>
    <p:sldLayoutId id="2147483778" r:id="rId8"/>
    <p:sldLayoutId id="2147483779" r:id="rId9"/>
    <p:sldLayoutId id="2147483780" r:id="rId10"/>
    <p:sldLayoutId id="2147483781" r:id="rId11"/>
    <p:sldLayoutId id="2147483782" r:id="rId12"/>
    <p:sldLayoutId id="2147483783" r:id="rId13"/>
    <p:sldLayoutId id="2147483784" r:id="rId14"/>
    <p:sldLayoutId id="2147483785" r:id="rId15"/>
    <p:sldLayoutId id="2147483786" r:id="rId16"/>
    <p:sldLayoutId id="2147483787" r:id="rId17"/>
    <p:sldLayoutId id="2147483788" r:id="rId18"/>
    <p:sldLayoutId id="2147483789" r:id="rId19"/>
    <p:sldLayoutId id="2147483790" r:id="rId20"/>
  </p:sldLayoutIdLst>
  <p:transition spd="med"/>
  <p:hf hdr="0" ftr="0"/>
  <p:txStyles>
    <p:titleStyle>
      <a:lvl1pPr marL="0" marR="0" indent="0" algn="l" defTabSz="121916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3600" b="1" i="0" u="none" strike="noStrike" cap="none" spc="-85" baseline="0">
          <a:solidFill>
            <a:schemeClr val="tx1">
              <a:lumMod val="75000"/>
            </a:schemeClr>
          </a:solidFill>
          <a:uFillTx/>
          <a:latin typeface="Prompt Medium" panose="00000600000000000000" pitchFamily="2" charset="-34"/>
          <a:ea typeface="+mn-ea"/>
          <a:cs typeface="Prompt Medium" panose="00000600000000000000" pitchFamily="2" charset="-34"/>
          <a:sym typeface="Helvetica Neue"/>
        </a:defRPr>
      </a:lvl1pPr>
      <a:lvl2pPr marL="0" marR="0" indent="228600" algn="l" defTabSz="121916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50" b="1" i="0" u="none" strike="noStrike" cap="none" spc="-85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2pPr>
      <a:lvl3pPr marL="0" marR="0" indent="457200" algn="l" defTabSz="121916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50" b="1" i="0" u="none" strike="noStrike" cap="none" spc="-85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3pPr>
      <a:lvl4pPr marL="0" marR="0" indent="685800" algn="l" defTabSz="121916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50" b="1" i="0" u="none" strike="noStrike" cap="none" spc="-85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4pPr>
      <a:lvl5pPr marL="0" marR="0" indent="914400" algn="l" defTabSz="121916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50" b="1" i="0" u="none" strike="noStrike" cap="none" spc="-85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5pPr>
      <a:lvl6pPr marL="0" marR="0" indent="1143000" algn="l" defTabSz="121916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50" b="1" i="0" u="none" strike="noStrike" cap="none" spc="-85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6pPr>
      <a:lvl7pPr marL="0" marR="0" indent="1371600" algn="l" defTabSz="121916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50" b="1" i="0" u="none" strike="noStrike" cap="none" spc="-85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7pPr>
      <a:lvl8pPr marL="0" marR="0" indent="1600200" algn="l" defTabSz="121916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50" b="1" i="0" u="none" strike="noStrike" cap="none" spc="-85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8pPr>
      <a:lvl9pPr marL="0" marR="0" indent="1828800" algn="l" defTabSz="1219169" rtl="0" latinLnBrk="0">
        <a:lnSpc>
          <a:spcPct val="8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4250" b="1" i="0" u="none" strike="noStrike" cap="none" spc="-85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9pPr>
    </p:titleStyle>
    <p:bodyStyle>
      <a:lvl1pPr marL="304800" marR="0" indent="-304800" algn="l" defTabSz="1219169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200" b="0" i="0" u="none" strike="noStrike" cap="none" spc="0" baseline="0">
          <a:solidFill>
            <a:schemeClr val="tx1">
              <a:lumMod val="75000"/>
            </a:schemeClr>
          </a:solidFill>
          <a:uFillTx/>
          <a:latin typeface="Prompt Medium" panose="00000600000000000000" pitchFamily="2" charset="-34"/>
          <a:ea typeface="+mn-ea"/>
          <a:cs typeface="Prompt Medium" panose="00000600000000000000" pitchFamily="2" charset="-34"/>
          <a:sym typeface="Helvetica Neue"/>
        </a:defRPr>
      </a:lvl1pPr>
      <a:lvl2pPr marL="609600" marR="0" indent="-304800" algn="l" defTabSz="1219169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200" b="0" i="0" u="none" strike="noStrike" cap="none" spc="0" baseline="0">
          <a:solidFill>
            <a:schemeClr val="tx1">
              <a:lumMod val="75000"/>
            </a:schemeClr>
          </a:solidFill>
          <a:uFillTx/>
          <a:latin typeface="Prompt Medium" panose="00000600000000000000" pitchFamily="2" charset="-34"/>
          <a:ea typeface="+mn-ea"/>
          <a:cs typeface="Prompt Medium" panose="00000600000000000000" pitchFamily="2" charset="-34"/>
          <a:sym typeface="Helvetica Neue"/>
        </a:defRPr>
      </a:lvl2pPr>
      <a:lvl3pPr marL="914400" marR="0" indent="-304800" algn="l" defTabSz="1219169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200" b="0" i="0" u="none" strike="noStrike" cap="none" spc="0" baseline="0">
          <a:solidFill>
            <a:schemeClr val="tx1">
              <a:lumMod val="75000"/>
            </a:schemeClr>
          </a:solidFill>
          <a:uFillTx/>
          <a:latin typeface="Prompt Medium" panose="00000600000000000000" pitchFamily="2" charset="-34"/>
          <a:ea typeface="+mn-ea"/>
          <a:cs typeface="Prompt Medium" panose="00000600000000000000" pitchFamily="2" charset="-34"/>
          <a:sym typeface="Helvetica Neue"/>
        </a:defRPr>
      </a:lvl3pPr>
      <a:lvl4pPr marL="1219200" marR="0" indent="-304800" algn="l" defTabSz="1219169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200" b="0" i="0" u="none" strike="noStrike" cap="none" spc="0" baseline="0">
          <a:solidFill>
            <a:schemeClr val="tx1">
              <a:lumMod val="75000"/>
            </a:schemeClr>
          </a:solidFill>
          <a:uFillTx/>
          <a:latin typeface="Prompt Medium" panose="00000600000000000000" pitchFamily="2" charset="-34"/>
          <a:ea typeface="+mn-ea"/>
          <a:cs typeface="Prompt Medium" panose="00000600000000000000" pitchFamily="2" charset="-34"/>
          <a:sym typeface="Helvetica Neue"/>
        </a:defRPr>
      </a:lvl4pPr>
      <a:lvl5pPr marL="1524000" marR="0" indent="-304800" algn="l" defTabSz="1219169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200" b="0" i="0" u="none" strike="noStrike" cap="none" spc="0" baseline="0">
          <a:solidFill>
            <a:schemeClr val="tx1">
              <a:lumMod val="75000"/>
            </a:schemeClr>
          </a:solidFill>
          <a:uFillTx/>
          <a:latin typeface="Prompt Medium" panose="00000600000000000000" pitchFamily="2" charset="-34"/>
          <a:ea typeface="+mn-ea"/>
          <a:cs typeface="Prompt Medium" panose="00000600000000000000" pitchFamily="2" charset="-34"/>
          <a:sym typeface="Helvetica Neue"/>
        </a:defRPr>
      </a:lvl5pPr>
      <a:lvl6pPr marL="1828800" marR="0" indent="-304800" algn="l" defTabSz="1219169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4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6pPr>
      <a:lvl7pPr marL="2133600" marR="0" indent="-304800" algn="l" defTabSz="1219169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4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7pPr>
      <a:lvl8pPr marL="2438400" marR="0" indent="-304800" algn="l" defTabSz="1219169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4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8pPr>
      <a:lvl9pPr marL="2743200" marR="0" indent="-304800" algn="l" defTabSz="1219169" rtl="0" latinLnBrk="0">
        <a:lnSpc>
          <a:spcPct val="90000"/>
        </a:lnSpc>
        <a:spcBef>
          <a:spcPts val="2250"/>
        </a:spcBef>
        <a:spcAft>
          <a:spcPts val="0"/>
        </a:spcAft>
        <a:buClrTx/>
        <a:buSzPct val="123000"/>
        <a:buFontTx/>
        <a:buChar char="•"/>
        <a:tabLst/>
        <a:defRPr sz="2400" b="0" i="0" u="none" strike="noStrike" cap="none" spc="0" baseline="0">
          <a:solidFill>
            <a:srgbClr val="000000"/>
          </a:solidFill>
          <a:uFillTx/>
          <a:latin typeface="+mn-lt"/>
          <a:ea typeface="+mn-ea"/>
          <a:cs typeface="+mn-cs"/>
          <a:sym typeface="Helvetica Neue"/>
        </a:defRPr>
      </a:lvl9pPr>
    </p:bodyStyle>
    <p:otherStyle>
      <a:lvl1pPr marL="0" marR="0" indent="0" algn="ctr" defTabSz="2921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1pPr>
      <a:lvl2pPr marL="0" marR="0" indent="228600" algn="ctr" defTabSz="2921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2pPr>
      <a:lvl3pPr marL="0" marR="0" indent="457200" algn="ctr" defTabSz="2921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3pPr>
      <a:lvl4pPr marL="0" marR="0" indent="685800" algn="ctr" defTabSz="2921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4pPr>
      <a:lvl5pPr marL="0" marR="0" indent="914400" algn="ctr" defTabSz="2921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5pPr>
      <a:lvl6pPr marL="0" marR="0" indent="1143000" algn="ctr" defTabSz="2921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6pPr>
      <a:lvl7pPr marL="0" marR="0" indent="1371600" algn="ctr" defTabSz="2921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7pPr>
      <a:lvl8pPr marL="0" marR="0" indent="1600200" algn="ctr" defTabSz="2921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8pPr>
      <a:lvl9pPr marL="0" marR="0" indent="1828800" algn="ctr" defTabSz="2921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9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320">
          <p15:clr>
            <a:srgbClr val="F26B43"/>
          </p15:clr>
        </p15:guide>
        <p15:guide id="2" pos="7680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01A6924-C167-42A4-5502-E8D09E5AC5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2C18E9C-4E21-E542-428B-D37BF748BFF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653265-97DE-FBDD-DC6D-859CE4A1936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30784D-617F-4D3B-96C5-03A2F3B7B467}" type="datetimeFigureOut">
              <a:rPr lang="en-US" smtClean="0"/>
              <a:t>12/27/2023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3665613-B08A-D1C4-D24B-8D0252579A9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5205EC3-BB62-1E79-C862-770EC9F45A7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1409C81-CE21-41C3-96C6-4978DB8945B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50543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  <p:sldLayoutId id="214748384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57C6D2"/>
            </a:gs>
            <a:gs pos="76000">
              <a:srgbClr val="1577A5"/>
            </a:gs>
          </a:gsLst>
          <a:lin ang="189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5C0E4910-90BB-41C5-8EB5-7DD3904AD22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>
            <a:alphaModFix amt="7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47" t="25355" r="1" b="9031"/>
          <a:stretch/>
        </p:blipFill>
        <p:spPr>
          <a:xfrm rot="10800000">
            <a:off x="-513882" y="-287012"/>
            <a:ext cx="12705882" cy="7145012"/>
          </a:xfrm>
          <a:custGeom>
            <a:avLst/>
            <a:gdLst>
              <a:gd name="connsiteX0" fmla="*/ 8526285 w 10655455"/>
              <a:gd name="connsiteY0" fmla="*/ 6283111 h 6858000"/>
              <a:gd name="connsiteX1" fmla="*/ 10157124 w 10655455"/>
              <a:gd name="connsiteY1" fmla="*/ 6283111 h 6858000"/>
              <a:gd name="connsiteX2" fmla="*/ 10407209 w 10655455"/>
              <a:gd name="connsiteY2" fmla="*/ 6430504 h 6858000"/>
              <a:gd name="connsiteX3" fmla="*/ 10606716 w 10655455"/>
              <a:gd name="connsiteY3" fmla="*/ 6774068 h 6858000"/>
              <a:gd name="connsiteX4" fmla="*/ 10655455 w 10655455"/>
              <a:gd name="connsiteY4" fmla="*/ 6858000 h 6858000"/>
              <a:gd name="connsiteX5" fmla="*/ 8025501 w 10655455"/>
              <a:gd name="connsiteY5" fmla="*/ 6858000 h 6858000"/>
              <a:gd name="connsiteX6" fmla="*/ 8129453 w 10655455"/>
              <a:gd name="connsiteY6" fmla="*/ 6678214 h 6858000"/>
              <a:gd name="connsiteX7" fmla="*/ 8272677 w 10655455"/>
              <a:gd name="connsiteY7" fmla="*/ 6430504 h 6858000"/>
              <a:gd name="connsiteX8" fmla="*/ 8526285 w 10655455"/>
              <a:gd name="connsiteY8" fmla="*/ 6283111 h 6858000"/>
              <a:gd name="connsiteX9" fmla="*/ 8508611 w 10655455"/>
              <a:gd name="connsiteY9" fmla="*/ 4776272 h 6858000"/>
              <a:gd name="connsiteX10" fmla="*/ 9153763 w 10655455"/>
              <a:gd name="connsiteY10" fmla="*/ 4776272 h 6858000"/>
              <a:gd name="connsiteX11" fmla="*/ 9252696 w 10655455"/>
              <a:gd name="connsiteY11" fmla="*/ 4834580 h 6858000"/>
              <a:gd name="connsiteX12" fmla="*/ 9575969 w 10655455"/>
              <a:gd name="connsiteY12" fmla="*/ 5391278 h 6858000"/>
              <a:gd name="connsiteX13" fmla="*/ 9575969 w 10655455"/>
              <a:gd name="connsiteY13" fmla="*/ 5505116 h 6858000"/>
              <a:gd name="connsiteX14" fmla="*/ 9252696 w 10655455"/>
              <a:gd name="connsiteY14" fmla="*/ 6061815 h 6858000"/>
              <a:gd name="connsiteX15" fmla="*/ 9153763 w 10655455"/>
              <a:gd name="connsiteY15" fmla="*/ 6120122 h 6858000"/>
              <a:gd name="connsiteX16" fmla="*/ 8508611 w 10655455"/>
              <a:gd name="connsiteY16" fmla="*/ 6120122 h 6858000"/>
              <a:gd name="connsiteX17" fmla="*/ 8408284 w 10655455"/>
              <a:gd name="connsiteY17" fmla="*/ 6061815 h 6858000"/>
              <a:gd name="connsiteX18" fmla="*/ 8086404 w 10655455"/>
              <a:gd name="connsiteY18" fmla="*/ 5505116 h 6858000"/>
              <a:gd name="connsiteX19" fmla="*/ 8086404 w 10655455"/>
              <a:gd name="connsiteY19" fmla="*/ 5391278 h 6858000"/>
              <a:gd name="connsiteX20" fmla="*/ 8408284 w 10655455"/>
              <a:gd name="connsiteY20" fmla="*/ 4834580 h 6858000"/>
              <a:gd name="connsiteX21" fmla="*/ 8508611 w 10655455"/>
              <a:gd name="connsiteY21" fmla="*/ 4776272 h 6858000"/>
              <a:gd name="connsiteX22" fmla="*/ 8438383 w 10655455"/>
              <a:gd name="connsiteY22" fmla="*/ 4182594 h 6858000"/>
              <a:gd name="connsiteX23" fmla="*/ 8671249 w 10655455"/>
              <a:gd name="connsiteY23" fmla="*/ 4182594 h 6858000"/>
              <a:gd name="connsiteX24" fmla="*/ 8706958 w 10655455"/>
              <a:gd name="connsiteY24" fmla="*/ 4203640 h 6858000"/>
              <a:gd name="connsiteX25" fmla="*/ 8823642 w 10655455"/>
              <a:gd name="connsiteY25" fmla="*/ 4404579 h 6858000"/>
              <a:gd name="connsiteX26" fmla="*/ 8823642 w 10655455"/>
              <a:gd name="connsiteY26" fmla="*/ 4445668 h 6858000"/>
              <a:gd name="connsiteX27" fmla="*/ 8706958 w 10655455"/>
              <a:gd name="connsiteY27" fmla="*/ 4646606 h 6858000"/>
              <a:gd name="connsiteX28" fmla="*/ 8671249 w 10655455"/>
              <a:gd name="connsiteY28" fmla="*/ 4667652 h 6858000"/>
              <a:gd name="connsiteX29" fmla="*/ 8438383 w 10655455"/>
              <a:gd name="connsiteY29" fmla="*/ 4667652 h 6858000"/>
              <a:gd name="connsiteX30" fmla="*/ 8402170 w 10655455"/>
              <a:gd name="connsiteY30" fmla="*/ 4646606 h 6858000"/>
              <a:gd name="connsiteX31" fmla="*/ 8285989 w 10655455"/>
              <a:gd name="connsiteY31" fmla="*/ 4445668 h 6858000"/>
              <a:gd name="connsiteX32" fmla="*/ 8285989 w 10655455"/>
              <a:gd name="connsiteY32" fmla="*/ 4404579 h 6858000"/>
              <a:gd name="connsiteX33" fmla="*/ 8402170 w 10655455"/>
              <a:gd name="connsiteY33" fmla="*/ 4203640 h 6858000"/>
              <a:gd name="connsiteX34" fmla="*/ 8438383 w 10655455"/>
              <a:gd name="connsiteY34" fmla="*/ 4182594 h 6858000"/>
              <a:gd name="connsiteX35" fmla="*/ 7678681 w 10655455"/>
              <a:gd name="connsiteY35" fmla="*/ 3459104 h 6858000"/>
              <a:gd name="connsiteX36" fmla="*/ 8119685 w 10655455"/>
              <a:gd name="connsiteY36" fmla="*/ 3459104 h 6858000"/>
              <a:gd name="connsiteX37" fmla="*/ 8187313 w 10655455"/>
              <a:gd name="connsiteY37" fmla="*/ 3498961 h 6858000"/>
              <a:gd name="connsiteX38" fmla="*/ 8408292 w 10655455"/>
              <a:gd name="connsiteY38" fmla="*/ 3879501 h 6858000"/>
              <a:gd name="connsiteX39" fmla="*/ 8408292 w 10655455"/>
              <a:gd name="connsiteY39" fmla="*/ 3957318 h 6858000"/>
              <a:gd name="connsiteX40" fmla="*/ 8187313 w 10655455"/>
              <a:gd name="connsiteY40" fmla="*/ 4337857 h 6858000"/>
              <a:gd name="connsiteX41" fmla="*/ 8119685 w 10655455"/>
              <a:gd name="connsiteY41" fmla="*/ 4377714 h 6858000"/>
              <a:gd name="connsiteX42" fmla="*/ 7678681 w 10655455"/>
              <a:gd name="connsiteY42" fmla="*/ 4377714 h 6858000"/>
              <a:gd name="connsiteX43" fmla="*/ 7610101 w 10655455"/>
              <a:gd name="connsiteY43" fmla="*/ 4337857 h 6858000"/>
              <a:gd name="connsiteX44" fmla="*/ 7390076 w 10655455"/>
              <a:gd name="connsiteY44" fmla="*/ 3957318 h 6858000"/>
              <a:gd name="connsiteX45" fmla="*/ 7390076 w 10655455"/>
              <a:gd name="connsiteY45" fmla="*/ 3879501 h 6858000"/>
              <a:gd name="connsiteX46" fmla="*/ 7610101 w 10655455"/>
              <a:gd name="connsiteY46" fmla="*/ 3498961 h 6858000"/>
              <a:gd name="connsiteX47" fmla="*/ 7678681 w 10655455"/>
              <a:gd name="connsiteY47" fmla="*/ 3459104 h 6858000"/>
              <a:gd name="connsiteX48" fmla="*/ 9108816 w 10655455"/>
              <a:gd name="connsiteY48" fmla="*/ 2082751 h 6858000"/>
              <a:gd name="connsiteX49" fmla="*/ 9876937 w 10655455"/>
              <a:gd name="connsiteY49" fmla="*/ 2082751 h 6858000"/>
              <a:gd name="connsiteX50" fmla="*/ 9994727 w 10655455"/>
              <a:gd name="connsiteY50" fmla="*/ 2152172 h 6858000"/>
              <a:gd name="connsiteX51" fmla="*/ 10379617 w 10655455"/>
              <a:gd name="connsiteY51" fmla="*/ 2814978 h 6858000"/>
              <a:gd name="connsiteX52" fmla="*/ 10379617 w 10655455"/>
              <a:gd name="connsiteY52" fmla="*/ 2950515 h 6858000"/>
              <a:gd name="connsiteX53" fmla="*/ 9994727 w 10655455"/>
              <a:gd name="connsiteY53" fmla="*/ 3613321 h 6858000"/>
              <a:gd name="connsiteX54" fmla="*/ 9876937 w 10655455"/>
              <a:gd name="connsiteY54" fmla="*/ 3682742 h 6858000"/>
              <a:gd name="connsiteX55" fmla="*/ 9108816 w 10655455"/>
              <a:gd name="connsiteY55" fmla="*/ 3682742 h 6858000"/>
              <a:gd name="connsiteX56" fmla="*/ 8989367 w 10655455"/>
              <a:gd name="connsiteY56" fmla="*/ 3613321 h 6858000"/>
              <a:gd name="connsiteX57" fmla="*/ 8606137 w 10655455"/>
              <a:gd name="connsiteY57" fmla="*/ 2950515 h 6858000"/>
              <a:gd name="connsiteX58" fmla="*/ 8606137 w 10655455"/>
              <a:gd name="connsiteY58" fmla="*/ 2814978 h 6858000"/>
              <a:gd name="connsiteX59" fmla="*/ 8989367 w 10655455"/>
              <a:gd name="connsiteY59" fmla="*/ 2152172 h 6858000"/>
              <a:gd name="connsiteX60" fmla="*/ 9108816 w 10655455"/>
              <a:gd name="connsiteY60" fmla="*/ 2082751 h 6858000"/>
              <a:gd name="connsiteX61" fmla="*/ 1321854 w 10655455"/>
              <a:gd name="connsiteY61" fmla="*/ 2071857 h 6858000"/>
              <a:gd name="connsiteX62" fmla="*/ 5365317 w 10655455"/>
              <a:gd name="connsiteY62" fmla="*/ 2071857 h 6858000"/>
              <a:gd name="connsiteX63" fmla="*/ 5985373 w 10655455"/>
              <a:gd name="connsiteY63" fmla="*/ 2437296 h 6858000"/>
              <a:gd name="connsiteX64" fmla="*/ 8011470 w 10655455"/>
              <a:gd name="connsiteY64" fmla="*/ 5926372 h 6858000"/>
              <a:gd name="connsiteX65" fmla="*/ 8011470 w 10655455"/>
              <a:gd name="connsiteY65" fmla="*/ 6639850 h 6858000"/>
              <a:gd name="connsiteX66" fmla="*/ 7904625 w 10655455"/>
              <a:gd name="connsiteY66" fmla="*/ 6823844 h 6858000"/>
              <a:gd name="connsiteX67" fmla="*/ 7884791 w 10655455"/>
              <a:gd name="connsiteY67" fmla="*/ 6858000 h 6858000"/>
              <a:gd name="connsiteX68" fmla="*/ 0 w 10655455"/>
              <a:gd name="connsiteY68" fmla="*/ 6858000 h 6858000"/>
              <a:gd name="connsiteX69" fmla="*/ 0 w 10655455"/>
              <a:gd name="connsiteY69" fmla="*/ 3635967 h 6858000"/>
              <a:gd name="connsiteX70" fmla="*/ 27177 w 10655455"/>
              <a:gd name="connsiteY70" fmla="*/ 3588964 h 6858000"/>
              <a:gd name="connsiteX71" fmla="*/ 693065 w 10655455"/>
              <a:gd name="connsiteY71" fmla="*/ 2437296 h 6858000"/>
              <a:gd name="connsiteX72" fmla="*/ 1321854 w 10655455"/>
              <a:gd name="connsiteY72" fmla="*/ 2071857 h 6858000"/>
              <a:gd name="connsiteX73" fmla="*/ 6786399 w 10655455"/>
              <a:gd name="connsiteY73" fmla="*/ 753840 h 6858000"/>
              <a:gd name="connsiteX74" fmla="*/ 8025968 w 10655455"/>
              <a:gd name="connsiteY74" fmla="*/ 753840 h 6858000"/>
              <a:gd name="connsiteX75" fmla="*/ 8216053 w 10655455"/>
              <a:gd name="connsiteY75" fmla="*/ 865869 h 6858000"/>
              <a:gd name="connsiteX76" fmla="*/ 8837177 w 10655455"/>
              <a:gd name="connsiteY76" fmla="*/ 1935484 h 6858000"/>
              <a:gd name="connsiteX77" fmla="*/ 8837177 w 10655455"/>
              <a:gd name="connsiteY77" fmla="*/ 2154207 h 6858000"/>
              <a:gd name="connsiteX78" fmla="*/ 8216053 w 10655455"/>
              <a:gd name="connsiteY78" fmla="*/ 3223823 h 6858000"/>
              <a:gd name="connsiteX79" fmla="*/ 8025968 w 10655455"/>
              <a:gd name="connsiteY79" fmla="*/ 3335852 h 6858000"/>
              <a:gd name="connsiteX80" fmla="*/ 6786399 w 10655455"/>
              <a:gd name="connsiteY80" fmla="*/ 3335852 h 6858000"/>
              <a:gd name="connsiteX81" fmla="*/ 6593637 w 10655455"/>
              <a:gd name="connsiteY81" fmla="*/ 3223823 h 6858000"/>
              <a:gd name="connsiteX82" fmla="*/ 5975192 w 10655455"/>
              <a:gd name="connsiteY82" fmla="*/ 2154207 h 6858000"/>
              <a:gd name="connsiteX83" fmla="*/ 5975192 w 10655455"/>
              <a:gd name="connsiteY83" fmla="*/ 1935484 h 6858000"/>
              <a:gd name="connsiteX84" fmla="*/ 6593637 w 10655455"/>
              <a:gd name="connsiteY84" fmla="*/ 865869 h 6858000"/>
              <a:gd name="connsiteX85" fmla="*/ 6786399 w 10655455"/>
              <a:gd name="connsiteY85" fmla="*/ 753840 h 6858000"/>
              <a:gd name="connsiteX86" fmla="*/ 0 w 10655455"/>
              <a:gd name="connsiteY86" fmla="*/ 0 h 6858000"/>
              <a:gd name="connsiteX87" fmla="*/ 6966294 w 10655455"/>
              <a:gd name="connsiteY87" fmla="*/ 0 h 6858000"/>
              <a:gd name="connsiteX88" fmla="*/ 6852387 w 10655455"/>
              <a:gd name="connsiteY88" fmla="*/ 196155 h 6858000"/>
              <a:gd name="connsiteX89" fmla="*/ 6043322 w 10655455"/>
              <a:gd name="connsiteY89" fmla="*/ 1589421 h 6858000"/>
              <a:gd name="connsiteX90" fmla="*/ 5423265 w 10655455"/>
              <a:gd name="connsiteY90" fmla="*/ 1954861 h 6858000"/>
              <a:gd name="connsiteX91" fmla="*/ 1379802 w 10655455"/>
              <a:gd name="connsiteY91" fmla="*/ 1954861 h 6858000"/>
              <a:gd name="connsiteX92" fmla="*/ 751013 w 10655455"/>
              <a:gd name="connsiteY92" fmla="*/ 1589421 h 6858000"/>
              <a:gd name="connsiteX93" fmla="*/ 1951 w 10655455"/>
              <a:gd name="connsiteY93" fmla="*/ 293901 h 6858000"/>
              <a:gd name="connsiteX94" fmla="*/ 0 w 10655455"/>
              <a:gd name="connsiteY94" fmla="*/ 29052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10655455" h="6858000">
                <a:moveTo>
                  <a:pt x="8526285" y="6283111"/>
                </a:moveTo>
                <a:cubicBezTo>
                  <a:pt x="8526285" y="6283111"/>
                  <a:pt x="8526285" y="6283111"/>
                  <a:pt x="10157124" y="6283111"/>
                </a:cubicBezTo>
                <a:cubicBezTo>
                  <a:pt x="10259271" y="6283111"/>
                  <a:pt x="10357896" y="6339261"/>
                  <a:pt x="10407209" y="6430504"/>
                </a:cubicBezTo>
                <a:cubicBezTo>
                  <a:pt x="10407209" y="6430504"/>
                  <a:pt x="10407209" y="6430504"/>
                  <a:pt x="10606716" y="6774068"/>
                </a:cubicBezTo>
                <a:lnTo>
                  <a:pt x="10655455" y="6858000"/>
                </a:lnTo>
                <a:lnTo>
                  <a:pt x="8025501" y="6858000"/>
                </a:lnTo>
                <a:lnTo>
                  <a:pt x="8129453" y="6678214"/>
                </a:lnTo>
                <a:cubicBezTo>
                  <a:pt x="8174148" y="6600912"/>
                  <a:pt x="8221824" y="6518457"/>
                  <a:pt x="8272677" y="6430504"/>
                </a:cubicBezTo>
                <a:cubicBezTo>
                  <a:pt x="8325512" y="6339261"/>
                  <a:pt x="8420615" y="6283111"/>
                  <a:pt x="8526285" y="6283111"/>
                </a:cubicBezTo>
                <a:close/>
                <a:moveTo>
                  <a:pt x="8508611" y="4776272"/>
                </a:moveTo>
                <a:cubicBezTo>
                  <a:pt x="8508611" y="4776272"/>
                  <a:pt x="8508611" y="4776272"/>
                  <a:pt x="9153763" y="4776272"/>
                </a:cubicBezTo>
                <a:cubicBezTo>
                  <a:pt x="9194173" y="4776272"/>
                  <a:pt x="9233188" y="4798484"/>
                  <a:pt x="9252696" y="4834580"/>
                </a:cubicBezTo>
                <a:cubicBezTo>
                  <a:pt x="9252696" y="4834580"/>
                  <a:pt x="9252696" y="4834580"/>
                  <a:pt x="9575969" y="5391278"/>
                </a:cubicBezTo>
                <a:cubicBezTo>
                  <a:pt x="9596871" y="5425985"/>
                  <a:pt x="9596871" y="5470409"/>
                  <a:pt x="9575969" y="5505116"/>
                </a:cubicBezTo>
                <a:cubicBezTo>
                  <a:pt x="9575969" y="5505116"/>
                  <a:pt x="9575969" y="5505116"/>
                  <a:pt x="9252696" y="6061815"/>
                </a:cubicBezTo>
                <a:cubicBezTo>
                  <a:pt x="9233188" y="6097909"/>
                  <a:pt x="9194173" y="6120122"/>
                  <a:pt x="9153763" y="6120122"/>
                </a:cubicBezTo>
                <a:cubicBezTo>
                  <a:pt x="9153763" y="6120122"/>
                  <a:pt x="9153763" y="6120122"/>
                  <a:pt x="8508611" y="6120122"/>
                </a:cubicBezTo>
                <a:cubicBezTo>
                  <a:pt x="8466808" y="6120122"/>
                  <a:pt x="8429186" y="6097909"/>
                  <a:pt x="8408284" y="6061815"/>
                </a:cubicBezTo>
                <a:cubicBezTo>
                  <a:pt x="8408284" y="6061815"/>
                  <a:pt x="8408284" y="6061815"/>
                  <a:pt x="8086404" y="5505116"/>
                </a:cubicBezTo>
                <a:cubicBezTo>
                  <a:pt x="8065503" y="5470409"/>
                  <a:pt x="8065503" y="5425985"/>
                  <a:pt x="8086404" y="5391278"/>
                </a:cubicBezTo>
                <a:cubicBezTo>
                  <a:pt x="8086404" y="5391278"/>
                  <a:pt x="8086404" y="5391278"/>
                  <a:pt x="8408284" y="4834580"/>
                </a:cubicBezTo>
                <a:cubicBezTo>
                  <a:pt x="8429186" y="4798484"/>
                  <a:pt x="8466808" y="4776272"/>
                  <a:pt x="8508611" y="4776272"/>
                </a:cubicBezTo>
                <a:close/>
                <a:moveTo>
                  <a:pt x="8438383" y="4182594"/>
                </a:moveTo>
                <a:cubicBezTo>
                  <a:pt x="8438383" y="4182594"/>
                  <a:pt x="8438383" y="4182594"/>
                  <a:pt x="8671249" y="4182594"/>
                </a:cubicBezTo>
                <a:cubicBezTo>
                  <a:pt x="8685834" y="4182594"/>
                  <a:pt x="8699916" y="4190612"/>
                  <a:pt x="8706958" y="4203640"/>
                </a:cubicBezTo>
                <a:cubicBezTo>
                  <a:pt x="8706958" y="4203640"/>
                  <a:pt x="8706958" y="4203640"/>
                  <a:pt x="8823642" y="4404579"/>
                </a:cubicBezTo>
                <a:cubicBezTo>
                  <a:pt x="8831187" y="4417106"/>
                  <a:pt x="8831187" y="4433141"/>
                  <a:pt x="8823642" y="4445668"/>
                </a:cubicBezTo>
                <a:cubicBezTo>
                  <a:pt x="8823642" y="4445668"/>
                  <a:pt x="8823642" y="4445668"/>
                  <a:pt x="8706958" y="4646606"/>
                </a:cubicBezTo>
                <a:cubicBezTo>
                  <a:pt x="8699916" y="4659635"/>
                  <a:pt x="8685834" y="4667652"/>
                  <a:pt x="8671249" y="4667652"/>
                </a:cubicBezTo>
                <a:cubicBezTo>
                  <a:pt x="8671249" y="4667652"/>
                  <a:pt x="8671249" y="4667652"/>
                  <a:pt x="8438383" y="4667652"/>
                </a:cubicBezTo>
                <a:cubicBezTo>
                  <a:pt x="8423295" y="4667652"/>
                  <a:pt x="8409715" y="4659635"/>
                  <a:pt x="8402170" y="4646606"/>
                </a:cubicBezTo>
                <a:cubicBezTo>
                  <a:pt x="8402170" y="4646606"/>
                  <a:pt x="8402170" y="4646606"/>
                  <a:pt x="8285989" y="4445668"/>
                </a:cubicBezTo>
                <a:cubicBezTo>
                  <a:pt x="8278445" y="4433141"/>
                  <a:pt x="8278445" y="4417106"/>
                  <a:pt x="8285989" y="4404579"/>
                </a:cubicBezTo>
                <a:cubicBezTo>
                  <a:pt x="8285989" y="4404579"/>
                  <a:pt x="8285989" y="4404579"/>
                  <a:pt x="8402170" y="4203640"/>
                </a:cubicBezTo>
                <a:cubicBezTo>
                  <a:pt x="8409715" y="4190612"/>
                  <a:pt x="8423295" y="4182594"/>
                  <a:pt x="8438383" y="4182594"/>
                </a:cubicBezTo>
                <a:close/>
                <a:moveTo>
                  <a:pt x="7678681" y="3459104"/>
                </a:moveTo>
                <a:cubicBezTo>
                  <a:pt x="7678681" y="3459104"/>
                  <a:pt x="7678681" y="3459104"/>
                  <a:pt x="8119685" y="3459104"/>
                </a:cubicBezTo>
                <a:cubicBezTo>
                  <a:pt x="8147308" y="3459104"/>
                  <a:pt x="8173978" y="3474287"/>
                  <a:pt x="8187313" y="3498961"/>
                </a:cubicBezTo>
                <a:cubicBezTo>
                  <a:pt x="8187313" y="3498961"/>
                  <a:pt x="8187313" y="3498961"/>
                  <a:pt x="8408292" y="3879501"/>
                </a:cubicBezTo>
                <a:cubicBezTo>
                  <a:pt x="8422579" y="3903225"/>
                  <a:pt x="8422579" y="3933593"/>
                  <a:pt x="8408292" y="3957318"/>
                </a:cubicBezTo>
                <a:cubicBezTo>
                  <a:pt x="8408292" y="3957318"/>
                  <a:pt x="8408292" y="3957318"/>
                  <a:pt x="8187313" y="4337857"/>
                </a:cubicBezTo>
                <a:cubicBezTo>
                  <a:pt x="8173978" y="4362531"/>
                  <a:pt x="8147308" y="4377714"/>
                  <a:pt x="8119685" y="4377714"/>
                </a:cubicBezTo>
                <a:cubicBezTo>
                  <a:pt x="8119685" y="4377714"/>
                  <a:pt x="8119685" y="4377714"/>
                  <a:pt x="7678681" y="4377714"/>
                </a:cubicBezTo>
                <a:cubicBezTo>
                  <a:pt x="7650106" y="4377714"/>
                  <a:pt x="7624388" y="4362531"/>
                  <a:pt x="7610101" y="4337857"/>
                </a:cubicBezTo>
                <a:cubicBezTo>
                  <a:pt x="7610101" y="4337857"/>
                  <a:pt x="7610101" y="4337857"/>
                  <a:pt x="7390076" y="3957318"/>
                </a:cubicBezTo>
                <a:cubicBezTo>
                  <a:pt x="7375787" y="3933593"/>
                  <a:pt x="7375787" y="3903225"/>
                  <a:pt x="7390076" y="3879501"/>
                </a:cubicBezTo>
                <a:cubicBezTo>
                  <a:pt x="7390076" y="3879501"/>
                  <a:pt x="7390076" y="3879501"/>
                  <a:pt x="7610101" y="3498961"/>
                </a:cubicBezTo>
                <a:cubicBezTo>
                  <a:pt x="7624388" y="3474287"/>
                  <a:pt x="7650106" y="3459104"/>
                  <a:pt x="7678681" y="3459104"/>
                </a:cubicBezTo>
                <a:close/>
                <a:moveTo>
                  <a:pt x="9108816" y="2082751"/>
                </a:moveTo>
                <a:cubicBezTo>
                  <a:pt x="9108816" y="2082751"/>
                  <a:pt x="9108816" y="2082751"/>
                  <a:pt x="9876937" y="2082751"/>
                </a:cubicBezTo>
                <a:cubicBezTo>
                  <a:pt x="9925048" y="2082751"/>
                  <a:pt x="9971500" y="2109197"/>
                  <a:pt x="9994727" y="2152172"/>
                </a:cubicBezTo>
                <a:cubicBezTo>
                  <a:pt x="9994727" y="2152172"/>
                  <a:pt x="9994727" y="2152172"/>
                  <a:pt x="10379617" y="2814978"/>
                </a:cubicBezTo>
                <a:cubicBezTo>
                  <a:pt x="10404502" y="2856301"/>
                  <a:pt x="10404502" y="2909193"/>
                  <a:pt x="10379617" y="2950515"/>
                </a:cubicBezTo>
                <a:cubicBezTo>
                  <a:pt x="10379617" y="2950515"/>
                  <a:pt x="10379617" y="2950515"/>
                  <a:pt x="9994727" y="3613321"/>
                </a:cubicBezTo>
                <a:cubicBezTo>
                  <a:pt x="9971500" y="3656296"/>
                  <a:pt x="9925048" y="3682742"/>
                  <a:pt x="9876937" y="3682742"/>
                </a:cubicBezTo>
                <a:cubicBezTo>
                  <a:pt x="9876937" y="3682742"/>
                  <a:pt x="9876937" y="3682742"/>
                  <a:pt x="9108816" y="3682742"/>
                </a:cubicBezTo>
                <a:cubicBezTo>
                  <a:pt x="9059045" y="3682742"/>
                  <a:pt x="9014252" y="3656296"/>
                  <a:pt x="8989367" y="3613321"/>
                </a:cubicBezTo>
                <a:cubicBezTo>
                  <a:pt x="8989367" y="3613321"/>
                  <a:pt x="8989367" y="3613321"/>
                  <a:pt x="8606137" y="2950515"/>
                </a:cubicBezTo>
                <a:cubicBezTo>
                  <a:pt x="8581251" y="2909193"/>
                  <a:pt x="8581251" y="2856301"/>
                  <a:pt x="8606137" y="2814978"/>
                </a:cubicBezTo>
                <a:cubicBezTo>
                  <a:pt x="8606137" y="2814978"/>
                  <a:pt x="8606137" y="2814978"/>
                  <a:pt x="8989367" y="2152172"/>
                </a:cubicBezTo>
                <a:cubicBezTo>
                  <a:pt x="9014252" y="2109197"/>
                  <a:pt x="9059045" y="2082751"/>
                  <a:pt x="9108816" y="2082751"/>
                </a:cubicBezTo>
                <a:close/>
                <a:moveTo>
                  <a:pt x="1321854" y="2071857"/>
                </a:moveTo>
                <a:cubicBezTo>
                  <a:pt x="1321854" y="2071857"/>
                  <a:pt x="1321854" y="2071857"/>
                  <a:pt x="5365317" y="2071857"/>
                </a:cubicBezTo>
                <a:cubicBezTo>
                  <a:pt x="5618580" y="2071857"/>
                  <a:pt x="5863108" y="2211072"/>
                  <a:pt x="5985373" y="2437296"/>
                </a:cubicBezTo>
                <a:cubicBezTo>
                  <a:pt x="5985373" y="2437296"/>
                  <a:pt x="5985373" y="2437296"/>
                  <a:pt x="8011470" y="5926372"/>
                </a:cubicBezTo>
                <a:cubicBezTo>
                  <a:pt x="8142468" y="6143896"/>
                  <a:pt x="8142468" y="6422327"/>
                  <a:pt x="8011470" y="6639850"/>
                </a:cubicBezTo>
                <a:cubicBezTo>
                  <a:pt x="8011470" y="6639850"/>
                  <a:pt x="8011470" y="6639850"/>
                  <a:pt x="7904625" y="6823844"/>
                </a:cubicBezTo>
                <a:lnTo>
                  <a:pt x="7884791" y="6858000"/>
                </a:lnTo>
                <a:lnTo>
                  <a:pt x="0" y="6858000"/>
                </a:lnTo>
                <a:lnTo>
                  <a:pt x="0" y="3635967"/>
                </a:lnTo>
                <a:lnTo>
                  <a:pt x="27177" y="3588964"/>
                </a:lnTo>
                <a:cubicBezTo>
                  <a:pt x="220245" y="3255048"/>
                  <a:pt x="440895" y="2873431"/>
                  <a:pt x="693065" y="2437296"/>
                </a:cubicBezTo>
                <a:cubicBezTo>
                  <a:pt x="824063" y="2211072"/>
                  <a:pt x="1059859" y="2071857"/>
                  <a:pt x="1321854" y="2071857"/>
                </a:cubicBezTo>
                <a:close/>
                <a:moveTo>
                  <a:pt x="6786399" y="753840"/>
                </a:moveTo>
                <a:cubicBezTo>
                  <a:pt x="6786399" y="753840"/>
                  <a:pt x="6786399" y="753840"/>
                  <a:pt x="8025968" y="753840"/>
                </a:cubicBezTo>
                <a:cubicBezTo>
                  <a:pt x="8103608" y="753840"/>
                  <a:pt x="8178571" y="796518"/>
                  <a:pt x="8216053" y="865869"/>
                </a:cubicBezTo>
                <a:cubicBezTo>
                  <a:pt x="8216053" y="865869"/>
                  <a:pt x="8216053" y="865869"/>
                  <a:pt x="8837177" y="1935484"/>
                </a:cubicBezTo>
                <a:cubicBezTo>
                  <a:pt x="8877335" y="2002169"/>
                  <a:pt x="8877335" y="2087523"/>
                  <a:pt x="8837177" y="2154207"/>
                </a:cubicBezTo>
                <a:cubicBezTo>
                  <a:pt x="8837177" y="2154207"/>
                  <a:pt x="8837177" y="2154207"/>
                  <a:pt x="8216053" y="3223823"/>
                </a:cubicBezTo>
                <a:cubicBezTo>
                  <a:pt x="8178571" y="3293174"/>
                  <a:pt x="8103608" y="3335852"/>
                  <a:pt x="8025968" y="3335852"/>
                </a:cubicBezTo>
                <a:cubicBezTo>
                  <a:pt x="8025968" y="3335852"/>
                  <a:pt x="8025968" y="3335852"/>
                  <a:pt x="6786399" y="3335852"/>
                </a:cubicBezTo>
                <a:cubicBezTo>
                  <a:pt x="6706082" y="3335852"/>
                  <a:pt x="6633796" y="3293174"/>
                  <a:pt x="6593637" y="3223823"/>
                </a:cubicBezTo>
                <a:cubicBezTo>
                  <a:pt x="6593637" y="3223823"/>
                  <a:pt x="6593637" y="3223823"/>
                  <a:pt x="5975192" y="2154207"/>
                </a:cubicBezTo>
                <a:cubicBezTo>
                  <a:pt x="5935033" y="2087523"/>
                  <a:pt x="5935033" y="2002169"/>
                  <a:pt x="5975192" y="1935484"/>
                </a:cubicBezTo>
                <a:cubicBezTo>
                  <a:pt x="5975192" y="1935484"/>
                  <a:pt x="5975192" y="1935484"/>
                  <a:pt x="6593637" y="865869"/>
                </a:cubicBezTo>
                <a:cubicBezTo>
                  <a:pt x="6633796" y="796518"/>
                  <a:pt x="6706082" y="753840"/>
                  <a:pt x="6786399" y="753840"/>
                </a:cubicBezTo>
                <a:close/>
                <a:moveTo>
                  <a:pt x="0" y="0"/>
                </a:moveTo>
                <a:lnTo>
                  <a:pt x="6966294" y="0"/>
                </a:lnTo>
                <a:lnTo>
                  <a:pt x="6852387" y="196155"/>
                </a:lnTo>
                <a:cubicBezTo>
                  <a:pt x="6627011" y="584267"/>
                  <a:pt x="6359899" y="1044253"/>
                  <a:pt x="6043322" y="1589421"/>
                </a:cubicBezTo>
                <a:cubicBezTo>
                  <a:pt x="5921057" y="1815646"/>
                  <a:pt x="5676528" y="1954861"/>
                  <a:pt x="5423265" y="1954861"/>
                </a:cubicBezTo>
                <a:cubicBezTo>
                  <a:pt x="5423265" y="1954861"/>
                  <a:pt x="5423265" y="1954861"/>
                  <a:pt x="1379802" y="1954861"/>
                </a:cubicBezTo>
                <a:cubicBezTo>
                  <a:pt x="1117807" y="1954861"/>
                  <a:pt x="882012" y="1815646"/>
                  <a:pt x="751013" y="1589421"/>
                </a:cubicBezTo>
                <a:cubicBezTo>
                  <a:pt x="751013" y="1589421"/>
                  <a:pt x="751013" y="1589421"/>
                  <a:pt x="1951" y="293901"/>
                </a:cubicBezTo>
                <a:lnTo>
                  <a:pt x="0" y="290527"/>
                </a:lnTo>
                <a:close/>
              </a:path>
            </a:pathLst>
          </a:custGeom>
        </p:spPr>
      </p:pic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FD20F692-445A-4DF3-B034-83A19956E2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87512" y="6569328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1A61DF1-3BB6-403F-9CC9-71F63F6F4AF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8631084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4" r:id="rId1"/>
    <p:sldLayoutId id="2147483855" r:id="rId2"/>
    <p:sldLayoutId id="2147483856" r:id="rId3"/>
    <p:sldLayoutId id="2147483857" r:id="rId4"/>
    <p:sldLayoutId id="2147483858" r:id="rId5"/>
    <p:sldLayoutId id="2147483859" r:id="rId6"/>
    <p:sldLayoutId id="2147483860" r:id="rId7"/>
    <p:sldLayoutId id="2147483861" r:id="rId8"/>
    <p:sldLayoutId id="2147483862" r:id="rId9"/>
    <p:sldLayoutId id="2147483863" r:id="rId10"/>
    <p:sldLayoutId id="2147483864" r:id="rId11"/>
    <p:sldLayoutId id="2147483865" r:id="rId12"/>
    <p:sldLayoutId id="2147483866" r:id="rId13"/>
    <p:sldLayoutId id="2147483867" r:id="rId14"/>
    <p:sldLayoutId id="2147483868" r:id="rId15"/>
    <p:sldLayoutId id="2147483869" r:id="rId1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88E58545-6556-6050-F727-9A4E77655B45}"/>
              </a:ext>
            </a:extLst>
          </p:cNvPr>
          <p:cNvSpPr/>
          <p:nvPr userDrawn="1"/>
        </p:nvSpPr>
        <p:spPr>
          <a:xfrm>
            <a:off x="-20480" y="1981285"/>
            <a:ext cx="12233879" cy="2325058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0D8AEA0-F502-BFC8-9A13-902DC3957333}"/>
              </a:ext>
            </a:extLst>
          </p:cNvPr>
          <p:cNvGrpSpPr/>
          <p:nvPr userDrawn="1"/>
        </p:nvGrpSpPr>
        <p:grpSpPr>
          <a:xfrm>
            <a:off x="-13648" y="6400800"/>
            <a:ext cx="12219294" cy="470847"/>
            <a:chOff x="-13648" y="6400800"/>
            <a:chExt cx="12219294" cy="470847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AE7358D-BDE8-3B83-839A-039746603CC9}"/>
                </a:ext>
              </a:extLst>
            </p:cNvPr>
            <p:cNvSpPr/>
            <p:nvPr/>
          </p:nvSpPr>
          <p:spPr>
            <a:xfrm>
              <a:off x="9976513" y="6400800"/>
              <a:ext cx="2229133" cy="47084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51FB8E4-8ED4-ABDC-0B3F-4B7632525111}"/>
                </a:ext>
              </a:extLst>
            </p:cNvPr>
            <p:cNvSpPr/>
            <p:nvPr/>
          </p:nvSpPr>
          <p:spPr>
            <a:xfrm>
              <a:off x="-13648" y="6492875"/>
              <a:ext cx="11627893" cy="365125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442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1" r:id="rId1"/>
    <p:sldLayoutId id="2147483872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F9B957D-BE49-DFC0-7874-6BB3DC3B3578}"/>
              </a:ext>
            </a:extLst>
          </p:cNvPr>
          <p:cNvSpPr/>
          <p:nvPr userDrawn="1"/>
        </p:nvSpPr>
        <p:spPr>
          <a:xfrm>
            <a:off x="9976513" y="6400800"/>
            <a:ext cx="2229133" cy="470847"/>
          </a:xfrm>
          <a:prstGeom prst="rect">
            <a:avLst/>
          </a:prstGeom>
          <a:solidFill>
            <a:srgbClr val="FFBD47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A27A8AD-09E4-9BF3-0A5F-7E35D42049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57734" y="6474208"/>
            <a:ext cx="1034265" cy="383792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E6B7A482-F50A-4129-8C07-F0B89FA5B760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8A9E46F-59AC-D7AA-2ECF-83817E295131}"/>
              </a:ext>
            </a:extLst>
          </p:cNvPr>
          <p:cNvSpPr/>
          <p:nvPr userDrawn="1"/>
        </p:nvSpPr>
        <p:spPr>
          <a:xfrm>
            <a:off x="0" y="-1325"/>
            <a:ext cx="11627893" cy="49302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25757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2E3F509-E3B8-4131-B149-CE69071A2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7DD98E9-55F8-4013-9CAD-4B0C0C76197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D93DA9C-7751-419E-AD07-08A0DF4F8BA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657281-791E-48F1-A381-E8A97D965B59}" type="datetime1">
              <a:rPr lang="en-US" smtClean="0"/>
              <a:t>12/27/2023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347B18-11AD-4AEF-9E95-6CDC7D3407A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70218A4-29F1-44B8-901E-36494900A38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99105" y="64928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/>
                </a:solidFill>
                <a:latin typeface="+mn-lt"/>
                <a:cs typeface="TH SarabunPSK" panose="020B0500040200020003" pitchFamily="34" charset="-34"/>
              </a:defRPr>
            </a:lvl1pPr>
          </a:lstStyle>
          <a:p>
            <a:fld id="{C787E290-76B0-4EA1-9FB1-BF333C18EEE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4016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2E3F509-E3B8-4131-B149-CE69071A2F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7DD98E9-55F8-4013-9CAD-4B0C0C76197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D93DA9C-7751-419E-AD07-08A0DF4F8BA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657281-791E-48F1-A381-E8A97D965B59}" type="datetime1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0347B18-11AD-4AEF-9E95-6CDC7D3407A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70218A4-29F1-44B8-901E-36494900A38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318523" y="649287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87E290-76B0-4EA1-9FB1-BF333C18EEE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66055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8" r:id="rId1"/>
    <p:sldLayoutId id="2147483879" r:id="rId2"/>
    <p:sldLayoutId id="2147483880" r:id="rId3"/>
    <p:sldLayoutId id="2147483881" r:id="rId4"/>
    <p:sldLayoutId id="2147483882" r:id="rId5"/>
    <p:sldLayoutId id="2147483883" r:id="rId6"/>
    <p:sldLayoutId id="2147483884" r:id="rId7"/>
    <p:sldLayoutId id="2147483885" r:id="rId8"/>
    <p:sldLayoutId id="2147483886" r:id="rId9"/>
    <p:sldLayoutId id="2147483887" r:id="rId10"/>
    <p:sldLayoutId id="2147483888" r:id="rId11"/>
    <p:sldLayoutId id="2147483889" r:id="rId12"/>
    <p:sldLayoutId id="2147483890" r:id="rId13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0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3.png"/><Relationship Id="rId7" Type="http://schemas.openxmlformats.org/officeDocument/2006/relationships/image" Target="../media/image29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8.svg"/><Relationship Id="rId5" Type="http://schemas.openxmlformats.org/officeDocument/2006/relationships/image" Target="../media/image27.png"/><Relationship Id="rId10" Type="http://schemas.openxmlformats.org/officeDocument/2006/relationships/image" Target="../media/image32.png"/><Relationship Id="rId4" Type="http://schemas.openxmlformats.org/officeDocument/2006/relationships/image" Target="../media/image24.png"/><Relationship Id="rId9" Type="http://schemas.openxmlformats.org/officeDocument/2006/relationships/image" Target="../media/image31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4.png"/><Relationship Id="rId7" Type="http://schemas.openxmlformats.org/officeDocument/2006/relationships/image" Target="../media/image29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5.png"/><Relationship Id="rId5" Type="http://schemas.openxmlformats.org/officeDocument/2006/relationships/hyperlink" Target="https://rb.gy/8jncp" TargetMode="External"/><Relationship Id="rId4" Type="http://schemas.openxmlformats.org/officeDocument/2006/relationships/image" Target="../media/image30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1.png"/><Relationship Id="rId5" Type="http://schemas.openxmlformats.org/officeDocument/2006/relationships/image" Target="../media/image40.jpeg"/><Relationship Id="rId4" Type="http://schemas.openxmlformats.org/officeDocument/2006/relationships/image" Target="../media/image39.pn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44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svg"/><Relationship Id="rId13" Type="http://schemas.openxmlformats.org/officeDocument/2006/relationships/image" Target="../media/image65.png"/><Relationship Id="rId18" Type="http://schemas.openxmlformats.org/officeDocument/2006/relationships/image" Target="../media/image68.svg"/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12" Type="http://schemas.openxmlformats.org/officeDocument/2006/relationships/image" Target="../media/image64.svg"/><Relationship Id="rId17" Type="http://schemas.openxmlformats.org/officeDocument/2006/relationships/image" Target="../media/image67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8.svg"/><Relationship Id="rId11" Type="http://schemas.openxmlformats.org/officeDocument/2006/relationships/image" Target="../media/image63.png"/><Relationship Id="rId5" Type="http://schemas.openxmlformats.org/officeDocument/2006/relationships/image" Target="../media/image57.png"/><Relationship Id="rId15" Type="http://schemas.openxmlformats.org/officeDocument/2006/relationships/image" Target="../media/image50.png"/><Relationship Id="rId10" Type="http://schemas.openxmlformats.org/officeDocument/2006/relationships/image" Target="../media/image62.png"/><Relationship Id="rId4" Type="http://schemas.openxmlformats.org/officeDocument/2006/relationships/image" Target="../media/image56.svg"/><Relationship Id="rId9" Type="http://schemas.openxmlformats.org/officeDocument/2006/relationships/image" Target="../media/image61.png"/><Relationship Id="rId14" Type="http://schemas.openxmlformats.org/officeDocument/2006/relationships/image" Target="../media/image6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53.png"/><Relationship Id="rId4" Type="http://schemas.openxmlformats.org/officeDocument/2006/relationships/image" Target="../media/image70.jp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hyperlink" Target="https://shorturl.asia/iH1XC" TargetMode="External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9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svg"/><Relationship Id="rId13" Type="http://schemas.openxmlformats.org/officeDocument/2006/relationships/image" Target="../media/image50.png"/><Relationship Id="rId3" Type="http://schemas.openxmlformats.org/officeDocument/2006/relationships/image" Target="../media/image55.png"/><Relationship Id="rId7" Type="http://schemas.openxmlformats.org/officeDocument/2006/relationships/image" Target="../media/image67.png"/><Relationship Id="rId12" Type="http://schemas.openxmlformats.org/officeDocument/2006/relationships/image" Target="../media/image6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8.svg"/><Relationship Id="rId11" Type="http://schemas.openxmlformats.org/officeDocument/2006/relationships/image" Target="../media/image61.png"/><Relationship Id="rId5" Type="http://schemas.openxmlformats.org/officeDocument/2006/relationships/image" Target="../media/image57.png"/><Relationship Id="rId10" Type="http://schemas.openxmlformats.org/officeDocument/2006/relationships/image" Target="../media/image60.svg"/><Relationship Id="rId4" Type="http://schemas.openxmlformats.org/officeDocument/2006/relationships/image" Target="../media/image56.svg"/><Relationship Id="rId9" Type="http://schemas.openxmlformats.org/officeDocument/2006/relationships/image" Target="../media/image59.png"/><Relationship Id="rId14" Type="http://schemas.openxmlformats.org/officeDocument/2006/relationships/image" Target="../media/image5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7" Type="http://schemas.openxmlformats.org/officeDocument/2006/relationships/image" Target="../media/image44.jp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7.png"/><Relationship Id="rId5" Type="http://schemas.openxmlformats.org/officeDocument/2006/relationships/image" Target="../media/image74.png"/><Relationship Id="rId4" Type="http://schemas.openxmlformats.org/officeDocument/2006/relationships/image" Target="../media/image73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.png"/><Relationship Id="rId13" Type="http://schemas.microsoft.com/office/2007/relationships/diagramDrawing" Target="../diagrams/drawing2.xml"/><Relationship Id="rId3" Type="http://schemas.openxmlformats.org/officeDocument/2006/relationships/diagramLayout" Target="../diagrams/layout1.xml"/><Relationship Id="rId7" Type="http://schemas.openxmlformats.org/officeDocument/2006/relationships/image" Target="../media/image73.png"/><Relationship Id="rId12" Type="http://schemas.openxmlformats.org/officeDocument/2006/relationships/diagramColors" Target="../diagrams/colors2.xml"/><Relationship Id="rId2" Type="http://schemas.openxmlformats.org/officeDocument/2006/relationships/diagramData" Target="../diagrams/data1.xml"/><Relationship Id="rId16" Type="http://schemas.openxmlformats.org/officeDocument/2006/relationships/image" Target="../media/image44.jpg"/><Relationship Id="rId1" Type="http://schemas.openxmlformats.org/officeDocument/2006/relationships/slideLayout" Target="../slideLayouts/slideLayout14.xml"/><Relationship Id="rId6" Type="http://schemas.microsoft.com/office/2007/relationships/diagramDrawing" Target="../diagrams/drawing1.xml"/><Relationship Id="rId11" Type="http://schemas.openxmlformats.org/officeDocument/2006/relationships/diagramQuickStyle" Target="../diagrams/quickStyle2.xml"/><Relationship Id="rId5" Type="http://schemas.openxmlformats.org/officeDocument/2006/relationships/diagramColors" Target="../diagrams/colors1.xml"/><Relationship Id="rId15" Type="http://schemas.openxmlformats.org/officeDocument/2006/relationships/image" Target="../media/image52.png"/><Relationship Id="rId10" Type="http://schemas.openxmlformats.org/officeDocument/2006/relationships/diagramLayout" Target="../diagrams/layout2.xml"/><Relationship Id="rId4" Type="http://schemas.openxmlformats.org/officeDocument/2006/relationships/diagramQuickStyle" Target="../diagrams/quickStyle1.xml"/><Relationship Id="rId9" Type="http://schemas.openxmlformats.org/officeDocument/2006/relationships/diagramData" Target="../diagrams/data2.xml"/><Relationship Id="rId14" Type="http://schemas.openxmlformats.org/officeDocument/2006/relationships/image" Target="../media/image74.pn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svg"/><Relationship Id="rId13" Type="http://schemas.openxmlformats.org/officeDocument/2006/relationships/image" Target="../media/image76.png"/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12" Type="http://schemas.openxmlformats.org/officeDocument/2006/relationships/image" Target="../media/image61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79.sv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8.svg"/><Relationship Id="rId11" Type="http://schemas.openxmlformats.org/officeDocument/2006/relationships/image" Target="../media/image62.png"/><Relationship Id="rId5" Type="http://schemas.openxmlformats.org/officeDocument/2006/relationships/image" Target="../media/image57.png"/><Relationship Id="rId15" Type="http://schemas.openxmlformats.org/officeDocument/2006/relationships/image" Target="../media/image78.png"/><Relationship Id="rId10" Type="http://schemas.openxmlformats.org/officeDocument/2006/relationships/image" Target="../media/image68.svg"/><Relationship Id="rId4" Type="http://schemas.openxmlformats.org/officeDocument/2006/relationships/image" Target="../media/image56.svg"/><Relationship Id="rId9" Type="http://schemas.openxmlformats.org/officeDocument/2006/relationships/image" Target="../media/image67.png"/><Relationship Id="rId14" Type="http://schemas.openxmlformats.org/officeDocument/2006/relationships/image" Target="../media/image77.sv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52.png"/><Relationship Id="rId4" Type="http://schemas.openxmlformats.org/officeDocument/2006/relationships/image" Target="../media/image80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svg"/><Relationship Id="rId3" Type="http://schemas.openxmlformats.org/officeDocument/2006/relationships/image" Target="../media/image55.png"/><Relationship Id="rId7" Type="http://schemas.openxmlformats.org/officeDocument/2006/relationships/image" Target="../media/image59.png"/><Relationship Id="rId12" Type="http://schemas.openxmlformats.org/officeDocument/2006/relationships/image" Target="../media/image6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8.svg"/><Relationship Id="rId11" Type="http://schemas.openxmlformats.org/officeDocument/2006/relationships/image" Target="../media/image62.png"/><Relationship Id="rId5" Type="http://schemas.openxmlformats.org/officeDocument/2006/relationships/image" Target="../media/image57.png"/><Relationship Id="rId10" Type="http://schemas.openxmlformats.org/officeDocument/2006/relationships/image" Target="../media/image68.svg"/><Relationship Id="rId4" Type="http://schemas.openxmlformats.org/officeDocument/2006/relationships/image" Target="../media/image56.svg"/><Relationship Id="rId9" Type="http://schemas.openxmlformats.org/officeDocument/2006/relationships/image" Target="../media/image67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svg"/><Relationship Id="rId3" Type="http://schemas.openxmlformats.org/officeDocument/2006/relationships/image" Target="../media/image83.png"/><Relationship Id="rId7" Type="http://schemas.openxmlformats.org/officeDocument/2006/relationships/image" Target="../media/image87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86.png"/><Relationship Id="rId11" Type="http://schemas.openxmlformats.org/officeDocument/2006/relationships/image" Target="../media/image91.png"/><Relationship Id="rId5" Type="http://schemas.openxmlformats.org/officeDocument/2006/relationships/image" Target="../media/image85.png"/><Relationship Id="rId10" Type="http://schemas.openxmlformats.org/officeDocument/2006/relationships/image" Target="../media/image90.png"/><Relationship Id="rId4" Type="http://schemas.openxmlformats.org/officeDocument/2006/relationships/image" Target="../media/image84.png"/><Relationship Id="rId9" Type="http://schemas.openxmlformats.org/officeDocument/2006/relationships/image" Target="../media/image89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3" Type="http://schemas.microsoft.com/office/2007/relationships/hdphoto" Target="../media/hdphoto5.wdp"/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3" Type="http://schemas.microsoft.com/office/2007/relationships/hdphoto" Target="../media/hdphoto6.wdp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14.xml"/></Relationships>
</file>

<file path=ppt/slides/_rels/slide48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50.xml.rels><?xml version="1.0" encoding="UTF-8" standalone="yes"?>
<Relationships xmlns="http://schemas.openxmlformats.org/package/2006/relationships"><Relationship Id="rId3" Type="http://schemas.microsoft.com/office/2007/relationships/hdphoto" Target="../media/hdphoto10.wdp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3" Type="http://schemas.microsoft.com/office/2007/relationships/hdphoto" Target="../media/hdphoto11.wdp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14.xml"/></Relationships>
</file>

<file path=ppt/slides/_rels/slide52.xml.rels><?xml version="1.0" encoding="UTF-8" standalone="yes"?>
<Relationships xmlns="http://schemas.openxmlformats.org/package/2006/relationships"><Relationship Id="rId3" Type="http://schemas.microsoft.com/office/2007/relationships/hdphoto" Target="../media/hdphoto12.wdp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4.xml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13.wdp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14.xml"/></Relationships>
</file>

<file path=ppt/slides/_rels/slide54.xml.rels><?xml version="1.0" encoding="UTF-8" standalone="yes"?>
<Relationships xmlns="http://schemas.openxmlformats.org/package/2006/relationships"><Relationship Id="rId3" Type="http://schemas.microsoft.com/office/2007/relationships/hdphoto" Target="../media/hdphoto14.wdp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dga.or.th/policy-standard/policy-regulation/dg-readiness-survey/" TargetMode="External"/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dga.or.th/policy-standard/policy-regulation/dg-readiness-survey/" TargetMode="External"/><Relationship Id="rId1" Type="http://schemas.openxmlformats.org/officeDocument/2006/relationships/slideLayout" Target="../slideLayouts/slideLayout1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7" Type="http://schemas.openxmlformats.org/officeDocument/2006/relationships/image" Target="../media/image25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4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3" Type="http://schemas.openxmlformats.org/officeDocument/2006/relationships/image" Target="../media/image106.png"/><Relationship Id="rId7" Type="http://schemas.microsoft.com/office/2007/relationships/hdphoto" Target="../media/hdphoto15.wdp"/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9.png"/><Relationship Id="rId5" Type="http://schemas.openxmlformats.org/officeDocument/2006/relationships/image" Target="../media/image108.png"/><Relationship Id="rId4" Type="http://schemas.openxmlformats.org/officeDocument/2006/relationships/image" Target="../media/image107.png"/><Relationship Id="rId9" Type="http://schemas.microsoft.com/office/2007/relationships/hdphoto" Target="../media/hdphoto16.wdp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7.png"/><Relationship Id="rId13" Type="http://schemas.openxmlformats.org/officeDocument/2006/relationships/image" Target="../media/image122.svg"/><Relationship Id="rId3" Type="http://schemas.openxmlformats.org/officeDocument/2006/relationships/image" Target="../media/image112.svg"/><Relationship Id="rId7" Type="http://schemas.openxmlformats.org/officeDocument/2006/relationships/image" Target="../media/image116.svg"/><Relationship Id="rId12" Type="http://schemas.openxmlformats.org/officeDocument/2006/relationships/image" Target="../media/image121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5.png"/><Relationship Id="rId11" Type="http://schemas.openxmlformats.org/officeDocument/2006/relationships/image" Target="../media/image120.svg"/><Relationship Id="rId5" Type="http://schemas.openxmlformats.org/officeDocument/2006/relationships/image" Target="../media/image114.svg"/><Relationship Id="rId15" Type="http://schemas.openxmlformats.org/officeDocument/2006/relationships/image" Target="../media/image124.svg"/><Relationship Id="rId10" Type="http://schemas.openxmlformats.org/officeDocument/2006/relationships/image" Target="../media/image119.png"/><Relationship Id="rId4" Type="http://schemas.openxmlformats.org/officeDocument/2006/relationships/image" Target="../media/image113.png"/><Relationship Id="rId9" Type="http://schemas.openxmlformats.org/officeDocument/2006/relationships/image" Target="../media/image118.svg"/><Relationship Id="rId14" Type="http://schemas.openxmlformats.org/officeDocument/2006/relationships/image" Target="../media/image123.png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Layout" Target="../slideLayouts/slideLayout1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2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28.png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6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29.png"/><Relationship Id="rId1" Type="http://schemas.openxmlformats.org/officeDocument/2006/relationships/slideLayout" Target="../slideLayouts/slideLayout69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0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125.png"/><Relationship Id="rId4" Type="http://schemas.openxmlformats.org/officeDocument/2006/relationships/image" Target="../media/image52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125.png"/><Relationship Id="rId4" Type="http://schemas.openxmlformats.org/officeDocument/2006/relationships/image" Target="../media/image52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72.xml"/><Relationship Id="rId4" Type="http://schemas.openxmlformats.org/officeDocument/2006/relationships/image" Target="../media/image125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133.png"/><Relationship Id="rId4" Type="http://schemas.openxmlformats.org/officeDocument/2006/relationships/image" Target="../media/image125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72.xml"/><Relationship Id="rId5" Type="http://schemas.openxmlformats.org/officeDocument/2006/relationships/image" Target="../media/image81.png"/><Relationship Id="rId4" Type="http://schemas.openxmlformats.org/officeDocument/2006/relationships/image" Target="../media/image125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0.xml"/><Relationship Id="rId5" Type="http://schemas.openxmlformats.org/officeDocument/2006/relationships/hyperlink" Target="https://www.dga.or.th/policy-standard/policy-regulation/dg-readiness-survey/" TargetMode="External"/><Relationship Id="rId4" Type="http://schemas.openxmlformats.org/officeDocument/2006/relationships/image" Target="../media/image53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0.xml"/><Relationship Id="rId5" Type="http://schemas.openxmlformats.org/officeDocument/2006/relationships/hyperlink" Target="https://www.dga.or.th/policy-standard/policy-regulation/dg-readiness-survey/" TargetMode="External"/><Relationship Id="rId4" Type="http://schemas.openxmlformats.org/officeDocument/2006/relationships/image" Target="../media/image5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31.png"/><Relationship Id="rId1" Type="http://schemas.openxmlformats.org/officeDocument/2006/relationships/slideLayout" Target="../slideLayouts/slideLayout70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54">
            <a:extLst>
              <a:ext uri="{FF2B5EF4-FFF2-40B4-BE49-F238E27FC236}">
                <a16:creationId xmlns:a16="http://schemas.microsoft.com/office/drawing/2014/main" id="{1B794BE9-B11C-2A87-1701-0247BC316869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442696" y="2472488"/>
            <a:ext cx="9039413" cy="17738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แนวทางการประเมินส่วนราชการตามมาตรการปรับปรุงประสิทธิภาพ</a:t>
            </a:r>
            <a:b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ในการปฏิบัติราชการของส่วนราชการ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ประจำปีงบประมาณ พ.ศ.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2567</a:t>
            </a: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องค์ประกอบที่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การประเมินศักยภาพในการดำเนินงาน (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Potential Base)</a:t>
            </a:r>
            <a:endParaRPr kumimoji="0" lang="th-TH" altLang="en-US" sz="3200" b="1" i="0" u="none" strike="noStrike" kern="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954D24C-46CA-7924-59C8-BDF726DD5C3B}"/>
              </a:ext>
            </a:extLst>
          </p:cNvPr>
          <p:cNvSpPr txBox="1"/>
          <p:nvPr/>
        </p:nvSpPr>
        <p:spPr>
          <a:xfrm>
            <a:off x="6204030" y="4470613"/>
            <a:ext cx="3590209" cy="420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ข้อมูล ณ วันที่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lang="en-US" sz="2400" b="1" dirty="0">
                <a:solidFill>
                  <a:srgbClr val="FFFFFF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5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ธันวาคม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2566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56957EE-888F-0C37-D74A-F65A2D804807}"/>
              </a:ext>
            </a:extLst>
          </p:cNvPr>
          <p:cNvSpPr txBox="1"/>
          <p:nvPr/>
        </p:nvSpPr>
        <p:spPr>
          <a:xfrm>
            <a:off x="10688707" y="0"/>
            <a:ext cx="1503293" cy="41171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สิ่งที่ส่งมาด้วย</a:t>
            </a:r>
          </a:p>
        </p:txBody>
      </p:sp>
      <p:sp>
        <p:nvSpPr>
          <p:cNvPr id="6" name="ตัวแทนหมายเลขสไลด์ 1">
            <a:extLst>
              <a:ext uri="{FF2B5EF4-FFF2-40B4-BE49-F238E27FC236}">
                <a16:creationId xmlns:a16="http://schemas.microsoft.com/office/drawing/2014/main" id="{05EE15E8-F2E0-6A63-5CA6-C269F3D7AD9C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3843902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31F770A-8DCC-696A-6167-66868E6E351B}"/>
              </a:ext>
            </a:extLst>
          </p:cNvPr>
          <p:cNvSpPr/>
          <p:nvPr/>
        </p:nvSpPr>
        <p:spPr>
          <a:xfrm>
            <a:off x="297962" y="323425"/>
            <a:ext cx="11596075" cy="419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62013" marR="0" lvl="0" indent="-862013" algn="l" defTabSz="114300" rtl="0" eaLnBrk="1" fontAlgn="t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หน่วยงานเจ้าภาพหลักและหน่วยงานที่เกี่ยวข้องต่อการบรรลุเป้าหมายของ 12 งานบริการ </a:t>
            </a:r>
            <a:r>
              <a:rPr kumimoji="0" lang="en-GB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ตาม </a:t>
            </a:r>
            <a:r>
              <a:rPr kumimoji="0" lang="en-GB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Roadmap </a:t>
            </a:r>
            <a:r>
              <a:rPr kumimoji="0" lang="th-TH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ปี 2567</a:t>
            </a:r>
          </a:p>
        </p:txBody>
      </p:sp>
      <p:graphicFrame>
        <p:nvGraphicFramePr>
          <p:cNvPr id="6" name="Table 4">
            <a:extLst>
              <a:ext uri="{FF2B5EF4-FFF2-40B4-BE49-F238E27FC236}">
                <a16:creationId xmlns:a16="http://schemas.microsoft.com/office/drawing/2014/main" id="{6025D99A-A17E-C8E9-7E4F-9AB42838E4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7265327"/>
              </p:ext>
            </p:extLst>
          </p:nvPr>
        </p:nvGraphicFramePr>
        <p:xfrm>
          <a:off x="36493" y="896520"/>
          <a:ext cx="12107901" cy="5944452"/>
        </p:xfrm>
        <a:graphic>
          <a:graphicData uri="http://schemas.openxmlformats.org/drawingml/2006/table">
            <a:tbl>
              <a:tblPr firstRow="1" bandRow="1"/>
              <a:tblGrid>
                <a:gridCol w="931377">
                  <a:extLst>
                    <a:ext uri="{9D8B030D-6E8A-4147-A177-3AD203B41FA5}">
                      <a16:colId xmlns:a16="http://schemas.microsoft.com/office/drawing/2014/main" val="1156148253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1135272089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2300837479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3493591310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374956687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1877181265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3201729969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2352441481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3105976384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519184407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1216209813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2331532737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1899196909"/>
                    </a:ext>
                  </a:extLst>
                </a:gridCol>
              </a:tblGrid>
              <a:tr h="47423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endParaRPr lang="en-US" sz="14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kumimoji="0" lang="en-US" sz="1400" b="1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A1 </a:t>
                      </a:r>
                      <a:br>
                        <a:rPr kumimoji="0" lang="en-US" sz="1400" b="1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</a:br>
                      <a:r>
                        <a:rPr kumimoji="0" lang="en-US" sz="1400" b="1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DOPA-Digital ID</a:t>
                      </a:r>
                      <a:endParaRPr lang="en-US" sz="14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A2 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ID One SMEs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A3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ภาษีที่ดิน</a:t>
                      </a:r>
                      <a:endParaRPr lang="en-US" sz="14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A4 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HSSS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A5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GAP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A6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Ease of </a:t>
                      </a:r>
                      <a:br>
                        <a:rPr lang="th-TH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Traveling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A7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ช่วยเหลือ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ผู้ว่างงาน</a:t>
                      </a:r>
                      <a:endParaRPr lang="en-US" sz="14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A8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NSW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A9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ขึ้นทะเบียนเกษตรกร </a:t>
                      </a:r>
                      <a:endParaRPr lang="en-US" sz="14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A10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แจ้งเตือนสิทธิ์</a:t>
                      </a:r>
                      <a:endParaRPr lang="en-US" sz="14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A11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บัตรสุขภาพ</a:t>
                      </a:r>
                      <a:endParaRPr lang="en-US" sz="14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A12</a:t>
                      </a:r>
                      <a:br>
                        <a:rPr lang="en-US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ศูนย์ร้องเรียน</a:t>
                      </a:r>
                      <a:endParaRPr lang="en-US" sz="14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644792"/>
                  </a:ext>
                </a:extLst>
              </a:tr>
              <a:tr h="236575"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กรณี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lang="en-US" sz="1400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lang="th-TH" sz="1400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พัฒนาระบบแล้วเสร็จ</a:t>
                      </a: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พัฒนาระบบแล้วเสร็จ</a:t>
                      </a:r>
                      <a:endParaRPr kumimoji="0" lang="th-TH" sz="14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พัฒนาระบบแล้วเสร็จ</a:t>
                      </a:r>
                      <a:endParaRPr kumimoji="0" lang="th-TH" sz="14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kumimoji="0" lang="th-TH" sz="14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พัฒนาระบบแล้วเสร็จ</a:t>
                      </a: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lang="en-US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 </a:t>
                      </a: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อยู่ระหว่างพัฒนาระบบ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พัฒนาระบบแล้วเสร็จ</a:t>
                      </a:r>
                      <a:endParaRPr kumimoji="0" lang="th-TH" sz="14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kumimoji="0" lang="th-TH" sz="14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พัฒนาระบบแล้วเสร็จ</a:t>
                      </a: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 </a:t>
                      </a:r>
                      <a:r>
                        <a:rPr kumimoji="0" lang="th-TH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อยู่ระหว่างพัฒนาระบบ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 </a:t>
                      </a:r>
                      <a:r>
                        <a:rPr kumimoji="0" lang="th-TH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อยู่ระหว่างพัฒนาระบบ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พัฒนาระบบแล้วเสร็จ</a:t>
                      </a:r>
                      <a:endParaRPr kumimoji="0" lang="th-TH" sz="14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kumimoji="0" lang="th-TH" sz="14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พัฒนาระบบแล้วเสร็จ</a:t>
                      </a:r>
                      <a:endParaRPr kumimoji="0" lang="th-TH" sz="14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4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kumimoji="0" lang="th-TH" sz="14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พัฒนาระบบแล้วเสร็จ</a:t>
                      </a: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696343"/>
                  </a:ext>
                </a:extLst>
              </a:tr>
              <a:tr h="23657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เจ้าภาพหลัก</a:t>
                      </a:r>
                      <a:r>
                        <a:rPr lang="en-US" sz="1400" b="1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</a:t>
                      </a:r>
                      <a:endParaRPr lang="th-TH" sz="1400" b="1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กรมการปกครอง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 err="1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สสว</a:t>
                      </a: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 (</a:t>
                      </a:r>
                      <a:r>
                        <a:rPr lang="en-US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PA</a:t>
                      </a: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กรมที่ดิน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กรมโรงงานฯ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มก</a:t>
                      </a:r>
                      <a:r>
                        <a:rPr lang="th-TH" sz="1400" dirty="0" err="1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อช</a:t>
                      </a: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สป.ท่องเที่ยว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b="0" i="0" u="none" strike="noStrike" cap="none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กรมการจัดหางาน</a:t>
                      </a:r>
                      <a:endParaRPr lang="en-US" sz="1400" b="0" i="0" u="none" strike="noStrike" cap="none" spc="-50" baseline="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กรมศุลกากร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 err="1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สศ</a:t>
                      </a: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ก.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สป.พัฒนาสังคม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สป.สาธารณสุข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dirty="0" err="1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</a:t>
                      </a:r>
                      <a:r>
                        <a:rPr lang="th-TH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น.</a:t>
                      </a:r>
                      <a:endParaRPr lang="en-US" sz="14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001982"/>
                  </a:ext>
                </a:extLst>
              </a:tr>
              <a:tr h="23704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หน่วยงานเกี่ยวข้อง</a:t>
                      </a:r>
                      <a:r>
                        <a:rPr lang="en-US" sz="1400" b="1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ct val="80000"/>
                        </a:lnSpc>
                        <a:buFontTx/>
                        <a:buNone/>
                      </a:pPr>
                      <a:endParaRPr lang="en-US" sz="1400" u="none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ct val="80000"/>
                        </a:lnSpc>
                        <a:buFontTx/>
                        <a:buNone/>
                      </a:pPr>
                      <a:endParaRPr lang="en-US" sz="14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endParaRPr kumimoji="0" lang="th-TH" sz="14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endParaRPr lang="en-US" sz="14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endParaRPr lang="th-TH" sz="1400" u="none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ct val="80000"/>
                        </a:lnSpc>
                        <a:buNone/>
                      </a:pPr>
                      <a:endParaRPr lang="th-TH" sz="1400" u="sng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endParaRPr lang="en-US" sz="14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400" b="0" i="0" u="none" strike="noStrike" kern="0" cap="none" spc="-5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endParaRPr lang="en-US" sz="14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endParaRPr lang="th-TH" sz="14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endParaRPr lang="en-US" sz="14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ct val="80000"/>
                        </a:lnSpc>
                        <a:buNone/>
                      </a:pPr>
                      <a:endParaRPr lang="en-US" sz="1400" spc="-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FD5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9919388"/>
                  </a:ext>
                </a:extLst>
              </a:tr>
              <a:tr h="212917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ส่วนราชการ</a:t>
                      </a:r>
                      <a:endParaRPr lang="en-US" sz="1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indent="0">
                        <a:lnSpc>
                          <a:spcPct val="80000"/>
                        </a:lnSpc>
                        <a:buFontTx/>
                        <a:buNone/>
                      </a:pPr>
                      <a:r>
                        <a:rPr lang="th-TH" sz="1400" u="none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u="none" spc="-3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indent="0">
                        <a:lnSpc>
                          <a:spcPct val="80000"/>
                        </a:lnSpc>
                        <a:buFontTx/>
                        <a:buNone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กรมส่งเสริมการเกษตร</a:t>
                      </a:r>
                    </a:p>
                    <a:p>
                      <a:pPr marL="0" indent="0">
                        <a:lnSpc>
                          <a:spcPct val="80000"/>
                        </a:lnSpc>
                        <a:buFontTx/>
                        <a:buNone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กรมส่งเสริมการค้าระหว่างประเทศ</a:t>
                      </a:r>
                    </a:p>
                    <a:p>
                      <a:pPr marL="0" indent="0">
                        <a:lnSpc>
                          <a:spcPct val="80000"/>
                        </a:lnSpc>
                        <a:buFontTx/>
                        <a:buNone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3. สำนักงานมาตรฐานผลิตภัณฑ์ อุตสาหกรรม</a:t>
                      </a:r>
                      <a:endParaRPr lang="en-US" sz="1400" spc="-3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กรมธนารักษ์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กรมพัฒนาธุรกิจการค้า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3. กรมการปกครอง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4. กรมส่งเสริมการปกครองท้องถิ่น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5. กรมบังคับคดี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u="none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กรมการข้าว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u="none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กรมประมง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u="none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กรมปศุสัตว์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u="none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กรมวิชาการเกษตร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u="none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กรมหม่อนไหม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u="none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 สำนักงานการปฏิรูปที่ดินเพื่อเกษตรกรรม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u="none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7. สำนักงานปลัด กระทรวงเกษตรและสหกรณ์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indent="0">
                        <a:lnSpc>
                          <a:spcPct val="80000"/>
                        </a:lnSpc>
                        <a:buNone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กรมอุทยานแห่งชาติ สัตว์ป่า และพันธุ์พืช</a:t>
                      </a:r>
                    </a:p>
                    <a:p>
                      <a:pPr marL="0" indent="0">
                        <a:lnSpc>
                          <a:spcPct val="80000"/>
                        </a:lnSpc>
                        <a:buNone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กรมการพัฒนาชุมชน</a:t>
                      </a:r>
                      <a:endParaRPr lang="th-TH" sz="1400" u="sng" spc="-3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1. กรมป่าไม้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2. กรมวิทยาศาสตร์</a:t>
                      </a:r>
                      <a:b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การแพทย์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3. สำนักงาน</a:t>
                      </a:r>
                      <a:b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คณะกรรมการ</a:t>
                      </a:r>
                      <a:b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อาหารและยา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4. กรมอุตสาหกรรมพื้นฐานและการเหมืองแร่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กรมการจัดหางาน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สำนักงานประกันสังคม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สำนักงานปลัดกระทรวงการคลัง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สำนักงานปลัด</a:t>
                      </a:r>
                      <a:b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กระทรวงศึกษา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สำนักงานปลัด</a:t>
                      </a:r>
                      <a:b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กระทรวงสาธารณสุข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 ศูนย์อำนวยการบริหารจังหวัดชายแดนภาคใต้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สำนักงานปลัด</a:t>
                      </a:r>
                      <a:br>
                        <a:rPr lang="th-TH" sz="1400" spc="-3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spc="-3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กระทรวงคมนาคม</a:t>
                      </a:r>
                    </a:p>
                    <a:p>
                      <a:pPr marL="0" indent="0">
                        <a:lnSpc>
                          <a:spcPct val="80000"/>
                        </a:lnSpc>
                        <a:buNone/>
                      </a:pPr>
                      <a:r>
                        <a:rPr lang="th-TH" sz="1400" spc="-3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สำนักงานคณะกรรมการ</a:t>
                      </a:r>
                      <a:br>
                        <a:rPr lang="th-TH" sz="1400" spc="-3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spc="-3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นโยบายที่ดินแห่งชาติ</a:t>
                      </a:r>
                      <a:endParaRPr lang="en-US" sz="1400" spc="-3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4420047"/>
                  </a:ext>
                </a:extLst>
              </a:tr>
              <a:tr h="2875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องค์การมหาชน</a:t>
                      </a:r>
                      <a:endParaRPr lang="en-US" sz="1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en-US" sz="1400" spc="-3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400" spc="-3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สพร.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400" spc="-3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สพร.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sng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5069370"/>
                  </a:ext>
                </a:extLst>
              </a:tr>
              <a:tr h="2339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รัฐวิสาหกิจ</a:t>
                      </a:r>
                      <a:endParaRPr lang="en-US" sz="1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ธนาคารพัฒนาวิสาหกิจขนาดกลางและขนาดย่อมแห่งประเทศไทย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การรถไฟแห่งประเทศไทย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การกีฬาแห่งประเทศไทย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400" spc="-3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การนิคมอุตสาหกรรมแห่งประเทศไทย </a:t>
                      </a:r>
                      <a:endParaRPr lang="th-TH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313056"/>
                  </a:ext>
                </a:extLst>
              </a:tr>
              <a:tr h="36541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หน่วยงานอื่นๆ</a:t>
                      </a:r>
                      <a:endParaRPr lang="en-US" sz="1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400" spc="-3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spc="-3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อปท.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กรุงเทพมหานคร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3. เมืองพัทยา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4. สำนักงานตำรวจแห่งชาติ (สำนักงานตรวจคนเข้าเมือง)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en-US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เอกชน </a:t>
                      </a:r>
                      <a:r>
                        <a:rPr kumimoji="0" lang="en-US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 </a:t>
                      </a: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แห่ง</a:t>
                      </a:r>
                      <a:endParaRPr lang="en-US" sz="1400" u="none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sng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400" b="0" i="0" u="sng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กสทช.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กรมการอุตสาหกรรมทหาร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80000"/>
                        </a:lnSpc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-</a:t>
                      </a:r>
                      <a:endParaRPr lang="en-US" sz="1400" spc="-3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ธนาคารแห่งประเทศไทย</a:t>
                      </a:r>
                      <a:endParaRPr kumimoji="0" lang="en-US" sz="140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0219707"/>
                  </a:ext>
                </a:extLst>
              </a:tr>
            </a:tbl>
          </a:graphicData>
        </a:graphic>
      </p:graphicFrame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B23894C4-701B-0F29-B4F4-71A27F2880F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10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52850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285478" y="290023"/>
            <a:ext cx="11621042" cy="397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1 (1)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ระดับความสำเร็จในการขับเคลื่อนการพัฒนางานบริการ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ตามมติคณะรัฐมนตรี (12 งานบริการ)</a:t>
            </a: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3666F506-FC3A-411D-91BD-5FEBF38441E8}"/>
              </a:ext>
            </a:extLst>
          </p:cNvPr>
          <p:cNvGraphicFramePr>
            <a:graphicFrameLocks noGrp="1"/>
          </p:cNvGraphicFramePr>
          <p:nvPr/>
        </p:nvGraphicFramePr>
        <p:xfrm>
          <a:off x="203016" y="4042232"/>
          <a:ext cx="11785967" cy="1952086"/>
        </p:xfrm>
        <a:graphic>
          <a:graphicData uri="http://schemas.openxmlformats.org/drawingml/2006/table">
            <a:tbl>
              <a:tblPr firstRow="1" bandRow="1"/>
              <a:tblGrid>
                <a:gridCol w="2168975">
                  <a:extLst>
                    <a:ext uri="{9D8B030D-6E8A-4147-A177-3AD203B41FA5}">
                      <a16:colId xmlns:a16="http://schemas.microsoft.com/office/drawing/2014/main" val="1715323392"/>
                    </a:ext>
                  </a:extLst>
                </a:gridCol>
                <a:gridCol w="32056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81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31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6559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en-US" sz="1800" b="1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0" marR="121936" marT="4373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r>
                        <a:rPr lang="en-US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รอบที่ </a:t>
                      </a:r>
                      <a:r>
                        <a:rPr lang="en-US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เดือน) </a:t>
                      </a:r>
                      <a:endParaRPr lang="en-US" sz="1600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0" marR="121936" marT="4373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 dirty="0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 dirty="0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กรณี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40000"/>
                        <a:lumOff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60000"/>
                        <a:lumOff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84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1800" b="1" i="0" u="sng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800" b="1" i="0" u="sng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kumimoji="0" lang="en-US" sz="1800" b="1" i="0" u="none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Agenda </a:t>
                      </a:r>
                      <a:br>
                        <a:rPr kumimoji="0" lang="en-US" sz="1800" b="1" i="0" u="none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</a:br>
                      <a:r>
                        <a:rPr kumimoji="0" lang="th-TH" sz="1800" b="1" i="0" u="none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ที่พัฒนา</a:t>
                      </a:r>
                      <a:r>
                        <a:rPr kumimoji="0" lang="th-TH" sz="1800" b="1" i="0" u="sng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ระบบแล้วเสร็จ </a:t>
                      </a:r>
                      <a:endParaRPr lang="th-TH" sz="1800" u="sng" kern="1200" noProof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3200" marR="43200" marT="43738" marB="43738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ขยายผลการให้บริการ </a:t>
                      </a:r>
                      <a:r>
                        <a:rPr lang="en-US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/ </a:t>
                      </a:r>
                      <a:r>
                        <a:rPr lang="th-TH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เชื่อมระบบการให้บริการ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(ผลการดำเนินงานปี 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2566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(ไม่นับสะสม)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/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เป้าหมายตามแผน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(Roadmap) 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2566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ขยายผลการให้บริการ </a:t>
                      </a:r>
                      <a:r>
                        <a:rPr lang="en-US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/ </a:t>
                      </a:r>
                      <a:r>
                        <a:rPr lang="th-TH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เชื่อมระบบการให้บริการ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-5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(เป้าหมายตามแผน</a:t>
                      </a:r>
                      <a:r>
                        <a:rPr lang="en-US" sz="1800" b="0" kern="1200" spc="-5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(Roadmap) </a:t>
                      </a:r>
                      <a:r>
                        <a:rPr lang="th-TH" sz="1800" b="0" kern="1200" spc="-5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800" b="0" kern="1200" spc="-5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 </a:t>
                      </a:r>
                      <a:endParaRPr lang="en-US" sz="1800" b="0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ขยายผลการให้บริการ </a:t>
                      </a:r>
                      <a:r>
                        <a:rPr lang="en-US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/ </a:t>
                      </a:r>
                      <a:r>
                        <a:rPr lang="th-TH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เชื่อมระบบการให้บริการ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ผลการดำเนินงานสูงกว่าเป้าหมายตามแผน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(Roadmap) 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470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1800" b="1" i="0" u="sng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800" b="1" i="0" u="sng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 </a:t>
                      </a:r>
                      <a:r>
                        <a:rPr kumimoji="0" lang="en-US" sz="1800" b="1" i="0" u="none" strike="noStrike" kern="0" cap="none" spc="-2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Agenda </a:t>
                      </a:r>
                      <a:br>
                        <a:rPr kumimoji="0" lang="en-US" sz="1800" b="1" i="0" u="none" strike="noStrike" kern="0" cap="none" spc="-2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</a:br>
                      <a:r>
                        <a:rPr kumimoji="0" lang="th-TH" sz="1800" b="1" i="0" u="none" strike="noStrike" kern="0" cap="none" spc="-2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</a:t>
                      </a:r>
                      <a:r>
                        <a:rPr kumimoji="0" lang="th-TH" sz="1800" b="1" i="0" u="sng" strike="noStrike" kern="0" cap="none" spc="-2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อยู่</a:t>
                      </a:r>
                      <a:r>
                        <a:rPr kumimoji="0" lang="th-TH" sz="1800" b="1" i="0" u="sng" strike="noStrike" kern="0" cap="none" spc="-70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ระหว่างพัฒนาระบบ</a:t>
                      </a:r>
                    </a:p>
                  </a:txBody>
                  <a:tcPr marL="43200" marR="43200" marT="43738" marB="43738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ระบบเสร็จ และผ่าน</a:t>
                      </a:r>
                      <a:br>
                        <a:rPr lang="th-TH" sz="18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8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การทดสอบการใช้งาน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1" kern="1200" spc="-6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ให้บริการผ่านระบบออนไลน์ได้ ตามเป้าหมายแ</a:t>
                      </a:r>
                      <a:r>
                        <a:rPr kumimoji="0" lang="th-TH" sz="1800" b="1" i="0" u="none" strike="noStrike" kern="1200" cap="none" spc="-6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ผน</a:t>
                      </a:r>
                      <a:r>
                        <a:rPr kumimoji="0" lang="th-TH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kumimoji="0" lang="en-US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Roadmap</a:t>
                      </a:r>
                      <a:r>
                        <a:rPr kumimoji="0" lang="th-TH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ปี </a:t>
                      </a:r>
                      <a:r>
                        <a:rPr kumimoji="0" lang="en-US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endParaRPr lang="th-TH" sz="1800" b="1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จำนวนผู้รับบริการผ่านระบบ</a:t>
                      </a:r>
                      <a:r>
                        <a:rPr kumimoji="0" lang="en-US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kumimoji="0" lang="th-TH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ตามเป้าหมายแผน (</a:t>
                      </a:r>
                      <a:r>
                        <a:rPr kumimoji="0" lang="en-US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Roadmap</a:t>
                      </a:r>
                      <a:r>
                        <a:rPr kumimoji="0" lang="th-TH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ปี </a:t>
                      </a:r>
                      <a:r>
                        <a:rPr kumimoji="0" lang="en-US" sz="18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endParaRPr lang="th-TH" sz="1800" b="1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502189"/>
                  </a:ext>
                </a:extLst>
              </a:tr>
            </a:tbl>
          </a:graphicData>
        </a:graphic>
      </p:graphicFrame>
      <p:sp>
        <p:nvSpPr>
          <p:cNvPr id="11" name="Rectangle 10">
            <a:extLst>
              <a:ext uri="{FF2B5EF4-FFF2-40B4-BE49-F238E27FC236}">
                <a16:creationId xmlns:a16="http://schemas.microsoft.com/office/drawing/2014/main" id="{EBBD4A8E-9FE8-4825-9D3D-5896C810C214}"/>
              </a:ext>
            </a:extLst>
          </p:cNvPr>
          <p:cNvSpPr/>
          <p:nvPr/>
        </p:nvSpPr>
        <p:spPr>
          <a:xfrm>
            <a:off x="212272" y="923542"/>
            <a:ext cx="8842828" cy="18685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7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	</a:t>
            </a:r>
            <a:endParaRPr kumimoji="0" lang="th-TH" sz="1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700" b="0" i="0" u="none" strike="noStrike" kern="0" cap="none" spc="-5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มติคณะรัฐมนตรี วันที่ 3 สิงหาคม 2564 เห็นชอบการขับเคลื่อนการให้บริการประชาชนผ่านระบบอิเล็กทรอนิกส์ (</a:t>
            </a:r>
            <a:r>
              <a:rPr kumimoji="0" lang="en-US" sz="1700" b="0" i="0" u="none" strike="noStrike" kern="0" cap="none" spc="-5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e-Service)</a:t>
            </a:r>
            <a:r>
              <a:rPr kumimoji="0" lang="th-TH" sz="1700" b="0" i="0" u="none" strike="noStrike" kern="0" cap="none" spc="-5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ปีงบประมาณ พ.ศ. 2565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รวมงานบริการ </a:t>
            </a:r>
            <a:r>
              <a:rPr kumimoji="0" lang="en-US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12 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 </a:t>
            </a:r>
            <a:r>
              <a:rPr kumimoji="0" lang="en-US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</a:t>
            </a:r>
            <a:endParaRPr kumimoji="0" lang="th-TH" sz="1700" b="0" i="0" u="none" strike="noStrike" kern="0" cap="none" spc="-2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แผนปฏิบัติการ </a:t>
            </a:r>
            <a:r>
              <a:rPr kumimoji="0" lang="en-US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(Action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Plan)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หมายถึง แผนดำเนินการที่ส่วนราชการระบุรายละเอียด</a:t>
            </a:r>
            <a:r>
              <a:rPr kumimoji="0" lang="th-TH" sz="17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กิจกรรมสำคัญที่ต้องดำเนินการเพื่อให้บรรลุเป้าหมาย</a:t>
            </a:r>
            <a:br>
              <a:rPr kumimoji="0" lang="en-US" sz="17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มติคณะรัฐมนตรี วันที่ 3 สิงหาคม 2564 โดยระบุหน่วยงานที่รับผิดชอบให้ชัดเจน </a:t>
            </a:r>
            <a:r>
              <a:rPr kumimoji="0" lang="en-US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/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7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ผลผลิตที่จะได้รับเ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ป็นรายเดือนหรือรายไตรมาสเพื่อใช้ติดตามความก้าวหน้าการขับเคลื่อน / </a:t>
            </a:r>
            <a:r>
              <a:rPr kumimoji="0" lang="th-TH" sz="17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เป้าหมายในการวัดความสำเร็จ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ของแต่ละไตรมาส / การระบุ</a:t>
            </a:r>
            <a:r>
              <a:rPr kumimoji="0" lang="th-TH" sz="17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เป้าหมายและบทบาทของหน่วยงานที่เกี่ยวข้อง</a:t>
            </a:r>
          </a:p>
          <a:p>
            <a:pPr marL="265113" marR="0" lvl="0" indent="-176213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การประเมินความสำเร็จพิจารณาจากการขยายผลการให้บริการ/เชื่อมระบบการให้บริการ หมายถึง การพิจารณาจาก (</a:t>
            </a:r>
            <a:r>
              <a:rPr kumimoji="0" lang="en-US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1700" b="0" i="0" u="none" strike="noStrike" kern="0" cap="none" spc="-7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จำนวนผู้ใช้บริการเพิ่มขึ้น (</a:t>
            </a:r>
            <a:r>
              <a:rPr kumimoji="0" lang="en-US" sz="1700" b="0" i="0" u="none" strike="noStrike" kern="0" cap="none" spc="-7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700" b="0" i="0" u="none" strike="noStrike" kern="0" cap="none" spc="-7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จำนวนหน่วยงานที่เชื่อมโยงเพิ่มมากขึ้น 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 (</a:t>
            </a:r>
            <a:r>
              <a:rPr kumimoji="0" lang="en-US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จำนวนงานบริการในระบบที่เพิ่มขึ้น โดยเป้าหมายต้องเพิ่มขึ้นจากผลการดำเนินงานปี </a:t>
            </a:r>
            <a:r>
              <a:rPr kumimoji="0" lang="en-US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2566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/เป็นไป</a:t>
            </a:r>
            <a:r>
              <a:rPr kumimoji="0" lang="th-TH" sz="17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ตามแผน</a:t>
            </a:r>
            <a:r>
              <a:rPr kumimoji="0" lang="en-US" sz="17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(Roadmap) </a:t>
            </a:r>
            <a:r>
              <a:rPr kumimoji="0" lang="th-TH" sz="17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ปี </a:t>
            </a:r>
            <a:r>
              <a:rPr kumimoji="0" lang="en-US" sz="17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2567)</a:t>
            </a:r>
            <a:endParaRPr kumimoji="0" lang="en-US" sz="1700" b="0" i="0" u="none" strike="sngStrike" kern="0" cap="none" spc="-2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CB8CE02-A1ED-449B-A8E6-334392E27F96}"/>
              </a:ext>
            </a:extLst>
          </p:cNvPr>
          <p:cNvSpPr/>
          <p:nvPr/>
        </p:nvSpPr>
        <p:spPr>
          <a:xfrm>
            <a:off x="213649" y="2863330"/>
            <a:ext cx="7661728" cy="1142108"/>
          </a:xfrm>
          <a:prstGeom prst="rect">
            <a:avLst/>
          </a:prstGeom>
          <a:solidFill>
            <a:srgbClr val="DEEBF7"/>
          </a:solidFill>
          <a:ln>
            <a:noFill/>
            <a:prstDash val="dash"/>
          </a:ln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แนวทางการประเมินหน่วยงานเจ้าภาพหลัก</a:t>
            </a:r>
            <a:r>
              <a:rPr kumimoji="0" lang="th-TH" sz="1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	</a:t>
            </a:r>
            <a:endParaRPr kumimoji="0" lang="th-TH" sz="1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6700" marR="0" lvl="0" indent="-177800" algn="l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6700" algn="l"/>
              </a:tabLst>
              <a:defRPr/>
            </a:pP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รอบ (</a:t>
            </a:r>
            <a:r>
              <a:rPr kumimoji="0" lang="en-US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12</a:t>
            </a: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เดือน)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ประเมินความสำเร็จจากการบรรลุเป้าหมายตาม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Roadmap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โดยแบ่งเป็น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กรณี</a:t>
            </a:r>
          </a:p>
          <a:p>
            <a:pPr marL="542925" marR="0" lvl="1" indent="-277813" algn="l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>
                <a:tab pos="266700" algn="l"/>
                <a:tab pos="542925" algn="l"/>
              </a:tabLst>
              <a:defRPr/>
            </a:pP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กรณีที่ </a:t>
            </a:r>
            <a:r>
              <a:rPr kumimoji="0" lang="en-US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ที่พัฒนาระบบแล้วเสร็จ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ประเมินความสำเร็จจากการขยายผลการให้บริการ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/ 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เชื่อมระบบการให้บริการ (จำนวนผู้รับบริการเพิ่มขึ้น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/ 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จำนวนหน่วยงานที่เชื่อมโยงข้อมูลเพิ่มขึ้น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/ 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จำนวนงานบริการในระบบที่เพิ่มขึ้น )</a:t>
            </a:r>
          </a:p>
          <a:p>
            <a:pPr marL="542925" marR="0" lvl="1" indent="-277813" algn="l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>
                <a:tab pos="266700" algn="l"/>
                <a:tab pos="542925" algn="l"/>
              </a:tabLst>
              <a:defRPr/>
            </a:pP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กรณีที่ </a:t>
            </a:r>
            <a:r>
              <a:rPr kumimoji="0" lang="en-US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ที่อยู่ระหว่างพัฒนาระบบ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ประเมินความสำเร็จจากการพัฒนาระบบแล้วเสร็จ และเปิดให้บริการได้ </a:t>
            </a:r>
            <a:endParaRPr kumimoji="0" lang="en-US" sz="1800" b="0" i="0" u="none" strike="noStrike" kern="0" cap="none" spc="-2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2EB00E-5D54-403B-994A-D931FABC92A8}"/>
              </a:ext>
            </a:extLst>
          </p:cNvPr>
          <p:cNvSpPr txBox="1"/>
          <p:nvPr/>
        </p:nvSpPr>
        <p:spPr>
          <a:xfrm>
            <a:off x="9162050" y="1329077"/>
            <a:ext cx="2816301" cy="738664"/>
          </a:xfrm>
          <a:prstGeom prst="rect">
            <a:avLst/>
          </a:prstGeom>
          <a:solidFill>
            <a:srgbClr val="4472C4">
              <a:lumMod val="20000"/>
              <a:lumOff val="80000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ชื่องานบริการ 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………………………</a:t>
            </a:r>
            <a:endParaRPr kumimoji="0" lang="th-TH" sz="14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</a:t>
            </a:r>
            <a:r>
              <a:rPr kumimoji="0" lang="th-TH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  หน่วยงานเจ้าภาพหลัก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b="1" kern="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  <a:sym typeface="Wingdings" panose="05000000000000000000" pitchFamily="2" charset="2"/>
              </a:rPr>
              <a:t></a:t>
            </a:r>
            <a:r>
              <a:rPr kumimoji="0" lang="th-TH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  </a:t>
            </a:r>
            <a:r>
              <a:rPr kumimoji="0" lang="th-TH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หน่วยงานที่เกี่ยวข้อง</a:t>
            </a:r>
          </a:p>
        </p:txBody>
      </p:sp>
      <p:sp>
        <p:nvSpPr>
          <p:cNvPr id="14" name="Google Shape;317;p8">
            <a:extLst>
              <a:ext uri="{FF2B5EF4-FFF2-40B4-BE49-F238E27FC236}">
                <a16:creationId xmlns:a16="http://schemas.microsoft.com/office/drawing/2014/main" id="{C81D0D77-053D-4A59-8545-5DE2CBDBACEC}"/>
              </a:ext>
            </a:extLst>
          </p:cNvPr>
          <p:cNvSpPr/>
          <p:nvPr/>
        </p:nvSpPr>
        <p:spPr>
          <a:xfrm>
            <a:off x="123079" y="6016928"/>
            <a:ext cx="11533265" cy="8802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806450" marR="0" lvl="0" indent="-8064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717550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เงื่อนไข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: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1. 	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สำนักงาน ก.พ.ร. กำหนดให้หน่วยงานเจ้าภาพส่งรายละเอียดตัวชี้วัด โดยเลือกกรณีที่สอดคล้องกับงานบริการ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Agenda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ระบุชื่อหน่วยงานที่เกี่ยวข้อง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และระบุเป้าหมายตามเกณฑ์การประเมินให้ครบถ้วน รวมทั้งข้อมูลพื้นฐาน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baseline)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ของงานบริการ และแผนปฏิบัติการปีงบประมาณ พ.ศ. 2567 </a:t>
            </a:r>
            <a:r>
              <a:rPr kumimoji="0" lang="th-TH" sz="1600" b="0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กำหนด</a:t>
            </a:r>
            <a:r>
              <a:rPr kumimoji="0" lang="th-TH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ส่งภายในวันที่ </a:t>
            </a:r>
            <a:r>
              <a:rPr kumimoji="0" lang="en-US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31 </a:t>
            </a:r>
            <a:r>
              <a:rPr kumimoji="0" lang="th-TH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ตุลาคม </a:t>
            </a:r>
            <a:r>
              <a:rPr kumimoji="0" lang="en-US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2566</a:t>
            </a:r>
            <a:endParaRPr kumimoji="0" lang="th-TH" sz="16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80645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717550" algn="l"/>
              </a:tabLst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2. 	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หน่วยงานเจ้าภาพรายงานความก้าวหน้าของการดำเนินการในภาพรวมมายังสำนักงาน ก.พ.ร. </a:t>
            </a:r>
            <a:r>
              <a:rPr kumimoji="0" lang="th-TH" sz="1600" b="0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เป็นประจำทุกเดือน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ภายในวันที่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15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ของเดือน </a:t>
            </a:r>
          </a:p>
          <a:p>
            <a:pPr marL="628650" marR="0" lvl="0" indent="-4763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717550" algn="l"/>
              </a:tabLst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 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โดยเริ่มตั้งแต่วันที่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15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พฤศจิกายน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2566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จนถึงวันที่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15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กันยายน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2567</a:t>
            </a: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71FA780-D410-40C0-8234-3FC8F05ACA6A}"/>
              </a:ext>
            </a:extLst>
          </p:cNvPr>
          <p:cNvSpPr/>
          <p:nvPr/>
        </p:nvSpPr>
        <p:spPr>
          <a:xfrm>
            <a:off x="7908327" y="2811447"/>
            <a:ext cx="1253724" cy="1210139"/>
          </a:xfrm>
          <a:prstGeom prst="rect">
            <a:avLst/>
          </a:prstGeom>
          <a:solidFill>
            <a:srgbClr val="DEEBF7"/>
          </a:solidFill>
          <a:ln>
            <a:noFill/>
            <a:prstDash val="dash"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0" cap="none" spc="-6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แนวทางการประเมิน</a:t>
            </a:r>
            <a:r>
              <a:rPr kumimoji="0" lang="th-TH" sz="1600" b="1" i="0" u="none" strike="noStrike" kern="0" cap="none" spc="-8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หน่วยงานที่เกี่ยวข้อง</a:t>
            </a:r>
            <a:r>
              <a:rPr kumimoji="0" lang="th-TH" sz="1600" b="0" i="0" u="none" strike="noStrike" kern="0" cap="none" spc="-8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6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รอบ</a:t>
            </a:r>
            <a:r>
              <a:rPr kumimoji="0" lang="en-US" sz="16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16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12</a:t>
            </a:r>
            <a:r>
              <a:rPr kumimoji="0" lang="th-TH" sz="1600" b="1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เดือน)</a:t>
            </a:r>
            <a:r>
              <a:rPr kumimoji="0" lang="en-US" sz="16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</a:t>
            </a:r>
            <a:r>
              <a:rPr kumimoji="0" lang="th-TH" sz="1600" b="0" i="0" u="none" strike="noStrike" kern="0" cap="none" spc="-5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ประเมินผลจากคะแนนรวม</a:t>
            </a:r>
            <a:r>
              <a:rPr kumimoji="0" lang="th-TH" sz="1600" b="0" i="0" u="none" strike="noStrike" kern="0" cap="none" spc="-9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เฉลี่ยของ </a:t>
            </a:r>
            <a:r>
              <a:rPr kumimoji="0" lang="en-US" sz="1600" b="0" i="0" u="none" strike="noStrike" kern="0" cap="none" spc="-9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1600" b="0" i="0" u="none" strike="noStrike" kern="0" cap="none" spc="-9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เกี่ยวข้อง</a:t>
            </a:r>
            <a:endParaRPr kumimoji="0" lang="en-US" sz="1600" b="0" i="0" u="none" strike="noStrike" kern="0" cap="none" spc="-9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CC8C84D-C52F-48AE-A8C1-241730989B51}"/>
              </a:ext>
            </a:extLst>
          </p:cNvPr>
          <p:cNvSpPr txBox="1"/>
          <p:nvPr/>
        </p:nvSpPr>
        <p:spPr>
          <a:xfrm>
            <a:off x="9323022" y="630798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เกณฑ์การประเมิน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F461181-FBE3-49A1-9BE0-88FBC1F6D176}"/>
              </a:ext>
            </a:extLst>
          </p:cNvPr>
          <p:cNvSpPr txBox="1"/>
          <p:nvPr/>
        </p:nvSpPr>
        <p:spPr>
          <a:xfrm>
            <a:off x="9227191" y="2698914"/>
            <a:ext cx="2751160" cy="16099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thaiDist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ผู้รับผิดชอบการรายงานผล</a:t>
            </a:r>
            <a:r>
              <a:rPr kumimoji="0" lang="th-TH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</a:t>
            </a:r>
            <a:r>
              <a:rPr kumimoji="0" lang="th-TH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หน่วยงานเจ้าภาพหลัก</a:t>
            </a:r>
            <a:endParaRPr kumimoji="0" lang="th-TH" sz="1400" b="1" i="0" u="none" strike="noStrike" kern="1200" cap="none" spc="-5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thaiDist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การรายงานผล</a:t>
            </a:r>
            <a:r>
              <a:rPr kumimoji="0" lang="en-US" sz="1400" b="1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12 </a:t>
            </a:r>
            <a:r>
              <a:rPr kumimoji="0" lang="th-TH" sz="1400" b="1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เดือน</a:t>
            </a:r>
            <a:r>
              <a:rPr kumimoji="0" lang="en-US" sz="1400" b="1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1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en-US" sz="1400" b="1" i="0" u="none" strike="noStrike" kern="1200" cap="none" spc="-7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ให้หน่วยงานเจ้าภาพหลัก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รายงานผลสำเร็จการดำเนินงานในภาพรวม และของแต่ละหน่วยงานที่เกี่ยวข้องตามที่ระบุไว้ </a:t>
            </a:r>
          </a:p>
          <a:p>
            <a:pPr marL="0" marR="0" lvl="0" indent="0" algn="thaiDist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</a:t>
            </a:r>
            <a:r>
              <a:rPr kumimoji="0" lang="th-TH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  <a:p>
            <a:pPr marL="85725" marR="0" lvl="0" indent="-85725" algn="thaiDist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 	กรณีหน่วยงานเกี่ยวข้องหลายงานบริการ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</a:t>
            </a:r>
            <a:r>
              <a:rPr kumimoji="0" lang="th-TH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จะวัดร้อยละความสำเร็จเฉลี่ยของงานบริการ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ที่เกี่ยวข้อง</a:t>
            </a:r>
          </a:p>
          <a:p>
            <a:pPr marL="85725" marR="0" lvl="0" indent="-85725" algn="thaiDist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	</a:t>
            </a:r>
            <a:r>
              <a:rPr kumimoji="0" lang="th-TH" sz="14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หน่วยงานที่เกี่ยวข้องขอให้ใช้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KPI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Template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ต่อ 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งานบริการ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0FB441E9-5CC1-43E5-B015-65479E325566}"/>
              </a:ext>
            </a:extLst>
          </p:cNvPr>
          <p:cNvSpPr txBox="1"/>
          <p:nvPr/>
        </p:nvSpPr>
        <p:spPr>
          <a:xfrm>
            <a:off x="9151418" y="1067197"/>
            <a:ext cx="2826933" cy="30777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บทบาทของหน่วยงาน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" name="ตัวแทนหมายเลขสไลด์ 1">
            <a:extLst>
              <a:ext uri="{FF2B5EF4-FFF2-40B4-BE49-F238E27FC236}">
                <a16:creationId xmlns:a16="http://schemas.microsoft.com/office/drawing/2014/main" id="{48B6AA80-CE4A-B57B-A80E-80B3E668D4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11</a:t>
            </a:fld>
            <a:endParaRPr kumimoji="0" lang="th-TH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572993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3"/>
          <p:cNvSpPr/>
          <p:nvPr/>
        </p:nvSpPr>
        <p:spPr>
          <a:xfrm>
            <a:off x="451545" y="1101311"/>
            <a:ext cx="8202261" cy="430887"/>
          </a:xfrm>
          <a:prstGeom prst="rect">
            <a:avLst/>
          </a:prstGeom>
          <a:solidFill>
            <a:srgbClr val="DDEAF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Calibri"/>
              <a:buNone/>
              <a:tabLst/>
              <a:defRPr/>
            </a:pP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Calibri"/>
              <a:cs typeface="TH SarabunPSK" panose="020B0500040200020003" pitchFamily="34" charset="-34"/>
              <a:sym typeface="Calibri"/>
            </a:endParaRPr>
          </a:p>
        </p:txBody>
      </p:sp>
      <p:sp>
        <p:nvSpPr>
          <p:cNvPr id="219" name="Google Shape;219;p3"/>
          <p:cNvSpPr txBox="1"/>
          <p:nvPr/>
        </p:nvSpPr>
        <p:spPr>
          <a:xfrm>
            <a:off x="451545" y="206483"/>
            <a:ext cx="10764078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arabun"/>
              <a:buNone/>
              <a:tabLst/>
              <a:defRPr/>
            </a:pPr>
            <a:r>
              <a:rPr kumimoji="0" lang="th-TH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แบบฟอร์มรายงานความก้าวหน้างานบริการ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Agenda </a:t>
            </a:r>
            <a:endParaRPr kumimoji="0" sz="3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</p:txBody>
      </p:sp>
      <p:sp>
        <p:nvSpPr>
          <p:cNvPr id="220" name="Google Shape;220;p3"/>
          <p:cNvSpPr txBox="1"/>
          <p:nvPr/>
        </p:nvSpPr>
        <p:spPr>
          <a:xfrm>
            <a:off x="451545" y="1109566"/>
            <a:ext cx="8513345" cy="4308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2200"/>
              <a:buFont typeface="Sarabun"/>
              <a:buNone/>
              <a:tabLst/>
              <a:defRPr/>
            </a:pPr>
            <a:r>
              <a:rPr kumimoji="0" lang="th-TH" sz="22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ชื่องานบริการ ......................................................................................................................................</a:t>
            </a:r>
            <a:endParaRPr kumimoji="0" sz="22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</p:txBody>
      </p:sp>
      <p:sp>
        <p:nvSpPr>
          <p:cNvPr id="221" name="Google Shape;221;p3"/>
          <p:cNvSpPr txBox="1"/>
          <p:nvPr/>
        </p:nvSpPr>
        <p:spPr>
          <a:xfrm>
            <a:off x="451545" y="1651481"/>
            <a:ext cx="11331246" cy="4001055"/>
          </a:xfrm>
          <a:prstGeom prst="rect">
            <a:avLst/>
          </a:prstGeom>
          <a:noFill/>
          <a:ln w="9525" cap="flat" cmpd="sng">
            <a:solidFill>
              <a:srgbClr val="BFBF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AutoNum type="arabicPeriod"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โปรดระบุความก้าวหน้าของการดำเนินการเมื่อเทียบกับแผนงานของตัวชี้วัด 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(เดือน .......... พ.ศ. ..........) 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  <a:p>
            <a:pPr marL="0" marR="0" lvl="0" indent="3524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1.1 รายละเอียดความก้าวหน้า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0" marR="0" lvl="0" indent="3524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  <a:p>
            <a:pPr marL="630238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alibri"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630238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alibri"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630238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alibri"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630238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Calibri"/>
              <a:buNone/>
              <a:tabLst/>
              <a:defRPr/>
            </a:pP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0" marR="0" lvl="0" indent="3524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endParaRPr kumimoji="0" lang="th-TH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0" marR="0" lvl="0" indent="3524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1.2 จำนวนผู้ใช้บริการ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/ 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จำนวนหน่วยงานที่เชื่อมโยง / จำนวนงานบริการในระบบ </a:t>
            </a:r>
          </a:p>
          <a:p>
            <a:pPr marL="0" marR="0" lvl="0" indent="3524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1.3 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ปัญหา/อุปสรรค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0" marR="0" lvl="0" indent="3524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1.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4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การดำเนินการต่อไป  </a:t>
            </a:r>
            <a:endParaRPr kumimoji="0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0" marR="0" lvl="0" indent="3524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1.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5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ร้อยละความสำเร็จเมื่อเทียบกับกิจกรรมตามแผนงาน (Action plan) ณ เดือน ......  คิดเป็น  .....%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  <a:p>
            <a:pPr marL="0" marR="0" lvl="0" indent="3524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1.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6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ร้อยละความสำเร็จเมื่อเทียบกับกิจกรรมตามแผนงาน (Action plan) ทั้งปี คิดเป็น  .....%</a:t>
            </a: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222" name="Google Shape;222;p3"/>
          <p:cNvSpPr txBox="1"/>
          <p:nvPr/>
        </p:nvSpPr>
        <p:spPr>
          <a:xfrm>
            <a:off x="451545" y="5783381"/>
            <a:ext cx="11375519" cy="707846"/>
          </a:xfrm>
          <a:prstGeom prst="rect">
            <a:avLst/>
          </a:prstGeom>
          <a:noFill/>
          <a:ln w="9525" cap="flat" cmpd="sng">
            <a:solidFill>
              <a:srgbClr val="BFBFB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2. โปรดระบุความก้าวหน้าของการดำเนินการเมื่อเทียบกับค่าเป้าหมายตามตัวชี้วัด (กรณีที่สามารถระบุได้) 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Sarabun"/>
              <a:buNone/>
              <a:tabLst/>
              <a:defRPr/>
            </a:pP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    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    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 ต่ำกว่าเป้าหมายขั้นต้น	    เป้าหมายขั้นต้น   	    เป้าหมายขั้นมาตรฐาน               เป้าหมายขั้นสูง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06A845C6-A8A3-EB32-58D8-3C39D0E364AF}"/>
              </a:ext>
            </a:extLst>
          </p:cNvPr>
          <p:cNvGraphicFramePr>
            <a:graphicFrameLocks noGrp="1"/>
          </p:cNvGraphicFramePr>
          <p:nvPr/>
        </p:nvGraphicFramePr>
        <p:xfrm>
          <a:off x="933771" y="2322536"/>
          <a:ext cx="10663496" cy="1483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98628">
                  <a:extLst>
                    <a:ext uri="{9D8B030D-6E8A-4147-A177-3AD203B41FA5}">
                      <a16:colId xmlns:a16="http://schemas.microsoft.com/office/drawing/2014/main" val="3576644689"/>
                    </a:ext>
                  </a:extLst>
                </a:gridCol>
                <a:gridCol w="1076141">
                  <a:extLst>
                    <a:ext uri="{9D8B030D-6E8A-4147-A177-3AD203B41FA5}">
                      <a16:colId xmlns:a16="http://schemas.microsoft.com/office/drawing/2014/main" val="4204759821"/>
                    </a:ext>
                  </a:extLst>
                </a:gridCol>
                <a:gridCol w="3946250">
                  <a:extLst>
                    <a:ext uri="{9D8B030D-6E8A-4147-A177-3AD203B41FA5}">
                      <a16:colId xmlns:a16="http://schemas.microsoft.com/office/drawing/2014/main" val="350909776"/>
                    </a:ext>
                  </a:extLst>
                </a:gridCol>
                <a:gridCol w="2542477">
                  <a:extLst>
                    <a:ext uri="{9D8B030D-6E8A-4147-A177-3AD203B41FA5}">
                      <a16:colId xmlns:a16="http://schemas.microsoft.com/office/drawing/2014/main" val="163052681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กิจกรรม</a:t>
                      </a:r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น้ำหนัก (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%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การดำเนินงาน</a:t>
                      </a:r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ความสำเร็จของกิจกรรม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(%)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3323718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th-TH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กิจกรรมที่ </a:t>
                      </a:r>
                      <a:r>
                        <a:rPr lang="en-US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......................................</a:t>
                      </a:r>
                      <a:r>
                        <a:rPr lang="en-US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...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343023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กิจกรรมที่ </a:t>
                      </a:r>
                      <a:r>
                        <a:rPr lang="en-US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1.1</a:t>
                      </a:r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............................................</a:t>
                      </a:r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9074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th-TH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กิจกรรมที่ </a:t>
                      </a:r>
                      <a:r>
                        <a:rPr lang="en-US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.........................................</a:t>
                      </a:r>
                      <a:endParaRPr lang="en-US" sz="18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sz="18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33377353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ABEEF4B0-9AFE-9AAC-0417-ED6E7826AD38}"/>
              </a:ext>
            </a:extLst>
          </p:cNvPr>
          <p:cNvSpPr/>
          <p:nvPr/>
        </p:nvSpPr>
        <p:spPr>
          <a:xfrm>
            <a:off x="930840" y="6175362"/>
            <a:ext cx="223024" cy="223413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D72B9D5-05D8-5810-E4B7-1A8695C3804F}"/>
              </a:ext>
            </a:extLst>
          </p:cNvPr>
          <p:cNvSpPr/>
          <p:nvPr/>
        </p:nvSpPr>
        <p:spPr>
          <a:xfrm>
            <a:off x="3213123" y="6162032"/>
            <a:ext cx="223024" cy="223413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B20B97E-758E-08E0-8C95-BAC1F20BBF44}"/>
              </a:ext>
            </a:extLst>
          </p:cNvPr>
          <p:cNvSpPr/>
          <p:nvPr/>
        </p:nvSpPr>
        <p:spPr>
          <a:xfrm>
            <a:off x="5014786" y="6162031"/>
            <a:ext cx="223024" cy="223413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F23EF7D-CE0D-C7AB-A056-9807076CF71C}"/>
              </a:ext>
            </a:extLst>
          </p:cNvPr>
          <p:cNvSpPr/>
          <p:nvPr/>
        </p:nvSpPr>
        <p:spPr>
          <a:xfrm>
            <a:off x="7408581" y="6162030"/>
            <a:ext cx="223024" cy="223413"/>
          </a:xfrm>
          <a:prstGeom prst="rect">
            <a:avLst/>
          </a:prstGeom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8" name="ตัวแทนหมายเลขสไลด์ 1">
            <a:extLst>
              <a:ext uri="{FF2B5EF4-FFF2-40B4-BE49-F238E27FC236}">
                <a16:creationId xmlns:a16="http://schemas.microsoft.com/office/drawing/2014/main" id="{64958566-1B16-6046-825E-C42D33F7B208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buClr>
                <a:srgbClr val="FFFFFF"/>
              </a:buClr>
              <a:buSzPts val="1200"/>
              <a:buFont typeface="Arial"/>
              <a:buNone/>
              <a:defRPr/>
            </a:pPr>
            <a:fld id="{ADDD58D8-6845-4EE8-8C9E-B61089B6AFC5}" type="slidenum">
              <a:rPr lang="th-TH" sz="1400" smtClean="0"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algn="r">
                <a:buClr>
                  <a:srgbClr val="FFFFFF"/>
                </a:buClr>
                <a:buSzPts val="1200"/>
                <a:buFont typeface="Arial"/>
                <a:buNone/>
                <a:defRPr/>
              </a:pPr>
              <a:t>12</a:t>
            </a:fld>
            <a:endParaRPr lang="th-TH" sz="1400"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529193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167E7BAE-274D-B9D7-4EFF-4CF7149F6E40}"/>
              </a:ext>
            </a:extLst>
          </p:cNvPr>
          <p:cNvSpPr txBox="1"/>
          <p:nvPr/>
        </p:nvSpPr>
        <p:spPr>
          <a:xfrm>
            <a:off x="373423" y="281655"/>
            <a:ext cx="11085154" cy="4324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indent="-177800">
              <a:lnSpc>
                <a:spcPct val="80000"/>
              </a:lnSpc>
              <a:defRPr/>
            </a:pPr>
            <a:r>
              <a:rPr lang="th-TH" sz="2600" b="1" dirty="0">
                <a:solidFill>
                  <a:srgbClr val="FFFF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ตัวชี้วัด</a:t>
            </a:r>
            <a:r>
              <a:rPr lang="en-US" sz="2600" b="1" dirty="0">
                <a:solidFill>
                  <a:srgbClr val="FFFF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1</a:t>
            </a:r>
            <a:r>
              <a:rPr lang="th-TH" sz="2600" b="1" dirty="0">
                <a:solidFill>
                  <a:srgbClr val="FFFF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(</a:t>
            </a:r>
            <a:r>
              <a:rPr lang="en-US" sz="2600" b="1" dirty="0">
                <a:solidFill>
                  <a:srgbClr val="FFFF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lang="th-TH" sz="2600" b="1" dirty="0">
                <a:solidFill>
                  <a:srgbClr val="FFFF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 </a:t>
            </a:r>
            <a:r>
              <a:rPr lang="th-TH" sz="2600" b="1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ระดับความสำเร็จในการสร้างนวัตกรรมในการปรับปรุงกระบวนงาน (</a:t>
            </a:r>
            <a:r>
              <a:rPr lang="en-US" sz="2600" b="1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e-Service)  L1/L2/L3 </a:t>
            </a:r>
            <a:endParaRPr lang="th-TH" sz="2600" b="1" dirty="0">
              <a:solidFill>
                <a:schemeClr val="bg1"/>
              </a:solidFill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9E14C6A-C9A0-7BAF-EDFB-4564C77B27FE}"/>
              </a:ext>
            </a:extLst>
          </p:cNvPr>
          <p:cNvSpPr/>
          <p:nvPr/>
        </p:nvSpPr>
        <p:spPr>
          <a:xfrm>
            <a:off x="125465" y="3267157"/>
            <a:ext cx="11952000" cy="3472884"/>
          </a:xfrm>
          <a:prstGeom prst="roundRect">
            <a:avLst>
              <a:gd name="adj" fmla="val 6833"/>
            </a:avLst>
          </a:prstGeom>
          <a:solidFill>
            <a:sysClr val="window" lastClr="FFFFFF">
              <a:lumMod val="9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6E4EDEDF-A9DF-9C95-F064-7F60F7718C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84828" y="1327007"/>
            <a:ext cx="2498284" cy="142295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DE2FD8E-D921-0D10-5AD8-E438B762986F}"/>
              </a:ext>
            </a:extLst>
          </p:cNvPr>
          <p:cNvSpPr txBox="1"/>
          <p:nvPr/>
        </p:nvSpPr>
        <p:spPr>
          <a:xfrm>
            <a:off x="1238557" y="1979088"/>
            <a:ext cx="19816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b="1" dirty="0">
                <a:solidFill>
                  <a:srgbClr val="00206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18 </a:t>
            </a:r>
            <a:r>
              <a:rPr lang="th-TH" sz="2400" b="1" dirty="0">
                <a:solidFill>
                  <a:srgbClr val="00206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</a:t>
            </a:r>
            <a:endParaRPr lang="en-US" sz="2400" b="1" dirty="0">
              <a:solidFill>
                <a:srgbClr val="00206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F0FECC1-BE5A-4C7F-242B-BCFB4EA5930B}"/>
              </a:ext>
            </a:extLst>
          </p:cNvPr>
          <p:cNvSpPr txBox="1"/>
          <p:nvPr/>
        </p:nvSpPr>
        <p:spPr>
          <a:xfrm>
            <a:off x="1225896" y="1655432"/>
            <a:ext cx="197956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b="1" dirty="0">
                <a:solidFill>
                  <a:srgbClr val="00206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8 </a:t>
            </a:r>
            <a:r>
              <a:rPr lang="th-TH" sz="2400" b="1" dirty="0">
                <a:solidFill>
                  <a:srgbClr val="00206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</a:t>
            </a:r>
            <a:endParaRPr lang="en-US" sz="2400" b="1" dirty="0">
              <a:solidFill>
                <a:srgbClr val="00206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FB78D1F-B2DB-DB2B-81B2-2EB611510267}"/>
              </a:ext>
            </a:extLst>
          </p:cNvPr>
          <p:cNvSpPr txBox="1"/>
          <p:nvPr/>
        </p:nvSpPr>
        <p:spPr>
          <a:xfrm>
            <a:off x="1278860" y="1293065"/>
            <a:ext cx="19816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b="1" dirty="0">
                <a:solidFill>
                  <a:srgbClr val="00206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25 </a:t>
            </a:r>
            <a:r>
              <a:rPr lang="th-TH" sz="2400" b="1" dirty="0">
                <a:solidFill>
                  <a:srgbClr val="00206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</a:t>
            </a:r>
            <a:endParaRPr lang="en-US" sz="2400" b="1" dirty="0">
              <a:solidFill>
                <a:srgbClr val="00206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B2A93ED-321A-6932-1D1C-BF7DFCC0C9D0}"/>
              </a:ext>
            </a:extLst>
          </p:cNvPr>
          <p:cNvSpPr txBox="1"/>
          <p:nvPr/>
        </p:nvSpPr>
        <p:spPr>
          <a:xfrm>
            <a:off x="-187825" y="881742"/>
            <a:ext cx="1467348" cy="1107996"/>
          </a:xfrm>
          <a:prstGeom prst="rect">
            <a:avLst/>
          </a:prstGeom>
          <a:noFill/>
          <a:effectLst>
            <a:glow rad="127000">
              <a:sysClr val="window" lastClr="FFFFFF"/>
            </a:glow>
            <a:outerShdw blurRad="63500" sx="102000" sy="102000" algn="ctr" rotWithShape="0">
              <a:sysClr val="window" lastClr="FFFFFF">
                <a:alpha val="40000"/>
              </a:sysClr>
            </a:outerShdw>
          </a:effec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6600" b="1" i="1" kern="0" dirty="0">
                <a:solidFill>
                  <a:srgbClr val="2F559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lbertus Extra Bold" panose="020E0802040304020204" pitchFamily="34" charset="0"/>
                <a:ea typeface="Tahoma" panose="020B0604030504040204" pitchFamily="34" charset="0"/>
                <a:cs typeface="Tahoma" pitchFamily="34" charset="0"/>
              </a:rPr>
              <a:t>65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25CD040-C415-F6C7-5941-102883F3352D}"/>
              </a:ext>
            </a:extLst>
          </p:cNvPr>
          <p:cNvSpPr txBox="1"/>
          <p:nvPr/>
        </p:nvSpPr>
        <p:spPr>
          <a:xfrm>
            <a:off x="4328250" y="1737797"/>
            <a:ext cx="3667495" cy="8253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lnSpc>
                <a:spcPts val="1900"/>
              </a:lnSpc>
              <a:spcBef>
                <a:spcPts val="1200"/>
              </a:spcBef>
              <a:spcAft>
                <a:spcPct val="0"/>
              </a:spcAft>
              <a:defRPr/>
            </a:pPr>
            <a:r>
              <a:rPr lang="th-TH" sz="2000" b="1" spc="-3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งานบริการรายส่วนราชการ </a:t>
            </a:r>
            <a:r>
              <a:rPr lang="en-US" sz="2000" b="1" spc="-3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:</a:t>
            </a:r>
            <a:r>
              <a:rPr lang="th-TH" sz="2000" b="1" spc="-3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br>
              <a:rPr lang="th-TH" sz="2000" b="1" spc="-3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lang="th-TH" b="1" kern="0" dirty="0">
                <a:solidFill>
                  <a:srgbClr val="00206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เลือกงานบริการมาพัฒนาเป็น </a:t>
            </a:r>
            <a:r>
              <a:rPr lang="en-US" b="1" kern="0" dirty="0">
                <a:solidFill>
                  <a:srgbClr val="00206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</a:t>
            </a:r>
            <a:r>
              <a:rPr lang="th-TH" b="1" kern="0" dirty="0">
                <a:solidFill>
                  <a:srgbClr val="00206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br>
              <a:rPr lang="th-TH" b="1" kern="0" dirty="0">
                <a:solidFill>
                  <a:srgbClr val="00206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lang="th-TH" b="1" kern="0" dirty="0">
                <a:solidFill>
                  <a:srgbClr val="00206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มุ่งเน้นเชื่อมโยงเข้าสู่ระบบแพลตฟอร์มกลาง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11FBAC5-294D-F6CD-83D9-1610289592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212899" y="2028279"/>
            <a:ext cx="452092" cy="288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6B06FFB-0F86-DEC6-1E7D-94B8B582DC7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12899" y="2400247"/>
            <a:ext cx="385325" cy="28800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29E13DE-8B04-3E42-D6E2-DC5E121AA204}"/>
              </a:ext>
            </a:extLst>
          </p:cNvPr>
          <p:cNvSpPr txBox="1"/>
          <p:nvPr/>
        </p:nvSpPr>
        <p:spPr>
          <a:xfrm>
            <a:off x="4063764" y="853430"/>
            <a:ext cx="1467348" cy="1107996"/>
          </a:xfrm>
          <a:prstGeom prst="rect">
            <a:avLst/>
          </a:prstGeom>
          <a:noFill/>
          <a:effectLst>
            <a:glow rad="127000">
              <a:sysClr val="window" lastClr="FFFFFF"/>
            </a:glow>
            <a:outerShdw blurRad="63500" sx="102000" sy="102000" algn="ctr" rotWithShape="0">
              <a:sysClr val="window" lastClr="FFFFFF">
                <a:alpha val="40000"/>
              </a:sysClr>
            </a:outerShdw>
          </a:effec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6600" b="1" i="1" kern="0" dirty="0">
                <a:solidFill>
                  <a:srgbClr val="2F559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lbertus Extra Bold" panose="020E0802040304020204" pitchFamily="34" charset="0"/>
                <a:ea typeface="Tahoma" panose="020B0604030504040204" pitchFamily="34" charset="0"/>
                <a:cs typeface="Tahoma" pitchFamily="34" charset="0"/>
              </a:rPr>
              <a:t>66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F0CFB72-A12E-1DEE-B70E-821CEE469D53}"/>
              </a:ext>
            </a:extLst>
          </p:cNvPr>
          <p:cNvSpPr txBox="1"/>
          <p:nvPr/>
        </p:nvSpPr>
        <p:spPr>
          <a:xfrm>
            <a:off x="736156" y="2657310"/>
            <a:ext cx="25389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51 </a:t>
            </a:r>
            <a:r>
              <a:rPr lang="th-TH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งานบริการ </a:t>
            </a:r>
            <a:r>
              <a:rPr lang="en-US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50 </a:t>
            </a:r>
            <a:r>
              <a:rPr lang="th-TH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กรม</a:t>
            </a:r>
            <a:endParaRPr lang="en-US" sz="2400" b="1" dirty="0">
              <a:solidFill>
                <a:srgbClr val="0000FF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5" name="Arrow: Down 14">
            <a:extLst>
              <a:ext uri="{FF2B5EF4-FFF2-40B4-BE49-F238E27FC236}">
                <a16:creationId xmlns:a16="http://schemas.microsoft.com/office/drawing/2014/main" id="{5E75FFA9-340B-8D13-AEB4-7347B9E00328}"/>
              </a:ext>
            </a:extLst>
          </p:cNvPr>
          <p:cNvSpPr/>
          <p:nvPr/>
        </p:nvSpPr>
        <p:spPr>
          <a:xfrm>
            <a:off x="2411009" y="2476330"/>
            <a:ext cx="360000" cy="252000"/>
          </a:xfrm>
          <a:prstGeom prst="downArrow">
            <a:avLst/>
          </a:prstGeom>
          <a:solidFill>
            <a:srgbClr val="0000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pic>
        <p:nvPicPr>
          <p:cNvPr id="16" name="Graphic 15" descr="Double Tap Gesture with solid fill">
            <a:extLst>
              <a:ext uri="{FF2B5EF4-FFF2-40B4-BE49-F238E27FC236}">
                <a16:creationId xmlns:a16="http://schemas.microsoft.com/office/drawing/2014/main" id="{3EB6EE0A-2539-55B3-301C-5A4F2B2F9D7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1399" y="3068851"/>
            <a:ext cx="619082" cy="619082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F13446A5-9FC6-FD78-185C-F0155E86081B}"/>
              </a:ext>
            </a:extLst>
          </p:cNvPr>
          <p:cNvSpPr txBox="1"/>
          <p:nvPr/>
        </p:nvSpPr>
        <p:spPr>
          <a:xfrm>
            <a:off x="552908" y="3195152"/>
            <a:ext cx="46341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th-TH" sz="32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แนวทางการคัดเลือกงานบริการ</a:t>
            </a:r>
            <a:endParaRPr lang="en-US" sz="3200" b="1" dirty="0">
              <a:solidFill>
                <a:srgbClr val="00B050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C0E9CB46-708D-EF30-46C3-60AD88E82A67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6" t="17734" r="84478" b="48000"/>
          <a:stretch/>
        </p:blipFill>
        <p:spPr>
          <a:xfrm>
            <a:off x="585482" y="3731255"/>
            <a:ext cx="481784" cy="830997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20CD5C8B-C1F0-3F80-1F70-0D1FCDCE44BF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69" t="17734" r="67597" b="48000"/>
          <a:stretch/>
        </p:blipFill>
        <p:spPr>
          <a:xfrm>
            <a:off x="580909" y="5016550"/>
            <a:ext cx="554463" cy="757963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F15FDB4B-8721-4A87-C85F-3297557C5DA8}"/>
              </a:ext>
            </a:extLst>
          </p:cNvPr>
          <p:cNvSpPr txBox="1"/>
          <p:nvPr/>
        </p:nvSpPr>
        <p:spPr>
          <a:xfrm>
            <a:off x="1113242" y="3809434"/>
            <a:ext cx="10866739" cy="10903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เป็น</a:t>
            </a:r>
            <a:r>
              <a:rPr lang="th-TH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งานบริการของกรม</a:t>
            </a: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ที่พัฒนาเป็นระบบอิเล็กทรอนิกส์อยู่แล้ว </a:t>
            </a:r>
            <a: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(L1 / L2) </a:t>
            </a: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หรือ </a:t>
            </a:r>
            <a: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L3 </a:t>
            </a: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แต่ยังไม่สมบูรณ์</a:t>
            </a:r>
            <a: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b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th-TH" sz="2400" b="1" spc="-5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เป้าหมาย</a:t>
            </a:r>
            <a:r>
              <a:rPr lang="th-TH" sz="2400" b="1" spc="-50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เพื่อพัฒนางานบริการให้เป็น</a:t>
            </a:r>
            <a:r>
              <a:rPr lang="th-TH" sz="2400" b="1" spc="-5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ระบบบริการอิเล็กทรอนิกส์ได้ตั้งแต่ต้นจนจบกระบวนการ</a:t>
            </a: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</a:t>
            </a:r>
            <a:r>
              <a:rPr lang="en-US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End-to-End Process</a:t>
            </a:r>
            <a: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 </a:t>
            </a:r>
            <a:b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th-TH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และเชื่อมโยงเข้าสู่</a:t>
            </a: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แพลตฟอร์มดิจิทัลกลาง (</a:t>
            </a:r>
            <a:r>
              <a:rPr lang="en-US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Biz </a:t>
            </a:r>
            <a:r>
              <a:rPr lang="th-TH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/ </a:t>
            </a:r>
            <a:r>
              <a:rPr lang="en-US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Citizen Portal</a:t>
            </a: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  <a:endParaRPr lang="en-US" sz="2400" b="1" dirty="0">
              <a:solidFill>
                <a:prstClr val="black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7734A2E-E3A2-44C3-7649-717765CB8327}"/>
              </a:ext>
            </a:extLst>
          </p:cNvPr>
          <p:cNvCxnSpPr>
            <a:cxnSpLocks/>
          </p:cNvCxnSpPr>
          <p:nvPr/>
        </p:nvCxnSpPr>
        <p:spPr>
          <a:xfrm>
            <a:off x="930853" y="4960982"/>
            <a:ext cx="10980000" cy="0"/>
          </a:xfrm>
          <a:prstGeom prst="line">
            <a:avLst/>
          </a:prstGeom>
          <a:noFill/>
          <a:ln w="9525" cap="flat" cmpd="sng" algn="ctr">
            <a:solidFill>
              <a:sysClr val="window" lastClr="FFFFFF">
                <a:lumMod val="65000"/>
              </a:sysClr>
            </a:solidFill>
            <a:prstDash val="sysDot"/>
            <a:miter lim="800000"/>
            <a:tailEnd type="oval"/>
          </a:ln>
          <a:effectLst/>
        </p:spPr>
      </p:cxnSp>
      <p:pic>
        <p:nvPicPr>
          <p:cNvPr id="22" name="Picture 21">
            <a:extLst>
              <a:ext uri="{FF2B5EF4-FFF2-40B4-BE49-F238E27FC236}">
                <a16:creationId xmlns:a16="http://schemas.microsoft.com/office/drawing/2014/main" id="{7A4D05E0-B1F1-7550-3445-F10DDECC0833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404" t="17734" r="49316" b="50000"/>
          <a:stretch/>
        </p:blipFill>
        <p:spPr>
          <a:xfrm>
            <a:off x="580908" y="5812089"/>
            <a:ext cx="554463" cy="684592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8A4E3CC2-53AD-1F86-C4C4-933B922392C0}"/>
              </a:ext>
            </a:extLst>
          </p:cNvPr>
          <p:cNvSpPr txBox="1"/>
          <p:nvPr/>
        </p:nvSpPr>
        <p:spPr>
          <a:xfrm>
            <a:off x="1098896" y="5783772"/>
            <a:ext cx="10765944" cy="757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เป็น</a:t>
            </a:r>
            <a:r>
              <a:rPr lang="th-TH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งานบริการของกรมที่มีคู่มือประชาชน </a:t>
            </a:r>
            <a:b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(คู่มือมาตรฐานกลางสำหรับประชาชน ตาม พ.ร.บ.การอำนายความสะดวกฯ </a:t>
            </a:r>
            <a: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&gt;&gt; info.go.th)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58C054D-B296-6799-D571-D9A4480D0D80}"/>
              </a:ext>
            </a:extLst>
          </p:cNvPr>
          <p:cNvCxnSpPr>
            <a:cxnSpLocks/>
          </p:cNvCxnSpPr>
          <p:nvPr/>
        </p:nvCxnSpPr>
        <p:spPr>
          <a:xfrm>
            <a:off x="921709" y="5777387"/>
            <a:ext cx="10980000" cy="0"/>
          </a:xfrm>
          <a:prstGeom prst="line">
            <a:avLst/>
          </a:prstGeom>
          <a:noFill/>
          <a:ln w="9525" cap="flat" cmpd="sng" algn="ctr">
            <a:solidFill>
              <a:sysClr val="window" lastClr="FFFFFF">
                <a:lumMod val="65000"/>
              </a:sysClr>
            </a:solidFill>
            <a:prstDash val="sysDot"/>
            <a:miter lim="800000"/>
            <a:tailEnd type="oval"/>
          </a:ln>
          <a:effectLst/>
        </p:spPr>
      </p:cxnSp>
      <p:pic>
        <p:nvPicPr>
          <p:cNvPr id="25" name="Picture 2" descr="Provider ">
            <a:extLst>
              <a:ext uri="{FF2B5EF4-FFF2-40B4-BE49-F238E27FC236}">
                <a16:creationId xmlns:a16="http://schemas.microsoft.com/office/drawing/2014/main" id="{8CFDEE3B-B462-52AA-0A4D-E17CE982DC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52471" y="6017087"/>
            <a:ext cx="540633" cy="540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08D50390-7863-F5AB-AC4A-4B5D07BD121B}"/>
              </a:ext>
            </a:extLst>
          </p:cNvPr>
          <p:cNvGrpSpPr/>
          <p:nvPr/>
        </p:nvGrpSpPr>
        <p:grpSpPr>
          <a:xfrm>
            <a:off x="3594858" y="1105845"/>
            <a:ext cx="697807" cy="665122"/>
            <a:chOff x="3049824" y="1020782"/>
            <a:chExt cx="697807" cy="665122"/>
          </a:xfrm>
        </p:grpSpPr>
        <p:sp>
          <p:nvSpPr>
            <p:cNvPr id="27" name="Arrow: Pentagon 26">
              <a:extLst>
                <a:ext uri="{FF2B5EF4-FFF2-40B4-BE49-F238E27FC236}">
                  <a16:creationId xmlns:a16="http://schemas.microsoft.com/office/drawing/2014/main" id="{FA50BF2F-35C2-1F3D-D71B-021482DC202D}"/>
                </a:ext>
              </a:extLst>
            </p:cNvPr>
            <p:cNvSpPr/>
            <p:nvPr/>
          </p:nvSpPr>
          <p:spPr>
            <a:xfrm>
              <a:off x="3193409" y="1022579"/>
              <a:ext cx="554222" cy="657602"/>
            </a:xfrm>
            <a:prstGeom prst="homePlate">
              <a:avLst>
                <a:gd name="adj" fmla="val 76978"/>
              </a:avLst>
            </a:prstGeom>
            <a:solidFill>
              <a:sysClr val="window" lastClr="FFFFFF">
                <a:lumMod val="6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D298AC6-91E7-1743-8C92-EC78F780B53E}"/>
                </a:ext>
              </a:extLst>
            </p:cNvPr>
            <p:cNvSpPr/>
            <p:nvPr/>
          </p:nvSpPr>
          <p:spPr>
            <a:xfrm>
              <a:off x="3049824" y="1020782"/>
              <a:ext cx="108000" cy="665122"/>
            </a:xfrm>
            <a:prstGeom prst="rect">
              <a:avLst/>
            </a:prstGeom>
            <a:solidFill>
              <a:sysClr val="window" lastClr="FFFFFF">
                <a:lumMod val="6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16E2A976-1017-26ED-F256-A88E76D597CE}"/>
              </a:ext>
            </a:extLst>
          </p:cNvPr>
          <p:cNvSpPr txBox="1"/>
          <p:nvPr/>
        </p:nvSpPr>
        <p:spPr>
          <a:xfrm>
            <a:off x="7676330" y="853430"/>
            <a:ext cx="1467348" cy="1107996"/>
          </a:xfrm>
          <a:prstGeom prst="rect">
            <a:avLst/>
          </a:prstGeom>
          <a:noFill/>
          <a:effectLst>
            <a:glow rad="127000">
              <a:sysClr val="window" lastClr="FFFFFF"/>
            </a:glow>
            <a:outerShdw blurRad="63500" sx="102000" sy="102000" algn="ctr" rotWithShape="0">
              <a:sysClr val="window" lastClr="FFFFFF">
                <a:alpha val="40000"/>
              </a:sysClr>
            </a:outerShdw>
          </a:effec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6600" b="1" i="1" kern="0" dirty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lbertus Extra Bold" panose="020E0802040304020204" pitchFamily="34" charset="0"/>
                <a:ea typeface="Tahoma" panose="020B0604030504040204" pitchFamily="34" charset="0"/>
                <a:cs typeface="Tahoma" pitchFamily="34" charset="0"/>
              </a:rPr>
              <a:t>67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CBD20BD-3445-E563-5123-4A152DAE6062}"/>
              </a:ext>
            </a:extLst>
          </p:cNvPr>
          <p:cNvSpPr txBox="1"/>
          <p:nvPr/>
        </p:nvSpPr>
        <p:spPr>
          <a:xfrm>
            <a:off x="4390550" y="2647180"/>
            <a:ext cx="25389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29 </a:t>
            </a:r>
            <a:r>
              <a:rPr lang="th-TH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งานบริการ </a:t>
            </a:r>
            <a:r>
              <a:rPr lang="en-US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29 </a:t>
            </a:r>
            <a:r>
              <a:rPr lang="th-TH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กรม</a:t>
            </a:r>
            <a:endParaRPr lang="en-US" sz="2400" b="1" dirty="0">
              <a:solidFill>
                <a:srgbClr val="0000FF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E6EA908-C751-2C7A-A1F5-5DEFB230BF70}"/>
              </a:ext>
            </a:extLst>
          </p:cNvPr>
          <p:cNvGrpSpPr/>
          <p:nvPr/>
        </p:nvGrpSpPr>
        <p:grpSpPr>
          <a:xfrm>
            <a:off x="7219561" y="1105567"/>
            <a:ext cx="697807" cy="665122"/>
            <a:chOff x="3049824" y="1020782"/>
            <a:chExt cx="697807" cy="665122"/>
          </a:xfrm>
        </p:grpSpPr>
        <p:sp>
          <p:nvSpPr>
            <p:cNvPr id="32" name="Arrow: Pentagon 31">
              <a:extLst>
                <a:ext uri="{FF2B5EF4-FFF2-40B4-BE49-F238E27FC236}">
                  <a16:creationId xmlns:a16="http://schemas.microsoft.com/office/drawing/2014/main" id="{7C12641E-9761-C59C-E0DA-27B8C65B57A9}"/>
                </a:ext>
              </a:extLst>
            </p:cNvPr>
            <p:cNvSpPr/>
            <p:nvPr/>
          </p:nvSpPr>
          <p:spPr>
            <a:xfrm>
              <a:off x="3193409" y="1022579"/>
              <a:ext cx="554222" cy="657602"/>
            </a:xfrm>
            <a:prstGeom prst="homePlate">
              <a:avLst>
                <a:gd name="adj" fmla="val 76978"/>
              </a:avLst>
            </a:prstGeom>
            <a:solidFill>
              <a:sysClr val="window" lastClr="FFFFFF">
                <a:lumMod val="6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BD34AE3F-98C5-CFD6-4662-27D7702F51FF}"/>
                </a:ext>
              </a:extLst>
            </p:cNvPr>
            <p:cNvSpPr/>
            <p:nvPr/>
          </p:nvSpPr>
          <p:spPr>
            <a:xfrm>
              <a:off x="3049824" y="1020782"/>
              <a:ext cx="108000" cy="665122"/>
            </a:xfrm>
            <a:prstGeom prst="rect">
              <a:avLst/>
            </a:prstGeom>
            <a:solidFill>
              <a:sysClr val="window" lastClr="FFFFFF">
                <a:lumMod val="65000"/>
              </a:sysClr>
            </a:solidFill>
            <a:ln w="12700" cap="flat" cmpd="sng" algn="ctr">
              <a:noFill/>
              <a:prstDash val="solid"/>
              <a:miter lim="800000"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4" name="Arrow: Down 33">
            <a:extLst>
              <a:ext uri="{FF2B5EF4-FFF2-40B4-BE49-F238E27FC236}">
                <a16:creationId xmlns:a16="http://schemas.microsoft.com/office/drawing/2014/main" id="{B59488AC-CFC1-24A7-CE78-767574559997}"/>
              </a:ext>
            </a:extLst>
          </p:cNvPr>
          <p:cNvSpPr/>
          <p:nvPr/>
        </p:nvSpPr>
        <p:spPr>
          <a:xfrm>
            <a:off x="5736000" y="2529495"/>
            <a:ext cx="360000" cy="252000"/>
          </a:xfrm>
          <a:prstGeom prst="downArrow">
            <a:avLst/>
          </a:prstGeom>
          <a:solidFill>
            <a:srgbClr val="0000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5D11572-3A09-A584-FC1D-DF11BE71C413}"/>
              </a:ext>
            </a:extLst>
          </p:cNvPr>
          <p:cNvSpPr txBox="1"/>
          <p:nvPr/>
        </p:nvSpPr>
        <p:spPr>
          <a:xfrm>
            <a:off x="7995745" y="2042032"/>
            <a:ext cx="3984237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th-TH" sz="2800" b="1" spc="-3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งานบริการรายส่วนราชการ </a:t>
            </a:r>
            <a:r>
              <a:rPr lang="en-US" sz="2800" b="1" spc="-3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:</a:t>
            </a:r>
            <a:r>
              <a:rPr lang="th-TH" sz="2800" b="1" spc="-3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</a:p>
          <a:p>
            <a:pPr marL="176213" indent="-176213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th-TH" sz="2400" b="1" kern="0" spc="-30" dirty="0">
                <a:solidFill>
                  <a:srgbClr val="00B05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เลือกงานบริการมาพัฒนาเป็น </a:t>
            </a:r>
            <a:r>
              <a:rPr lang="en-US" sz="2400" b="1" kern="0" spc="-30" dirty="0">
                <a:solidFill>
                  <a:srgbClr val="00B05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 </a:t>
            </a:r>
            <a:br>
              <a:rPr lang="en-US" sz="2400" b="1" kern="0" spc="-30" dirty="0">
                <a:solidFill>
                  <a:srgbClr val="00B05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lang="th-TH" sz="2400" b="1" kern="0" spc="-30" dirty="0">
                <a:solidFill>
                  <a:srgbClr val="00B050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มุ่งเน้นเชื่อมโยงเข้าสู่ระบบแพลตฟอร์มกลาง</a:t>
            </a: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F8415CD6-B3BE-A30D-F6B4-E790158EE06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26845" y="1140257"/>
            <a:ext cx="2766855" cy="903297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74A6A515-431B-0652-E02E-155C9EF1208E}"/>
              </a:ext>
            </a:extLst>
          </p:cNvPr>
          <p:cNvSpPr txBox="1"/>
          <p:nvPr/>
        </p:nvSpPr>
        <p:spPr>
          <a:xfrm>
            <a:off x="1098896" y="5154715"/>
            <a:ext cx="10696990" cy="4255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เป็น</a:t>
            </a:r>
            <a:r>
              <a:rPr lang="th-TH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งานบริการของกรมที่มีแผนในการพัฒนาเป็น</a:t>
            </a: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ระบบอิเล็กทรอนิกส์ </a:t>
            </a:r>
            <a: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</a:t>
            </a:r>
            <a:r>
              <a:rPr lang="en-US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L1 / L2</a:t>
            </a:r>
            <a:r>
              <a:rPr lang="th-TH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/ </a:t>
            </a:r>
            <a:r>
              <a:rPr lang="en-US" sz="2400" b="1" dirty="0">
                <a:solidFill>
                  <a:srgbClr val="00B05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L3</a:t>
            </a:r>
            <a: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endParaRPr lang="en-US" sz="2400" b="1" dirty="0">
              <a:solidFill>
                <a:prstClr val="black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A5AA7008-2009-E5F5-48AE-93240E8B59F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839431" y="6081932"/>
            <a:ext cx="1589262" cy="428275"/>
          </a:xfrm>
          <a:prstGeom prst="rect">
            <a:avLst/>
          </a:prstGeom>
        </p:spPr>
      </p:pic>
      <p:sp>
        <p:nvSpPr>
          <p:cNvPr id="40" name="ตัวแทนหมายเลขสไลด์ 1">
            <a:extLst>
              <a:ext uri="{FF2B5EF4-FFF2-40B4-BE49-F238E27FC236}">
                <a16:creationId xmlns:a16="http://schemas.microsoft.com/office/drawing/2014/main" id="{68E31AC9-20BD-37B0-FE60-F6827C9017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13</a:t>
            </a:fld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147460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0666BBA-183B-EE4B-5F7B-2D82EB08CA87}"/>
              </a:ext>
            </a:extLst>
          </p:cNvPr>
          <p:cNvSpPr txBox="1"/>
          <p:nvPr/>
        </p:nvSpPr>
        <p:spPr>
          <a:xfrm>
            <a:off x="506683" y="209111"/>
            <a:ext cx="108654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th-TH" sz="3200" b="1" dirty="0">
                <a:solidFill>
                  <a:prstClr val="white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ภาพรวมงานบริการ </a:t>
            </a:r>
            <a:r>
              <a:rPr lang="en-US" sz="3200" b="1" dirty="0">
                <a:solidFill>
                  <a:prstClr val="white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e-Service </a:t>
            </a:r>
            <a:r>
              <a:rPr lang="th-TH" sz="3200" b="1" dirty="0">
                <a:solidFill>
                  <a:prstClr val="white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ของหน่วยงานภาครัฐ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D81A176-2DE4-CCEC-0F20-630E4ABDAD56}"/>
              </a:ext>
            </a:extLst>
          </p:cNvPr>
          <p:cNvSpPr txBox="1"/>
          <p:nvPr/>
        </p:nvSpPr>
        <p:spPr>
          <a:xfrm>
            <a:off x="7347005" y="422720"/>
            <a:ext cx="376803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defRPr/>
            </a:pPr>
            <a:r>
              <a:rPr lang="en-US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</a:t>
            </a:r>
            <a:r>
              <a:rPr lang="th-TH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ข้อมูล</a:t>
            </a:r>
            <a:r>
              <a:rPr lang="en-US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lang="th-TH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ณ </a:t>
            </a:r>
            <a:r>
              <a:rPr lang="en-US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7 </a:t>
            </a:r>
            <a:r>
              <a:rPr lang="th-TH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ส.ค. </a:t>
            </a:r>
            <a:r>
              <a:rPr lang="en-US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66) </a:t>
            </a:r>
            <a:r>
              <a:rPr lang="th-TH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อัพเดทงานใหม่ปี </a:t>
            </a:r>
            <a:r>
              <a:rPr lang="en-US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66 = 23 </a:t>
            </a:r>
            <a:r>
              <a:rPr lang="th-TH" dirty="0">
                <a:solidFill>
                  <a:schemeClr val="bg1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งานบริการ</a:t>
            </a:r>
            <a:endParaRPr lang="en-US" dirty="0">
              <a:solidFill>
                <a:schemeClr val="bg1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0F639AC4-45C1-70D4-1C86-64EA34B67E73}"/>
              </a:ext>
            </a:extLst>
          </p:cNvPr>
          <p:cNvSpPr/>
          <p:nvPr/>
        </p:nvSpPr>
        <p:spPr>
          <a:xfrm>
            <a:off x="156000" y="955610"/>
            <a:ext cx="11880000" cy="5693279"/>
          </a:xfrm>
          <a:prstGeom prst="roundRect">
            <a:avLst>
              <a:gd name="adj" fmla="val 7509"/>
            </a:avLst>
          </a:prstGeom>
          <a:solidFill>
            <a:sysClr val="window" lastClr="FFFFFF"/>
          </a:solidFill>
          <a:ln w="12700" cap="flat" cmpd="sng" algn="ctr">
            <a:solidFill>
              <a:srgbClr val="99CB38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t"/>
          <a:lstStyle/>
          <a:p>
            <a:pPr marL="0" marR="0" lvl="0" indent="0" algn="ctr" defTabSz="91440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SarabunPSK" panose="020B0500040200020003" pitchFamily="34" charset="-34"/>
              <a:ea typeface="+mn-ea"/>
              <a:cs typeface="THSarabunPSK" panose="020B0500040200020003" pitchFamily="34" charset="-34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7210B5-A93B-2437-2320-8626E1D649DB}"/>
              </a:ext>
            </a:extLst>
          </p:cNvPr>
          <p:cNvSpPr/>
          <p:nvPr/>
        </p:nvSpPr>
        <p:spPr>
          <a:xfrm>
            <a:off x="4314872" y="2831082"/>
            <a:ext cx="5108028" cy="1330168"/>
          </a:xfrm>
          <a:prstGeom prst="rect">
            <a:avLst/>
          </a:prstGeom>
          <a:solidFill>
            <a:srgbClr val="51C3F9">
              <a:lumMod val="40000"/>
              <a:lumOff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2,420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ที่สามารถพัฒนาการให้บริการเป็นรูปแบบออนไลน์ได้ </a:t>
            </a:r>
          </a:p>
          <a:p>
            <a:pPr marL="0" marR="0" lvl="0" indent="0" algn="ctr" defTabSz="91440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C0A8B54-DEBB-EF88-16CF-2D7F93708F63}"/>
              </a:ext>
            </a:extLst>
          </p:cNvPr>
          <p:cNvSpPr/>
          <p:nvPr/>
        </p:nvSpPr>
        <p:spPr>
          <a:xfrm>
            <a:off x="1755284" y="4841163"/>
            <a:ext cx="4264776" cy="774643"/>
          </a:xfrm>
          <a:prstGeom prst="roundRect">
            <a:avLst/>
          </a:prstGeom>
          <a:solidFill>
            <a:srgbClr val="51C3F9">
              <a:lumMod val="20000"/>
              <a:lumOff val="8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1,395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ที่มีการพัฒนาให้สามารถ</a:t>
            </a:r>
            <a:r>
              <a:rPr kumimoji="0" lang="th-TH" sz="2000" b="1" i="0" u="sng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บริการในรูปแบบออนไลน์ได้แล้ว </a:t>
            </a:r>
            <a:endParaRPr kumimoji="0" lang="en-US" sz="2000" b="1" i="0" u="sng" strike="noStrike" kern="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63925C4-7AA3-CD91-E581-881A91B7886B}"/>
              </a:ext>
            </a:extLst>
          </p:cNvPr>
          <p:cNvSpPr/>
          <p:nvPr/>
        </p:nvSpPr>
        <p:spPr>
          <a:xfrm>
            <a:off x="7982682" y="4841164"/>
            <a:ext cx="3774563" cy="774642"/>
          </a:xfrm>
          <a:prstGeom prst="roundRect">
            <a:avLst/>
          </a:prstGeom>
          <a:noFill/>
          <a:ln w="12700" cap="flat" cmpd="sng" algn="ctr">
            <a:solidFill>
              <a:sysClr val="window" lastClr="FFFFFF">
                <a:lumMod val="65000"/>
              </a:sysClr>
            </a:solidFill>
            <a:prstDash val="dash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ts val="3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1,025</a:t>
            </a:r>
            <a: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</a:t>
            </a:r>
            <a:br>
              <a: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</a:t>
            </a:r>
            <a:r>
              <a:rPr kumimoji="0" lang="th-TH" sz="2000" b="1" i="0" u="sng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ยังไม่มีช่องทาง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ให้บริการในรูปแบบ</a:t>
            </a:r>
            <a:r>
              <a:rPr kumimoji="0" lang="th-TH" sz="2000" b="1" i="0" u="sng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ออนไลน์</a:t>
            </a:r>
            <a:r>
              <a:rPr kumimoji="0" lang="th-TH" sz="2000" b="1" i="0" u="none" strike="noStrike" kern="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2CE3384-1B6D-C496-A98B-5A4EFB92FDC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-2338" t="961" r="12077" b="15706"/>
          <a:stretch/>
        </p:blipFill>
        <p:spPr>
          <a:xfrm>
            <a:off x="10609433" y="5622789"/>
            <a:ext cx="1273548" cy="946817"/>
          </a:xfrm>
          <a:prstGeom prst="rect">
            <a:avLst/>
          </a:prstGeom>
        </p:spPr>
      </p:pic>
      <p:cxnSp>
        <p:nvCxnSpPr>
          <p:cNvPr id="11" name="Connector: Elbow 10">
            <a:extLst>
              <a:ext uri="{FF2B5EF4-FFF2-40B4-BE49-F238E27FC236}">
                <a16:creationId xmlns:a16="http://schemas.microsoft.com/office/drawing/2014/main" id="{9ACB0ACD-989C-8DF2-B832-25032678E649}"/>
              </a:ext>
            </a:extLst>
          </p:cNvPr>
          <p:cNvCxnSpPr>
            <a:cxnSpLocks/>
            <a:stCxn id="7" idx="2"/>
            <a:endCxn id="8" idx="0"/>
          </p:cNvCxnSpPr>
          <p:nvPr/>
        </p:nvCxnSpPr>
        <p:spPr>
          <a:xfrm rot="5400000">
            <a:off x="5038323" y="3010599"/>
            <a:ext cx="679913" cy="2981214"/>
          </a:xfrm>
          <a:prstGeom prst="bentConnector3">
            <a:avLst/>
          </a:prstGeom>
          <a:noFill/>
          <a:ln w="6350" cap="flat" cmpd="sng" algn="ctr">
            <a:solidFill>
              <a:sysClr val="window" lastClr="FFFFFF">
                <a:lumMod val="65000"/>
              </a:sysClr>
            </a:solidFill>
            <a:prstDash val="solid"/>
            <a:miter lim="800000"/>
            <a:headEnd type="oval" w="med" len="med"/>
            <a:tailEnd type="triangle" w="med" len="med"/>
          </a:ln>
          <a:effectLst/>
        </p:spPr>
      </p:cxnSp>
      <p:cxnSp>
        <p:nvCxnSpPr>
          <p:cNvPr id="12" name="Connector: Elbow 11">
            <a:extLst>
              <a:ext uri="{FF2B5EF4-FFF2-40B4-BE49-F238E27FC236}">
                <a16:creationId xmlns:a16="http://schemas.microsoft.com/office/drawing/2014/main" id="{C7DF82F4-C3A8-9505-9CF2-2929F78A1DC4}"/>
              </a:ext>
            </a:extLst>
          </p:cNvPr>
          <p:cNvCxnSpPr>
            <a:cxnSpLocks/>
            <a:stCxn id="7" idx="2"/>
            <a:endCxn id="9" idx="0"/>
          </p:cNvCxnSpPr>
          <p:nvPr/>
        </p:nvCxnSpPr>
        <p:spPr>
          <a:xfrm rot="16200000" flipH="1">
            <a:off x="8029468" y="3000668"/>
            <a:ext cx="679914" cy="3001078"/>
          </a:xfrm>
          <a:prstGeom prst="bentConnector3">
            <a:avLst>
              <a:gd name="adj1" fmla="val 50000"/>
            </a:avLst>
          </a:prstGeom>
          <a:noFill/>
          <a:ln w="6350" cap="flat" cmpd="sng" algn="ctr">
            <a:solidFill>
              <a:sysClr val="window" lastClr="FFFFFF">
                <a:lumMod val="65000"/>
              </a:sysClr>
            </a:solidFill>
            <a:prstDash val="solid"/>
            <a:miter lim="800000"/>
            <a:headEnd type="oval" w="med" len="med"/>
            <a:tailEnd type="triangle" w="med" len="med"/>
          </a:ln>
          <a:effectLst/>
        </p:spPr>
      </p:cxnSp>
      <p:pic>
        <p:nvPicPr>
          <p:cNvPr id="13" name="Picture 12">
            <a:extLst>
              <a:ext uri="{FF2B5EF4-FFF2-40B4-BE49-F238E27FC236}">
                <a16:creationId xmlns:a16="http://schemas.microsoft.com/office/drawing/2014/main" id="{1BE3782B-465B-E382-8CA3-FD062015F0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6051" y="2676757"/>
            <a:ext cx="2871465" cy="1237595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167F31EC-9605-E98D-4D41-5B7BFF4757E9}"/>
              </a:ext>
            </a:extLst>
          </p:cNvPr>
          <p:cNvSpPr/>
          <p:nvPr/>
        </p:nvSpPr>
        <p:spPr>
          <a:xfrm>
            <a:off x="4313596" y="1760118"/>
            <a:ext cx="5108028" cy="751807"/>
          </a:xfrm>
          <a:prstGeom prst="rect">
            <a:avLst/>
          </a:prstGeom>
          <a:solidFill>
            <a:srgbClr val="63A537">
              <a:lumMod val="40000"/>
              <a:lumOff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งานบริการที่มีข้อจำกัด ทำให้ไม่สามารถพัฒนาเป็นช่องทางบริการในรูปแบบออนไลน์ได้ </a:t>
            </a:r>
            <a:r>
              <a:rPr kumimoji="0" lang="th-TH" sz="2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 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1,410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4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</a:t>
            </a:r>
            <a:r>
              <a:rPr kumimoji="0" lang="th-TH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</p:txBody>
      </p:sp>
      <p:pic>
        <p:nvPicPr>
          <p:cNvPr id="15" name="Picture 2" descr="Provider ">
            <a:extLst>
              <a:ext uri="{FF2B5EF4-FFF2-40B4-BE49-F238E27FC236}">
                <a16:creationId xmlns:a16="http://schemas.microsoft.com/office/drawing/2014/main" id="{399E42B1-5E24-0FB2-DA36-7784682F9A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4553" y="4522006"/>
            <a:ext cx="638313" cy="638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F1E13C1B-A691-FBB2-D82B-C7CA54969180}"/>
              </a:ext>
            </a:extLst>
          </p:cNvPr>
          <p:cNvCxnSpPr>
            <a:cxnSpLocks/>
          </p:cNvCxnSpPr>
          <p:nvPr/>
        </p:nvCxnSpPr>
        <p:spPr>
          <a:xfrm flipV="1">
            <a:off x="3244434" y="2140240"/>
            <a:ext cx="1066080" cy="1159533"/>
          </a:xfrm>
          <a:prstGeom prst="bentConnector3">
            <a:avLst/>
          </a:prstGeom>
          <a:noFill/>
          <a:ln w="6350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  <a:tailEnd type="oval"/>
          </a:ln>
          <a:effectLst/>
        </p:spPr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31AA72AF-FBAA-4639-C57B-4028EEE56F8C}"/>
              </a:ext>
            </a:extLst>
          </p:cNvPr>
          <p:cNvCxnSpPr>
            <a:cxnSpLocks/>
          </p:cNvCxnSpPr>
          <p:nvPr/>
        </p:nvCxnSpPr>
        <p:spPr>
          <a:xfrm rot="10800000">
            <a:off x="3183510" y="3304698"/>
            <a:ext cx="1170730" cy="492941"/>
          </a:xfrm>
          <a:prstGeom prst="bentConnector3">
            <a:avLst/>
          </a:prstGeom>
          <a:noFill/>
          <a:ln w="6350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  <a:headEnd type="oval"/>
          </a:ln>
          <a:effectLst/>
        </p:spPr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79B14330-B6CD-6EF6-F8E1-678DE43D607B}"/>
              </a:ext>
            </a:extLst>
          </p:cNvPr>
          <p:cNvSpPr txBox="1"/>
          <p:nvPr/>
        </p:nvSpPr>
        <p:spPr>
          <a:xfrm>
            <a:off x="1490593" y="6400895"/>
            <a:ext cx="6351317" cy="3007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  <a:defRPr/>
            </a:pPr>
            <a:r>
              <a:rPr lang="th-TH" b="1" dirty="0">
                <a:solidFill>
                  <a:prstClr val="white">
                    <a:lumMod val="50000"/>
                  </a:prstClr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หมายเหตุ </a:t>
            </a:r>
            <a:r>
              <a:rPr lang="en-US" b="1" dirty="0">
                <a:solidFill>
                  <a:prstClr val="white">
                    <a:lumMod val="50000"/>
                  </a:prstClr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: </a:t>
            </a:r>
            <a:r>
              <a:rPr lang="en-US" b="1" dirty="0">
                <a:solidFill>
                  <a:srgbClr val="FF0000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506</a:t>
            </a:r>
            <a:r>
              <a:rPr lang="en-US" b="1" dirty="0">
                <a:solidFill>
                  <a:prstClr val="white">
                    <a:lumMod val="50000"/>
                  </a:prstClr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 </a:t>
            </a:r>
            <a:r>
              <a:rPr lang="th-TH" b="1" dirty="0">
                <a:solidFill>
                  <a:prstClr val="white">
                    <a:lumMod val="50000"/>
                  </a:prstClr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งานบริการ สถานะระดับการให้บริการ </a:t>
            </a:r>
            <a:r>
              <a:rPr lang="en-US" b="1" dirty="0">
                <a:solidFill>
                  <a:prstClr val="white">
                    <a:lumMod val="50000"/>
                  </a:prstClr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(L1/L2/L3) </a:t>
            </a:r>
            <a:r>
              <a:rPr lang="th-TH" b="1" dirty="0">
                <a:solidFill>
                  <a:prstClr val="white">
                    <a:lumMod val="50000"/>
                  </a:prstClr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ไม่ชัดเจน</a:t>
            </a:r>
            <a:endParaRPr lang="en-US" b="1" dirty="0">
              <a:solidFill>
                <a:prstClr val="white">
                  <a:lumMod val="50000"/>
                </a:prstClr>
              </a:solidFill>
              <a:latin typeface="THSarabunPSK" panose="020B0500040200020003" pitchFamily="34" charset="-34"/>
              <a:cs typeface="THSarabunPSK" panose="020B0500040200020003" pitchFamily="34" charset="-34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D5E8D66-5B73-D7D7-871D-99FAFE10142A}"/>
              </a:ext>
            </a:extLst>
          </p:cNvPr>
          <p:cNvSpPr txBox="1"/>
          <p:nvPr/>
        </p:nvSpPr>
        <p:spPr>
          <a:xfrm>
            <a:off x="285825" y="2190759"/>
            <a:ext cx="2897685" cy="4946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  <a:defRPr/>
            </a:pPr>
            <a:r>
              <a:rPr lang="th-TH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จำนวนงานบริการภาครัฐทั้งหมด </a:t>
            </a:r>
            <a:br>
              <a:rPr lang="th-TH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</a:br>
            <a:r>
              <a:rPr lang="th-TH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ตามคู่มือมาตรฐานกลาง</a:t>
            </a:r>
            <a:endParaRPr lang="en-US" b="1" dirty="0">
              <a:solidFill>
                <a:prstClr val="black"/>
              </a:solidFill>
              <a:latin typeface="THSarabunPSK" panose="020B0500040200020003" pitchFamily="34" charset="-34"/>
              <a:cs typeface="THSarabunPSK" panose="020B0500040200020003" pitchFamily="34" charset="-34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15DE45C-5B43-A27C-6C57-7FA586B51007}"/>
              </a:ext>
            </a:extLst>
          </p:cNvPr>
          <p:cNvSpPr txBox="1"/>
          <p:nvPr/>
        </p:nvSpPr>
        <p:spPr>
          <a:xfrm>
            <a:off x="1662855" y="5785739"/>
            <a:ext cx="6383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</a:rPr>
              <a:t>L1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EF2F0FE-E956-2537-A379-83DBB695311A}"/>
              </a:ext>
            </a:extLst>
          </p:cNvPr>
          <p:cNvSpPr txBox="1"/>
          <p:nvPr/>
        </p:nvSpPr>
        <p:spPr>
          <a:xfrm>
            <a:off x="2234960" y="5856370"/>
            <a:ext cx="914400" cy="5430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b="1" dirty="0">
                <a:solidFill>
                  <a:srgbClr val="FF0000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450</a:t>
            </a:r>
            <a:r>
              <a:rPr lang="en-US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 </a:t>
            </a:r>
            <a:br>
              <a:rPr lang="th-TH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</a:br>
            <a:r>
              <a:rPr lang="th-TH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งานบริการ</a:t>
            </a:r>
            <a:endParaRPr lang="en-US" b="1" dirty="0">
              <a:solidFill>
                <a:prstClr val="black"/>
              </a:solidFill>
              <a:latin typeface="THSarabunPSK" panose="020B0500040200020003" pitchFamily="34" charset="-34"/>
              <a:cs typeface="THSarabunPSK" panose="020B0500040200020003" pitchFamily="34" charset="-34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FD8BD80-DFEA-B755-A5FC-F3668323F6D5}"/>
              </a:ext>
            </a:extLst>
          </p:cNvPr>
          <p:cNvSpPr txBox="1"/>
          <p:nvPr/>
        </p:nvSpPr>
        <p:spPr>
          <a:xfrm>
            <a:off x="3168786" y="5739685"/>
            <a:ext cx="6383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</a:rPr>
              <a:t>L2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79FDC98-2376-C48D-048A-2A3A58BA34B9}"/>
              </a:ext>
            </a:extLst>
          </p:cNvPr>
          <p:cNvSpPr txBox="1"/>
          <p:nvPr/>
        </p:nvSpPr>
        <p:spPr>
          <a:xfrm>
            <a:off x="3718857" y="5810316"/>
            <a:ext cx="914400" cy="5430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b="1" dirty="0">
                <a:solidFill>
                  <a:srgbClr val="FF0000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117</a:t>
            </a:r>
            <a:r>
              <a:rPr lang="en-US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 </a:t>
            </a:r>
            <a:br>
              <a:rPr lang="th-TH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</a:br>
            <a:r>
              <a:rPr lang="th-TH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งานบริการ</a:t>
            </a:r>
            <a:endParaRPr lang="en-US" b="1" dirty="0">
              <a:solidFill>
                <a:prstClr val="black"/>
              </a:solidFill>
              <a:latin typeface="THSarabunPSK" panose="020B0500040200020003" pitchFamily="34" charset="-34"/>
              <a:cs typeface="THSarabunPSK" panose="020B0500040200020003" pitchFamily="34" charset="-3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9BDB9B4-B8C0-6B41-BB63-847CCF8EA1AF}"/>
              </a:ext>
            </a:extLst>
          </p:cNvPr>
          <p:cNvSpPr txBox="1"/>
          <p:nvPr/>
        </p:nvSpPr>
        <p:spPr>
          <a:xfrm>
            <a:off x="4647842" y="5707165"/>
            <a:ext cx="63831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</a:rPr>
              <a:t>L3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F193FA2-5411-A7D0-403F-249F1BEB1FA5}"/>
              </a:ext>
            </a:extLst>
          </p:cNvPr>
          <p:cNvSpPr txBox="1"/>
          <p:nvPr/>
        </p:nvSpPr>
        <p:spPr>
          <a:xfrm>
            <a:off x="5197913" y="5777796"/>
            <a:ext cx="914400" cy="5430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  <a:defRPr/>
            </a:pPr>
            <a:r>
              <a:rPr lang="en-US" b="1" dirty="0">
                <a:solidFill>
                  <a:srgbClr val="FF0000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322</a:t>
            </a:r>
            <a:r>
              <a:rPr lang="en-US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 </a:t>
            </a:r>
            <a:br>
              <a:rPr lang="th-TH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</a:br>
            <a:r>
              <a:rPr lang="th-TH" b="1" dirty="0">
                <a:solidFill>
                  <a:prstClr val="black"/>
                </a:solidFill>
                <a:latin typeface="THSarabunPSK" panose="020B0500040200020003" pitchFamily="34" charset="-34"/>
                <a:cs typeface="THSarabunPSK" panose="020B0500040200020003" pitchFamily="34" charset="-34"/>
              </a:rPr>
              <a:t>งานบริการ</a:t>
            </a:r>
            <a:endParaRPr lang="en-US" b="1" dirty="0">
              <a:solidFill>
                <a:prstClr val="black"/>
              </a:solidFill>
              <a:latin typeface="THSarabunPSK" panose="020B0500040200020003" pitchFamily="34" charset="-34"/>
              <a:cs typeface="THSarabunPSK" panose="020B0500040200020003" pitchFamily="34" charset="-34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AA45DFC-5D5B-613A-F112-F2D83FC03C41}"/>
              </a:ext>
            </a:extLst>
          </p:cNvPr>
          <p:cNvSpPr txBox="1"/>
          <p:nvPr/>
        </p:nvSpPr>
        <p:spPr>
          <a:xfrm>
            <a:off x="9416142" y="1759576"/>
            <a:ext cx="2636257" cy="12078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2563" indent="-182563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th-TH" b="1" dirty="0">
                <a:solidFill>
                  <a:prstClr val="white">
                    <a:lumMod val="50000"/>
                  </a:prst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งานบริการที่มีผู้ใช้บริการน้อย </a:t>
            </a:r>
            <a:br>
              <a:rPr lang="th-TH" b="1" dirty="0">
                <a:solidFill>
                  <a:prstClr val="white">
                    <a:lumMod val="50000"/>
                  </a:prst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th-TH" b="1" dirty="0">
                <a:solidFill>
                  <a:prstClr val="white">
                    <a:lumMod val="50000"/>
                  </a:prst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ไม่คุ้มค่าต่อการพัฒนาระบบออนไลน์</a:t>
            </a:r>
            <a:endParaRPr lang="en-US" b="1" dirty="0">
              <a:solidFill>
                <a:prstClr val="white">
                  <a:lumMod val="50000"/>
                </a:prstClr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marL="182563" indent="-182563">
              <a:lnSpc>
                <a:spcPct val="80000"/>
              </a:lnSpc>
              <a:buFont typeface="Arial" panose="020B0604020202020204" pitchFamily="34" charset="0"/>
              <a:buChar char="•"/>
              <a:defRPr/>
            </a:pPr>
            <a:r>
              <a:rPr lang="th-TH" b="1" dirty="0">
                <a:solidFill>
                  <a:prstClr val="white">
                    <a:lumMod val="50000"/>
                  </a:prstClr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งานบริการที่มีลักษณะต้องยืนยันตัวตน หรือสอบสวนและกระทบสิทธิ์ของประชาชน</a:t>
            </a:r>
            <a:endParaRPr lang="en-US" b="1" dirty="0">
              <a:solidFill>
                <a:prstClr val="white">
                  <a:lumMod val="50000"/>
                </a:prstClr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C331499-9C9F-9EF1-917A-D45AA801D8BD}"/>
              </a:ext>
            </a:extLst>
          </p:cNvPr>
          <p:cNvSpPr txBox="1"/>
          <p:nvPr/>
        </p:nvSpPr>
        <p:spPr>
          <a:xfrm>
            <a:off x="944094" y="954811"/>
            <a:ext cx="10729468" cy="7579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เป็นงานบริการของกรมที่มีคู่มือประชาชน </a:t>
            </a:r>
            <a:b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th-TH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(คู่มือมาตรฐานกลางสำหรับประชาชน ตาม พ.ร.บ.การอำนายความสะดวกฯ </a:t>
            </a:r>
            <a:r>
              <a:rPr lang="en-US" sz="2400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&gt;&gt; info.go.th)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014B78F-B159-683F-069E-83A0E9643EA6}"/>
              </a:ext>
            </a:extLst>
          </p:cNvPr>
          <p:cNvGrpSpPr/>
          <p:nvPr/>
        </p:nvGrpSpPr>
        <p:grpSpPr>
          <a:xfrm>
            <a:off x="6143626" y="4953902"/>
            <a:ext cx="1772308" cy="2023824"/>
            <a:chOff x="5389425" y="4979302"/>
            <a:chExt cx="1772308" cy="202382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60EC828-7ACB-0935-A157-C152F8A6EF31}"/>
                </a:ext>
              </a:extLst>
            </p:cNvPr>
            <p:cNvSpPr txBox="1"/>
            <p:nvPr/>
          </p:nvSpPr>
          <p:spPr>
            <a:xfrm>
              <a:off x="5389425" y="4979302"/>
              <a:ext cx="1772308" cy="20238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500"/>
                </a:lnSpc>
                <a:defRPr/>
              </a:pPr>
              <a:r>
                <a:rPr lang="th-TH" sz="1600" b="1" dirty="0">
                  <a:solidFill>
                    <a:srgbClr val="0000FF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รายชื่อ</a:t>
              </a:r>
              <a:r>
                <a:rPr lang="en-US" sz="1600" b="1" dirty="0">
                  <a:solidFill>
                    <a:srgbClr val="0000FF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 1,395 </a:t>
              </a:r>
              <a:r>
                <a:rPr lang="th-TH" sz="1600" b="1" dirty="0">
                  <a:solidFill>
                    <a:srgbClr val="0000FF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งานบริการ</a:t>
              </a:r>
              <a:endParaRPr lang="en-US" sz="16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ts val="1500"/>
                </a:lnSpc>
                <a:defRPr/>
              </a:pPr>
              <a:r>
                <a:rPr lang="en-US" sz="1600" dirty="0">
                  <a:solidFill>
                    <a:srgbClr val="0000FF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QR Code :</a:t>
              </a:r>
              <a:endParaRPr lang="th-TH" sz="16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ts val="1500"/>
                </a:lnSpc>
                <a:defRPr/>
              </a:pPr>
              <a:endParaRPr lang="en-US" sz="16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ts val="1500"/>
                </a:lnSpc>
                <a:defRPr/>
              </a:pPr>
              <a:endParaRPr lang="en-US" sz="16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ts val="1500"/>
                </a:lnSpc>
                <a:defRPr/>
              </a:pPr>
              <a:endParaRPr lang="en-US" sz="16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ts val="1500"/>
                </a:lnSpc>
                <a:defRPr/>
              </a:pPr>
              <a:endParaRPr lang="en-US" sz="16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ts val="1500"/>
                </a:lnSpc>
                <a:defRPr/>
              </a:pPr>
              <a:endParaRPr lang="en-US" sz="16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ts val="1500"/>
                </a:lnSpc>
                <a:defRPr/>
              </a:pPr>
              <a:r>
                <a:rPr lang="en-US" sz="1600" dirty="0">
                  <a:solidFill>
                    <a:srgbClr val="0000FF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Link : </a:t>
              </a:r>
              <a:r>
                <a:rPr lang="en-US" sz="1600" dirty="0">
                  <a:solidFill>
                    <a:srgbClr val="0000FF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https://rb.gy/8jncp</a:t>
              </a:r>
              <a:endParaRPr lang="en-US" sz="16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ts val="1500"/>
                </a:lnSpc>
                <a:defRPr/>
              </a:pPr>
              <a:endParaRPr lang="en-US" sz="16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  <a:p>
              <a:pPr algn="ctr">
                <a:lnSpc>
                  <a:spcPts val="1500"/>
                </a:lnSpc>
                <a:defRPr/>
              </a:pPr>
              <a:endParaRPr lang="en-US" sz="16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endParaRPr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6F3C6725-AFED-5D2D-763A-9C0A67153B8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871290" y="5474215"/>
              <a:ext cx="828000" cy="828000"/>
            </a:xfrm>
            <a:prstGeom prst="rect">
              <a:avLst/>
            </a:prstGeom>
          </p:spPr>
        </p:pic>
      </p:grpSp>
      <p:sp>
        <p:nvSpPr>
          <p:cNvPr id="31" name="Arrow: Down 30">
            <a:extLst>
              <a:ext uri="{FF2B5EF4-FFF2-40B4-BE49-F238E27FC236}">
                <a16:creationId xmlns:a16="http://schemas.microsoft.com/office/drawing/2014/main" id="{5F2AC676-59CA-D8DE-8117-3E9C8768FCAC}"/>
              </a:ext>
            </a:extLst>
          </p:cNvPr>
          <p:cNvSpPr/>
          <p:nvPr/>
        </p:nvSpPr>
        <p:spPr>
          <a:xfrm rot="16200000">
            <a:off x="5984393" y="4968468"/>
            <a:ext cx="360000" cy="252000"/>
          </a:xfrm>
          <a:prstGeom prst="downArrow">
            <a:avLst/>
          </a:prstGeom>
          <a:solidFill>
            <a:srgbClr val="0000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14AD2371-3633-67A0-8C73-D733F0E34FF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404" t="17734" r="49316" b="50000"/>
          <a:stretch/>
        </p:blipFill>
        <p:spPr>
          <a:xfrm>
            <a:off x="492913" y="998597"/>
            <a:ext cx="554463" cy="684592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923A48CE-34AE-127C-18B6-32C1A8285E0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8805" y="4089023"/>
            <a:ext cx="1287441" cy="1735948"/>
          </a:xfrm>
          <a:prstGeom prst="rect">
            <a:avLst/>
          </a:prstGeom>
        </p:spPr>
      </p:pic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19BD38A2-DA88-FAE1-14EF-1876E555A2A4}"/>
              </a:ext>
            </a:extLst>
          </p:cNvPr>
          <p:cNvCxnSpPr>
            <a:cxnSpLocks/>
          </p:cNvCxnSpPr>
          <p:nvPr/>
        </p:nvCxnSpPr>
        <p:spPr>
          <a:xfrm>
            <a:off x="1565870" y="4130090"/>
            <a:ext cx="0" cy="2196000"/>
          </a:xfrm>
          <a:prstGeom prst="line">
            <a:avLst/>
          </a:prstGeom>
          <a:noFill/>
          <a:ln w="6350" cap="flat" cmpd="sng" algn="ctr">
            <a:solidFill>
              <a:sysClr val="windowText" lastClr="000000"/>
            </a:solidFill>
            <a:prstDash val="lgDashDotDot"/>
            <a:miter lim="800000"/>
          </a:ln>
          <a:effectLst/>
        </p:spPr>
      </p:cxnSp>
      <p:sp>
        <p:nvSpPr>
          <p:cNvPr id="36" name="Arrow: Down 35">
            <a:extLst>
              <a:ext uri="{FF2B5EF4-FFF2-40B4-BE49-F238E27FC236}">
                <a16:creationId xmlns:a16="http://schemas.microsoft.com/office/drawing/2014/main" id="{81A8EBD7-BFD8-7134-1119-DD932FA24A2F}"/>
              </a:ext>
            </a:extLst>
          </p:cNvPr>
          <p:cNvSpPr/>
          <p:nvPr/>
        </p:nvSpPr>
        <p:spPr>
          <a:xfrm rot="5400000" flipH="1">
            <a:off x="1387501" y="4815569"/>
            <a:ext cx="360000" cy="252000"/>
          </a:xfrm>
          <a:prstGeom prst="downArrow">
            <a:avLst/>
          </a:prstGeom>
          <a:solidFill>
            <a:srgbClr val="0000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0" name="ตัวแทนหมายเลขสไลด์ 1">
            <a:extLst>
              <a:ext uri="{FF2B5EF4-FFF2-40B4-BE49-F238E27FC236}">
                <a16:creationId xmlns:a16="http://schemas.microsoft.com/office/drawing/2014/main" id="{0D2F7F47-D847-BF72-74A3-8E48D3D7EF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14</a:t>
            </a:fld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735701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3D6C4FE-B3E9-0035-4693-2A71CBB873AA}"/>
              </a:ext>
            </a:extLst>
          </p:cNvPr>
          <p:cNvSpPr/>
          <p:nvPr/>
        </p:nvSpPr>
        <p:spPr>
          <a:xfrm>
            <a:off x="631072" y="176983"/>
            <a:ext cx="1227351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th-TH" altLang="th-TH" sz="3600" b="1" kern="0" spc="-40" dirty="0">
                <a:solidFill>
                  <a:prstClr val="white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กลไกการสนับสนุนการพัฒนา </a:t>
            </a:r>
            <a:r>
              <a:rPr lang="en-US" altLang="th-TH" sz="3600" b="1" kern="0" spc="-40" dirty="0">
                <a:solidFill>
                  <a:prstClr val="white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 </a:t>
            </a:r>
            <a:r>
              <a:rPr lang="th-TH" altLang="th-TH" sz="3600" b="1" kern="0" spc="-40" dirty="0">
                <a:solidFill>
                  <a:prstClr val="white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ของส่วนราชการ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555EEB-B991-6F41-A957-99CDFF3BCDAA}"/>
              </a:ext>
            </a:extLst>
          </p:cNvPr>
          <p:cNvGrpSpPr/>
          <p:nvPr/>
        </p:nvGrpSpPr>
        <p:grpSpPr>
          <a:xfrm>
            <a:off x="488114" y="1186781"/>
            <a:ext cx="1368832" cy="822960"/>
            <a:chOff x="2237514" y="4020147"/>
            <a:chExt cx="1676471" cy="1154805"/>
          </a:xfrm>
        </p:grpSpPr>
        <p:pic>
          <p:nvPicPr>
            <p:cNvPr id="5" name="Picture 4" descr="A picture containing text&#10;&#10;Description automatically generated">
              <a:extLst>
                <a:ext uri="{FF2B5EF4-FFF2-40B4-BE49-F238E27FC236}">
                  <a16:creationId xmlns:a16="http://schemas.microsoft.com/office/drawing/2014/main" id="{FD7981AE-C393-71B4-E4ED-FAC5CD3347E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354" t="5699" r="6038" b="8707"/>
            <a:stretch/>
          </p:blipFill>
          <p:spPr>
            <a:xfrm>
              <a:off x="2316386" y="4020147"/>
              <a:ext cx="1597599" cy="1154805"/>
            </a:xfrm>
            <a:prstGeom prst="rect">
              <a:avLst/>
            </a:prstGeom>
          </p:spPr>
        </p:pic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C429825-42B3-65AF-3C06-EF753CA95557}"/>
                </a:ext>
              </a:extLst>
            </p:cNvPr>
            <p:cNvSpPr txBox="1"/>
            <p:nvPr/>
          </p:nvSpPr>
          <p:spPr>
            <a:xfrm>
              <a:off x="2237514" y="4873243"/>
              <a:ext cx="731520" cy="17339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300" dirty="0">
                  <a:solidFill>
                    <a:prstClr val="white">
                      <a:lumMod val="75000"/>
                    </a:prstClr>
                  </a:solidFill>
                  <a:latin typeface="Tahoma" pitchFamily="34" charset="0"/>
                  <a:cs typeface="Tahoma" pitchFamily="34" charset="0"/>
                </a:rPr>
                <a:t>www.freepik.com</a:t>
              </a: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EB966C54-61D0-9FA8-D4D6-F9B79D27AD9C}"/>
              </a:ext>
            </a:extLst>
          </p:cNvPr>
          <p:cNvSpPr/>
          <p:nvPr/>
        </p:nvSpPr>
        <p:spPr>
          <a:xfrm>
            <a:off x="546137" y="1155991"/>
            <a:ext cx="182880" cy="182880"/>
          </a:xfrm>
          <a:prstGeom prst="ellipse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1D8947C-1EA8-DB45-49CD-852FA7FB75D1}"/>
              </a:ext>
            </a:extLst>
          </p:cNvPr>
          <p:cNvSpPr txBox="1"/>
          <p:nvPr/>
        </p:nvSpPr>
        <p:spPr>
          <a:xfrm>
            <a:off x="1789746" y="1345636"/>
            <a:ext cx="9759557" cy="4315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fontAlgn="base">
              <a:lnSpc>
                <a:spcPts val="2800"/>
              </a:lnSpc>
              <a:spcBef>
                <a:spcPts val="600"/>
              </a:spcBef>
              <a:spcAft>
                <a:spcPct val="0"/>
              </a:spcAft>
              <a:buFont typeface="Wingdings" panose="05000000000000000000" pitchFamily="2" charset="2"/>
              <a:buChar char="Ø"/>
              <a:defRPr/>
            </a:pPr>
            <a:r>
              <a:rPr lang="en-US" sz="2000" b="1" spc="-40" dirty="0">
                <a:solidFill>
                  <a:srgbClr val="0000FF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lang="th-TH" sz="2000" b="1" spc="-40" dirty="0">
                <a:solidFill>
                  <a:srgbClr val="0000FF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ทีมขับเคลื่อน </a:t>
            </a:r>
            <a:r>
              <a:rPr lang="en-US" sz="2000" b="1" spc="-40" dirty="0">
                <a:solidFill>
                  <a:srgbClr val="0000FF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 </a:t>
            </a:r>
            <a:r>
              <a:rPr lang="th-TH" sz="2000" b="1" spc="-40" dirty="0">
                <a:solidFill>
                  <a:srgbClr val="0000FF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ช่วยเหลือ</a:t>
            </a:r>
            <a:r>
              <a:rPr lang="th-TH" sz="2000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ให้คำปรึกษาการพัฒนา </a:t>
            </a:r>
            <a:r>
              <a:rPr lang="en-US" sz="2000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</a:t>
            </a:r>
            <a:r>
              <a:rPr lang="th-TH" sz="2000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ของส่วนราชการ</a:t>
            </a:r>
            <a:endParaRPr lang="en-US" sz="2000" b="1" spc="-40" dirty="0">
              <a:solidFill>
                <a:prstClr val="black"/>
              </a:solidFill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FB0DFC1-795B-83D1-938D-337C6C0558B0}"/>
              </a:ext>
            </a:extLst>
          </p:cNvPr>
          <p:cNvSpPr txBox="1"/>
          <p:nvPr/>
        </p:nvSpPr>
        <p:spPr>
          <a:xfrm>
            <a:off x="2142273" y="1930219"/>
            <a:ext cx="2838893" cy="369332"/>
          </a:xfrm>
          <a:prstGeom prst="rect">
            <a:avLst/>
          </a:prstGeom>
          <a:solidFill>
            <a:srgbClr val="4EB3CF">
              <a:lumMod val="20000"/>
              <a:lumOff val="80000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</a:rPr>
              <a:t>OPDC Team e-Service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B6E3AF2-3849-834F-A008-CF31E5B0CC05}"/>
              </a:ext>
            </a:extLst>
          </p:cNvPr>
          <p:cNvSpPr txBox="1"/>
          <p:nvPr/>
        </p:nvSpPr>
        <p:spPr>
          <a:xfrm>
            <a:off x="7898031" y="1937271"/>
            <a:ext cx="3755253" cy="369332"/>
          </a:xfrm>
          <a:prstGeom prst="rect">
            <a:avLst/>
          </a:prstGeom>
          <a:solidFill>
            <a:srgbClr val="4EB3CF">
              <a:lumMod val="20000"/>
              <a:lumOff val="80000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</a:rPr>
              <a:t>OPDC Team e-Service : 12 Agenda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F5E023C-F65D-E279-0B98-2E3336B8A4BF}"/>
              </a:ext>
            </a:extLst>
          </p:cNvPr>
          <p:cNvSpPr txBox="1"/>
          <p:nvPr/>
        </p:nvSpPr>
        <p:spPr>
          <a:xfrm>
            <a:off x="7485321" y="2621157"/>
            <a:ext cx="4167963" cy="923330"/>
          </a:xfrm>
          <a:prstGeom prst="rect">
            <a:avLst/>
          </a:prstGeom>
          <a:noFill/>
          <a:ln>
            <a:solidFill>
              <a:srgbClr val="0000FF"/>
            </a:solidFill>
            <a:prstDash val="dash"/>
          </a:ln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th-TH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ทีมกองดิจิทัลฯ </a:t>
            </a:r>
            <a:r>
              <a:rPr lang="en-US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: A1 (Digital ID) A6 (Ease of traveling)</a:t>
            </a:r>
          </a:p>
          <a:p>
            <a:pPr marL="989013" indent="84138">
              <a:defRPr/>
            </a:pPr>
            <a:r>
              <a:rPr lang="en-US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A7 </a:t>
            </a:r>
            <a:r>
              <a:rPr lang="th-TH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(ช่วยเหลือแรงงาน) </a:t>
            </a:r>
            <a:r>
              <a:rPr lang="en-US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A8 (NSW)</a:t>
            </a:r>
          </a:p>
          <a:p>
            <a:pPr marL="989013" indent="84138">
              <a:defRPr/>
            </a:pPr>
            <a:r>
              <a:rPr lang="en-US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A10 (</a:t>
            </a:r>
            <a:r>
              <a:rPr lang="th-TH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แจ้งเตือนสิทธิ์)</a:t>
            </a:r>
            <a:endParaRPr lang="en-US" b="1" dirty="0">
              <a:solidFill>
                <a:prstClr val="black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9D269E8-DFF1-F025-83D4-8B48A8CDA267}"/>
              </a:ext>
            </a:extLst>
          </p:cNvPr>
          <p:cNvSpPr txBox="1"/>
          <p:nvPr/>
        </p:nvSpPr>
        <p:spPr>
          <a:xfrm>
            <a:off x="7485320" y="3809539"/>
            <a:ext cx="4167963" cy="369332"/>
          </a:xfrm>
          <a:prstGeom prst="rect">
            <a:avLst/>
          </a:prstGeom>
          <a:noFill/>
          <a:ln>
            <a:solidFill>
              <a:srgbClr val="0000FF"/>
            </a:solidFill>
            <a:prstDash val="dash"/>
          </a:ln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th-TH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ทีมกองนวัตกรรมฯ </a:t>
            </a:r>
            <a:r>
              <a:rPr lang="en-US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: A3 (</a:t>
            </a:r>
            <a:r>
              <a:rPr lang="th-TH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ชำระภาษีที่ดิน</a:t>
            </a:r>
            <a:r>
              <a:rPr lang="en-US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C0C804D-C8F8-2DF6-69E0-DC265FB76C2D}"/>
              </a:ext>
            </a:extLst>
          </p:cNvPr>
          <p:cNvSpPr txBox="1"/>
          <p:nvPr/>
        </p:nvSpPr>
        <p:spPr>
          <a:xfrm>
            <a:off x="7485320" y="4463271"/>
            <a:ext cx="4167963" cy="923330"/>
          </a:xfrm>
          <a:prstGeom prst="rect">
            <a:avLst/>
          </a:prstGeom>
          <a:noFill/>
          <a:ln>
            <a:solidFill>
              <a:srgbClr val="0000FF"/>
            </a:solidFill>
            <a:prstDash val="dash"/>
          </a:ln>
        </p:spPr>
        <p:txBody>
          <a:bodyPr wrap="square" rtlCol="0">
            <a:spAutoFit/>
          </a:bodyPr>
          <a:lstStyle/>
          <a:p>
            <a:pPr marL="1073150" indent="-1073150">
              <a:defRPr/>
            </a:pPr>
            <a:r>
              <a:rPr lang="th-TH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ทีม </a:t>
            </a:r>
            <a:r>
              <a:rPr lang="en-US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e-Service &amp; Desk Officer</a:t>
            </a:r>
            <a:r>
              <a:rPr lang="th-TH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lang="en-US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: A2 (One ID One SMEs)</a:t>
            </a:r>
            <a:br>
              <a:rPr lang="en-US" b="1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en-US" b="1" spc="-5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A4 (HSSS) A5 (GAP) A9 </a:t>
            </a:r>
            <a:r>
              <a:rPr lang="th-TH" b="1" spc="-5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(ขึ้นทะเบียนเกษตรกร)</a:t>
            </a:r>
          </a:p>
          <a:p>
            <a:pPr marL="1073150">
              <a:defRPr/>
            </a:pPr>
            <a:r>
              <a:rPr lang="en-US" b="1" spc="-5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A11 (</a:t>
            </a:r>
            <a:r>
              <a:rPr lang="th-TH" b="1" spc="-5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ออกบัตรสุขภาพ) </a:t>
            </a:r>
            <a:r>
              <a:rPr lang="en-US" b="1" spc="-5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A12 </a:t>
            </a:r>
            <a:r>
              <a:rPr lang="th-TH" b="1" spc="-5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(รับเรื่องร้องเรียน)</a:t>
            </a:r>
            <a:endParaRPr lang="en-US" b="1" spc="-50" dirty="0">
              <a:solidFill>
                <a:prstClr val="black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26C166A7-6DA9-0406-C91E-FA0FE36D313C}"/>
              </a:ext>
            </a:extLst>
          </p:cNvPr>
          <p:cNvCxnSpPr>
            <a:stCxn id="9" idx="3"/>
            <a:endCxn id="10" idx="1"/>
          </p:cNvCxnSpPr>
          <p:nvPr/>
        </p:nvCxnSpPr>
        <p:spPr>
          <a:xfrm>
            <a:off x="4981166" y="2114885"/>
            <a:ext cx="2916865" cy="7052"/>
          </a:xfrm>
          <a:prstGeom prst="straightConnector1">
            <a:avLst/>
          </a:prstGeom>
          <a:noFill/>
          <a:ln w="19050" cap="flat" cmpd="sng" algn="ctr">
            <a:solidFill>
              <a:srgbClr val="99CB38"/>
            </a:solidFill>
            <a:prstDash val="sysDot"/>
            <a:miter lim="800000"/>
            <a:tailEnd type="triangle"/>
          </a:ln>
          <a:effectLst/>
        </p:spPr>
      </p:cxnSp>
      <p:cxnSp>
        <p:nvCxnSpPr>
          <p:cNvPr id="15" name="Connector: Elbow 14">
            <a:extLst>
              <a:ext uri="{FF2B5EF4-FFF2-40B4-BE49-F238E27FC236}">
                <a16:creationId xmlns:a16="http://schemas.microsoft.com/office/drawing/2014/main" id="{91320E2D-558E-28CB-D68B-3CE37C3B92A9}"/>
              </a:ext>
            </a:extLst>
          </p:cNvPr>
          <p:cNvCxnSpPr>
            <a:endCxn id="13" idx="1"/>
          </p:cNvCxnSpPr>
          <p:nvPr/>
        </p:nvCxnSpPr>
        <p:spPr>
          <a:xfrm rot="16200000" flipH="1">
            <a:off x="5573458" y="3013073"/>
            <a:ext cx="2802999" cy="1020725"/>
          </a:xfrm>
          <a:prstGeom prst="bentConnector2">
            <a:avLst/>
          </a:prstGeom>
          <a:noFill/>
          <a:ln w="6350" cap="flat" cmpd="sng" algn="ctr">
            <a:solidFill>
              <a:srgbClr val="99CB38"/>
            </a:solidFill>
            <a:prstDash val="sysDot"/>
            <a:miter lim="800000"/>
          </a:ln>
          <a:effectLst/>
        </p:spPr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EE0C3E9-EDA1-362C-3DB8-0E027478F27A}"/>
              </a:ext>
            </a:extLst>
          </p:cNvPr>
          <p:cNvCxnSpPr>
            <a:endCxn id="11" idx="1"/>
          </p:cNvCxnSpPr>
          <p:nvPr/>
        </p:nvCxnSpPr>
        <p:spPr>
          <a:xfrm>
            <a:off x="6496493" y="3048461"/>
            <a:ext cx="882502" cy="0"/>
          </a:xfrm>
          <a:prstGeom prst="line">
            <a:avLst/>
          </a:prstGeom>
          <a:noFill/>
          <a:ln w="6350" cap="flat" cmpd="sng" algn="ctr">
            <a:solidFill>
              <a:srgbClr val="99CB38"/>
            </a:solidFill>
            <a:prstDash val="sysDot"/>
            <a:miter lim="800000"/>
          </a:ln>
          <a:effectLst/>
        </p:spPr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F978B03-DD6A-E158-92FE-5B244D0E9BD8}"/>
              </a:ext>
            </a:extLst>
          </p:cNvPr>
          <p:cNvCxnSpPr/>
          <p:nvPr/>
        </p:nvCxnSpPr>
        <p:spPr>
          <a:xfrm>
            <a:off x="6496493" y="3955773"/>
            <a:ext cx="882502" cy="0"/>
          </a:xfrm>
          <a:prstGeom prst="line">
            <a:avLst/>
          </a:prstGeom>
          <a:noFill/>
          <a:ln w="6350" cap="flat" cmpd="sng" algn="ctr">
            <a:solidFill>
              <a:srgbClr val="99CB38"/>
            </a:solidFill>
            <a:prstDash val="sysDot"/>
            <a:miter lim="800000"/>
          </a:ln>
          <a:effectLst/>
        </p:spPr>
      </p:cxn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53C6A3-3865-A720-5474-3CA2799E02AB}"/>
              </a:ext>
            </a:extLst>
          </p:cNvPr>
          <p:cNvGrpSpPr/>
          <p:nvPr/>
        </p:nvGrpSpPr>
        <p:grpSpPr>
          <a:xfrm>
            <a:off x="424927" y="5405794"/>
            <a:ext cx="1364819" cy="914400"/>
            <a:chOff x="5433427" y="3967046"/>
            <a:chExt cx="1870811" cy="1168510"/>
          </a:xfrm>
        </p:grpSpPr>
        <p:pic>
          <p:nvPicPr>
            <p:cNvPr id="19" name="Picture 18" descr="A group of people standing in front of a sign&#10;&#10;Description automatically generated with low confidence">
              <a:extLst>
                <a:ext uri="{FF2B5EF4-FFF2-40B4-BE49-F238E27FC236}">
                  <a16:creationId xmlns:a16="http://schemas.microsoft.com/office/drawing/2014/main" id="{7A9638BE-A87F-A6D1-3BCD-E1C05E94960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33427" y="3967046"/>
              <a:ext cx="1870811" cy="1168510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002C70E-9C53-B549-AE77-C496B1595AD2}"/>
                </a:ext>
              </a:extLst>
            </p:cNvPr>
            <p:cNvSpPr txBox="1"/>
            <p:nvPr/>
          </p:nvSpPr>
          <p:spPr>
            <a:xfrm>
              <a:off x="6205992" y="4742810"/>
              <a:ext cx="731520" cy="1590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300" dirty="0">
                  <a:solidFill>
                    <a:prstClr val="white">
                      <a:lumMod val="75000"/>
                    </a:prstClr>
                  </a:solidFill>
                  <a:latin typeface="Tahoma" pitchFamily="34" charset="0"/>
                  <a:cs typeface="Tahoma" pitchFamily="34" charset="0"/>
                </a:rPr>
                <a:t>www.freepik.com</a:t>
              </a: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518F1FE9-2BC5-FC68-F549-1AABAF9E0B4A}"/>
              </a:ext>
            </a:extLst>
          </p:cNvPr>
          <p:cNvSpPr txBox="1"/>
          <p:nvPr/>
        </p:nvSpPr>
        <p:spPr>
          <a:xfrm>
            <a:off x="1730894" y="5350241"/>
            <a:ext cx="3582831" cy="78367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fontAlgn="base">
              <a:lnSpc>
                <a:spcPts val="2800"/>
              </a:lnSpc>
              <a:spcBef>
                <a:spcPts val="300"/>
              </a:spcBef>
              <a:spcAft>
                <a:spcPct val="0"/>
              </a:spcAft>
              <a:buSzPct val="105000"/>
              <a:buFont typeface="Wingdings" panose="05000000000000000000" pitchFamily="2" charset="2"/>
              <a:buChar char="Ø"/>
              <a:defRPr/>
            </a:pPr>
            <a:r>
              <a:rPr lang="th-TH" b="1" spc="-40" dirty="0">
                <a:solidFill>
                  <a:srgbClr val="0000FF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จัดให้มีช่องทางติดต่อสื่อสาร </a:t>
            </a:r>
            <a:r>
              <a:rPr lang="en-US" b="1" spc="-40" dirty="0">
                <a:solidFill>
                  <a:srgbClr val="0000FF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: </a:t>
            </a:r>
            <a:r>
              <a:rPr lang="th-TH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ส่วนราชการกับ</a:t>
            </a:r>
            <a:br>
              <a:rPr lang="en-US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lang="th-TH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สำนักงาน ก.พ.ร.</a:t>
            </a:r>
            <a:r>
              <a:rPr lang="en-US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lang="th-TH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สมาชิกกลุ่มไลน์มี จำนวน </a:t>
            </a:r>
            <a:r>
              <a:rPr lang="en-US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377</a:t>
            </a:r>
            <a:r>
              <a:rPr lang="th-TH" b="1" spc="-40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คน</a:t>
            </a:r>
            <a:endParaRPr lang="en-US" b="1" spc="-40" dirty="0">
              <a:solidFill>
                <a:prstClr val="black"/>
              </a:solidFill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B9B2019B-8ABB-B44C-5170-65434F93A323}"/>
              </a:ext>
            </a:extLst>
          </p:cNvPr>
          <p:cNvSpPr/>
          <p:nvPr/>
        </p:nvSpPr>
        <p:spPr>
          <a:xfrm>
            <a:off x="445150" y="5423458"/>
            <a:ext cx="182880" cy="182880"/>
          </a:xfrm>
          <a:prstGeom prst="ellipse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2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1CE9A85-9AA4-EA41-7ABC-D24788CC34A0}"/>
              </a:ext>
            </a:extLst>
          </p:cNvPr>
          <p:cNvSpPr txBox="1"/>
          <p:nvPr/>
        </p:nvSpPr>
        <p:spPr>
          <a:xfrm>
            <a:off x="2857851" y="6238025"/>
            <a:ext cx="2194560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ts val="300"/>
              </a:spcBef>
              <a:spcAft>
                <a:spcPct val="0"/>
              </a:spcAft>
              <a:defRPr/>
            </a:pPr>
            <a:r>
              <a:rPr lang="en-US" sz="1600" b="1" spc="-40" dirty="0">
                <a:solidFill>
                  <a:srgbClr val="44546A"/>
                </a:solidFill>
                <a:latin typeface="Tahoma" pitchFamily="34" charset="0"/>
                <a:ea typeface="Tahoma" panose="020B0604030504040204" pitchFamily="34" charset="0"/>
                <a:cs typeface="Tahoma" pitchFamily="34" charset="0"/>
              </a:rPr>
              <a:t>e-Service @OPDC</a:t>
            </a:r>
          </a:p>
        </p:txBody>
      </p:sp>
      <p:pic>
        <p:nvPicPr>
          <p:cNvPr id="24" name="Picture 2" descr="ผลการค้นหารูปภาพสำหรับ line สนเน">
            <a:extLst>
              <a:ext uri="{FF2B5EF4-FFF2-40B4-BE49-F238E27FC236}">
                <a16:creationId xmlns:a16="http://schemas.microsoft.com/office/drawing/2014/main" id="{CE832DBE-BACA-4119-C8F4-C18B595981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6699" y="6133916"/>
            <a:ext cx="539252" cy="5782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4">
            <a:extLst>
              <a:ext uri="{FF2B5EF4-FFF2-40B4-BE49-F238E27FC236}">
                <a16:creationId xmlns:a16="http://schemas.microsoft.com/office/drawing/2014/main" id="{055F3560-C37B-D2A8-0D34-3DF9ECEF0E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8163" y="5423458"/>
            <a:ext cx="1185184" cy="127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8D4BD99F-7B85-41DC-A366-A68BB6D1A311}"/>
              </a:ext>
            </a:extLst>
          </p:cNvPr>
          <p:cNvSpPr txBox="1"/>
          <p:nvPr/>
        </p:nvSpPr>
        <p:spPr>
          <a:xfrm>
            <a:off x="6822698" y="5740647"/>
            <a:ext cx="5181459" cy="937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>
              <a:lnSpc>
                <a:spcPct val="80000"/>
              </a:lnSpc>
              <a:defRPr/>
            </a:pPr>
            <a:r>
              <a:rPr lang="en-US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*</a:t>
            </a:r>
            <a:r>
              <a:rPr lang="th-TH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	</a:t>
            </a:r>
            <a:r>
              <a:rPr lang="th-TH" sz="2400" b="1" u="sng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ติดตามความก้าวหน้าเป็นประจำทุกเดือน </a:t>
            </a:r>
            <a:br>
              <a:rPr lang="th-TH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th-TH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ภายในวันที่ 15 ของเดือน เริ่ม 15 พ.ย. 66 ถึง 15 ก.ย. 67</a:t>
            </a:r>
            <a:br>
              <a:rPr lang="en-US" sz="2400" b="1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th-TH" sz="20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(รวมรายงาน </a:t>
            </a:r>
            <a:r>
              <a:rPr lang="en-US" sz="20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11 </a:t>
            </a:r>
            <a:r>
              <a:rPr lang="th-TH" sz="2000" dirty="0">
                <a:solidFill>
                  <a:srgbClr val="0000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ครั้ง)</a:t>
            </a:r>
            <a:endParaRPr lang="en-US" sz="2400" dirty="0">
              <a:solidFill>
                <a:srgbClr val="0000FF"/>
              </a:solidFill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A3050437-D927-2492-9B9F-3324632887A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475" y="2388201"/>
            <a:ext cx="6372508" cy="2635915"/>
          </a:xfrm>
          <a:prstGeom prst="rect">
            <a:avLst/>
          </a:prstGeom>
        </p:spPr>
      </p:pic>
      <p:sp>
        <p:nvSpPr>
          <p:cNvPr id="28" name="Arrow: Down 27">
            <a:extLst>
              <a:ext uri="{FF2B5EF4-FFF2-40B4-BE49-F238E27FC236}">
                <a16:creationId xmlns:a16="http://schemas.microsoft.com/office/drawing/2014/main" id="{9738CB57-BB90-3C88-7D32-1792F3203702}"/>
              </a:ext>
            </a:extLst>
          </p:cNvPr>
          <p:cNvSpPr/>
          <p:nvPr/>
        </p:nvSpPr>
        <p:spPr>
          <a:xfrm rot="16200000">
            <a:off x="4882436" y="6292025"/>
            <a:ext cx="360000" cy="252000"/>
          </a:xfrm>
          <a:prstGeom prst="downArrow">
            <a:avLst/>
          </a:prstGeom>
          <a:solidFill>
            <a:sysClr val="window" lastClr="FFFFFF">
              <a:lumMod val="65000"/>
            </a:sys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FD9FF182-7912-396E-1A11-9F5C15E02B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15</a:t>
            </a:fld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5358524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31F770A-8DCC-696A-6167-66868E6E351B}"/>
              </a:ext>
            </a:extLst>
          </p:cNvPr>
          <p:cNvSpPr/>
          <p:nvPr/>
        </p:nvSpPr>
        <p:spPr>
          <a:xfrm>
            <a:off x="297962" y="323425"/>
            <a:ext cx="11596075" cy="4585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62013" marR="0" lvl="0" indent="-862013" algn="l" defTabSz="114300" rtl="0" eaLnBrk="1" fontAlgn="t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1 (2)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ระดับความสำเร็จในการสร้างนวัตกรรมในการปรับปรุงกระบวนงาน 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e-Service)  L1/L2/L3 </a:t>
            </a:r>
            <a:endParaRPr kumimoji="0" lang="th-TH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2FD636D-7C8A-4124-8D4C-D93D3FF230E6}"/>
              </a:ext>
            </a:extLst>
          </p:cNvPr>
          <p:cNvSpPr txBox="1"/>
          <p:nvPr/>
        </p:nvSpPr>
        <p:spPr>
          <a:xfrm>
            <a:off x="203018" y="2158844"/>
            <a:ext cx="7627821" cy="1067758"/>
          </a:xfrm>
          <a:prstGeom prst="rect">
            <a:avLst/>
          </a:prstGeom>
          <a:solidFill>
            <a:srgbClr val="5B9BD5">
              <a:lumMod val="20000"/>
              <a:lumOff val="80000"/>
            </a:srgbClr>
          </a:solidFill>
        </p:spPr>
        <p:txBody>
          <a:bodyPr wrap="square">
            <a:noAutofit/>
          </a:bodyPr>
          <a:lstStyle>
            <a:defPPr>
              <a:defRPr lang="th-TH"/>
            </a:defPPr>
            <a:lvl1pPr algn="thaiDist">
              <a:defRPr sz="12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แนวทางการคัดเลือกงานบริการ</a:t>
            </a:r>
            <a:endParaRPr kumimoji="0" lang="en-US" sz="1600" b="0" i="0" u="sng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33363" marR="0" lvl="0" indent="-122238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เป็นงานบริการของกรมที่พัฒนาเป็นระบบอิเล็กทรอนิกส์อยู่แล้ว (</a:t>
            </a:r>
            <a:r>
              <a:rPr kumimoji="0" lang="en-US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L1 / L2) </a:t>
            </a: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หรือ </a:t>
            </a:r>
            <a:r>
              <a:rPr kumimoji="0" lang="en-US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L3 </a:t>
            </a: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แต่ยังไม่สมบูรณ์ เป้าหมายเพื่อพัฒนางานบริการให้เป็น</a:t>
            </a:r>
            <a:r>
              <a:rPr kumimoji="0" lang="th-TH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ระบบบริการอิเล็กทรอนิกส์ได้ตั้งแต่ต้นจนจบกระบวนการ (</a:t>
            </a:r>
            <a:r>
              <a:rPr kumimoji="0" lang="en-US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End-to-End Process) </a:t>
            </a:r>
            <a:r>
              <a:rPr kumimoji="0" lang="th-TH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และเชื่อมโยงเข้าสู่แพลตฟอร์มดิจิทัลกลาง (</a:t>
            </a:r>
            <a:r>
              <a:rPr kumimoji="0" lang="en-US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Biz / Citizen Portal)</a:t>
            </a:r>
            <a:endParaRPr kumimoji="0" lang="th-TH" sz="1600" b="0" i="0" u="none" strike="noStrike" kern="0" cap="none" spc="-5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33363" marR="0" lvl="0" indent="-122238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เป็นงานบริการของกรมที่มีแผนในการพัฒนาเป็นระบบอิเล็กทรอนิกส์ (</a:t>
            </a:r>
            <a:r>
              <a:rPr kumimoji="0" lang="en-US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L1 / L2 / L3) </a:t>
            </a:r>
          </a:p>
          <a:p>
            <a:pPr marL="233363" marR="0" lvl="0" indent="-122238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เป็นงานบริการของกรมที่มีคู่มือประชาชน (คู่มือมาตรฐานกลางสำหรับประชาชน ตาม พ.ร.บ.การอำนายความสะดวกฯ &gt;&gt; </a:t>
            </a:r>
            <a:r>
              <a:rPr kumimoji="0" lang="en-US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info.go.th)</a:t>
            </a:r>
            <a:endParaRPr kumimoji="0" lang="th-TH" sz="1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01BA069-6288-4152-BD26-A5A63AD22C57}"/>
              </a:ext>
            </a:extLst>
          </p:cNvPr>
          <p:cNvSpPr txBox="1"/>
          <p:nvPr/>
        </p:nvSpPr>
        <p:spPr>
          <a:xfrm>
            <a:off x="7890445" y="1167452"/>
            <a:ext cx="4098537" cy="2169274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เป้าหมายการยกระดับงานบริการ 3 ระดับ ได้แก่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2B01E35-8249-4E08-B241-BA9FF8F90166}"/>
              </a:ext>
            </a:extLst>
          </p:cNvPr>
          <p:cNvSpPr/>
          <p:nvPr/>
        </p:nvSpPr>
        <p:spPr>
          <a:xfrm>
            <a:off x="203018" y="960869"/>
            <a:ext cx="7627821" cy="114589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7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	</a:t>
            </a:r>
            <a:endParaRPr kumimoji="0" lang="th-TH" sz="17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700" b="0" i="0" u="none" strike="noStrike" kern="0" cap="none" spc="-4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เป็นการประเมินผลสำเร็จของการยกระดับงานบริการของส่วนราชการ ไปสู่การให้บริการผ่านออนไลน์เพื่อลดภาระการเดินทางมาติดต่อราชการ</a:t>
            </a:r>
            <a:r>
              <a:rPr kumimoji="0" lang="th-TH" sz="1700" b="0" i="0" u="none" strike="noStrike" kern="0" cap="none" spc="-2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ของประชาชน โดยมีเป้าหมายให้มีการยกระดับงานบริการออนไลน์แบบเบ็ดเสร็จตั้งแต่ต้นจนจบกระบวนการ </a:t>
            </a:r>
            <a:r>
              <a:rPr kumimoji="0" lang="th-TH" sz="1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End-to-End Process)</a:t>
            </a:r>
            <a:r>
              <a:rPr kumimoji="0" lang="th-TH" sz="17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ตั้งแต่</a:t>
            </a:r>
            <a:r>
              <a:rPr kumimoji="0" lang="th-TH" sz="1700" b="0" i="0" u="none" strike="noStrike" kern="0" cap="none" spc="-4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ยื่นคำขอทางอิเล็กทรอนิกส์ </a:t>
            </a:r>
            <a:r>
              <a:rPr kumimoji="0" lang="en-US" sz="1700" b="0" i="0" u="none" strike="noStrike" kern="0" cap="none" spc="-4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(L1) </a:t>
            </a:r>
            <a:r>
              <a:rPr kumimoji="0" lang="th-TH" sz="1700" b="0" i="0" u="none" strike="noStrike" kern="0" cap="none" spc="-4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ชำระค่าธรรมเนียม/ค่าบริการทางอิเล็กทรอนิกส์ </a:t>
            </a:r>
            <a:r>
              <a:rPr kumimoji="0" lang="en-US" sz="1700" b="0" i="0" u="none" strike="noStrike" kern="0" cap="none" spc="-4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(L2) </a:t>
            </a:r>
            <a:r>
              <a:rPr kumimoji="0" lang="th-TH" sz="1700" b="0" i="0" u="none" strike="noStrike" kern="0" cap="none" spc="-4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(ถ้ามี) และออกเอกสารราชการทางอิเล็กทรอนิกส์ </a:t>
            </a:r>
            <a:r>
              <a:rPr kumimoji="0" lang="en-US" sz="1700" b="0" i="0" u="none" strike="noStrike" kern="0" cap="none" spc="-4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(L3)</a:t>
            </a:r>
            <a:endParaRPr kumimoji="0" lang="th-TH" sz="1700" b="0" i="0" u="none" strike="noStrike" kern="0" cap="none" spc="-4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845F059-BABA-4955-91B9-A31C5C270F27}"/>
              </a:ext>
            </a:extLst>
          </p:cNvPr>
          <p:cNvSpPr/>
          <p:nvPr/>
        </p:nvSpPr>
        <p:spPr>
          <a:xfrm>
            <a:off x="7963112" y="1406010"/>
            <a:ext cx="1152000" cy="5400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1 </a:t>
            </a:r>
            <a:br>
              <a:rPr kumimoji="0" lang="en-US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Level 1 : L1)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30826A9-EEE2-4513-9CF1-225D13312F77}"/>
              </a:ext>
            </a:extLst>
          </p:cNvPr>
          <p:cNvSpPr/>
          <p:nvPr/>
        </p:nvSpPr>
        <p:spPr>
          <a:xfrm>
            <a:off x="7963112" y="2060728"/>
            <a:ext cx="1152000" cy="5400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</a:t>
            </a:r>
            <a:r>
              <a:rPr kumimoji="0" lang="en-US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br>
              <a:rPr kumimoji="0" lang="en-US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Level 2 : L2)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B671060-69EC-49FA-A3F4-E96C863BA9BA}"/>
              </a:ext>
            </a:extLst>
          </p:cNvPr>
          <p:cNvSpPr/>
          <p:nvPr/>
        </p:nvSpPr>
        <p:spPr>
          <a:xfrm>
            <a:off x="7963112" y="2756086"/>
            <a:ext cx="1152000" cy="5400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</a:t>
            </a:r>
            <a:r>
              <a:rPr kumimoji="0" lang="en-US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th-TH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br>
              <a:rPr kumimoji="0" lang="en-US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4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Level 3 : L3)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B6C7942-23E1-4298-87E9-3C8FBC96C7EE}"/>
              </a:ext>
            </a:extLst>
          </p:cNvPr>
          <p:cNvSpPr txBox="1"/>
          <p:nvPr/>
        </p:nvSpPr>
        <p:spPr>
          <a:xfrm>
            <a:off x="9115112" y="1428298"/>
            <a:ext cx="3027193" cy="4052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งานบริการที่ยื่นคำขอและเอกสารที่เกี่ยวข้องผ่านระบบอิเล็กทรอนิกส์ได้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09CA0CD-AA82-431E-BE61-19A502DFB841}"/>
              </a:ext>
            </a:extLst>
          </p:cNvPr>
          <p:cNvSpPr txBox="1"/>
          <p:nvPr/>
        </p:nvSpPr>
        <p:spPr>
          <a:xfrm>
            <a:off x="9115112" y="1981182"/>
            <a:ext cx="3098129" cy="5560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งานบริการที่ยื่นคำขอและชำระค่าธรรมเนียมผ่านทางระบบอิเล็กทรอนิกส์ หรือช่องทางอื่น ๆ และมีการออกใบเสร็จรับเงินทางระบบอิเล็กทรอนิกส์ได้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BCF1ED7-EB04-46D4-9C7D-ECA1FAAC7B76}"/>
              </a:ext>
            </a:extLst>
          </p:cNvPr>
          <p:cNvSpPr txBox="1"/>
          <p:nvPr/>
        </p:nvSpPr>
        <p:spPr>
          <a:xfrm>
            <a:off x="9115112" y="2692404"/>
            <a:ext cx="3098129" cy="5560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งานบริการที่ยื่นคำขอ ชำระค่าธรรมเนียม และออกใบอนุมัติ/ใบอนุญาต/เอกสารทางราชการได้ทางอิเล็กทรอนิกส์หรือการอนุมัติผ่านช่องทางอิเล็กทรอนิกส์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656FB32D-F052-410E-B9B9-3794DC9168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1412271"/>
              </p:ext>
            </p:extLst>
          </p:nvPr>
        </p:nvGraphicFramePr>
        <p:xfrm>
          <a:off x="203019" y="3300835"/>
          <a:ext cx="11785963" cy="2796732"/>
        </p:xfrm>
        <a:graphic>
          <a:graphicData uri="http://schemas.openxmlformats.org/drawingml/2006/table">
            <a:tbl>
              <a:tblPr firstRow="1" bandRow="1"/>
              <a:tblGrid>
                <a:gridCol w="1367952">
                  <a:extLst>
                    <a:ext uri="{9D8B030D-6E8A-4147-A177-3AD203B41FA5}">
                      <a16:colId xmlns:a16="http://schemas.microsoft.com/office/drawing/2014/main" val="3457092975"/>
                    </a:ext>
                  </a:extLst>
                </a:gridCol>
                <a:gridCol w="3358188">
                  <a:extLst>
                    <a:ext uri="{9D8B030D-6E8A-4147-A177-3AD203B41FA5}">
                      <a16:colId xmlns:a16="http://schemas.microsoft.com/office/drawing/2014/main" val="1661457189"/>
                    </a:ext>
                  </a:extLst>
                </a:gridCol>
                <a:gridCol w="3034234">
                  <a:extLst>
                    <a:ext uri="{9D8B030D-6E8A-4147-A177-3AD203B41FA5}">
                      <a16:colId xmlns:a16="http://schemas.microsoft.com/office/drawing/2014/main" val="2395773697"/>
                    </a:ext>
                  </a:extLst>
                </a:gridCol>
                <a:gridCol w="4025589">
                  <a:extLst>
                    <a:ext uri="{9D8B030D-6E8A-4147-A177-3AD203B41FA5}">
                      <a16:colId xmlns:a16="http://schemas.microsoft.com/office/drawing/2014/main" val="2019525282"/>
                    </a:ext>
                  </a:extLst>
                </a:gridCol>
              </a:tblGrid>
              <a:tr h="246854">
                <a:tc gridSpan="4">
                  <a:txBody>
                    <a:bodyPr/>
                    <a:lstStyle/>
                    <a:p>
                      <a:pPr algn="l"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600" b="1" dirty="0">
                        <a:solidFill>
                          <a:sysClr val="windowText" lastClr="000000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600" b="1" dirty="0">
                        <a:solidFill>
                          <a:sysClr val="windowText" lastClr="000000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600" b="1" dirty="0">
                        <a:solidFill>
                          <a:sysClr val="windowText" lastClr="000000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90841407"/>
                  </a:ext>
                </a:extLst>
              </a:tr>
              <a:tr h="24685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ระดับ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75000"/>
                      </a:sys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</a:t>
                      </a:r>
                      <a:r>
                        <a:rPr lang="en-US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 </a:t>
                      </a: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en-US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50</a:t>
                      </a: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</a:t>
                      </a:r>
                      <a:r>
                        <a:rPr lang="en-US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 </a:t>
                      </a: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en-US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0B4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</a:t>
                      </a:r>
                      <a:r>
                        <a:rPr lang="en-US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 </a:t>
                      </a:r>
                      <a:r>
                        <a:rPr lang="th-TH" sz="1400" b="1" dirty="0">
                          <a:solidFill>
                            <a:sysClr val="windowText" lastClr="00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(100)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18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3969053"/>
                  </a:ext>
                </a:extLst>
              </a:tr>
              <a:tr h="756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ระดับ 1 (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Level 1)</a:t>
                      </a: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การยื่นคำขอ</a:t>
                      </a:r>
                      <a:endParaRPr lang="en-US" sz="1400" b="1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5720" marR="45720" anchor="ctr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ยื่นเรื่อง/ยื่นคำทางอออนไลน์ </a:t>
                      </a:r>
                      <a:r>
                        <a:rPr lang="th-TH" sz="1400" b="0" u="sng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en-US" sz="1400" b="0" u="none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e-form) </a:t>
                      </a:r>
                      <a:r>
                        <a:rPr lang="th-TH" sz="1400" b="0" u="none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แ</a:t>
                      </a: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ต่ยังไม่สามารถแนบเอกสารมาพร้อมกันผ่านระบบได้ โดยให้ประชาชนจัดส่งแยกมาในรูปแบบ 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scan file </a:t>
                      </a:r>
                    </a:p>
                  </a:txBody>
                  <a:tcPr marL="45720" marR="45720" marB="0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spc="-10" baseline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มีระบบยื่นเรื่อง/ยื่นคำขอทางออนไลน์ (</a:t>
                      </a:r>
                      <a:r>
                        <a:rPr lang="en-US" sz="1400" b="0" spc="-10" baseline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e-form)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b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ที่</a:t>
                      </a:r>
                      <a:r>
                        <a:rPr lang="th-TH" sz="1400" b="0" u="none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ประชาชนมีความปลอดภัย รักษาข้อมูล</a:t>
                      </a:r>
                      <a:br>
                        <a:rPr lang="th-TH" sz="1400" b="0" u="none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u="none" spc="-30" baseline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ส่วนบุคคล </a:t>
                      </a:r>
                      <a:r>
                        <a:rPr lang="th-TH" sz="1400" b="0" spc="-30" baseline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และแนบเอกสารประกอบการพิจารณาได้</a:t>
                      </a:r>
                      <a:endParaRPr lang="en-US" sz="1400" b="0" spc="-30" baseline="0" dirty="0"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5720" marR="45720" marB="0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rowSpan="3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th-TH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ทั้ง </a:t>
                      </a:r>
                      <a:r>
                        <a:rPr lang="en-US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ระดับ ใช้เกณฑ์เดียวกัน โดยแบ่งเป็น </a:t>
                      </a:r>
                      <a:r>
                        <a:rPr lang="en-US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กรณี</a:t>
                      </a:r>
                    </a:p>
                    <a:p>
                      <a:pPr marL="182563" indent="-182563"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400" b="1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400" b="1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กรณีงานบริการที่เชื่อมโยงกับ </a:t>
                      </a:r>
                      <a:r>
                        <a:rPr lang="en-US" sz="1400" b="1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Biz Portal</a:t>
                      </a:r>
                      <a:br>
                        <a:rPr lang="th-TH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ขั้นสูง </a:t>
                      </a:r>
                      <a:r>
                        <a:rPr lang="en-US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สามารถให้บริการผ่านระบบ </a:t>
                      </a:r>
                      <a:r>
                        <a:rPr lang="en-US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Biz Portal 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ได้ </a:t>
                      </a:r>
                      <a:b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ภายในกันยายน </a:t>
                      </a:r>
                      <a:r>
                        <a:rPr lang="en-US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</a:p>
                    <a:p>
                      <a:pPr marL="182563" indent="-182563"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400" b="1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400" b="1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กรณีงานบริการที่เชื่อมโยงกับ </a:t>
                      </a:r>
                      <a:r>
                        <a:rPr lang="en-US" sz="1400" b="1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Citizen Portal</a:t>
                      </a:r>
                      <a:br>
                        <a:rPr lang="en-US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ขั้นสูง </a:t>
                      </a:r>
                      <a:r>
                        <a:rPr lang="en-US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th-TH" sz="1400" b="0" spc="-4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สามารถให้บริการผ่านระบบบริการออนไลน์ของหน่วยงานได้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0" spc="-5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ภายในกันยายน </a:t>
                      </a:r>
                      <a:r>
                        <a:rPr lang="en-US" sz="1400" b="0" spc="-5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r>
                        <a:rPr lang="th-TH" sz="1400" b="0" spc="-5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และมีแผนการเชื่อมโยงระบบบริการผ่าน </a:t>
                      </a:r>
                      <a:r>
                        <a:rPr lang="en-US" sz="1400" b="0" spc="-5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Citizen Portal</a:t>
                      </a:r>
                    </a:p>
                    <a:p>
                      <a:pPr marL="182563" indent="-182563"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400" b="1" spc="-4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กรณีเป็นงานบริการที่</a:t>
                      </a:r>
                      <a:r>
                        <a:rPr lang="th-TH" sz="1400" b="1" u="sng" spc="-4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ไม่เชื่อมโยง</a:t>
                      </a:r>
                      <a:r>
                        <a:rPr lang="th-TH" sz="1400" b="1" spc="-4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ผ่านระบบ </a:t>
                      </a:r>
                      <a:r>
                        <a:rPr lang="en-US" sz="1400" b="1" spc="-4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Biz</a:t>
                      </a:r>
                      <a:r>
                        <a:rPr lang="th-TH" sz="1400" b="1" spc="-4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/</a:t>
                      </a:r>
                      <a:r>
                        <a:rPr lang="en-US" sz="1400" b="1" spc="-4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Citizen Portal</a:t>
                      </a:r>
                      <a:b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ขั้นสูง </a:t>
                      </a:r>
                      <a:r>
                        <a:rPr lang="en-US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th-TH" sz="1400" b="0" kern="1200" spc="-4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สามารถให้บริการผ่านระบบบริการออนไลน์ของหน่วยงานได้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0" spc="-3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ภายใน</a:t>
                      </a:r>
                      <a:r>
                        <a:rPr lang="th-TH" sz="1400" b="0" spc="-3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กันยายน</a:t>
                      </a:r>
                      <a:r>
                        <a:rPr lang="th-TH" sz="1400" b="0" spc="-3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256</a:t>
                      </a:r>
                      <a:r>
                        <a:rPr lang="en-US" sz="1400" b="0" spc="-3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</a:t>
                      </a:r>
                      <a:r>
                        <a:rPr lang="th-TH" sz="1400" b="0" spc="-3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0" spc="-3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และรายงานผลจำนวนผู้ใช้บริการผ่านระบบฯ</a:t>
                      </a:r>
                      <a:r>
                        <a:rPr lang="th-TH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(ข้อมูล ณ </a:t>
                      </a:r>
                      <a:r>
                        <a:rPr lang="en-US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30 </a:t>
                      </a:r>
                      <a:r>
                        <a:rPr lang="th-TH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กันยายน </a:t>
                      </a:r>
                      <a:r>
                        <a:rPr lang="en-US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r>
                        <a:rPr lang="th-TH" sz="1400" b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endParaRPr lang="en-US" sz="1400" b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5720" marR="45720" marB="0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1062997"/>
                  </a:ext>
                </a:extLst>
              </a:tr>
              <a:tr h="756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ระดับ 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Level 2)</a:t>
                      </a: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การชำระค่าธรรมเนียม</a:t>
                      </a:r>
                    </a:p>
                  </a:txBody>
                  <a:tcPr marL="45720" marR="45720" anchor="ctr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ยื่นชำระผ่านช่องทางอื่น ๆ ได้โดยประชาชนไม่ต้องเดินทางไปติดต่อ ณ สำนักงาน เช่น 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counter </a:t>
                      </a: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ธนาคาร, </a:t>
                      </a:r>
                      <a:r>
                        <a:rPr lang="en-US" sz="1400" b="0" spc="-2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Counter service, 7-ELEVEN </a:t>
                      </a:r>
                      <a:r>
                        <a:rPr lang="th-TH" sz="1400" b="0" spc="-2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เป็นต้น</a:t>
                      </a: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endParaRPr lang="en-US" sz="1400" b="0" dirty="0"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5720" marR="45720" marB="0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ยื่นชำระผ่านระบบออนไลน์ของหน่วยงาน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b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หรือของหน่วยงานอื่น</a:t>
                      </a:r>
                      <a:r>
                        <a:rPr lang="en-US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*</a:t>
                      </a: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และ/หรือออก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ใบเสร็จรับเงินอิเล็กทรอนิกส์ได้</a:t>
                      </a:r>
                      <a:endParaRPr lang="en-US" sz="1400" b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5720" marR="45720" marB="0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b="1" dirty="0"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5720" marR="45720" marB="0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25542"/>
                  </a:ext>
                </a:extLst>
              </a:tr>
              <a:tr h="63891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ระดับ 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3 (Level 3)</a:t>
                      </a:r>
                    </a:p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การออกเอกสารอิเล็กทรอนิกส์</a:t>
                      </a:r>
                    </a:p>
                  </a:txBody>
                  <a:tcPr marL="45720" marR="45720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ออกเอกสารเป็นเอกสารอิเล็กทรอนิกส์ </a:t>
                      </a:r>
                      <a:b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e-License/e-Certificate/e-Document) </a:t>
                      </a:r>
                      <a:b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ผ่านทาง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Mobile </a:t>
                      </a: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หรือ  เว็บไซต์</a:t>
                      </a:r>
                      <a:endParaRPr lang="en-US" sz="1400" b="0" dirty="0"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5720" marR="45720" marB="0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ออกเอกสารเป็นเอกสารอิเล็กทรอนิกส์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b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e-License/e-Certificate/e-Document) </a:t>
                      </a: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ตามมาตรฐาน 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ETDA</a:t>
                      </a: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ผ่านทาง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Mobile </a:t>
                      </a: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หรือ เว็บไซต์ และผู้รับบริการสามารถ </a:t>
                      </a:r>
                      <a:r>
                        <a:rPr lang="en-US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print out </a:t>
                      </a:r>
                      <a:r>
                        <a:rPr lang="th-TH" sz="1400" b="0" dirty="0"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เอกสารได้ </a:t>
                      </a:r>
                      <a:endParaRPr lang="en-US" sz="1400" b="0" dirty="0"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5720" marR="45720" marB="0">
                    <a:lnL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7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8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b="1" dirty="0"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5720" marR="45720" marB="0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1510502"/>
                  </a:ext>
                </a:extLst>
              </a:tr>
            </a:tbl>
          </a:graphicData>
        </a:graphic>
      </p:graphicFrame>
      <p:sp>
        <p:nvSpPr>
          <p:cNvPr id="23" name="TextBox 22">
            <a:extLst>
              <a:ext uri="{FF2B5EF4-FFF2-40B4-BE49-F238E27FC236}">
                <a16:creationId xmlns:a16="http://schemas.microsoft.com/office/drawing/2014/main" id="{F953A499-C0F8-418C-B567-99A7B418E808}"/>
              </a:ext>
            </a:extLst>
          </p:cNvPr>
          <p:cNvSpPr txBox="1"/>
          <p:nvPr/>
        </p:nvSpPr>
        <p:spPr>
          <a:xfrm>
            <a:off x="203017" y="6078565"/>
            <a:ext cx="7915265" cy="286360"/>
          </a:xfrm>
          <a:prstGeom prst="rect">
            <a:avLst/>
          </a:prstGeom>
          <a:solidFill>
            <a:srgbClr val="4472C4">
              <a:lumMod val="20000"/>
              <a:lumOff val="80000"/>
            </a:srgbClr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 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*  </a:t>
            </a:r>
            <a:r>
              <a:rPr kumimoji="0" lang="th-TH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เช่น ระบบชำระเงินกลางของบริการภาครัฐ (</a:t>
            </a: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e-Payment Portal of Government)</a:t>
            </a: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Google Shape;317;p8">
            <a:extLst>
              <a:ext uri="{FF2B5EF4-FFF2-40B4-BE49-F238E27FC236}">
                <a16:creationId xmlns:a16="http://schemas.microsoft.com/office/drawing/2014/main" id="{4E4EF08F-964C-40C1-8EAA-CA4DD65D9D5B}"/>
              </a:ext>
            </a:extLst>
          </p:cNvPr>
          <p:cNvSpPr/>
          <p:nvPr/>
        </p:nvSpPr>
        <p:spPr>
          <a:xfrm>
            <a:off x="255441" y="6428618"/>
            <a:ext cx="9965552" cy="4370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628650" marR="0" lvl="0" indent="-6286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62865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เงื่อนไข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: 	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1)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กำหนดให้ส่วนราชการรายงานผลจำนวนผู้ใช้บริการผ่านระบบบริการออนไลน์ ในรอบรายงาน 12 เดือน ประกอบการพิจารณา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628650" marR="0" lvl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628650" algn="l"/>
              </a:tabLst>
              <a:defRPr/>
            </a:pPr>
            <a:r>
              <a:rPr lang="en-US" sz="140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  <a:sym typeface="Sarabun"/>
              </a:rPr>
              <a:t>2)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ส่วนราชการรายงานความก้าวหน้าของการดำเนินการมายังสำนักงาน </a:t>
            </a:r>
            <a:r>
              <a:rPr kumimoji="0" lang="th-TH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ก.พ.ร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. </a:t>
            </a:r>
            <a:r>
              <a:rPr kumimoji="0" lang="th-TH" sz="1400" b="0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เป็นประจำทุกเดือน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ภายในวันที่ 15 ของเดือน โดยเริ่มตั้งแต่วันที่ 15 พฤศจิกายน 2566 จนถึงวันที่ 15 กันยายน 2567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0266BF7-7D9D-4C97-A902-CA40379E9F21}"/>
              </a:ext>
            </a:extLst>
          </p:cNvPr>
          <p:cNvSpPr txBox="1"/>
          <p:nvPr/>
        </p:nvSpPr>
        <p:spPr>
          <a:xfrm>
            <a:off x="9187779" y="731374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เกณฑ์การประเมิน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31751A42-749D-40E1-21F8-A3297A64B7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16</a:t>
            </a:fld>
            <a:endParaRPr kumimoji="0" lang="th-TH" sz="14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68892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52">
            <a:extLst>
              <a:ext uri="{FF2B5EF4-FFF2-40B4-BE49-F238E27FC236}">
                <a16:creationId xmlns:a16="http://schemas.microsoft.com/office/drawing/2014/main" id="{0059B190-20AC-2585-077B-F0A61B785ED5}"/>
              </a:ext>
            </a:extLst>
          </p:cNvPr>
          <p:cNvSpPr>
            <a:spLocks noChangeArrowheads="1"/>
          </p:cNvSpPr>
          <p:nvPr/>
        </p:nvSpPr>
        <p:spPr bwMode="gray">
          <a:xfrm>
            <a:off x="380999" y="2291320"/>
            <a:ext cx="9262310" cy="231789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28575" algn="ctr">
            <a:solidFill>
              <a:srgbClr val="9999FF"/>
            </a:solidFill>
            <a:round/>
            <a:headEnd/>
            <a:tailEnd/>
          </a:ln>
          <a:effectLst>
            <a:outerShdw dist="99190" dir="2388334" algn="ctr" rotWithShape="0">
              <a:srgbClr val="DDDDDD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" name="AutoShape 53">
            <a:extLst>
              <a:ext uri="{FF2B5EF4-FFF2-40B4-BE49-F238E27FC236}">
                <a16:creationId xmlns:a16="http://schemas.microsoft.com/office/drawing/2014/main" id="{9C43D7B8-5418-F5CC-8ECA-0A1BA18BC33E}"/>
              </a:ext>
            </a:extLst>
          </p:cNvPr>
          <p:cNvSpPr>
            <a:spLocks noChangeArrowheads="1"/>
          </p:cNvSpPr>
          <p:nvPr/>
        </p:nvSpPr>
        <p:spPr bwMode="gray">
          <a:xfrm>
            <a:off x="0" y="2292381"/>
            <a:ext cx="685800" cy="685800"/>
          </a:xfrm>
          <a:prstGeom prst="diamond">
            <a:avLst/>
          </a:prstGeom>
          <a:solidFill>
            <a:srgbClr val="9999FF"/>
          </a:solidFill>
          <a:ln w="25400" algn="ctr">
            <a:solidFill>
              <a:srgbClr val="FFFFFF"/>
            </a:solidFill>
            <a:miter lim="800000"/>
            <a:headEnd/>
            <a:tailEnd/>
          </a:ln>
          <a:effectLst>
            <a:outerShdw dist="63500" dir="221219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" name="Text Box 55">
            <a:extLst>
              <a:ext uri="{FF2B5EF4-FFF2-40B4-BE49-F238E27FC236}">
                <a16:creationId xmlns:a16="http://schemas.microsoft.com/office/drawing/2014/main" id="{561CCC57-1411-1685-C830-5CFB042EDDE8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52900" y="2390806"/>
            <a:ext cx="3561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92457" dir="984327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kern="0" dirty="0">
                <a:solidFill>
                  <a:srgbClr val="FFFFFF"/>
                </a:solidFill>
                <a:latin typeface="Arial" panose="020B0604020202020204" pitchFamily="34" charset="0"/>
              </a:rPr>
              <a:t>2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Text Box 54">
            <a:extLst>
              <a:ext uri="{FF2B5EF4-FFF2-40B4-BE49-F238E27FC236}">
                <a16:creationId xmlns:a16="http://schemas.microsoft.com/office/drawing/2014/main" id="{416B08B0-78F4-2060-301C-C24B0F3846CD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05288" y="2504163"/>
            <a:ext cx="11536244" cy="184967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2.1</a:t>
            </a:r>
            <a:r>
              <a:rPr kumimoji="0" lang="th-TH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การพัฒนาองค์การสู่ดิจิทัล</a:t>
            </a:r>
          </a:p>
          <a:p>
            <a:pPr marL="0" marR="0" lvl="0" indent="355600" algn="l" defTabSz="914400" rtl="0" eaLnBrk="0" fontAlgn="auto" latinLnBrk="0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2. </a:t>
            </a:r>
            <a:r>
              <a:rPr kumimoji="0" lang="th-TH" sz="2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การพัฒนาระบบบัญชีข้อมูล (</a:t>
            </a:r>
            <a:r>
              <a:rPr kumimoji="0" lang="en-US" sz="2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Data Catalog) </a:t>
            </a:r>
            <a:r>
              <a:rPr kumimoji="0" lang="th-TH" sz="2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เพื่อนำไปสู่การเปิดเผยข้อมูลภาครัฐ (</a:t>
            </a:r>
            <a:r>
              <a:rPr kumimoji="0" lang="en-US" sz="2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Open Data)</a:t>
            </a:r>
            <a:r>
              <a:rPr kumimoji="0" lang="th-TH" sz="2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 ของส่วนราชการ</a:t>
            </a:r>
            <a:endParaRPr kumimoji="0" lang="th-TH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Cordia New" panose="020B0304020202020204" pitchFamily="34" charset="-34"/>
              <a:cs typeface="TH SarabunPSK" panose="020B0500040200020003" pitchFamily="34" charset="-34"/>
            </a:endParaRPr>
          </a:p>
          <a:p>
            <a:pPr marL="263525" marR="0" lvl="0" indent="269875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(1) 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ร้อยละของชุดข้อมูลเปิดที่เป็นไปตามมาตรฐานในระบบบัญชีข้อมูลภาครัฐ (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GD Catalog)</a:t>
            </a:r>
          </a:p>
          <a:p>
            <a:pPr marL="263525" marR="0" lvl="0" indent="269875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(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 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จำนวนชุดข้อมูลหลักของหน่วยงาน (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Master Data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</a:t>
            </a:r>
            <a:endParaRPr kumimoji="0" lang="en-US" altLang="ko-KR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63525" marR="0" lvl="0" indent="269875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(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 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: IMD</a:t>
            </a:r>
          </a:p>
          <a:p>
            <a:pPr marL="263525" marR="0" lvl="0" indent="269875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(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4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 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: GGGR</a:t>
            </a:r>
          </a:p>
        </p:txBody>
      </p:sp>
      <p:sp>
        <p:nvSpPr>
          <p:cNvPr id="11" name="ตัวแทนหมายเลขสไลด์ 1">
            <a:extLst>
              <a:ext uri="{FF2B5EF4-FFF2-40B4-BE49-F238E27FC236}">
                <a16:creationId xmlns:a16="http://schemas.microsoft.com/office/drawing/2014/main" id="{4BA28FF0-217B-35CF-715F-98712C37D5E6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17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6316549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4919" y="965377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3A65BE1-A7D8-9E5E-43BE-E771BB85852D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Symbol" panose="05050102010706020507" pitchFamily="18" charset="2"/>
              </a:rPr>
              <a:t>ความเป็นมา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C130172-AF38-EB43-59FB-F75CFF4B2084}"/>
              </a:ext>
            </a:extLst>
          </p:cNvPr>
          <p:cNvSpPr/>
          <p:nvPr/>
        </p:nvSpPr>
        <p:spPr>
          <a:xfrm>
            <a:off x="6096000" y="1393371"/>
            <a:ext cx="5537409" cy="4071258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ECA9B5E9-4338-5C3D-4BF5-3A636DF44835}"/>
              </a:ext>
            </a:extLst>
          </p:cNvPr>
          <p:cNvSpPr/>
          <p:nvPr/>
        </p:nvSpPr>
        <p:spPr>
          <a:xfrm>
            <a:off x="288838" y="1393372"/>
            <a:ext cx="5721439" cy="4071258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5EE478FC-09E0-6D55-EBF1-0BD30E71DB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9277" y="1710000"/>
            <a:ext cx="5520779" cy="3619488"/>
          </a:xfrm>
          <a:prstGeom prst="rect">
            <a:avLst/>
          </a:prstGeom>
          <a:ln>
            <a:noFill/>
          </a:ln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741BD5EE-0429-291A-3401-D9DAFC0B1270}"/>
              </a:ext>
            </a:extLst>
          </p:cNvPr>
          <p:cNvSpPr txBox="1"/>
          <p:nvPr/>
        </p:nvSpPr>
        <p:spPr>
          <a:xfrm>
            <a:off x="7247529" y="6509959"/>
            <a:ext cx="4471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438275" algn="l"/>
              </a:tabLst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ที่มา ประกาศและแนวทาง ระบบบัญชีข้อมูลภาครัฐ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https://gdhelppage.nso.go.th/p05_01.html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48B2F02F-B97C-E5B1-FB71-49169B1580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36658" y="1710000"/>
            <a:ext cx="5480353" cy="3619488"/>
          </a:xfrm>
          <a:prstGeom prst="rect">
            <a:avLst/>
          </a:prstGeom>
          <a:ln>
            <a:noFill/>
          </a:ln>
        </p:spPr>
      </p:pic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D081C8D-DA05-CC5D-FAF9-BECDAF44E181}"/>
              </a:ext>
            </a:extLst>
          </p:cNvPr>
          <p:cNvCxnSpPr>
            <a:cxnSpLocks/>
          </p:cNvCxnSpPr>
          <p:nvPr/>
        </p:nvCxnSpPr>
        <p:spPr>
          <a:xfrm>
            <a:off x="509880" y="3521222"/>
            <a:ext cx="5198770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F47186A3-7D15-10F5-73EB-5E3E537E8DF4}"/>
              </a:ext>
            </a:extLst>
          </p:cNvPr>
          <p:cNvCxnSpPr>
            <a:cxnSpLocks/>
          </p:cNvCxnSpPr>
          <p:nvPr/>
        </p:nvCxnSpPr>
        <p:spPr>
          <a:xfrm>
            <a:off x="477083" y="3743072"/>
            <a:ext cx="5307042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5F40BBDB-FFB0-34CA-6A88-335380FC2C6B}"/>
              </a:ext>
            </a:extLst>
          </p:cNvPr>
          <p:cNvCxnSpPr>
            <a:cxnSpLocks/>
          </p:cNvCxnSpPr>
          <p:nvPr/>
        </p:nvCxnSpPr>
        <p:spPr>
          <a:xfrm>
            <a:off x="478287" y="3964921"/>
            <a:ext cx="724757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ABE6D840-1335-0C2E-5F94-D627148DB8FD}"/>
              </a:ext>
            </a:extLst>
          </p:cNvPr>
          <p:cNvGrpSpPr/>
          <p:nvPr/>
        </p:nvGrpSpPr>
        <p:grpSpPr>
          <a:xfrm>
            <a:off x="339147" y="1052175"/>
            <a:ext cx="2944808" cy="864001"/>
            <a:chOff x="1293291" y="1555472"/>
            <a:chExt cx="2471794" cy="709501"/>
          </a:xfrm>
        </p:grpSpPr>
        <p:sp>
          <p:nvSpPr>
            <p:cNvPr id="4" name="สี่เหลี่ยมผืนผ้า: มุมมน 5">
              <a:extLst>
                <a:ext uri="{FF2B5EF4-FFF2-40B4-BE49-F238E27FC236}">
                  <a16:creationId xmlns:a16="http://schemas.microsoft.com/office/drawing/2014/main" id="{56CCF835-8FC9-7FE9-BE25-8BA3656227F3}"/>
                </a:ext>
              </a:extLst>
            </p:cNvPr>
            <p:cNvSpPr/>
            <p:nvPr/>
          </p:nvSpPr>
          <p:spPr>
            <a:xfrm>
              <a:off x="1293291" y="1555472"/>
              <a:ext cx="2461815" cy="709501"/>
            </a:xfrm>
            <a:prstGeom prst="roundRect">
              <a:avLst>
                <a:gd name="adj" fmla="val 2554"/>
              </a:avLst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sys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8EB7112-D6B7-A3DE-350A-CA2BF24C0B90}"/>
                </a:ext>
              </a:extLst>
            </p:cNvPr>
            <p:cNvSpPr txBox="1"/>
            <p:nvPr/>
          </p:nvSpPr>
          <p:spPr>
            <a:xfrm>
              <a:off x="1316531" y="1595590"/>
              <a:ext cx="2448554" cy="6279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ตัวชี้วัด 2 (1)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 </a:t>
              </a: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ร้อยละชุดข้อมูลเปิด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</a:b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ที่เป็นไปตามมาตรฐานในระบบบัญชี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</a:b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ข้อมูลภาครัฐ (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GD Catalog)</a:t>
              </a:r>
            </a:p>
          </p:txBody>
        </p:sp>
      </p:grp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CD14C76-6C71-EDF4-C1D7-CA597C5F51E9}"/>
              </a:ext>
            </a:extLst>
          </p:cNvPr>
          <p:cNvCxnSpPr>
            <a:cxnSpLocks/>
          </p:cNvCxnSpPr>
          <p:nvPr/>
        </p:nvCxnSpPr>
        <p:spPr>
          <a:xfrm>
            <a:off x="6204993" y="4214737"/>
            <a:ext cx="530542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0374FDD6-0B1D-7032-1E97-4BA349BE1B57}"/>
              </a:ext>
            </a:extLst>
          </p:cNvPr>
          <p:cNvCxnSpPr>
            <a:cxnSpLocks/>
          </p:cNvCxnSpPr>
          <p:nvPr/>
        </p:nvCxnSpPr>
        <p:spPr>
          <a:xfrm>
            <a:off x="7938543" y="3776587"/>
            <a:ext cx="357187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A726610-278A-82D3-A1C8-836662C7B508}"/>
              </a:ext>
            </a:extLst>
          </p:cNvPr>
          <p:cNvCxnSpPr>
            <a:cxnSpLocks/>
          </p:cNvCxnSpPr>
          <p:nvPr/>
        </p:nvCxnSpPr>
        <p:spPr>
          <a:xfrm>
            <a:off x="6204993" y="3986137"/>
            <a:ext cx="530542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55B8FBCC-DEFF-55B3-185E-14A76763CB9A}"/>
              </a:ext>
            </a:extLst>
          </p:cNvPr>
          <p:cNvCxnSpPr>
            <a:cxnSpLocks/>
          </p:cNvCxnSpPr>
          <p:nvPr/>
        </p:nvCxnSpPr>
        <p:spPr>
          <a:xfrm>
            <a:off x="6195468" y="4433812"/>
            <a:ext cx="1872207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12" name="Picture 11" descr="A logo for a company&#10;&#10;Description automatically generated">
            <a:extLst>
              <a:ext uri="{FF2B5EF4-FFF2-40B4-BE49-F238E27FC236}">
                <a16:creationId xmlns:a16="http://schemas.microsoft.com/office/drawing/2014/main" id="{825F9F3D-B626-A111-2232-2CBE2667EE0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6414" y="1004768"/>
            <a:ext cx="695549" cy="822777"/>
          </a:xfrm>
          <a:prstGeom prst="rect">
            <a:avLst/>
          </a:prstGeom>
        </p:spPr>
      </p:pic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6760CFD9-7377-BF45-4530-0343381C05CF}"/>
              </a:ext>
            </a:extLst>
          </p:cNvPr>
          <p:cNvSpPr/>
          <p:nvPr/>
        </p:nvSpPr>
        <p:spPr>
          <a:xfrm>
            <a:off x="288838" y="5572916"/>
            <a:ext cx="11525441" cy="857187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C998835-4C87-6FEE-6324-B98933F391E7}"/>
              </a:ext>
            </a:extLst>
          </p:cNvPr>
          <p:cNvSpPr txBox="1"/>
          <p:nvPr/>
        </p:nvSpPr>
        <p:spPr>
          <a:xfrm>
            <a:off x="310925" y="5662100"/>
            <a:ext cx="11830152" cy="764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4138" marR="0" lvl="0" indent="-84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1438275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ประกาศคณะกรรมการพัฒนารัฐบาลดิจิทัล เรื่อง มาตรฐานรัฐบาลดิจิทัลว่าด้วยข้อเสนอแนะสำหรับแนวทางการจัดทำบัญชีข้อมูลภาครัฐและแนวทางการลงทะเบียนบัญชีข้อมูลภาครัฐ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438275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 มรด. 3-1 : 2565 มาตรฐานรัฐบาลดิจิทัลว่าด้วยแนวทางการจัดทำบัญชีข้อมูลภาครัฐ</a:t>
            </a:r>
          </a:p>
          <a:p>
            <a:pPr marL="363538" marR="0" lvl="0" indent="-3635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438275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 มรด. 3-2 : 2565 มาตรฐานรัฐบาลดิจิทัลว่าด้วยแนวทางการลงทะเบียนบัญชีข้อมูลภาครัฐ</a:t>
            </a:r>
          </a:p>
        </p:txBody>
      </p:sp>
      <p:sp>
        <p:nvSpPr>
          <p:cNvPr id="6" name="ตัวแทนหมายเลขสไลด์ 1">
            <a:extLst>
              <a:ext uri="{FF2B5EF4-FFF2-40B4-BE49-F238E27FC236}">
                <a16:creationId xmlns:a16="http://schemas.microsoft.com/office/drawing/2014/main" id="{A2EF13EC-DCA9-7300-67A0-25988AF94E48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18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0524986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4919" y="965377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3A65BE1-A7D8-9E5E-43BE-E771BB85852D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Symbol" panose="05050102010706020507" pitchFamily="18" charset="2"/>
              </a:rPr>
              <a:t>ความเป็นมา</a:t>
            </a:r>
          </a:p>
        </p:txBody>
      </p:sp>
      <p:pic>
        <p:nvPicPr>
          <p:cNvPr id="49" name="Picture 48">
            <a:extLst>
              <a:ext uri="{FF2B5EF4-FFF2-40B4-BE49-F238E27FC236}">
                <a16:creationId xmlns:a16="http://schemas.microsoft.com/office/drawing/2014/main" id="{99300667-C697-EC8D-E839-30A92E6CD7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7288" y="1925626"/>
            <a:ext cx="5189559" cy="4304014"/>
          </a:xfrm>
          <a:prstGeom prst="rect">
            <a:avLst/>
          </a:prstGeom>
        </p:spPr>
      </p:pic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4CD14C76-6C71-EDF4-C1D7-CA597C5F51E9}"/>
              </a:ext>
            </a:extLst>
          </p:cNvPr>
          <p:cNvCxnSpPr/>
          <p:nvPr/>
        </p:nvCxnSpPr>
        <p:spPr>
          <a:xfrm>
            <a:off x="2218299" y="5288552"/>
            <a:ext cx="355282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0374FDD6-0B1D-7032-1E97-4BA349BE1B57}"/>
              </a:ext>
            </a:extLst>
          </p:cNvPr>
          <p:cNvCxnSpPr>
            <a:cxnSpLocks/>
          </p:cNvCxnSpPr>
          <p:nvPr/>
        </p:nvCxnSpPr>
        <p:spPr>
          <a:xfrm>
            <a:off x="3666099" y="4821827"/>
            <a:ext cx="212407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DA726610-278A-82D3-A1C8-836662C7B508}"/>
              </a:ext>
            </a:extLst>
          </p:cNvPr>
          <p:cNvCxnSpPr>
            <a:cxnSpLocks/>
          </p:cNvCxnSpPr>
          <p:nvPr/>
        </p:nvCxnSpPr>
        <p:spPr>
          <a:xfrm>
            <a:off x="827649" y="5069477"/>
            <a:ext cx="4981575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4C130172-AF38-EB43-59FB-F75CFF4B2084}"/>
              </a:ext>
            </a:extLst>
          </p:cNvPr>
          <p:cNvSpPr/>
          <p:nvPr/>
        </p:nvSpPr>
        <p:spPr>
          <a:xfrm>
            <a:off x="480531" y="1619461"/>
            <a:ext cx="5537409" cy="4987541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A7C68D1-BFBD-B96C-5802-83A3F32613C3}"/>
              </a:ext>
            </a:extLst>
          </p:cNvPr>
          <p:cNvGrpSpPr/>
          <p:nvPr/>
        </p:nvGrpSpPr>
        <p:grpSpPr>
          <a:xfrm>
            <a:off x="175068" y="1242805"/>
            <a:ext cx="2594914" cy="663771"/>
            <a:chOff x="7439486" y="1555474"/>
            <a:chExt cx="2480822" cy="576000"/>
          </a:xfrm>
        </p:grpSpPr>
        <p:sp>
          <p:nvSpPr>
            <p:cNvPr id="7" name="สี่เหลี่ยมผืนผ้า: มุมมน 5">
              <a:extLst>
                <a:ext uri="{FF2B5EF4-FFF2-40B4-BE49-F238E27FC236}">
                  <a16:creationId xmlns:a16="http://schemas.microsoft.com/office/drawing/2014/main" id="{329860BE-78D3-B5B5-3893-D52DFF18644C}"/>
                </a:ext>
              </a:extLst>
            </p:cNvPr>
            <p:cNvSpPr/>
            <p:nvPr/>
          </p:nvSpPr>
          <p:spPr>
            <a:xfrm>
              <a:off x="7575270" y="1555474"/>
              <a:ext cx="2220147" cy="576000"/>
            </a:xfrm>
            <a:prstGeom prst="roundRect">
              <a:avLst>
                <a:gd name="adj" fmla="val 2554"/>
              </a:avLst>
            </a:prstGeom>
            <a:solidFill>
              <a:srgbClr val="F4CFE0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sys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0852CD15-F5B0-6FD7-2FA4-E90E21A067D4}"/>
                </a:ext>
              </a:extLst>
            </p:cNvPr>
            <p:cNvSpPr txBox="1"/>
            <p:nvPr/>
          </p:nvSpPr>
          <p:spPr>
            <a:xfrm>
              <a:off x="7439486" y="1604396"/>
              <a:ext cx="2480822" cy="471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ตัวชี้วัด 2 (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2) </a:t>
              </a: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จำนวนชุดข้อมูลหลัก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</a:b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ของหน่วยงาน (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Master Data)</a:t>
              </a:r>
            </a:p>
          </p:txBody>
        </p:sp>
      </p:grp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24C33D88-F266-FB08-2B7C-66C4B28F3044}"/>
              </a:ext>
            </a:extLst>
          </p:cNvPr>
          <p:cNvSpPr/>
          <p:nvPr/>
        </p:nvSpPr>
        <p:spPr>
          <a:xfrm>
            <a:off x="6316106" y="1632966"/>
            <a:ext cx="5537409" cy="4987541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92D9977-02AC-A677-6A4E-ED288ACB948A}"/>
              </a:ext>
            </a:extLst>
          </p:cNvPr>
          <p:cNvGrpSpPr/>
          <p:nvPr/>
        </p:nvGrpSpPr>
        <p:grpSpPr>
          <a:xfrm>
            <a:off x="8239328" y="1208472"/>
            <a:ext cx="3756146" cy="951866"/>
            <a:chOff x="7575270" y="1555475"/>
            <a:chExt cx="3295312" cy="639787"/>
          </a:xfrm>
        </p:grpSpPr>
        <p:sp>
          <p:nvSpPr>
            <p:cNvPr id="18" name="สี่เหลี่ยมผืนผ้า: มุมมน 5">
              <a:extLst>
                <a:ext uri="{FF2B5EF4-FFF2-40B4-BE49-F238E27FC236}">
                  <a16:creationId xmlns:a16="http://schemas.microsoft.com/office/drawing/2014/main" id="{0F929D67-EA3B-9049-CC0E-5DE6C2414FE0}"/>
                </a:ext>
              </a:extLst>
            </p:cNvPr>
            <p:cNvSpPr/>
            <p:nvPr/>
          </p:nvSpPr>
          <p:spPr>
            <a:xfrm>
              <a:off x="7575270" y="1555475"/>
              <a:ext cx="3260505" cy="552679"/>
            </a:xfrm>
            <a:prstGeom prst="roundRect">
              <a:avLst>
                <a:gd name="adj" fmla="val 2554"/>
              </a:avLst>
            </a:prstGeom>
            <a:solidFill>
              <a:schemeClr val="accent6">
                <a:lumMod val="40000"/>
                <a:lumOff val="60000"/>
              </a:schemeClr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sys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3568ADD-55EE-A9DC-B94E-A22F937347DF}"/>
                </a:ext>
              </a:extLst>
            </p:cNvPr>
            <p:cNvSpPr txBox="1"/>
            <p:nvPr/>
          </p:nvSpPr>
          <p:spPr>
            <a:xfrm>
              <a:off x="7630587" y="1631070"/>
              <a:ext cx="3239995" cy="5641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8890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ตัวชี้วัด 2 (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3</a:t>
              </a: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)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 </a:t>
              </a: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และ ตัวชี้วัด 2 (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4</a:t>
              </a: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) ระดับความสำเร็จในการจัดทำชุดข้อมูลตัวชี้วัดสากล</a:t>
              </a:r>
            </a:p>
          </p:txBody>
        </p:sp>
      </p:grpSp>
      <p:pic>
        <p:nvPicPr>
          <p:cNvPr id="23" name="Picture 22">
            <a:extLst>
              <a:ext uri="{FF2B5EF4-FFF2-40B4-BE49-F238E27FC236}">
                <a16:creationId xmlns:a16="http://schemas.microsoft.com/office/drawing/2014/main" id="{7C12742B-5FB1-AAF9-2994-0A7F6646DAC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1701" b="79435"/>
          <a:stretch/>
        </p:blipFill>
        <p:spPr>
          <a:xfrm>
            <a:off x="6485973" y="2168683"/>
            <a:ext cx="2513476" cy="297962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207E7558-005C-77D2-5FD8-7CBC32F0CB6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99260" y="2466645"/>
            <a:ext cx="1751078" cy="1448882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7513A006-5055-AB37-F1F9-E3020326062A}"/>
              </a:ext>
            </a:extLst>
          </p:cNvPr>
          <p:cNvSpPr txBox="1"/>
          <p:nvPr/>
        </p:nvSpPr>
        <p:spPr>
          <a:xfrm>
            <a:off x="6476166" y="4348553"/>
            <a:ext cx="5192154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867025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จากการวิเคราะห์พบปัญหาที่ส่งผลต่อการจัดอันดับของประเทศไทย ทำให้การประเมินตัวชี้วัดสากลยังไม่สะท้อนตามความเป็นจริง ดังนี้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2867025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ข้อมูลไม่เป็นปัจจุบัน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2867025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ขาดหน่วยงานรับผิดชอบข้อมูลที่ชัดเจน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2867025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การจัดส่งข้อมูลของหน่วยงานภาครัฐยังไม่เป็นระบบ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7E455FC6-DBE7-3254-9023-2188D975C6B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49240" y="2464141"/>
            <a:ext cx="2938542" cy="939205"/>
          </a:xfrm>
          <a:prstGeom prst="rect">
            <a:avLst/>
          </a:prstGeom>
        </p:spPr>
      </p:pic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0FEE2A43-E369-E1D3-48CB-40D33A6740E4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19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332632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>
            <a:extLst>
              <a:ext uri="{FF2B5EF4-FFF2-40B4-BE49-F238E27FC236}">
                <a16:creationId xmlns:a16="http://schemas.microsoft.com/office/drawing/2014/main" id="{24B19BE6-C654-4278-7FD9-A14AC7E2AEE0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43979" y="160707"/>
            <a:ext cx="965843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กรอบการประเมิน</a:t>
            </a: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ส่วนราชการ</a:t>
            </a: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ประจำปีงบประมาณ พ.ศ.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</a:t>
            </a:r>
            <a:endParaRPr kumimoji="0" lang="th-TH" sz="3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39A354E-CABB-5F11-5BC2-91BF3AA1EB8D}"/>
              </a:ext>
            </a:extLst>
          </p:cNvPr>
          <p:cNvSpPr txBox="1"/>
          <p:nvPr/>
        </p:nvSpPr>
        <p:spPr>
          <a:xfrm>
            <a:off x="263827" y="1251129"/>
            <a:ext cx="11599342" cy="523220"/>
          </a:xfrm>
          <a:prstGeom prst="rect">
            <a:avLst/>
          </a:prstGeom>
          <a:solidFill>
            <a:srgbClr val="008A3E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461963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การประเมินประสิทธิผล</a:t>
            </a:r>
            <a:r>
              <a:rPr kumimoji="0" lang="th-TH" sz="2800" b="1" i="0" u="none" strike="noStrike" kern="1200" cap="none" spc="-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การดำเนินงาน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Performance Base) (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ร้อยละ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70)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18A0650-755F-C9C4-AA5C-0A6019B47351}"/>
              </a:ext>
            </a:extLst>
          </p:cNvPr>
          <p:cNvSpPr txBox="1"/>
          <p:nvPr/>
        </p:nvSpPr>
        <p:spPr>
          <a:xfrm>
            <a:off x="271385" y="4405339"/>
            <a:ext cx="11599346" cy="523220"/>
          </a:xfrm>
          <a:prstGeom prst="rect">
            <a:avLst/>
          </a:prstGeom>
          <a:solidFill>
            <a:srgbClr val="C09200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461963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การประเมินศักยภาพใน</a:t>
            </a:r>
            <a:r>
              <a:rPr kumimoji="0" lang="th-TH" sz="2800" b="1" i="0" u="none" strike="noStrike" kern="1200" cap="none" spc="-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การดำเนินงาน</a:t>
            </a:r>
            <a:r>
              <a:rPr kumimoji="0" lang="en-US" sz="2800" b="1" i="0" u="none" strike="noStrike" kern="1200" cap="none" spc="-15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(Potential Base) (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ร้อยละ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30)</a:t>
            </a:r>
            <a:endParaRPr kumimoji="0" lang="th-TH" sz="28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6" name="Table 13">
            <a:extLst>
              <a:ext uri="{FF2B5EF4-FFF2-40B4-BE49-F238E27FC236}">
                <a16:creationId xmlns:a16="http://schemas.microsoft.com/office/drawing/2014/main" id="{E9B3734F-FB8F-5F5E-1FF4-E5B82F828760}"/>
              </a:ext>
            </a:extLst>
          </p:cNvPr>
          <p:cNvGraphicFramePr>
            <a:graphicFrameLocks noGrp="1"/>
          </p:cNvGraphicFramePr>
          <p:nvPr/>
        </p:nvGraphicFramePr>
        <p:xfrm>
          <a:off x="264145" y="2138590"/>
          <a:ext cx="11599343" cy="1560800"/>
        </p:xfrm>
        <a:graphic>
          <a:graphicData uri="http://schemas.openxmlformats.org/drawingml/2006/table">
            <a:tbl>
              <a:tblPr firstRow="1" bandRow="1"/>
              <a:tblGrid>
                <a:gridCol w="11599343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</a:tblGrid>
              <a:tr h="315473">
                <a:tc>
                  <a:txBody>
                    <a:bodyPr/>
                    <a:lstStyle>
                      <a:lvl1pPr marL="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1pPr>
                      <a:lvl2pPr marL="457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2pPr>
                      <a:lvl3pPr marL="914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3pPr>
                      <a:lvl4pPr marL="1371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4pPr>
                      <a:lvl5pPr marL="18288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5pPr>
                      <a:lvl6pPr marL="22860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6pPr>
                      <a:lvl7pPr marL="2743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7pPr>
                      <a:lvl8pPr marL="3200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8pPr>
                      <a:lvl9pPr marL="3657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509588" marR="0" lvl="0" indent="-1698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ผล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การดำเนินงานตามยุทธศาสตร์ชาติ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แผนแม่บทภายใต้ยุทธศาสตร์ชาติ แผนพัฒนาการเศรษฐกิจและสังคมแห่งชาติ ฉบับที่ 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13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800" b="0" kern="120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มติคณะรัฐมนตรี นโยบาย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รัฐบาล โดยเฉพาะนโยบายเร่งด่วน (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Agenda KPIs)</a:t>
                      </a:r>
                    </a:p>
                  </a:txBody>
                  <a:tcPr marR="0"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  <a:tr h="345176">
                <a:tc>
                  <a:txBody>
                    <a:bodyPr/>
                    <a:lstStyle>
                      <a:lvl1pPr marL="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1pPr>
                      <a:lvl2pPr marL="457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2pPr>
                      <a:lvl3pPr marL="914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3pPr>
                      <a:lvl4pPr marL="1371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4pPr>
                      <a:lvl5pPr marL="18288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5pPr>
                      <a:lvl6pPr marL="22860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6pPr>
                      <a:lvl7pPr marL="2743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7pPr>
                      <a:lvl8pPr marL="3200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8pPr>
                      <a:lvl9pPr marL="3657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509588" marR="0" lvl="0" indent="-1698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8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ผลการดำเนินงานการบูรณาการร่วมกันภายใต้ภารกิจเดียวกัน</a:t>
                      </a:r>
                      <a:r>
                        <a:rPr lang="en-US" sz="18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th-TH" sz="18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(</a:t>
                      </a:r>
                      <a:r>
                        <a:rPr lang="en-US" sz="18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Joint KPIs by Function)</a:t>
                      </a:r>
                      <a:r>
                        <a:rPr lang="th-TH" sz="18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</a:t>
                      </a:r>
                      <a:endParaRPr lang="en-US" sz="1800" b="0" kern="120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3080076"/>
                  </a:ext>
                </a:extLst>
              </a:tr>
              <a:tr h="345176">
                <a:tc>
                  <a:txBody>
                    <a:bodyPr/>
                    <a:lstStyle>
                      <a:lvl1pPr marL="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1pPr>
                      <a:lvl2pPr marL="457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2pPr>
                      <a:lvl3pPr marL="914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3pPr>
                      <a:lvl4pPr marL="1371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4pPr>
                      <a:lvl5pPr marL="18288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5pPr>
                      <a:lvl6pPr marL="22860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6pPr>
                      <a:lvl7pPr marL="2743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7pPr>
                      <a:lvl8pPr marL="3200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8pPr>
                      <a:lvl9pPr marL="3657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509588" indent="-169863" algn="l" defTabSz="914400" rtl="0" eaLnBrk="1" latinLnBrk="0" hangingPunct="1">
                        <a:lnSpc>
                          <a:spcPct val="85000"/>
                        </a:lnSpc>
                        <a:buFont typeface="Arial" panose="020B0604020202020204" pitchFamily="34" charset="0"/>
                        <a:buChar char="•"/>
                      </a:pPr>
                      <a:r>
                        <a:rPr lang="th-TH" sz="1800" b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ผลการดำเนินงานตามภารกิจพื้นฐาน งานประจำ งานตามหน้าที่ความรับผิดชอบหลัก งานตามกฎหมาย กฎ หรือภารกิจในพื้นที่/ท้องถิ่น ภูมิภาค จังหวัด กลุ่มจังหวัด </a:t>
                      </a:r>
                      <a:endParaRPr lang="en-US" sz="1800" b="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Symbol" panose="05050102010706020507" pitchFamily="18" charset="2"/>
                      </a:endParaRPr>
                    </a:p>
                  </a:txBody>
                  <a:tcPr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5858073"/>
                  </a:ext>
                </a:extLst>
              </a:tr>
              <a:tr h="345176">
                <a:tc>
                  <a:txBody>
                    <a:bodyPr/>
                    <a:lstStyle>
                      <a:lvl1pPr marL="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1pPr>
                      <a:lvl2pPr marL="457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2pPr>
                      <a:lvl3pPr marL="914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3pPr>
                      <a:lvl4pPr marL="1371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4pPr>
                      <a:lvl5pPr marL="18288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5pPr>
                      <a:lvl6pPr marL="22860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6pPr>
                      <a:lvl7pPr marL="2743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7pPr>
                      <a:lvl8pPr marL="3200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8pPr>
                      <a:lvl9pPr marL="3657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509588" indent="-169863" algn="l" defTabSz="914400" rtl="0" eaLnBrk="1" latinLnBrk="0" hangingPunct="1">
                        <a:lnSpc>
                          <a:spcPct val="85000"/>
                        </a:lnSpc>
                        <a:buClr>
                          <a:schemeClr val="tx1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th-TH" sz="1800" b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ผลการดำเนินงานของดัชนีชี้วัดสากลที่วัดผลตามภารกิจของหน่วยงาน (</a:t>
                      </a:r>
                      <a:r>
                        <a:rPr lang="en-US" sz="1800" b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International KPIs)</a:t>
                      </a:r>
                    </a:p>
                  </a:txBody>
                  <a:tcPr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ysClr val="window" lastClr="FFFFFF"/>
                      </a:solidFill>
                    </a:lnT>
                    <a:lnB w="12700" cmpd="sng">
                      <a:solidFill>
                        <a:sysClr val="window" lastClr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1774816"/>
                  </a:ext>
                </a:extLst>
              </a:tr>
            </a:tbl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4A3ACD40-E01F-04B6-C90E-9D6829BA4FDF}"/>
              </a:ext>
            </a:extLst>
          </p:cNvPr>
          <p:cNvGrpSpPr/>
          <p:nvPr/>
        </p:nvGrpSpPr>
        <p:grpSpPr>
          <a:xfrm>
            <a:off x="413905" y="1309854"/>
            <a:ext cx="316406" cy="400110"/>
            <a:chOff x="365808" y="1121369"/>
            <a:chExt cx="321526" cy="406585"/>
          </a:xfrm>
        </p:grpSpPr>
        <p:sp>
          <p:nvSpPr>
            <p:cNvPr id="8" name="Teardrop 7">
              <a:extLst>
                <a:ext uri="{FF2B5EF4-FFF2-40B4-BE49-F238E27FC236}">
                  <a16:creationId xmlns:a16="http://schemas.microsoft.com/office/drawing/2014/main" id="{B332D45C-84FB-4911-530B-78D86B97A895}"/>
                </a:ext>
              </a:extLst>
            </p:cNvPr>
            <p:cNvSpPr/>
            <p:nvPr/>
          </p:nvSpPr>
          <p:spPr>
            <a:xfrm rot="8100000">
              <a:off x="367294" y="1143156"/>
              <a:ext cx="320040" cy="320040"/>
            </a:xfrm>
            <a:prstGeom prst="teardrop">
              <a:avLst/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7BAAD49-8772-18AD-8680-FC4B63233A92}"/>
                </a:ext>
              </a:extLst>
            </p:cNvPr>
            <p:cNvSpPr txBox="1"/>
            <p:nvPr/>
          </p:nvSpPr>
          <p:spPr>
            <a:xfrm>
              <a:off x="365808" y="1121369"/>
              <a:ext cx="309095" cy="4065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7033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+mn-ea"/>
                  <a:cs typeface="Tahoma" pitchFamily="34" charset="0"/>
                </a:rPr>
                <a:t>1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27066898-8D10-A4D7-9735-55924E56ADB9}"/>
              </a:ext>
            </a:extLst>
          </p:cNvPr>
          <p:cNvGrpSpPr/>
          <p:nvPr/>
        </p:nvGrpSpPr>
        <p:grpSpPr>
          <a:xfrm>
            <a:off x="357700" y="4433820"/>
            <a:ext cx="321786" cy="400110"/>
            <a:chOff x="360340" y="1099883"/>
            <a:chExt cx="326994" cy="406585"/>
          </a:xfrm>
        </p:grpSpPr>
        <p:sp>
          <p:nvSpPr>
            <p:cNvPr id="11" name="Teardrop 10">
              <a:extLst>
                <a:ext uri="{FF2B5EF4-FFF2-40B4-BE49-F238E27FC236}">
                  <a16:creationId xmlns:a16="http://schemas.microsoft.com/office/drawing/2014/main" id="{9EC42AA9-6339-AEAA-5257-287843D76881}"/>
                </a:ext>
              </a:extLst>
            </p:cNvPr>
            <p:cNvSpPr/>
            <p:nvPr/>
          </p:nvSpPr>
          <p:spPr>
            <a:xfrm rot="8100000">
              <a:off x="367294" y="1143156"/>
              <a:ext cx="320040" cy="320040"/>
            </a:xfrm>
            <a:prstGeom prst="teardrop">
              <a:avLst/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25E2355-55FB-A22A-9A74-55D2671F04BA}"/>
                </a:ext>
              </a:extLst>
            </p:cNvPr>
            <p:cNvSpPr txBox="1"/>
            <p:nvPr/>
          </p:nvSpPr>
          <p:spPr>
            <a:xfrm>
              <a:off x="360340" y="1099883"/>
              <a:ext cx="293981" cy="4065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9A75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/>
                  <a:ea typeface="+mn-ea"/>
                  <a:cs typeface="Tahoma" pitchFamily="34" charset="0"/>
                </a:rPr>
                <a:t>2</a:t>
              </a:r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1F37E859-1FC4-B2C8-7CCE-609B8149179C}"/>
              </a:ext>
            </a:extLst>
          </p:cNvPr>
          <p:cNvSpPr/>
          <p:nvPr/>
        </p:nvSpPr>
        <p:spPr>
          <a:xfrm>
            <a:off x="1998670" y="776594"/>
            <a:ext cx="8194660" cy="584775"/>
          </a:xfrm>
          <a:prstGeom prst="rect">
            <a:avLst/>
          </a:prstGeom>
          <a:noFill/>
          <a:ln>
            <a:noFill/>
          </a:ln>
        </p:spPr>
        <p:txBody>
          <a:bodyPr wrap="square" anchor="ctr">
            <a:spAutoFit/>
          </a:bodyPr>
          <a:lstStyle/>
          <a:p>
            <a:pPr marL="115888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องค์ประกอบการประเมิน ปี 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2567</a:t>
            </a:r>
            <a:endParaRPr kumimoji="0" lang="th-TH" sz="32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15" name="Table 13">
            <a:extLst>
              <a:ext uri="{FF2B5EF4-FFF2-40B4-BE49-F238E27FC236}">
                <a16:creationId xmlns:a16="http://schemas.microsoft.com/office/drawing/2014/main" id="{3AC9C56C-661A-601C-5169-37D5D3EF104E}"/>
              </a:ext>
            </a:extLst>
          </p:cNvPr>
          <p:cNvGraphicFramePr>
            <a:graphicFrameLocks noGrp="1"/>
          </p:cNvGraphicFramePr>
          <p:nvPr/>
        </p:nvGraphicFramePr>
        <p:xfrm>
          <a:off x="263827" y="1762040"/>
          <a:ext cx="11599342" cy="371158"/>
        </p:xfrm>
        <a:graphic>
          <a:graphicData uri="http://schemas.openxmlformats.org/drawingml/2006/table">
            <a:tbl>
              <a:tblPr firstRow="1" bandRow="1"/>
              <a:tblGrid>
                <a:gridCol w="11599342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284163" marR="0" lvl="0" indent="-2841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1.1	</a:t>
                      </a:r>
                      <a:r>
                        <a:rPr kumimoji="0" lang="th-TH" sz="2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ตัวชี้วัดตามภารกิจ (</a:t>
                      </a:r>
                      <a:r>
                        <a:rPr kumimoji="0" lang="en-US" sz="2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Functional KPIs</a:t>
                      </a:r>
                      <a:r>
                        <a:rPr kumimoji="0" lang="th-TH" sz="2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)</a:t>
                      </a:r>
                      <a:endParaRPr kumimoji="0" lang="en-US" sz="2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Symbol" panose="05050102010706020507" pitchFamily="18" charset="2"/>
                      </a:endParaRPr>
                    </a:p>
                  </a:txBody>
                  <a:tcPr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</a:tbl>
          </a:graphicData>
        </a:graphic>
      </p:graphicFrame>
      <p:graphicFrame>
        <p:nvGraphicFramePr>
          <p:cNvPr id="16" name="Table 13">
            <a:extLst>
              <a:ext uri="{FF2B5EF4-FFF2-40B4-BE49-F238E27FC236}">
                <a16:creationId xmlns:a16="http://schemas.microsoft.com/office/drawing/2014/main" id="{7462FEDD-ED0A-9B2A-41B1-7532D92F6C9F}"/>
              </a:ext>
            </a:extLst>
          </p:cNvPr>
          <p:cNvGraphicFramePr>
            <a:graphicFrameLocks noGrp="1"/>
          </p:cNvGraphicFramePr>
          <p:nvPr/>
        </p:nvGraphicFramePr>
        <p:xfrm>
          <a:off x="263825" y="3695562"/>
          <a:ext cx="11599346" cy="371158"/>
        </p:xfrm>
        <a:graphic>
          <a:graphicData uri="http://schemas.openxmlformats.org/drawingml/2006/table">
            <a:tbl>
              <a:tblPr firstRow="1" bandRow="1"/>
              <a:tblGrid>
                <a:gridCol w="11599346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284163" marR="0" lvl="0" indent="-2841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1.2 </a:t>
                      </a:r>
                      <a:r>
                        <a:rPr kumimoji="0" lang="th-TH" sz="2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ตัวชี้วัดขับเคลื่อนการบูรณาการร่วมกัน (</a:t>
                      </a:r>
                      <a:r>
                        <a:rPr kumimoji="0" lang="en-US" sz="2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Joint KPIs</a:t>
                      </a:r>
                      <a:r>
                        <a:rPr kumimoji="0" lang="th-TH" sz="2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)</a:t>
                      </a:r>
                      <a:endParaRPr lang="en-US" sz="2400" b="1" kern="1200" spc="0" baseline="0" dirty="0">
                        <a:solidFill>
                          <a:schemeClr val="accent5">
                            <a:lumMod val="50000"/>
                          </a:schemeClr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Symbol" panose="05050102010706020507" pitchFamily="18" charset="2"/>
                      </a:endParaRPr>
                    </a:p>
                  </a:txBody>
                  <a:tcPr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F7576E82-E299-6013-4DF2-FEF62ECE113B}"/>
              </a:ext>
            </a:extLst>
          </p:cNvPr>
          <p:cNvSpPr/>
          <p:nvPr/>
        </p:nvSpPr>
        <p:spPr>
          <a:xfrm>
            <a:off x="221507" y="4433614"/>
            <a:ext cx="11664000" cy="2016000"/>
          </a:xfrm>
          <a:prstGeom prst="rect">
            <a:avLst/>
          </a:prstGeom>
          <a:noFill/>
          <a:ln w="571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F181815-FC46-794E-81F1-3186803881FE}"/>
              </a:ext>
            </a:extLst>
          </p:cNvPr>
          <p:cNvSpPr txBox="1"/>
          <p:nvPr/>
        </p:nvSpPr>
        <p:spPr>
          <a:xfrm>
            <a:off x="299316" y="6587413"/>
            <a:ext cx="6420601" cy="2705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ชี้แจงกรอบการประเมินฯ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ส่วนราชการ ประจำปีงบประมาณ พ.ศ.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วันพฤหัสบดีที่ 13 กรกฎาคม 2566</a:t>
            </a:r>
          </a:p>
        </p:txBody>
      </p:sp>
      <p:graphicFrame>
        <p:nvGraphicFramePr>
          <p:cNvPr id="26" name="Table 13">
            <a:extLst>
              <a:ext uri="{FF2B5EF4-FFF2-40B4-BE49-F238E27FC236}">
                <a16:creationId xmlns:a16="http://schemas.microsoft.com/office/drawing/2014/main" id="{172BED41-3C54-6E75-1202-D4750926A865}"/>
              </a:ext>
            </a:extLst>
          </p:cNvPr>
          <p:cNvGraphicFramePr>
            <a:graphicFrameLocks noGrp="1"/>
          </p:cNvGraphicFramePr>
          <p:nvPr/>
        </p:nvGraphicFramePr>
        <p:xfrm>
          <a:off x="263824" y="4066284"/>
          <a:ext cx="11599342" cy="292100"/>
        </p:xfrm>
        <a:graphic>
          <a:graphicData uri="http://schemas.openxmlformats.org/drawingml/2006/table">
            <a:tbl>
              <a:tblPr firstRow="1" bandRow="1"/>
              <a:tblGrid>
                <a:gridCol w="11599342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</a:tblGrid>
              <a:tr h="216000">
                <a:tc>
                  <a:txBody>
                    <a:bodyPr/>
                    <a:lstStyle>
                      <a:lvl1pPr marL="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1pPr>
                      <a:lvl2pPr marL="457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2pPr>
                      <a:lvl3pPr marL="914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3pPr>
                      <a:lvl4pPr marL="1371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4pPr>
                      <a:lvl5pPr marL="18288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5pPr>
                      <a:lvl6pPr marL="22860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6pPr>
                      <a:lvl7pPr marL="2743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7pPr>
                      <a:lvl8pPr marL="3200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8pPr>
                      <a:lvl9pPr marL="3657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509588" marR="0" lvl="0" indent="-1698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ผลการดำเนินงานการบูรณาการร่วมกันหลายหน่วยงานตามประเด็นนโยบายสำคัญ (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Joint KPIs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by Agenda)</a:t>
                      </a:r>
                      <a:r>
                        <a:rPr lang="en-US" sz="1800" b="0" kern="1200" spc="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</a:t>
                      </a:r>
                      <a:endParaRPr lang="en-US" sz="1800" b="0" kern="1200" spc="0" baseline="0" dirty="0">
                        <a:solidFill>
                          <a:srgbClr val="FF0000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R="0"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</a:tbl>
          </a:graphicData>
        </a:graphic>
      </p:graphicFrame>
      <p:graphicFrame>
        <p:nvGraphicFramePr>
          <p:cNvPr id="27" name="Table 13">
            <a:extLst>
              <a:ext uri="{FF2B5EF4-FFF2-40B4-BE49-F238E27FC236}">
                <a16:creationId xmlns:a16="http://schemas.microsoft.com/office/drawing/2014/main" id="{E722C023-E4A7-BBF8-D6DA-CD20C9DA6668}"/>
              </a:ext>
            </a:extLst>
          </p:cNvPr>
          <p:cNvGraphicFramePr>
            <a:graphicFrameLocks noGrp="1"/>
          </p:cNvGraphicFramePr>
          <p:nvPr/>
        </p:nvGraphicFramePr>
        <p:xfrm>
          <a:off x="261746" y="4918617"/>
          <a:ext cx="11600719" cy="1500760"/>
        </p:xfrm>
        <a:graphic>
          <a:graphicData uri="http://schemas.openxmlformats.org/drawingml/2006/table">
            <a:tbl>
              <a:tblPr firstRow="1" bandRow="1"/>
              <a:tblGrid>
                <a:gridCol w="11600719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</a:tblGrid>
              <a:tr h="311004">
                <a:tc>
                  <a:txBody>
                    <a:bodyPr/>
                    <a:lstStyle>
                      <a:lvl1pPr marL="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1pPr>
                      <a:lvl2pPr marL="457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2pPr>
                      <a:lvl3pPr marL="914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3pPr>
                      <a:lvl4pPr marL="1371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4pPr>
                      <a:lvl5pPr marL="18288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5pPr>
                      <a:lvl6pPr marL="22860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6pPr>
                      <a:lvl7pPr marL="2743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7pPr>
                      <a:lvl8pPr marL="3200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8pPr>
                      <a:lvl9pPr marL="3657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1" i="0" u="none" strike="noStrike" kern="1200" cap="none">
                          <a:solidFill>
                            <a:schemeClr val="lt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284163" marR="0" lvl="0" indent="-2841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2.1</a:t>
                      </a:r>
                      <a:r>
                        <a:rPr lang="th-TH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th-TH" sz="2400" b="1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การพัฒนาองค์การสู่ดิจิทัล </a:t>
                      </a:r>
                      <a:r>
                        <a:rPr lang="th-TH" sz="2400" b="1" kern="1200" spc="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(ร้อยละ </a:t>
                      </a:r>
                      <a:r>
                        <a:rPr lang="en-US" sz="2400" b="1" kern="1200" spc="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20</a:t>
                      </a:r>
                      <a:r>
                        <a:rPr lang="th-TH" sz="2400" b="1" kern="1200" spc="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)</a:t>
                      </a:r>
                      <a:endParaRPr lang="en-US" sz="2400" b="1" kern="1200" spc="0" baseline="0" dirty="0">
                        <a:solidFill>
                          <a:srgbClr val="FF0000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Symbol" panose="05050102010706020507" pitchFamily="18" charset="2"/>
                      </a:endParaRPr>
                    </a:p>
                  </a:txBody>
                  <a:tcPr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8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  <a:tr h="592230">
                <a:tc>
                  <a:txBody>
                    <a:bodyPr/>
                    <a:lstStyle>
                      <a:lvl1pPr marL="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1pPr>
                      <a:lvl2pPr marL="457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2pPr>
                      <a:lvl3pPr marL="914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3pPr>
                      <a:lvl4pPr marL="1371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4pPr>
                      <a:lvl5pPr marL="18288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5pPr>
                      <a:lvl6pPr marL="22860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6pPr>
                      <a:lvl7pPr marL="2743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7pPr>
                      <a:lvl8pPr marL="3200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8pPr>
                      <a:lvl9pPr marL="3657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tx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357187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1. 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การสร้างนวัตกรรมในการปรับปรุงกระบวนงานหรือการให้บริการ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(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e-Service)</a:t>
                      </a:r>
                    </a:p>
                    <a:p>
                      <a:pPr marL="357187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800" b="0" kern="1200" spc="-2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2. </a:t>
                      </a:r>
                      <a:r>
                        <a:rPr lang="th-TH" sz="1800" b="0" kern="1200" spc="-2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การพัฒนาระบบข้อมูลให้เป็นดิจิทัล (</a:t>
                      </a:r>
                      <a:r>
                        <a:rPr lang="en-US" sz="1800" b="0" kern="1200" spc="-2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Digitize Data) </a:t>
                      </a:r>
                      <a:r>
                        <a:rPr lang="th-TH" sz="1800" b="0" kern="1200" spc="-2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ทั้งข้อมูลที่ใช้ภายในหน่วยงาน และข้อมูลที่จะเผยแพร่สู่หน่วยงานภายนอก/สาธารณะ เพื่อนำไปสู่การเปิดเผยข้อมูลภาครัฐ (</a:t>
                      </a:r>
                      <a:r>
                        <a:rPr lang="en-US" sz="1800" b="0" kern="1200" spc="-2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Open Data)</a:t>
                      </a:r>
                      <a:endParaRPr lang="th-TH" sz="1800" b="0" kern="1200" spc="-2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Symbol" panose="05050102010706020507" pitchFamily="18" charset="2"/>
                      </a:endParaRPr>
                    </a:p>
                    <a:p>
                      <a:pPr marL="357187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3. 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การปรับเปลี่ยนหน่วยงานไปสู่ความเป็นดิจิทัล (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Digital Transformation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)</a:t>
                      </a:r>
                      <a:endParaRPr lang="en-US" sz="1800" b="0" kern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Symbol" panose="05050102010706020507" pitchFamily="18" charset="2"/>
                      </a:endParaRPr>
                    </a:p>
                  </a:txBody>
                  <a:tcPr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8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5352048"/>
                  </a:ext>
                </a:extLst>
              </a:tr>
              <a:tr h="320632">
                <a:tc>
                  <a:txBody>
                    <a:bodyPr/>
                    <a:lstStyle>
                      <a:lvl1pPr marL="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1pPr>
                      <a:lvl2pPr marL="457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2pPr>
                      <a:lvl3pPr marL="914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3pPr>
                      <a:lvl4pPr marL="1371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4pPr>
                      <a:lvl5pPr marL="18288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5pPr>
                      <a:lvl6pPr marL="22860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6pPr>
                      <a:lvl7pPr marL="27432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7pPr>
                      <a:lvl8pPr marL="32004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8pPr>
                      <a:lvl9pPr marL="3657600" marR="0" algn="l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2800" b="0" i="0" u="none" strike="noStrike" kern="1200" cap="none">
                          <a:solidFill>
                            <a:schemeClr val="dk1"/>
                          </a:solidFill>
                          <a:latin typeface="Calibri"/>
                          <a:sym typeface="Arial"/>
                        </a:defRPr>
                      </a:lvl9pPr>
                    </a:lstStyle>
                    <a:p>
                      <a:pPr marL="284163" indent="-284163" algn="l" defTabSz="914400" rtl="0" eaLnBrk="1" latinLnBrk="0" hangingPunct="1">
                        <a:lnSpc>
                          <a:spcPct val="85000"/>
                        </a:lnSpc>
                        <a:buFontTx/>
                        <a:buNone/>
                      </a:pPr>
                      <a:r>
                        <a:rPr lang="en-US" sz="2400" b="1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2.2	</a:t>
                      </a:r>
                      <a:r>
                        <a:rPr lang="th-TH" sz="1800" b="1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th-TH" sz="2400" b="1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การประเมินสถานะของหน่วยงานในการเป็นระบบราชการ 4.0 (</a:t>
                      </a:r>
                      <a:r>
                        <a:rPr lang="en-US" sz="2400" b="1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PMQA 4.0) </a:t>
                      </a:r>
                      <a:r>
                        <a:rPr lang="th-TH" sz="2400" b="1" kern="1200" spc="-5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(ร้อยละ 1</a:t>
                      </a:r>
                      <a:r>
                        <a:rPr lang="en-US" sz="2400" b="1" kern="1200" spc="-5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0</a:t>
                      </a:r>
                      <a:r>
                        <a:rPr lang="th-TH" sz="2400" b="1" kern="1200" spc="-5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)</a:t>
                      </a:r>
                      <a:endParaRPr lang="en-US" sz="2400" b="1" kern="1200" spc="-50" baseline="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T="27432" marB="27432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85000"/>
                      </a:sys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3080076"/>
                  </a:ext>
                </a:extLst>
              </a:tr>
            </a:tbl>
          </a:graphicData>
        </a:graphic>
      </p:graphicFrame>
      <p:sp>
        <p:nvSpPr>
          <p:cNvPr id="13" name="ตัวแทนหมายเลขสไลด์ 1">
            <a:extLst>
              <a:ext uri="{FF2B5EF4-FFF2-40B4-BE49-F238E27FC236}">
                <a16:creationId xmlns:a16="http://schemas.microsoft.com/office/drawing/2014/main" id="{F772DDA9-776F-5FD9-DC78-C9F84F4C3335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defPPr>
              <a:defRPr lang="en-US"/>
            </a:defPPr>
            <a:lvl1pPr marL="0" marR="0" lvl="0" indent="0" algn="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100" b="0" i="0" u="none" strike="noStrike" kern="1200" cap="none">
                <a:solidFill>
                  <a:srgbClr val="FFFFFF"/>
                </a:solidFill>
                <a:latin typeface="Arial" panose="020B0604020202020204" pitchFamily="34" charset="0"/>
                <a:ea typeface="Tahoma" panose="020B0604030504040204" pitchFamily="34" charset="0"/>
                <a:cs typeface="Arial" panose="020B0604020202020204" pitchFamily="34" charset="0"/>
                <a:sym typeface="Arial"/>
              </a:defRPr>
            </a:lvl1pPr>
            <a:lvl2pPr marL="0" marR="0" lvl="1" indent="0" algn="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kern="1200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kern="1200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kern="1200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kern="1200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kern="1200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kern="1200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kern="1200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defRPr sz="1200" b="0" i="0" u="none" strike="noStrike" kern="1200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3441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9B3D2C3D-2FA6-7337-2957-953799A93C59}"/>
              </a:ext>
            </a:extLst>
          </p:cNvPr>
          <p:cNvSpPr/>
          <p:nvPr/>
        </p:nvSpPr>
        <p:spPr>
          <a:xfrm flipV="1">
            <a:off x="112349" y="948221"/>
            <a:ext cx="12031823" cy="5867623"/>
          </a:xfrm>
          <a:prstGeom prst="roundRect">
            <a:avLst>
              <a:gd name="adj" fmla="val 2574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5FBAD08-7903-4B2B-DE64-E7FCB453163F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การพัฒนาระบบข้อมูลให้เป็นดิจิทัล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Digitize Data)</a:t>
            </a: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A762951A-A787-9048-CC73-3D25F20DE958}"/>
              </a:ext>
            </a:extLst>
          </p:cNvPr>
          <p:cNvSpPr/>
          <p:nvPr/>
        </p:nvSpPr>
        <p:spPr>
          <a:xfrm>
            <a:off x="258086" y="3113494"/>
            <a:ext cx="4121591" cy="3402218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id="{D621977A-F2D0-E058-95EB-28DDA8AD2BD0}"/>
              </a:ext>
            </a:extLst>
          </p:cNvPr>
          <p:cNvSpPr/>
          <p:nvPr/>
        </p:nvSpPr>
        <p:spPr>
          <a:xfrm>
            <a:off x="8615387" y="3060711"/>
            <a:ext cx="3345280" cy="3455001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A7270D9-2111-5FED-BC49-A351BA927B83}"/>
              </a:ext>
            </a:extLst>
          </p:cNvPr>
          <p:cNvGrpSpPr/>
          <p:nvPr/>
        </p:nvGrpSpPr>
        <p:grpSpPr>
          <a:xfrm>
            <a:off x="474007" y="5411311"/>
            <a:ext cx="3700279" cy="828953"/>
            <a:chOff x="5686300" y="5950715"/>
            <a:chExt cx="5957060" cy="828953"/>
          </a:xfrm>
        </p:grpSpPr>
        <p:sp>
          <p:nvSpPr>
            <p:cNvPr id="101" name="สี่เหลี่ยมผืนผ้า: มุมมน 5">
              <a:extLst>
                <a:ext uri="{FF2B5EF4-FFF2-40B4-BE49-F238E27FC236}">
                  <a16:creationId xmlns:a16="http://schemas.microsoft.com/office/drawing/2014/main" id="{2DE56905-A588-B24F-7610-7EF7B63E70C9}"/>
                </a:ext>
              </a:extLst>
            </p:cNvPr>
            <p:cNvSpPr/>
            <p:nvPr/>
          </p:nvSpPr>
          <p:spPr>
            <a:xfrm>
              <a:off x="5686300" y="5950715"/>
              <a:ext cx="5957060" cy="781544"/>
            </a:xfrm>
            <a:prstGeom prst="roundRect">
              <a:avLst>
                <a:gd name="adj" fmla="val 5827"/>
              </a:avLst>
            </a:prstGeom>
            <a:noFill/>
            <a:ln w="127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04" name="Rectangle 103">
              <a:extLst>
                <a:ext uri="{FF2B5EF4-FFF2-40B4-BE49-F238E27FC236}">
                  <a16:creationId xmlns:a16="http://schemas.microsoft.com/office/drawing/2014/main" id="{54F0C153-F6DB-1014-22C9-87981B1C33AF}"/>
                </a:ext>
              </a:extLst>
            </p:cNvPr>
            <p:cNvSpPr/>
            <p:nvPr/>
          </p:nvSpPr>
          <p:spPr>
            <a:xfrm>
              <a:off x="5765500" y="6186492"/>
              <a:ext cx="5733080" cy="59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68275" algn="l"/>
                </a:tabLst>
                <a:defRPr/>
              </a:pPr>
              <a:r>
                <a:rPr kumimoji="0" lang="th-TH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ชุดข้อมูลเปิดทั้งหมด ถูกนำมาลงทะเบียน</a:t>
              </a:r>
              <a:b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</a:br>
              <a:r>
                <a:rPr kumimoji="0" lang="th-TH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ในระบบบัญชีข้อมูลภาครัฐ (</a:t>
              </a:r>
              <a:r>
                <a:rPr kumimoji="0" lang="en-US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GD Catalog</a:t>
              </a:r>
              <a:r>
                <a:rPr kumimoji="0" lang="th-TH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)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</p:grpSp>
      <p:pic>
        <p:nvPicPr>
          <p:cNvPr id="105" name="Picture 104" descr="A group of people sitting around a table&#10;&#10;Description automatically generated">
            <a:extLst>
              <a:ext uri="{FF2B5EF4-FFF2-40B4-BE49-F238E27FC236}">
                <a16:creationId xmlns:a16="http://schemas.microsoft.com/office/drawing/2014/main" id="{AA7867BC-042D-19CC-381A-79CA175887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4341" y="5128414"/>
            <a:ext cx="991148" cy="991148"/>
          </a:xfrm>
          <a:prstGeom prst="rect">
            <a:avLst/>
          </a:prstGeom>
        </p:spPr>
      </p:pic>
      <p:sp>
        <p:nvSpPr>
          <p:cNvPr id="106" name="Rectangle: Rounded Corners 105">
            <a:extLst>
              <a:ext uri="{FF2B5EF4-FFF2-40B4-BE49-F238E27FC236}">
                <a16:creationId xmlns:a16="http://schemas.microsoft.com/office/drawing/2014/main" id="{D434CE1F-9EAF-AD00-6705-0EF88E644F98}"/>
              </a:ext>
            </a:extLst>
          </p:cNvPr>
          <p:cNvSpPr/>
          <p:nvPr/>
        </p:nvSpPr>
        <p:spPr>
          <a:xfrm>
            <a:off x="175129" y="2808790"/>
            <a:ext cx="4323743" cy="787972"/>
          </a:xfrm>
          <a:prstGeom prst="roundRect">
            <a:avLst>
              <a:gd name="adj" fmla="val 34572"/>
            </a:avLst>
          </a:prstGeom>
          <a:solidFill>
            <a:srgbClr val="1360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FBEEDA0-C6E9-A4E7-01D7-1E8B2429E25C}"/>
              </a:ext>
            </a:extLst>
          </p:cNvPr>
          <p:cNvSpPr txBox="1"/>
          <p:nvPr/>
        </p:nvSpPr>
        <p:spPr>
          <a:xfrm>
            <a:off x="258086" y="2814604"/>
            <a:ext cx="4080401" cy="11381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ผลักดันให้มีคุณภาพตามมาตรฐาน</a:t>
            </a:r>
            <a:b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</a:b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และลงทะเบียน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GD Catalog 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</a:b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และ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4E124F69-E89E-F1D4-8127-064426583309}"/>
              </a:ext>
            </a:extLst>
          </p:cNvPr>
          <p:cNvGrpSpPr/>
          <p:nvPr/>
        </p:nvGrpSpPr>
        <p:grpSpPr>
          <a:xfrm>
            <a:off x="8750858" y="2731486"/>
            <a:ext cx="1236510" cy="523220"/>
            <a:chOff x="5405120" y="2504831"/>
            <a:chExt cx="1999507" cy="523220"/>
          </a:xfrm>
        </p:grpSpPr>
        <p:sp>
          <p:nvSpPr>
            <p:cNvPr id="107" name="Rectangle: Rounded Corners 106">
              <a:extLst>
                <a:ext uri="{FF2B5EF4-FFF2-40B4-BE49-F238E27FC236}">
                  <a16:creationId xmlns:a16="http://schemas.microsoft.com/office/drawing/2014/main" id="{0656EC22-E520-63C1-E8EA-7A0019CCAD18}"/>
                </a:ext>
              </a:extLst>
            </p:cNvPr>
            <p:cNvSpPr/>
            <p:nvPr/>
          </p:nvSpPr>
          <p:spPr>
            <a:xfrm>
              <a:off x="5405120" y="2554361"/>
              <a:ext cx="1999507" cy="453952"/>
            </a:xfrm>
            <a:prstGeom prst="roundRect">
              <a:avLst>
                <a:gd name="adj" fmla="val 34572"/>
              </a:avLst>
            </a:prstGeom>
            <a:solidFill>
              <a:srgbClr val="1360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3E7C7E77-CD8F-7049-8E22-52CED3E96313}"/>
                </a:ext>
              </a:extLst>
            </p:cNvPr>
            <p:cNvSpPr txBox="1"/>
            <p:nvPr/>
          </p:nvSpPr>
          <p:spPr>
            <a:xfrm>
              <a:off x="5498457" y="2504831"/>
              <a:ext cx="1825079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IMD</a:t>
              </a:r>
            </a:p>
          </p:txBody>
        </p: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A7C49931-734E-6992-0A56-62F33C1DF996}"/>
              </a:ext>
            </a:extLst>
          </p:cNvPr>
          <p:cNvGrpSpPr/>
          <p:nvPr/>
        </p:nvGrpSpPr>
        <p:grpSpPr>
          <a:xfrm>
            <a:off x="390384" y="5239260"/>
            <a:ext cx="3803736" cy="434935"/>
            <a:chOff x="6311430" y="3870837"/>
            <a:chExt cx="5520906" cy="434935"/>
          </a:xfrm>
        </p:grpSpPr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114A0205-027E-B24C-87C7-B0B4CC8655A7}"/>
                </a:ext>
              </a:extLst>
            </p:cNvPr>
            <p:cNvSpPr txBox="1"/>
            <p:nvPr/>
          </p:nvSpPr>
          <p:spPr>
            <a:xfrm>
              <a:off x="6311430" y="3958332"/>
              <a:ext cx="5520906" cy="288000"/>
            </a:xfrm>
            <a:prstGeom prst="roundRect">
              <a:avLst>
                <a:gd name="adj" fmla="val 13840"/>
              </a:avLst>
            </a:prstGeom>
            <a:solidFill>
              <a:srgbClr val="5683BB"/>
            </a:solidFill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17A100C7-3896-07A7-A22D-DAE260D8779E}"/>
                </a:ext>
              </a:extLst>
            </p:cNvPr>
            <p:cNvSpPr txBox="1"/>
            <p:nvPr/>
          </p:nvSpPr>
          <p:spPr>
            <a:xfrm>
              <a:off x="6370382" y="3870837"/>
              <a:ext cx="5364416" cy="434935"/>
            </a:xfrm>
            <a:prstGeom prst="roundRect">
              <a:avLst>
                <a:gd name="adj" fmla="val 13840"/>
              </a:avLst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นำชุดข้อมูลลงทะเบียน 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GD Catalog</a:t>
              </a:r>
              <a:endPara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B405D580-F43D-8932-6B28-FF0EB509F009}"/>
              </a:ext>
            </a:extLst>
          </p:cNvPr>
          <p:cNvGrpSpPr/>
          <p:nvPr/>
        </p:nvGrpSpPr>
        <p:grpSpPr>
          <a:xfrm>
            <a:off x="762667" y="1712183"/>
            <a:ext cx="3260505" cy="864001"/>
            <a:chOff x="1293290" y="1555472"/>
            <a:chExt cx="3260505" cy="709501"/>
          </a:xfrm>
        </p:grpSpPr>
        <p:sp>
          <p:nvSpPr>
            <p:cNvPr id="124" name="สี่เหลี่ยมผืนผ้า: มุมมน 5">
              <a:extLst>
                <a:ext uri="{FF2B5EF4-FFF2-40B4-BE49-F238E27FC236}">
                  <a16:creationId xmlns:a16="http://schemas.microsoft.com/office/drawing/2014/main" id="{70A85AC9-EA69-FB74-1898-1DE376BB14F7}"/>
                </a:ext>
              </a:extLst>
            </p:cNvPr>
            <p:cNvSpPr/>
            <p:nvPr/>
          </p:nvSpPr>
          <p:spPr>
            <a:xfrm>
              <a:off x="1293290" y="1555472"/>
              <a:ext cx="3260505" cy="709501"/>
            </a:xfrm>
            <a:prstGeom prst="roundRect">
              <a:avLst>
                <a:gd name="adj" fmla="val 2554"/>
              </a:avLst>
            </a:prstGeom>
            <a:solidFill>
              <a:srgbClr val="FFC000">
                <a:lumMod val="20000"/>
                <a:lumOff val="80000"/>
              </a:srgbClr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sys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AA69BB61-B73E-1F76-40E6-E7FD8DDC7210}"/>
                </a:ext>
              </a:extLst>
            </p:cNvPr>
            <p:cNvSpPr txBox="1"/>
            <p:nvPr/>
          </p:nvSpPr>
          <p:spPr>
            <a:xfrm>
              <a:off x="1577788" y="1631346"/>
              <a:ext cx="2883675" cy="6279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ตัวชี้วัด 2 (1)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 </a:t>
              </a: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ร้อยละชุดข้อมูลเปิด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</a:b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ที่เป็นไปตามมาตรฐานในระบบบัญชี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</a:b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ข้อมูลภาครัฐ (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GD Catalog)</a:t>
              </a: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CA9FE17F-989F-6A48-DDA0-91B7A2A6C5C5}"/>
              </a:ext>
            </a:extLst>
          </p:cNvPr>
          <p:cNvGrpSpPr/>
          <p:nvPr/>
        </p:nvGrpSpPr>
        <p:grpSpPr>
          <a:xfrm>
            <a:off x="4921213" y="1659401"/>
            <a:ext cx="3260505" cy="856966"/>
            <a:chOff x="7575270" y="1555474"/>
            <a:chExt cx="3260505" cy="576000"/>
          </a:xfrm>
        </p:grpSpPr>
        <p:sp>
          <p:nvSpPr>
            <p:cNvPr id="126" name="สี่เหลี่ยมผืนผ้า: มุมมน 5">
              <a:extLst>
                <a:ext uri="{FF2B5EF4-FFF2-40B4-BE49-F238E27FC236}">
                  <a16:creationId xmlns:a16="http://schemas.microsoft.com/office/drawing/2014/main" id="{0E7FD435-913F-6925-4B11-3CA529B75A4A}"/>
                </a:ext>
              </a:extLst>
            </p:cNvPr>
            <p:cNvSpPr/>
            <p:nvPr/>
          </p:nvSpPr>
          <p:spPr>
            <a:xfrm>
              <a:off x="7575270" y="1555474"/>
              <a:ext cx="3260505" cy="576000"/>
            </a:xfrm>
            <a:prstGeom prst="roundRect">
              <a:avLst>
                <a:gd name="adj" fmla="val 2554"/>
              </a:avLst>
            </a:prstGeom>
            <a:solidFill>
              <a:srgbClr val="F4CFE0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sys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BCA41CF1-0F0E-9F4C-8895-3B2D0A27F337}"/>
                </a:ext>
              </a:extLst>
            </p:cNvPr>
            <p:cNvSpPr txBox="1"/>
            <p:nvPr/>
          </p:nvSpPr>
          <p:spPr>
            <a:xfrm>
              <a:off x="7758635" y="1679832"/>
              <a:ext cx="2956662" cy="3650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ตัวชี้วัด 2 (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2) </a:t>
              </a: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จำนวนชุดข้อมูลหลัก</a:t>
              </a:r>
              <a:b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</a:b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ของหน่วยงาน (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Master Data)</a:t>
              </a:r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CAF7DFCE-CDB3-A7D8-6719-23F644B89CF3}"/>
              </a:ext>
            </a:extLst>
          </p:cNvPr>
          <p:cNvGrpSpPr/>
          <p:nvPr/>
        </p:nvGrpSpPr>
        <p:grpSpPr>
          <a:xfrm>
            <a:off x="4932960" y="3362820"/>
            <a:ext cx="1577238" cy="2703912"/>
            <a:chOff x="8743529" y="2913923"/>
            <a:chExt cx="1577238" cy="2703912"/>
          </a:xfrm>
        </p:grpSpPr>
        <p:sp>
          <p:nvSpPr>
            <p:cNvPr id="141" name="Rectangle 140">
              <a:extLst>
                <a:ext uri="{FF2B5EF4-FFF2-40B4-BE49-F238E27FC236}">
                  <a16:creationId xmlns:a16="http://schemas.microsoft.com/office/drawing/2014/main" id="{FC87A1B6-77A0-1990-C947-5FD682DB789C}"/>
                </a:ext>
              </a:extLst>
            </p:cNvPr>
            <p:cNvSpPr/>
            <p:nvPr/>
          </p:nvSpPr>
          <p:spPr>
            <a:xfrm>
              <a:off x="8762146" y="3457994"/>
              <a:ext cx="1485783" cy="12078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800"/>
                </a:spcAft>
                <a:buClr>
                  <a:srgbClr val="082154"/>
                </a:buClr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หน่วยงานที่เกี่ยวข้องเป็นไปตามเกณฑ์ที่กำหนด ถูกยกระดับให้เป็นชุดข้อมูลหลักของหน่วยงาน</a:t>
              </a:r>
            </a:p>
          </p:txBody>
        </p:sp>
        <p:sp>
          <p:nvSpPr>
            <p:cNvPr id="142" name="สี่เหลี่ยมผืนผ้า: มุมมน 5">
              <a:extLst>
                <a:ext uri="{FF2B5EF4-FFF2-40B4-BE49-F238E27FC236}">
                  <a16:creationId xmlns:a16="http://schemas.microsoft.com/office/drawing/2014/main" id="{617FC9DE-98C7-193A-641D-4247027F8D99}"/>
                </a:ext>
              </a:extLst>
            </p:cNvPr>
            <p:cNvSpPr/>
            <p:nvPr/>
          </p:nvSpPr>
          <p:spPr>
            <a:xfrm>
              <a:off x="8789660" y="3114510"/>
              <a:ext cx="1461227" cy="2503325"/>
            </a:xfrm>
            <a:prstGeom prst="roundRect">
              <a:avLst>
                <a:gd name="adj" fmla="val 5827"/>
              </a:avLst>
            </a:prstGeom>
            <a:noFill/>
            <a:ln w="127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A9D68183-5973-7A0C-33D2-75327CF1E31B}"/>
                </a:ext>
              </a:extLst>
            </p:cNvPr>
            <p:cNvGrpSpPr/>
            <p:nvPr/>
          </p:nvGrpSpPr>
          <p:grpSpPr>
            <a:xfrm>
              <a:off x="8743529" y="2913923"/>
              <a:ext cx="1577238" cy="491130"/>
              <a:chOff x="6528543" y="2899434"/>
              <a:chExt cx="776395" cy="491130"/>
            </a:xfrm>
          </p:grpSpPr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A8B28CC4-D487-0216-DACB-0D3710F0215C}"/>
                  </a:ext>
                </a:extLst>
              </p:cNvPr>
              <p:cNvSpPr txBox="1"/>
              <p:nvPr/>
            </p:nvSpPr>
            <p:spPr>
              <a:xfrm>
                <a:off x="6528543" y="2955629"/>
                <a:ext cx="776395" cy="434935"/>
              </a:xfrm>
              <a:prstGeom prst="roundRect">
                <a:avLst>
                  <a:gd name="adj" fmla="val 13840"/>
                </a:avLst>
              </a:prstGeom>
              <a:solidFill>
                <a:srgbClr val="5683BB"/>
              </a:solidFill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25717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endParaRPr>
              </a:p>
            </p:txBody>
          </p:sp>
          <p:sp>
            <p:nvSpPr>
              <p:cNvPr id="145" name="TextBox 144">
                <a:extLst>
                  <a:ext uri="{FF2B5EF4-FFF2-40B4-BE49-F238E27FC236}">
                    <a16:creationId xmlns:a16="http://schemas.microsoft.com/office/drawing/2014/main" id="{94B17E55-F48F-3F70-B5E4-EB8271690097}"/>
                  </a:ext>
                </a:extLst>
              </p:cNvPr>
              <p:cNvSpPr txBox="1"/>
              <p:nvPr/>
            </p:nvSpPr>
            <p:spPr>
              <a:xfrm>
                <a:off x="6594029" y="2899434"/>
                <a:ext cx="660311" cy="434935"/>
              </a:xfrm>
              <a:prstGeom prst="roundRect">
                <a:avLst>
                  <a:gd name="adj" fmla="val 13840"/>
                </a:avLst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25717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Tahoma" panose="020B0604030504040204" pitchFamily="34" charset="0"/>
                    <a:cs typeface="TH SarabunPSK" panose="020B0500040200020003" pitchFamily="34" charset="-34"/>
                  </a:rPr>
                  <a:t>กลุ่มเป้าหมาย</a:t>
                </a:r>
              </a:p>
            </p:txBody>
          </p:sp>
        </p:grpSp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42EA7C32-F415-89CF-DF6C-AB0648D22C1B}"/>
              </a:ext>
            </a:extLst>
          </p:cNvPr>
          <p:cNvGrpSpPr/>
          <p:nvPr/>
        </p:nvGrpSpPr>
        <p:grpSpPr>
          <a:xfrm>
            <a:off x="6569367" y="3403056"/>
            <a:ext cx="1577235" cy="2663676"/>
            <a:chOff x="10780101" y="2954159"/>
            <a:chExt cx="1577235" cy="2663676"/>
          </a:xfrm>
        </p:grpSpPr>
        <p:sp>
          <p:nvSpPr>
            <p:cNvPr id="153" name="Rectangle 152">
              <a:extLst>
                <a:ext uri="{FF2B5EF4-FFF2-40B4-BE49-F238E27FC236}">
                  <a16:creationId xmlns:a16="http://schemas.microsoft.com/office/drawing/2014/main" id="{071AB3CA-2487-E3AF-15A3-8146DC44E905}"/>
                </a:ext>
              </a:extLst>
            </p:cNvPr>
            <p:cNvSpPr/>
            <p:nvPr/>
          </p:nvSpPr>
          <p:spPr>
            <a:xfrm>
              <a:off x="10863958" y="3405433"/>
              <a:ext cx="1489275" cy="142949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51435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800"/>
                </a:spcAft>
                <a:buClr>
                  <a:srgbClr val="082154"/>
                </a:buClr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หน่วยงานที่เกี่ยวข้อง จะต้องจัดทำชุดข้อมูล ตามที่คณะกรรมการพัฒนารัฐบาลดิจิทัลกำหนด</a:t>
              </a:r>
              <a:r>
                <a:rPr lang="en-US" b="1" kern="0" dirty="0">
                  <a:solidFill>
                    <a:srgbClr val="082154"/>
                  </a:solidFill>
                  <a:latin typeface="TH SarabunPSK" panose="020B0500040200020003" pitchFamily="34" charset="-34"/>
                  <a:cs typeface="TH SarabunPSK" panose="020B0500040200020003" pitchFamily="34" charset="-34"/>
                </a:rPr>
                <a:t>4</a:t>
              </a:r>
              <a:r>
                <a:rPr kumimoji="0" lang="en-US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1 </a:t>
              </a:r>
              <a:r>
                <a:rPr kumimoji="0" lang="th-TH" sz="1800" b="1" i="0" u="none" strike="noStrike" kern="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ชุดข้อมูล</a:t>
              </a:r>
            </a:p>
          </p:txBody>
        </p:sp>
        <p:sp>
          <p:nvSpPr>
            <p:cNvPr id="154" name="สี่เหลี่ยมผืนผ้า: มุมมน 5">
              <a:extLst>
                <a:ext uri="{FF2B5EF4-FFF2-40B4-BE49-F238E27FC236}">
                  <a16:creationId xmlns:a16="http://schemas.microsoft.com/office/drawing/2014/main" id="{79B5EE62-1E9F-4F8C-D94A-7818C4469335}"/>
                </a:ext>
              </a:extLst>
            </p:cNvPr>
            <p:cNvSpPr/>
            <p:nvPr/>
          </p:nvSpPr>
          <p:spPr>
            <a:xfrm>
              <a:off x="10874807" y="3119823"/>
              <a:ext cx="1426068" cy="2498012"/>
            </a:xfrm>
            <a:prstGeom prst="roundRect">
              <a:avLst>
                <a:gd name="adj" fmla="val 5827"/>
              </a:avLst>
            </a:prstGeom>
            <a:noFill/>
            <a:ln w="127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155" name="Group 154">
              <a:extLst>
                <a:ext uri="{FF2B5EF4-FFF2-40B4-BE49-F238E27FC236}">
                  <a16:creationId xmlns:a16="http://schemas.microsoft.com/office/drawing/2014/main" id="{E4732641-4375-4D06-E5FE-6E811F1C384B}"/>
                </a:ext>
              </a:extLst>
            </p:cNvPr>
            <p:cNvGrpSpPr/>
            <p:nvPr/>
          </p:nvGrpSpPr>
          <p:grpSpPr>
            <a:xfrm>
              <a:off x="10780101" y="2954159"/>
              <a:ext cx="1577235" cy="452235"/>
              <a:chOff x="6448521" y="2934357"/>
              <a:chExt cx="776395" cy="452235"/>
            </a:xfrm>
          </p:grpSpPr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12C9232D-55AD-C1C4-0E3A-E84E98FE3F12}"/>
                  </a:ext>
                </a:extLst>
              </p:cNvPr>
              <p:cNvSpPr txBox="1"/>
              <p:nvPr/>
            </p:nvSpPr>
            <p:spPr>
              <a:xfrm>
                <a:off x="6448521" y="2951657"/>
                <a:ext cx="776395" cy="434935"/>
              </a:xfrm>
              <a:prstGeom prst="roundRect">
                <a:avLst>
                  <a:gd name="adj" fmla="val 13840"/>
                </a:avLst>
              </a:prstGeom>
              <a:solidFill>
                <a:srgbClr val="5683BB"/>
              </a:solidFill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25717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endParaRPr>
              </a:p>
            </p:txBody>
          </p:sp>
          <p:sp>
            <p:nvSpPr>
              <p:cNvPr id="157" name="TextBox 156">
                <a:extLst>
                  <a:ext uri="{FF2B5EF4-FFF2-40B4-BE49-F238E27FC236}">
                    <a16:creationId xmlns:a16="http://schemas.microsoft.com/office/drawing/2014/main" id="{CC743485-8D5A-119F-18DF-028A229B7814}"/>
                  </a:ext>
                </a:extLst>
              </p:cNvPr>
              <p:cNvSpPr txBox="1"/>
              <p:nvPr/>
            </p:nvSpPr>
            <p:spPr>
              <a:xfrm>
                <a:off x="6531001" y="2934357"/>
                <a:ext cx="610804" cy="434935"/>
              </a:xfrm>
              <a:prstGeom prst="roundRect">
                <a:avLst>
                  <a:gd name="adj" fmla="val 13840"/>
                </a:avLst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25717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Tahoma" panose="020B0604030504040204" pitchFamily="34" charset="0"/>
                    <a:cs typeface="TH SarabunPSK" panose="020B0500040200020003" pitchFamily="34" charset="-34"/>
                  </a:rPr>
                  <a:t>กลุ่มเป้าหมาย</a:t>
                </a:r>
              </a:p>
            </p:txBody>
          </p:sp>
        </p:grpSp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28DBEE91-28BE-DA5B-B7C8-586485B78366}"/>
              </a:ext>
            </a:extLst>
          </p:cNvPr>
          <p:cNvGrpSpPr/>
          <p:nvPr/>
        </p:nvGrpSpPr>
        <p:grpSpPr>
          <a:xfrm>
            <a:off x="8708050" y="3783673"/>
            <a:ext cx="1500654" cy="2283059"/>
            <a:chOff x="6110677" y="2957236"/>
            <a:chExt cx="1994070" cy="2550415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C218129D-9A46-B381-14DF-7B26261AD9A2}"/>
                </a:ext>
              </a:extLst>
            </p:cNvPr>
            <p:cNvSpPr/>
            <p:nvPr/>
          </p:nvSpPr>
          <p:spPr>
            <a:xfrm>
              <a:off x="6111213" y="3385631"/>
              <a:ext cx="1993534" cy="156353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หน่วยงานที่เกี่ยวข้อง จะต้องจัดทำชุดข้อมูล ตามที่สำนักงานสภาพัฒนาการเศรษฐกิจและสังคมแห่งชาติกำหนด เพื่อจัดส่งข้อมูลให้ 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TMA </a:t>
              </a:r>
              <a:r>
                <a:rPr kumimoji="0" 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ภายในระยะเวลาที่กำหนด</a:t>
              </a: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</a:t>
              </a:r>
              <a:endPara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00" name="สี่เหลี่ยมผืนผ้า: มุมมน 5">
              <a:extLst>
                <a:ext uri="{FF2B5EF4-FFF2-40B4-BE49-F238E27FC236}">
                  <a16:creationId xmlns:a16="http://schemas.microsoft.com/office/drawing/2014/main" id="{89AB2C2D-57F0-BEBD-69C1-58A73CDA5EB8}"/>
                </a:ext>
              </a:extLst>
            </p:cNvPr>
            <p:cNvSpPr/>
            <p:nvPr/>
          </p:nvSpPr>
          <p:spPr>
            <a:xfrm>
              <a:off x="6110677" y="3100022"/>
              <a:ext cx="1980001" cy="2407629"/>
            </a:xfrm>
            <a:prstGeom prst="roundRect">
              <a:avLst>
                <a:gd name="adj" fmla="val 5827"/>
              </a:avLst>
            </a:prstGeom>
            <a:noFill/>
            <a:ln w="127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864A4663-9E3C-FFE2-4BE1-29374B2E0325}"/>
                </a:ext>
              </a:extLst>
            </p:cNvPr>
            <p:cNvGrpSpPr/>
            <p:nvPr/>
          </p:nvGrpSpPr>
          <p:grpSpPr>
            <a:xfrm>
              <a:off x="6299732" y="2957236"/>
              <a:ext cx="1640022" cy="444921"/>
              <a:chOff x="6408109" y="2917861"/>
              <a:chExt cx="807299" cy="444921"/>
            </a:xfrm>
          </p:grpSpPr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B2FB307B-C7E9-5202-BFB4-654697D85364}"/>
                  </a:ext>
                </a:extLst>
              </p:cNvPr>
              <p:cNvSpPr txBox="1"/>
              <p:nvPr/>
            </p:nvSpPr>
            <p:spPr>
              <a:xfrm>
                <a:off x="6411009" y="2927847"/>
                <a:ext cx="776395" cy="434935"/>
              </a:xfrm>
              <a:prstGeom prst="roundRect">
                <a:avLst>
                  <a:gd name="adj" fmla="val 13840"/>
                </a:avLst>
              </a:prstGeom>
              <a:solidFill>
                <a:srgbClr val="5683BB"/>
              </a:solidFill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25717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5B984A2B-93E3-73C3-4475-FFA9BE41C421}"/>
                  </a:ext>
                </a:extLst>
              </p:cNvPr>
              <p:cNvSpPr txBox="1"/>
              <p:nvPr/>
            </p:nvSpPr>
            <p:spPr>
              <a:xfrm>
                <a:off x="6408109" y="2917861"/>
                <a:ext cx="807299" cy="406021"/>
              </a:xfrm>
              <a:prstGeom prst="roundRect">
                <a:avLst>
                  <a:gd name="adj" fmla="val 13840"/>
                </a:avLst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25717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Tahoma" panose="020B0604030504040204" pitchFamily="34" charset="0"/>
                    <a:cs typeface="TH SarabunPSK" panose="020B0500040200020003" pitchFamily="34" charset="-34"/>
                  </a:rPr>
                  <a:t>กลุ่มเป้าหมาย</a:t>
                </a:r>
              </a:p>
            </p:txBody>
          </p:sp>
        </p:grpSp>
      </p:grpSp>
      <p:cxnSp>
        <p:nvCxnSpPr>
          <p:cNvPr id="175" name="Straight Arrow Connector 174">
            <a:extLst>
              <a:ext uri="{FF2B5EF4-FFF2-40B4-BE49-F238E27FC236}">
                <a16:creationId xmlns:a16="http://schemas.microsoft.com/office/drawing/2014/main" id="{987EBD8D-E1FD-A99E-07D8-C805A6BA7D09}"/>
              </a:ext>
            </a:extLst>
          </p:cNvPr>
          <p:cNvCxnSpPr>
            <a:cxnSpLocks/>
          </p:cNvCxnSpPr>
          <p:nvPr/>
        </p:nvCxnSpPr>
        <p:spPr>
          <a:xfrm>
            <a:off x="9371926" y="3260670"/>
            <a:ext cx="0" cy="169931"/>
          </a:xfrm>
          <a:prstGeom prst="straightConnector1">
            <a:avLst/>
          </a:prstGeom>
          <a:ln w="12700"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Arrow Connector 179">
            <a:extLst>
              <a:ext uri="{FF2B5EF4-FFF2-40B4-BE49-F238E27FC236}">
                <a16:creationId xmlns:a16="http://schemas.microsoft.com/office/drawing/2014/main" id="{471178CD-D8E7-98EB-BD31-41960CC3C266}"/>
              </a:ext>
            </a:extLst>
          </p:cNvPr>
          <p:cNvCxnSpPr>
            <a:cxnSpLocks/>
          </p:cNvCxnSpPr>
          <p:nvPr/>
        </p:nvCxnSpPr>
        <p:spPr>
          <a:xfrm>
            <a:off x="5731752" y="3002794"/>
            <a:ext cx="0" cy="405868"/>
          </a:xfrm>
          <a:prstGeom prst="straightConnector1">
            <a:avLst/>
          </a:prstGeom>
          <a:ln w="12700"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>
            <a:extLst>
              <a:ext uri="{FF2B5EF4-FFF2-40B4-BE49-F238E27FC236}">
                <a16:creationId xmlns:a16="http://schemas.microsoft.com/office/drawing/2014/main" id="{B11FCBDF-2E3F-120D-4A1E-58F68AED5984}"/>
              </a:ext>
            </a:extLst>
          </p:cNvPr>
          <p:cNvCxnSpPr>
            <a:cxnSpLocks/>
          </p:cNvCxnSpPr>
          <p:nvPr/>
        </p:nvCxnSpPr>
        <p:spPr>
          <a:xfrm>
            <a:off x="7337159" y="3002794"/>
            <a:ext cx="0" cy="410150"/>
          </a:xfrm>
          <a:prstGeom prst="straightConnector1">
            <a:avLst/>
          </a:prstGeom>
          <a:ln w="12700"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Straight Connector 191">
            <a:extLst>
              <a:ext uri="{FF2B5EF4-FFF2-40B4-BE49-F238E27FC236}">
                <a16:creationId xmlns:a16="http://schemas.microsoft.com/office/drawing/2014/main" id="{017741A1-3230-FFC3-B095-033639E001EE}"/>
              </a:ext>
            </a:extLst>
          </p:cNvPr>
          <p:cNvCxnSpPr>
            <a:cxnSpLocks/>
          </p:cNvCxnSpPr>
          <p:nvPr/>
        </p:nvCxnSpPr>
        <p:spPr>
          <a:xfrm>
            <a:off x="4587346" y="1608083"/>
            <a:ext cx="0" cy="5010143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>
            <a:extLst>
              <a:ext uri="{FF2B5EF4-FFF2-40B4-BE49-F238E27FC236}">
                <a16:creationId xmlns:a16="http://schemas.microsoft.com/office/drawing/2014/main" id="{8FDBDCC8-AB14-9C09-A9EF-73112313B7A7}"/>
              </a:ext>
            </a:extLst>
          </p:cNvPr>
          <p:cNvGrpSpPr/>
          <p:nvPr/>
        </p:nvGrpSpPr>
        <p:grpSpPr>
          <a:xfrm>
            <a:off x="455468" y="1003597"/>
            <a:ext cx="11591825" cy="407695"/>
            <a:chOff x="1293290" y="1555472"/>
            <a:chExt cx="3260505" cy="550329"/>
          </a:xfrm>
        </p:grpSpPr>
        <p:sp>
          <p:nvSpPr>
            <p:cNvPr id="10" name="สี่เหลี่ยมผืนผ้า: มุมมน 5">
              <a:extLst>
                <a:ext uri="{FF2B5EF4-FFF2-40B4-BE49-F238E27FC236}">
                  <a16:creationId xmlns:a16="http://schemas.microsoft.com/office/drawing/2014/main" id="{69AD68B4-1DC7-33F6-F203-2AD27109C545}"/>
                </a:ext>
              </a:extLst>
            </p:cNvPr>
            <p:cNvSpPr/>
            <p:nvPr/>
          </p:nvSpPr>
          <p:spPr>
            <a:xfrm>
              <a:off x="1293290" y="1555472"/>
              <a:ext cx="3260505" cy="538428"/>
            </a:xfrm>
            <a:prstGeom prst="roundRect">
              <a:avLst>
                <a:gd name="adj" fmla="val 2554"/>
              </a:avLst>
            </a:prstGeom>
            <a:solidFill>
              <a:srgbClr val="1577A5"/>
            </a:solidFill>
            <a:ln w="28575" cap="flat" cmpd="sng" algn="ctr">
              <a:solidFill>
                <a:srgbClr val="5B9BD5">
                  <a:shade val="50000"/>
                </a:srgbClr>
              </a:solidFill>
              <a:prstDash val="sys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35C39F9-890B-09F2-6D44-599623695DE3}"/>
                </a:ext>
              </a:extLst>
            </p:cNvPr>
            <p:cNvSpPr txBox="1"/>
            <p:nvPr/>
          </p:nvSpPr>
          <p:spPr>
            <a:xfrm>
              <a:off x="1670120" y="1631346"/>
              <a:ext cx="2629505" cy="4744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กรอบแนวคิด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13376FC6-6087-BF4D-5A77-172FD64023A1}"/>
              </a:ext>
            </a:extLst>
          </p:cNvPr>
          <p:cNvGrpSpPr/>
          <p:nvPr/>
        </p:nvGrpSpPr>
        <p:grpSpPr>
          <a:xfrm>
            <a:off x="8700162" y="1717759"/>
            <a:ext cx="3445529" cy="822268"/>
            <a:chOff x="7575270" y="1555475"/>
            <a:chExt cx="3445529" cy="552679"/>
          </a:xfrm>
        </p:grpSpPr>
        <p:sp>
          <p:nvSpPr>
            <p:cNvPr id="6" name="สี่เหลี่ยมผืนผ้า: มุมมน 5">
              <a:extLst>
                <a:ext uri="{FF2B5EF4-FFF2-40B4-BE49-F238E27FC236}">
                  <a16:creationId xmlns:a16="http://schemas.microsoft.com/office/drawing/2014/main" id="{ABCFC4A3-03A6-3F02-2F83-C34836FF79A7}"/>
                </a:ext>
              </a:extLst>
            </p:cNvPr>
            <p:cNvSpPr/>
            <p:nvPr/>
          </p:nvSpPr>
          <p:spPr>
            <a:xfrm>
              <a:off x="7575270" y="1555475"/>
              <a:ext cx="3379488" cy="552679"/>
            </a:xfrm>
            <a:prstGeom prst="roundRect">
              <a:avLst>
                <a:gd name="adj" fmla="val 2554"/>
              </a:avLst>
            </a:prstGeom>
            <a:solidFill>
              <a:schemeClr val="accent6">
                <a:lumMod val="40000"/>
                <a:lumOff val="60000"/>
              </a:schemeClr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sysDash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2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D6124D7-053F-4341-A50C-C3FCB6F609FC}"/>
                </a:ext>
              </a:extLst>
            </p:cNvPr>
            <p:cNvSpPr txBox="1"/>
            <p:nvPr/>
          </p:nvSpPr>
          <p:spPr>
            <a:xfrm>
              <a:off x="7696627" y="1631070"/>
              <a:ext cx="3324172" cy="3986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8890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ตัวชี้วัด 2 (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3</a:t>
              </a: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)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 </a:t>
              </a: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และ ตัวชี้วัด 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2 (4)</a:t>
              </a: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 </a:t>
              </a:r>
              <a:r>
                <a:rPr kumimoji="0" lang="th-TH" sz="2000" b="1" i="0" u="none" strike="noStrike" kern="1200" cap="none" spc="-50" normalizeH="0" noProof="0" dirty="0">
                  <a:ln>
                    <a:noFill/>
                  </a:ln>
                  <a:solidFill>
                    <a:srgbClr val="082154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ระดับความสำเร็จในการจัดทำชุดข้อมูลตัวชี้วัดสากล</a:t>
              </a:r>
            </a:p>
          </p:txBody>
        </p:sp>
      </p:grp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B42A5488-A759-A8A4-E9C5-909D9D21ADEC}"/>
              </a:ext>
            </a:extLst>
          </p:cNvPr>
          <p:cNvSpPr/>
          <p:nvPr/>
        </p:nvSpPr>
        <p:spPr>
          <a:xfrm>
            <a:off x="4756851" y="2995307"/>
            <a:ext cx="3566943" cy="3520405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92B28925-FFFC-2C3F-F186-CF236947BF67}"/>
              </a:ext>
            </a:extLst>
          </p:cNvPr>
          <p:cNvCxnSpPr>
            <a:cxnSpLocks/>
          </p:cNvCxnSpPr>
          <p:nvPr/>
        </p:nvCxnSpPr>
        <p:spPr>
          <a:xfrm>
            <a:off x="8380235" y="1608289"/>
            <a:ext cx="0" cy="5110217"/>
          </a:xfrm>
          <a:prstGeom prst="line">
            <a:avLst/>
          </a:prstGeom>
          <a:ln w="12700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304BD536-8605-C268-0E11-FB2DF52F315D}"/>
              </a:ext>
            </a:extLst>
          </p:cNvPr>
          <p:cNvGrpSpPr/>
          <p:nvPr/>
        </p:nvGrpSpPr>
        <p:grpSpPr>
          <a:xfrm>
            <a:off x="4874333" y="2745893"/>
            <a:ext cx="3207933" cy="461665"/>
            <a:chOff x="9828672" y="2416862"/>
            <a:chExt cx="1999507" cy="461665"/>
          </a:xfrm>
        </p:grpSpPr>
        <p:sp>
          <p:nvSpPr>
            <p:cNvPr id="109" name="Rectangle: Rounded Corners 108">
              <a:extLst>
                <a:ext uri="{FF2B5EF4-FFF2-40B4-BE49-F238E27FC236}">
                  <a16:creationId xmlns:a16="http://schemas.microsoft.com/office/drawing/2014/main" id="{793397A2-4794-FCBE-48C7-41BE0787945C}"/>
                </a:ext>
              </a:extLst>
            </p:cNvPr>
            <p:cNvSpPr/>
            <p:nvPr/>
          </p:nvSpPr>
          <p:spPr>
            <a:xfrm>
              <a:off x="9828672" y="2422442"/>
              <a:ext cx="1999507" cy="453952"/>
            </a:xfrm>
            <a:prstGeom prst="roundRect">
              <a:avLst>
                <a:gd name="adj" fmla="val 34572"/>
              </a:avLst>
            </a:prstGeom>
            <a:solidFill>
              <a:srgbClr val="1360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739A5C82-D8F0-23DE-AFB3-ABB490BB163A}"/>
                </a:ext>
              </a:extLst>
            </p:cNvPr>
            <p:cNvSpPr txBox="1"/>
            <p:nvPr/>
          </p:nvSpPr>
          <p:spPr>
            <a:xfrm>
              <a:off x="9915672" y="2416862"/>
              <a:ext cx="18250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Master Data</a:t>
              </a: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326C1350-07B2-79A0-A10E-EA7D367DACCF}"/>
              </a:ext>
            </a:extLst>
          </p:cNvPr>
          <p:cNvSpPr txBox="1"/>
          <p:nvPr/>
        </p:nvSpPr>
        <p:spPr>
          <a:xfrm>
            <a:off x="8793110" y="3383611"/>
            <a:ext cx="1287498" cy="456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4 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หน่วยงาน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10 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ชุดข้อมูล</a:t>
            </a:r>
            <a:b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</a:b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โดยสภาพัฒน์ฯ คัดเลือกชุดข้อมูลที่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Urgent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8C4DA57-244C-2603-F20B-0F5807DE05AE}"/>
              </a:ext>
            </a:extLst>
          </p:cNvPr>
          <p:cNvGrpSpPr/>
          <p:nvPr/>
        </p:nvGrpSpPr>
        <p:grpSpPr>
          <a:xfrm>
            <a:off x="474939" y="1793430"/>
            <a:ext cx="566581" cy="646331"/>
            <a:chOff x="673980" y="3124107"/>
            <a:chExt cx="566581" cy="646331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37DEF82A-BDB0-5EE7-0E80-0B3145AE8981}"/>
                </a:ext>
              </a:extLst>
            </p:cNvPr>
            <p:cNvSpPr/>
            <p:nvPr/>
          </p:nvSpPr>
          <p:spPr>
            <a:xfrm>
              <a:off x="673980" y="3182152"/>
              <a:ext cx="566581" cy="544318"/>
            </a:xfrm>
            <a:prstGeom prst="ellipse">
              <a:avLst/>
            </a:prstGeom>
            <a:solidFill>
              <a:srgbClr val="FFF2CC"/>
            </a:solidFill>
            <a:ln>
              <a:solidFill>
                <a:srgbClr val="41719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16FDC35-FDD4-4C34-5F0F-4EE9454485AA}"/>
                </a:ext>
              </a:extLst>
            </p:cNvPr>
            <p:cNvSpPr txBox="1"/>
            <p:nvPr/>
          </p:nvSpPr>
          <p:spPr>
            <a:xfrm>
              <a:off x="728127" y="3124107"/>
              <a:ext cx="49770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1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4C86ED2-76BD-C67C-6C98-CEBC5D2DDE8D}"/>
              </a:ext>
            </a:extLst>
          </p:cNvPr>
          <p:cNvGrpSpPr/>
          <p:nvPr/>
        </p:nvGrpSpPr>
        <p:grpSpPr>
          <a:xfrm>
            <a:off x="8414444" y="1825878"/>
            <a:ext cx="566581" cy="646331"/>
            <a:chOff x="673980" y="3124107"/>
            <a:chExt cx="566581" cy="646331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45877AD-8764-BE9B-3029-31C9A8951FDB}"/>
                </a:ext>
              </a:extLst>
            </p:cNvPr>
            <p:cNvSpPr/>
            <p:nvPr/>
          </p:nvSpPr>
          <p:spPr>
            <a:xfrm>
              <a:off x="673980" y="3182152"/>
              <a:ext cx="566581" cy="544318"/>
            </a:xfrm>
            <a:prstGeom prst="ellipse">
              <a:avLst/>
            </a:prstGeom>
            <a:solidFill>
              <a:srgbClr val="C5E0B4"/>
            </a:solidFill>
            <a:ln>
              <a:solidFill>
                <a:srgbClr val="41719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8F917DBC-32DB-084E-7563-03863378AEA8}"/>
                </a:ext>
              </a:extLst>
            </p:cNvPr>
            <p:cNvSpPr txBox="1"/>
            <p:nvPr/>
          </p:nvSpPr>
          <p:spPr>
            <a:xfrm>
              <a:off x="728127" y="3124107"/>
              <a:ext cx="49770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3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E6955A4-E645-56A1-41F7-7A5441076CE1}"/>
              </a:ext>
            </a:extLst>
          </p:cNvPr>
          <p:cNvGrpSpPr/>
          <p:nvPr/>
        </p:nvGrpSpPr>
        <p:grpSpPr>
          <a:xfrm>
            <a:off x="4641682" y="1762561"/>
            <a:ext cx="566581" cy="646331"/>
            <a:chOff x="673980" y="3124107"/>
            <a:chExt cx="566581" cy="64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13C90C5-9E94-3F1F-5CAF-59EE169C81F4}"/>
                </a:ext>
              </a:extLst>
            </p:cNvPr>
            <p:cNvSpPr/>
            <p:nvPr/>
          </p:nvSpPr>
          <p:spPr>
            <a:xfrm>
              <a:off x="673980" y="3182152"/>
              <a:ext cx="566581" cy="544318"/>
            </a:xfrm>
            <a:prstGeom prst="ellipse">
              <a:avLst/>
            </a:prstGeom>
            <a:solidFill>
              <a:srgbClr val="F4CFE0"/>
            </a:solidFill>
            <a:ln>
              <a:solidFill>
                <a:srgbClr val="41719C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E3B23B6-1460-64F4-DA4B-60B087DFBDC2}"/>
                </a:ext>
              </a:extLst>
            </p:cNvPr>
            <p:cNvSpPr txBox="1"/>
            <p:nvPr/>
          </p:nvSpPr>
          <p:spPr>
            <a:xfrm>
              <a:off x="728127" y="3124107"/>
              <a:ext cx="49770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ahoma" panose="020B0604030504040204" pitchFamily="34" charset="0"/>
                  <a:ea typeface="Tahoma" panose="020B0604030504040204" pitchFamily="34" charset="0"/>
                  <a:cs typeface="Tahoma" panose="020B0604030504040204" pitchFamily="34" charset="0"/>
                </a:rPr>
                <a:t>2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BB80830-AA26-D224-7E1D-8D63B18340BC}"/>
              </a:ext>
            </a:extLst>
          </p:cNvPr>
          <p:cNvGrpSpPr/>
          <p:nvPr/>
        </p:nvGrpSpPr>
        <p:grpSpPr>
          <a:xfrm>
            <a:off x="10342047" y="3776426"/>
            <a:ext cx="1500654" cy="2290306"/>
            <a:chOff x="6110677" y="2957236"/>
            <a:chExt cx="1994070" cy="25571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DB815215-F892-1C0F-F5A3-13A86FB196F4}"/>
                </a:ext>
              </a:extLst>
            </p:cNvPr>
            <p:cNvSpPr/>
            <p:nvPr/>
          </p:nvSpPr>
          <p:spPr>
            <a:xfrm>
              <a:off x="6111213" y="3385631"/>
              <a:ext cx="1993534" cy="92072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หน่วยงานที่เกี่ยวข้อง จะต้องจัดทำชุดข้อมูล ภายในระยะเวลาที่กำหนด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</a:t>
              </a:r>
              <a:endPara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12" name="สี่เหลี่ยมผืนผ้า: มุมมน 5">
              <a:extLst>
                <a:ext uri="{FF2B5EF4-FFF2-40B4-BE49-F238E27FC236}">
                  <a16:creationId xmlns:a16="http://schemas.microsoft.com/office/drawing/2014/main" id="{D888F0E4-AB62-4F3C-319F-7296716B0CB1}"/>
                </a:ext>
              </a:extLst>
            </p:cNvPr>
            <p:cNvSpPr/>
            <p:nvPr/>
          </p:nvSpPr>
          <p:spPr>
            <a:xfrm>
              <a:off x="6110677" y="3100022"/>
              <a:ext cx="1980001" cy="2414394"/>
            </a:xfrm>
            <a:prstGeom prst="roundRect">
              <a:avLst>
                <a:gd name="adj" fmla="val 5827"/>
              </a:avLst>
            </a:prstGeom>
            <a:noFill/>
            <a:ln w="127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5E1098B0-A7D8-B81F-4402-3FF446284576}"/>
                </a:ext>
              </a:extLst>
            </p:cNvPr>
            <p:cNvGrpSpPr/>
            <p:nvPr/>
          </p:nvGrpSpPr>
          <p:grpSpPr>
            <a:xfrm>
              <a:off x="6299732" y="2957236"/>
              <a:ext cx="1640022" cy="444921"/>
              <a:chOff x="6408109" y="2917861"/>
              <a:chExt cx="807299" cy="444921"/>
            </a:xfrm>
          </p:grpSpPr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F809595B-F762-3C11-61A6-981796EF7496}"/>
                  </a:ext>
                </a:extLst>
              </p:cNvPr>
              <p:cNvSpPr txBox="1"/>
              <p:nvPr/>
            </p:nvSpPr>
            <p:spPr>
              <a:xfrm>
                <a:off x="6411009" y="2927847"/>
                <a:ext cx="776395" cy="434935"/>
              </a:xfrm>
              <a:prstGeom prst="roundRect">
                <a:avLst>
                  <a:gd name="adj" fmla="val 13840"/>
                </a:avLst>
              </a:prstGeom>
              <a:solidFill>
                <a:srgbClr val="5683BB"/>
              </a:solidFill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25717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6280C664-B6FA-70E4-7BA1-E3B6236A1CD0}"/>
                  </a:ext>
                </a:extLst>
              </p:cNvPr>
              <p:cNvSpPr txBox="1"/>
              <p:nvPr/>
            </p:nvSpPr>
            <p:spPr>
              <a:xfrm>
                <a:off x="6408109" y="2917861"/>
                <a:ext cx="807299" cy="406021"/>
              </a:xfrm>
              <a:prstGeom prst="roundRect">
                <a:avLst>
                  <a:gd name="adj" fmla="val 13840"/>
                </a:avLst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marL="0" marR="0" lvl="0" indent="0" algn="ctr" defTabSz="25717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Tahoma" panose="020B0604030504040204" pitchFamily="34" charset="0"/>
                    <a:cs typeface="TH SarabunPSK" panose="020B0500040200020003" pitchFamily="34" charset="-34"/>
                  </a:rPr>
                  <a:t>กลุ่มเป้าหมาย</a:t>
                </a:r>
              </a:p>
            </p:txBody>
          </p:sp>
        </p:grp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79283D3-E2FF-A9FD-03BA-3D55FEC34C60}"/>
              </a:ext>
            </a:extLst>
          </p:cNvPr>
          <p:cNvGrpSpPr/>
          <p:nvPr/>
        </p:nvGrpSpPr>
        <p:grpSpPr>
          <a:xfrm>
            <a:off x="10349771" y="2771242"/>
            <a:ext cx="1460210" cy="689997"/>
            <a:chOff x="5401041" y="2544587"/>
            <a:chExt cx="2003586" cy="689997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22585335-3C7B-DB54-F10C-4326799928E4}"/>
                </a:ext>
              </a:extLst>
            </p:cNvPr>
            <p:cNvSpPr/>
            <p:nvPr/>
          </p:nvSpPr>
          <p:spPr>
            <a:xfrm>
              <a:off x="5405120" y="2554361"/>
              <a:ext cx="1999507" cy="453952"/>
            </a:xfrm>
            <a:prstGeom prst="roundRect">
              <a:avLst>
                <a:gd name="adj" fmla="val 34572"/>
              </a:avLst>
            </a:prstGeom>
            <a:solidFill>
              <a:srgbClr val="1360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43C7033-BEAE-5D06-1414-90E2471153D7}"/>
                </a:ext>
              </a:extLst>
            </p:cNvPr>
            <p:cNvSpPr txBox="1"/>
            <p:nvPr/>
          </p:nvSpPr>
          <p:spPr>
            <a:xfrm>
              <a:off x="5401041" y="2544587"/>
              <a:ext cx="1988211" cy="689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GGGR : Global Gender Gap Report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5AA00464-0279-E304-6D73-7D235D8B83C3}"/>
              </a:ext>
            </a:extLst>
          </p:cNvPr>
          <p:cNvSpPr txBox="1"/>
          <p:nvPr/>
        </p:nvSpPr>
        <p:spPr>
          <a:xfrm>
            <a:off x="10459080" y="3378788"/>
            <a:ext cx="1287498" cy="456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100" b="1" dirty="0">
                <a:solidFill>
                  <a:srgbClr val="082154"/>
                </a:solidFill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3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หน่วยงาน 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6 </a:t>
            </a: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ชุดข้อมูล</a:t>
            </a:r>
            <a:b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</a:br>
            <a: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โดยคัดเลือกชุดข้อมูลที่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82154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Urgent</a:t>
            </a:r>
          </a:p>
        </p:txBody>
      </p: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651724D0-6C8C-B03D-FC95-AF9EB3CECF9C}"/>
              </a:ext>
            </a:extLst>
          </p:cNvPr>
          <p:cNvCxnSpPr>
            <a:cxnSpLocks/>
          </p:cNvCxnSpPr>
          <p:nvPr/>
        </p:nvCxnSpPr>
        <p:spPr>
          <a:xfrm>
            <a:off x="11073456" y="3255707"/>
            <a:ext cx="0" cy="169931"/>
          </a:xfrm>
          <a:prstGeom prst="straightConnector1">
            <a:avLst/>
          </a:prstGeom>
          <a:ln w="12700"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9" name="Picture 48" descr="A yellow and black web page&#10;&#10;Description automatically generated">
            <a:extLst>
              <a:ext uri="{FF2B5EF4-FFF2-40B4-BE49-F238E27FC236}">
                <a16:creationId xmlns:a16="http://schemas.microsoft.com/office/drawing/2014/main" id="{25520D49-997C-9652-634E-5984F6E3288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32158" y="5143547"/>
            <a:ext cx="466678" cy="434244"/>
          </a:xfrm>
          <a:prstGeom prst="rect">
            <a:avLst/>
          </a:prstGeom>
        </p:spPr>
      </p:pic>
      <p:pic>
        <p:nvPicPr>
          <p:cNvPr id="54" name="Picture 53" descr="A thumb up symbol with a black background&#10;&#10;Description automatically generated">
            <a:extLst>
              <a:ext uri="{FF2B5EF4-FFF2-40B4-BE49-F238E27FC236}">
                <a16:creationId xmlns:a16="http://schemas.microsoft.com/office/drawing/2014/main" id="{9B2FEB1B-8CCE-D296-7821-F6BA4F737FD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0978" y="5345889"/>
            <a:ext cx="354203" cy="352525"/>
          </a:xfrm>
          <a:prstGeom prst="rect">
            <a:avLst/>
          </a:prstGeom>
        </p:spPr>
      </p:pic>
      <p:pic>
        <p:nvPicPr>
          <p:cNvPr id="55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309BFD1A-AEC2-3B9E-1A54-17FE6C2748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00334" y="5733849"/>
            <a:ext cx="268838" cy="2257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" name="Picture 55" descr="A logo with orange letters and a black background&#10;&#10;Description automatically generated">
            <a:extLst>
              <a:ext uri="{FF2B5EF4-FFF2-40B4-BE49-F238E27FC236}">
                <a16:creationId xmlns:a16="http://schemas.microsoft.com/office/drawing/2014/main" id="{C6A3BA9D-D3B8-13C0-BBFF-97C199E591C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9625" y="5760284"/>
            <a:ext cx="344036" cy="196882"/>
          </a:xfrm>
          <a:prstGeom prst="rect">
            <a:avLst/>
          </a:prstGeom>
        </p:spPr>
      </p:pic>
      <p:cxnSp>
        <p:nvCxnSpPr>
          <p:cNvPr id="60" name="Straight Arrow Connector 59">
            <a:extLst>
              <a:ext uri="{FF2B5EF4-FFF2-40B4-BE49-F238E27FC236}">
                <a16:creationId xmlns:a16="http://schemas.microsoft.com/office/drawing/2014/main" id="{87AF77F0-3853-54BC-FD7C-3C7E30047C38}"/>
              </a:ext>
            </a:extLst>
          </p:cNvPr>
          <p:cNvCxnSpPr>
            <a:cxnSpLocks/>
          </p:cNvCxnSpPr>
          <p:nvPr/>
        </p:nvCxnSpPr>
        <p:spPr>
          <a:xfrm>
            <a:off x="2228016" y="3585540"/>
            <a:ext cx="0" cy="405868"/>
          </a:xfrm>
          <a:prstGeom prst="straightConnector1">
            <a:avLst/>
          </a:prstGeom>
          <a:ln w="12700"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Group 60">
            <a:extLst>
              <a:ext uri="{FF2B5EF4-FFF2-40B4-BE49-F238E27FC236}">
                <a16:creationId xmlns:a16="http://schemas.microsoft.com/office/drawing/2014/main" id="{1836B40B-2EFB-EACA-9D7E-723699AB592B}"/>
              </a:ext>
            </a:extLst>
          </p:cNvPr>
          <p:cNvGrpSpPr/>
          <p:nvPr/>
        </p:nvGrpSpPr>
        <p:grpSpPr>
          <a:xfrm>
            <a:off x="414986" y="4092913"/>
            <a:ext cx="3700279" cy="828953"/>
            <a:chOff x="5686300" y="5950715"/>
            <a:chExt cx="5957060" cy="828953"/>
          </a:xfrm>
        </p:grpSpPr>
        <p:sp>
          <p:nvSpPr>
            <p:cNvPr id="62" name="สี่เหลี่ยมผืนผ้า: มุมมน 5">
              <a:extLst>
                <a:ext uri="{FF2B5EF4-FFF2-40B4-BE49-F238E27FC236}">
                  <a16:creationId xmlns:a16="http://schemas.microsoft.com/office/drawing/2014/main" id="{B42E9AF6-D65F-6479-CCE4-FB752153D841}"/>
                </a:ext>
              </a:extLst>
            </p:cNvPr>
            <p:cNvSpPr/>
            <p:nvPr/>
          </p:nvSpPr>
          <p:spPr>
            <a:xfrm>
              <a:off x="5686300" y="5950715"/>
              <a:ext cx="5957060" cy="781544"/>
            </a:xfrm>
            <a:prstGeom prst="roundRect">
              <a:avLst>
                <a:gd name="adj" fmla="val 5827"/>
              </a:avLst>
            </a:prstGeom>
            <a:noFill/>
            <a:ln w="12700" cap="flat" cmpd="sng" algn="ctr">
              <a:solidFill>
                <a:srgbClr val="5B9BD5">
                  <a:shade val="50000"/>
                </a:srgb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63" name="Rectangle 62">
              <a:extLst>
                <a:ext uri="{FF2B5EF4-FFF2-40B4-BE49-F238E27FC236}">
                  <a16:creationId xmlns:a16="http://schemas.microsoft.com/office/drawing/2014/main" id="{1D3BF452-4B38-0F29-ACCF-65454D78695E}"/>
                </a:ext>
              </a:extLst>
            </p:cNvPr>
            <p:cNvSpPr/>
            <p:nvPr/>
          </p:nvSpPr>
          <p:spPr>
            <a:xfrm>
              <a:off x="5765500" y="6186492"/>
              <a:ext cx="5733080" cy="59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68275" algn="l"/>
                </a:tabLst>
                <a:defRPr/>
              </a:pPr>
              <a:r>
                <a:rPr kumimoji="0" lang="th-TH" sz="2000" b="1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ทุกชุดข้อมูลมีคุณภาพเป็นไปตามมาตรฐานคุณลักษณะแบบเปิดที่ สพร. กำหนด</a:t>
              </a: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99B65221-498D-F7E6-99E4-E0DEE56DA74A}"/>
              </a:ext>
            </a:extLst>
          </p:cNvPr>
          <p:cNvGrpSpPr/>
          <p:nvPr/>
        </p:nvGrpSpPr>
        <p:grpSpPr>
          <a:xfrm>
            <a:off x="331363" y="3941182"/>
            <a:ext cx="3803736" cy="434935"/>
            <a:chOff x="6311430" y="3870837"/>
            <a:chExt cx="5520906" cy="434935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37644875-3F49-86BE-E2AE-BF0B4D34221E}"/>
                </a:ext>
              </a:extLst>
            </p:cNvPr>
            <p:cNvSpPr txBox="1"/>
            <p:nvPr/>
          </p:nvSpPr>
          <p:spPr>
            <a:xfrm>
              <a:off x="6311430" y="3958332"/>
              <a:ext cx="5520906" cy="288000"/>
            </a:xfrm>
            <a:prstGeom prst="roundRect">
              <a:avLst>
                <a:gd name="adj" fmla="val 13840"/>
              </a:avLst>
            </a:prstGeom>
            <a:solidFill>
              <a:srgbClr val="5683BB"/>
            </a:solidFill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6667127-365A-2F3D-A3F1-B10CAFB6F5CF}"/>
                </a:ext>
              </a:extLst>
            </p:cNvPr>
            <p:cNvSpPr txBox="1"/>
            <p:nvPr/>
          </p:nvSpPr>
          <p:spPr>
            <a:xfrm>
              <a:off x="6370382" y="3870837"/>
              <a:ext cx="5364416" cy="434935"/>
            </a:xfrm>
            <a:prstGeom prst="roundRect">
              <a:avLst>
                <a:gd name="adj" fmla="val 13840"/>
              </a:avLst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ปรับปรุงคุณภาพตามมาตรฐาน</a:t>
              </a:r>
            </a:p>
          </p:txBody>
        </p:sp>
      </p:grpSp>
      <p:cxnSp>
        <p:nvCxnSpPr>
          <p:cNvPr id="69" name="Straight Arrow Connector 68">
            <a:extLst>
              <a:ext uri="{FF2B5EF4-FFF2-40B4-BE49-F238E27FC236}">
                <a16:creationId xmlns:a16="http://schemas.microsoft.com/office/drawing/2014/main" id="{62D3F88A-27BB-D85C-C7E3-DD65117CEAA5}"/>
              </a:ext>
            </a:extLst>
          </p:cNvPr>
          <p:cNvCxnSpPr>
            <a:cxnSpLocks/>
          </p:cNvCxnSpPr>
          <p:nvPr/>
        </p:nvCxnSpPr>
        <p:spPr>
          <a:xfrm>
            <a:off x="2248336" y="4886020"/>
            <a:ext cx="0" cy="405868"/>
          </a:xfrm>
          <a:prstGeom prst="straightConnector1">
            <a:avLst/>
          </a:prstGeom>
          <a:ln w="12700"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ตัวแทนหมายเลขสไลด์ 1">
            <a:extLst>
              <a:ext uri="{FF2B5EF4-FFF2-40B4-BE49-F238E27FC236}">
                <a16:creationId xmlns:a16="http://schemas.microsoft.com/office/drawing/2014/main" id="{077A849D-F314-2DD4-413F-138866095460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20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2908445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4919" y="882102"/>
            <a:ext cx="11830153" cy="5918023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3A65BE1-A7D8-9E5E-43BE-E771BB85852D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ร้อยละ</a:t>
            </a:r>
            <a:r>
              <a:rPr lang="th-TH" sz="2600" b="1" dirty="0">
                <a:solidFill>
                  <a:prstClr val="white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ของ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ชุดข้อมูลเปิดที่เป็นไปตามมาตรฐานในระบบบัญชีข้อมูลภาครัฐ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GD Catalog)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88451B7-0B3F-4353-D5AF-4DFE053AA096}"/>
              </a:ext>
            </a:extLst>
          </p:cNvPr>
          <p:cNvSpPr/>
          <p:nvPr/>
        </p:nvSpPr>
        <p:spPr>
          <a:xfrm>
            <a:off x="297180" y="1070492"/>
            <a:ext cx="11532172" cy="5536510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391F1B8-D420-78EF-59A9-E1CB77440FF5}"/>
              </a:ext>
            </a:extLst>
          </p:cNvPr>
          <p:cNvGrpSpPr/>
          <p:nvPr/>
        </p:nvGrpSpPr>
        <p:grpSpPr>
          <a:xfrm>
            <a:off x="3905855" y="1521477"/>
            <a:ext cx="4323743" cy="1083951"/>
            <a:chOff x="5405120" y="2219369"/>
            <a:chExt cx="1999507" cy="1083951"/>
          </a:xfrm>
        </p:grpSpPr>
        <p:sp>
          <p:nvSpPr>
            <p:cNvPr id="57" name="Rectangle: Rounded Corners 56">
              <a:extLst>
                <a:ext uri="{FF2B5EF4-FFF2-40B4-BE49-F238E27FC236}">
                  <a16:creationId xmlns:a16="http://schemas.microsoft.com/office/drawing/2014/main" id="{2EFA50E9-9199-4444-008D-1B0AAE1D777B}"/>
                </a:ext>
              </a:extLst>
            </p:cNvPr>
            <p:cNvSpPr/>
            <p:nvPr/>
          </p:nvSpPr>
          <p:spPr>
            <a:xfrm>
              <a:off x="5405120" y="2219369"/>
              <a:ext cx="1999507" cy="1083951"/>
            </a:xfrm>
            <a:prstGeom prst="roundRect">
              <a:avLst>
                <a:gd name="adj" fmla="val 34572"/>
              </a:avLst>
            </a:prstGeom>
            <a:solidFill>
              <a:srgbClr val="1360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55D099A-04FD-439C-E75B-9066548C67BC}"/>
                </a:ext>
              </a:extLst>
            </p:cNvPr>
            <p:cNvSpPr txBox="1"/>
            <p:nvPr/>
          </p:nvSpPr>
          <p:spPr>
            <a:xfrm>
              <a:off x="5498457" y="2225431"/>
              <a:ext cx="1825079" cy="1048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Data Catalog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3,635 </a:t>
              </a:r>
              <a:r>
                <a:rPr kumimoji="0" lang="th-TH" sz="4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ชุดข้อมูล</a:t>
              </a:r>
              <a:endPara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438C316-E367-C6FD-7293-A5FE587D1DDB}"/>
              </a:ext>
            </a:extLst>
          </p:cNvPr>
          <p:cNvGrpSpPr/>
          <p:nvPr/>
        </p:nvGrpSpPr>
        <p:grpSpPr>
          <a:xfrm>
            <a:off x="5339708" y="5036178"/>
            <a:ext cx="1695464" cy="942065"/>
            <a:chOff x="1709443" y="2852409"/>
            <a:chExt cx="4108006" cy="2282566"/>
          </a:xfrm>
        </p:grpSpPr>
        <p:pic>
          <p:nvPicPr>
            <p:cNvPr id="17" name="Picture 16" descr="A logo for a company&#10;&#10;Description automatically generated">
              <a:extLst>
                <a:ext uri="{FF2B5EF4-FFF2-40B4-BE49-F238E27FC236}">
                  <a16:creationId xmlns:a16="http://schemas.microsoft.com/office/drawing/2014/main" id="{3CE775DA-A5ED-8E1C-0D46-97FB11AB4BD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66202" y="2852409"/>
              <a:ext cx="1470360" cy="1739317"/>
            </a:xfrm>
            <a:prstGeom prst="rect">
              <a:avLst/>
            </a:prstGeom>
          </p:spPr>
        </p:pic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66808C9-1D56-0F31-8334-F0AB7EC11785}"/>
                </a:ext>
              </a:extLst>
            </p:cNvPr>
            <p:cNvSpPr txBox="1"/>
            <p:nvPr/>
          </p:nvSpPr>
          <p:spPr>
            <a:xfrm>
              <a:off x="1709443" y="4417681"/>
              <a:ext cx="4108006" cy="7172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https://gdcatalog.go.th</a:t>
              </a: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51076985-89E8-19C1-EC8F-938747140D9C}"/>
              </a:ext>
            </a:extLst>
          </p:cNvPr>
          <p:cNvSpPr txBox="1"/>
          <p:nvPr/>
        </p:nvSpPr>
        <p:spPr>
          <a:xfrm>
            <a:off x="337819" y="6569217"/>
            <a:ext cx="10620309" cy="277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หมายเหตุ จำนวนชุดข้อมูลดังกล่าว คัดเลือกเฉพาะในหมวดหมู่ข้อมูลสาธารณะ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3D1F37C-8415-75CB-A44D-F8C64DA11569}"/>
              </a:ext>
            </a:extLst>
          </p:cNvPr>
          <p:cNvSpPr txBox="1"/>
          <p:nvPr/>
        </p:nvSpPr>
        <p:spPr>
          <a:xfrm>
            <a:off x="9061795" y="1114919"/>
            <a:ext cx="3046033" cy="10839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สำรวจชุดข้อมูล ณ วันที่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6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กันยายน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2566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b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</a:b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ทบทวนและยืนยันชุดข้อมูลในระบบบัญชีข้อมูลหน่วยงานที่จะนำไปลงทะเบียนที่ระบบบัญชีข้อมูลภาครัฐ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GD Catalog)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ณ วันที่ 14 ธันวาคม 2566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690A7A54-62E6-1FEA-665D-14542C37A134}"/>
              </a:ext>
            </a:extLst>
          </p:cNvPr>
          <p:cNvGrpSpPr/>
          <p:nvPr/>
        </p:nvGrpSpPr>
        <p:grpSpPr>
          <a:xfrm>
            <a:off x="474060" y="3756924"/>
            <a:ext cx="4245813" cy="1922175"/>
            <a:chOff x="5352343" y="2219370"/>
            <a:chExt cx="2151122" cy="667420"/>
          </a:xfrm>
          <a:solidFill>
            <a:srgbClr val="FF0000"/>
          </a:solidFill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BEE2FBB7-9166-1E41-7000-590775E566E6}"/>
                </a:ext>
              </a:extLst>
            </p:cNvPr>
            <p:cNvSpPr/>
            <p:nvPr/>
          </p:nvSpPr>
          <p:spPr>
            <a:xfrm>
              <a:off x="5352343" y="2219370"/>
              <a:ext cx="2148559" cy="667420"/>
            </a:xfrm>
            <a:prstGeom prst="roundRect">
              <a:avLst>
                <a:gd name="adj" fmla="val 34572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34176D8-1903-EA4E-CC9C-81E2312BC968}"/>
                </a:ext>
              </a:extLst>
            </p:cNvPr>
            <p:cNvSpPr txBox="1"/>
            <p:nvPr/>
          </p:nvSpPr>
          <p:spPr>
            <a:xfrm>
              <a:off x="5363154" y="2295807"/>
              <a:ext cx="2140311" cy="4806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800" b="1" i="0" u="none" strike="noStrike" kern="1200" cap="none" normalizeH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ยังไม่ลงทะเบียน </a:t>
              </a:r>
              <a:r>
                <a:rPr kumimoji="0" lang="en-US" sz="2800" b="1" i="0" u="none" strike="noStrike" kern="1200" cap="none" normalizeH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GD Catalog</a:t>
              </a:r>
              <a:br>
                <a:rPr kumimoji="0" lang="th-TH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</a:b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1,180 </a:t>
              </a:r>
              <a:r>
                <a:rPr kumimoji="0" lang="th-TH" sz="4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ชุดข้อมูล</a:t>
              </a:r>
              <a:endPara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b="1" dirty="0">
                  <a:solidFill>
                    <a:prstClr val="white"/>
                  </a:solidFill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(</a:t>
              </a:r>
              <a:r>
                <a:rPr lang="th-TH" sz="2800" b="1" dirty="0">
                  <a:solidFill>
                    <a:prstClr val="white"/>
                  </a:solidFill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ชุดข้อมูลเดิม </a:t>
              </a:r>
              <a:r>
                <a:rPr lang="en-US" sz="2800" b="1" dirty="0">
                  <a:solidFill>
                    <a:prstClr val="white"/>
                  </a:solidFill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1,115 + </a:t>
              </a:r>
              <a:r>
                <a:rPr lang="th-TH" sz="2800" b="1" dirty="0">
                  <a:solidFill>
                    <a:prstClr val="white"/>
                  </a:solidFill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ชุดข้อมูลใหม่ </a:t>
              </a:r>
              <a:r>
                <a:rPr lang="en-US" sz="2800" b="1" dirty="0">
                  <a:solidFill>
                    <a:prstClr val="white"/>
                  </a:solidFill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65)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C4115E0-2DA2-796E-A337-CB8360592044}"/>
              </a:ext>
            </a:extLst>
          </p:cNvPr>
          <p:cNvGrpSpPr/>
          <p:nvPr/>
        </p:nvGrpSpPr>
        <p:grpSpPr>
          <a:xfrm>
            <a:off x="7571076" y="3756938"/>
            <a:ext cx="3945600" cy="1922156"/>
            <a:chOff x="5405120" y="2554361"/>
            <a:chExt cx="1999507" cy="277814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18BF2F17-B491-0061-D0CF-1AB4E0BCF1DF}"/>
                </a:ext>
              </a:extLst>
            </p:cNvPr>
            <p:cNvSpPr/>
            <p:nvPr/>
          </p:nvSpPr>
          <p:spPr>
            <a:xfrm>
              <a:off x="5405120" y="2554361"/>
              <a:ext cx="1999507" cy="277814"/>
            </a:xfrm>
            <a:prstGeom prst="roundRect">
              <a:avLst>
                <a:gd name="adj" fmla="val 34572"/>
              </a:avLst>
            </a:prstGeom>
            <a:solidFill>
              <a:srgbClr val="1360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1456AB1-6CC6-AA8A-7128-6BB102823640}"/>
                </a:ext>
              </a:extLst>
            </p:cNvPr>
            <p:cNvSpPr txBox="1"/>
            <p:nvPr/>
          </p:nvSpPr>
          <p:spPr>
            <a:xfrm>
              <a:off x="5498457" y="2609766"/>
              <a:ext cx="1825079" cy="20955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ลงทะเบียน 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GD Catalog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2,455 </a:t>
              </a:r>
              <a:r>
                <a:rPr kumimoji="0" lang="th-TH" sz="4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ชุดข้อมูล</a:t>
              </a: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CFD8D02C-B1A2-79C0-E1B0-A95279B60048}"/>
              </a:ext>
            </a:extLst>
          </p:cNvPr>
          <p:cNvSpPr txBox="1"/>
          <p:nvPr/>
        </p:nvSpPr>
        <p:spPr>
          <a:xfrm>
            <a:off x="4967972" y="4119384"/>
            <a:ext cx="2370817" cy="793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ผลักดันให้ลงทะเบียน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GD Catalog</a:t>
            </a:r>
          </a:p>
        </p:txBody>
      </p:sp>
      <p:sp>
        <p:nvSpPr>
          <p:cNvPr id="22" name="สี่เหลี่ยมผืนผ้า: มุมมน 5">
            <a:extLst>
              <a:ext uri="{FF2B5EF4-FFF2-40B4-BE49-F238E27FC236}">
                <a16:creationId xmlns:a16="http://schemas.microsoft.com/office/drawing/2014/main" id="{57370B31-FB93-EFFA-9D62-DE17EB0CD106}"/>
              </a:ext>
            </a:extLst>
          </p:cNvPr>
          <p:cNvSpPr/>
          <p:nvPr/>
        </p:nvSpPr>
        <p:spPr>
          <a:xfrm>
            <a:off x="4967972" y="4138521"/>
            <a:ext cx="2370817" cy="793487"/>
          </a:xfrm>
          <a:prstGeom prst="roundRect">
            <a:avLst>
              <a:gd name="adj" fmla="val 5827"/>
            </a:avLst>
          </a:prstGeom>
          <a:noFill/>
          <a:ln w="12700" cap="flat" cmpd="sng" algn="ctr">
            <a:solidFill>
              <a:srgbClr val="FF000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25717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0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390F0EB0-9E6E-5F85-2D49-400534D5D4F5}"/>
              </a:ext>
            </a:extLst>
          </p:cNvPr>
          <p:cNvCxnSpPr>
            <a:cxnSpLocks/>
          </p:cNvCxnSpPr>
          <p:nvPr/>
        </p:nvCxnSpPr>
        <p:spPr>
          <a:xfrm>
            <a:off x="7338789" y="4524673"/>
            <a:ext cx="231648" cy="0"/>
          </a:xfrm>
          <a:prstGeom prst="straightConnector1">
            <a:avLst/>
          </a:prstGeom>
          <a:ln w="127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8F76D330-CE9E-7379-F8E7-6110EFE80A3C}"/>
              </a:ext>
            </a:extLst>
          </p:cNvPr>
          <p:cNvCxnSpPr>
            <a:cxnSpLocks/>
            <a:endCxn id="22" idx="1"/>
          </p:cNvCxnSpPr>
          <p:nvPr/>
        </p:nvCxnSpPr>
        <p:spPr>
          <a:xfrm flipV="1">
            <a:off x="4559515" y="4535265"/>
            <a:ext cx="408457" cy="2562"/>
          </a:xfrm>
          <a:prstGeom prst="straightConnector1">
            <a:avLst/>
          </a:prstGeom>
          <a:ln w="127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nector: Elbow 10">
            <a:extLst>
              <a:ext uri="{FF2B5EF4-FFF2-40B4-BE49-F238E27FC236}">
                <a16:creationId xmlns:a16="http://schemas.microsoft.com/office/drawing/2014/main" id="{56266BC5-28A0-908D-080C-7211FBD03708}"/>
              </a:ext>
            </a:extLst>
          </p:cNvPr>
          <p:cNvCxnSpPr>
            <a:cxnSpLocks/>
          </p:cNvCxnSpPr>
          <p:nvPr/>
        </p:nvCxnSpPr>
        <p:spPr>
          <a:xfrm rot="5400000">
            <a:off x="3830967" y="1480077"/>
            <a:ext cx="1080000" cy="3420000"/>
          </a:xfrm>
          <a:prstGeom prst="bentConnector3">
            <a:avLst>
              <a:gd name="adj1" fmla="val 50000"/>
            </a:avLst>
          </a:prstGeom>
          <a:ln w="19050">
            <a:solidFill>
              <a:srgbClr val="002060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Connector: Elbow 24">
            <a:extLst>
              <a:ext uri="{FF2B5EF4-FFF2-40B4-BE49-F238E27FC236}">
                <a16:creationId xmlns:a16="http://schemas.microsoft.com/office/drawing/2014/main" id="{F1E6C504-6980-07C8-A058-0B24F5F35C3F}"/>
              </a:ext>
            </a:extLst>
          </p:cNvPr>
          <p:cNvCxnSpPr>
            <a:cxnSpLocks/>
          </p:cNvCxnSpPr>
          <p:nvPr/>
        </p:nvCxnSpPr>
        <p:spPr>
          <a:xfrm rot="16200000" flipH="1">
            <a:off x="7272694" y="1441055"/>
            <a:ext cx="1080000" cy="3486530"/>
          </a:xfrm>
          <a:prstGeom prst="bentConnector3">
            <a:avLst>
              <a:gd name="adj1" fmla="val 50000"/>
            </a:avLst>
          </a:prstGeom>
          <a:ln w="19050">
            <a:solidFill>
              <a:srgbClr val="002060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ตัวแทนหมายเลขสไลด์ 1">
            <a:extLst>
              <a:ext uri="{FF2B5EF4-FFF2-40B4-BE49-F238E27FC236}">
                <a16:creationId xmlns:a16="http://schemas.microsoft.com/office/drawing/2014/main" id="{40174B10-B2CD-B94A-F7E4-CF17D7103A1D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21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82942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53707" y="222166"/>
            <a:ext cx="11621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(1)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ร้อยละของชุดข้อมูลเปิดที่เป็นไปตามมาตรฐานในระบบบัญชีข้อมูลภาครัฐ 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GD Catalog)</a:t>
            </a:r>
            <a:endParaRPr kumimoji="0" lang="th-TH" sz="2400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94B3901-7A3C-44E4-B715-B3C8848ADEA8}"/>
              </a:ext>
            </a:extLst>
          </p:cNvPr>
          <p:cNvSpPr/>
          <p:nvPr/>
        </p:nvSpPr>
        <p:spPr>
          <a:xfrm>
            <a:off x="122555" y="903153"/>
            <a:ext cx="11939168" cy="21099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ชุดข้อมูล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Dataset)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หมายถึง การนำข้อมูลจากหลายแหล่งมารวบรวม เพื่อจัดเป็นชุดให้ตรงตามลักษณะโครงสร้างของข้อมูล หรือจากการใช้ประโยชน์ของข้อมูล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บัญชีข้อมูล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เอกสารแสดงบรรดารายการของชุดข้อมูล ที่จำแนกแยกแยะโดยการจัดกลุ่มหรือจัดประเภทข้อมูลที่อยู่ในความครอบครองหรือควบคุมของหน่วยงาน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ระบบบัญชีข้อมูล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ระบบโปรแกรมประยุกต์ที่ทำหน้าที่บริหารจัดการบัญชีข้อมูลของหน่วยงาน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บัญชีข้อมูลภาครัฐ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เอกสารแสดงบรรดารายการของชุดข้อมูลสำคัญที่รวบรวมจากบัญชีข้อมูลของหน่วยงานภาครัฐ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ระบบบัญชีข้อมูลภาครัฐ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หมายถึง ระบบงานที่ทำหน้าที่บริหารจัดการบัญชีข้อมูลภาครัฐมารวบรวมและจัดหมวดหมู่ รวมถึงระบบนามานุกรม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Directory Services)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ที่ให้บริการสืบค้นบัญชีรายการข้อมูลภาครัฐ</a:t>
            </a:r>
            <a:endParaRPr kumimoji="0" lang="th-TH" sz="1400" b="1" i="0" u="none" strike="noStrike" kern="1200" cap="none" spc="-2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คำอธิบายข้อมูลที่สอดคล้องตามมาตรฐานที่ สพร. กำหนด </a:t>
            </a:r>
            <a:r>
              <a:rPr kumimoji="0" lang="th-TH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คำอธิบายข้อมูลส่วนหลัก (</a:t>
            </a:r>
            <a:r>
              <a:rPr kumimoji="0" lang="en-US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Mandatory</a:t>
            </a:r>
            <a:r>
              <a:rPr kumimoji="0" lang="th-TH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Metadata)</a:t>
            </a:r>
            <a:r>
              <a:rPr kumimoji="0" lang="th-TH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สำหรับชุดข้อมูลภาครัฐ เป็นส่วนที่บังคับต้องทำการอธิบายข้อมูล ประกอบด้วยคำอธิบายข้อมูล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 14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รายการสำหรับ 1 ชุดข้อมูล ที่หน่วยงานของรัฐต้องจัดทำและระบุรายละเอียด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ข้อมูลสาธารณะ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ข้อมูลที่สามารถเปิดเผยได้สามารถนำไปใช้ได้อย่างอิสระไม่ว่าจะเป็นข้อมูลข่าวสาร/ข้อมูลส่วนบุคคล/ข้อมูลอิเล็กทรอนิกส์ เป็นต้น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คุณลักษณะแบบเปิด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คุณลักษณะของไฟล์ที่ไม่ถูกจำกัดด้วยเงื่อนไขต่าง ๆ จากเจ้าของผลิตภัณฑ์ สามารถเข้าถึงได้อย่างเสรีโดยไม่เสียค่าใช้จ่าย ใช้งานหรือประมวลผลได้หลากหลายซอฟต์แวร์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ชุดข้อมูลที่มีคุณค่าสูง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(High Value Datasets)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ข้อมูลที่เป็นประโยชน์ทั้งในมุมผู้ให้ข้อมูลและมุมของผู้นำข้อมูลไปใช้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A0F9A8A-940B-4F76-A7C0-4655A743CA35}"/>
              </a:ext>
            </a:extLst>
          </p:cNvPr>
          <p:cNvSpPr txBox="1"/>
          <p:nvPr/>
        </p:nvSpPr>
        <p:spPr>
          <a:xfrm>
            <a:off x="9072189" y="745386"/>
            <a:ext cx="2070715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เกณฑ์การประเมิน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AE11F93-1CD1-422E-A166-B98113DF4481}"/>
              </a:ext>
            </a:extLst>
          </p:cNvPr>
          <p:cNvSpPr txBox="1"/>
          <p:nvPr/>
        </p:nvSpPr>
        <p:spPr>
          <a:xfrm>
            <a:off x="110399" y="3033410"/>
            <a:ext cx="11951324" cy="10111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แนวทางการประเมินการนำชุดข้อมูลมาลงทะเบียนที่ระบบบัญชีข้อมูลภาครัฐ  </a:t>
            </a:r>
          </a:p>
          <a:p>
            <a:pPr marL="211021" marR="0" lvl="0" indent="-211021" algn="l" defTabSz="8440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หน่วยงานที่เกี่ยวข้องดำเนินการพัฒนา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/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ปรับปรุงชุดข้อมูล และดำเนินการตามแผนการดำเนินงานที่สำนักงานสถิติแห่งชาติ (สสช.)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พัฒนาชุดข้อมูลเปิดทุกชุดที่เผยแพร่บนระบบบัญชีข้อมูลหน่วยงานให้เป็นปัจจุบัน</a:t>
            </a:r>
          </a:p>
          <a:p>
            <a:pPr marL="211021" marR="0" lvl="0" indent="-211021" algn="l" defTabSz="8440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มีคำอธิบายข้อมูลส่วนหลัก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Mandatory Metadata)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14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รายการตามมาตรฐานที่ สพร.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นำชุดข้อมูลเปิดบนระบบบัญชีข้อมูลหน่วยงานที่ยังไม่ลงทะเบียนระบบบัญชีข้อมูลภาครัฐ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GD Catalog)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นำมาลงทะเบียนที่ระบบบัญชีข้อมูลภาครัฐ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05ECDCB-A6FD-9761-179A-AD4E4623C7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406105"/>
              </p:ext>
            </p:extLst>
          </p:nvPr>
        </p:nvGraphicFramePr>
        <p:xfrm>
          <a:off x="110399" y="4058743"/>
          <a:ext cx="11951324" cy="2576238"/>
        </p:xfrm>
        <a:graphic>
          <a:graphicData uri="http://schemas.openxmlformats.org/drawingml/2006/table">
            <a:tbl>
              <a:tblPr firstRow="1" bandRow="1"/>
              <a:tblGrid>
                <a:gridCol w="875523">
                  <a:extLst>
                    <a:ext uri="{9D8B030D-6E8A-4147-A177-3AD203B41FA5}">
                      <a16:colId xmlns:a16="http://schemas.microsoft.com/office/drawing/2014/main" val="2605340732"/>
                    </a:ext>
                  </a:extLst>
                </a:gridCol>
                <a:gridCol w="35118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55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08078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160008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4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</a:p>
                  </a:txBody>
                  <a:tcPr marL="63305" marR="63305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thaiDi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2400" b="1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25124561"/>
                  </a:ext>
                </a:extLst>
              </a:tr>
              <a:tr h="233106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กลุ่ม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4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0B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18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4358"/>
                  </a:ext>
                </a:extLst>
              </a:tr>
              <a:tr h="7076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กลุ่ม</a:t>
                      </a: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ที่ 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ถึง </a:t>
                      </a:r>
                      <a:r>
                        <a:rPr lang="en-US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</a:t>
                      </a: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ชุดข้อมูล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คุณภาพ</a:t>
                      </a:r>
                      <a:r>
                        <a:rPr lang="th-TH" sz="14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ทุกชุด</a:t>
                      </a: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ข้อมูลเป็นไปตามมาตรฐานคุณลักษณะ</a:t>
                      </a:r>
                      <a:b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แบบเปิดที่ สพร. กำหนด</a:t>
                      </a:r>
                      <a: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90</a:t>
                      </a: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1400" b="1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คุณภาพ</a:t>
                      </a:r>
                      <a:r>
                        <a:rPr lang="th-TH" sz="14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ทุกชุด</a:t>
                      </a: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ข้อมูลเป็นไปตามมาตรฐานคุณลักษณะ</a:t>
                      </a:r>
                      <a:b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แบบเปิดที่ สพร. กำหนด </a:t>
                      </a:r>
                      <a:r>
                        <a:rPr lang="th-TH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100</a:t>
                      </a:r>
                      <a:endParaRPr lang="th-TH" sz="1400" b="1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นำ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ชุดข้อมูลเปิดที่นำมา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ลงทะเบียน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ที่ระบบบัญชีข้อมูลภาครัฐ</a:t>
                      </a:r>
                      <a:r>
                        <a:rPr lang="en-US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90</a:t>
                      </a: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คุณภาพ</a:t>
                      </a:r>
                      <a:r>
                        <a:rPr lang="th-TH" sz="14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ทุกชุด</a:t>
                      </a: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ข้อมูลเป็นไปตามมาตรฐานคุณลักษณะ</a:t>
                      </a:r>
                      <a:b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แบบเปิดที่ สพร. กำหนด </a:t>
                      </a:r>
                      <a:r>
                        <a:rPr lang="th-TH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100</a:t>
                      </a:r>
                      <a:endParaRPr lang="th-TH" sz="1400" b="1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นำ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ชุดข้อมูลเปิดที่นำมา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ลงทะเบียน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ที่ระบบบัญชีข้อมูลภาครัฐ</a:t>
                      </a:r>
                      <a:r>
                        <a:rPr lang="en-US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100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2120894"/>
                  </a:ext>
                </a:extLst>
              </a:tr>
              <a:tr h="7076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กลุ่ม</a:t>
                      </a: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ที่ 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26 </a:t>
                      </a: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ถึง </a:t>
                      </a:r>
                      <a:r>
                        <a:rPr lang="en-US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100</a:t>
                      </a: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ชุดข้อมูล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คุณภาพ</a:t>
                      </a:r>
                      <a:r>
                        <a:rPr lang="th-TH" sz="14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ทุกชุด</a:t>
                      </a: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ข้อมูลเป็นไปตามมาตรฐานคุณลักษณะ</a:t>
                      </a:r>
                      <a:b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แบบเปิดที่ สพร. กำหนด</a:t>
                      </a:r>
                      <a: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80</a:t>
                      </a:r>
                      <a:endParaRPr lang="en-US" sz="1400" b="1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th-TH" sz="14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คุณภาพ</a:t>
                      </a:r>
                      <a:r>
                        <a:rPr lang="th-TH" sz="14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ทุกชุด</a:t>
                      </a: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ข้อมูลเป็นไปตามมาตรฐานคุณลักษณะ</a:t>
                      </a:r>
                      <a:b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แบบเปิดที่ สพร. กำหนด</a:t>
                      </a:r>
                      <a: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90</a:t>
                      </a:r>
                      <a:endParaRPr lang="en-US" sz="1400" b="0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นำ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ชุดข้อมูลเปิดที่นำมา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ลงทะเบียน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ที่ระบบบัญชีข้อมูลภาครัฐ</a:t>
                      </a:r>
                      <a:r>
                        <a:rPr lang="en-US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80</a:t>
                      </a: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คุณภาพ</a:t>
                      </a:r>
                      <a:r>
                        <a:rPr lang="th-TH" sz="14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ทุกชุด</a:t>
                      </a: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ข้อมูลเป็นไปตามมาตรฐานคุณลักษณะ</a:t>
                      </a:r>
                      <a:b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แบบเปิดที่ สพร. กำหนด</a:t>
                      </a:r>
                      <a: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90</a:t>
                      </a:r>
                      <a:endParaRPr lang="en-US" sz="1400" b="0" strike="noStrike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นำ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ชุดข้อมูลเปิดที่นำมา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ลงทะเบียน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ที่ระบบบัญชีข้อมูลภาครัฐ</a:t>
                      </a:r>
                      <a:r>
                        <a:rPr lang="en-US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90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327923"/>
                  </a:ext>
                </a:extLst>
              </a:tr>
              <a:tr h="70762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กลุ่ม</a:t>
                      </a:r>
                      <a:r>
                        <a:rPr lang="th-TH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ที่ </a:t>
                      </a: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101</a:t>
                      </a: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ชุดข้อมูลขั้นไป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คุณภาพ</a:t>
                      </a:r>
                      <a:r>
                        <a:rPr lang="th-TH" sz="14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ทุกชุด</a:t>
                      </a: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ข้อมูลเป็นไปตามมาตรฐานคุณลักษณะ</a:t>
                      </a:r>
                      <a:b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แบบเปิดที่ สพร. กำหนด</a:t>
                      </a:r>
                      <a: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70</a:t>
                      </a:r>
                      <a:endParaRPr lang="en-US" sz="1400" b="1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คุณภาพ</a:t>
                      </a:r>
                      <a:r>
                        <a:rPr lang="th-TH" sz="14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ทุกชุด</a:t>
                      </a: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ข้อมูลเป็นไปตามมาตรฐานคุณลักษณะ</a:t>
                      </a:r>
                      <a:b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แบบเปิดที่ สพร. กำหนด</a:t>
                      </a:r>
                      <a: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80</a:t>
                      </a: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นำ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ชุดข้อมูลเปิดที่นำมา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ลงทะเบียน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ที่ระบบบัญชีข้อมูลภาครัฐ</a:t>
                      </a:r>
                      <a:r>
                        <a:rPr lang="en-US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70</a:t>
                      </a: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คุณภาพ</a:t>
                      </a:r>
                      <a:r>
                        <a:rPr lang="th-TH" sz="14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ทุกชุด</a:t>
                      </a: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ข้อมูลเป็นไปตามมาตรฐานคุณลักษณะ</a:t>
                      </a:r>
                      <a:b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</a:br>
                      <a:r>
                        <a:rPr lang="th-TH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แบบเปิดที่ สพร. กำหนด</a:t>
                      </a:r>
                      <a:r>
                        <a:rPr lang="en-US" sz="14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80</a:t>
                      </a: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4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นำ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ชุดข้อมูลเปิดที่นำมา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ลงทะเบียน</a:t>
                      </a:r>
                      <a:r>
                        <a:rPr lang="th-TH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ที่ระบบบัญชีข้อมูลภาครัฐ</a:t>
                      </a:r>
                      <a:r>
                        <a:rPr lang="en-US" sz="14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400" b="1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80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1419787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4406809B-9126-68A8-71A5-C4C70E200D49}"/>
              </a:ext>
            </a:extLst>
          </p:cNvPr>
          <p:cNvSpPr txBox="1"/>
          <p:nvPr/>
        </p:nvSpPr>
        <p:spPr>
          <a:xfrm>
            <a:off x="112407" y="6631278"/>
            <a:ext cx="11039293" cy="275460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ในแต่ละชุดข้อมูล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ต้องมีการจัดทำคำอธิบายข้อมูล (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Metadata)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ครบถ้วนจำนวน 14 รายการ หากส่วนราชการมีการจัดทำรายละเอียดไม่ครบ 14 รายการในแต่ละชุดข้อมูล จะไม่นับผลการดำเนินงาน</a:t>
            </a:r>
          </a:p>
        </p:txBody>
      </p: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1A68F78F-1EA8-BC89-2375-F1BF1FD082B0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22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54870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4919" y="958831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88451B7-0B3F-4353-D5AF-4DFE053AA096}"/>
              </a:ext>
            </a:extLst>
          </p:cNvPr>
          <p:cNvSpPr/>
          <p:nvPr/>
        </p:nvSpPr>
        <p:spPr>
          <a:xfrm>
            <a:off x="297180" y="1311002"/>
            <a:ext cx="11532172" cy="5410079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26B1D7D-0027-7F56-2615-F0E6B93E07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622529"/>
              </p:ext>
            </p:extLst>
          </p:nvPr>
        </p:nvGraphicFramePr>
        <p:xfrm>
          <a:off x="347890" y="1754697"/>
          <a:ext cx="3766438" cy="49662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205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92149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240869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25450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385315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</a:tblGrid>
              <a:tr h="172377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ลง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</a:t>
                      </a:r>
                      <a:endParaRPr lang="en-US" sz="9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ไม่ลงทะเบียน + ชุดข้อมูลใหม่</a:t>
                      </a:r>
                      <a:endParaRPr lang="en-US" sz="900" spc="-6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9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กระทรวงการคลัง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สำนักงานปลัดกระทรวงการคลัง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สำนักงานเศรษฐกิจการคลัง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กรมธนารักษ์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กรมบัญชีกลาง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กรมศุลกากร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กรมสรรพสามิต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สำนักงานบริหารหนี้สาธารณะ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3975" indent="0" algn="l" fontAlgn="b"/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สำนักงานคณะกรรมการนโยบายรัฐวิสาหกิจ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กระทรวงการต่างประเทศ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สำนักงานปลัดกระทรวงการต่างประเทศ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กระทรวงการท่องเที่ยวและกีฬา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สำนักงานปลัดกระทรวงการท่องเที่ยวและกีฬา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กรมการท่องเที่ยว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กรมพลศึกษา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4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กระทรวงการพัฒนาสังคมและความมั่นคงของมนุษย์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สำนักงานปลัดกระทรวงการพัฒนาสังคมและความมั่นคงของมนุษย์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กรมกิจการเด็กและเยาวชน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กรมกิจการผู้สูงอายุ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19557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7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กรมกิจการสตรีและสถาบันครอบครัว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 + 7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7616245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198D95A0-8B7C-7A3B-80F1-3CD1D73C921D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ร้อยละของชุดข้อมูลเปิดที่เป็นไปตามมาตรฐานในระบบบัญชีข้อมูลภาครัฐ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GD Catalog)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3ABDF6C1-F0AC-41A5-9E9A-EA2DAECE07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1102329"/>
              </p:ext>
            </p:extLst>
          </p:nvPr>
        </p:nvGraphicFramePr>
        <p:xfrm>
          <a:off x="4203077" y="1754697"/>
          <a:ext cx="3766438" cy="496627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205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820806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73375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44500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558800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398752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</a:tblGrid>
              <a:tr h="393905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ลง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</a:t>
                      </a:r>
                      <a:endParaRPr lang="en-US" sz="9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900" b="1" i="0" u="none" strike="noStrike" kern="1200" cap="none" spc="-6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ไม่ลงทะเบียน + ชุดข้อมูลใหม่</a:t>
                      </a:r>
                      <a:endParaRPr kumimoji="0" lang="en-US" sz="900" b="1" i="0" u="none" strike="noStrike" kern="1200" cap="none" spc="-6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กระทรวงการพัฒนาสังคมและความมั่นคงของมนุษย์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กรมพัฒนาสังคมและสวัสดิการ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7683498"/>
                  </a:ext>
                </a:extLst>
              </a:tr>
              <a:tr h="333806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กระทรวงการพัฒนาสังคมและความมั่นคงของมนุษย์</a:t>
                      </a:r>
                      <a:endParaRPr lang="en-US" sz="10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กรมส่งเสริมและพัฒนาคุณภาพชีวิตคนพิการ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2595227"/>
                  </a:ext>
                </a:extLst>
              </a:tr>
              <a:tr h="496828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4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กระทรวงการอุดมศึกษา วิทยาศาสตร์ วิจัยและนวัตกรรม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สำนักงานปลัดกระทรวงการอุดมศึกษา วิทยาศาสตร์ วิจัยและนวัตกรรม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 + 4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32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572658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กรมวิทยาศาสตร์บริการ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812656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สำนักงานการวิจัยแห่งชาติ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06475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สำนักงานปรมาณูเพื่อสันติ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04996"/>
                  </a:ext>
                </a:extLst>
              </a:tr>
              <a:tr h="333806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10">
                  <a:txBody>
                    <a:bodyPr/>
                    <a:lstStyle/>
                    <a:p>
                      <a:pPr marL="58738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กระทรวงเกษตรและสหกรณ์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สำนักงานปลัดกระทรวงเกษตรและสหกรณ์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80031752"/>
                  </a:ext>
                </a:extLst>
              </a:tr>
              <a:tr h="333806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สำนักงานมาตรฐานสินค้าเกษตรและอาหารแห่งชาติ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 + 3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8407661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878977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กรมการข้าว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7525290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กรมชลประทาน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1150264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กรมตรวจบัญชีสหกรณ์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0054043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กรมประมง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73497242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กรมปศุสัตว์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1057592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กรมพัฒนาที่ดิน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9332643"/>
                  </a:ext>
                </a:extLst>
              </a:tr>
              <a:tr h="256177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กรมวิชาการเกษตร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3907815"/>
                  </a:ext>
                </a:extLst>
              </a:tr>
            </a:tbl>
          </a:graphicData>
        </a:graphic>
      </p:graphicFrame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96089D77-7E8C-4CAA-8B96-7CFDCE90CFD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4102470"/>
              </p:ext>
            </p:extLst>
          </p:nvPr>
        </p:nvGraphicFramePr>
        <p:xfrm>
          <a:off x="8016214" y="1754697"/>
          <a:ext cx="3756913" cy="49662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0680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92149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243413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380932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558800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20939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</a:tblGrid>
              <a:tr h="172377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ลง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</a:t>
                      </a:r>
                      <a:endParaRPr lang="en-US" sz="9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900" b="1" i="0" u="none" strike="noStrike" kern="1200" cap="none" spc="-6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ไม่ลงทะเบียน + ชุดข้อมูลใหม่</a:t>
                      </a:r>
                      <a:endParaRPr kumimoji="0" lang="en-US" sz="900" b="1" i="0" u="none" strike="noStrike" kern="1200" cap="none" spc="-6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กระทรวงเกษตรและสหกรณ์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137592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0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กรมหม่อนไหม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50929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สำนักงานการปฏิรูปที่ดินเพื่อเกษตรกรรม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21 + 10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171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0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t"/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กรมฝนหลวงและการบินเกษตร</a:t>
                      </a:r>
                      <a:r>
                        <a:rPr lang="en-US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21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37435261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0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กรมส่งเสริมการเกษตร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5725929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8">
                  <a:txBody>
                    <a:bodyPr/>
                    <a:lstStyle/>
                    <a:p>
                      <a:pPr marL="58738" indent="0" algn="l" fontAlgn="b"/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กระทรวงคมนาคม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สำนักงานปลัดกระทรวงคมนาคม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กรมการขนส่งทางบก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761624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กรมการขนส่งทางราง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 + 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061517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กรมทางหลวง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929731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กรมทางหลวงชนบท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295035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กรมท่าอากาศยาน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412975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สำนักงานนโยบายและแผนการขนส่งและจราจร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283556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กรมเจ้าท่า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 + 4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824641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4">
                  <a:txBody>
                    <a:bodyPr/>
                    <a:lstStyle/>
                    <a:p>
                      <a:pPr marL="58738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กระทรวงดิจิทัลเพื่อเศรษฐกิจและสังคม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สำนักงานปลัดกระทรวงดิจิทัลเพื่อเศรษฐกิจและสังคม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 + 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257424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กรมอุตุนิยมวิทยา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5612166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สำนักงานคณะกรรมการดิจิทัลเพื่อเศรษฐกิจและสังคมแห่งชาติ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972007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สำนักงานสถิติแห่งชาติ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70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4756808"/>
                  </a:ext>
                </a:extLst>
              </a:tr>
            </a:tbl>
          </a:graphicData>
        </a:graphic>
      </p:graphicFrame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672706E-71F2-3E24-944E-EF8A9C28FE46}"/>
              </a:ext>
            </a:extLst>
          </p:cNvPr>
          <p:cNvSpPr/>
          <p:nvPr/>
        </p:nvSpPr>
        <p:spPr>
          <a:xfrm>
            <a:off x="2267989" y="939977"/>
            <a:ext cx="7504183" cy="788943"/>
          </a:xfrm>
          <a:prstGeom prst="roundRect">
            <a:avLst>
              <a:gd name="adj" fmla="val 34572"/>
            </a:avLst>
          </a:prstGeom>
          <a:solidFill>
            <a:srgbClr val="1360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6A32139-00DF-3053-F5F7-7651BF2C0FD7}"/>
              </a:ext>
            </a:extLst>
          </p:cNvPr>
          <p:cNvSpPr txBox="1"/>
          <p:nvPr/>
        </p:nvSpPr>
        <p:spPr>
          <a:xfrm>
            <a:off x="2210767" y="946038"/>
            <a:ext cx="7698664" cy="795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หน่วยงานที่เกี่ยวข้องที่มีชุดข้อมูลตามหมวดหมู่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ข้อมูลตามธรรมาภิบาลภาครัฐ : ข้อมูลสาธารณะ (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3,635</a:t>
            </a: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ชุดข้อมูล)</a:t>
            </a:r>
          </a:p>
        </p:txBody>
      </p:sp>
      <p:sp>
        <p:nvSpPr>
          <p:cNvPr id="5" name="ตัวแทนหมายเลขสไลด์ 1">
            <a:extLst>
              <a:ext uri="{FF2B5EF4-FFF2-40B4-BE49-F238E27FC236}">
                <a16:creationId xmlns:a16="http://schemas.microsoft.com/office/drawing/2014/main" id="{E00D2319-4B47-8FAF-F81C-A7FD79695A91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23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6656831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0923" y="909236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88451B7-0B3F-4353-D5AF-4DFE053AA096}"/>
              </a:ext>
            </a:extLst>
          </p:cNvPr>
          <p:cNvSpPr/>
          <p:nvPr/>
        </p:nvSpPr>
        <p:spPr>
          <a:xfrm>
            <a:off x="297180" y="1273294"/>
            <a:ext cx="11532172" cy="5410079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2EFA50E9-9199-4444-008D-1B0AAE1D777B}"/>
              </a:ext>
            </a:extLst>
          </p:cNvPr>
          <p:cNvSpPr/>
          <p:nvPr/>
        </p:nvSpPr>
        <p:spPr>
          <a:xfrm>
            <a:off x="2267989" y="939977"/>
            <a:ext cx="7504183" cy="788943"/>
          </a:xfrm>
          <a:prstGeom prst="roundRect">
            <a:avLst>
              <a:gd name="adj" fmla="val 34572"/>
            </a:avLst>
          </a:prstGeom>
          <a:solidFill>
            <a:srgbClr val="1360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26B1D7D-0027-7F56-2615-F0E6B93E07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9357669"/>
              </p:ext>
            </p:extLst>
          </p:nvPr>
        </p:nvGraphicFramePr>
        <p:xfrm>
          <a:off x="347890" y="1782978"/>
          <a:ext cx="3766438" cy="48748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205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92149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243413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6278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584462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369931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</a:tblGrid>
              <a:tr h="172377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ลง</a:t>
                      </a:r>
                      <a:b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</a:t>
                      </a:r>
                      <a:endParaRPr lang="en-US" sz="900" spc="-6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ไม่ลงทะเบียน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+ชุดข้อมูลใหม่</a:t>
                      </a:r>
                      <a:endParaRPr lang="en-US" sz="11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51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10">
                  <a:txBody>
                    <a:bodyPr/>
                    <a:lstStyle/>
                    <a:p>
                      <a:pPr marL="58738" indent="0" algn="l" fontAlgn="b"/>
                      <a:r>
                        <a:rPr lang="th-TH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กระทรวงทรัพยากรธรรมชาติและสิ่งแวดล้อม</a:t>
                      </a: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</a:t>
                      </a:r>
                      <a:r>
                        <a:rPr lang="th-TH" sz="10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ทรัพยากรธรรมชาติและสิ่งแวดล้อม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0544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52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กรมควบคุมมลพิษ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570035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53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00" b="0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กรมทรัพยากรทางทะเลและชายฝั่ง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73731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54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กรมทรัพยากรธรณี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184717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55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กระทรวงทรัพยากรธรรมชาติและสิ่งแวด6ล้อม</a:t>
                      </a: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กรมทรัพยากรน้ำบาดาล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56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กรมป่าไม้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57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กรมการเปลี่ยนแปลงสภาพภูมิอากาศและสิ่งแวดล้อม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58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กรมอุทยานแห่งชาติ สัตว์ป่า และพันธุ์พืช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35 + 21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211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59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สำนักงานนโยบายและแผนทรัพยากรธรรมชาติและสิ่งแวดล้อม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53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 + 1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59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9585036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60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กรมทรัพยากรน้ำ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2555443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61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กระทรวงพลังงาน</a:t>
                      </a:r>
                      <a:endParaRPr lang="en-US" sz="10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212248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62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กรมเชื้อเพลิงธรรมชาติ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103695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63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กรมธุรกิจพลังงาน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56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103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245845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64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กรมพัฒนาพลังงานทดแทนและอนุรักษ์พลังงาน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947674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สำนักงานนโยบายและแผนพลังงาน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56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819668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กระทรวงพาณิชย์</a:t>
                      </a:r>
                      <a:endParaRPr lang="en-US" sz="10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สำนักงานปลัดกระทรวงพาณิชย์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278194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กรมการค้าต่างประเทศ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2916516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198D95A0-8B7C-7A3B-80F1-3CD1D73C921D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ร้อยละของชุดข้อมูลเปิดที่เป็นไปตามมาตรฐานในระบบบัญชีข้อมูลภาครัฐ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GD Catalog)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3ABDF6C1-F0AC-41A5-9E9A-EA2DAECE07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6526688"/>
              </p:ext>
            </p:extLst>
          </p:nvPr>
        </p:nvGraphicFramePr>
        <p:xfrm>
          <a:off x="4203077" y="1782978"/>
          <a:ext cx="3726775" cy="487483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605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35291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214756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6654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57503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378982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</a:tblGrid>
              <a:tr h="47144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15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ลง</a:t>
                      </a:r>
                      <a:b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</a:t>
                      </a:r>
                      <a:endParaRPr lang="en-US" sz="900" spc="-6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ไม่ลงทะเบียน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+ชุดข้อมูลใหม่</a:t>
                      </a:r>
                      <a:endParaRPr lang="en-US" sz="11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6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กระทรวงพาณิชย์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กรมการค้าภายใน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93270604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กระทรวงพาณิชย์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กรมเจรจาการค้าระหว่างประเทศ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0093372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กรมทรัพย์สินทางปัญญา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905774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กรมพัฒนาธุรกิจการค้า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0824163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กรมส่งเสริมการค้าระหว่างประเทศ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1267927"/>
                  </a:ext>
                </a:extLst>
              </a:tr>
              <a:tr h="31297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สำนักงานนโยบายและยุทธศาสตร์การค้า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50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85170917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7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กระทรวงมหาดไทย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สำนักงานปลัดกระทรวงมหาดไทย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572658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กรมการปกครอง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812656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กรมการพัฒนาชุมชน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323985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กรมป้องกันและบรรเทาสาธารณภัย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06475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กรมโยธาธิการและผังเมือง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+ 1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2504996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2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ส่งเสริมการปกครองท้องถิ่น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9389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กรมที่ดิน</a:t>
                      </a:r>
                      <a:r>
                        <a:rPr lang="en-US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spc="-20" baseline="0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37447775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กระทรวงยุติธรรม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สำนักงานปลัดกระทรวงยุติธรรม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926928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กรมคุ้มครองสิทธิและเสรีภาพ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148413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กรมคุมประพฤติ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6961143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กรมบังคับคดี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406900"/>
                  </a:ext>
                </a:extLst>
              </a:tr>
              <a:tr h="24061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8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กรมพินิจและคุ้มครองเด็กและเยาวชน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4864203"/>
                  </a:ext>
                </a:extLst>
              </a:tr>
            </a:tbl>
          </a:graphicData>
        </a:graphic>
      </p:graphicFrame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31C57DF1-74E9-4003-B778-23186BFA6C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4833249"/>
              </p:ext>
            </p:extLst>
          </p:nvPr>
        </p:nvGraphicFramePr>
        <p:xfrm>
          <a:off x="8016214" y="1782978"/>
          <a:ext cx="3766438" cy="487482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205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92149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243413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30226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57503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355410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</a:tblGrid>
              <a:tr h="480048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15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ลง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</a:t>
                      </a:r>
                      <a:endParaRPr lang="en-US" sz="9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ไม่ลงทะเบียน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+ชุดข้อมูลใหม่</a:t>
                      </a:r>
                      <a:endParaRPr lang="en-US" sz="11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86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กระทรวงยุติธรรม</a:t>
                      </a:r>
                      <a:endParaRPr lang="en-US" sz="100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indent="0" algn="l" fontAlgn="b">
                        <a:lnSpc>
                          <a:spcPct val="90000"/>
                        </a:lnSpc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กรมราชทัณฑ์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4365718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87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กรมสอบสวนคดีพิเศษ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9640189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88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สถาบันนิติวิทยาศาสตร์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71647509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89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สำนักงานกิจการยุติธรรม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080707"/>
                  </a:ext>
                </a:extLst>
              </a:tr>
              <a:tr h="29685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90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t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สำนักงานคณะกรรมการป้องกันและปราบปรามยาเสพติด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3354020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91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กระทรวงแรงงาน</a:t>
                      </a:r>
                      <a:endParaRPr lang="en-US" sz="100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indent="0" algn="l" fontAlgn="b">
                        <a:lnSpc>
                          <a:spcPct val="90000"/>
                        </a:lnSpc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00526824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92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กรมการจัดหางาน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+ 9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6404741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93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กรมพัฒนาฝีมือแรงงาน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8344828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94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กระทรวงแรงงาน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กรมสวัสดิการและคุ้มครองแรงงาน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95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สำนักงานประกันสังคม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7616245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96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5">
                  <a:txBody>
                    <a:bodyPr/>
                    <a:lstStyle/>
                    <a:p>
                      <a:pPr marL="58738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กระทรวงวัฒนธรรม</a:t>
                      </a: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สำนักงานปลัดกระทรวงวัฒนธรรม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3983709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97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สำนักงานศิลปวัฒนธรรมร่วมสมัย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6844031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98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กรมการศาสนา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2295132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99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กรมส่งเสริมวัฒนธรรม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4639575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100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กรมศิลปากร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5792571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101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3">
                  <a:txBody>
                    <a:bodyPr/>
                    <a:lstStyle/>
                    <a:p>
                      <a:pPr marL="58738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กระทรวงศึกษาธิการ</a:t>
                      </a: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สำนักงานปลัดกระทรวงศึกษาธิการ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63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4808591"/>
                  </a:ext>
                </a:extLst>
              </a:tr>
              <a:tr h="237814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102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สำนักงานเลขาธิการสภาการศึกษา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6487120"/>
                  </a:ext>
                </a:extLst>
              </a:tr>
              <a:tr h="292897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103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สำนักงานคณะกรรมการการศึกษาขั้นพื้นฐาน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02627970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B752AB62-9759-234C-51E3-5BB2043EF652}"/>
              </a:ext>
            </a:extLst>
          </p:cNvPr>
          <p:cNvSpPr txBox="1"/>
          <p:nvPr/>
        </p:nvSpPr>
        <p:spPr>
          <a:xfrm>
            <a:off x="2210767" y="946038"/>
            <a:ext cx="7698664" cy="795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หน่วยงานที่เกี่ยวข้องที่มีชุดข้อมูลตามหมวดหมู่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ข้อมูลตามธรรมาภิบาลภาครัฐ : ข้อมูลสาธารณะ (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3,635</a:t>
            </a: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ชุดข้อมูล)</a:t>
            </a:r>
          </a:p>
        </p:txBody>
      </p:sp>
      <p:sp>
        <p:nvSpPr>
          <p:cNvPr id="6" name="ตัวแทนหมายเลขสไลด์ 1">
            <a:extLst>
              <a:ext uri="{FF2B5EF4-FFF2-40B4-BE49-F238E27FC236}">
                <a16:creationId xmlns:a16="http://schemas.microsoft.com/office/drawing/2014/main" id="{ED1A95AC-77EF-46B7-55EE-C44990FEFAC8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24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000754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0923" y="909236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88451B7-0B3F-4353-D5AF-4DFE053AA096}"/>
              </a:ext>
            </a:extLst>
          </p:cNvPr>
          <p:cNvSpPr/>
          <p:nvPr/>
        </p:nvSpPr>
        <p:spPr>
          <a:xfrm>
            <a:off x="297180" y="1273294"/>
            <a:ext cx="11532172" cy="5410079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2EFA50E9-9199-4444-008D-1B0AAE1D777B}"/>
              </a:ext>
            </a:extLst>
          </p:cNvPr>
          <p:cNvSpPr/>
          <p:nvPr/>
        </p:nvSpPr>
        <p:spPr>
          <a:xfrm>
            <a:off x="2267989" y="939977"/>
            <a:ext cx="7504183" cy="788943"/>
          </a:xfrm>
          <a:prstGeom prst="roundRect">
            <a:avLst>
              <a:gd name="adj" fmla="val 34572"/>
            </a:avLst>
          </a:prstGeom>
          <a:solidFill>
            <a:srgbClr val="13608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226B1D7D-0027-7F56-2615-F0E6B93E07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7616616"/>
              </p:ext>
            </p:extLst>
          </p:nvPr>
        </p:nvGraphicFramePr>
        <p:xfrm>
          <a:off x="347890" y="1745270"/>
          <a:ext cx="3801860" cy="48807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205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92149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243413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34559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584461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377073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</a:tblGrid>
              <a:tr h="328130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ลง</a:t>
                      </a:r>
                      <a:b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</a:t>
                      </a:r>
                      <a:endParaRPr lang="en-US" sz="900" spc="-6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ไม่ลงทะเบียน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+ชุดข้อมูลใหม่</a:t>
                      </a:r>
                      <a:endParaRPr lang="en-US" sz="11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301006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104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กระทรวงศึกษาธิการ</a:t>
                      </a: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</a:t>
                      </a:r>
                      <a:br>
                        <a:rPr lang="en-US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การอาชีวศึกษา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105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9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กระทรวงสาธารณสุข</a:t>
                      </a:r>
                      <a:endParaRPr lang="en-US" sz="10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สำนักงานปลัดกระทรวงสาธารณสุข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2122484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106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กรมการแพทย์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1036952"/>
                  </a:ext>
                </a:extLst>
              </a:tr>
              <a:tr h="301006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107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กรมการแพทย์แผนไทยและการแพทย์ทางเลือก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2458452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108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กรมควบคุมโรค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99476748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109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กรมวิทยาศาสตร์การแพทย์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8196684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110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กรมสนับสนุนบริการสุขภาพ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2781945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111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กรมสุขภาพจิต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2916516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112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กรมอนามัย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16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2745986"/>
                  </a:ext>
                </a:extLst>
              </a:tr>
              <a:tr h="301006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113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สำนักงานคณะกรรมการอาหาร</a:t>
                      </a:r>
                      <a:b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และยา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3447876"/>
                  </a:ext>
                </a:extLst>
              </a:tr>
              <a:tr h="301006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114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7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กระทรวงอุตสาหกรรม</a:t>
                      </a:r>
                      <a:endParaRPr lang="en-US" sz="10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สำนักงานปลัดกระทรวงอุตสาหกรรม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43159087"/>
                  </a:ext>
                </a:extLst>
              </a:tr>
              <a:tr h="301006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115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สำนักงานมาตรฐานผลิตภัณฑ์อุตสาหกรรม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030066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116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สำนักงานเศรษฐกิจอุตสาหกรรม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6027900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117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17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4784675"/>
                  </a:ext>
                </a:extLst>
              </a:tr>
              <a:tr h="301006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118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กรมอุตสาหกรรมพื้นฐานและการเหมืองแร่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2460806"/>
                  </a:ext>
                </a:extLst>
              </a:tr>
              <a:tr h="301006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119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สำนักงานคณะกรรมการอ้อยและน้ำตาลทราย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4789278"/>
                  </a:ext>
                </a:extLst>
              </a:tr>
              <a:tr h="2349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120</a:t>
                      </a:r>
                      <a:endParaRPr lang="en-US" sz="10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กรมโรงงานอุตสาหกรรม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3479983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198D95A0-8B7C-7A3B-80F1-3CD1D73C921D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ร้อยละของชุดข้อมูลเปิดที่เป็นไปตามมาตรฐานในระบบบัญชีข้อมูลภาครัฐ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GD Catalog)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3ABDF6C1-F0AC-41A5-9E9A-EA2DAECE07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6420606"/>
              </p:ext>
            </p:extLst>
          </p:nvPr>
        </p:nvGraphicFramePr>
        <p:xfrm>
          <a:off x="4203077" y="1745270"/>
          <a:ext cx="3726775" cy="48807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1605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35291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214756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4643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548640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7388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</a:tblGrid>
              <a:tr h="451791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ลง</a:t>
                      </a:r>
                      <a:b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</a:t>
                      </a:r>
                      <a:endParaRPr lang="en-US" sz="900" spc="-6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ไม่ลงทะเบียน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+ชุดข้อมูลใหม่</a:t>
                      </a:r>
                      <a:endParaRPr lang="en-US" sz="11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251078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1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สำนักนายกรัฐมนตรี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5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สำนักงานปลัดสำนักนายกรัฐมนตรี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00926928"/>
                  </a:ext>
                </a:extLst>
              </a:tr>
              <a:tr h="314759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สำนักงานสภาความมั่นคงแห่งชาติ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55148413"/>
                  </a:ext>
                </a:extLst>
              </a:tr>
              <a:tr h="314759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สำนักงานสภาพัฒนาการเศรษฐกิจและสังคมแห่งชาติ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6961143"/>
                  </a:ext>
                </a:extLst>
              </a:tr>
              <a:tr h="251078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สำนักเลขาธิการคณะรัฐมนตรี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406900"/>
                  </a:ext>
                </a:extLst>
              </a:tr>
              <a:tr h="251078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สำนักเลขาธิการนายกรัฐมนตรี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4864203"/>
                  </a:ext>
                </a:extLst>
              </a:tr>
              <a:tr h="251078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กรมประชาสัมพันธ์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000889"/>
                  </a:ext>
                </a:extLst>
              </a:tr>
              <a:tr h="251078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สำนักข่าวกรองแห่งชาติ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0734799"/>
                  </a:ext>
                </a:extLst>
              </a:tr>
              <a:tr h="251078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สำนักงบประมาณ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95434123"/>
                  </a:ext>
                </a:extLst>
              </a:tr>
              <a:tr h="46808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สำนักงานขับเคลื่อนการปฏิรูปประเทศ ยุทธศาสตร์ชาติ และ</a:t>
                      </a:r>
                      <a:br>
                        <a:rPr lang="en-US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การสร้างความสามัคคีปรองดอง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 + 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100872"/>
                  </a:ext>
                </a:extLst>
              </a:tr>
              <a:tr h="251078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สำนักงานคณะกรรมการกฤษฎีกา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60676691"/>
                  </a:ext>
                </a:extLst>
              </a:tr>
              <a:tr h="314759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สำนักงานคณะกรรมการข้าราชการพลเรือน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1171830"/>
                  </a:ext>
                </a:extLst>
              </a:tr>
              <a:tr h="314759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สำนักงานคณะกรรมการคุ้มครองผู้บริโภค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6579712"/>
                  </a:ext>
                </a:extLst>
              </a:tr>
              <a:tr h="314759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สำนักงานคณะกรรมการนโยบายที่ดินแห่งชาติ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9951824"/>
                  </a:ext>
                </a:extLst>
              </a:tr>
              <a:tr h="314759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สำนักงานคณะกรรมการพัฒนาระบบราชการ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2555881"/>
                  </a:ext>
                </a:extLst>
              </a:tr>
              <a:tr h="314759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สำนักงานคณะกรรมการส่งเสริมการลงทุน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2200504"/>
                  </a:ext>
                </a:extLst>
              </a:tr>
            </a:tbl>
          </a:graphicData>
        </a:graphic>
      </p:graphicFrame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31C57DF1-74E9-4003-B778-23186BFA6C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7687370"/>
              </p:ext>
            </p:extLst>
          </p:nvPr>
        </p:nvGraphicFramePr>
        <p:xfrm>
          <a:off x="8016214" y="1745270"/>
          <a:ext cx="3766438" cy="27358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205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92149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218199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20624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554736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10525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</a:tblGrid>
              <a:tr h="172377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ลง</a:t>
                      </a:r>
                      <a:b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6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</a:t>
                      </a:r>
                      <a:endParaRPr lang="en-US" sz="900" spc="-6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ไม่ลงทะเบียน</a:t>
                      </a:r>
                      <a:b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+ชุดข้อมูลใหม่</a:t>
                      </a:r>
                      <a:endParaRPr lang="en-US" sz="1100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สำนักนายกรัฐมนตรี</a:t>
                      </a:r>
                      <a:endParaRPr lang="en-US" sz="110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สำนักงานทรัพยากรน้ำแห่งชาติ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761624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6">
                  <a:txBody>
                    <a:bodyPr/>
                    <a:lstStyle/>
                    <a:p>
                      <a:pPr marL="58738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ส่วนราชการที่ไม่สังกัดสำนักนายกรัฐมนตรี กระทรวง หรือทบวง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ศูนย์อำนวยการบริหารจังหวัดชายแดนภาคใต้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398370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สำนักงานคณะกรรมการป้องกันและปราบปรามการทุจริต</a:t>
                      </a:r>
                      <a:b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ในภาครัฐ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6844031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สำนักงานคณะกรรมการพิเศษเพื่อประสานงานโครงการ</a:t>
                      </a:r>
                      <a:b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อันเนื่องมาจากพระราชดำริ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229513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สำนักงานป้องกันและปราบปรามการฟอกเงิน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994000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สำนักงานพระพุทธศาสนาแห่งชาติ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58352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>
                        <a:lnSpc>
                          <a:spcPct val="90000"/>
                        </a:lnSpc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สำนักงานราชบัณฑิตยสภา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 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90000"/>
                        </a:lnSpc>
                      </a:pP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352351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C467983C-2815-970D-1B8F-BED12B9B9709}"/>
              </a:ext>
            </a:extLst>
          </p:cNvPr>
          <p:cNvSpPr txBox="1"/>
          <p:nvPr/>
        </p:nvSpPr>
        <p:spPr>
          <a:xfrm>
            <a:off x="2210767" y="940907"/>
            <a:ext cx="7698664" cy="7951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หน่วยงานที่เกี่ยวข้องที่มีชุดข้อมูลตามหมวดหมู่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ข้อมูลตามธรรมาภิบาลภาครัฐ : ข้อมูลสาธารณะ (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3,635</a:t>
            </a: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ชุดข้อมูล)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BCA30DA-1213-4BA3-A9D3-7C9A5AE5E4E9}"/>
              </a:ext>
            </a:extLst>
          </p:cNvPr>
          <p:cNvSpPr txBox="1"/>
          <p:nvPr/>
        </p:nvSpPr>
        <p:spPr>
          <a:xfrm>
            <a:off x="10004543" y="4677153"/>
            <a:ext cx="1414569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รายละเอียดชุดข้อมูล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EC2E5652-07E4-44C4-8E1F-BAD560F486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04543" y="4930437"/>
            <a:ext cx="1468635" cy="146863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78ACA6D9-7322-43EA-995C-D10EBE44513C}"/>
              </a:ext>
            </a:extLst>
          </p:cNvPr>
          <p:cNvSpPr txBox="1"/>
          <p:nvPr/>
        </p:nvSpPr>
        <p:spPr>
          <a:xfrm>
            <a:off x="9569936" y="6329723"/>
            <a:ext cx="23495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https://shorturl.asia/xvfky</a:t>
            </a:r>
          </a:p>
        </p:txBody>
      </p:sp>
      <p:sp>
        <p:nvSpPr>
          <p:cNvPr id="6" name="ตัวแทนหมายเลขสไลด์ 1">
            <a:extLst>
              <a:ext uri="{FF2B5EF4-FFF2-40B4-BE49-F238E27FC236}">
                <a16:creationId xmlns:a16="http://schemas.microsoft.com/office/drawing/2014/main" id="{BCB07467-E736-5ED6-519B-1F1A88E22799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25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20679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235149" y="948178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Oval 7">
            <a:extLst>
              <a:ext uri="{FF2B5EF4-FFF2-40B4-BE49-F238E27FC236}">
                <a16:creationId xmlns:a16="http://schemas.microsoft.com/office/drawing/2014/main" id="{64A58956-4A30-09A5-84FA-E4D672D49186}"/>
              </a:ext>
            </a:extLst>
          </p:cNvPr>
          <p:cNvSpPr/>
          <p:nvPr/>
        </p:nvSpPr>
        <p:spPr>
          <a:xfrm>
            <a:off x="10396136" y="1723456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8" name="Oval 8">
            <a:extLst>
              <a:ext uri="{FF2B5EF4-FFF2-40B4-BE49-F238E27FC236}">
                <a16:creationId xmlns:a16="http://schemas.microsoft.com/office/drawing/2014/main" id="{92B484C1-E9B1-92A0-C426-537B798E66F7}"/>
              </a:ext>
            </a:extLst>
          </p:cNvPr>
          <p:cNvSpPr/>
          <p:nvPr/>
        </p:nvSpPr>
        <p:spPr>
          <a:xfrm>
            <a:off x="1474717" y="1723081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9" name="Oval 119">
            <a:extLst>
              <a:ext uri="{FF2B5EF4-FFF2-40B4-BE49-F238E27FC236}">
                <a16:creationId xmlns:a16="http://schemas.microsoft.com/office/drawing/2014/main" id="{0F44F8D8-4B14-24A2-B643-6E58EE6EC289}"/>
              </a:ext>
            </a:extLst>
          </p:cNvPr>
          <p:cNvSpPr/>
          <p:nvPr/>
        </p:nvSpPr>
        <p:spPr>
          <a:xfrm>
            <a:off x="1267069" y="2808563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0" name="Straight Arrow Connector 121">
            <a:extLst>
              <a:ext uri="{FF2B5EF4-FFF2-40B4-BE49-F238E27FC236}">
                <a16:creationId xmlns:a16="http://schemas.microsoft.com/office/drawing/2014/main" id="{45DBD24A-78E9-D371-3602-8DB45A589EA4}"/>
              </a:ext>
            </a:extLst>
          </p:cNvPr>
          <p:cNvCxnSpPr>
            <a:cxnSpLocks/>
            <a:stCxn id="53" idx="0"/>
          </p:cNvCxnSpPr>
          <p:nvPr/>
        </p:nvCxnSpPr>
        <p:spPr>
          <a:xfrm flipV="1">
            <a:off x="1588158" y="2093935"/>
            <a:ext cx="0" cy="764426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11" name="Oval 125">
            <a:extLst>
              <a:ext uri="{FF2B5EF4-FFF2-40B4-BE49-F238E27FC236}">
                <a16:creationId xmlns:a16="http://schemas.microsoft.com/office/drawing/2014/main" id="{7FA2F41E-BCE7-6394-F012-01037BD49585}"/>
              </a:ext>
            </a:extLst>
          </p:cNvPr>
          <p:cNvSpPr/>
          <p:nvPr/>
        </p:nvSpPr>
        <p:spPr>
          <a:xfrm>
            <a:off x="11106620" y="4229747"/>
            <a:ext cx="652949" cy="652949"/>
          </a:xfrm>
          <a:prstGeom prst="ellipse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2" name="Oval 150">
            <a:extLst>
              <a:ext uri="{FF2B5EF4-FFF2-40B4-BE49-F238E27FC236}">
                <a16:creationId xmlns:a16="http://schemas.microsoft.com/office/drawing/2014/main" id="{F8022C6C-FA1A-3A0E-E55B-F42A06EC4F0C}"/>
              </a:ext>
            </a:extLst>
          </p:cNvPr>
          <p:cNvSpPr/>
          <p:nvPr/>
        </p:nvSpPr>
        <p:spPr>
          <a:xfrm>
            <a:off x="10206721" y="2348339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3" name="Straight Arrow Connector 152">
            <a:extLst>
              <a:ext uri="{FF2B5EF4-FFF2-40B4-BE49-F238E27FC236}">
                <a16:creationId xmlns:a16="http://schemas.microsoft.com/office/drawing/2014/main" id="{D71D82E7-DF42-CB08-89B2-00C41987D0B4}"/>
              </a:ext>
            </a:extLst>
          </p:cNvPr>
          <p:cNvCxnSpPr>
            <a:cxnSpLocks/>
            <a:stCxn id="12" idx="0"/>
          </p:cNvCxnSpPr>
          <p:nvPr/>
        </p:nvCxnSpPr>
        <p:spPr>
          <a:xfrm flipH="1" flipV="1">
            <a:off x="10533195" y="2069473"/>
            <a:ext cx="1" cy="278866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E2C01662-161D-79BE-62AA-251C808DB7D7}"/>
              </a:ext>
            </a:extLst>
          </p:cNvPr>
          <p:cNvSpPr txBox="1"/>
          <p:nvPr/>
        </p:nvSpPr>
        <p:spPr>
          <a:xfrm>
            <a:off x="10974003" y="1314504"/>
            <a:ext cx="1037425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พ.ย.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-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ธ.ค.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72016C2-08AD-D10F-6605-8C4EB181F787}"/>
              </a:ext>
            </a:extLst>
          </p:cNvPr>
          <p:cNvSpPr txBox="1"/>
          <p:nvPr/>
        </p:nvSpPr>
        <p:spPr>
          <a:xfrm>
            <a:off x="1124698" y="1324639"/>
            <a:ext cx="1083683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ต.ค.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66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1E2E0E0-A783-F3F1-E829-60C8A132F334}"/>
              </a:ext>
            </a:extLst>
          </p:cNvPr>
          <p:cNvSpPr txBox="1"/>
          <p:nvPr/>
        </p:nvSpPr>
        <p:spPr>
          <a:xfrm>
            <a:off x="6996772" y="3593823"/>
            <a:ext cx="1259878" cy="113236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สสช. ตรวจข้อมูลทั้งหมดที่ขึ้นทะเบียน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GD Catalog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และให้ความเห็นหน่วยงานแก้ไขหากไม่เป็นไปตามมาตรฐาน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CEFAB3E-B336-8195-58AF-E9A35ACD97D5}"/>
              </a:ext>
            </a:extLst>
          </p:cNvPr>
          <p:cNvSpPr txBox="1"/>
          <p:nvPr/>
        </p:nvSpPr>
        <p:spPr>
          <a:xfrm>
            <a:off x="10843397" y="4890926"/>
            <a:ext cx="1221905" cy="7925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1.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นายกรัฐมนตรีรับทราบ</a:t>
            </a:r>
            <a:b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</a:b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ผลประเมิน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ผ่านระบบ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Online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D888688D-ABA0-3A5C-F135-C8DE0B5967F2}"/>
              </a:ext>
            </a:extLst>
          </p:cNvPr>
          <p:cNvSpPr/>
          <p:nvPr/>
        </p:nvSpPr>
        <p:spPr>
          <a:xfrm>
            <a:off x="7451049" y="1709024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4" name="Oval 113">
            <a:extLst>
              <a:ext uri="{FF2B5EF4-FFF2-40B4-BE49-F238E27FC236}">
                <a16:creationId xmlns:a16="http://schemas.microsoft.com/office/drawing/2014/main" id="{B2A52B0E-1249-4AF3-1040-10E40792BB67}"/>
              </a:ext>
            </a:extLst>
          </p:cNvPr>
          <p:cNvSpPr/>
          <p:nvPr/>
        </p:nvSpPr>
        <p:spPr>
          <a:xfrm>
            <a:off x="7255748" y="2963344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solidFill>
              <a:srgbClr val="00CC99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0B39CA7-051E-C1C6-9F42-E06EA5C62565}"/>
              </a:ext>
            </a:extLst>
          </p:cNvPr>
          <p:cNvSpPr txBox="1"/>
          <p:nvPr/>
        </p:nvSpPr>
        <p:spPr>
          <a:xfrm>
            <a:off x="10096315" y="1307075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ต.ค.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83CEFD7-2345-A6A2-6BDD-6B535A42EE41}"/>
              </a:ext>
            </a:extLst>
          </p:cNvPr>
          <p:cNvSpPr txBox="1"/>
          <p:nvPr/>
        </p:nvSpPr>
        <p:spPr>
          <a:xfrm>
            <a:off x="9697429" y="3052256"/>
            <a:ext cx="1897462" cy="9541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1.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เลขาธิการ ก.พ.ร.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ประเมิน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(เบื้องต้น)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เสนอ รมต./รองนายกฯ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ที่เกี่ยวข้อง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ผ่านระบบ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Online </a:t>
            </a:r>
          </a:p>
        </p:txBody>
      </p:sp>
      <p:sp>
        <p:nvSpPr>
          <p:cNvPr id="27" name="Rectangle 7">
            <a:extLst>
              <a:ext uri="{FF2B5EF4-FFF2-40B4-BE49-F238E27FC236}">
                <a16:creationId xmlns:a16="http://schemas.microsoft.com/office/drawing/2014/main" id="{A3897003-7C4C-3792-9922-02C3D30F5993}"/>
              </a:ext>
            </a:extLst>
          </p:cNvPr>
          <p:cNvSpPr/>
          <p:nvPr/>
        </p:nvSpPr>
        <p:spPr>
          <a:xfrm>
            <a:off x="7462159" y="3133613"/>
            <a:ext cx="307420" cy="30742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28" name="Graphic 27" descr="Meeting">
            <a:extLst>
              <a:ext uri="{FF2B5EF4-FFF2-40B4-BE49-F238E27FC236}">
                <a16:creationId xmlns:a16="http://schemas.microsoft.com/office/drawing/2014/main" id="{E69651A4-6831-EE1D-AA08-17C46A9A49F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310300" y="2432038"/>
            <a:ext cx="480089" cy="480089"/>
          </a:xfrm>
          <a:prstGeom prst="rect">
            <a:avLst/>
          </a:prstGeom>
        </p:spPr>
      </p:pic>
      <p:pic>
        <p:nvPicPr>
          <p:cNvPr id="29" name="Graphic 28" descr="Male profile">
            <a:extLst>
              <a:ext uri="{FF2B5EF4-FFF2-40B4-BE49-F238E27FC236}">
                <a16:creationId xmlns:a16="http://schemas.microsoft.com/office/drawing/2014/main" id="{65553B93-142B-E72E-9B93-B3F611FE2D0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172428" y="4282160"/>
            <a:ext cx="523734" cy="523734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4324B66B-B89C-A045-DC61-76455668888E}"/>
              </a:ext>
            </a:extLst>
          </p:cNvPr>
          <p:cNvSpPr txBox="1"/>
          <p:nvPr/>
        </p:nvSpPr>
        <p:spPr>
          <a:xfrm>
            <a:off x="502928" y="1336413"/>
            <a:ext cx="872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ก.ย.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66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31" name="Straight Arrow Connector 115">
            <a:extLst>
              <a:ext uri="{FF2B5EF4-FFF2-40B4-BE49-F238E27FC236}">
                <a16:creationId xmlns:a16="http://schemas.microsoft.com/office/drawing/2014/main" id="{F82215BD-D77E-7A56-2499-8673EDB5C2F2}"/>
              </a:ext>
            </a:extLst>
          </p:cNvPr>
          <p:cNvCxnSpPr>
            <a:cxnSpLocks/>
            <a:endCxn id="59" idx="4"/>
          </p:cNvCxnSpPr>
          <p:nvPr/>
        </p:nvCxnSpPr>
        <p:spPr>
          <a:xfrm flipH="1" flipV="1">
            <a:off x="11391033" y="2043896"/>
            <a:ext cx="36319" cy="2201545"/>
          </a:xfrm>
          <a:prstGeom prst="straightConnector1">
            <a:avLst/>
          </a:prstGeom>
          <a:noFill/>
          <a:ln w="25400" cap="flat" cmpd="sng" algn="ctr">
            <a:solidFill>
              <a:srgbClr val="E62601"/>
            </a:solidFill>
            <a:prstDash val="solid"/>
            <a:miter lim="800000"/>
            <a:tailEnd type="arrow"/>
          </a:ln>
          <a:effectLst/>
        </p:spPr>
      </p:cxnSp>
      <p:sp>
        <p:nvSpPr>
          <p:cNvPr id="32" name="Oval 7">
            <a:extLst>
              <a:ext uri="{FF2B5EF4-FFF2-40B4-BE49-F238E27FC236}">
                <a16:creationId xmlns:a16="http://schemas.microsoft.com/office/drawing/2014/main" id="{7E4130ED-35C1-FC0E-ACB0-03B489024089}"/>
              </a:ext>
            </a:extLst>
          </p:cNvPr>
          <p:cNvSpPr/>
          <p:nvPr/>
        </p:nvSpPr>
        <p:spPr>
          <a:xfrm>
            <a:off x="808742" y="1723081"/>
            <a:ext cx="274926" cy="25510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7C27E51-A590-3B24-21A7-1C022C2041E9}"/>
              </a:ext>
            </a:extLst>
          </p:cNvPr>
          <p:cNvGrpSpPr/>
          <p:nvPr/>
        </p:nvGrpSpPr>
        <p:grpSpPr>
          <a:xfrm>
            <a:off x="240562" y="1656375"/>
            <a:ext cx="425756" cy="393154"/>
            <a:chOff x="2037500" y="3040187"/>
            <a:chExt cx="419949" cy="419949"/>
          </a:xfrm>
          <a:solidFill>
            <a:srgbClr val="E62601"/>
          </a:solidFill>
        </p:grpSpPr>
        <p:sp>
          <p:nvSpPr>
            <p:cNvPr id="34" name="Circle: Hollow 33">
              <a:extLst>
                <a:ext uri="{FF2B5EF4-FFF2-40B4-BE49-F238E27FC236}">
                  <a16:creationId xmlns:a16="http://schemas.microsoft.com/office/drawing/2014/main" id="{AD7584D5-5E56-4041-E4AE-0E3F8C2C22A2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06275B06-5E07-EB3F-7CA7-FE363307E7B8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</p:grpSp>
      <p:sp>
        <p:nvSpPr>
          <p:cNvPr id="36" name="Rectangle 35">
            <a:extLst>
              <a:ext uri="{FF2B5EF4-FFF2-40B4-BE49-F238E27FC236}">
                <a16:creationId xmlns:a16="http://schemas.microsoft.com/office/drawing/2014/main" id="{4089AE0C-92F2-C93C-29DC-82991A2640B4}"/>
              </a:ext>
            </a:extLst>
          </p:cNvPr>
          <p:cNvSpPr/>
          <p:nvPr/>
        </p:nvSpPr>
        <p:spPr>
          <a:xfrm>
            <a:off x="483678" y="2009159"/>
            <a:ext cx="10924424" cy="48051"/>
          </a:xfrm>
          <a:prstGeom prst="rect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CE0CDF88-BA41-F9B7-E475-70E3DC07A90A}"/>
              </a:ext>
            </a:extLst>
          </p:cNvPr>
          <p:cNvSpPr txBox="1"/>
          <p:nvPr/>
        </p:nvSpPr>
        <p:spPr>
          <a:xfrm>
            <a:off x="9339031" y="1311128"/>
            <a:ext cx="827796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ก.ย.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38DF7F9B-B185-1011-2C4C-4C6E5A40B396}"/>
              </a:ext>
            </a:extLst>
          </p:cNvPr>
          <p:cNvSpPr txBox="1"/>
          <p:nvPr/>
        </p:nvSpPr>
        <p:spPr>
          <a:xfrm>
            <a:off x="9257798" y="5144051"/>
            <a:ext cx="1205522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สำนักงาน ก.พ.ร.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จัดทำผลประเมิน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ภาพรวม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FCBF5CE2-DD61-0107-AD3A-03C9B1B69D60}"/>
              </a:ext>
            </a:extLst>
          </p:cNvPr>
          <p:cNvSpPr/>
          <p:nvPr/>
        </p:nvSpPr>
        <p:spPr>
          <a:xfrm>
            <a:off x="9684662" y="1723081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40" name="Oval 113">
            <a:extLst>
              <a:ext uri="{FF2B5EF4-FFF2-40B4-BE49-F238E27FC236}">
                <a16:creationId xmlns:a16="http://schemas.microsoft.com/office/drawing/2014/main" id="{EF2E24F8-980A-AAAF-05CB-EC28E5255766}"/>
              </a:ext>
            </a:extLst>
          </p:cNvPr>
          <p:cNvSpPr/>
          <p:nvPr/>
        </p:nvSpPr>
        <p:spPr>
          <a:xfrm>
            <a:off x="9556070" y="4449269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42" name="Straight Arrow Connector 115">
            <a:extLst>
              <a:ext uri="{FF2B5EF4-FFF2-40B4-BE49-F238E27FC236}">
                <a16:creationId xmlns:a16="http://schemas.microsoft.com/office/drawing/2014/main" id="{A34D74D2-C39F-D026-E7C0-3891B21CE479}"/>
              </a:ext>
            </a:extLst>
          </p:cNvPr>
          <p:cNvCxnSpPr>
            <a:cxnSpLocks/>
          </p:cNvCxnSpPr>
          <p:nvPr/>
        </p:nvCxnSpPr>
        <p:spPr>
          <a:xfrm flipV="1">
            <a:off x="9831745" y="2093935"/>
            <a:ext cx="0" cy="2355334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cxnSp>
        <p:nvCxnSpPr>
          <p:cNvPr id="43" name="Straight Arrow Connector 152">
            <a:extLst>
              <a:ext uri="{FF2B5EF4-FFF2-40B4-BE49-F238E27FC236}">
                <a16:creationId xmlns:a16="http://schemas.microsoft.com/office/drawing/2014/main" id="{0898E4B9-DAEF-B37F-9325-25F765D85973}"/>
              </a:ext>
            </a:extLst>
          </p:cNvPr>
          <p:cNvCxnSpPr>
            <a:cxnSpLocks/>
            <a:stCxn id="24" idx="0"/>
          </p:cNvCxnSpPr>
          <p:nvPr/>
        </p:nvCxnSpPr>
        <p:spPr>
          <a:xfrm flipV="1">
            <a:off x="7582223" y="2100112"/>
            <a:ext cx="0" cy="863232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F4E339D6-855E-F338-4715-6202B9AAF639}"/>
              </a:ext>
            </a:extLst>
          </p:cNvPr>
          <p:cNvSpPr txBox="1"/>
          <p:nvPr/>
        </p:nvSpPr>
        <p:spPr>
          <a:xfrm>
            <a:off x="841352" y="3415172"/>
            <a:ext cx="154871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สสช. และ สพร. ชี้แจงแนวทางการจัดทำตัวชี้วัด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ให้ความรู้การลงทะเบียนชุดข้อมูล</a:t>
            </a:r>
            <a:endParaRPr kumimoji="0" lang="th-TH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45" name="Graphic 44" descr="Male profile">
            <a:extLst>
              <a:ext uri="{FF2B5EF4-FFF2-40B4-BE49-F238E27FC236}">
                <a16:creationId xmlns:a16="http://schemas.microsoft.com/office/drawing/2014/main" id="{B8D7F291-9388-2D44-2ABF-3F067169BCE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620676" y="4489281"/>
            <a:ext cx="523734" cy="523734"/>
          </a:xfrm>
          <a:prstGeom prst="rect">
            <a:avLst/>
          </a:prstGeom>
        </p:spPr>
      </p:pic>
      <p:sp>
        <p:nvSpPr>
          <p:cNvPr id="46" name="Rectangle 45">
            <a:extLst>
              <a:ext uri="{FF2B5EF4-FFF2-40B4-BE49-F238E27FC236}">
                <a16:creationId xmlns:a16="http://schemas.microsoft.com/office/drawing/2014/main" id="{D9880559-1611-F706-85B2-5E3C1D3B751C}"/>
              </a:ext>
            </a:extLst>
          </p:cNvPr>
          <p:cNvSpPr/>
          <p:nvPr/>
        </p:nvSpPr>
        <p:spPr>
          <a:xfrm>
            <a:off x="502927" y="1653560"/>
            <a:ext cx="10924423" cy="45719"/>
          </a:xfrm>
          <a:prstGeom prst="rect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A6AAAA5-75E7-8B5A-8269-D7F70625B5A5}"/>
              </a:ext>
            </a:extLst>
          </p:cNvPr>
          <p:cNvSpPr txBox="1"/>
          <p:nvPr/>
        </p:nvSpPr>
        <p:spPr>
          <a:xfrm>
            <a:off x="4653574" y="1374883"/>
            <a:ext cx="1415517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ธ.ค.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66 – 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มี.ค.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48" name="Straight Arrow Connector 115">
            <a:extLst>
              <a:ext uri="{FF2B5EF4-FFF2-40B4-BE49-F238E27FC236}">
                <a16:creationId xmlns:a16="http://schemas.microsoft.com/office/drawing/2014/main" id="{025006EA-7DF3-C97E-C53A-838ADB9278A5}"/>
              </a:ext>
            </a:extLst>
          </p:cNvPr>
          <p:cNvCxnSpPr>
            <a:cxnSpLocks/>
            <a:stCxn id="49" idx="0"/>
          </p:cNvCxnSpPr>
          <p:nvPr/>
        </p:nvCxnSpPr>
        <p:spPr>
          <a:xfrm flipV="1">
            <a:off x="5349854" y="2093935"/>
            <a:ext cx="0" cy="2351558"/>
          </a:xfrm>
          <a:prstGeom prst="straightConnector1">
            <a:avLst/>
          </a:prstGeom>
          <a:noFill/>
          <a:ln w="25400" cap="flat" cmpd="sng" algn="ctr">
            <a:solidFill>
              <a:srgbClr val="FFC000"/>
            </a:solidFill>
            <a:prstDash val="solid"/>
            <a:miter lim="800000"/>
            <a:tailEnd type="arrow"/>
          </a:ln>
          <a:effectLst/>
        </p:spPr>
      </p:cxnSp>
      <p:sp>
        <p:nvSpPr>
          <p:cNvPr id="49" name="Oval 113">
            <a:extLst>
              <a:ext uri="{FF2B5EF4-FFF2-40B4-BE49-F238E27FC236}">
                <a16:creationId xmlns:a16="http://schemas.microsoft.com/office/drawing/2014/main" id="{E3775B91-9DA4-B85F-D50B-920BD762AC11}"/>
              </a:ext>
            </a:extLst>
          </p:cNvPr>
          <p:cNvSpPr/>
          <p:nvPr/>
        </p:nvSpPr>
        <p:spPr>
          <a:xfrm>
            <a:off x="5023379" y="4445493"/>
            <a:ext cx="652949" cy="652949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9338D8AA-CC79-A827-63E8-556B8049CED7}"/>
              </a:ext>
            </a:extLst>
          </p:cNvPr>
          <p:cNvSpPr/>
          <p:nvPr/>
        </p:nvSpPr>
        <p:spPr>
          <a:xfrm>
            <a:off x="5205303" y="1716764"/>
            <a:ext cx="264048" cy="264048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6B6EA5EC-65AC-A299-DACF-8E431241A7B8}"/>
              </a:ext>
            </a:extLst>
          </p:cNvPr>
          <p:cNvSpPr txBox="1"/>
          <p:nvPr/>
        </p:nvSpPr>
        <p:spPr>
          <a:xfrm>
            <a:off x="4610061" y="5153561"/>
            <a:ext cx="1459525" cy="7925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หน่วยงานพัฒนา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/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ปรับปรุงชุดข้อมูล และนำมาลงทะเบียนที่ระบบบัญชีข้อมูลภาครัฐ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pic>
        <p:nvPicPr>
          <p:cNvPr id="52" name="Picture 2">
            <a:extLst>
              <a:ext uri="{FF2B5EF4-FFF2-40B4-BE49-F238E27FC236}">
                <a16:creationId xmlns:a16="http://schemas.microsoft.com/office/drawing/2014/main" id="{D3833BF3-E09F-C208-50B3-510C7C2681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079419" y="4582033"/>
            <a:ext cx="529368" cy="3491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485FDDCE-B41B-66C3-68FE-FDABF4BAFDFF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1226" y="2858361"/>
            <a:ext cx="453863" cy="45386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4" name="Group 53">
            <a:extLst>
              <a:ext uri="{FF2B5EF4-FFF2-40B4-BE49-F238E27FC236}">
                <a16:creationId xmlns:a16="http://schemas.microsoft.com/office/drawing/2014/main" id="{9C1CD341-DBD4-0BC4-EA27-194D08B544AE}"/>
              </a:ext>
            </a:extLst>
          </p:cNvPr>
          <p:cNvGrpSpPr/>
          <p:nvPr/>
        </p:nvGrpSpPr>
        <p:grpSpPr>
          <a:xfrm>
            <a:off x="11178155" y="1650742"/>
            <a:ext cx="425756" cy="393154"/>
            <a:chOff x="2037500" y="3040187"/>
            <a:chExt cx="419949" cy="419949"/>
          </a:xfrm>
          <a:solidFill>
            <a:srgbClr val="E62601"/>
          </a:solidFill>
        </p:grpSpPr>
        <p:sp>
          <p:nvSpPr>
            <p:cNvPr id="59" name="Circle: Hollow 58">
              <a:extLst>
                <a:ext uri="{FF2B5EF4-FFF2-40B4-BE49-F238E27FC236}">
                  <a16:creationId xmlns:a16="http://schemas.microsoft.com/office/drawing/2014/main" id="{D1E4D0AB-CD54-AF45-6BCA-16F8A42911C7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AA9FAA72-D9A4-1C64-DBFB-C844EEDB1B69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81F25F28-04BA-384A-23EF-E56A7DC719A1}"/>
              </a:ext>
            </a:extLst>
          </p:cNvPr>
          <p:cNvSpPr txBox="1"/>
          <p:nvPr/>
        </p:nvSpPr>
        <p:spPr>
          <a:xfrm>
            <a:off x="9591432" y="3935689"/>
            <a:ext cx="2073597" cy="6201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2. </a:t>
            </a:r>
            <a:r>
              <a:rPr kumimoji="0" lang="th-TH" altLang="ko-KR" sz="14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องค์การมหาชน</a:t>
            </a:r>
            <a:br>
              <a:rPr kumimoji="0" lang="en-US" altLang="ko-KR" sz="14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</a:b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จัดส่งรายงาน</a:t>
            </a:r>
            <a:b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</a:b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รอบ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12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เดือน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1266EED-9FA5-FBBA-6A03-7052E2E7F40B}"/>
              </a:ext>
            </a:extLst>
          </p:cNvPr>
          <p:cNvSpPr txBox="1"/>
          <p:nvPr/>
        </p:nvSpPr>
        <p:spPr>
          <a:xfrm>
            <a:off x="10860367" y="5705061"/>
            <a:ext cx="1221905" cy="96488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2.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สำนักงาน ก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.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พ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.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ร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.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รายงานผลการประเมิน</a:t>
            </a:r>
            <a:r>
              <a:rPr kumimoji="0" lang="th-TH" altLang="ko-KR" sz="14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องค์การมหาชน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ต่อ อ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.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กพม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./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กพม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.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/ ครม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FECDD07-E1D5-95DB-770C-89BCD8CE536A}"/>
              </a:ext>
            </a:extLst>
          </p:cNvPr>
          <p:cNvSpPr txBox="1"/>
          <p:nvPr/>
        </p:nvSpPr>
        <p:spPr>
          <a:xfrm>
            <a:off x="2137543" y="1256586"/>
            <a:ext cx="2577495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------------ 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พ.ย.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66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– 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ธ.ค.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66 ------------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64" name="Straight Arrow Connector 115">
            <a:extLst>
              <a:ext uri="{FF2B5EF4-FFF2-40B4-BE49-F238E27FC236}">
                <a16:creationId xmlns:a16="http://schemas.microsoft.com/office/drawing/2014/main" id="{F41FA2BB-CE3B-8ED2-A4BB-FDCED4047BF5}"/>
              </a:ext>
            </a:extLst>
          </p:cNvPr>
          <p:cNvCxnSpPr>
            <a:cxnSpLocks/>
            <a:stCxn id="65" idx="0"/>
          </p:cNvCxnSpPr>
          <p:nvPr/>
        </p:nvCxnSpPr>
        <p:spPr>
          <a:xfrm flipV="1">
            <a:off x="2284618" y="2090470"/>
            <a:ext cx="0" cy="2351558"/>
          </a:xfrm>
          <a:prstGeom prst="straightConnector1">
            <a:avLst/>
          </a:prstGeom>
          <a:noFill/>
          <a:ln w="25400" cap="flat" cmpd="sng" algn="ctr">
            <a:solidFill>
              <a:srgbClr val="FFC000"/>
            </a:solidFill>
            <a:prstDash val="solid"/>
            <a:miter lim="800000"/>
            <a:tailEnd type="arrow"/>
          </a:ln>
          <a:effectLst/>
        </p:spPr>
      </p:cxnSp>
      <p:sp>
        <p:nvSpPr>
          <p:cNvPr id="65" name="Oval 113">
            <a:extLst>
              <a:ext uri="{FF2B5EF4-FFF2-40B4-BE49-F238E27FC236}">
                <a16:creationId xmlns:a16="http://schemas.microsoft.com/office/drawing/2014/main" id="{14C4BD0B-59A7-3B74-0948-79D4A647A7D4}"/>
              </a:ext>
            </a:extLst>
          </p:cNvPr>
          <p:cNvSpPr/>
          <p:nvPr/>
        </p:nvSpPr>
        <p:spPr>
          <a:xfrm>
            <a:off x="1958143" y="4442028"/>
            <a:ext cx="652949" cy="652949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4F0D2359-ED66-0EA4-3FF2-45C55275CB8A}"/>
              </a:ext>
            </a:extLst>
          </p:cNvPr>
          <p:cNvSpPr/>
          <p:nvPr/>
        </p:nvSpPr>
        <p:spPr>
          <a:xfrm>
            <a:off x="2139626" y="1704803"/>
            <a:ext cx="264048" cy="264048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531D7581-1D43-CAB3-1D4F-AD3630697EED}"/>
              </a:ext>
            </a:extLst>
          </p:cNvPr>
          <p:cNvSpPr txBox="1"/>
          <p:nvPr/>
        </p:nvSpPr>
        <p:spPr>
          <a:xfrm>
            <a:off x="1575305" y="5150096"/>
            <a:ext cx="1459525" cy="7925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หน่วยงานทบทวนข้อมูลที่เคยนำขึ้นระบบ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/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ยืนยันชุดข้อมูลใหม่ที่จะลงทะเบียน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GD Catalog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ให้ สสช.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68" name="Graphic 67" descr="Document">
            <a:extLst>
              <a:ext uri="{FF2B5EF4-FFF2-40B4-BE49-F238E27FC236}">
                <a16:creationId xmlns:a16="http://schemas.microsoft.com/office/drawing/2014/main" id="{F1D494C0-7E5E-250F-3118-8B7201D6EE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2056717" y="4514743"/>
            <a:ext cx="472770" cy="472770"/>
          </a:xfrm>
          <a:prstGeom prst="rect">
            <a:avLst/>
          </a:prstGeom>
        </p:spPr>
      </p:pic>
      <p:sp>
        <p:nvSpPr>
          <p:cNvPr id="69" name="Oval 8">
            <a:extLst>
              <a:ext uri="{FF2B5EF4-FFF2-40B4-BE49-F238E27FC236}">
                <a16:creationId xmlns:a16="http://schemas.microsoft.com/office/drawing/2014/main" id="{62628B70-BB93-5BA7-3397-544A916590DC}"/>
              </a:ext>
            </a:extLst>
          </p:cNvPr>
          <p:cNvSpPr/>
          <p:nvPr/>
        </p:nvSpPr>
        <p:spPr>
          <a:xfrm>
            <a:off x="2883205" y="1713437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70" name="Oval 119">
            <a:extLst>
              <a:ext uri="{FF2B5EF4-FFF2-40B4-BE49-F238E27FC236}">
                <a16:creationId xmlns:a16="http://schemas.microsoft.com/office/drawing/2014/main" id="{7EE125F1-F4EF-D39F-EE3C-E85D1D0CA89F}"/>
              </a:ext>
            </a:extLst>
          </p:cNvPr>
          <p:cNvSpPr/>
          <p:nvPr/>
        </p:nvSpPr>
        <p:spPr>
          <a:xfrm>
            <a:off x="2700957" y="2798919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71" name="Straight Arrow Connector 121">
            <a:extLst>
              <a:ext uri="{FF2B5EF4-FFF2-40B4-BE49-F238E27FC236}">
                <a16:creationId xmlns:a16="http://schemas.microsoft.com/office/drawing/2014/main" id="{71196B48-597C-41B2-3BA8-09761AF2E41D}"/>
              </a:ext>
            </a:extLst>
          </p:cNvPr>
          <p:cNvCxnSpPr>
            <a:cxnSpLocks/>
          </p:cNvCxnSpPr>
          <p:nvPr/>
        </p:nvCxnSpPr>
        <p:spPr>
          <a:xfrm flipV="1">
            <a:off x="3022046" y="2084291"/>
            <a:ext cx="0" cy="764426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49C7C38C-A8AF-E80E-A6FC-BE2BFD684202}"/>
              </a:ext>
            </a:extLst>
          </p:cNvPr>
          <p:cNvSpPr txBox="1"/>
          <p:nvPr/>
        </p:nvSpPr>
        <p:spPr>
          <a:xfrm>
            <a:off x="2249000" y="3415722"/>
            <a:ext cx="154871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สสช.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และสพร. พิจารณารายชื่อชุดข้อมูลที่ยืนยันจากหน่วยงานและสรุปรายชื่อชุดข้อมูลให้สำนักงาน ก.พ.ร. เพื่อพิจารณา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DB9B0FB-1BD3-EDA5-5F70-81887BA237C8}"/>
              </a:ext>
            </a:extLst>
          </p:cNvPr>
          <p:cNvSpPr txBox="1"/>
          <p:nvPr/>
        </p:nvSpPr>
        <p:spPr>
          <a:xfrm>
            <a:off x="2833424" y="1418378"/>
            <a:ext cx="1161408" cy="276999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ประสานระหว่างกัน</a:t>
            </a: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87ED3DEF-BAA8-0C6A-CD1E-010FB97F00B4}"/>
              </a:ext>
            </a:extLst>
          </p:cNvPr>
          <p:cNvSpPr txBox="1"/>
          <p:nvPr/>
        </p:nvSpPr>
        <p:spPr>
          <a:xfrm>
            <a:off x="3209787" y="5158256"/>
            <a:ext cx="1205522" cy="79252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สำนักงาน ก.พ.ร.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พิจารณารายชื่อชุดข้อมูล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(เพื่อกำหนดเป็น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N)</a:t>
            </a:r>
            <a:endParaRPr kumimoji="0" lang="th-TH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85B5416C-AD8B-EB5E-11DE-C687FDB09AD2}"/>
              </a:ext>
            </a:extLst>
          </p:cNvPr>
          <p:cNvSpPr/>
          <p:nvPr/>
        </p:nvSpPr>
        <p:spPr>
          <a:xfrm>
            <a:off x="3660251" y="1706786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77" name="Oval 113">
            <a:extLst>
              <a:ext uri="{FF2B5EF4-FFF2-40B4-BE49-F238E27FC236}">
                <a16:creationId xmlns:a16="http://schemas.microsoft.com/office/drawing/2014/main" id="{230BCAFD-C387-3A90-F624-838B3E2E0A3C}"/>
              </a:ext>
            </a:extLst>
          </p:cNvPr>
          <p:cNvSpPr/>
          <p:nvPr/>
        </p:nvSpPr>
        <p:spPr>
          <a:xfrm>
            <a:off x="3480570" y="4463475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78" name="Straight Arrow Connector 115">
            <a:extLst>
              <a:ext uri="{FF2B5EF4-FFF2-40B4-BE49-F238E27FC236}">
                <a16:creationId xmlns:a16="http://schemas.microsoft.com/office/drawing/2014/main" id="{A8531802-4DBF-A60D-E66A-7186FA70126C}"/>
              </a:ext>
            </a:extLst>
          </p:cNvPr>
          <p:cNvCxnSpPr>
            <a:cxnSpLocks/>
            <a:stCxn id="77" idx="0"/>
          </p:cNvCxnSpPr>
          <p:nvPr/>
        </p:nvCxnSpPr>
        <p:spPr>
          <a:xfrm flipV="1">
            <a:off x="3807045" y="2108141"/>
            <a:ext cx="0" cy="2355334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79" name="Oval 8">
            <a:extLst>
              <a:ext uri="{FF2B5EF4-FFF2-40B4-BE49-F238E27FC236}">
                <a16:creationId xmlns:a16="http://schemas.microsoft.com/office/drawing/2014/main" id="{66237619-1261-CF9D-34F5-A2DAC3876180}"/>
              </a:ext>
            </a:extLst>
          </p:cNvPr>
          <p:cNvSpPr/>
          <p:nvPr/>
        </p:nvSpPr>
        <p:spPr>
          <a:xfrm>
            <a:off x="4461991" y="1733757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80" name="Oval 119">
            <a:extLst>
              <a:ext uri="{FF2B5EF4-FFF2-40B4-BE49-F238E27FC236}">
                <a16:creationId xmlns:a16="http://schemas.microsoft.com/office/drawing/2014/main" id="{D7EAA812-01C0-C219-8C02-E375938C8DAD}"/>
              </a:ext>
            </a:extLst>
          </p:cNvPr>
          <p:cNvSpPr/>
          <p:nvPr/>
        </p:nvSpPr>
        <p:spPr>
          <a:xfrm>
            <a:off x="4254343" y="2819239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81" name="Straight Arrow Connector 121">
            <a:extLst>
              <a:ext uri="{FF2B5EF4-FFF2-40B4-BE49-F238E27FC236}">
                <a16:creationId xmlns:a16="http://schemas.microsoft.com/office/drawing/2014/main" id="{B0C29773-F632-FD15-0591-0C8C5DA5E5F9}"/>
              </a:ext>
            </a:extLst>
          </p:cNvPr>
          <p:cNvCxnSpPr>
            <a:cxnSpLocks/>
          </p:cNvCxnSpPr>
          <p:nvPr/>
        </p:nvCxnSpPr>
        <p:spPr>
          <a:xfrm flipV="1">
            <a:off x="4575432" y="2104611"/>
            <a:ext cx="0" cy="764426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pic>
        <p:nvPicPr>
          <p:cNvPr id="82" name="Picture 81" descr="A two arrows pointing to the side&#10;&#10;Description automatically generated with medium confidence">
            <a:extLst>
              <a:ext uri="{FF2B5EF4-FFF2-40B4-BE49-F238E27FC236}">
                <a16:creationId xmlns:a16="http://schemas.microsoft.com/office/drawing/2014/main" id="{6A42E957-2F1B-7F85-2A60-E772FBC47D4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1681" y="1662873"/>
            <a:ext cx="540769" cy="336247"/>
          </a:xfrm>
          <a:prstGeom prst="rect">
            <a:avLst/>
          </a:prstGeom>
        </p:spPr>
      </p:pic>
      <p:pic>
        <p:nvPicPr>
          <p:cNvPr id="83" name="Picture 82" descr="A two arrows pointing to the side&#10;&#10;Description automatically generated with medium confidence">
            <a:extLst>
              <a:ext uri="{FF2B5EF4-FFF2-40B4-BE49-F238E27FC236}">
                <a16:creationId xmlns:a16="http://schemas.microsoft.com/office/drawing/2014/main" id="{DBDFEB14-E73D-D8A3-D0AD-340F51DC782F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29841" y="1654771"/>
            <a:ext cx="540769" cy="336247"/>
          </a:xfrm>
          <a:prstGeom prst="rect">
            <a:avLst/>
          </a:prstGeom>
        </p:spPr>
      </p:pic>
      <p:pic>
        <p:nvPicPr>
          <p:cNvPr id="84" name="Picture 83" descr="A yellow and black image&#10;&#10;Description automatically generated">
            <a:extLst>
              <a:ext uri="{FF2B5EF4-FFF2-40B4-BE49-F238E27FC236}">
                <a16:creationId xmlns:a16="http://schemas.microsoft.com/office/drawing/2014/main" id="{5B367821-FF98-9676-5B0D-5DD6E73149E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408793" y="2964254"/>
            <a:ext cx="386547" cy="367691"/>
          </a:xfrm>
          <a:prstGeom prst="rect">
            <a:avLst/>
          </a:prstGeom>
        </p:spPr>
      </p:pic>
      <p:pic>
        <p:nvPicPr>
          <p:cNvPr id="85" name="Picture 84" descr="A yellow and black web page&#10;&#10;Description automatically generated">
            <a:extLst>
              <a:ext uri="{FF2B5EF4-FFF2-40B4-BE49-F238E27FC236}">
                <a16:creationId xmlns:a16="http://schemas.microsoft.com/office/drawing/2014/main" id="{75133C18-B3E8-8551-B8AB-B2030AFB359E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5654" y="2938229"/>
            <a:ext cx="389974" cy="362871"/>
          </a:xfrm>
          <a:prstGeom prst="rect">
            <a:avLst/>
          </a:prstGeom>
        </p:spPr>
      </p:pic>
      <p:pic>
        <p:nvPicPr>
          <p:cNvPr id="86" name="Picture 85" descr="A yellow and black web page&#10;&#10;Description automatically generated">
            <a:extLst>
              <a:ext uri="{FF2B5EF4-FFF2-40B4-BE49-F238E27FC236}">
                <a16:creationId xmlns:a16="http://schemas.microsoft.com/office/drawing/2014/main" id="{69C638F5-54DE-B436-8B12-BDF90A719B77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5309" y="4574057"/>
            <a:ext cx="466678" cy="434244"/>
          </a:xfrm>
          <a:prstGeom prst="rect">
            <a:avLst/>
          </a:prstGeom>
        </p:spPr>
      </p:pic>
      <p:pic>
        <p:nvPicPr>
          <p:cNvPr id="87" name="Picture 86" descr="A thumb up symbol with a black background&#10;&#10;Description automatically generated">
            <a:extLst>
              <a:ext uri="{FF2B5EF4-FFF2-40B4-BE49-F238E27FC236}">
                <a16:creationId xmlns:a16="http://schemas.microsoft.com/office/drawing/2014/main" id="{C4CB7181-5169-575F-92CC-B08D200C0E76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5756" y="4776399"/>
            <a:ext cx="282576" cy="281237"/>
          </a:xfrm>
          <a:prstGeom prst="rect">
            <a:avLst/>
          </a:prstGeom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46060C12-3376-7418-120F-E8FB026C1322}"/>
              </a:ext>
            </a:extLst>
          </p:cNvPr>
          <p:cNvSpPr txBox="1"/>
          <p:nvPr/>
        </p:nvSpPr>
        <p:spPr>
          <a:xfrm>
            <a:off x="3871836" y="3436042"/>
            <a:ext cx="15487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สสช. แจ้งหน่วยงาน</a:t>
            </a:r>
            <a:b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ตอบกลับรายชื่อชุดข้อมูล</a:t>
            </a:r>
            <a:b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ที่ผ่านการพิจารณา</a:t>
            </a:r>
          </a:p>
        </p:txBody>
      </p:sp>
      <p:cxnSp>
        <p:nvCxnSpPr>
          <p:cNvPr id="89" name="Straight Arrow Connector 152">
            <a:extLst>
              <a:ext uri="{FF2B5EF4-FFF2-40B4-BE49-F238E27FC236}">
                <a16:creationId xmlns:a16="http://schemas.microsoft.com/office/drawing/2014/main" id="{C67E06D1-312E-1BC7-78DC-2E22BCC1329C}"/>
              </a:ext>
            </a:extLst>
          </p:cNvPr>
          <p:cNvCxnSpPr>
            <a:cxnSpLocks/>
          </p:cNvCxnSpPr>
          <p:nvPr/>
        </p:nvCxnSpPr>
        <p:spPr>
          <a:xfrm flipV="1">
            <a:off x="959663" y="2054824"/>
            <a:ext cx="0" cy="2490292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90" name="Oval 150">
            <a:extLst>
              <a:ext uri="{FF2B5EF4-FFF2-40B4-BE49-F238E27FC236}">
                <a16:creationId xmlns:a16="http://schemas.microsoft.com/office/drawing/2014/main" id="{04DEF71A-8A0D-6536-9881-A8B962288C25}"/>
              </a:ext>
            </a:extLst>
          </p:cNvPr>
          <p:cNvSpPr/>
          <p:nvPr/>
        </p:nvSpPr>
        <p:spPr>
          <a:xfrm>
            <a:off x="638339" y="4496413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91" name="Graphic 90" descr="Megaphone1">
            <a:extLst>
              <a:ext uri="{FF2B5EF4-FFF2-40B4-BE49-F238E27FC236}">
                <a16:creationId xmlns:a16="http://schemas.microsoft.com/office/drawing/2014/main" id="{83043DAC-013C-38F0-CE16-C03822F4CBCC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702914" y="4545116"/>
            <a:ext cx="536648" cy="536648"/>
          </a:xfrm>
          <a:prstGeom prst="rect">
            <a:avLst/>
          </a:prstGeom>
        </p:spPr>
      </p:pic>
      <p:sp>
        <p:nvSpPr>
          <p:cNvPr id="92" name="TextBox 91">
            <a:extLst>
              <a:ext uri="{FF2B5EF4-FFF2-40B4-BE49-F238E27FC236}">
                <a16:creationId xmlns:a16="http://schemas.microsoft.com/office/drawing/2014/main" id="{3A5EAD7E-1148-2CB1-6220-11C97C7676D5}"/>
              </a:ext>
            </a:extLst>
          </p:cNvPr>
          <p:cNvSpPr txBox="1"/>
          <p:nvPr/>
        </p:nvSpPr>
        <p:spPr>
          <a:xfrm>
            <a:off x="217190" y="5165178"/>
            <a:ext cx="1479890" cy="620170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8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ก.ย.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66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ชี้แจง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กรอบประเมิน ปี 6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7 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(Potential base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CD634C71-F3C4-10BD-C967-9410F52DD32E}"/>
              </a:ext>
            </a:extLst>
          </p:cNvPr>
          <p:cNvSpPr/>
          <p:nvPr/>
        </p:nvSpPr>
        <p:spPr>
          <a:xfrm>
            <a:off x="6045566" y="1709937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" name="Oval 113">
            <a:extLst>
              <a:ext uri="{FF2B5EF4-FFF2-40B4-BE49-F238E27FC236}">
                <a16:creationId xmlns:a16="http://schemas.microsoft.com/office/drawing/2014/main" id="{F83398CA-74E7-2769-9FD5-82BD21FBF823}"/>
              </a:ext>
            </a:extLst>
          </p:cNvPr>
          <p:cNvSpPr/>
          <p:nvPr/>
        </p:nvSpPr>
        <p:spPr>
          <a:xfrm>
            <a:off x="5865885" y="2958834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6" name="Straight Arrow Connector 115">
            <a:extLst>
              <a:ext uri="{FF2B5EF4-FFF2-40B4-BE49-F238E27FC236}">
                <a16:creationId xmlns:a16="http://schemas.microsoft.com/office/drawing/2014/main" id="{B6C8A4ED-3143-1DA6-A31F-D5E21304B758}"/>
              </a:ext>
            </a:extLst>
          </p:cNvPr>
          <p:cNvCxnSpPr>
            <a:cxnSpLocks/>
            <a:stCxn id="5" idx="0"/>
          </p:cNvCxnSpPr>
          <p:nvPr/>
        </p:nvCxnSpPr>
        <p:spPr>
          <a:xfrm flipV="1">
            <a:off x="6192360" y="2102884"/>
            <a:ext cx="0" cy="855950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pic>
        <p:nvPicPr>
          <p:cNvPr id="17" name="Picture 16" descr="A yellow and black web page&#10;&#10;Description automatically generated">
            <a:extLst>
              <a:ext uri="{FF2B5EF4-FFF2-40B4-BE49-F238E27FC236}">
                <a16:creationId xmlns:a16="http://schemas.microsoft.com/office/drawing/2014/main" id="{FF07771E-4012-1970-F5AD-D91DB5BFF10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624" y="3069416"/>
            <a:ext cx="466678" cy="434244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75E1D8F5-14C7-7E6F-0E05-CB829B521900}"/>
              </a:ext>
            </a:extLst>
          </p:cNvPr>
          <p:cNvSpPr txBox="1"/>
          <p:nvPr/>
        </p:nvSpPr>
        <p:spPr>
          <a:xfrm>
            <a:off x="5480825" y="3565121"/>
            <a:ext cx="1438160" cy="95410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สพร. ทำการตรวจคุณภาพข้อมูลและข้อเสนอแนะปรับปรุงแก้ไขกลับไปยังหน่วยงาน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19" name="Oval 8">
            <a:extLst>
              <a:ext uri="{FF2B5EF4-FFF2-40B4-BE49-F238E27FC236}">
                <a16:creationId xmlns:a16="http://schemas.microsoft.com/office/drawing/2014/main" id="{A18DC24C-3E1F-F199-DD8A-E451089CD4B4}"/>
              </a:ext>
            </a:extLst>
          </p:cNvPr>
          <p:cNvSpPr/>
          <p:nvPr/>
        </p:nvSpPr>
        <p:spPr>
          <a:xfrm>
            <a:off x="6799934" y="1712313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5" name="Oval 119">
            <a:extLst>
              <a:ext uri="{FF2B5EF4-FFF2-40B4-BE49-F238E27FC236}">
                <a16:creationId xmlns:a16="http://schemas.microsoft.com/office/drawing/2014/main" id="{10651FDB-8FBA-0230-D0E0-B8C89885744D}"/>
              </a:ext>
            </a:extLst>
          </p:cNvPr>
          <p:cNvSpPr/>
          <p:nvPr/>
        </p:nvSpPr>
        <p:spPr>
          <a:xfrm>
            <a:off x="6605691" y="4515340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56" name="Straight Arrow Connector 121">
            <a:extLst>
              <a:ext uri="{FF2B5EF4-FFF2-40B4-BE49-F238E27FC236}">
                <a16:creationId xmlns:a16="http://schemas.microsoft.com/office/drawing/2014/main" id="{8CCB3092-6978-EFD7-8E06-5A2B265F5B1E}"/>
              </a:ext>
            </a:extLst>
          </p:cNvPr>
          <p:cNvCxnSpPr>
            <a:cxnSpLocks/>
            <a:stCxn id="55" idx="0"/>
          </p:cNvCxnSpPr>
          <p:nvPr/>
        </p:nvCxnSpPr>
        <p:spPr>
          <a:xfrm flipH="1" flipV="1">
            <a:off x="6926780" y="2098368"/>
            <a:ext cx="5386" cy="2416972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pic>
        <p:nvPicPr>
          <p:cNvPr id="57" name="Picture 56" descr="A yellow and black image&#10;&#10;Description automatically generated">
            <a:extLst>
              <a:ext uri="{FF2B5EF4-FFF2-40B4-BE49-F238E27FC236}">
                <a16:creationId xmlns:a16="http://schemas.microsoft.com/office/drawing/2014/main" id="{7D0F0071-686C-EE93-0D7B-33DD4D4A218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760141" y="4660355"/>
            <a:ext cx="386547" cy="367691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9D73BF28-7A59-A085-0C2C-0BD81E13AF54}"/>
              </a:ext>
            </a:extLst>
          </p:cNvPr>
          <p:cNvSpPr txBox="1"/>
          <p:nvPr/>
        </p:nvSpPr>
        <p:spPr>
          <a:xfrm>
            <a:off x="6351719" y="5148895"/>
            <a:ext cx="1238433" cy="7925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หน่วยงานทำการปรับปรุงแก้ไขคุณภาพข้อมูล ตามความเห็นของ สพร. 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62D1F1CB-FEAF-B61F-89E7-BD8B098A809B}"/>
              </a:ext>
            </a:extLst>
          </p:cNvPr>
          <p:cNvSpPr txBox="1"/>
          <p:nvPr/>
        </p:nvSpPr>
        <p:spPr>
          <a:xfrm>
            <a:off x="6233110" y="6159094"/>
            <a:ext cx="3083077" cy="52322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หากหน่วยงานมีการขอปรับ เพิ่ม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-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ลด ชุดข้อมูล จากข้อเสนอแนะ ต้องแจ้งการขึ้นทะเบียน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GD Catalog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ทุกครั้ง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8244AB42-5AF5-6EC4-F5FB-C00258EA992D}"/>
              </a:ext>
            </a:extLst>
          </p:cNvPr>
          <p:cNvSpPr txBox="1"/>
          <p:nvPr/>
        </p:nvSpPr>
        <p:spPr>
          <a:xfrm>
            <a:off x="5998809" y="1425165"/>
            <a:ext cx="1161408" cy="276999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ประสานระหว่างกัน</a:t>
            </a: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12408CB-FE9A-E942-0274-52CA201B57D4}"/>
              </a:ext>
            </a:extLst>
          </p:cNvPr>
          <p:cNvSpPr txBox="1"/>
          <p:nvPr/>
        </p:nvSpPr>
        <p:spPr>
          <a:xfrm>
            <a:off x="5947924" y="1289893"/>
            <a:ext cx="1292584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-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เม.ย.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–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พ.ค.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67 -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0E90F99-90C6-A262-35BB-069E556812A1}"/>
              </a:ext>
            </a:extLst>
          </p:cNvPr>
          <p:cNvSpPr txBox="1"/>
          <p:nvPr/>
        </p:nvSpPr>
        <p:spPr>
          <a:xfrm>
            <a:off x="1662840" y="6158312"/>
            <a:ext cx="2586986" cy="523220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เน้นการปรับปรุงชุดข้อมูลเดิมให้เป็นปัจจุบันก่อน และพิจารณาเพิ่มชุดข้อมูลให้ที่สำคัญตามลำดับ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113" name="Oval 8">
            <a:extLst>
              <a:ext uri="{FF2B5EF4-FFF2-40B4-BE49-F238E27FC236}">
                <a16:creationId xmlns:a16="http://schemas.microsoft.com/office/drawing/2014/main" id="{53A0E3E1-D9B8-1881-DD33-B05F63E37E64}"/>
              </a:ext>
            </a:extLst>
          </p:cNvPr>
          <p:cNvSpPr/>
          <p:nvPr/>
        </p:nvSpPr>
        <p:spPr>
          <a:xfrm>
            <a:off x="8289827" y="1726526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14" name="Oval 119">
            <a:extLst>
              <a:ext uri="{FF2B5EF4-FFF2-40B4-BE49-F238E27FC236}">
                <a16:creationId xmlns:a16="http://schemas.microsoft.com/office/drawing/2014/main" id="{8A1C2D05-9A65-4314-EC1A-D25D5BF593C8}"/>
              </a:ext>
            </a:extLst>
          </p:cNvPr>
          <p:cNvSpPr/>
          <p:nvPr/>
        </p:nvSpPr>
        <p:spPr>
          <a:xfrm>
            <a:off x="8095633" y="4484490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15" name="Straight Arrow Connector 121">
            <a:extLst>
              <a:ext uri="{FF2B5EF4-FFF2-40B4-BE49-F238E27FC236}">
                <a16:creationId xmlns:a16="http://schemas.microsoft.com/office/drawing/2014/main" id="{434E850D-4704-38C7-0D1A-FA9CA80FB6A9}"/>
              </a:ext>
            </a:extLst>
          </p:cNvPr>
          <p:cNvCxnSpPr>
            <a:cxnSpLocks/>
          </p:cNvCxnSpPr>
          <p:nvPr/>
        </p:nvCxnSpPr>
        <p:spPr>
          <a:xfrm flipV="1">
            <a:off x="8417028" y="2064887"/>
            <a:ext cx="0" cy="2395219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117" name="TextBox 116">
            <a:extLst>
              <a:ext uri="{FF2B5EF4-FFF2-40B4-BE49-F238E27FC236}">
                <a16:creationId xmlns:a16="http://schemas.microsoft.com/office/drawing/2014/main" id="{A5A1AF3D-5CB2-D1B9-6A57-7111DE64CFDC}"/>
              </a:ext>
            </a:extLst>
          </p:cNvPr>
          <p:cNvSpPr txBox="1"/>
          <p:nvPr/>
        </p:nvSpPr>
        <p:spPr>
          <a:xfrm>
            <a:off x="7842840" y="5151655"/>
            <a:ext cx="1138619" cy="9600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หน่วยงานทำการปรับปรุงข้อมูลให้เป็นไปตามมาตรฐานการลงทะเบียน</a:t>
            </a:r>
          </a:p>
        </p:txBody>
      </p:sp>
      <p:pic>
        <p:nvPicPr>
          <p:cNvPr id="124" name="Picture 123" descr="A two arrows pointing to the side&#10;&#10;Description automatically generated with medium confidence">
            <a:extLst>
              <a:ext uri="{FF2B5EF4-FFF2-40B4-BE49-F238E27FC236}">
                <a16:creationId xmlns:a16="http://schemas.microsoft.com/office/drawing/2014/main" id="{3AA49435-5D7F-C02D-11B8-20CE53C3AAD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4180" y="1686654"/>
            <a:ext cx="540769" cy="336247"/>
          </a:xfrm>
          <a:prstGeom prst="rect">
            <a:avLst/>
          </a:prstGeom>
        </p:spPr>
      </p:pic>
      <p:pic>
        <p:nvPicPr>
          <p:cNvPr id="74" name="Picture 73" descr="A two arrows pointing to the side&#10;&#10;Description automatically generated with medium confidence">
            <a:extLst>
              <a:ext uri="{FF2B5EF4-FFF2-40B4-BE49-F238E27FC236}">
                <a16:creationId xmlns:a16="http://schemas.microsoft.com/office/drawing/2014/main" id="{8594CF05-80F2-C0E1-94A7-40CDA829A30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0803" y="1682929"/>
            <a:ext cx="540769" cy="336247"/>
          </a:xfrm>
          <a:prstGeom prst="rect">
            <a:avLst/>
          </a:prstGeom>
        </p:spPr>
      </p:pic>
      <p:sp>
        <p:nvSpPr>
          <p:cNvPr id="95" name="TextBox 94">
            <a:extLst>
              <a:ext uri="{FF2B5EF4-FFF2-40B4-BE49-F238E27FC236}">
                <a16:creationId xmlns:a16="http://schemas.microsoft.com/office/drawing/2014/main" id="{83E258F3-125C-417A-C9E5-50772B45C2FA}"/>
              </a:ext>
            </a:extLst>
          </p:cNvPr>
          <p:cNvSpPr txBox="1"/>
          <p:nvPr/>
        </p:nvSpPr>
        <p:spPr>
          <a:xfrm>
            <a:off x="7379605" y="1300322"/>
            <a:ext cx="1292584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-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มิ.ย.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–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ก.ค.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67 -</a:t>
            </a:r>
            <a:endParaRPr kumimoji="0" lang="ko-KR" alt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100" name="Picture 99" descr="A two arrows pointing to the side&#10;&#10;Description automatically generated with medium confidence">
            <a:extLst>
              <a:ext uri="{FF2B5EF4-FFF2-40B4-BE49-F238E27FC236}">
                <a16:creationId xmlns:a16="http://schemas.microsoft.com/office/drawing/2014/main" id="{E087A878-1B1F-777F-4B0F-D9BEDCC4D4B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2484" y="1663477"/>
            <a:ext cx="540769" cy="336247"/>
          </a:xfrm>
          <a:prstGeom prst="rect">
            <a:avLst/>
          </a:prstGeom>
        </p:spPr>
      </p:pic>
      <p:sp>
        <p:nvSpPr>
          <p:cNvPr id="102" name="Oval 113">
            <a:extLst>
              <a:ext uri="{FF2B5EF4-FFF2-40B4-BE49-F238E27FC236}">
                <a16:creationId xmlns:a16="http://schemas.microsoft.com/office/drawing/2014/main" id="{CA0661B7-1458-2476-4A25-F42B8B0302FD}"/>
              </a:ext>
            </a:extLst>
          </p:cNvPr>
          <p:cNvSpPr/>
          <p:nvPr/>
        </p:nvSpPr>
        <p:spPr>
          <a:xfrm>
            <a:off x="8693988" y="3019297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solidFill>
              <a:srgbClr val="00CC99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36C5076-B50F-3793-31BA-86A225AD8801}"/>
              </a:ext>
            </a:extLst>
          </p:cNvPr>
          <p:cNvSpPr txBox="1"/>
          <p:nvPr/>
        </p:nvSpPr>
        <p:spPr>
          <a:xfrm>
            <a:off x="8473228" y="3662485"/>
            <a:ext cx="1102046" cy="78765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สสช. และสพร. ตรวจประเมิน ส่งคะแนนให้ สำนักงาน ก.พ.ร.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F0045AFB-57BF-E770-C3DD-A0A92A9FE6B0}"/>
              </a:ext>
            </a:extLst>
          </p:cNvPr>
          <p:cNvSpPr/>
          <p:nvPr/>
        </p:nvSpPr>
        <p:spPr>
          <a:xfrm>
            <a:off x="8887501" y="1725237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06" name="Straight Arrow Connector 152">
            <a:extLst>
              <a:ext uri="{FF2B5EF4-FFF2-40B4-BE49-F238E27FC236}">
                <a16:creationId xmlns:a16="http://schemas.microsoft.com/office/drawing/2014/main" id="{CB9895DE-7D65-FC3D-A4B9-352E6BB3845E}"/>
              </a:ext>
            </a:extLst>
          </p:cNvPr>
          <p:cNvCxnSpPr>
            <a:cxnSpLocks/>
          </p:cNvCxnSpPr>
          <p:nvPr/>
        </p:nvCxnSpPr>
        <p:spPr>
          <a:xfrm flipV="1">
            <a:off x="9018675" y="2093935"/>
            <a:ext cx="0" cy="924533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108" name="TextBox 107">
            <a:extLst>
              <a:ext uri="{FF2B5EF4-FFF2-40B4-BE49-F238E27FC236}">
                <a16:creationId xmlns:a16="http://schemas.microsoft.com/office/drawing/2014/main" id="{25F5BE95-B843-9B8E-1E83-CEC8520F746F}"/>
              </a:ext>
            </a:extLst>
          </p:cNvPr>
          <p:cNvSpPr txBox="1"/>
          <p:nvPr/>
        </p:nvSpPr>
        <p:spPr>
          <a:xfrm>
            <a:off x="7365329" y="1425165"/>
            <a:ext cx="1161408" cy="276999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ประสานระหว่างกัน</a:t>
            </a: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B28E9D13-F9B5-D513-C6F1-92668D48A2A2}"/>
              </a:ext>
            </a:extLst>
          </p:cNvPr>
          <p:cNvSpPr txBox="1"/>
          <p:nvPr/>
        </p:nvSpPr>
        <p:spPr>
          <a:xfrm>
            <a:off x="8627831" y="1300968"/>
            <a:ext cx="827796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ส.ค.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116" name="Picture 115" descr="A thumb up symbol with a black background&#10;&#10;Description automatically generated">
            <a:extLst>
              <a:ext uri="{FF2B5EF4-FFF2-40B4-BE49-F238E27FC236}">
                <a16:creationId xmlns:a16="http://schemas.microsoft.com/office/drawing/2014/main" id="{94F70A27-9C48-AFBD-0D1F-08092F6B0C8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7811" y="3117644"/>
            <a:ext cx="495002" cy="492658"/>
          </a:xfrm>
          <a:prstGeom prst="rect">
            <a:avLst/>
          </a:prstGeom>
        </p:spPr>
      </p:pic>
      <p:pic>
        <p:nvPicPr>
          <p:cNvPr id="111" name="Picture 110" descr="A yellow and black image&#10;&#10;Description automatically generated">
            <a:extLst>
              <a:ext uri="{FF2B5EF4-FFF2-40B4-BE49-F238E27FC236}">
                <a16:creationId xmlns:a16="http://schemas.microsoft.com/office/drawing/2014/main" id="{470FE243-7EAE-6771-A831-5272C86EACAF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216243" y="4614227"/>
            <a:ext cx="386547" cy="367691"/>
          </a:xfrm>
          <a:prstGeom prst="rect">
            <a:avLst/>
          </a:prstGeom>
        </p:spPr>
      </p:pic>
      <p:sp>
        <p:nvSpPr>
          <p:cNvPr id="112" name="Rectangle 111">
            <a:extLst>
              <a:ext uri="{FF2B5EF4-FFF2-40B4-BE49-F238E27FC236}">
                <a16:creationId xmlns:a16="http://schemas.microsoft.com/office/drawing/2014/main" id="{B827E63A-40DC-6B63-3E02-C1B10A7E2179}"/>
              </a:ext>
            </a:extLst>
          </p:cNvPr>
          <p:cNvSpPr/>
          <p:nvPr/>
        </p:nvSpPr>
        <p:spPr>
          <a:xfrm>
            <a:off x="216891" y="1071795"/>
            <a:ext cx="9217024" cy="5739684"/>
          </a:xfrm>
          <a:prstGeom prst="rect">
            <a:avLst/>
          </a:prstGeom>
          <a:solidFill>
            <a:schemeClr val="accent1">
              <a:alpha val="12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104FC0-F8DE-4089-7DC1-AC0EE330C9C1}"/>
              </a:ext>
            </a:extLst>
          </p:cNvPr>
          <p:cNvSpPr txBox="1"/>
          <p:nvPr/>
        </p:nvSpPr>
        <p:spPr>
          <a:xfrm>
            <a:off x="477179" y="293904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ร้อยละของชุดข้อมูลเปิดที่เป็นไปตามมาตรฐานในระบบบัญชีข้อมูลภาครัฐ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GD Catalog)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15" name="Arrow: Pentagon 14">
            <a:extLst>
              <a:ext uri="{FF2B5EF4-FFF2-40B4-BE49-F238E27FC236}">
                <a16:creationId xmlns:a16="http://schemas.microsoft.com/office/drawing/2014/main" id="{8B2DE1D0-11E6-61E1-AD03-57DB22EF72D1}"/>
              </a:ext>
            </a:extLst>
          </p:cNvPr>
          <p:cNvSpPr/>
          <p:nvPr/>
        </p:nvSpPr>
        <p:spPr>
          <a:xfrm>
            <a:off x="180425" y="866975"/>
            <a:ext cx="4023259" cy="431706"/>
          </a:xfrm>
          <a:prstGeom prst="homePlat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3A65BE1-A7D8-9E5E-43BE-E771BB85852D}"/>
              </a:ext>
            </a:extLst>
          </p:cNvPr>
          <p:cNvSpPr txBox="1"/>
          <p:nvPr/>
        </p:nvSpPr>
        <p:spPr>
          <a:xfrm>
            <a:off x="188402" y="943239"/>
            <a:ext cx="3843585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ปฏิทินการประเมินส่วนราชการฯ และองค์การมหาชน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endParaRPr kumimoji="0" lang="th-TH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93" name="ตัวแทนหมายเลขสไลด์ 1">
            <a:extLst>
              <a:ext uri="{FF2B5EF4-FFF2-40B4-BE49-F238E27FC236}">
                <a16:creationId xmlns:a16="http://schemas.microsoft.com/office/drawing/2014/main" id="{D65115AC-4CBC-FC20-F9EE-DC1DB1BB8C12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26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435708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4919" y="965377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D88451B7-0B3F-4353-D5AF-4DFE053AA096}"/>
              </a:ext>
            </a:extLst>
          </p:cNvPr>
          <p:cNvSpPr/>
          <p:nvPr/>
        </p:nvSpPr>
        <p:spPr>
          <a:xfrm>
            <a:off x="297180" y="1422400"/>
            <a:ext cx="11532172" cy="5275370"/>
          </a:xfrm>
          <a:prstGeom prst="roundRect">
            <a:avLst>
              <a:gd name="adj" fmla="val 3667"/>
            </a:avLst>
          </a:prstGeom>
          <a:noFill/>
          <a:ln>
            <a:solidFill>
              <a:srgbClr val="5683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C391F1B8-D420-78EF-59A9-E1CB77440FF5}"/>
              </a:ext>
            </a:extLst>
          </p:cNvPr>
          <p:cNvGrpSpPr/>
          <p:nvPr/>
        </p:nvGrpSpPr>
        <p:grpSpPr>
          <a:xfrm>
            <a:off x="3448655" y="980617"/>
            <a:ext cx="5201235" cy="950018"/>
            <a:chOff x="5405120" y="2219370"/>
            <a:chExt cx="1999507" cy="950018"/>
          </a:xfrm>
        </p:grpSpPr>
        <p:sp>
          <p:nvSpPr>
            <p:cNvPr id="57" name="Rectangle: Rounded Corners 56">
              <a:extLst>
                <a:ext uri="{FF2B5EF4-FFF2-40B4-BE49-F238E27FC236}">
                  <a16:creationId xmlns:a16="http://schemas.microsoft.com/office/drawing/2014/main" id="{2EFA50E9-9199-4444-008D-1B0AAE1D777B}"/>
                </a:ext>
              </a:extLst>
            </p:cNvPr>
            <p:cNvSpPr/>
            <p:nvPr/>
          </p:nvSpPr>
          <p:spPr>
            <a:xfrm>
              <a:off x="5405120" y="2219370"/>
              <a:ext cx="1999507" cy="788943"/>
            </a:xfrm>
            <a:prstGeom prst="roundRect">
              <a:avLst>
                <a:gd name="adj" fmla="val 34572"/>
              </a:avLst>
            </a:prstGeom>
            <a:solidFill>
              <a:srgbClr val="1360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055D099A-04FD-439C-E75B-9066548C67BC}"/>
                </a:ext>
              </a:extLst>
            </p:cNvPr>
            <p:cNvSpPr txBox="1"/>
            <p:nvPr/>
          </p:nvSpPr>
          <p:spPr>
            <a:xfrm>
              <a:off x="5498457" y="2375901"/>
              <a:ext cx="1825079" cy="7934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ชุดข้อมูลหลักของหน่วยงาน (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Master Data)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6FD37C5E-32E9-43D1-E29E-7FAF0AD6CE64}"/>
              </a:ext>
            </a:extLst>
          </p:cNvPr>
          <p:cNvSpPr txBox="1"/>
          <p:nvPr/>
        </p:nvSpPr>
        <p:spPr>
          <a:xfrm>
            <a:off x="398185" y="2095222"/>
            <a:ext cx="2994974" cy="30416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คัดเลือกชุดข้อมูล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ที่สอดคล้องกับ</a:t>
            </a:r>
          </a:p>
          <a:p>
            <a:pPr marL="342900" marR="0" lvl="0" indent="-34290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Both"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เป็นไปตาม พรบ. การปฏิบัติราชการ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</a:b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ทางอิเล็กทรอนิกส์ พ.ศ. 2565 มาตรา 13 การแสดงใบอนุญาตโดยวิธีการ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</a:b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ทางอิเล็กทรอนิกส์</a:t>
            </a:r>
          </a:p>
          <a:p>
            <a:pPr marL="342900" marR="0" lvl="0" indent="-34290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Both"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แผนพัฒนารัฐบาลดิจิทัลของประเทศไทย พ.ศ. 2566-2570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Focus Areas 10 Domain </a:t>
            </a:r>
          </a:p>
          <a:p>
            <a:pPr marL="342900" marR="0" lvl="0" indent="-34290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Both"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ข้อมูลสามารถแลกเปลี่ยนระหว่างหน่วยงานภาครัฐ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(G2G)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และสามารถให้ประชาชน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(G2C) 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หรือผู้ประกอบการ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(G2B) 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ตรวจสอบข้อมูลได้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</a:t>
            </a:r>
            <a:endParaRPr kumimoji="0" lang="th-TH" sz="16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Both"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เป็นชุดข้อมูลหลักตามที่คณะกรรมการพัฒนารัฐบาลดิจิทัลกำหนด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 (</a:t>
            </a:r>
            <a:r>
              <a:rPr lang="en-US" sz="1600" b="1" dirty="0">
                <a:solidFill>
                  <a:srgbClr val="002060"/>
                </a:solidFill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2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1 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ชุดข้อมูล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)</a:t>
            </a:r>
          </a:p>
          <a:p>
            <a:pPr marL="342900" marR="0" lvl="0" indent="-34290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Both"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ชุดข้อมูลมีการใช้ประโยชน์จากหน่วยงานอื่น</a:t>
            </a:r>
          </a:p>
          <a:p>
            <a:pPr marL="0" marR="0" lvl="0" indent="0" algn="ctr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E25B469-761E-CD14-BB01-3B996AADEFB0}"/>
              </a:ext>
            </a:extLst>
          </p:cNvPr>
          <p:cNvGrpSpPr/>
          <p:nvPr/>
        </p:nvGrpSpPr>
        <p:grpSpPr>
          <a:xfrm>
            <a:off x="4790160" y="2402165"/>
            <a:ext cx="2182219" cy="2013284"/>
            <a:chOff x="4066136" y="3867212"/>
            <a:chExt cx="1844666" cy="1005226"/>
          </a:xfrm>
        </p:grpSpPr>
        <p:sp>
          <p:nvSpPr>
            <p:cNvPr id="4" name="สี่เหลี่ยมผืนผ้า: มุมมน 5">
              <a:extLst>
                <a:ext uri="{FF2B5EF4-FFF2-40B4-BE49-F238E27FC236}">
                  <a16:creationId xmlns:a16="http://schemas.microsoft.com/office/drawing/2014/main" id="{F84AB134-E9E5-6801-3D59-D59AD380C74C}"/>
                </a:ext>
              </a:extLst>
            </p:cNvPr>
            <p:cNvSpPr/>
            <p:nvPr/>
          </p:nvSpPr>
          <p:spPr>
            <a:xfrm>
              <a:off x="4141996" y="3867212"/>
              <a:ext cx="1732655" cy="1005226"/>
            </a:xfrm>
            <a:prstGeom prst="roundRect">
              <a:avLst>
                <a:gd name="adj" fmla="val 5827"/>
              </a:avLst>
            </a:prstGeom>
            <a:noFill/>
            <a:ln w="12700" cap="flat" cmpd="sng" algn="ctr">
              <a:solidFill>
                <a:srgbClr val="4472C4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BF9F32DA-D572-44A2-F90E-454E3BA13316}"/>
                </a:ext>
              </a:extLst>
            </p:cNvPr>
            <p:cNvSpPr txBox="1"/>
            <p:nvPr/>
          </p:nvSpPr>
          <p:spPr>
            <a:xfrm>
              <a:off x="4066136" y="4005853"/>
              <a:ext cx="1844666" cy="813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4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ยกระดับ</a:t>
              </a:r>
              <a:endPara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ชุดข้อมูล</a:t>
              </a:r>
              <a:br>
                <a:rPr kumimoji="0" lang="th-TH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</a:br>
              <a:r>
                <a:rPr kumimoji="0" lang="th-TH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ที่เกี่ยวข้อง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(</a:t>
              </a:r>
              <a:r>
                <a:rPr lang="en-US" sz="2400" b="1" dirty="0">
                  <a:solidFill>
                    <a:srgbClr val="002060"/>
                  </a:solidFill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41</a:t>
              </a: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 </a:t>
              </a:r>
              <a:r>
                <a:rPr kumimoji="0" lang="th-TH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ชุดข้อมูล)</a:t>
              </a: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endParaRPr>
            </a:p>
          </p:txBody>
        </p:sp>
      </p:grp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DE60F29A-597C-45AE-DAF3-597744D3337F}"/>
              </a:ext>
            </a:extLst>
          </p:cNvPr>
          <p:cNvCxnSpPr>
            <a:cxnSpLocks/>
          </p:cNvCxnSpPr>
          <p:nvPr/>
        </p:nvCxnSpPr>
        <p:spPr>
          <a:xfrm>
            <a:off x="3448655" y="3034429"/>
            <a:ext cx="1224000" cy="0"/>
          </a:xfrm>
          <a:prstGeom prst="straightConnector1">
            <a:avLst/>
          </a:prstGeom>
          <a:ln w="12700">
            <a:solidFill>
              <a:srgbClr val="4472C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1C6FB2A-9E8C-1F7E-6A75-855C6AA7D096}"/>
              </a:ext>
            </a:extLst>
          </p:cNvPr>
          <p:cNvGrpSpPr/>
          <p:nvPr/>
        </p:nvGrpSpPr>
        <p:grpSpPr>
          <a:xfrm>
            <a:off x="8722071" y="1968549"/>
            <a:ext cx="2743201" cy="1671120"/>
            <a:chOff x="4086995" y="3867212"/>
            <a:chExt cx="1844666" cy="904220"/>
          </a:xfrm>
          <a:solidFill>
            <a:srgbClr val="00B050"/>
          </a:solidFill>
        </p:grpSpPr>
        <p:sp>
          <p:nvSpPr>
            <p:cNvPr id="25" name="สี่เหลี่ยมผืนผ้า: มุมมน 5">
              <a:extLst>
                <a:ext uri="{FF2B5EF4-FFF2-40B4-BE49-F238E27FC236}">
                  <a16:creationId xmlns:a16="http://schemas.microsoft.com/office/drawing/2014/main" id="{EA9EDA3C-A6F4-1C4A-BD31-3E3F07BA95CB}"/>
                </a:ext>
              </a:extLst>
            </p:cNvPr>
            <p:cNvSpPr/>
            <p:nvPr/>
          </p:nvSpPr>
          <p:spPr>
            <a:xfrm>
              <a:off x="4141996" y="3867212"/>
              <a:ext cx="1732655" cy="904220"/>
            </a:xfrm>
            <a:prstGeom prst="roundRect">
              <a:avLst>
                <a:gd name="adj" fmla="val 5827"/>
              </a:avLst>
            </a:prstGeom>
            <a:solidFill>
              <a:schemeClr val="accent6">
                <a:lumMod val="60000"/>
                <a:lumOff val="4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25717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0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F8919AF-2390-45C3-1700-9075D0DB7F48}"/>
                </a:ext>
              </a:extLst>
            </p:cNvPr>
            <p:cNvSpPr txBox="1"/>
            <p:nvPr/>
          </p:nvSpPr>
          <p:spPr>
            <a:xfrm>
              <a:off x="4086995" y="3963188"/>
              <a:ext cx="1844666" cy="7775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ข้อมูลหลัก</a:t>
              </a:r>
              <a:br>
                <a:rPr kumimoji="0" lang="th-TH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</a:br>
              <a:r>
                <a:rPr kumimoji="0" lang="th-TH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ของหน่วยงาน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(</a:t>
              </a: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Master Data</a:t>
              </a:r>
              <a:r>
                <a:rPr kumimoji="0" lang="th-TH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)</a:t>
              </a:r>
              <a:endPara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endParaRPr>
            </a:p>
          </p:txBody>
        </p:sp>
      </p:grp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D1445D76-5FB9-31C3-F95E-AE8785032159}"/>
              </a:ext>
            </a:extLst>
          </p:cNvPr>
          <p:cNvCxnSpPr>
            <a:cxnSpLocks/>
          </p:cNvCxnSpPr>
          <p:nvPr/>
        </p:nvCxnSpPr>
        <p:spPr>
          <a:xfrm>
            <a:off x="7082005" y="3042071"/>
            <a:ext cx="1512000" cy="0"/>
          </a:xfrm>
          <a:prstGeom prst="straightConnector1">
            <a:avLst/>
          </a:prstGeom>
          <a:ln w="12700">
            <a:solidFill>
              <a:srgbClr val="4472C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4995EACC-91A9-B776-5306-9F00C654D5D8}"/>
              </a:ext>
            </a:extLst>
          </p:cNvPr>
          <p:cNvSpPr txBox="1"/>
          <p:nvPr/>
        </p:nvSpPr>
        <p:spPr>
          <a:xfrm>
            <a:off x="7154444" y="2660346"/>
            <a:ext cx="1512312" cy="3701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พัฒนาเป็น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</p:txBody>
      </p:sp>
      <p:sp>
        <p:nvSpPr>
          <p:cNvPr id="8" name="สี่เหลี่ยมผืนผ้า: มุมมน 5">
            <a:extLst>
              <a:ext uri="{FF2B5EF4-FFF2-40B4-BE49-F238E27FC236}">
                <a16:creationId xmlns:a16="http://schemas.microsoft.com/office/drawing/2014/main" id="{87CE69B7-F27D-3D96-D0D3-91F2B6437BCC}"/>
              </a:ext>
            </a:extLst>
          </p:cNvPr>
          <p:cNvSpPr/>
          <p:nvPr/>
        </p:nvSpPr>
        <p:spPr>
          <a:xfrm>
            <a:off x="372745" y="1990599"/>
            <a:ext cx="3010254" cy="3146290"/>
          </a:xfrm>
          <a:prstGeom prst="roundRect">
            <a:avLst>
              <a:gd name="adj" fmla="val 5827"/>
            </a:avLst>
          </a:prstGeom>
          <a:noFill/>
          <a:ln w="12700" cap="flat" cmpd="sng" algn="ctr">
            <a:solidFill>
              <a:srgbClr val="4472C4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25717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0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FCE910EF-051C-FCE4-D2FC-FE8A9749FEC1}"/>
              </a:ext>
            </a:extLst>
          </p:cNvPr>
          <p:cNvSpPr txBox="1"/>
          <p:nvPr/>
        </p:nvSpPr>
        <p:spPr>
          <a:xfrm>
            <a:off x="8209342" y="3815785"/>
            <a:ext cx="3609913" cy="2705869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sng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แนวทางการประเมินชุดข้อมูลที่ยกระดับเป็น </a:t>
            </a:r>
            <a:r>
              <a:rPr kumimoji="0" lang="en-US" sz="1400" b="1" i="0" u="sng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Master Data</a:t>
            </a:r>
            <a:r>
              <a:rPr kumimoji="0" lang="th-TH" sz="1400" b="1" i="0" u="sng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</a:p>
          <a:p>
            <a:pPr marL="211021" marR="0" lvl="0" indent="-211021" algn="l" defTabSz="844083" rtl="0" eaLnBrk="1" fontAlgn="auto" latinLnBrk="0" hangingPunct="1">
              <a:lnSpc>
                <a:spcPct val="70000"/>
              </a:lnSpc>
              <a:spcBef>
                <a:spcPts val="30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หน่วยงานที่เกี่ยวข้องดำเนินการพัฒนา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/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ปรับปรุงชุดข้อมูล และดำเนินการตามแผนการดำเนินงานที่สำนักงานพัฒนารัฐบาลดิจิทัล (สพร.) กำหนด</a:t>
            </a:r>
            <a:endParaRPr kumimoji="0" lang="en-US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จัดทำคำอธิบายข้อมูลส่วนหลัก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(Mandatory Metadata) 14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รายการตามมาตรฐานที่ สพร.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นำขึ้นระบบบัญชีข้อมูลของหน่วยงาน (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Agency Data Catalog)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จัดเก็บข้อมูลที่คัดเลือกในรูปแบบดิจิทัล โดยกรณีที่เป็นใบอนุญาต ให้อ้างอิง วิธีการทางอิเล็กทรอนิกส์ ข้อ 5 “การจัดทำฐานข้อมูลใบอนุญาตที่กฎหมายกำหนดฯ”</a:t>
            </a:r>
          </a:p>
          <a:p>
            <a:pPr marL="211021" marR="0" lvl="0" indent="-211021" algn="l" defTabSz="844083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คุณภาพทุกชุดข้อมูลต้องเป็นประเภท 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Structure Data </a:t>
            </a: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และมีคุณลักษณะชุดข้อมูลที่เป็น 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Machine Readable </a:t>
            </a: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เท่านั้น</a:t>
            </a:r>
          </a:p>
          <a:p>
            <a:pPr marL="211021" marR="0" lvl="0" indent="-211021" algn="l" defTabSz="844083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พัฒนาชุดข้อมูลหลักของหน่วยงานให้เป็นปัจจุบัน</a:t>
            </a:r>
          </a:p>
          <a:p>
            <a:pPr marL="211021" marR="0" lvl="0" indent="-211021" algn="l" defTabSz="844083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เปิดเผยให้ประชาชน/ผู้ประกอบการสามารถตรวจสอบข้อมูลได้</a:t>
            </a:r>
          </a:p>
          <a:p>
            <a:pPr marL="211021" marR="0" lvl="0" indent="-211021" algn="l" defTabSz="844083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มีช่องทาง (แพลตฟอร์มดิจิทัลกลาง) ที่สามารถให้หน่วยงานอื่นเชื่อมโยงข้อมูลระหว่างกันได้</a:t>
            </a:r>
            <a:endParaRPr kumimoji="0" lang="th-TH" sz="1400" b="0" i="0" u="none" strike="sng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มีการรวบรวม/วิเคราะห์สถิติการใช้งานข้อมูล และเสนอแนวทางการสนับสนุนให้มีการนำข้อมูลไปใช้ประโยชน์มากขึ้น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5C24EAD-5BA2-ECB6-2923-A836E066B3A0}"/>
              </a:ext>
            </a:extLst>
          </p:cNvPr>
          <p:cNvSpPr txBox="1"/>
          <p:nvPr/>
        </p:nvSpPr>
        <p:spPr>
          <a:xfrm>
            <a:off x="4416870" y="4469857"/>
            <a:ext cx="2892234" cy="4555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แผนพัฒนารัฐบาลดิจิทัลของประเทศไทย </a:t>
            </a:r>
            <a:b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</a:b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พ.ศ. 2566-2570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Focus Areas 10 Domain </a:t>
            </a: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C2031D86-8552-4844-EC6E-F9EAD87155C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0000"/>
          <a:stretch/>
        </p:blipFill>
        <p:spPr>
          <a:xfrm>
            <a:off x="4458120" y="4908915"/>
            <a:ext cx="2846297" cy="355035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E17F83F7-33C9-E228-E198-625A384BF98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0150"/>
          <a:stretch/>
        </p:blipFill>
        <p:spPr>
          <a:xfrm>
            <a:off x="4448127" y="5300499"/>
            <a:ext cx="2846296" cy="3561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94F84606-B86D-5DF6-0BFF-095FB23C05EE}"/>
              </a:ext>
            </a:extLst>
          </p:cNvPr>
          <p:cNvGrpSpPr/>
          <p:nvPr/>
        </p:nvGrpSpPr>
        <p:grpSpPr>
          <a:xfrm>
            <a:off x="1172729" y="4840449"/>
            <a:ext cx="1165093" cy="549254"/>
            <a:chOff x="890493" y="5809711"/>
            <a:chExt cx="1165093" cy="549254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783ABFC7-8E55-BCFB-EA3D-D0493E6980B2}"/>
                </a:ext>
              </a:extLst>
            </p:cNvPr>
            <p:cNvSpPr/>
            <p:nvPr/>
          </p:nvSpPr>
          <p:spPr>
            <a:xfrm>
              <a:off x="890493" y="5809711"/>
              <a:ext cx="1165093" cy="549254"/>
            </a:xfrm>
            <a:prstGeom prst="roundRect">
              <a:avLst/>
            </a:prstGeom>
            <a:solidFill>
              <a:srgbClr val="FFFFFF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A8085751-3D3D-2439-3C8C-D164EA1A0BA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9944" y="5937696"/>
              <a:ext cx="360876" cy="303520"/>
            </a:xfrm>
            <a:prstGeom prst="rect">
              <a:avLst/>
            </a:prstGeom>
          </p:spPr>
        </p:pic>
        <p:pic>
          <p:nvPicPr>
            <p:cNvPr id="12" name="Picture 2" descr="สำนักงานพัฒนารัฐบาลดิจิทัล (องค์การมหาชน) สพร. หรือ DGA">
              <a:extLst>
                <a:ext uri="{FF2B5EF4-FFF2-40B4-BE49-F238E27FC236}">
                  <a16:creationId xmlns:a16="http://schemas.microsoft.com/office/drawing/2014/main" id="{D67579F6-6068-6FDA-AE54-1545B9BC94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9128" y="5947738"/>
              <a:ext cx="524737" cy="3002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4C8C3F1C-C04E-2A02-4A45-DE6469D0CD1E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จำนวนชุดข้อมูลหลักของหน่วยงาน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Data)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7" name="ตัวแทนหมายเลขสไลด์ 1">
            <a:extLst>
              <a:ext uri="{FF2B5EF4-FFF2-40B4-BE49-F238E27FC236}">
                <a16:creationId xmlns:a16="http://schemas.microsoft.com/office/drawing/2014/main" id="{956A8928-FFC2-4E9F-6E52-29F6CE9D1D80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27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3859211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0" y="813104"/>
            <a:ext cx="12191999" cy="6044896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3A65BE1-A7D8-9E5E-43BE-E771BB85852D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จำนวนชุดข้อมูลหลักของหน่วยงาน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Data)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0C57FC0-2B7A-446B-B7BF-097090E69D7B}"/>
              </a:ext>
            </a:extLst>
          </p:cNvPr>
          <p:cNvSpPr txBox="1"/>
          <p:nvPr/>
        </p:nvSpPr>
        <p:spPr>
          <a:xfrm>
            <a:off x="8848697" y="301218"/>
            <a:ext cx="2070715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th-TH" altLang="en-US" sz="2400" b="1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เกณฑ์การประเมิน</a:t>
            </a:r>
            <a:endParaRPr kumimoji="0" lang="th-TH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12CF2EC-6033-11AD-07D3-087691903529}"/>
              </a:ext>
            </a:extLst>
          </p:cNvPr>
          <p:cNvSpPr txBox="1"/>
          <p:nvPr/>
        </p:nvSpPr>
        <p:spPr>
          <a:xfrm>
            <a:off x="99072" y="3522597"/>
            <a:ext cx="7758388" cy="1821781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แนวทางการประเมินชุดข้อมูลที่ยกระดับเป็น </a:t>
            </a:r>
            <a:r>
              <a:rPr kumimoji="0" lang="en-US" sz="1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Master Data</a:t>
            </a:r>
            <a:r>
              <a:rPr kumimoji="0" lang="th-TH" sz="1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หน่วยงานที่เกี่ยวข้องดำเนินการพัฒนา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/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ปรับปรุงชุดข้อมูล และดำเนินการตามแผนการดำเนินงานที่สำนักงานพัฒนารัฐบาลดิจิทัล (สพร.) กำหนด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จัดทำคำอธิบายข้อมูลส่วนหลัก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(Mandatory Metadata) 14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รายการตามมาตรฐานที่ สพร.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นำขึ้นระบบบัญชีข้อมูลของหน่วยงาน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Agency Data Catalog)</a:t>
            </a: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จัดเก็บข้อมูลที่คัดเลือกในรูปแบบดิจิทัล โดยกรณีที่เป็นใบอนุญาต ให้อ้างอิง วิธีการทางอิเล็กทรอนิกส์ ข้อ 5 “การจัดทำฐานข้อมูลใบอนุญาตที่กฎหมายกำหนดฯ”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คุณภาพทุกชุดข้อมูลต้องเป็นประเภท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Structure Data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และมีคุณลักษณะชุดข้อมูลที่เป็น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Machine Readable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เท่านั้น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พัฒนาชุดข้อมูลหลักของหน่วยงานให้เป็นปัจจุบัน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เปิดเผยให้ประชาชน/ผู้ประกอบการสามารถตรวจสอบข้อมูลได้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มีช่องทาง (แพลตฟอร์มดิจิทัลกลาง) ที่สามารถให้หน่วยงานอื่นเชื่อมโยงข้อมูลระหว่างกันได้</a:t>
            </a:r>
            <a:endParaRPr kumimoji="0" lang="th-TH" sz="1400" b="0" i="0" u="none" strike="sng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มีการรวบรวม/วิเคราะห์สถิติการใช้งานข้อมูล และเสนอแนวทางการสนับสนุนให้มีการนำข้อมูลไปใช้ประโยชน์มากขึ้น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B21E151-C7AA-9CD3-7E47-9C7F2E261EFC}"/>
              </a:ext>
            </a:extLst>
          </p:cNvPr>
          <p:cNvSpPr/>
          <p:nvPr/>
        </p:nvSpPr>
        <p:spPr>
          <a:xfrm>
            <a:off x="99766" y="825098"/>
            <a:ext cx="11939168" cy="26835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ประกาศคณะกรรมการพัฒนารัฐบาลดิจิทัล เรื่อง แพลตฟอร์มกลางของงานบริการภาครับสำหรับภาคธุรกิจและประชาชน กำหนดให้มีการ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ผลักดันให้หน่วยงานภาครัฐจัดทำข้อมูลหลักของหน่วยงาน (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</a:p>
          <a:p>
            <a:pPr marL="233363" marR="0" lvl="0" indent="-233363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สำนักงาน ก.พ.ร. สำนักงานสถิติแห่งชาติ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(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สสช.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และสำนักงานพัฒนารัฐบาลดิจิทัล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(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สพร.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ร่วมกันกำหนดเกณฑ์การคัดเลือกชุดข้อมูล เพื่อยกระดับชุดข้อมูลที่เกี่ยวข้องเป็นชุดข้อมูลหลักของหน่วยงาน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ชุดข้อมูล (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Dataset)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หมายถึง การนำข้อมูลจากหลายแหล่งมารวบรวม เพื่อจัดเป็นชุดให้ตรงตามลักษณะโครงสร้างของข้อมูล หรือจากการใช้ประโยชน์ของข้อมูล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Machine Readable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รูปแบบที่เครื่องคอมพิวเตอร์สามารถวิเคราะห์ประมวลผลต่อได้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ได้แก่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CSV, ODS, XML, JSON, KML, SHP, KMZ, RDF (URIs) , RDF (Linked Data)</a:t>
            </a:r>
            <a:endParaRPr kumimoji="0" lang="th-TH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บัญชีข้อมูล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เอกสารแสดงบรรดารายการของชุดข้อมูล ที่จำแนกแยกแยะโดยการจัดกลุ่มหรือจัดประเภทข้อมูลที่อยู่ในความครอบครองหรือควบคุมของหน่วยงานของรัฐ</a:t>
            </a:r>
          </a:p>
          <a:p>
            <a:pPr marL="233363" marR="0" lvl="0" indent="-233363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-2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คำอธิบายข้อมูลที่สอดคล้องตามมาตรฐานที่ สพร. กำหนด </a:t>
            </a:r>
            <a:r>
              <a:rPr kumimoji="0" lang="th-TH" sz="1400" b="0" i="0" u="none" strike="noStrike" kern="1200" cap="none" spc="-2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คำอธิบายข้อมูลส่วนหลัก </a:t>
            </a:r>
            <a:r>
              <a:rPr kumimoji="0" lang="th-TH" sz="1400" b="1" i="0" u="none" strike="noStrike" kern="1200" cap="none" spc="-2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1400" b="1" i="0" u="none" strike="noStrike" kern="1200" cap="none" spc="-2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Mandatory</a:t>
            </a:r>
            <a:r>
              <a:rPr kumimoji="0" lang="th-TH" sz="1400" b="1" i="0" u="none" strike="noStrike" kern="1200" cap="none" spc="-2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1" i="0" u="none" strike="noStrike" kern="1200" cap="none" spc="-2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Metadata)</a:t>
            </a:r>
            <a:r>
              <a:rPr kumimoji="0" lang="th-TH" sz="1400" b="0" i="0" u="none" strike="noStrike" kern="1200" cap="none" spc="-2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สำหรับชุดข้อมูลภาครัฐ เป็นส่วนที่บังคับต้องทำการอธิบายข้อมูล ประกอบด้วยคำอธิบายข้อมูล จำนวน 14</a:t>
            </a:r>
            <a:r>
              <a:rPr kumimoji="0" lang="en-US" sz="1400" b="0" i="0" u="none" strike="noStrike" kern="1200" cap="none" spc="-2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-2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รายการสำหรับ 1 ชุดข้อมูล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ที่หน่วยงานของรัฐต้องจัดทำและระบุรายละเอียด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ระบบบัญชีข้อมูล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คือ ระบบงานที่ทำหน้าที่บริหารจัดการบัญชีข้อมูลของหน่วยงาน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ข้อมูลสาธารณะ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ข้อมูลที่สามารถเปิดเผยได้สามารถนำไปใช้ได้อย่างอิสระไม่ว่าจะเป็นข้อมูลข่าวสาร/ข้อมูลส่วนบุคคล/ข้อมูลอิเล็กทรอนิกส์ เป็นต้น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ชุดข้อมูลที่มีคุณค่าสูง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(High Value Datasets)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ข้อมูลที่เป็นประโยชน์ทั้งในมุมผู้ให้ข้อมูลและมุมของผู้นำข้อมูลไปใช้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คำอธิบายวิธีการเข้าถึงข้อมูล ตามรูปแบบที่สามารถเข้าถึงได้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ประกอบด้วย (1) ลิงค์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URL Datafile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หรือ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URL API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ที่หน่วยงานสามารถเชื่อมโยงได้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หรือลิงค์ สำหรับให้ประชาชนหรือเอกชนสามารถตรวจสอบข้อมูลได้ เช่น ตรวจสอบใบอนุญาต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วิธีการและเงื่อนไขการเข้าถึงข้อมูล เช่น คู่มือการดึงข้อมูล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API Document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หรือข้อกำหนดในการนำข้อมูลไปใช้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แพลตฟอร์มดิจิทัลกลาง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เช่น ระบบ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Linkage Center,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NSW,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GDX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เป็นต้น</a:t>
            </a: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การนำข้อมูลหลัก (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Master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Data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 ไปใช้ประโยชน์ร่วมกับหน่วยงานภายนอก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ต้องระบุชื่อหน่วยงานภาครัฐที่นำข้อมูลไปใช้ หรือแสดงหลักฐานการใช้ประโยชน์ข้อมูลร่วมกับหน่วยงานอื่น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301C8A6-4117-4B08-AC59-44F29FD35801}"/>
              </a:ext>
            </a:extLst>
          </p:cNvPr>
          <p:cNvSpPr txBox="1"/>
          <p:nvPr/>
        </p:nvSpPr>
        <p:spPr>
          <a:xfrm>
            <a:off x="7966412" y="3522597"/>
            <a:ext cx="4105250" cy="1760610"/>
          </a:xfrm>
          <a:prstGeom prst="rect">
            <a:avLst/>
          </a:prstGeom>
          <a:solidFill>
            <a:schemeClr val="bg2"/>
          </a:solidFill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h-TH" sz="15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การสนับสนุนต่าง ๆ จาก </a:t>
            </a:r>
            <a:r>
              <a:rPr kumimoji="0" lang="th-TH" sz="15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</a:t>
            </a:r>
            <a:r>
              <a:rPr kumimoji="0" lang="th-TH" sz="15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พร. :</a:t>
            </a:r>
          </a:p>
          <a:p>
            <a:pPr marL="180975" marR="0" lvl="0" indent="-180975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th-TH" sz="15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การให้แนะนำหน่วยงานในด้านมาตรฐาน และเทคโนโลยีต่าง ๆ ที่เกี่ยวข้อง เช่น การจัดทำฐานข้อมูลใบอนุญาต หรือ ฐานข้อมูลหลัก สำหรับหน่วยงานระดับเริ่มต้น / การออกแบบ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API</a:t>
            </a:r>
            <a:endParaRPr kumimoji="0" lang="th-TH" sz="15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180975" marR="0" lvl="0" indent="-180975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th-TH" sz="15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ช่องทางให้ประชาชน/ผู้ประกอบการสามารถตรวจสอบข้อมูลหลักของตนเองได้ ผ่าน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Citizen Portal, Biz Portal</a:t>
            </a:r>
          </a:p>
          <a:p>
            <a:pPr marL="180975" marR="0" lvl="0" indent="-180975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th-TH" sz="15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การเชื่อมต่อ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API </a:t>
            </a:r>
            <a:r>
              <a:rPr kumimoji="0" lang="th-TH" sz="15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ของหน่วยงานเข้าสู่ศูนย์แลกเปลี่ยนข้อมูลกลางภาครัฐ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(Government Data Exchange)</a:t>
            </a:r>
            <a:endParaRPr lang="en-US" sz="1500" dirty="0"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endParaRPr kumimoji="0" lang="en-US" sz="15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C2FA6876-4C8A-87DF-46DB-E9C6F4F2459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1414962"/>
              </p:ext>
            </p:extLst>
          </p:nvPr>
        </p:nvGraphicFramePr>
        <p:xfrm>
          <a:off x="130970" y="5374976"/>
          <a:ext cx="11886698" cy="1446835"/>
        </p:xfrm>
        <a:graphic>
          <a:graphicData uri="http://schemas.openxmlformats.org/drawingml/2006/table">
            <a:tbl>
              <a:tblPr firstRow="1" bandRow="1"/>
              <a:tblGrid>
                <a:gridCol w="923109">
                  <a:extLst>
                    <a:ext uri="{9D8B030D-6E8A-4147-A177-3AD203B41FA5}">
                      <a16:colId xmlns:a16="http://schemas.microsoft.com/office/drawing/2014/main" val="1111516186"/>
                    </a:ext>
                  </a:extLst>
                </a:gridCol>
                <a:gridCol w="3356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528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54057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127652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2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</a:p>
                  </a:txBody>
                  <a:tcPr marL="63305" marR="63305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thaiDi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2400" b="1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ap="flat" cmpd="sng" algn="ctr">
                      <a:solidFill>
                        <a:sysClr val="windowText" lastClr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64864515"/>
                  </a:ext>
                </a:extLst>
              </a:tr>
              <a:tr h="19721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2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กลุ่ม</a:t>
                      </a:r>
                      <a:endParaRPr lang="en-US" sz="1200" b="1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2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2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0B4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18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4358"/>
                  </a:ext>
                </a:extLst>
              </a:tr>
              <a:tr h="410179"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2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200" b="1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ข้อมูลตั้งแต่ </a:t>
                      </a:r>
                      <a:r>
                        <a:rPr lang="en-US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1-4 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ชุดข้อมูล</a:t>
                      </a: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ชุดข้อมูลที่ยกระดับเป็น </a:t>
                      </a:r>
                      <a:r>
                        <a:rPr lang="en-US" sz="12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Master Data </a:t>
                      </a:r>
                      <a:r>
                        <a:rPr lang="th-TH" sz="12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ตามแนวทางฯ</a:t>
                      </a:r>
                      <a:r>
                        <a:rPr lang="en-US" sz="12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 </a:t>
                      </a:r>
                      <a:r>
                        <a:rPr lang="en-US" sz="12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1-7</a:t>
                      </a:r>
                      <a:r>
                        <a:rPr lang="th-TH" sz="12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จำนวน </a:t>
                      </a:r>
                      <a:r>
                        <a:rPr lang="en-US" sz="12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X</a:t>
                      </a:r>
                      <a:r>
                        <a:rPr lang="th-TH" sz="1200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ชุด</a:t>
                      </a: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ชุดข้อมูลที่ยกระดับเป็น </a:t>
                      </a:r>
                      <a:r>
                        <a:rPr lang="en-US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Master Data </a:t>
                      </a:r>
                      <a:r>
                        <a:rPr lang="th-TH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จำนวน </a:t>
                      </a:r>
                      <a:r>
                        <a:rPr lang="en-US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 </a:t>
                      </a:r>
                      <a:r>
                        <a:rPr lang="th-TH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</a:t>
                      </a:r>
                      <a:endParaRPr lang="en-US" sz="1200" b="0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Calibri"/>
                        </a:defRPr>
                      </a:lvl9pPr>
                    </a:lstStyle>
                    <a:p>
                      <a:pPr marL="171450" marR="0" lvl="0" indent="-17145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ชุดข้อมูลที่ยกระดับเป็น </a:t>
                      </a:r>
                      <a:r>
                        <a:rPr lang="en-US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Master Data </a:t>
                      </a:r>
                      <a:r>
                        <a:rPr lang="th-TH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จำนวน </a:t>
                      </a:r>
                      <a:r>
                        <a:rPr lang="en-US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 </a:t>
                      </a:r>
                      <a:r>
                        <a:rPr lang="th-TH" sz="1200" b="0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</a:t>
                      </a:r>
                      <a:endParaRPr lang="en-US" sz="1200" b="0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นำข้อมูลหลัก (</a:t>
                      </a:r>
                      <a:r>
                        <a:rPr lang="en-US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Master Data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) ไปใช้ประโยชน์ร่วมกับหน่วยงานภายนอก สามารถ</a:t>
                      </a:r>
                      <a:r>
                        <a:rPr lang="th-TH" sz="1200" b="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เชื่อมโยง</a:t>
                      </a:r>
                      <a:r>
                        <a:rPr lang="th-TH" sz="120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ผ่านแพลตฟอร์มดิจิทัลกลาง</a:t>
                      </a:r>
                      <a:r>
                        <a:rPr lang="th-TH" sz="1200" b="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อย่างน้อย </a:t>
                      </a:r>
                      <a:r>
                        <a:rPr lang="en-US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ชุดข้อมูล</a:t>
                      </a:r>
                    </a:p>
                  </a:txBody>
                  <a:tcPr marL="121936" marR="121936" marT="43200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5967647"/>
                  </a:ext>
                </a:extLst>
              </a:tr>
              <a:tr h="447830"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กลุ่ม</a:t>
                      </a:r>
                      <a:r>
                        <a:rPr lang="th-TH" sz="12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ที่ </a:t>
                      </a:r>
                      <a:r>
                        <a:rPr lang="en-US" sz="12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200" b="1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2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5 </a:t>
                      </a:r>
                      <a:r>
                        <a:rPr lang="th-TH" sz="12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ชุดข้อมูลขึ้นไป</a:t>
                      </a: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ชุดข้อมูลที่ยกระดับเป็น </a:t>
                      </a:r>
                      <a:r>
                        <a:rPr lang="en-US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Master Data </a:t>
                      </a:r>
                      <a:r>
                        <a:rPr lang="th-TH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จำนวน </a:t>
                      </a:r>
                      <a:r>
                        <a:rPr lang="en-US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X-2 </a:t>
                      </a:r>
                      <a:r>
                        <a:rPr lang="th-TH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</a:t>
                      </a:r>
                      <a:endParaRPr lang="en-US" sz="1200" b="0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นำข้อมูลหลัก (</a:t>
                      </a:r>
                      <a:r>
                        <a:rPr lang="en-US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Master Data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) ไปใช้ประโยชน์ร่วมกับหน่วยงานภายนอก สามารถ</a:t>
                      </a:r>
                      <a:r>
                        <a:rPr lang="th-TH" sz="1200" b="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เชื่อมโยง</a:t>
                      </a:r>
                      <a:r>
                        <a:rPr lang="th-TH" sz="120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ผ่านแพลตฟอร์มดิจิทัลกลาง</a:t>
                      </a:r>
                      <a:r>
                        <a:rPr lang="th-TH" sz="1200" b="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อย่างน้อย </a:t>
                      </a:r>
                      <a:r>
                        <a:rPr lang="en-US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ชุดข้อมูล</a:t>
                      </a:r>
                      <a:endParaRPr lang="th-TH" sz="1200" b="0" strike="noStrike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ชุดข้อมูลที่ยกระดับเป็น </a:t>
                      </a:r>
                      <a:r>
                        <a:rPr lang="en-US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Master Data </a:t>
                      </a:r>
                      <a:r>
                        <a:rPr lang="th-TH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จำนวน </a:t>
                      </a:r>
                      <a:r>
                        <a:rPr lang="en-US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X-1 </a:t>
                      </a:r>
                      <a:r>
                        <a:rPr lang="th-TH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</a:t>
                      </a:r>
                      <a:endParaRPr lang="en-US" sz="1200" b="0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นำข้อมูลหลัก (</a:t>
                      </a:r>
                      <a:r>
                        <a:rPr lang="en-US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Master Data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) ไปใช้ประโยชน์ร่วมกับหน่วยงานภายนอก สามารถ</a:t>
                      </a:r>
                      <a:r>
                        <a:rPr lang="th-TH" sz="1200" b="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เชื่อมโยง</a:t>
                      </a:r>
                      <a:r>
                        <a:rPr lang="th-TH" sz="120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ผ่านแพลตฟอร์มดิจิทัลกลาง</a:t>
                      </a:r>
                      <a:r>
                        <a:rPr lang="th-TH" sz="1200" b="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อย่างน้อย </a:t>
                      </a:r>
                      <a:r>
                        <a:rPr lang="en-US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2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ชุดข้อมูล</a:t>
                      </a:r>
                      <a:endParaRPr lang="th-TH" sz="1200" b="0" strike="noStrike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ชุดข้อมูลที่ยกระดับเป็น </a:t>
                      </a:r>
                      <a:r>
                        <a:rPr lang="en-US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Master Data </a:t>
                      </a:r>
                      <a:r>
                        <a:rPr lang="th-TH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จำนวน </a:t>
                      </a:r>
                      <a:r>
                        <a:rPr lang="en-US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 </a:t>
                      </a:r>
                      <a:r>
                        <a:rPr lang="th-TH" sz="1200" b="0" strike="noStrike" kern="12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ชุดข้อมูล</a:t>
                      </a:r>
                      <a:endParaRPr lang="en-US" sz="1200" b="0" strike="noStrike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2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นำข้อมูลหลัก (</a:t>
                      </a:r>
                      <a:r>
                        <a:rPr lang="en-US" sz="12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Master Data</a:t>
                      </a:r>
                      <a:r>
                        <a:rPr lang="th-TH" sz="12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) ไปใช้ประโยชน์ร่วมกับหน่วยงานภายนอก สามารถ</a:t>
                      </a:r>
                      <a:r>
                        <a:rPr lang="th-TH" sz="1200" b="0" strike="noStrike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เชื่อมโยง</a:t>
                      </a:r>
                      <a:r>
                        <a:rPr lang="th-TH" sz="1200" strike="noStrike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ผ่านแพลตฟอร์มดิจิทัลกลาง</a:t>
                      </a:r>
                      <a:r>
                        <a:rPr lang="th-TH" sz="1200" b="0" strike="noStrike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อย่างน้อย </a:t>
                      </a:r>
                      <a:r>
                        <a:rPr lang="en-US" sz="12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200" b="0" strike="noStrike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 ชุดข้อมูล</a:t>
                      </a:r>
                    </a:p>
                  </a:txBody>
                  <a:tcPr marL="121936" marR="121936" marT="43200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6684367"/>
                  </a:ext>
                </a:extLst>
              </a:tr>
            </a:tbl>
          </a:graphicData>
        </a:graphic>
      </p:graphicFrame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5BF5DFD4-4888-DB57-A6F0-A7723015FEC3}"/>
              </a:ext>
            </a:extLst>
          </p:cNvPr>
          <p:cNvSpPr txBox="1">
            <a:spLocks/>
          </p:cNvSpPr>
          <p:nvPr/>
        </p:nvSpPr>
        <p:spPr>
          <a:xfrm>
            <a:off x="9512598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28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201853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4919" y="939977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3A65BE1-A7D8-9E5E-43BE-E771BB85852D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จำนวนชุดข้อมูลหลักของหน่วยงาน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Data)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19038085-FC47-EF9F-BB1C-16D57A1CE3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4360072"/>
              </p:ext>
            </p:extLst>
          </p:nvPr>
        </p:nvGraphicFramePr>
        <p:xfrm>
          <a:off x="329034" y="951294"/>
          <a:ext cx="5704120" cy="55463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9695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91851">
                  <a:extLst>
                    <a:ext uri="{9D8B030D-6E8A-4147-A177-3AD203B41FA5}">
                      <a16:colId xmlns:a16="http://schemas.microsoft.com/office/drawing/2014/main" val="1904847215"/>
                    </a:ext>
                  </a:extLst>
                </a:gridCol>
                <a:gridCol w="1288335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648568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1149911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75760">
                  <a:extLst>
                    <a:ext uri="{9D8B030D-6E8A-4147-A177-3AD203B41FA5}">
                      <a16:colId xmlns:a16="http://schemas.microsoft.com/office/drawing/2014/main" val="3481373610"/>
                    </a:ext>
                  </a:extLst>
                </a:gridCol>
              </a:tblGrid>
              <a:tr h="393584"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en-US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ชุดข้อมูลที่รับผิดชอบ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en-US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Domain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th-TH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ประกาศราชกิจจาฯ </a:t>
                      </a:r>
                      <a:r>
                        <a:rPr lang="en-US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Master Data</a:t>
                      </a:r>
                      <a:endParaRPr lang="en-US" sz="12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97746"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i="0" u="none" strike="noStrike" cap="none" spc="0" baseline="0" dirty="0">
                          <a:solidFill>
                            <a:schemeClr val="tx1"/>
                          </a:solidFill>
                          <a:effectLst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Helvetica Neue"/>
                        </a:rPr>
                        <a:t>1</a:t>
                      </a:r>
                      <a:endParaRPr lang="th-TH" sz="950" b="0" i="0" u="none" strike="noStrike" cap="none" spc="0" baseline="0" dirty="0">
                        <a:solidFill>
                          <a:schemeClr val="tx1"/>
                        </a:solidFill>
                        <a:effectLst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Helvetica Neue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36000" indent="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cap="none" spc="0" baseline="0" dirty="0">
                          <a:solidFill>
                            <a:schemeClr val="tx1"/>
                          </a:solidFill>
                          <a:effectLst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Helvetica Neue"/>
                        </a:rPr>
                        <a:t>กระทรวงการคลัง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กรมศุลกากร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spc="-20" baseline="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ทะเบียนผู้ประกอบการส่งออกและนำเข้าสินค้า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การมีส่วนร่วม โปร่งใสและตรวจสอบได้ของประชาชน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ctr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kumimoji="0" lang="en-US" sz="9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6242218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กรมสรรพากร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ใบทะเบียนภาษีมูลค่าเพิ่ม (ภ.พ. 20)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แรงงาน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8007497"/>
                  </a:ext>
                </a:extLst>
              </a:tr>
              <a:tr h="19774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การต่างประเทศ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กรมการกงศุล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หนังสือเดินทาง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ความเหลื่อมล้ำทางสิทธิสวัสดิการประชาชน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1185760"/>
                  </a:ext>
                </a:extLst>
              </a:tr>
              <a:tr h="162533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กระทรวงการท่องเที่ยวและกีฬา</a:t>
                      </a:r>
                      <a:endParaRPr lang="th-TH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สำนักงานปลัดกระทรวงการท่องเที่ยวและกีฬา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ข้อมูลแหล่งท่องเที่ยวทั้งประเทศ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การท่องเที่ยว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5384708"/>
                  </a:ext>
                </a:extLst>
              </a:tr>
              <a:tr h="24163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9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การพัฒนาสังคมและ</a:t>
                      </a:r>
                      <a:r>
                        <a:rPr lang="th-TH" sz="950" spc="-2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ความมั่นคงของมนุษย์</a:t>
                      </a:r>
                      <a:endParaRPr lang="en-US" sz="950" spc="-2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กรมกิจการสตรีและสถาบันครอบครัว 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ข้อมูลผู้ลงทะเบียนในโครงการเงินอุดหนุนเพื่อ</a:t>
                      </a:r>
                      <a:b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การเลี้ยงดูเด็กแรกเกิด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การมีส่วนร่วม โปร่งใสและตรวจสอบได้ของประชาชน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030732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การอุดมศึกษา วิทยาศาสตร์ วิจัย</a:t>
                      </a:r>
                      <a:b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และนวัตกรรม</a:t>
                      </a:r>
                      <a:endParaRPr lang="en-US" sz="9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สำนักงานปลัดกระทรวงการอุดมศึกษา วิทยาศาสตร์ วิจัยและนวัตกรรม 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ข้อมูลพิกัด สถาบันอุดมศึกษา ทั่วประเทศ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การศึกษา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9774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ข้อมูลจำนวนผู้สำเร็จการศึกษารายสาขาในแต่ละวุฒิการศึกษา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การศึกษา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9774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ข้อมูลจำนวนบุคลากรทางการศึกษาในแต่ละสถาบันอุดมศึกษา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การศึกษา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9774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กระทรวงเกษตรและสหกรณ์</a:t>
                      </a:r>
                      <a:endParaRPr lang="th-TH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กรมส่งเสริมสหกรณ์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ใบสำคัญรับจดทะเบียนสหกรณ์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การส่งเสริมวิสาหกิจขนาดกลางและขนาดย่อม (</a:t>
                      </a:r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SMEs)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0230641"/>
                  </a:ext>
                </a:extLst>
              </a:tr>
              <a:tr h="19774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กระทรวงคมนาคม </a:t>
                      </a:r>
                      <a:endParaRPr lang="th-TH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สำนักงานปลัดกระทรวงคมนาคม 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ข้อมูลอุบัติเหตุบนโครงข่ายถนนของ</a:t>
                      </a:r>
                      <a:b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กระทรวงคมนาคม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สุขภาพและการแพทย์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80031752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กรมเจ้าท่า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ใบอนุญาตใช้เรือ (</a:t>
                      </a:r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SHIP’S LICENSE)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การศึกษา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8407661"/>
                  </a:ext>
                </a:extLst>
              </a:tr>
              <a:tr h="19774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กรมการขนส่งทางบก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ใบอนุญาตขับรถ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การส่งเสริมวิสาหกิจขนาดกลางและขนาดย่อม (</a:t>
                      </a:r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SMEs)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0729928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ข้อมูลทะเบียนรถยนต์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แรงงาน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8005661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6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กระทรวงพาณิชย์</a:t>
                      </a:r>
                      <a:endParaRPr lang="en-US" sz="9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6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กรมพัฒนาธุรกิจการค้า</a:t>
                      </a:r>
                    </a:p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ข้อมูลทะเบียนพาณิชย์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การส่งเสริมวิสาหกิจขนาดกลางและขนาดย่อม (</a:t>
                      </a:r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SMEs)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0899481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spc="-20" baseline="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ข้อมูลทะเบียนนิติบุคคล (ตามหน้าหนังสือรับรอง)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10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4186994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ข้อมูลการประกอบธุรกิจของคนต่างด้าว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10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627978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ข้อมูลบัญชีรายชื่อผู้ถือหุ้น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10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0446989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ข้อมูลทะเบียนสัญญาหลักประกันทางธุรกิจ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การเกษตร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315018"/>
                  </a:ext>
                </a:extLst>
              </a:tr>
              <a:tr h="16340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  <a:endParaRPr lang="en-US" sz="9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ข้อมูลงบการเงิน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การมีส่วนร่วม โปร่งใสและตรวจสอบได้ของประชาชน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ctr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13331084"/>
                  </a:ext>
                </a:extLst>
              </a:tr>
              <a:tr h="147511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20</a:t>
                      </a:r>
                      <a:endParaRPr lang="en-US" sz="9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กระทรวงมหาดไทย</a:t>
                      </a:r>
                      <a:endParaRPr lang="en-US" sz="9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กรมการปกครอง 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บัตรประจำตัวประชาชน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th-TH" sz="95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ctr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3181673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824303D-ED59-9D04-21CC-65D9303E68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9946622"/>
              </p:ext>
            </p:extLst>
          </p:nvPr>
        </p:nvGraphicFramePr>
        <p:xfrm>
          <a:off x="6167339" y="943724"/>
          <a:ext cx="5704120" cy="57941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9695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592426">
                  <a:extLst>
                    <a:ext uri="{9D8B030D-6E8A-4147-A177-3AD203B41FA5}">
                      <a16:colId xmlns:a16="http://schemas.microsoft.com/office/drawing/2014/main" val="1904847215"/>
                    </a:ext>
                  </a:extLst>
                </a:gridCol>
                <a:gridCol w="1181100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087880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1017259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75760">
                  <a:extLst>
                    <a:ext uri="{9D8B030D-6E8A-4147-A177-3AD203B41FA5}">
                      <a16:colId xmlns:a16="http://schemas.microsoft.com/office/drawing/2014/main" val="3481373610"/>
                    </a:ext>
                  </a:extLst>
                </a:gridCol>
              </a:tblGrid>
              <a:tr h="624576"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en-US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th-TH" sz="1200" b="1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ชุดข้อมูลที่รับผิดชอบ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en-US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Domain</a:t>
                      </a:r>
                      <a:endParaRPr lang="th-TH" sz="12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r>
                        <a:rPr lang="th-TH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ประกาศราชกิจจาฯ </a:t>
                      </a:r>
                      <a:r>
                        <a:rPr lang="en-US" sz="12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Master Data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9">
                  <a:txBody>
                    <a:bodyPr/>
                    <a:lstStyle/>
                    <a:p>
                      <a:pPr marL="34925" indent="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9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มหาดไทย</a:t>
                      </a:r>
                      <a:endParaRPr lang="th-TH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5">
                  <a:txBody>
                    <a:bodyPr/>
                    <a:lstStyle/>
                    <a:p>
                      <a:pPr marL="34925" indent="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กรมการปกครอง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ทะเบียนบ้าน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4">
                  <a:txBody>
                    <a:bodyPr/>
                    <a:lstStyle/>
                    <a:p>
                      <a:pPr rtl="0" fontAlgn="b"/>
                      <a:endParaRPr lang="th-TH" sz="95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18303"/>
                  </a:ext>
                </a:extLst>
              </a:tr>
              <a:tr h="143958"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i="0" u="none" strike="noStrike" cap="none" spc="0" baseline="0" dirty="0">
                          <a:solidFill>
                            <a:schemeClr val="tx1"/>
                          </a:solidFill>
                          <a:effectLst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Helvetica Neue"/>
                        </a:rPr>
                        <a:t>22</a:t>
                      </a:r>
                      <a:endParaRPr lang="th-TH" sz="950" b="0" i="0" u="none" strike="noStrike" cap="none" spc="0" baseline="0" dirty="0">
                        <a:solidFill>
                          <a:schemeClr val="tx1"/>
                        </a:solidFill>
                        <a:effectLst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Helvetica Neue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indent="0" algn="l" fontAlgn="b">
                        <a:lnSpc>
                          <a:spcPct val="80000"/>
                        </a:lnSpc>
                      </a:pPr>
                      <a:endParaRPr lang="th-TH" sz="1000" b="0" i="0" u="none" strike="noStrike" cap="none" spc="0" baseline="0" dirty="0">
                        <a:solidFill>
                          <a:schemeClr val="tx1"/>
                        </a:solidFill>
                        <a:effectLst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Helvetica Neue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0" indent="0" algn="l" fontAlgn="b">
                        <a:lnSpc>
                          <a:spcPct val="80000"/>
                        </a:lnSpc>
                      </a:pPr>
                      <a:endParaRPr lang="th-TH" sz="1000" b="0" i="0" u="none" strike="noStrike" cap="none" spc="0" baseline="0" dirty="0">
                        <a:solidFill>
                          <a:schemeClr val="tx1"/>
                        </a:solidFill>
                        <a:effectLst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Helvetica Neue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ข้อมูลใบสูติบัตร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th-TH" sz="10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7059730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indent="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cap="none" spc="0" baseline="0" dirty="0">
                        <a:solidFill>
                          <a:schemeClr val="tx1"/>
                        </a:solidFill>
                        <a:effectLst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Helvetica Neue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indent="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cap="none" spc="0" baseline="0" dirty="0">
                        <a:solidFill>
                          <a:schemeClr val="tx1"/>
                        </a:solidFill>
                        <a:effectLst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Helvetica Neue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ใบมรณบัตร (</a:t>
                      </a:r>
                      <a:r>
                        <a:rPr lang="th-TH" sz="950" dirty="0" err="1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ท.ร</a:t>
                      </a:r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 4)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th-TH" sz="10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ctr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kumimoji="0" lang="en-US" sz="95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6242218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ทะเบียนสมรส (คร.2)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th-TH" sz="10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8007497"/>
                  </a:ext>
                </a:extLst>
              </a:tr>
              <a:tr h="28791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หนังสือสำคัญแสดงการเปลี่ยนชื่อตัวหรือชื่อรอง (แบบ ช.3)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การส่งเสริมวิสาหกิจขนาดกลางและขนาดย่อม (</a:t>
                      </a:r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SMEs)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1185760"/>
                  </a:ext>
                </a:extLst>
              </a:tr>
              <a:tr h="28791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กรมโยธาธิการและผังเมือง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ทะเบียนเป็นผู้รับจ้างก่อสร้าง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ความเหลื่อมล้ำทางสิทธิสวัสดิการประชาชน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5384708"/>
                  </a:ext>
                </a:extLst>
              </a:tr>
              <a:tr h="28791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กรมที่ดิน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ข้อมูลแปลงที่ดิน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การมีส่วนร่วม โปร่งใสและตรวจสอบได้ของประชาชน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5030732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ข้อมูลการครอบครองกรรมสิทธิ์ที่ดินและห้องชุด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การท่องเที่ยว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28791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กรมการพัฒนาชุมชน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ทะเบียนผู้ประกอบการ </a:t>
                      </a:r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OTOP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การส่งเสริมวิสาหกิจขนาดกลางและขนาดย่อม (</a:t>
                      </a:r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SMEs)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กระทรวงแรงงาน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กรมการจัดหางาน 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ทะเบียนแรงงานต่างด้าว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แรงงาน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กรมพัฒนาฝีมือแรงงาน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ข้อมูลผู้เข้ารับการทดสอบมาตรฐานฝีมือแรงงาน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แรงงาน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0230641"/>
                  </a:ext>
                </a:extLst>
              </a:tr>
              <a:tr h="431874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ศึกษาธิการ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</a:t>
                      </a:r>
                      <a:r>
                        <a:rPr lang="th-TH" sz="9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ศึกษาธิการ </a:t>
                      </a:r>
                      <a:r>
                        <a:rPr lang="th-TH" sz="950" b="0" i="0" u="none" strike="noStrike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(สำนักงานคณะกรรมการ</a:t>
                      </a:r>
                      <a:r>
                        <a:rPr lang="th-TH" sz="950" b="0" i="0" u="none" strike="noStrike" spc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ส่งเสริมการศึกษาเอกชน)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ข้อมูลใบอนุญาตโรงเรียนเอกชน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การศึกษา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80031752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สำนักงานคณะกรรมการการศึกษา</a:t>
                      </a:r>
                      <a:b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ขั้นพื้นฐาน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>
                        <a:lnSpc>
                          <a:spcPct val="85000"/>
                        </a:lnSpc>
                      </a:pPr>
                      <a:r>
                        <a:rPr lang="th-TH" sz="950" spc="-30" baseline="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ข้อมูลวุฒิการศึกษา (ข้อมูลผู้สำเร็จการศึกษาภาคบังคับ ระดับมัธยมศึกษาตอนต้น (ม.3) และระดับการศึกษาขั้นพื้นฐาน ระดับมัธยมศึกษาตอนปลาย (ม.2))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>
                        <a:lnSpc>
                          <a:spcPct val="85000"/>
                        </a:lnSpc>
                      </a:pPr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การศึกษา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5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18407661"/>
                  </a:ext>
                </a:extLst>
              </a:tr>
              <a:tr h="203774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สำนักงานเลขาธิการคุรุสภา *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ข้อมูลผู้ประกอบวิชาชีพทางการศึกษา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สิ่งแวดล้อม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0729928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กระทรวงสาธารณสุข</a:t>
                      </a:r>
                      <a:endParaRPr lang="en-US" sz="9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สำนักงานคณะกรรมการอาหารและยา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ข้อมูลใบอนุญาตยา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การส่งเสริมวิสาหกิจขนาดกลางและขนาดย่อม (</a:t>
                      </a:r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SMEs)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8005661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ข้อมูลการขึ้นทะเบียนวัคซีนในประเทศ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rtl="0" fontAlgn="b"/>
                      <a:endParaRPr lang="en-US" sz="10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0899481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3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กระทรวงอุตสาหกรรม</a:t>
                      </a:r>
                      <a:r>
                        <a:rPr lang="en-US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กรมอุตสาหกรรมพื้นฐานและ</a:t>
                      </a:r>
                      <a:b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การเหมืองแร่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ข้อมูลอาชญาบัตร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สุขภาพและการแพทย์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4186994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ข้อมูลประทานบัตร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สิ่งแวดล้อม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1627978"/>
                  </a:ext>
                </a:extLst>
              </a:tr>
              <a:tr h="210002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กรมโรงงานอุตสาหกรรม</a:t>
                      </a:r>
                      <a:r>
                        <a:rPr lang="en-US" sz="9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ใบอนุญาตประกอบกิจการโรงงาน (ร.ง.4)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แรงงาน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0446989"/>
                  </a:ext>
                </a:extLst>
              </a:tr>
              <a:tr h="236647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สำนักนายกรัฐมนตรี</a:t>
                      </a:r>
                      <a:endParaRPr lang="en-US" sz="9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สำนักงานคณะกรรมการข้าราชการ</a:t>
                      </a:r>
                      <a:br>
                        <a:rPr lang="th-TH" sz="9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พลเรือน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ข้อมูลข้าราชการพลเรือนสามัญ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สุขภาพและการแพทย์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315018"/>
                  </a:ext>
                </a:extLst>
              </a:tr>
              <a:tr h="287916">
                <a:tc>
                  <a:txBody>
                    <a:bodyPr/>
                    <a:lstStyle/>
                    <a:p>
                      <a:pPr marL="36000" algn="ctr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lang="en-US" sz="9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pPr marL="36000" algn="l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endParaRPr lang="th-TH" sz="950" b="0" i="0" u="none" strike="noStrike" cap="none" spc="0" baseline="0" dirty="0">
                        <a:solidFill>
                          <a:schemeClr val="tx1"/>
                        </a:solidFill>
                        <a:effectLst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Helvetica Neue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marR="0" lvl="0" indent="0" algn="l" defTabSz="914400" rtl="0" eaLnBrk="1" fontAlgn="b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สำนักงานคณะกรรมการส่งเสริม</a:t>
                      </a:r>
                      <a:b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9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การลงทุน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spc="-20" baseline="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ข้อมูลบัตรส่งเสริมการลงทุน (ข้อมูลหนังสือรับรองตามที่ได้รับการส่งเสริมจากสำนักงานคณะกรรมการส่งเสริมการลงทุน มาตรา 12)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rtl="0" fontAlgn="b"/>
                      <a:r>
                        <a:rPr lang="th-TH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การส่งเสริมวิสาหกิจขนาดกลางและขนาดย่อม (</a:t>
                      </a:r>
                      <a:r>
                        <a:rPr lang="en-US" sz="95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SMEs)</a:t>
                      </a:r>
                    </a:p>
                  </a:txBody>
                  <a:tcPr marL="22860" marR="2286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6000" algn="ctr" fontAlgn="b">
                        <a:lnSpc>
                          <a:spcPct val="80000"/>
                        </a:lnSpc>
                        <a:spcBef>
                          <a:spcPts val="0"/>
                        </a:spcBef>
                      </a:pPr>
                      <a:r>
                        <a:rPr kumimoji="0" lang="en-US" sz="95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9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52915438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5AC4887E-ACDC-4B43-83C0-5FDFB18FAFA8}"/>
              </a:ext>
            </a:extLst>
          </p:cNvPr>
          <p:cNvSpPr txBox="1"/>
          <p:nvPr/>
        </p:nvSpPr>
        <p:spPr>
          <a:xfrm>
            <a:off x="329034" y="6478038"/>
            <a:ext cx="631595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h-TH" sz="900" dirty="0">
                <a:latin typeface="THSarabunPSK" panose="020B0500040200020003" pitchFamily="34" charset="-34"/>
                <a:cs typeface="THSarabunPSK" panose="020B0500040200020003" pitchFamily="34" charset="-34"/>
              </a:rPr>
              <a:t>หมายเหตุ * เป็นองค์การมหาชนที่จัดตั้งตามพระราชบัญญัติเฉพาะ</a:t>
            </a:r>
            <a:endParaRPr lang="en-US" sz="900" dirty="0">
              <a:latin typeface="THSarabunPSK" panose="020B0500040200020003" pitchFamily="34" charset="-34"/>
              <a:cs typeface="THSarabunPSK" panose="020B0500040200020003" pitchFamily="34" charset="-34"/>
            </a:endParaRPr>
          </a:p>
        </p:txBody>
      </p:sp>
      <p:sp>
        <p:nvSpPr>
          <p:cNvPr id="7" name="ตัวแทนหมายเลขสไลด์ 1">
            <a:extLst>
              <a:ext uri="{FF2B5EF4-FFF2-40B4-BE49-F238E27FC236}">
                <a16:creationId xmlns:a16="http://schemas.microsoft.com/office/drawing/2014/main" id="{BC5B8E10-0642-59C2-684B-C060AEA3B2D7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29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3396317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53707" y="222166"/>
            <a:ext cx="11621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รายชื่อเจ้าภาพตัวชี้วัดตามองค์ประกอบที่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484A943A-F132-E84A-894D-0EEE4599D3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825583"/>
              </p:ext>
            </p:extLst>
          </p:nvPr>
        </p:nvGraphicFramePr>
        <p:xfrm>
          <a:off x="84871" y="928785"/>
          <a:ext cx="12022258" cy="579406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3974">
                  <a:extLst>
                    <a:ext uri="{9D8B030D-6E8A-4147-A177-3AD203B41FA5}">
                      <a16:colId xmlns:a16="http://schemas.microsoft.com/office/drawing/2014/main" val="3982908205"/>
                    </a:ext>
                  </a:extLst>
                </a:gridCol>
                <a:gridCol w="5021701">
                  <a:extLst>
                    <a:ext uri="{9D8B030D-6E8A-4147-A177-3AD203B41FA5}">
                      <a16:colId xmlns:a16="http://schemas.microsoft.com/office/drawing/2014/main" val="3064028707"/>
                    </a:ext>
                  </a:extLst>
                </a:gridCol>
                <a:gridCol w="1929777">
                  <a:extLst>
                    <a:ext uri="{9D8B030D-6E8A-4147-A177-3AD203B41FA5}">
                      <a16:colId xmlns:a16="http://schemas.microsoft.com/office/drawing/2014/main" val="1073486725"/>
                    </a:ext>
                  </a:extLst>
                </a:gridCol>
                <a:gridCol w="2582788">
                  <a:extLst>
                    <a:ext uri="{9D8B030D-6E8A-4147-A177-3AD203B41FA5}">
                      <a16:colId xmlns:a16="http://schemas.microsoft.com/office/drawing/2014/main" val="2500374706"/>
                    </a:ext>
                  </a:extLst>
                </a:gridCol>
                <a:gridCol w="1524018">
                  <a:extLst>
                    <a:ext uri="{9D8B030D-6E8A-4147-A177-3AD203B41FA5}">
                      <a16:colId xmlns:a16="http://schemas.microsoft.com/office/drawing/2014/main" val="3338539596"/>
                    </a:ext>
                  </a:extLst>
                </a:gridCol>
              </a:tblGrid>
              <a:tr h="166689">
                <a:tc>
                  <a:txBody>
                    <a:bodyPr/>
                    <a:lstStyle/>
                    <a:p>
                      <a:pPr algn="ctr"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ลำดับที่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หน่วยงานเจ้าภาพ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ชื่อผู้ประสานงาน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เบอร์โทร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85008218"/>
                  </a:ext>
                </a:extLst>
              </a:tr>
              <a:tr h="0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2.1</a:t>
                      </a:r>
                      <a:r>
                        <a:rPr kumimoji="0" lang="th-TH" alt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การพัฒนาองค์การสู่ดิจิทัล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altLang="en-US" sz="16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6913193"/>
                  </a:ext>
                </a:extLst>
              </a:tr>
              <a:tr h="130263">
                <a:tc gridSpan="5">
                  <a:txBody>
                    <a:bodyPr/>
                    <a:lstStyle/>
                    <a:p>
                      <a:pPr marL="0" marR="0" lvl="0" indent="269875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</a:t>
                      </a:r>
                      <a:r>
                        <a:rPr kumimoji="0" lang="th-TH" alt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การสร้างนวัตกรรมในการปรับปรุงกระบวนงานหรือการให้บริการ (</a:t>
                      </a:r>
                      <a:r>
                        <a:rPr kumimoji="0" lang="en-US" alt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e-Service)</a:t>
                      </a:r>
                    </a:p>
                  </a:txBody>
                  <a:tcP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20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269875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16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8743824"/>
                  </a:ext>
                </a:extLst>
              </a:tr>
              <a:tr h="279048"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1 (1)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ระดับความสำเร็จในการขับเคลื่อนการพัฒนางานบริการ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Agenda 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ตามมติคณะรัฐมนตรี </a:t>
                      </a:r>
                      <a:b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(12 งานบริการ)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กองพัฒนาระบบราชการ </a:t>
                      </a:r>
                      <a:r>
                        <a:rPr lang="en-US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 </a:t>
                      </a:r>
                      <a:b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 </a:t>
                      </a:r>
                      <a:r>
                        <a:rPr lang="th-TH" sz="150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ก.พ.ร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นายกฤตวิทย์ จันทร์แจ่มใส</a:t>
                      </a:r>
                    </a:p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spc="-2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นักพัฒนาระบบราชการชำนาญการพิเศษ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 2356 9999 ต่อ 8833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หรือ </a:t>
                      </a:r>
                      <a:r>
                        <a:rPr lang="en-US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08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1859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3944 </a:t>
                      </a:r>
                    </a:p>
                  </a:txBody>
                  <a:tcP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92511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1 (2)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ระดับความสำเร็จในการสร้างนวัตกรรมในการปรับปรุงกระบวนงาน (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e-Service)  L1/L2/L3 </a:t>
                      </a:r>
                    </a:p>
                  </a:txBody>
                  <a:tcPr>
                    <a:solidFill>
                      <a:srgbClr val="E9EBF5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5991033"/>
                  </a:ext>
                </a:extLst>
              </a:tr>
              <a:tr h="155432">
                <a:tc gridSpan="5">
                  <a:txBody>
                    <a:bodyPr/>
                    <a:lstStyle/>
                    <a:p>
                      <a:pPr marL="0" marR="0" lvl="0" indent="269875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Cordia New" panose="020B0304020202020204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kumimoji="0" lang="th-TH" sz="1500" b="1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Cordia New" panose="020B0304020202020204" pitchFamily="34" charset="-34"/>
                          <a:cs typeface="TH SarabunPSK" panose="020B0500040200020003" pitchFamily="34" charset="-34"/>
                        </a:rPr>
                        <a:t>การพัฒนาระบบบัญชีข้อมูล (</a:t>
                      </a:r>
                      <a:r>
                        <a:rPr kumimoji="0" lang="en-US" sz="1500" b="1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Cordia New" panose="020B0304020202020204" pitchFamily="34" charset="-34"/>
                          <a:cs typeface="TH SarabunPSK" panose="020B0500040200020003" pitchFamily="34" charset="-34"/>
                        </a:rPr>
                        <a:t>Data Catalog) </a:t>
                      </a:r>
                      <a:r>
                        <a:rPr kumimoji="0" lang="th-TH" sz="1500" b="1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Cordia New" panose="020B0304020202020204" pitchFamily="34" charset="-34"/>
                          <a:cs typeface="TH SarabunPSK" panose="020B0500040200020003" pitchFamily="34" charset="-34"/>
                        </a:rPr>
                        <a:t>เพื่อนำไปสู่การเปิดเผยข้อมูลภาครัฐ (</a:t>
                      </a:r>
                      <a:r>
                        <a:rPr kumimoji="0" lang="en-US" sz="1500" b="1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Cordia New" panose="020B0304020202020204" pitchFamily="34" charset="-34"/>
                          <a:cs typeface="TH SarabunPSK" panose="020B0500040200020003" pitchFamily="34" charset="-34"/>
                        </a:rPr>
                        <a:t>Open Data)</a:t>
                      </a:r>
                      <a:r>
                        <a:rPr kumimoji="0" lang="th-TH" sz="1500" b="1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Cordia New" panose="020B0304020202020204" pitchFamily="34" charset="-34"/>
                          <a:cs typeface="TH SarabunPSK" panose="020B0500040200020003" pitchFamily="34" charset="-34"/>
                        </a:rPr>
                        <a:t> ของส่วนราชการ</a:t>
                      </a:r>
                      <a:endParaRPr kumimoji="0" lang="th-TH" sz="1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Cordia New" panose="020B0304020202020204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269875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Cordia New" panose="020B0304020202020204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6861546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2 (1)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ร้อยละของชุดข้อมูลเปิดที่เป็นไปตามมาตรฐานในระบบบัญชีข้อมูลภาครัฐ (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GD </a:t>
                      </a:r>
                      <a:r>
                        <a:rPr lang="en-GB" sz="150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Catalog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arenR"/>
                        <a:tabLst/>
                        <a:defRPr/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สำนักงานสถิติแห่งชาติ</a:t>
                      </a:r>
                      <a:endParaRPr lang="en-US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1) </a:t>
                      </a:r>
                      <a:r>
                        <a:rPr lang="th-TH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ผู้ประสานงานรายหน่วยงาน </a:t>
                      </a:r>
                      <a:br>
                        <a:rPr lang="en-US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รายละเอียดตามลิงก์</a:t>
                      </a:r>
                      <a:r>
                        <a:rPr lang="en-US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  <a:hlinkClick r:id="rId2"/>
                        </a:rPr>
                        <a:t>https://shorturl.asia/iH1XC</a:t>
                      </a:r>
                      <a:r>
                        <a:rPr lang="th-TH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90000"/>
                        </a:lnSpc>
                      </a:pPr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46554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vMerge="1">
                  <a:txBody>
                    <a:bodyPr/>
                    <a:lstStyle/>
                    <a:p>
                      <a:pPr>
                        <a:lnSpc>
                          <a:spcPct val="85000"/>
                        </a:lnSpc>
                      </a:pPr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+mj-lt"/>
                        <a:buAutoNum type="arabicParenR" startAt="2"/>
                        <a:tabLst/>
                        <a:defRPr/>
                      </a:pP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สำนักงานพัฒนารัฐบาลดิจิทัล (องค์การมหาชน) (สพร.)</a:t>
                      </a:r>
                      <a:endParaRPr lang="en-GB" sz="1500" spc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2) 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นายวริทธิ์ อยู่สบาย นักวิเคราะห์อาวุโสสถาบันนวัตกรรมและธรรมา</a:t>
                      </a:r>
                      <a:r>
                        <a:rPr lang="th-TH" sz="1500" spc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ภิ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บาล</a:t>
                      </a:r>
                      <a:endParaRPr lang="en-GB" sz="1500" spc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08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0045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3372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64607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2 (2)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จำนวนชุดข้อมูลหลักของหน่วยงาน (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Master Data)</a:t>
                      </a: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1) 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สำนักงานพัฒนารัฐบาลดิจิทัล (องค์การมหาชน) (สพร.)</a:t>
                      </a:r>
                      <a:endParaRPr lang="en-US" sz="1500" spc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179388" indent="-179388">
                        <a:lnSpc>
                          <a:spcPct val="75000"/>
                        </a:lnSpc>
                      </a:pPr>
                      <a:r>
                        <a:rPr lang="en-US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2) 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กองขับเคลื่อนรัฐบาลดิจิทัล</a:t>
                      </a:r>
                      <a:b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 </a:t>
                      </a:r>
                      <a:r>
                        <a:rPr lang="th-TH" sz="1500" spc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ก.พ.ร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  <a:endParaRPr lang="en-GB" sz="1500" spc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1) 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นายวริทธิ์ อยู่สบาย นักวิเคราะห์อาวุโสสถาบันนวัตกรรมและธรรมา</a:t>
                      </a:r>
                      <a:r>
                        <a:rPr lang="th-TH" sz="1500" spc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ภิ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บาล</a:t>
                      </a:r>
                      <a:endParaRPr lang="en-US" sz="1500" spc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179388" indent="-179388">
                        <a:lnSpc>
                          <a:spcPct val="75000"/>
                        </a:lnSpc>
                      </a:pPr>
                      <a:r>
                        <a:rPr lang="en-US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2) 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นางสาวขวัญกมล </a:t>
                      </a:r>
                      <a:r>
                        <a:rPr lang="th-TH" sz="1500" spc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ศาส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ตระรุจิ</a:t>
                      </a:r>
                      <a:b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นักพัฒนาระบบราชการชำนาญการพิเศษ</a:t>
                      </a:r>
                      <a:endParaRPr lang="en-US" sz="1500" spc="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08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0045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3372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0 2356 9999 </a:t>
                      </a:r>
                      <a:r>
                        <a:rPr lang="th-TH" sz="150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ต่อ 8831</a:t>
                      </a:r>
                      <a:endParaRPr lang="en-US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60502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2 (3)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ระดับความสำเร็จในการจัดทำชุดข้อมูลตัวชี้วัดสากล :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IMD</a:t>
                      </a:r>
                    </a:p>
                  </a:txBody>
                  <a:tcPr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arenR"/>
                        <a:tabLst/>
                        <a:defRPr/>
                      </a:pP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กองขับเคลื่อนรัฐบาลดิจิทัล</a:t>
                      </a:r>
                      <a:b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 </a:t>
                      </a:r>
                      <a:r>
                        <a:rPr lang="th-TH" sz="1500" spc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ก.พ.ร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  <a:endParaRPr lang="en-US" sz="1500" spc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AutoNum type="arabicParenR"/>
                        <a:tabLst/>
                        <a:defRPr/>
                      </a:pP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สำนักงานสถิติแห่งชาติ</a:t>
                      </a:r>
                      <a:endParaRPr lang="en-GB" sz="1500" spc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1) 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นายคุณ</a:t>
                      </a:r>
                      <a:r>
                        <a:rPr lang="th-TH" sz="1500" spc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ันต์</a:t>
                      </a:r>
                      <a:r>
                        <a:rPr lang="th-TH" sz="1500" spc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บางภูมิ</a:t>
                      </a:r>
                    </a:p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  </a:t>
                      </a:r>
                      <a:r>
                        <a:rPr lang="th-TH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นักพัฒนาระบบราชการชำนาญการพิเศษ</a:t>
                      </a:r>
                    </a:p>
                    <a:p>
                      <a:pPr marL="179388" marR="0" lvl="0" indent="-179388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2)</a:t>
                      </a:r>
                      <a:r>
                        <a:rPr lang="th-TH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นางกัญญากร ศรีทอง</a:t>
                      </a:r>
                    </a:p>
                    <a:p>
                      <a:pPr marL="179388" marR="0" lvl="0" indent="0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500" spc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พนักงานบริหารทั่วไป</a:t>
                      </a:r>
                      <a:endParaRPr lang="en-GB" sz="1500" spc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 2356 9999 ต่อ 8978</a:t>
                      </a:r>
                      <a:endParaRPr lang="en-US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75000"/>
                        </a:lnSpc>
                      </a:pPr>
                      <a:endParaRPr lang="en-US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75000"/>
                        </a:lnSpc>
                      </a:pP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09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9298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8686</a:t>
                      </a:r>
                    </a:p>
                  </a:txBody>
                  <a:tcP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151079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2 (4)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ระดับความสำเร็จในการจัดทำชุดข้อมูลตัวชี้วัดสากล :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GGGR</a:t>
                      </a:r>
                    </a:p>
                  </a:txBody>
                  <a:tcPr>
                    <a:solidFill>
                      <a:srgbClr val="E9EBF5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44986814"/>
                  </a:ext>
                </a:extLst>
              </a:tr>
              <a:tr h="0">
                <a:tc gridSpan="5">
                  <a:txBody>
                    <a:bodyPr/>
                    <a:lstStyle/>
                    <a:p>
                      <a:pPr marL="0" marR="0" lvl="0" indent="269875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Cordia New" panose="020B0304020202020204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kumimoji="0" lang="th-TH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Cordia New" panose="020B0304020202020204" pitchFamily="34" charset="-34"/>
                          <a:cs typeface="TH SarabunPSK" panose="020B0500040200020003" pitchFamily="34" charset="-34"/>
                        </a:rPr>
                        <a:t>การประเมินการปรับเปลี่ยนหน่วยงานไปสู่ความเป็นดิจิทัล (</a:t>
                      </a: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Cordia New" panose="020B0304020202020204" pitchFamily="34" charset="-34"/>
                          <a:cs typeface="TH SarabunPSK" panose="020B0500040200020003" pitchFamily="34" charset="-34"/>
                        </a:rPr>
                        <a:t>Digital Transformation)</a:t>
                      </a:r>
                    </a:p>
                  </a:txBody>
                  <a:tcP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269875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Cordia New" panose="020B0304020202020204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83232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3 (1)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ระดับความพร้อมรัฐบาลดิจิทัลหน่วยงานภาครัฐของประเทศไทย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สำนักงานพัฒนารัฐบาลดิจิทัล (องค์การมหาชน) (สพร.)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ดร.</a:t>
                      </a:r>
                      <a:r>
                        <a:rPr lang="en-US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50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ธนกร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ลิ้มศรัณย์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08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0045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3378</a:t>
                      </a:r>
                    </a:p>
                  </a:txBody>
                  <a:tcP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841142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3 (2)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คะแนนความพร้อมรัฐบาลดิจิทัลหน่วยงานภาครัฐของประเทศไทย</a:t>
                      </a:r>
                    </a:p>
                  </a:txBody>
                  <a:tcPr>
                    <a:solidFill>
                      <a:srgbClr val="E9EBF5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86854490"/>
                  </a:ext>
                </a:extLst>
              </a:tr>
              <a:tr h="0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7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en-US" sz="15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2.2  </a:t>
                      </a:r>
                      <a:r>
                        <a:rPr kumimoji="0" lang="th-TH" altLang="en-US" sz="15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การประเมินสถานะของหน่วยงานในการเป็นระบบราชการ 4.0 </a:t>
                      </a:r>
                      <a:r>
                        <a:rPr kumimoji="0" lang="th-TH" alt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kumimoji="0" lang="en-US" alt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PMQA 4.0)</a:t>
                      </a:r>
                      <a:endParaRPr kumimoji="0" lang="en-US" sz="15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Cordia New" panose="020B0304020202020204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CFD5EA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 sz="16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Cordia New" panose="020B0304020202020204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124194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คะแนนการประเมินสถานะของหน่วยงานในการเป็นระบบราชการ 4.0 (</a:t>
                      </a:r>
                      <a:r>
                        <a:rPr lang="en-GB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4.0)</a:t>
                      </a: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กองนวัตกรรมบริการภาครัฐ สำนักงาน </a:t>
                      </a:r>
                      <a:r>
                        <a:rPr lang="th-TH" sz="1500" baseline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ก.พ.ร</a:t>
                      </a:r>
                      <a:r>
                        <a:rPr lang="th-TH" sz="15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  <a:endParaRPr lang="en-GB" sz="150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นางสาวอรญาณี สุนทร</a:t>
                      </a:r>
                      <a:r>
                        <a:rPr lang="th-TH" sz="1500" baseline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ัช</a:t>
                      </a:r>
                      <a:endParaRPr lang="th-TH" sz="150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75000"/>
                        </a:lnSpc>
                      </a:pPr>
                      <a:r>
                        <a:rPr lang="th-TH" sz="15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นักพัฒนาระบบราชการชำนาญการ</a:t>
                      </a:r>
                      <a:endParaRPr lang="en-GB" sz="150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75000"/>
                        </a:lnSpc>
                      </a:pPr>
                      <a:r>
                        <a:rPr lang="en-US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0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2356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9999 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ต่อ </a:t>
                      </a:r>
                      <a:r>
                        <a:rPr lang="en-GB" sz="1500" b="0" i="0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8</a:t>
                      </a:r>
                      <a:r>
                        <a:rPr lang="en-US" sz="1500" b="0" i="0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989 </a:t>
                      </a:r>
                      <a:r>
                        <a:rPr lang="th-TH" sz="15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หรือ 09 5556 9247 </a:t>
                      </a:r>
                      <a:endParaRPr lang="en-GB" sz="15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3878686"/>
                  </a:ext>
                </a:extLst>
              </a:tr>
            </a:tbl>
          </a:graphicData>
        </a:graphic>
      </p:graphicFrame>
      <p:sp>
        <p:nvSpPr>
          <p:cNvPr id="5" name="ตัวแทนหมายเลขสไลด์ 1">
            <a:extLst>
              <a:ext uri="{FF2B5EF4-FFF2-40B4-BE49-F238E27FC236}">
                <a16:creationId xmlns:a16="http://schemas.microsoft.com/office/drawing/2014/main" id="{577539AF-549B-FA87-DACE-917F01D7B7D1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36602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49E31A2-527B-611A-16C0-B69F26CAF144}"/>
              </a:ext>
            </a:extLst>
          </p:cNvPr>
          <p:cNvSpPr/>
          <p:nvPr/>
        </p:nvSpPr>
        <p:spPr>
          <a:xfrm>
            <a:off x="184919" y="939977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ชี้แจงเกณฑ์ละเอียด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Master Data 08122566.pptx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08F2636-5EEB-2EEB-DE3D-B321C02A65CE}"/>
              </a:ext>
            </a:extLst>
          </p:cNvPr>
          <p:cNvSpPr txBox="1"/>
          <p:nvPr/>
        </p:nvSpPr>
        <p:spPr>
          <a:xfrm>
            <a:off x="388024" y="250998"/>
            <a:ext cx="1108515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จำนวนชุดข้อมูลหลักของหน่วยงาน (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Data)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10E83F-B7EE-DA84-2800-9888382C6588}"/>
              </a:ext>
            </a:extLst>
          </p:cNvPr>
          <p:cNvSpPr txBox="1"/>
          <p:nvPr/>
        </p:nvSpPr>
        <p:spPr>
          <a:xfrm>
            <a:off x="3842795" y="1388317"/>
            <a:ext cx="4563944" cy="138499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รายละเอียดแนวทางการประเมิน</a:t>
            </a:r>
            <a:b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</a:b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ชุดข้อมูลที่ยกระดับเป็น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Master Data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5E963BB-D539-AC84-1D79-33682CA5B2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858166" y="2317837"/>
            <a:ext cx="2475667" cy="2475667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AA04BBC5-B0C1-A6C6-64EE-8DDDC9E4B59D}"/>
              </a:ext>
            </a:extLst>
          </p:cNvPr>
          <p:cNvSpPr txBox="1"/>
          <p:nvPr/>
        </p:nvSpPr>
        <p:spPr>
          <a:xfrm>
            <a:off x="4924835" y="4821816"/>
            <a:ext cx="23495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https://shorturl.asia/aOGR7</a:t>
            </a:r>
          </a:p>
        </p:txBody>
      </p:sp>
      <p:sp>
        <p:nvSpPr>
          <p:cNvPr id="5" name="ตัวแทนหมายเลขสไลด์ 1">
            <a:extLst>
              <a:ext uri="{FF2B5EF4-FFF2-40B4-BE49-F238E27FC236}">
                <a16:creationId xmlns:a16="http://schemas.microsoft.com/office/drawing/2014/main" id="{68756F5E-9FA4-1500-184B-2FF0A6BDB6E5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30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DA42C71-DA69-88E9-19BE-3CB37280999F}"/>
              </a:ext>
            </a:extLst>
          </p:cNvPr>
          <p:cNvSpPr txBox="1"/>
          <p:nvPr/>
        </p:nvSpPr>
        <p:spPr>
          <a:xfrm>
            <a:off x="2923954" y="5771198"/>
            <a:ext cx="6932427" cy="584775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3200" b="1" dirty="0">
                <a:solidFill>
                  <a:prstClr val="black"/>
                </a:solidFill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สามารถดาวน์โหลดเอกสารได้ภายในเดือนมกราคม </a:t>
            </a:r>
            <a:r>
              <a:rPr lang="en-US" sz="3200" b="1" dirty="0">
                <a:solidFill>
                  <a:prstClr val="black"/>
                </a:solidFill>
                <a:latin typeface="TH SarabunPSK" panose="020B0500040200020003" pitchFamily="34" charset="-34"/>
                <a:ea typeface="Source Sans Pro" panose="020B0503030403020204" pitchFamily="34" charset="0"/>
                <a:cs typeface="TH SarabunPSK" panose="020B0500040200020003" pitchFamily="34" charset="-34"/>
              </a:rPr>
              <a:t>2567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Source Sans Pro" panose="020B0503030403020204" pitchFamily="34" charset="0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53007428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4919" y="939977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3A65BE1-A7D8-9E5E-43BE-E771BB85852D}"/>
              </a:ext>
            </a:extLst>
          </p:cNvPr>
          <p:cNvSpPr txBox="1"/>
          <p:nvPr/>
        </p:nvSpPr>
        <p:spPr>
          <a:xfrm>
            <a:off x="276264" y="254906"/>
            <a:ext cx="1108515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จำนวนชุดข้อมูลหลักของหน่วยงาน 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Data)</a:t>
            </a:r>
            <a:endParaRPr kumimoji="0" lang="th-TH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B5CC61A-80E3-D26A-995A-0C3E47DEE252}"/>
              </a:ext>
            </a:extLst>
          </p:cNvPr>
          <p:cNvSpPr/>
          <p:nvPr/>
        </p:nvSpPr>
        <p:spPr>
          <a:xfrm>
            <a:off x="176929" y="1091715"/>
            <a:ext cx="8649902" cy="5637821"/>
          </a:xfrm>
          <a:prstGeom prst="rect">
            <a:avLst/>
          </a:prstGeom>
          <a:solidFill>
            <a:schemeClr val="accent1">
              <a:alpha val="12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Oval 7">
            <a:extLst>
              <a:ext uri="{FF2B5EF4-FFF2-40B4-BE49-F238E27FC236}">
                <a16:creationId xmlns:a16="http://schemas.microsoft.com/office/drawing/2014/main" id="{8D008ACE-AAAF-8B70-8CBD-37596BC5FB72}"/>
              </a:ext>
            </a:extLst>
          </p:cNvPr>
          <p:cNvSpPr/>
          <p:nvPr/>
        </p:nvSpPr>
        <p:spPr>
          <a:xfrm>
            <a:off x="10320703" y="1782584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" name="Oval 125">
            <a:extLst>
              <a:ext uri="{FF2B5EF4-FFF2-40B4-BE49-F238E27FC236}">
                <a16:creationId xmlns:a16="http://schemas.microsoft.com/office/drawing/2014/main" id="{E5733D5E-73FB-3FFC-5ECD-09935A8519D2}"/>
              </a:ext>
            </a:extLst>
          </p:cNvPr>
          <p:cNvSpPr/>
          <p:nvPr/>
        </p:nvSpPr>
        <p:spPr>
          <a:xfrm>
            <a:off x="11086300" y="4500070"/>
            <a:ext cx="652949" cy="652949"/>
          </a:xfrm>
          <a:prstGeom prst="ellipse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6" name="Oval 150">
            <a:extLst>
              <a:ext uri="{FF2B5EF4-FFF2-40B4-BE49-F238E27FC236}">
                <a16:creationId xmlns:a16="http://schemas.microsoft.com/office/drawing/2014/main" id="{9B6DE8FD-6DCB-71E7-8D3F-45780565EB5C}"/>
              </a:ext>
            </a:extLst>
          </p:cNvPr>
          <p:cNvSpPr/>
          <p:nvPr/>
        </p:nvSpPr>
        <p:spPr>
          <a:xfrm>
            <a:off x="10148108" y="3028754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7" name="Straight Arrow Connector 152">
            <a:extLst>
              <a:ext uri="{FF2B5EF4-FFF2-40B4-BE49-F238E27FC236}">
                <a16:creationId xmlns:a16="http://schemas.microsoft.com/office/drawing/2014/main" id="{C7F03ED4-61B1-983E-850E-8B860F76C158}"/>
              </a:ext>
            </a:extLst>
          </p:cNvPr>
          <p:cNvCxnSpPr>
            <a:cxnSpLocks/>
            <a:stCxn id="6" idx="0"/>
          </p:cNvCxnSpPr>
          <p:nvPr/>
        </p:nvCxnSpPr>
        <p:spPr>
          <a:xfrm flipH="1" flipV="1">
            <a:off x="10458166" y="2141239"/>
            <a:ext cx="16417" cy="887515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C5092C6A-0176-4013-AD21-BE0EB1BAA79F}"/>
              </a:ext>
            </a:extLst>
          </p:cNvPr>
          <p:cNvSpPr txBox="1"/>
          <p:nvPr/>
        </p:nvSpPr>
        <p:spPr>
          <a:xfrm>
            <a:off x="10953683" y="1374007"/>
            <a:ext cx="1037425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พ.ย.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-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ธ.ค.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4577F6B-ED7D-BD4D-ECE6-E61C02871E55}"/>
              </a:ext>
            </a:extLst>
          </p:cNvPr>
          <p:cNvSpPr txBox="1"/>
          <p:nvPr/>
        </p:nvSpPr>
        <p:spPr>
          <a:xfrm>
            <a:off x="10902325" y="5161249"/>
            <a:ext cx="1221905" cy="9541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นายกรัฐมนตรีรับทราบ</a:t>
            </a:r>
            <a:b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</a:b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ผลประเมิน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ผ่านระบบ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Online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5BC553D1-0E00-B23F-C969-26F78C033399}"/>
              </a:ext>
            </a:extLst>
          </p:cNvPr>
          <p:cNvSpPr txBox="1"/>
          <p:nvPr/>
        </p:nvSpPr>
        <p:spPr>
          <a:xfrm>
            <a:off x="10051584" y="1374868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ต.ค.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CD631C6F-3907-BC37-F133-7688D926B925}"/>
              </a:ext>
            </a:extLst>
          </p:cNvPr>
          <p:cNvSpPr txBox="1"/>
          <p:nvPr/>
        </p:nvSpPr>
        <p:spPr>
          <a:xfrm>
            <a:off x="9567103" y="3631071"/>
            <a:ext cx="1897462" cy="9541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เลขาธิการ ก.พ.ร.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ประเมิน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(เบื้องต้น)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เสนอ รมต./รองนายกฯ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ที่เกี่ยวข้อง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ผ่านระบบ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Online </a:t>
            </a:r>
          </a:p>
        </p:txBody>
      </p:sp>
      <p:pic>
        <p:nvPicPr>
          <p:cNvPr id="57" name="Graphic 56" descr="Meeting">
            <a:extLst>
              <a:ext uri="{FF2B5EF4-FFF2-40B4-BE49-F238E27FC236}">
                <a16:creationId xmlns:a16="http://schemas.microsoft.com/office/drawing/2014/main" id="{29D4C306-EC5E-26F9-E426-92DC2DD793B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251687" y="3112453"/>
            <a:ext cx="480089" cy="480089"/>
          </a:xfrm>
          <a:prstGeom prst="rect">
            <a:avLst/>
          </a:prstGeom>
        </p:spPr>
      </p:pic>
      <p:pic>
        <p:nvPicPr>
          <p:cNvPr id="58" name="Graphic 57" descr="Male profile">
            <a:extLst>
              <a:ext uri="{FF2B5EF4-FFF2-40B4-BE49-F238E27FC236}">
                <a16:creationId xmlns:a16="http://schemas.microsoft.com/office/drawing/2014/main" id="{A7DCD282-C212-EB44-F014-2EA80D9CC6F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152108" y="4552483"/>
            <a:ext cx="523734" cy="523734"/>
          </a:xfrm>
          <a:prstGeom prst="rect">
            <a:avLst/>
          </a:prstGeom>
        </p:spPr>
      </p:pic>
      <p:cxnSp>
        <p:nvCxnSpPr>
          <p:cNvPr id="94" name="Straight Arrow Connector 152">
            <a:extLst>
              <a:ext uri="{FF2B5EF4-FFF2-40B4-BE49-F238E27FC236}">
                <a16:creationId xmlns:a16="http://schemas.microsoft.com/office/drawing/2014/main" id="{AAED9312-0386-96B3-7508-21D4EF71B660}"/>
              </a:ext>
            </a:extLst>
          </p:cNvPr>
          <p:cNvCxnSpPr>
            <a:cxnSpLocks/>
          </p:cNvCxnSpPr>
          <p:nvPr/>
        </p:nvCxnSpPr>
        <p:spPr>
          <a:xfrm flipV="1">
            <a:off x="1264463" y="2114327"/>
            <a:ext cx="0" cy="2490292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87EC86E0-56EC-EA26-D6BA-DF375A238647}"/>
              </a:ext>
            </a:extLst>
          </p:cNvPr>
          <p:cNvSpPr txBox="1"/>
          <p:nvPr/>
        </p:nvSpPr>
        <p:spPr>
          <a:xfrm>
            <a:off x="825476" y="1407491"/>
            <a:ext cx="872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ก.ย.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66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96" name="Straight Arrow Connector 115">
            <a:extLst>
              <a:ext uri="{FF2B5EF4-FFF2-40B4-BE49-F238E27FC236}">
                <a16:creationId xmlns:a16="http://schemas.microsoft.com/office/drawing/2014/main" id="{F3EB955F-A3F5-7EC6-AEC3-87C7E91BE4A4}"/>
              </a:ext>
            </a:extLst>
          </p:cNvPr>
          <p:cNvCxnSpPr>
            <a:cxnSpLocks/>
            <a:stCxn id="58" idx="0"/>
          </p:cNvCxnSpPr>
          <p:nvPr/>
        </p:nvCxnSpPr>
        <p:spPr>
          <a:xfrm flipH="1" flipV="1">
            <a:off x="11387782" y="2141239"/>
            <a:ext cx="26193" cy="2411244"/>
          </a:xfrm>
          <a:prstGeom prst="straightConnector1">
            <a:avLst/>
          </a:prstGeom>
          <a:noFill/>
          <a:ln w="25400" cap="flat" cmpd="sng" algn="ctr">
            <a:solidFill>
              <a:srgbClr val="E62601"/>
            </a:solidFill>
            <a:prstDash val="solid"/>
            <a:miter lim="800000"/>
            <a:tailEnd type="arrow"/>
          </a:ln>
          <a:effectLst/>
        </p:spPr>
      </p:cxnSp>
      <p:sp>
        <p:nvSpPr>
          <p:cNvPr id="97" name="Oval 150">
            <a:extLst>
              <a:ext uri="{FF2B5EF4-FFF2-40B4-BE49-F238E27FC236}">
                <a16:creationId xmlns:a16="http://schemas.microsoft.com/office/drawing/2014/main" id="{7D07446B-7AD0-8DA8-88E9-4B1EA9C30538}"/>
              </a:ext>
            </a:extLst>
          </p:cNvPr>
          <p:cNvSpPr/>
          <p:nvPr/>
        </p:nvSpPr>
        <p:spPr>
          <a:xfrm>
            <a:off x="943139" y="4555916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98" name="Graphic 97" descr="Megaphone1">
            <a:extLst>
              <a:ext uri="{FF2B5EF4-FFF2-40B4-BE49-F238E27FC236}">
                <a16:creationId xmlns:a16="http://schemas.microsoft.com/office/drawing/2014/main" id="{88B7D9E1-3857-9087-7967-0C0567E530B5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007714" y="4604619"/>
            <a:ext cx="536648" cy="536648"/>
          </a:xfrm>
          <a:prstGeom prst="rect">
            <a:avLst/>
          </a:prstGeom>
        </p:spPr>
      </p:pic>
      <p:sp>
        <p:nvSpPr>
          <p:cNvPr id="99" name="TextBox 98">
            <a:extLst>
              <a:ext uri="{FF2B5EF4-FFF2-40B4-BE49-F238E27FC236}">
                <a16:creationId xmlns:a16="http://schemas.microsoft.com/office/drawing/2014/main" id="{3A1DE546-5746-CA0A-57C6-AFD589AB1C40}"/>
              </a:ext>
            </a:extLst>
          </p:cNvPr>
          <p:cNvSpPr txBox="1"/>
          <p:nvPr/>
        </p:nvSpPr>
        <p:spPr>
          <a:xfrm>
            <a:off x="575774" y="5278980"/>
            <a:ext cx="1479890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8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ก.ย.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66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ชี้แจง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กรอบประเมิน ปี 6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7 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(Potential base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100" name="Oval 7">
            <a:extLst>
              <a:ext uri="{FF2B5EF4-FFF2-40B4-BE49-F238E27FC236}">
                <a16:creationId xmlns:a16="http://schemas.microsoft.com/office/drawing/2014/main" id="{0D58E9D0-6295-EC2F-2ED6-A7D36DA5FCB1}"/>
              </a:ext>
            </a:extLst>
          </p:cNvPr>
          <p:cNvSpPr/>
          <p:nvPr/>
        </p:nvSpPr>
        <p:spPr>
          <a:xfrm>
            <a:off x="1122544" y="1794159"/>
            <a:ext cx="274926" cy="25510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A62EC2B4-C70B-CB6F-C785-F038B6FA518C}"/>
              </a:ext>
            </a:extLst>
          </p:cNvPr>
          <p:cNvGrpSpPr/>
          <p:nvPr/>
        </p:nvGrpSpPr>
        <p:grpSpPr>
          <a:xfrm>
            <a:off x="271042" y="1715878"/>
            <a:ext cx="425756" cy="393154"/>
            <a:chOff x="2037500" y="3040187"/>
            <a:chExt cx="419949" cy="419949"/>
          </a:xfrm>
          <a:solidFill>
            <a:srgbClr val="E62601"/>
          </a:solidFill>
        </p:grpSpPr>
        <p:sp>
          <p:nvSpPr>
            <p:cNvPr id="102" name="Circle: Hollow 101">
              <a:extLst>
                <a:ext uri="{FF2B5EF4-FFF2-40B4-BE49-F238E27FC236}">
                  <a16:creationId xmlns:a16="http://schemas.microsoft.com/office/drawing/2014/main" id="{808F2667-0C34-216C-8ACD-955D6BFA2DB3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A54F14E-A9AE-3CA8-7562-5B8DEA213E3C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</p:grpSp>
      <p:sp>
        <p:nvSpPr>
          <p:cNvPr id="104" name="Rectangle 103">
            <a:extLst>
              <a:ext uri="{FF2B5EF4-FFF2-40B4-BE49-F238E27FC236}">
                <a16:creationId xmlns:a16="http://schemas.microsoft.com/office/drawing/2014/main" id="{50F7501D-7EB2-20B9-4743-BC6016488B71}"/>
              </a:ext>
            </a:extLst>
          </p:cNvPr>
          <p:cNvSpPr/>
          <p:nvPr/>
        </p:nvSpPr>
        <p:spPr>
          <a:xfrm>
            <a:off x="514158" y="2068662"/>
            <a:ext cx="10924424" cy="48051"/>
          </a:xfrm>
          <a:prstGeom prst="rect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900F719D-99D0-5902-D075-E79041C29BD0}"/>
              </a:ext>
            </a:extLst>
          </p:cNvPr>
          <p:cNvSpPr txBox="1"/>
          <p:nvPr/>
        </p:nvSpPr>
        <p:spPr>
          <a:xfrm>
            <a:off x="8989804" y="1377715"/>
            <a:ext cx="827796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ก.ย.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088320EE-4EE8-842D-0BB0-711FF33F4A26}"/>
              </a:ext>
            </a:extLst>
          </p:cNvPr>
          <p:cNvSpPr txBox="1"/>
          <p:nvPr/>
        </p:nvSpPr>
        <p:spPr>
          <a:xfrm>
            <a:off x="8806928" y="5080441"/>
            <a:ext cx="1205522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สำนักงาน ก.พ.ร.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จัดทำผลประเมิน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ภาพรวม</a:t>
            </a: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235C2AE7-3EC0-8BE1-E7C7-553C8CFB440D}"/>
              </a:ext>
            </a:extLst>
          </p:cNvPr>
          <p:cNvSpPr/>
          <p:nvPr/>
        </p:nvSpPr>
        <p:spPr>
          <a:xfrm>
            <a:off x="9261219" y="1782584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08" name="Oval 113">
            <a:extLst>
              <a:ext uri="{FF2B5EF4-FFF2-40B4-BE49-F238E27FC236}">
                <a16:creationId xmlns:a16="http://schemas.microsoft.com/office/drawing/2014/main" id="{62D6F9B4-BC73-8C41-CF8F-9AA1731A9B0E}"/>
              </a:ext>
            </a:extLst>
          </p:cNvPr>
          <p:cNvSpPr/>
          <p:nvPr/>
        </p:nvSpPr>
        <p:spPr>
          <a:xfrm>
            <a:off x="9090795" y="4427492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09" name="Straight Arrow Connector 115">
            <a:extLst>
              <a:ext uri="{FF2B5EF4-FFF2-40B4-BE49-F238E27FC236}">
                <a16:creationId xmlns:a16="http://schemas.microsoft.com/office/drawing/2014/main" id="{B22F6E45-01FD-573F-CB4D-30B83A8B8F6C}"/>
              </a:ext>
            </a:extLst>
          </p:cNvPr>
          <p:cNvCxnSpPr>
            <a:cxnSpLocks/>
            <a:stCxn id="108" idx="0"/>
          </p:cNvCxnSpPr>
          <p:nvPr/>
        </p:nvCxnSpPr>
        <p:spPr>
          <a:xfrm flipV="1">
            <a:off x="9417270" y="2153438"/>
            <a:ext cx="0" cy="2274054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pic>
        <p:nvPicPr>
          <p:cNvPr id="110" name="Graphic 109" descr="Male profile">
            <a:extLst>
              <a:ext uri="{FF2B5EF4-FFF2-40B4-BE49-F238E27FC236}">
                <a16:creationId xmlns:a16="http://schemas.microsoft.com/office/drawing/2014/main" id="{496B1B39-734E-B325-995B-6181624F0043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9155401" y="4467504"/>
            <a:ext cx="523734" cy="523734"/>
          </a:xfrm>
          <a:prstGeom prst="rect">
            <a:avLst/>
          </a:prstGeom>
        </p:spPr>
      </p:pic>
      <p:sp>
        <p:nvSpPr>
          <p:cNvPr id="111" name="Rectangle 110">
            <a:extLst>
              <a:ext uri="{FF2B5EF4-FFF2-40B4-BE49-F238E27FC236}">
                <a16:creationId xmlns:a16="http://schemas.microsoft.com/office/drawing/2014/main" id="{C5342AAC-64DA-F809-CEFF-F8560F395C53}"/>
              </a:ext>
            </a:extLst>
          </p:cNvPr>
          <p:cNvSpPr/>
          <p:nvPr/>
        </p:nvSpPr>
        <p:spPr>
          <a:xfrm>
            <a:off x="533407" y="1713063"/>
            <a:ext cx="10924423" cy="45719"/>
          </a:xfrm>
          <a:prstGeom prst="rect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DAADA7B9-8B7D-7D97-7152-DEBE34B7210B}"/>
              </a:ext>
            </a:extLst>
          </p:cNvPr>
          <p:cNvGrpSpPr/>
          <p:nvPr/>
        </p:nvGrpSpPr>
        <p:grpSpPr>
          <a:xfrm>
            <a:off x="11157835" y="1710245"/>
            <a:ext cx="425756" cy="393154"/>
            <a:chOff x="2037500" y="3040187"/>
            <a:chExt cx="419949" cy="419949"/>
          </a:xfrm>
          <a:solidFill>
            <a:srgbClr val="E62601"/>
          </a:solidFill>
        </p:grpSpPr>
        <p:sp>
          <p:nvSpPr>
            <p:cNvPr id="113" name="Circle: Hollow 112">
              <a:extLst>
                <a:ext uri="{FF2B5EF4-FFF2-40B4-BE49-F238E27FC236}">
                  <a16:creationId xmlns:a16="http://schemas.microsoft.com/office/drawing/2014/main" id="{A452203C-0DFB-BD9E-DEE0-7FCE77E50E82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2006A7C5-93C4-649A-667F-464F44A6B5FF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A4530CF0-6739-65E1-2BF0-2D0C7724C4B5}"/>
              </a:ext>
            </a:extLst>
          </p:cNvPr>
          <p:cNvSpPr txBox="1"/>
          <p:nvPr/>
        </p:nvSpPr>
        <p:spPr>
          <a:xfrm>
            <a:off x="6722168" y="1369730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A3D34190-EFF9-8424-84E3-3D18687E1FCC}"/>
              </a:ext>
            </a:extLst>
          </p:cNvPr>
          <p:cNvSpPr txBox="1"/>
          <p:nvPr/>
        </p:nvSpPr>
        <p:spPr>
          <a:xfrm>
            <a:off x="6466660" y="3688512"/>
            <a:ext cx="1414569" cy="30777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สพร. ตรวจประเมินผล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124" name="Oval 113">
            <a:extLst>
              <a:ext uri="{FF2B5EF4-FFF2-40B4-BE49-F238E27FC236}">
                <a16:creationId xmlns:a16="http://schemas.microsoft.com/office/drawing/2014/main" id="{AE513B46-1A51-8485-5602-FDA8BB56C0BE}"/>
              </a:ext>
            </a:extLst>
          </p:cNvPr>
          <p:cNvSpPr/>
          <p:nvPr/>
        </p:nvSpPr>
        <p:spPr>
          <a:xfrm>
            <a:off x="6869294" y="3016670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solidFill>
              <a:srgbClr val="00CC99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25" name="Rectangle 7">
            <a:extLst>
              <a:ext uri="{FF2B5EF4-FFF2-40B4-BE49-F238E27FC236}">
                <a16:creationId xmlns:a16="http://schemas.microsoft.com/office/drawing/2014/main" id="{D6A87B86-22B8-A1BA-8271-7B566139F306}"/>
              </a:ext>
            </a:extLst>
          </p:cNvPr>
          <p:cNvSpPr/>
          <p:nvPr/>
        </p:nvSpPr>
        <p:spPr>
          <a:xfrm>
            <a:off x="7049071" y="3186939"/>
            <a:ext cx="307420" cy="30742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26" name="Straight Arrow Connector 152">
            <a:extLst>
              <a:ext uri="{FF2B5EF4-FFF2-40B4-BE49-F238E27FC236}">
                <a16:creationId xmlns:a16="http://schemas.microsoft.com/office/drawing/2014/main" id="{0DF01228-3F5D-EE08-8607-5B52BF6675D4}"/>
              </a:ext>
            </a:extLst>
          </p:cNvPr>
          <p:cNvCxnSpPr>
            <a:cxnSpLocks/>
          </p:cNvCxnSpPr>
          <p:nvPr/>
        </p:nvCxnSpPr>
        <p:spPr>
          <a:xfrm flipV="1">
            <a:off x="7165289" y="2153438"/>
            <a:ext cx="0" cy="863232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127" name="TextBox 126">
            <a:extLst>
              <a:ext uri="{FF2B5EF4-FFF2-40B4-BE49-F238E27FC236}">
                <a16:creationId xmlns:a16="http://schemas.microsoft.com/office/drawing/2014/main" id="{3CA0C3D1-3388-AD64-D20D-BD68383EFB58}"/>
              </a:ext>
            </a:extLst>
          </p:cNvPr>
          <p:cNvSpPr txBox="1"/>
          <p:nvPr/>
        </p:nvSpPr>
        <p:spPr>
          <a:xfrm>
            <a:off x="5153697" y="1370675"/>
            <a:ext cx="1415517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มิ.ย.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28" name="Straight Arrow Connector 115">
            <a:extLst>
              <a:ext uri="{FF2B5EF4-FFF2-40B4-BE49-F238E27FC236}">
                <a16:creationId xmlns:a16="http://schemas.microsoft.com/office/drawing/2014/main" id="{F0A586FA-167A-D8FD-B19E-A0B7F5D74AD8}"/>
              </a:ext>
            </a:extLst>
          </p:cNvPr>
          <p:cNvCxnSpPr>
            <a:cxnSpLocks/>
            <a:stCxn id="129" idx="0"/>
          </p:cNvCxnSpPr>
          <p:nvPr/>
        </p:nvCxnSpPr>
        <p:spPr>
          <a:xfrm flipV="1">
            <a:off x="4513249" y="1892326"/>
            <a:ext cx="0" cy="778931"/>
          </a:xfrm>
          <a:prstGeom prst="straightConnector1">
            <a:avLst/>
          </a:prstGeom>
          <a:noFill/>
          <a:ln w="25400" cap="flat" cmpd="sng" algn="ctr">
            <a:solidFill>
              <a:srgbClr val="FFC000"/>
            </a:solidFill>
            <a:prstDash val="solid"/>
            <a:miter lim="800000"/>
            <a:tailEnd type="arrow"/>
          </a:ln>
          <a:effectLst/>
        </p:spPr>
      </p:cxnSp>
      <p:sp>
        <p:nvSpPr>
          <p:cNvPr id="129" name="Oval 113">
            <a:extLst>
              <a:ext uri="{FF2B5EF4-FFF2-40B4-BE49-F238E27FC236}">
                <a16:creationId xmlns:a16="http://schemas.microsoft.com/office/drawing/2014/main" id="{D4DAB0D8-D469-A3DC-4F5A-33691BB4607C}"/>
              </a:ext>
            </a:extLst>
          </p:cNvPr>
          <p:cNvSpPr/>
          <p:nvPr/>
        </p:nvSpPr>
        <p:spPr>
          <a:xfrm>
            <a:off x="4186774" y="2671257"/>
            <a:ext cx="652949" cy="652949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132" name="Picture 2">
            <a:extLst>
              <a:ext uri="{FF2B5EF4-FFF2-40B4-BE49-F238E27FC236}">
                <a16:creationId xmlns:a16="http://schemas.microsoft.com/office/drawing/2014/main" id="{94644797-328B-AD8B-EEB8-682A374478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242814" y="2807797"/>
            <a:ext cx="529368" cy="3491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0" name="Oval 8">
            <a:extLst>
              <a:ext uri="{FF2B5EF4-FFF2-40B4-BE49-F238E27FC236}">
                <a16:creationId xmlns:a16="http://schemas.microsoft.com/office/drawing/2014/main" id="{DF1BF84B-AB35-0426-2595-5104A27A964D}"/>
              </a:ext>
            </a:extLst>
          </p:cNvPr>
          <p:cNvSpPr/>
          <p:nvPr/>
        </p:nvSpPr>
        <p:spPr>
          <a:xfrm>
            <a:off x="2020148" y="1772940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41" name="Oval 119">
            <a:extLst>
              <a:ext uri="{FF2B5EF4-FFF2-40B4-BE49-F238E27FC236}">
                <a16:creationId xmlns:a16="http://schemas.microsoft.com/office/drawing/2014/main" id="{9C183DEF-9AA5-1269-4A86-6D6219660B24}"/>
              </a:ext>
            </a:extLst>
          </p:cNvPr>
          <p:cNvSpPr/>
          <p:nvPr/>
        </p:nvSpPr>
        <p:spPr>
          <a:xfrm>
            <a:off x="1812500" y="2858422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42" name="Straight Arrow Connector 121">
            <a:extLst>
              <a:ext uri="{FF2B5EF4-FFF2-40B4-BE49-F238E27FC236}">
                <a16:creationId xmlns:a16="http://schemas.microsoft.com/office/drawing/2014/main" id="{EF77C347-ED1F-38C8-3019-8F3FBD84F458}"/>
              </a:ext>
            </a:extLst>
          </p:cNvPr>
          <p:cNvCxnSpPr>
            <a:cxnSpLocks/>
          </p:cNvCxnSpPr>
          <p:nvPr/>
        </p:nvCxnSpPr>
        <p:spPr>
          <a:xfrm flipV="1">
            <a:off x="2133589" y="2143794"/>
            <a:ext cx="0" cy="764426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143" name="TextBox 142">
            <a:extLst>
              <a:ext uri="{FF2B5EF4-FFF2-40B4-BE49-F238E27FC236}">
                <a16:creationId xmlns:a16="http://schemas.microsoft.com/office/drawing/2014/main" id="{5C9089DE-9109-8733-1347-0D4FE5C81F40}"/>
              </a:ext>
            </a:extLst>
          </p:cNvPr>
          <p:cNvSpPr txBox="1"/>
          <p:nvPr/>
        </p:nvSpPr>
        <p:spPr>
          <a:xfrm>
            <a:off x="1360543" y="3475225"/>
            <a:ext cx="154871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สพร. สรุปรายชื่อชุดข้อมูลให้สำนักงาน ก.พ.ร.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(ภายใน พ.ย.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66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2D7F8784-3BB5-3312-E506-F701FDA98010}"/>
              </a:ext>
            </a:extLst>
          </p:cNvPr>
          <p:cNvSpPr txBox="1"/>
          <p:nvPr/>
        </p:nvSpPr>
        <p:spPr>
          <a:xfrm>
            <a:off x="2750381" y="5175927"/>
            <a:ext cx="1205522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สำนักงาน ก.พ.ร.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แจ้งรายชื่อชุดข้อมูลที่เกี่ยวข้อง</a:t>
            </a: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E54F4107-0FEC-4568-DFE6-8D0623C1D539}"/>
              </a:ext>
            </a:extLst>
          </p:cNvPr>
          <p:cNvSpPr/>
          <p:nvPr/>
        </p:nvSpPr>
        <p:spPr>
          <a:xfrm>
            <a:off x="3249125" y="1796790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48" name="Oval 113">
            <a:extLst>
              <a:ext uri="{FF2B5EF4-FFF2-40B4-BE49-F238E27FC236}">
                <a16:creationId xmlns:a16="http://schemas.microsoft.com/office/drawing/2014/main" id="{4EC260EA-9EEB-F2BB-3993-1223D6D882CF}"/>
              </a:ext>
            </a:extLst>
          </p:cNvPr>
          <p:cNvSpPr/>
          <p:nvPr/>
        </p:nvSpPr>
        <p:spPr>
          <a:xfrm>
            <a:off x="3078701" y="4522978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49" name="Straight Arrow Connector 115">
            <a:extLst>
              <a:ext uri="{FF2B5EF4-FFF2-40B4-BE49-F238E27FC236}">
                <a16:creationId xmlns:a16="http://schemas.microsoft.com/office/drawing/2014/main" id="{7ECEFA42-DFD3-430A-C871-FC450C442832}"/>
              </a:ext>
            </a:extLst>
          </p:cNvPr>
          <p:cNvCxnSpPr>
            <a:cxnSpLocks/>
            <a:stCxn id="148" idx="0"/>
          </p:cNvCxnSpPr>
          <p:nvPr/>
        </p:nvCxnSpPr>
        <p:spPr>
          <a:xfrm flipV="1">
            <a:off x="3405176" y="2167644"/>
            <a:ext cx="0" cy="2355334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151" name="Oval 119">
            <a:extLst>
              <a:ext uri="{FF2B5EF4-FFF2-40B4-BE49-F238E27FC236}">
                <a16:creationId xmlns:a16="http://schemas.microsoft.com/office/drawing/2014/main" id="{D05CC2D4-3B8D-7EBD-C0F1-3E352B050FCD}"/>
              </a:ext>
            </a:extLst>
          </p:cNvPr>
          <p:cNvSpPr/>
          <p:nvPr/>
        </p:nvSpPr>
        <p:spPr>
          <a:xfrm>
            <a:off x="5525664" y="4626262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52" name="Straight Arrow Connector 121">
            <a:extLst>
              <a:ext uri="{FF2B5EF4-FFF2-40B4-BE49-F238E27FC236}">
                <a16:creationId xmlns:a16="http://schemas.microsoft.com/office/drawing/2014/main" id="{0F106AC3-2899-B92B-2D47-9F282BEA5374}"/>
              </a:ext>
            </a:extLst>
          </p:cNvPr>
          <p:cNvCxnSpPr>
            <a:cxnSpLocks/>
            <a:stCxn id="151" idx="0"/>
          </p:cNvCxnSpPr>
          <p:nvPr/>
        </p:nvCxnSpPr>
        <p:spPr>
          <a:xfrm flipH="1" flipV="1">
            <a:off x="5846753" y="2164114"/>
            <a:ext cx="5386" cy="2462148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153" name="TextBox 152">
            <a:extLst>
              <a:ext uri="{FF2B5EF4-FFF2-40B4-BE49-F238E27FC236}">
                <a16:creationId xmlns:a16="http://schemas.microsoft.com/office/drawing/2014/main" id="{61DDD7BD-EAF5-DCBF-FD83-FAE78F61866D}"/>
              </a:ext>
            </a:extLst>
          </p:cNvPr>
          <p:cNvSpPr txBox="1"/>
          <p:nvPr/>
        </p:nvSpPr>
        <p:spPr>
          <a:xfrm>
            <a:off x="5073707" y="5243065"/>
            <a:ext cx="15487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สพร.จัดกิจกรรมเพื่อส่งเสริมการนำข้อมูลไปใช้ประโยชน์</a:t>
            </a:r>
          </a:p>
        </p:txBody>
      </p:sp>
      <p:pic>
        <p:nvPicPr>
          <p:cNvPr id="156" name="Picture 155" descr="A yellow and black image&#10;&#10;Description automatically generated">
            <a:extLst>
              <a:ext uri="{FF2B5EF4-FFF2-40B4-BE49-F238E27FC236}">
                <a16:creationId xmlns:a16="http://schemas.microsoft.com/office/drawing/2014/main" id="{0426D3E3-FD28-2BC8-E487-74511A19306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5677088" y="4791458"/>
            <a:ext cx="386547" cy="367691"/>
          </a:xfrm>
          <a:prstGeom prst="rect">
            <a:avLst/>
          </a:prstGeom>
        </p:spPr>
      </p:pic>
      <p:pic>
        <p:nvPicPr>
          <p:cNvPr id="157" name="Picture 156" descr="A yellow and black web page&#10;&#10;Description automatically generated">
            <a:extLst>
              <a:ext uri="{FF2B5EF4-FFF2-40B4-BE49-F238E27FC236}">
                <a16:creationId xmlns:a16="http://schemas.microsoft.com/office/drawing/2014/main" id="{82ED9FCE-B3CA-D6D0-7094-70B1B490968D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7197" y="2997732"/>
            <a:ext cx="389974" cy="362871"/>
          </a:xfrm>
          <a:prstGeom prst="rect">
            <a:avLst/>
          </a:prstGeom>
        </p:spPr>
      </p:pic>
      <p:pic>
        <p:nvPicPr>
          <p:cNvPr id="158" name="Picture 157" descr="A yellow and black web page&#10;&#10;Description automatically generated">
            <a:extLst>
              <a:ext uri="{FF2B5EF4-FFF2-40B4-BE49-F238E27FC236}">
                <a16:creationId xmlns:a16="http://schemas.microsoft.com/office/drawing/2014/main" id="{AFECEF99-BDB8-B8F9-18FE-D70687571729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3440" y="4633560"/>
            <a:ext cx="466678" cy="434244"/>
          </a:xfrm>
          <a:prstGeom prst="rect">
            <a:avLst/>
          </a:prstGeom>
        </p:spPr>
      </p:pic>
      <p:pic>
        <p:nvPicPr>
          <p:cNvPr id="159" name="Picture 158" descr="A thumb up symbol with a black background&#10;&#10;Description automatically generated">
            <a:extLst>
              <a:ext uri="{FF2B5EF4-FFF2-40B4-BE49-F238E27FC236}">
                <a16:creationId xmlns:a16="http://schemas.microsoft.com/office/drawing/2014/main" id="{022F777C-DA50-006B-07AB-7762C2B39B67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3887" y="4835902"/>
            <a:ext cx="282576" cy="28123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8F8E024-5008-6D43-F392-1BEC387738C0}"/>
              </a:ext>
            </a:extLst>
          </p:cNvPr>
          <p:cNvSpPr txBox="1"/>
          <p:nvPr/>
        </p:nvSpPr>
        <p:spPr>
          <a:xfrm>
            <a:off x="1734493" y="1406969"/>
            <a:ext cx="872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พ.ย.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66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B5CA0E-6171-8EA2-6657-C42947B9704C}"/>
              </a:ext>
            </a:extLst>
          </p:cNvPr>
          <p:cNvSpPr txBox="1"/>
          <p:nvPr/>
        </p:nvSpPr>
        <p:spPr>
          <a:xfrm>
            <a:off x="2952402" y="1403726"/>
            <a:ext cx="872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ธ.ค.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66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083D5CB-6923-122C-A5C6-DE5FC5F8C652}"/>
              </a:ext>
            </a:extLst>
          </p:cNvPr>
          <p:cNvSpPr txBox="1"/>
          <p:nvPr/>
        </p:nvSpPr>
        <p:spPr>
          <a:xfrm>
            <a:off x="3828892" y="1649732"/>
            <a:ext cx="1415517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ธ.ค.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66 – 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ส.ค.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E649803-D085-C4B1-E29D-7E122618E2C9}"/>
              </a:ext>
            </a:extLst>
          </p:cNvPr>
          <p:cNvSpPr txBox="1"/>
          <p:nvPr/>
        </p:nvSpPr>
        <p:spPr>
          <a:xfrm>
            <a:off x="3920754" y="3356396"/>
            <a:ext cx="1215136" cy="14770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สพร.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ให้คำปรึกษาการจัดทำข้อมูลให้อยู่ในรูปแบบที่เหมาะสม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เป็นไปตามแนวทางการประเมินชุดข้อมูลที่ยกระดับเป็น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 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1-9</a:t>
            </a:r>
            <a:endParaRPr kumimoji="0" lang="th-TH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9251C39A-3E40-84DF-1392-070FC7ADDF24}"/>
              </a:ext>
            </a:extLst>
          </p:cNvPr>
          <p:cNvSpPr/>
          <p:nvPr/>
        </p:nvSpPr>
        <p:spPr>
          <a:xfrm>
            <a:off x="3521746" y="1892326"/>
            <a:ext cx="3703920" cy="45719"/>
          </a:xfrm>
          <a:prstGeom prst="rect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50" name="Oval 8">
            <a:extLst>
              <a:ext uri="{FF2B5EF4-FFF2-40B4-BE49-F238E27FC236}">
                <a16:creationId xmlns:a16="http://schemas.microsoft.com/office/drawing/2014/main" id="{EE45011A-B52D-1053-4318-87DB10AF8123}"/>
              </a:ext>
            </a:extLst>
          </p:cNvPr>
          <p:cNvSpPr/>
          <p:nvPr/>
        </p:nvSpPr>
        <p:spPr>
          <a:xfrm>
            <a:off x="5733312" y="1793260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E70F62A-1496-2F12-A749-25EA28A31D01}"/>
              </a:ext>
            </a:extLst>
          </p:cNvPr>
          <p:cNvSpPr txBox="1"/>
          <p:nvPr/>
        </p:nvSpPr>
        <p:spPr>
          <a:xfrm>
            <a:off x="7881673" y="1389167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8FC9655-78A2-3B92-E2F0-450910315AD7}"/>
              </a:ext>
            </a:extLst>
          </p:cNvPr>
          <p:cNvSpPr txBox="1"/>
          <p:nvPr/>
        </p:nvSpPr>
        <p:spPr>
          <a:xfrm>
            <a:off x="7873063" y="3707949"/>
            <a:ext cx="923831" cy="95410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สพร.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ส่งผลการประเมินให้สำนักงาน ก.พ.ร.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FBF3850A-E91F-3637-9EFE-0C4FD1087526}"/>
              </a:ext>
            </a:extLst>
          </p:cNvPr>
          <p:cNvSpPr/>
          <p:nvPr/>
        </p:nvSpPr>
        <p:spPr>
          <a:xfrm>
            <a:off x="8197466" y="1781787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6" name="Oval 113">
            <a:extLst>
              <a:ext uri="{FF2B5EF4-FFF2-40B4-BE49-F238E27FC236}">
                <a16:creationId xmlns:a16="http://schemas.microsoft.com/office/drawing/2014/main" id="{D516835E-AC6F-AE80-39E7-02353398FD37}"/>
              </a:ext>
            </a:extLst>
          </p:cNvPr>
          <p:cNvSpPr/>
          <p:nvPr/>
        </p:nvSpPr>
        <p:spPr>
          <a:xfrm>
            <a:off x="8028799" y="3036107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solidFill>
              <a:srgbClr val="00CC99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7" name="Rectangle 7">
            <a:extLst>
              <a:ext uri="{FF2B5EF4-FFF2-40B4-BE49-F238E27FC236}">
                <a16:creationId xmlns:a16="http://schemas.microsoft.com/office/drawing/2014/main" id="{B8532B35-D5CC-F55B-EE50-6CB370681555}"/>
              </a:ext>
            </a:extLst>
          </p:cNvPr>
          <p:cNvSpPr/>
          <p:nvPr/>
        </p:nvSpPr>
        <p:spPr>
          <a:xfrm>
            <a:off x="8208576" y="3206376"/>
            <a:ext cx="307420" cy="30742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28" name="Straight Arrow Connector 152">
            <a:extLst>
              <a:ext uri="{FF2B5EF4-FFF2-40B4-BE49-F238E27FC236}">
                <a16:creationId xmlns:a16="http://schemas.microsoft.com/office/drawing/2014/main" id="{4278B4CC-CA4A-4D93-7F79-EBDE9CF7582C}"/>
              </a:ext>
            </a:extLst>
          </p:cNvPr>
          <p:cNvCxnSpPr>
            <a:cxnSpLocks/>
          </p:cNvCxnSpPr>
          <p:nvPr/>
        </p:nvCxnSpPr>
        <p:spPr>
          <a:xfrm flipV="1">
            <a:off x="8324794" y="2172875"/>
            <a:ext cx="0" cy="863232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123" name="Oval 122">
            <a:extLst>
              <a:ext uri="{FF2B5EF4-FFF2-40B4-BE49-F238E27FC236}">
                <a16:creationId xmlns:a16="http://schemas.microsoft.com/office/drawing/2014/main" id="{B8A9259B-1338-0F32-7404-0BA6D68CD37A}"/>
              </a:ext>
            </a:extLst>
          </p:cNvPr>
          <p:cNvSpPr/>
          <p:nvPr/>
        </p:nvSpPr>
        <p:spPr>
          <a:xfrm>
            <a:off x="7037961" y="1762350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0" name="Arrow: Pentagon 9">
            <a:extLst>
              <a:ext uri="{FF2B5EF4-FFF2-40B4-BE49-F238E27FC236}">
                <a16:creationId xmlns:a16="http://schemas.microsoft.com/office/drawing/2014/main" id="{086B0702-ABB3-4BC9-2AC4-46DAF5F80D5E}"/>
              </a:ext>
            </a:extLst>
          </p:cNvPr>
          <p:cNvSpPr/>
          <p:nvPr/>
        </p:nvSpPr>
        <p:spPr>
          <a:xfrm>
            <a:off x="114688" y="866975"/>
            <a:ext cx="4023259" cy="431706"/>
          </a:xfrm>
          <a:prstGeom prst="homePlat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63383DE-BCCF-5EC4-5D7E-E48B133DEC44}"/>
              </a:ext>
            </a:extLst>
          </p:cNvPr>
          <p:cNvSpPr txBox="1"/>
          <p:nvPr/>
        </p:nvSpPr>
        <p:spPr>
          <a:xfrm>
            <a:off x="122665" y="943239"/>
            <a:ext cx="3843585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ปฏิทินการประเมินส่วนราชการฯ และองค์การมหาชน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endParaRPr kumimoji="0" lang="th-TH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12" name="ตัวแทนหมายเลขสไลด์ 1">
            <a:extLst>
              <a:ext uri="{FF2B5EF4-FFF2-40B4-BE49-F238E27FC236}">
                <a16:creationId xmlns:a16="http://schemas.microsoft.com/office/drawing/2014/main" id="{D7D53DA8-E39B-2897-D77D-4F56D73D7F1F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31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819177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973514D1-0F43-482F-9E8D-CCEC730C7A75}"/>
              </a:ext>
            </a:extLst>
          </p:cNvPr>
          <p:cNvSpPr txBox="1"/>
          <p:nvPr/>
        </p:nvSpPr>
        <p:spPr>
          <a:xfrm>
            <a:off x="385579" y="290781"/>
            <a:ext cx="11085154" cy="3978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IMD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6062F95-DC9C-188B-07C8-77EC852C9D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0854" y="1785374"/>
            <a:ext cx="3409244" cy="193180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BCFDDE6-D6AA-1B3B-9063-196A05F240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14937" y="5886801"/>
            <a:ext cx="1579463" cy="27138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D2A4683-02C0-1752-0F61-198AD5FA306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70025" y="5791389"/>
            <a:ext cx="3223540" cy="425591"/>
          </a:xfrm>
          <a:prstGeom prst="rect">
            <a:avLst/>
          </a:prstGeom>
        </p:spPr>
      </p:pic>
      <p:pic>
        <p:nvPicPr>
          <p:cNvPr id="13" name="Picture 6" descr="สำนักงานสถิติแห่งชาติ - วิกิพีเดีย">
            <a:extLst>
              <a:ext uri="{FF2B5EF4-FFF2-40B4-BE49-F238E27FC236}">
                <a16:creationId xmlns:a16="http://schemas.microsoft.com/office/drawing/2014/main" id="{E56981D1-70F7-17AA-3946-E4AF2A6C62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58177" y="5575465"/>
            <a:ext cx="1328104" cy="7502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E6056657-1A47-014C-0514-0374C3F8F415}"/>
              </a:ext>
            </a:extLst>
          </p:cNvPr>
          <p:cNvSpPr txBox="1"/>
          <p:nvPr/>
        </p:nvSpPr>
        <p:spPr>
          <a:xfrm>
            <a:off x="4309722" y="1206606"/>
            <a:ext cx="7176906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1438275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ผลการจัดอันดับขีดความสามารถในการแข่งขัน ประจำปี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2566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โดย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World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Competitiveness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Center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ประเทศสวิสเซอร์แลนด์ ได้ทำการ</a:t>
            </a:r>
            <a:r>
              <a:rPr kumimoji="0" lang="th-TH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จัดอันดับความสามารถในการแข่งขันของ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64</a:t>
            </a:r>
            <a:r>
              <a:rPr kumimoji="0" lang="th-TH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เขตเศรษฐกิจทั่วโลก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โดยใช้ข้อมูลจากการสำรวจความเห็นของผู้บริหาร โดยประเมินใน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ด้าน ได้แก่ </a:t>
            </a:r>
          </a:p>
          <a:p>
            <a:pPr marL="0" marR="0" lvl="0" indent="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1338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สมรรถนะทางเศรษฐกิจ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(Economic Performance) 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1338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ประสิทธิภาพของภาครัฐ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(Government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Efficiency) 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1338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3)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ประสิทธิภาพของภาคธุรกิจ 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Business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Efficiency)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  <a:p>
            <a:pPr marL="0" marR="0" lvl="0" indent="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1338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4)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โครงสร้างพื้นฐาน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(Infrastructure)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342900" marR="0" lvl="0" indent="-34290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867025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ผลการจัดอับดับของประเทศไทย ปี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2566 </a:t>
            </a:r>
            <a:r>
              <a:rPr kumimoji="0" lang="th-TH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อยู่ที่อันดับ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00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ดีขึ้น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00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00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อันดับ</a:t>
            </a:r>
          </a:p>
          <a:p>
            <a:pPr marL="342900" marR="0" lvl="0" indent="-34290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867025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อุปสรรคที่พบในการจัดส่งข้อมูลเชิงประจักษ์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Hard Data)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ให้แก่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เช่น</a:t>
            </a:r>
          </a:p>
          <a:p>
            <a:pPr marL="809625" marR="0" lvl="0" indent="-26670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2867025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ข้อมูลไม่เป็นปัจจุบัน</a:t>
            </a:r>
          </a:p>
          <a:p>
            <a:pPr marL="809625" marR="0" lvl="0" indent="-26670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2867025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ขาดหน่วยงานรับผิดชอบข้อมูลที่ชัดเจน</a:t>
            </a:r>
          </a:p>
          <a:p>
            <a:pPr marL="809625" marR="0" lvl="0" indent="-26670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eriod"/>
              <a:tabLst>
                <a:tab pos="2867025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การจัดส่งข้อมูลของหน่วยงานภาครัฐยังไม่เป็นระบบ (สมาคมการจัดการธุรกิจแห่งประเทศไทย 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Thailand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Management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Association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TMA)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ประสานขอข้อมูลผ่านทาง สศช.)</a:t>
            </a:r>
          </a:p>
          <a:p>
            <a:pPr marL="361950" marR="0" lvl="0" indent="0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2867025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ส่งผลให้การประเมินอันดับขีดความสามารถในการแข่งขันของประเทศยังไม่สะท้อนตามความเป็นจริง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400E8B3-76E8-3311-6579-12A087865D79}"/>
              </a:ext>
            </a:extLst>
          </p:cNvPr>
          <p:cNvSpPr txBox="1"/>
          <p:nvPr/>
        </p:nvSpPr>
        <p:spPr>
          <a:xfrm>
            <a:off x="470854" y="6241296"/>
            <a:ext cx="112084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*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เป็นตัวชี้วัดบังคับของส่วนราชการที่เกี่ยวข้อง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1E0764B-A4C1-E8AE-56DC-92DD10B597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94458" y="3854983"/>
            <a:ext cx="2811958" cy="2326679"/>
          </a:xfrm>
          <a:prstGeom prst="rect">
            <a:avLst/>
          </a:prstGeom>
        </p:spPr>
      </p:pic>
      <p:pic>
        <p:nvPicPr>
          <p:cNvPr id="7" name="Picture 6" descr="A logo for a company&#10;&#10;Description automatically generated">
            <a:extLst>
              <a:ext uri="{FF2B5EF4-FFF2-40B4-BE49-F238E27FC236}">
                <a16:creationId xmlns:a16="http://schemas.microsoft.com/office/drawing/2014/main" id="{0E143949-2A7A-F9A9-EEC7-0AE8702A7E3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6803" y="5543934"/>
            <a:ext cx="695549" cy="822777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30C956E6-326F-D9CF-DC03-ADBD1343D14D}"/>
              </a:ext>
            </a:extLst>
          </p:cNvPr>
          <p:cNvGrpSpPr/>
          <p:nvPr/>
        </p:nvGrpSpPr>
        <p:grpSpPr>
          <a:xfrm>
            <a:off x="258242" y="1111066"/>
            <a:ext cx="1322080" cy="598635"/>
            <a:chOff x="5405120" y="2219370"/>
            <a:chExt cx="1999507" cy="788943"/>
          </a:xfrm>
        </p:grpSpPr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C5DE60C8-9A13-64DD-F7AE-F8EE3BE100EB}"/>
                </a:ext>
              </a:extLst>
            </p:cNvPr>
            <p:cNvSpPr/>
            <p:nvPr/>
          </p:nvSpPr>
          <p:spPr>
            <a:xfrm>
              <a:off x="5405120" y="2219370"/>
              <a:ext cx="1999507" cy="788943"/>
            </a:xfrm>
            <a:prstGeom prst="roundRect">
              <a:avLst>
                <a:gd name="adj" fmla="val 34572"/>
              </a:avLst>
            </a:prstGeom>
            <a:solidFill>
              <a:srgbClr val="1360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79DB729-102E-746F-F483-E188E0E8DC06}"/>
                </a:ext>
              </a:extLst>
            </p:cNvPr>
            <p:cNvSpPr txBox="1"/>
            <p:nvPr/>
          </p:nvSpPr>
          <p:spPr>
            <a:xfrm>
              <a:off x="5498457" y="2375901"/>
              <a:ext cx="1825079" cy="448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IMD</a:t>
              </a:r>
            </a:p>
          </p:txBody>
        </p:sp>
      </p:grpSp>
      <p:sp>
        <p:nvSpPr>
          <p:cNvPr id="12" name="ตัวแทนหมายเลขสไลด์ 1">
            <a:extLst>
              <a:ext uri="{FF2B5EF4-FFF2-40B4-BE49-F238E27FC236}">
                <a16:creationId xmlns:a16="http://schemas.microsoft.com/office/drawing/2014/main" id="{2EED2137-F598-BAF3-9E27-CBBF0E763F85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32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9312922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>
            <a:extLst>
              <a:ext uri="{FF2B5EF4-FFF2-40B4-BE49-F238E27FC236}">
                <a16:creationId xmlns:a16="http://schemas.microsoft.com/office/drawing/2014/main" id="{DF47EF7A-495D-8FBB-7C6A-577D07311159}"/>
              </a:ext>
            </a:extLst>
          </p:cNvPr>
          <p:cNvGrpSpPr/>
          <p:nvPr/>
        </p:nvGrpSpPr>
        <p:grpSpPr>
          <a:xfrm>
            <a:off x="74110" y="1597072"/>
            <a:ext cx="12024822" cy="3858407"/>
            <a:chOff x="74110" y="1597072"/>
            <a:chExt cx="12024822" cy="3858407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4E8CF830-B0D4-DDE1-73D5-748FDEC3BCD1}"/>
                </a:ext>
              </a:extLst>
            </p:cNvPr>
            <p:cNvGrpSpPr/>
            <p:nvPr/>
          </p:nvGrpSpPr>
          <p:grpSpPr>
            <a:xfrm>
              <a:off x="2096008" y="1945921"/>
              <a:ext cx="8322791" cy="1080000"/>
              <a:chOff x="2096008" y="2317256"/>
              <a:chExt cx="8322791" cy="1080000"/>
            </a:xfrm>
          </p:grpSpPr>
          <p:graphicFrame>
            <p:nvGraphicFramePr>
              <p:cNvPr id="4" name="Diagram 3">
                <a:extLst>
                  <a:ext uri="{FF2B5EF4-FFF2-40B4-BE49-F238E27FC236}">
                    <a16:creationId xmlns:a16="http://schemas.microsoft.com/office/drawing/2014/main" id="{0B09C9CA-6A73-D32D-A388-A9D8E7682D33}"/>
                  </a:ext>
                </a:extLst>
              </p:cNvPr>
              <p:cNvGraphicFramePr/>
              <p:nvPr/>
            </p:nvGraphicFramePr>
            <p:xfrm>
              <a:off x="2096008" y="2317256"/>
              <a:ext cx="8322791" cy="1080000"/>
            </p:xfrm>
            <a:graphic>
              <a:graphicData uri="http://schemas.openxmlformats.org/drawingml/2006/diagram">
                <dgm:relIds xmlns:dgm="http://schemas.openxmlformats.org/drawingml/2006/diagram" xmlns:r="http://schemas.openxmlformats.org/officeDocument/2006/relationships" r:dm="rId2" r:lo="rId3" r:qs="rId4" r:cs="rId5"/>
              </a:graphicData>
            </a:graphic>
          </p:graphicFrame>
          <p:grpSp>
            <p:nvGrpSpPr>
              <p:cNvPr id="17" name="Group 16">
                <a:extLst>
                  <a:ext uri="{FF2B5EF4-FFF2-40B4-BE49-F238E27FC236}">
                    <a16:creationId xmlns:a16="http://schemas.microsoft.com/office/drawing/2014/main" id="{A52E9AFF-AAAD-C389-EF3C-9E313DAE8B39}"/>
                  </a:ext>
                </a:extLst>
              </p:cNvPr>
              <p:cNvGrpSpPr/>
              <p:nvPr/>
            </p:nvGrpSpPr>
            <p:grpSpPr>
              <a:xfrm>
                <a:off x="3116558" y="2480814"/>
                <a:ext cx="771747" cy="753384"/>
                <a:chOff x="1296765" y="2148436"/>
                <a:chExt cx="771747" cy="753384"/>
              </a:xfrm>
            </p:grpSpPr>
            <p:sp>
              <p:nvSpPr>
                <p:cNvPr id="18" name="Rectangle: Rounded Corners 17">
                  <a:extLst>
                    <a:ext uri="{FF2B5EF4-FFF2-40B4-BE49-F238E27FC236}">
                      <a16:creationId xmlns:a16="http://schemas.microsoft.com/office/drawing/2014/main" id="{2C4D776A-F660-A956-C858-F1F85FA42640}"/>
                    </a:ext>
                  </a:extLst>
                </p:cNvPr>
                <p:cNvSpPr/>
                <p:nvPr/>
              </p:nvSpPr>
              <p:spPr>
                <a:xfrm>
                  <a:off x="1296765" y="2148436"/>
                  <a:ext cx="771747" cy="75338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19" name="Picture 18">
                  <a:extLst>
                    <a:ext uri="{FF2B5EF4-FFF2-40B4-BE49-F238E27FC236}">
                      <a16:creationId xmlns:a16="http://schemas.microsoft.com/office/drawing/2014/main" id="{71F2F50E-F7C3-D8F5-65B9-2BABF4625B0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7"/>
                <a:srcRect l="1237" t="-1" r="85025" b="-621"/>
                <a:stretch/>
              </p:blipFill>
              <p:spPr>
                <a:xfrm>
                  <a:off x="1356217" y="2200217"/>
                  <a:ext cx="670088" cy="648000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EED4DCD-3276-C18F-B7B8-E24523D803AA}"/>
                </a:ext>
              </a:extLst>
            </p:cNvPr>
            <p:cNvGrpSpPr/>
            <p:nvPr/>
          </p:nvGrpSpPr>
          <p:grpSpPr>
            <a:xfrm>
              <a:off x="10478250" y="1715294"/>
              <a:ext cx="1620682" cy="1571885"/>
              <a:chOff x="10478251" y="2169722"/>
              <a:chExt cx="1620682" cy="1571885"/>
            </a:xfrm>
          </p:grpSpPr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3D75269A-97DF-2368-DB83-D048DB07C8DB}"/>
                  </a:ext>
                </a:extLst>
              </p:cNvPr>
              <p:cNvSpPr/>
              <p:nvPr/>
            </p:nvSpPr>
            <p:spPr>
              <a:xfrm>
                <a:off x="10478251" y="2169722"/>
                <a:ext cx="1620682" cy="1571885"/>
              </a:xfrm>
              <a:prstGeom prst="roundRect">
                <a:avLst>
                  <a:gd name="adj" fmla="val 13138"/>
                </a:avLst>
              </a:prstGeom>
              <a:solidFill>
                <a:schemeClr val="accent6">
                  <a:lumMod val="60000"/>
                  <a:lumOff val="40000"/>
                </a:schemeClr>
              </a:solidFill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endParaRPr>
              </a:p>
            </p:txBody>
          </p:sp>
          <p:sp>
            <p:nvSpPr>
              <p:cNvPr id="30" name="Rectangle: Rounded Corners 29">
                <a:extLst>
                  <a:ext uri="{FF2B5EF4-FFF2-40B4-BE49-F238E27FC236}">
                    <a16:creationId xmlns:a16="http://schemas.microsoft.com/office/drawing/2014/main" id="{A0D2E249-5124-97F3-6CAF-ECFD80A1C2B3}"/>
                  </a:ext>
                </a:extLst>
              </p:cNvPr>
              <p:cNvSpPr/>
              <p:nvPr/>
            </p:nvSpPr>
            <p:spPr>
              <a:xfrm>
                <a:off x="10680073" y="2259547"/>
                <a:ext cx="1251526" cy="56561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5" name="Picture 24">
                <a:extLst>
                  <a:ext uri="{FF2B5EF4-FFF2-40B4-BE49-F238E27FC236}">
                    <a16:creationId xmlns:a16="http://schemas.microsoft.com/office/drawing/2014/main" id="{8EC20BCE-C957-50F3-C5FB-5EE342DFBB8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r="41429" b="-9395"/>
              <a:stretch/>
            </p:blipFill>
            <p:spPr>
              <a:xfrm>
                <a:off x="10775323" y="2365345"/>
                <a:ext cx="1121787" cy="360000"/>
              </a:xfrm>
              <a:prstGeom prst="rect">
                <a:avLst/>
              </a:prstGeom>
            </p:spPr>
          </p:pic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5F9DFEA4-4FE2-94E2-1348-33236643133E}"/>
                  </a:ext>
                </a:extLst>
              </p:cNvPr>
              <p:cNvSpPr txBox="1"/>
              <p:nvPr/>
            </p:nvSpPr>
            <p:spPr>
              <a:xfrm>
                <a:off x="10811148" y="2907667"/>
                <a:ext cx="989373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+mn-ea"/>
                    <a:cs typeface="TH SarabunPSK" panose="020B0500040200020003" pitchFamily="34" charset="-34"/>
                  </a:rPr>
                  <a:t>จัดส่งข้อมูล</a:t>
                </a: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+mn-ea"/>
                    <a:cs typeface="TH SarabunPSK" panose="020B0500040200020003" pitchFamily="34" charset="-34"/>
                  </a:rPr>
                  <a:t>ให้ </a:t>
                </a:r>
                <a:r>
                  <a:rPr kumimoji="0" 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+mn-ea"/>
                    <a:cs typeface="TH SarabunPSK" panose="020B0500040200020003" pitchFamily="34" charset="-34"/>
                  </a:rPr>
                  <a:t>IMD</a:t>
                </a:r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A77F287-D58E-4D1E-0693-BF141931F9FF}"/>
                </a:ext>
              </a:extLst>
            </p:cNvPr>
            <p:cNvGrpSpPr/>
            <p:nvPr/>
          </p:nvGrpSpPr>
          <p:grpSpPr>
            <a:xfrm>
              <a:off x="2096008" y="4028825"/>
              <a:ext cx="8322791" cy="1080000"/>
              <a:chOff x="2096008" y="3525991"/>
              <a:chExt cx="8322791" cy="1080000"/>
            </a:xfrm>
          </p:grpSpPr>
          <p:graphicFrame>
            <p:nvGraphicFramePr>
              <p:cNvPr id="36" name="Diagram 35">
                <a:extLst>
                  <a:ext uri="{FF2B5EF4-FFF2-40B4-BE49-F238E27FC236}">
                    <a16:creationId xmlns:a16="http://schemas.microsoft.com/office/drawing/2014/main" id="{3746AF18-951A-2C3C-29C2-0290B555E12D}"/>
                  </a:ext>
                </a:extLst>
              </p:cNvPr>
              <p:cNvGraphicFramePr/>
              <p:nvPr/>
            </p:nvGraphicFramePr>
            <p:xfrm>
              <a:off x="2096008" y="3525991"/>
              <a:ext cx="8322791" cy="1080000"/>
            </p:xfrm>
            <a:graphic>
              <a:graphicData uri="http://schemas.openxmlformats.org/drawingml/2006/diagram">
                <dgm:relIds xmlns:dgm="http://schemas.openxmlformats.org/drawingml/2006/diagram" xmlns:r="http://schemas.openxmlformats.org/officeDocument/2006/relationships" r:dm="rId9" r:lo="rId10" r:qs="rId11" r:cs="rId12"/>
              </a:graphicData>
            </a:graphic>
          </p:graphicFrame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40E71C84-E612-1B78-B9C4-37838BD3E37E}"/>
                  </a:ext>
                </a:extLst>
              </p:cNvPr>
              <p:cNvGrpSpPr/>
              <p:nvPr/>
            </p:nvGrpSpPr>
            <p:grpSpPr>
              <a:xfrm>
                <a:off x="2785291" y="3689299"/>
                <a:ext cx="1434284" cy="753384"/>
                <a:chOff x="2956741" y="3852607"/>
                <a:chExt cx="1434284" cy="753384"/>
              </a:xfrm>
            </p:grpSpPr>
            <p:sp>
              <p:nvSpPr>
                <p:cNvPr id="38" name="Rectangle: Rounded Corners 37">
                  <a:extLst>
                    <a:ext uri="{FF2B5EF4-FFF2-40B4-BE49-F238E27FC236}">
                      <a16:creationId xmlns:a16="http://schemas.microsoft.com/office/drawing/2014/main" id="{4A110A24-F251-35E3-4514-2245EEBDA496}"/>
                    </a:ext>
                  </a:extLst>
                </p:cNvPr>
                <p:cNvSpPr/>
                <p:nvPr/>
              </p:nvSpPr>
              <p:spPr>
                <a:xfrm>
                  <a:off x="2956741" y="3852607"/>
                  <a:ext cx="1434284" cy="75338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39" name="Picture 6" descr="สำนักงานสถิติแห่งชาติ - วิกิพีเดีย">
                  <a:extLst>
                    <a:ext uri="{FF2B5EF4-FFF2-40B4-BE49-F238E27FC236}">
                      <a16:creationId xmlns:a16="http://schemas.microsoft.com/office/drawing/2014/main" id="{7D40DC4C-AFE9-7A45-BCC9-B07BB148D29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103927" y="3903232"/>
                  <a:ext cx="1139911" cy="643919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8FE3FD4F-A025-F439-C116-FF959FC5FD33}"/>
                </a:ext>
              </a:extLst>
            </p:cNvPr>
            <p:cNvGrpSpPr/>
            <p:nvPr/>
          </p:nvGrpSpPr>
          <p:grpSpPr>
            <a:xfrm>
              <a:off x="10478250" y="3814847"/>
              <a:ext cx="1620682" cy="1571885"/>
              <a:chOff x="10478250" y="3579341"/>
              <a:chExt cx="1620682" cy="1571885"/>
            </a:xfrm>
          </p:grpSpPr>
          <p:sp>
            <p:nvSpPr>
              <p:cNvPr id="41" name="Rectangle: Rounded Corners 40">
                <a:extLst>
                  <a:ext uri="{FF2B5EF4-FFF2-40B4-BE49-F238E27FC236}">
                    <a16:creationId xmlns:a16="http://schemas.microsoft.com/office/drawing/2014/main" id="{C4ECA701-1C90-46C7-6B12-1FD57F442DF4}"/>
                  </a:ext>
                </a:extLst>
              </p:cNvPr>
              <p:cNvSpPr/>
              <p:nvPr/>
            </p:nvSpPr>
            <p:spPr>
              <a:xfrm>
                <a:off x="10478250" y="3579341"/>
                <a:ext cx="1620682" cy="1571885"/>
              </a:xfrm>
              <a:prstGeom prst="roundRect">
                <a:avLst>
                  <a:gd name="adj" fmla="val 13138"/>
                </a:avLst>
              </a:prstGeom>
              <a:solidFill>
                <a:schemeClr val="accent4">
                  <a:lumMod val="40000"/>
                  <a:lumOff val="60000"/>
                </a:schemeClr>
              </a:solidFill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endParaRPr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BE2696DD-8F79-DD85-CA1F-9728CA8E7BE9}"/>
                  </a:ext>
                </a:extLst>
              </p:cNvPr>
              <p:cNvSpPr txBox="1"/>
              <p:nvPr/>
            </p:nvSpPr>
            <p:spPr>
              <a:xfrm>
                <a:off x="10544248" y="4401119"/>
                <a:ext cx="1523173" cy="70788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+mn-ea"/>
                    <a:cs typeface="TH SarabunPSK" panose="020B0500040200020003" pitchFamily="34" charset="-34"/>
                  </a:rPr>
                  <a:t>สรุปผลการประเมิน</a:t>
                </a:r>
                <a:b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+mn-ea"/>
                    <a:cs typeface="TH SarabunPSK" panose="020B0500040200020003" pitchFamily="34" charset="-34"/>
                  </a:rPr>
                </a:b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+mn-ea"/>
                    <a:cs typeface="TH SarabunPSK" panose="020B0500040200020003" pitchFamily="34" charset="-34"/>
                  </a:rPr>
                  <a:t>ตัวชี้วัด</a:t>
                </a: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endParaRPr>
              </a:p>
            </p:txBody>
          </p:sp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76CC775D-3772-531A-2EA2-E17BEEA1F46C}"/>
                  </a:ext>
                </a:extLst>
              </p:cNvPr>
              <p:cNvGrpSpPr/>
              <p:nvPr/>
            </p:nvGrpSpPr>
            <p:grpSpPr>
              <a:xfrm>
                <a:off x="10893303" y="3663724"/>
                <a:ext cx="828676" cy="753384"/>
                <a:chOff x="10877550" y="3669166"/>
                <a:chExt cx="828676" cy="753384"/>
              </a:xfrm>
            </p:grpSpPr>
            <p:sp>
              <p:nvSpPr>
                <p:cNvPr id="42" name="Rectangle: Rounded Corners 41">
                  <a:extLst>
                    <a:ext uri="{FF2B5EF4-FFF2-40B4-BE49-F238E27FC236}">
                      <a16:creationId xmlns:a16="http://schemas.microsoft.com/office/drawing/2014/main" id="{35D1D595-F5DA-1047-8741-2C16BF906222}"/>
                    </a:ext>
                  </a:extLst>
                </p:cNvPr>
                <p:cNvSpPr/>
                <p:nvPr/>
              </p:nvSpPr>
              <p:spPr>
                <a:xfrm>
                  <a:off x="10877550" y="3669166"/>
                  <a:ext cx="828676" cy="75338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45" name="Picture 2" descr="สำนักงานคณะกรรมการการพัฒนาระบบราชการ">
                  <a:extLst>
                    <a:ext uri="{FF2B5EF4-FFF2-40B4-BE49-F238E27FC236}">
                      <a16:creationId xmlns:a16="http://schemas.microsoft.com/office/drawing/2014/main" id="{93DC4A20-6A41-3BFC-6B02-B4E0C59565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0996416" y="3779292"/>
                  <a:ext cx="622450" cy="522592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</p:grpSp>
        </p:grp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93562DEA-B283-5D75-3665-62B9D2E043C0}"/>
                </a:ext>
              </a:extLst>
            </p:cNvPr>
            <p:cNvSpPr txBox="1"/>
            <p:nvPr/>
          </p:nvSpPr>
          <p:spPr>
            <a:xfrm>
              <a:off x="4339158" y="3007236"/>
              <a:ext cx="6049914" cy="307777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หมายเหตุ 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: 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* </a:t>
              </a: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สศช. สรุปผลการจัดส่งชุดข้อมูลของหน่วยงานที่เกี่ยวข้องให้สำนักงาน ก.พ.ร. ทราบ ตามเกณฑ์</a:t>
              </a:r>
              <a:r>
                <a:rPr kumimoji="0" lang="th-TH" sz="1400" b="1" i="0" u="sng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การประเมินขั้นต้น</a:t>
              </a:r>
              <a:endParaRPr kumimoji="0" lang="en-US" sz="14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AC823C42-1156-C687-E4F0-72FA4F68045F}"/>
                </a:ext>
              </a:extLst>
            </p:cNvPr>
            <p:cNvSpPr/>
            <p:nvPr/>
          </p:nvSpPr>
          <p:spPr>
            <a:xfrm>
              <a:off x="7075893" y="4931410"/>
              <a:ext cx="576444" cy="524069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C97B3533-62A1-E9B0-34A5-75C6A8B83014}"/>
                </a:ext>
              </a:extLst>
            </p:cNvPr>
            <p:cNvGrpSpPr/>
            <p:nvPr/>
          </p:nvGrpSpPr>
          <p:grpSpPr>
            <a:xfrm>
              <a:off x="74110" y="1597072"/>
              <a:ext cx="1928292" cy="3816220"/>
              <a:chOff x="93068" y="1259630"/>
              <a:chExt cx="1928292" cy="3816220"/>
            </a:xfrm>
          </p:grpSpPr>
          <p:sp>
            <p:nvSpPr>
              <p:cNvPr id="7" name="Rectangle: Rounded Corners 6">
                <a:extLst>
                  <a:ext uri="{FF2B5EF4-FFF2-40B4-BE49-F238E27FC236}">
                    <a16:creationId xmlns:a16="http://schemas.microsoft.com/office/drawing/2014/main" id="{32FD439A-458E-0556-D407-E44560EF7D23}"/>
                  </a:ext>
                </a:extLst>
              </p:cNvPr>
              <p:cNvSpPr/>
              <p:nvPr/>
            </p:nvSpPr>
            <p:spPr>
              <a:xfrm>
                <a:off x="93068" y="1259630"/>
                <a:ext cx="1928292" cy="3816220"/>
              </a:xfrm>
              <a:prstGeom prst="roundRect">
                <a:avLst>
                  <a:gd name="adj" fmla="val 13138"/>
                </a:avLst>
              </a:prstGeom>
              <a:solidFill>
                <a:schemeClr val="accent6"/>
              </a:solidFill>
            </p:spPr>
            <p:style>
              <a:lnRef idx="3">
                <a:schemeClr val="lt1"/>
              </a:lnRef>
              <a:fillRef idx="1">
                <a:schemeClr val="accent2"/>
              </a:fillRef>
              <a:effectRef idx="1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endParaRPr>
              </a:p>
            </p:txBody>
          </p:sp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11515BE4-33CE-0E19-39A9-E1A6911AB50D}"/>
                  </a:ext>
                </a:extLst>
              </p:cNvPr>
              <p:cNvSpPr/>
              <p:nvPr/>
            </p:nvSpPr>
            <p:spPr>
              <a:xfrm>
                <a:off x="217989" y="1420607"/>
                <a:ext cx="771747" cy="75338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8" name="Picture 2" descr="สำนักงานคณะกรรมการการพัฒนาระบบราชการ">
                <a:extLst>
                  <a:ext uri="{FF2B5EF4-FFF2-40B4-BE49-F238E27FC236}">
                    <a16:creationId xmlns:a16="http://schemas.microsoft.com/office/drawing/2014/main" id="{D2DDC29B-9296-CCE7-9B85-97ED24ABD87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637" y="1536003"/>
                <a:ext cx="622450" cy="52259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grpSp>
            <p:nvGrpSpPr>
              <p:cNvPr id="13" name="Group 12">
                <a:extLst>
                  <a:ext uri="{FF2B5EF4-FFF2-40B4-BE49-F238E27FC236}">
                    <a16:creationId xmlns:a16="http://schemas.microsoft.com/office/drawing/2014/main" id="{48E47604-E21E-5C2B-A6EC-15B6E8B14B25}"/>
                  </a:ext>
                </a:extLst>
              </p:cNvPr>
              <p:cNvGrpSpPr/>
              <p:nvPr/>
            </p:nvGrpSpPr>
            <p:grpSpPr>
              <a:xfrm>
                <a:off x="1110845" y="1420607"/>
                <a:ext cx="771747" cy="753384"/>
                <a:chOff x="1296765" y="2148436"/>
                <a:chExt cx="771747" cy="753384"/>
              </a:xfrm>
            </p:grpSpPr>
            <p:sp>
              <p:nvSpPr>
                <p:cNvPr id="12" name="Rectangle: Rounded Corners 11">
                  <a:extLst>
                    <a:ext uri="{FF2B5EF4-FFF2-40B4-BE49-F238E27FC236}">
                      <a16:creationId xmlns:a16="http://schemas.microsoft.com/office/drawing/2014/main" id="{C1C0CE94-F3CE-9882-4B59-6ED371370C0F}"/>
                    </a:ext>
                  </a:extLst>
                </p:cNvPr>
                <p:cNvSpPr/>
                <p:nvPr/>
              </p:nvSpPr>
              <p:spPr>
                <a:xfrm>
                  <a:off x="1296765" y="2148436"/>
                  <a:ext cx="771747" cy="753384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" name="Picture 8">
                  <a:extLst>
                    <a:ext uri="{FF2B5EF4-FFF2-40B4-BE49-F238E27FC236}">
                      <a16:creationId xmlns:a16="http://schemas.microsoft.com/office/drawing/2014/main" id="{6AFFF535-4E5E-36CE-89F6-3A952FC71A1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7"/>
                <a:srcRect l="1237" t="-1" r="85025" b="-621"/>
                <a:stretch/>
              </p:blipFill>
              <p:spPr>
                <a:xfrm>
                  <a:off x="1356217" y="2200217"/>
                  <a:ext cx="670088" cy="648000"/>
                </a:xfrm>
                <a:prstGeom prst="rect">
                  <a:avLst/>
                </a:prstGeom>
              </p:spPr>
            </p:pic>
          </p:grp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2253D469-794F-8ED6-D71B-B278E540011A}"/>
                  </a:ext>
                </a:extLst>
              </p:cNvPr>
              <p:cNvSpPr txBox="1"/>
              <p:nvPr/>
            </p:nvSpPr>
            <p:spPr>
              <a:xfrm>
                <a:off x="232199" y="3804260"/>
                <a:ext cx="1635384" cy="101566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+mn-ea"/>
                    <a:cs typeface="TH SarabunPSK" panose="020B0500040200020003" pitchFamily="34" charset="-34"/>
                  </a:rPr>
                  <a:t>ร่วมกันกำหนด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+mn-ea"/>
                    <a:cs typeface="TH SarabunPSK" panose="020B0500040200020003" pitchFamily="34" charset="-34"/>
                  </a:rPr>
                  <a:t>รายชื่อตัวชี้วัดและ</a:t>
                </a:r>
                <a:endPara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endParaRP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H SarabunPSK" panose="020B0500040200020003" pitchFamily="34" charset="-34"/>
                    <a:ea typeface="+mn-ea"/>
                    <a:cs typeface="TH SarabunPSK" panose="020B0500040200020003" pitchFamily="34" charset="-34"/>
                  </a:rPr>
                  <a:t>หน่วยงานที่เกี่ยวข้อง</a:t>
                </a: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" name="Rectangle: Rounded Corners 4">
                <a:extLst>
                  <a:ext uri="{FF2B5EF4-FFF2-40B4-BE49-F238E27FC236}">
                    <a16:creationId xmlns:a16="http://schemas.microsoft.com/office/drawing/2014/main" id="{B449031B-FFCD-6C7B-5B25-9DB254B7322C}"/>
                  </a:ext>
                </a:extLst>
              </p:cNvPr>
              <p:cNvSpPr/>
              <p:nvPr/>
            </p:nvSpPr>
            <p:spPr>
              <a:xfrm>
                <a:off x="338917" y="2254958"/>
                <a:ext cx="1434284" cy="753384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" name="Picture 6" descr="สำนักงานสถิติแห่งชาติ - วิกิพีเดีย">
                <a:extLst>
                  <a:ext uri="{FF2B5EF4-FFF2-40B4-BE49-F238E27FC236}">
                    <a16:creationId xmlns:a16="http://schemas.microsoft.com/office/drawing/2014/main" id="{D595F5DB-6AE1-83CB-831C-8B7AF542894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6103" y="2305583"/>
                <a:ext cx="1139911" cy="64391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1" name="Rectangle: Rounded Corners 10">
                <a:extLst>
                  <a:ext uri="{FF2B5EF4-FFF2-40B4-BE49-F238E27FC236}">
                    <a16:creationId xmlns:a16="http://schemas.microsoft.com/office/drawing/2014/main" id="{890C08BF-5075-BF50-B3AE-FC2F01F92620}"/>
                  </a:ext>
                </a:extLst>
              </p:cNvPr>
              <p:cNvSpPr/>
              <p:nvPr/>
            </p:nvSpPr>
            <p:spPr>
              <a:xfrm>
                <a:off x="332749" y="3104002"/>
                <a:ext cx="1434284" cy="6045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5" name="Picture 14">
                <a:extLst>
                  <a:ext uri="{FF2B5EF4-FFF2-40B4-BE49-F238E27FC236}">
                    <a16:creationId xmlns:a16="http://schemas.microsoft.com/office/drawing/2014/main" id="{7C7871EE-ABD7-7FA8-CB8F-3279B21CBD0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/>
              <a:srcRect r="41429" b="-9395"/>
              <a:stretch/>
            </p:blipFill>
            <p:spPr>
              <a:xfrm>
                <a:off x="511401" y="3226301"/>
                <a:ext cx="1121787" cy="360000"/>
              </a:xfrm>
              <a:prstGeom prst="rect">
                <a:avLst/>
              </a:prstGeom>
            </p:spPr>
          </p:pic>
        </p:grp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F8A84417-034E-EDDE-1697-4E09F4F319D9}"/>
                </a:ext>
              </a:extLst>
            </p:cNvPr>
            <p:cNvSpPr/>
            <p:nvPr/>
          </p:nvSpPr>
          <p:spPr>
            <a:xfrm>
              <a:off x="4375097" y="1715294"/>
              <a:ext cx="1800000" cy="25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มี.ค.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2567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FE8A730C-4BC0-3019-D82B-CF13172C758A}"/>
                </a:ext>
              </a:extLst>
            </p:cNvPr>
            <p:cNvSpPr/>
            <p:nvPr/>
          </p:nvSpPr>
          <p:spPr>
            <a:xfrm>
              <a:off x="6289981" y="1715294"/>
              <a:ext cx="3636000" cy="25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เม.ย.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2567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F3A01AD7-34BA-A3A1-D9CC-31AEF88E97EE}"/>
                </a:ext>
              </a:extLst>
            </p:cNvPr>
            <p:cNvSpPr/>
            <p:nvPr/>
          </p:nvSpPr>
          <p:spPr>
            <a:xfrm>
              <a:off x="4371115" y="3784148"/>
              <a:ext cx="1800000" cy="25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มี.ค. – พ.ค.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2567</a:t>
              </a: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4F4DE5F4-3FF2-18C7-BE35-1FCA3C2BEA4E}"/>
                </a:ext>
              </a:extLst>
            </p:cNvPr>
            <p:cNvSpPr/>
            <p:nvPr/>
          </p:nvSpPr>
          <p:spPr>
            <a:xfrm>
              <a:off x="6289981" y="3786300"/>
              <a:ext cx="1800000" cy="25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เม.ย. – พ.ค.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2567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D37223C7-6EE7-E05E-2A7D-F80586B1A627}"/>
                </a:ext>
              </a:extLst>
            </p:cNvPr>
            <p:cNvSpPr/>
            <p:nvPr/>
          </p:nvSpPr>
          <p:spPr>
            <a:xfrm>
              <a:off x="8207318" y="3780234"/>
              <a:ext cx="1800000" cy="252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ก.ค. </a:t>
              </a: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2567</a:t>
              </a:r>
            </a:p>
          </p:txBody>
        </p:sp>
      </p:grpSp>
      <p:pic>
        <p:nvPicPr>
          <p:cNvPr id="20" name="Picture 19" descr="A logo for a company&#10;&#10;Description automatically generated">
            <a:extLst>
              <a:ext uri="{FF2B5EF4-FFF2-40B4-BE49-F238E27FC236}">
                <a16:creationId xmlns:a16="http://schemas.microsoft.com/office/drawing/2014/main" id="{6E559CC5-CC54-68B6-2A07-AC26D1F4192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736" y="4955008"/>
            <a:ext cx="408544" cy="483274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17BEFE61-A52B-A275-DC01-D2F28F19E07D}"/>
              </a:ext>
            </a:extLst>
          </p:cNvPr>
          <p:cNvSpPr txBox="1"/>
          <p:nvPr/>
        </p:nvSpPr>
        <p:spPr>
          <a:xfrm>
            <a:off x="385579" y="290781"/>
            <a:ext cx="9290856" cy="3978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IMD (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บทบาทของหน่วยงานเจ้าภาพ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811E0A63-72A9-17A3-5ED7-2182F290AACA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33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293627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D59B5F42-882E-49B7-B4AC-E21B4107E012}"/>
              </a:ext>
            </a:extLst>
          </p:cNvPr>
          <p:cNvSpPr txBox="1"/>
          <p:nvPr/>
        </p:nvSpPr>
        <p:spPr>
          <a:xfrm>
            <a:off x="385579" y="290781"/>
            <a:ext cx="11085154" cy="3978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IMD 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0CD531E-34FA-431B-8ADC-5A558CA5B795}"/>
              </a:ext>
            </a:extLst>
          </p:cNvPr>
          <p:cNvSpPr/>
          <p:nvPr/>
        </p:nvSpPr>
        <p:spPr>
          <a:xfrm>
            <a:off x="385579" y="1155092"/>
            <a:ext cx="11471142" cy="18718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รายงานการวิเคราะห์ผลการจัดอันดับขีดความสามารถในการแข่งขันของประเทศ 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International Institute for Management Development (IMD)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เป็นการวิเคราห์อันดับขีดความสามารถของประเทศโดยใช้ข้อมูลที่จัดเก็บเป็นรายปีตามตัวชี้วัดที่กำหนด ประกอบด้วยข้อมูล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ประเภท ได้แก่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ข้อมูลจากการสำรวจความคิดเห็นของผู้บริหารในภาคเอกชน/ธุรกิจ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(Survey Data) 2)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ข้อมูลเชิงสถิติที่ใช้ในการคำนวณคะแนนในการจัดอันดับของประเทศ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(Hard Data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ข้อมูลพื้นฐานที่ไม่ได้ใช้ในการจัดอันดับโดยตรง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Background Information)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ข้อมูลเชิงประจักษ์ที่มีผลต่อการจัดอันดับของประเทศ เป็นข้อมูลสถิติที่ได้จากการสำรวจ/สำมะโน/ทะเบียน หรือเกิดจากการคำนวณ/ประมาณค่าข้อมูล อ้างอิงจากแหล่งข้อมูลของหน่วยงานเจ้าของข้อมูลที่เกี่ยวข้อง และจะต้องมีการกำหนดรอบระยะเวลาการเผยแพร่ข้อมูล การปรับฐานข้อมูล และการให้คำนิยามตัวชี้วัดให้สอดคล้องกับคำนิยามตามตัวชี้วัดของ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การจัดส่งข้อมูลของประเทศไทย จะดำเนินการ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รูปแบบ ได้แก่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หน่วยงานในประเทศส่งข้อมูลให้กับ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โดยตรง และ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ส่งผ่านทางสมาคมการจัดการธุรกิจแห่งประเทศไทย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Thailand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Management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Association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TMA) 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การจัดทำชุดข้อมูลที่มีคำนิยามสอดคล้องกับคำนิยามตัวชี้วัดของ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เป็นปัจจุบันจะช่วยสะท้อนผลการจัดอันดับขีดความสามารถในการแข่งขันของประเทศไทยได้ใกล้เคียงกับความเป็นจริง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A3E6A80-7E34-4B3A-A3F8-DD2D661E414D}"/>
              </a:ext>
            </a:extLst>
          </p:cNvPr>
          <p:cNvSpPr txBox="1"/>
          <p:nvPr/>
        </p:nvSpPr>
        <p:spPr>
          <a:xfrm>
            <a:off x="385579" y="3160594"/>
            <a:ext cx="11471141" cy="88697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  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ที่เกี่ยวข้องดำเนินการจัดทำชุดข้อมูลตามที่กำหนดและจัดส่งชุดข้อมูลให้กับสำนักงานสภาพัฒนาการเศรษฐกิจและสังคมแห่งชาติภายในเดือนมีนาคม 256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ให้มีคำอธิบายข้อมูลส่วนหลัก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Mandatory Metadata)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14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รายการตามมาตรฐานที่ สพร.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หน่วยงานนำชุดข้อมูลที่ขึ้นในระบบบัญชีข้อมูลของหน่วยงาน 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Agency Data Catalog)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จะเป็นชุดข้อมูลที่ สสช. ใช้ติดตามในการลงทะเบียนระบบบริการบัญชีข้อมูลภาครัฐ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Government Data Catalog)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ต่อไป</a:t>
            </a: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52DFA540-CA6B-4F16-9F28-799E0C468D64}"/>
              </a:ext>
            </a:extLst>
          </p:cNvPr>
          <p:cNvGraphicFramePr>
            <a:graphicFrameLocks noGrp="1"/>
          </p:cNvGraphicFramePr>
          <p:nvPr/>
        </p:nvGraphicFramePr>
        <p:xfrm>
          <a:off x="385579" y="4140345"/>
          <a:ext cx="11471140" cy="1652316"/>
        </p:xfrm>
        <a:graphic>
          <a:graphicData uri="http://schemas.openxmlformats.org/drawingml/2006/table">
            <a:tbl>
              <a:tblPr firstRow="1" bandRow="1"/>
              <a:tblGrid>
                <a:gridCol w="38801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707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820197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282895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en-US" sz="1600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 dirty="0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2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40000"/>
                        <a:lumOff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60000"/>
                        <a:lumOff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0123"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จัดส่งทุกชุดข้อมูลให้กับสำนักงานสภาพัฒนาการเศรษฐกิจและสังคมแห่งชาติภายในเดือนมีนาคม 2567</a:t>
                      </a: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มีทรัพยากรข้อมูล (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Resource)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ของชุดข้อมูลเปิดที่เป็นปัจจุบันทั้งหมด ในรูปแบบ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Machine Readable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พร้อมคำอธิบายทรัพยากรข้อมูล </a:t>
                      </a: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สืบค้นและเข้าถึงทรัพยากรข้อมูลเปิดที่เป็นปัจจุบันทั้งหมดในรูปแบบ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Machine Readable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ได้ที่ระบบบัญชีข้อมูลหน่วยงาน (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Agency Data Catalog)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และ ระบบบัญชีข้อมูลภาครัฐ (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Government Data Catalog)</a:t>
                      </a:r>
                      <a:endParaRPr lang="th-TH" sz="1600" b="0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7181671"/>
                  </a:ext>
                </a:extLst>
              </a:tr>
            </a:tbl>
          </a:graphicData>
        </a:graphic>
      </p:graphicFrame>
      <p:sp>
        <p:nvSpPr>
          <p:cNvPr id="17" name="TextBox 16">
            <a:extLst>
              <a:ext uri="{FF2B5EF4-FFF2-40B4-BE49-F238E27FC236}">
                <a16:creationId xmlns:a16="http://schemas.microsoft.com/office/drawing/2014/main" id="{7FBB9494-939B-4C7B-ADA8-3C8E202682F4}"/>
              </a:ext>
            </a:extLst>
          </p:cNvPr>
          <p:cNvSpPr txBox="1"/>
          <p:nvPr/>
        </p:nvSpPr>
        <p:spPr>
          <a:xfrm>
            <a:off x="9037729" y="290781"/>
            <a:ext cx="2070715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เกณฑ์การประเมิน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4C77EF-8837-D4C0-01AA-0A46B156497D}"/>
              </a:ext>
            </a:extLst>
          </p:cNvPr>
          <p:cNvSpPr txBox="1"/>
          <p:nvPr/>
        </p:nvSpPr>
        <p:spPr>
          <a:xfrm>
            <a:off x="317932" y="6470927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6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55A2FA0C-77AC-7314-FC8F-5850628DEAA8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34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3471945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D59B5F42-882E-49B7-B4AC-E21B4107E012}"/>
              </a:ext>
            </a:extLst>
          </p:cNvPr>
          <p:cNvSpPr txBox="1"/>
          <p:nvPr/>
        </p:nvSpPr>
        <p:spPr>
          <a:xfrm>
            <a:off x="385579" y="290781"/>
            <a:ext cx="11085154" cy="3978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IMD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FBB9494-939B-4C7B-ADA8-3C8E202682F4}"/>
              </a:ext>
            </a:extLst>
          </p:cNvPr>
          <p:cNvSpPr txBox="1"/>
          <p:nvPr/>
        </p:nvSpPr>
        <p:spPr>
          <a:xfrm>
            <a:off x="8508839" y="294416"/>
            <a:ext cx="2485305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th-TH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เกณฑ์การประเมิน 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: </a:t>
            </a:r>
            <a:r>
              <a:rPr kumimoji="0" lang="th-TH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สศช.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B091F9C-0998-400E-9355-AE9E210B1895}"/>
              </a:ext>
            </a:extLst>
          </p:cNvPr>
          <p:cNvSpPr/>
          <p:nvPr/>
        </p:nvSpPr>
        <p:spPr>
          <a:xfrm>
            <a:off x="385578" y="1013763"/>
            <a:ext cx="11443748" cy="20688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รายงานการวิเคราะห์ผลการจัดอันดับขีดความสามารถในการแข่งขันของประเทศ 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International Institute for Management Development (IMD)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เป็นการวิเคราะห์อันดับขีดความสามารถของประเทศโดยใช้ข้อมูลที่จัดเก็บเป็นรายปีตามตัวชี้วัดที่กำหนด ประกอบด้วยข้อมูล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ประเภท ได้แก่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ข้อมูลจากการสำรวจความคิดเห็นของผู้บริหารในภาคเอกชน/ธุรกิจ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(Survey Data) 2)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ข้อมูลเชิงสถิติที่ใช้ในการคำนวณคะแนนในการจัดอันดับของประเทศ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(Hard Data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ข้อมูลพื้นฐานที่ไม่ได้ใช้ในการจัดอันดับโดยตรง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Background Information)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ทั้งนี้ ข้อมูลเชิงประจักษ์ที่มีผลต่อการจัดอันดับของประเทศ เป็นข้อมูลสถิติที่ได้จากการสำรวจ/สำมะโน/ทะเบียน หรือเกิดจากการคำนวณ/ประมาณค่าข้อมูล อ้างอิงจากแหล่งข้อมูลของหน่วยงานเจ้าของข้อมูลที่เกี่ยวข้อง และจะต้องมีการกำหนดรอบระยะเวลาการเผยแพร่ข้อมูล การปรับฐานข้อมูล และการให้คำนิยามตัวชี้วัดให้สอดคล้องกับคำนิยามตามตัวชี้วัดของ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สำหรับการจัดส่งข้อมูลของประเทศไทย จะดำเนินการ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รูปแบบ ได้แก่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หน่วยงานในประเทศส่งข้อมูลให้กับ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โดยตรง และ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ส่งผ่านทางสมาคมการจัดการธุรกิจแห่งประเทศไทย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Thailand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Management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Association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TMA) 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ดังนั้น การจัดทำชุดข้อมูลที่มีคำนิยามสอดคล้องกับคำนิยามตัวชี้วัดของ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เป็นปัจจุบันจะช่วยสะท้อนผลการจัดอันดับขีดความสามารถในการแข่งขันของประเทศไทยได้ใกล้เคียงกับความเป็นจริง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ำนักงานสภาพัฒนาการเศรษฐกิจและสังคมแห่งชาติทำหน้าที่ในการรวบรวมชุดข้อมูลจากหน่วยงานที่เกี่ยวข้องตามที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TMA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ร้องขอ เพื่อดำเนินการจัดส่งให้กับ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ในลำดับต่อไป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911099D-2555-4620-9964-FEB1780B54C1}"/>
              </a:ext>
            </a:extLst>
          </p:cNvPr>
          <p:cNvSpPr txBox="1"/>
          <p:nvPr/>
        </p:nvSpPr>
        <p:spPr>
          <a:xfrm>
            <a:off x="379991" y="3584116"/>
            <a:ext cx="5478854" cy="128092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ขั้นตอนการดำเนินงาน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สำนักงานสภาพัฒนาการเศรษฐกิจและสังคมแห่งชาติ มีหนังสือแจ้งหน่วยงานที่เกี่ยวข้องภายในเดือนมีนาคม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2567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สำนักงานสภาพัฒนาการเศรษฐกิจและสังคมแห่งชาติ รวบรวมชุดข้อมูลจากหน่วยงานที่เกี่ยวข้อง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สำนักงานสภาพัฒนาการเศรษฐกิจและสังคมแห่งชาติ ตรวจสอบความถูกต้องของชุดข้อมูลและจัดส่งให้กับ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TMA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ภายในเดือนเมษายน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2567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AF3E15A-420A-FBEA-0D3E-B96CFF3BFEEA}"/>
              </a:ext>
            </a:extLst>
          </p:cNvPr>
          <p:cNvSpPr txBox="1"/>
          <p:nvPr/>
        </p:nvSpPr>
        <p:spPr>
          <a:xfrm>
            <a:off x="317932" y="6470927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6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78EDFD8B-4DAD-F7C1-BB1A-594DF1C5471F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35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0B2A3D4C-121C-6F93-2170-31650C802A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5124467"/>
              </p:ext>
            </p:extLst>
          </p:nvPr>
        </p:nvGraphicFramePr>
        <p:xfrm>
          <a:off x="205380" y="5155627"/>
          <a:ext cx="11804145" cy="1164636"/>
        </p:xfrm>
        <a:graphic>
          <a:graphicData uri="http://schemas.openxmlformats.org/drawingml/2006/table">
            <a:tbl>
              <a:tblPr firstRow="1" bandRow="1"/>
              <a:tblGrid>
                <a:gridCol w="39928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80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31097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282895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en-US" sz="1600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 dirty="0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2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40000"/>
                        <a:lumOff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60000"/>
                        <a:lumOff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5728"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จัดส่งชุดข้อมูล (</a:t>
                      </a:r>
                      <a:r>
                        <a:rPr lang="en-US" sz="1600" b="0" kern="1200" spc="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8 </a:t>
                      </a:r>
                      <a:r>
                        <a:rPr lang="th-TH" sz="1600" b="0" kern="1200" spc="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ชุดข้อมูล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ให้กับ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TMA 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ภายในเดือนเมษายน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endParaRPr lang="th-TH" sz="1600" b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จัดส่งชุดข้อมูล (</a:t>
                      </a:r>
                      <a:r>
                        <a:rPr lang="en-US" sz="1600" b="0" kern="1200" spc="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9 </a:t>
                      </a:r>
                      <a:r>
                        <a:rPr lang="th-TH" sz="1600" b="0" kern="1200" spc="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ชุดข้อมูล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ให้กับ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TMA 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ภายในเดือนเมษายน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endParaRPr lang="th-TH" sz="1600" b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จัดส่งทุกชุดข้อมูล (</a:t>
                      </a:r>
                      <a:r>
                        <a:rPr lang="en-US" sz="1600" b="0" kern="1200" spc="-2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="0" kern="1200" spc="-2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ชุดข้อมูล</a:t>
                      </a:r>
                      <a:r>
                        <a:rPr lang="th-TH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ให้กับ </a:t>
                      </a:r>
                      <a:r>
                        <a:rPr lang="en-US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TMA</a:t>
                      </a:r>
                      <a:r>
                        <a:rPr lang="th-TH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ภายในเดือนเมษายน </a:t>
                      </a:r>
                      <a:r>
                        <a:rPr lang="en-US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endParaRPr lang="th-TH" sz="1600" b="0" spc="-2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7181671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0BEC4E12-8646-6327-99CE-6D4BDBB35946}"/>
              </a:ext>
            </a:extLst>
          </p:cNvPr>
          <p:cNvSpPr txBox="1"/>
          <p:nvPr/>
        </p:nvSpPr>
        <p:spPr>
          <a:xfrm>
            <a:off x="5886185" y="2963252"/>
            <a:ext cx="40943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h-TH" sz="14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รายชื่อส่วนราชการกลุ่มเป้าหมาย ปีงบประมาณ พ.ศ. </a:t>
            </a:r>
            <a:r>
              <a:rPr lang="en-US" sz="14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2567</a:t>
            </a:r>
            <a:r>
              <a:rPr lang="th-TH" sz="14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 จำนวน </a:t>
            </a:r>
            <a:r>
              <a:rPr lang="en-US" sz="14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5 </a:t>
            </a:r>
            <a:r>
              <a:rPr lang="th-TH" sz="14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หน่วยงาน</a:t>
            </a:r>
            <a:endParaRPr lang="en-GB" sz="1400" b="1" dirty="0"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3076DAAA-28F4-A210-92DE-377717E9F3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68368" y="3212411"/>
            <a:ext cx="5787018" cy="21865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756856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4919" y="939977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329AAEB-95F3-2511-00F7-627DFE552ABF}"/>
              </a:ext>
            </a:extLst>
          </p:cNvPr>
          <p:cNvSpPr txBox="1"/>
          <p:nvPr/>
        </p:nvSpPr>
        <p:spPr>
          <a:xfrm>
            <a:off x="385579" y="337078"/>
            <a:ext cx="11085154" cy="4062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0" name="Oval 7">
            <a:extLst>
              <a:ext uri="{FF2B5EF4-FFF2-40B4-BE49-F238E27FC236}">
                <a16:creationId xmlns:a16="http://schemas.microsoft.com/office/drawing/2014/main" id="{78637E4B-FE53-ECBC-C2C9-961C21B59D7A}"/>
              </a:ext>
            </a:extLst>
          </p:cNvPr>
          <p:cNvSpPr/>
          <p:nvPr/>
        </p:nvSpPr>
        <p:spPr>
          <a:xfrm>
            <a:off x="10613769" y="1683529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4" name="Oval 125">
            <a:extLst>
              <a:ext uri="{FF2B5EF4-FFF2-40B4-BE49-F238E27FC236}">
                <a16:creationId xmlns:a16="http://schemas.microsoft.com/office/drawing/2014/main" id="{50BB7A87-63FD-9566-EA9F-DC0356A9457C}"/>
              </a:ext>
            </a:extLst>
          </p:cNvPr>
          <p:cNvSpPr/>
          <p:nvPr/>
        </p:nvSpPr>
        <p:spPr>
          <a:xfrm>
            <a:off x="11202417" y="2899875"/>
            <a:ext cx="652949" cy="652949"/>
          </a:xfrm>
          <a:prstGeom prst="ellipse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5" name="Oval 150">
            <a:extLst>
              <a:ext uri="{FF2B5EF4-FFF2-40B4-BE49-F238E27FC236}">
                <a16:creationId xmlns:a16="http://schemas.microsoft.com/office/drawing/2014/main" id="{4A1A0079-01E9-3723-88CE-AF0E7F059F94}"/>
              </a:ext>
            </a:extLst>
          </p:cNvPr>
          <p:cNvSpPr/>
          <p:nvPr/>
        </p:nvSpPr>
        <p:spPr>
          <a:xfrm>
            <a:off x="10441174" y="4477947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6" name="Straight Arrow Connector 152">
            <a:extLst>
              <a:ext uri="{FF2B5EF4-FFF2-40B4-BE49-F238E27FC236}">
                <a16:creationId xmlns:a16="http://schemas.microsoft.com/office/drawing/2014/main" id="{024C752E-3636-3742-A431-61733798709C}"/>
              </a:ext>
            </a:extLst>
          </p:cNvPr>
          <p:cNvCxnSpPr>
            <a:cxnSpLocks/>
          </p:cNvCxnSpPr>
          <p:nvPr/>
        </p:nvCxnSpPr>
        <p:spPr>
          <a:xfrm flipV="1">
            <a:off x="10748185" y="2042184"/>
            <a:ext cx="3047" cy="2435762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54701B49-4AF5-6396-369F-5B794DE03C1D}"/>
              </a:ext>
            </a:extLst>
          </p:cNvPr>
          <p:cNvSpPr txBox="1"/>
          <p:nvPr/>
        </p:nvSpPr>
        <p:spPr>
          <a:xfrm>
            <a:off x="11069800" y="1274952"/>
            <a:ext cx="1037425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พ.ย.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-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ธ.ค.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82BC199-5ED6-7EF9-060E-FF10D877A05B}"/>
              </a:ext>
            </a:extLst>
          </p:cNvPr>
          <p:cNvSpPr txBox="1"/>
          <p:nvPr/>
        </p:nvSpPr>
        <p:spPr>
          <a:xfrm>
            <a:off x="10923440" y="3569813"/>
            <a:ext cx="1221905" cy="9541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นายกรัฐมนตรีรับทราบ</a:t>
            </a:r>
            <a:b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</a:b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ผลประเมิน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ผ่านระบบ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Online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6E87D8D-2773-8433-D6D2-52BE19FC3750}"/>
              </a:ext>
            </a:extLst>
          </p:cNvPr>
          <p:cNvSpPr txBox="1"/>
          <p:nvPr/>
        </p:nvSpPr>
        <p:spPr>
          <a:xfrm>
            <a:off x="10344650" y="1275813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ต.ค.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5DF505A-C808-7C3D-BCB5-2F2DC423E935}"/>
              </a:ext>
            </a:extLst>
          </p:cNvPr>
          <p:cNvSpPr txBox="1"/>
          <p:nvPr/>
        </p:nvSpPr>
        <p:spPr>
          <a:xfrm>
            <a:off x="9860169" y="5181864"/>
            <a:ext cx="1897462" cy="9541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เลขาธิการ ก.พ.ร.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ประเมิน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(เบื้องต้น)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เสนอ รมต./รองนายกฯ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ที่เกี่ยวข้อง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ผ่านระบบ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Online </a:t>
            </a:r>
          </a:p>
        </p:txBody>
      </p:sp>
      <p:pic>
        <p:nvPicPr>
          <p:cNvPr id="31" name="Graphic 30" descr="Meeting">
            <a:extLst>
              <a:ext uri="{FF2B5EF4-FFF2-40B4-BE49-F238E27FC236}">
                <a16:creationId xmlns:a16="http://schemas.microsoft.com/office/drawing/2014/main" id="{0738B286-1EFB-5832-F512-C9CE14F97B1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544753" y="4561646"/>
            <a:ext cx="480089" cy="480089"/>
          </a:xfrm>
          <a:prstGeom prst="rect">
            <a:avLst/>
          </a:prstGeom>
        </p:spPr>
      </p:pic>
      <p:pic>
        <p:nvPicPr>
          <p:cNvPr id="32" name="Graphic 31" descr="Male profile">
            <a:extLst>
              <a:ext uri="{FF2B5EF4-FFF2-40B4-BE49-F238E27FC236}">
                <a16:creationId xmlns:a16="http://schemas.microsoft.com/office/drawing/2014/main" id="{9F6AC9E0-9942-B17E-94C3-03A2EF0FDED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268225" y="2952288"/>
            <a:ext cx="523734" cy="523734"/>
          </a:xfrm>
          <a:prstGeom prst="rect">
            <a:avLst/>
          </a:prstGeom>
        </p:spPr>
      </p:pic>
      <p:cxnSp>
        <p:nvCxnSpPr>
          <p:cNvPr id="37" name="Straight Arrow Connector 115">
            <a:extLst>
              <a:ext uri="{FF2B5EF4-FFF2-40B4-BE49-F238E27FC236}">
                <a16:creationId xmlns:a16="http://schemas.microsoft.com/office/drawing/2014/main" id="{97AE44B8-4759-1AE0-D403-A38223F3EF04}"/>
              </a:ext>
            </a:extLst>
          </p:cNvPr>
          <p:cNvCxnSpPr>
            <a:cxnSpLocks/>
          </p:cNvCxnSpPr>
          <p:nvPr/>
        </p:nvCxnSpPr>
        <p:spPr>
          <a:xfrm flipV="1">
            <a:off x="11523149" y="2054383"/>
            <a:ext cx="0" cy="861186"/>
          </a:xfrm>
          <a:prstGeom prst="straightConnector1">
            <a:avLst/>
          </a:prstGeom>
          <a:noFill/>
          <a:ln w="25400" cap="flat" cmpd="sng" algn="ctr">
            <a:solidFill>
              <a:srgbClr val="E62601"/>
            </a:solidFill>
            <a:prstDash val="solid"/>
            <a:miter lim="800000"/>
            <a:tailEnd type="arrow"/>
          </a:ln>
          <a:effectLst/>
        </p:spPr>
      </p:cxnSp>
      <p:sp>
        <p:nvSpPr>
          <p:cNvPr id="49" name="Rectangle 48">
            <a:extLst>
              <a:ext uri="{FF2B5EF4-FFF2-40B4-BE49-F238E27FC236}">
                <a16:creationId xmlns:a16="http://schemas.microsoft.com/office/drawing/2014/main" id="{A5C92F28-4356-7368-92FD-1C30CAB35E3E}"/>
              </a:ext>
            </a:extLst>
          </p:cNvPr>
          <p:cNvSpPr/>
          <p:nvPr/>
        </p:nvSpPr>
        <p:spPr>
          <a:xfrm>
            <a:off x="579475" y="1969607"/>
            <a:ext cx="10924424" cy="48051"/>
          </a:xfrm>
          <a:prstGeom prst="rect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90FCEB7-B931-B0B4-F227-1F711BC46947}"/>
              </a:ext>
            </a:extLst>
          </p:cNvPr>
          <p:cNvSpPr txBox="1"/>
          <p:nvPr/>
        </p:nvSpPr>
        <p:spPr>
          <a:xfrm>
            <a:off x="9671131" y="1278660"/>
            <a:ext cx="827796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ก.ย.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3C45E19-931B-937F-E299-DE6F5343AB0B}"/>
              </a:ext>
            </a:extLst>
          </p:cNvPr>
          <p:cNvSpPr txBox="1"/>
          <p:nvPr/>
        </p:nvSpPr>
        <p:spPr>
          <a:xfrm>
            <a:off x="9440830" y="3528506"/>
            <a:ext cx="1205522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สำนักงาน ก.พ.ร.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จัดทำผลประเมิน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ภาพรวม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61B45A3-5D14-6364-EF7E-93FBA5074B41}"/>
              </a:ext>
            </a:extLst>
          </p:cNvPr>
          <p:cNvSpPr/>
          <p:nvPr/>
        </p:nvSpPr>
        <p:spPr>
          <a:xfrm>
            <a:off x="9942546" y="1683529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3" name="Oval 113">
            <a:extLst>
              <a:ext uri="{FF2B5EF4-FFF2-40B4-BE49-F238E27FC236}">
                <a16:creationId xmlns:a16="http://schemas.microsoft.com/office/drawing/2014/main" id="{D2AF5F7C-AD74-E0FD-FA48-F17FAD954397}"/>
              </a:ext>
            </a:extLst>
          </p:cNvPr>
          <p:cNvSpPr/>
          <p:nvPr/>
        </p:nvSpPr>
        <p:spPr>
          <a:xfrm>
            <a:off x="9772122" y="2875557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54" name="Straight Arrow Connector 115">
            <a:extLst>
              <a:ext uri="{FF2B5EF4-FFF2-40B4-BE49-F238E27FC236}">
                <a16:creationId xmlns:a16="http://schemas.microsoft.com/office/drawing/2014/main" id="{F855B150-B797-216D-DFF0-AB7740B99736}"/>
              </a:ext>
            </a:extLst>
          </p:cNvPr>
          <p:cNvCxnSpPr>
            <a:cxnSpLocks/>
            <a:stCxn id="53" idx="0"/>
          </p:cNvCxnSpPr>
          <p:nvPr/>
        </p:nvCxnSpPr>
        <p:spPr>
          <a:xfrm flipH="1" flipV="1">
            <a:off x="10098595" y="2025350"/>
            <a:ext cx="2" cy="850207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pic>
        <p:nvPicPr>
          <p:cNvPr id="64" name="Graphic 63" descr="Male profile">
            <a:extLst>
              <a:ext uri="{FF2B5EF4-FFF2-40B4-BE49-F238E27FC236}">
                <a16:creationId xmlns:a16="http://schemas.microsoft.com/office/drawing/2014/main" id="{639CC172-39A6-1E64-B666-4F227137CA7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836728" y="2915569"/>
            <a:ext cx="523734" cy="523734"/>
          </a:xfrm>
          <a:prstGeom prst="rect">
            <a:avLst/>
          </a:prstGeom>
        </p:spPr>
      </p:pic>
      <p:sp>
        <p:nvSpPr>
          <p:cNvPr id="73" name="Rectangle 72">
            <a:extLst>
              <a:ext uri="{FF2B5EF4-FFF2-40B4-BE49-F238E27FC236}">
                <a16:creationId xmlns:a16="http://schemas.microsoft.com/office/drawing/2014/main" id="{7827C059-4065-4288-2A6E-4CA9C15A8164}"/>
              </a:ext>
            </a:extLst>
          </p:cNvPr>
          <p:cNvSpPr/>
          <p:nvPr/>
        </p:nvSpPr>
        <p:spPr>
          <a:xfrm>
            <a:off x="598724" y="1614008"/>
            <a:ext cx="10924423" cy="45719"/>
          </a:xfrm>
          <a:prstGeom prst="rect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B3F740EE-C6DD-D635-BF5D-9E1EADCA794A}"/>
              </a:ext>
            </a:extLst>
          </p:cNvPr>
          <p:cNvGrpSpPr/>
          <p:nvPr/>
        </p:nvGrpSpPr>
        <p:grpSpPr>
          <a:xfrm>
            <a:off x="11273952" y="1611190"/>
            <a:ext cx="425756" cy="393154"/>
            <a:chOff x="2037500" y="3040187"/>
            <a:chExt cx="419949" cy="419949"/>
          </a:xfrm>
          <a:solidFill>
            <a:srgbClr val="E62601"/>
          </a:solidFill>
        </p:grpSpPr>
        <p:sp>
          <p:nvSpPr>
            <p:cNvPr id="116" name="Circle: Hollow 115">
              <a:extLst>
                <a:ext uri="{FF2B5EF4-FFF2-40B4-BE49-F238E27FC236}">
                  <a16:creationId xmlns:a16="http://schemas.microsoft.com/office/drawing/2014/main" id="{F4FD8826-F6B0-1BFC-5198-C846D757395F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BA7D8090-C98F-AD92-0706-93B8D37E5D50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</p:grpSp>
      <p:sp>
        <p:nvSpPr>
          <p:cNvPr id="174" name="Rectangle 173">
            <a:extLst>
              <a:ext uri="{FF2B5EF4-FFF2-40B4-BE49-F238E27FC236}">
                <a16:creationId xmlns:a16="http://schemas.microsoft.com/office/drawing/2014/main" id="{66812F65-64CB-7509-577F-E3F19EEB452A}"/>
              </a:ext>
            </a:extLst>
          </p:cNvPr>
          <p:cNvSpPr/>
          <p:nvPr/>
        </p:nvSpPr>
        <p:spPr>
          <a:xfrm>
            <a:off x="244850" y="1274953"/>
            <a:ext cx="9392458" cy="5450636"/>
          </a:xfrm>
          <a:prstGeom prst="rect">
            <a:avLst/>
          </a:prstGeom>
          <a:solidFill>
            <a:srgbClr val="D1E9FF">
              <a:alpha val="6196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val 8">
            <a:extLst>
              <a:ext uri="{FF2B5EF4-FFF2-40B4-BE49-F238E27FC236}">
                <a16:creationId xmlns:a16="http://schemas.microsoft.com/office/drawing/2014/main" id="{57B99045-E209-48BE-D88C-191B5FBA1303}"/>
              </a:ext>
            </a:extLst>
          </p:cNvPr>
          <p:cNvSpPr/>
          <p:nvPr/>
        </p:nvSpPr>
        <p:spPr>
          <a:xfrm>
            <a:off x="2458182" y="1683529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2" name="Oval 119">
            <a:extLst>
              <a:ext uri="{FF2B5EF4-FFF2-40B4-BE49-F238E27FC236}">
                <a16:creationId xmlns:a16="http://schemas.microsoft.com/office/drawing/2014/main" id="{3F9D62E0-D659-59F1-94EF-FCE69D75A2F2}"/>
              </a:ext>
            </a:extLst>
          </p:cNvPr>
          <p:cNvSpPr/>
          <p:nvPr/>
        </p:nvSpPr>
        <p:spPr>
          <a:xfrm>
            <a:off x="2262109" y="3917993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3" name="Straight Arrow Connector 121">
            <a:extLst>
              <a:ext uri="{FF2B5EF4-FFF2-40B4-BE49-F238E27FC236}">
                <a16:creationId xmlns:a16="http://schemas.microsoft.com/office/drawing/2014/main" id="{7B85AAF3-EA5D-E63B-9A74-DE25AF7B441D}"/>
              </a:ext>
            </a:extLst>
          </p:cNvPr>
          <p:cNvCxnSpPr>
            <a:cxnSpLocks/>
          </p:cNvCxnSpPr>
          <p:nvPr/>
        </p:nvCxnSpPr>
        <p:spPr>
          <a:xfrm flipV="1">
            <a:off x="2572302" y="2039682"/>
            <a:ext cx="0" cy="1878310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B2C045-A161-77ED-E033-F3B22D77FE59}"/>
              </a:ext>
            </a:extLst>
          </p:cNvPr>
          <p:cNvSpPr txBox="1"/>
          <p:nvPr/>
        </p:nvSpPr>
        <p:spPr>
          <a:xfrm>
            <a:off x="8775034" y="1264366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F779A69-DB63-846D-6139-4BD06EAF0589}"/>
              </a:ext>
            </a:extLst>
          </p:cNvPr>
          <p:cNvSpPr txBox="1"/>
          <p:nvPr/>
        </p:nvSpPr>
        <p:spPr>
          <a:xfrm>
            <a:off x="2113437" y="1284718"/>
            <a:ext cx="1083683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ต.ค.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66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C793800-0A87-3DE0-7F1F-713ADFCDBD5A}"/>
              </a:ext>
            </a:extLst>
          </p:cNvPr>
          <p:cNvSpPr txBox="1"/>
          <p:nvPr/>
        </p:nvSpPr>
        <p:spPr>
          <a:xfrm>
            <a:off x="8465594" y="5313879"/>
            <a:ext cx="1414569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สสช.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ส่งผลการประเมิน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ให้สำนักงาน ก.พ.ร.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AF25B21-17FF-309F-523C-6725C0DE5B63}"/>
              </a:ext>
            </a:extLst>
          </p:cNvPr>
          <p:cNvSpPr/>
          <p:nvPr/>
        </p:nvSpPr>
        <p:spPr>
          <a:xfrm>
            <a:off x="9033815" y="1663295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7" name="Oval 113">
            <a:extLst>
              <a:ext uri="{FF2B5EF4-FFF2-40B4-BE49-F238E27FC236}">
                <a16:creationId xmlns:a16="http://schemas.microsoft.com/office/drawing/2014/main" id="{B47481E2-45D7-52E3-CF0D-DF8FD8347C42}"/>
              </a:ext>
            </a:extLst>
          </p:cNvPr>
          <p:cNvSpPr/>
          <p:nvPr/>
        </p:nvSpPr>
        <p:spPr>
          <a:xfrm>
            <a:off x="8854657" y="4636911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solidFill>
              <a:srgbClr val="00CC99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30" name="Rectangle 7">
            <a:extLst>
              <a:ext uri="{FF2B5EF4-FFF2-40B4-BE49-F238E27FC236}">
                <a16:creationId xmlns:a16="http://schemas.microsoft.com/office/drawing/2014/main" id="{21CFE0DB-4FB6-0E4D-10E2-EB85C8F1B7E7}"/>
              </a:ext>
            </a:extLst>
          </p:cNvPr>
          <p:cNvSpPr/>
          <p:nvPr/>
        </p:nvSpPr>
        <p:spPr>
          <a:xfrm>
            <a:off x="9045846" y="4794035"/>
            <a:ext cx="307420" cy="30742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34" name="Straight Arrow Connector 152">
            <a:extLst>
              <a:ext uri="{FF2B5EF4-FFF2-40B4-BE49-F238E27FC236}">
                <a16:creationId xmlns:a16="http://schemas.microsoft.com/office/drawing/2014/main" id="{AD136804-3E5A-65E8-0816-BC564FF8E415}"/>
              </a:ext>
            </a:extLst>
          </p:cNvPr>
          <p:cNvCxnSpPr>
            <a:cxnSpLocks/>
          </p:cNvCxnSpPr>
          <p:nvPr/>
        </p:nvCxnSpPr>
        <p:spPr>
          <a:xfrm flipH="1" flipV="1">
            <a:off x="1014955" y="2008830"/>
            <a:ext cx="4758" cy="1923451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CD7D57A9-8DCC-7FE1-0276-E299BDCC14D6}"/>
              </a:ext>
            </a:extLst>
          </p:cNvPr>
          <p:cNvSpPr txBox="1"/>
          <p:nvPr/>
        </p:nvSpPr>
        <p:spPr>
          <a:xfrm>
            <a:off x="598725" y="1296861"/>
            <a:ext cx="872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ก.ย.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66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38" name="Oval 150">
            <a:extLst>
              <a:ext uri="{FF2B5EF4-FFF2-40B4-BE49-F238E27FC236}">
                <a16:creationId xmlns:a16="http://schemas.microsoft.com/office/drawing/2014/main" id="{9EB9C6AE-594A-F13C-F27B-34BB9E0F068D}"/>
              </a:ext>
            </a:extLst>
          </p:cNvPr>
          <p:cNvSpPr/>
          <p:nvPr/>
        </p:nvSpPr>
        <p:spPr>
          <a:xfrm>
            <a:off x="693239" y="3917993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39" name="Graphic 38" descr="Megaphone1">
            <a:extLst>
              <a:ext uri="{FF2B5EF4-FFF2-40B4-BE49-F238E27FC236}">
                <a16:creationId xmlns:a16="http://schemas.microsoft.com/office/drawing/2014/main" id="{6CC7D0E7-7F47-7C3F-46AD-DBD70EA3629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57814" y="3966696"/>
            <a:ext cx="536648" cy="536648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49D7BD12-1155-4F6B-F986-178E1391E977}"/>
              </a:ext>
            </a:extLst>
          </p:cNvPr>
          <p:cNvSpPr txBox="1"/>
          <p:nvPr/>
        </p:nvSpPr>
        <p:spPr>
          <a:xfrm>
            <a:off x="244851" y="4557901"/>
            <a:ext cx="1479890" cy="954107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ภายใน ก.ย.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66</a:t>
            </a:r>
            <a:endParaRPr kumimoji="0" lang="th-TH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ชี้แจง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กรอบประเมิน ปี 6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7 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(Potential base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42" name="Oval 7">
            <a:extLst>
              <a:ext uri="{FF2B5EF4-FFF2-40B4-BE49-F238E27FC236}">
                <a16:creationId xmlns:a16="http://schemas.microsoft.com/office/drawing/2014/main" id="{E4B020A5-41C9-08DF-B891-7B58D5A96F97}"/>
              </a:ext>
            </a:extLst>
          </p:cNvPr>
          <p:cNvSpPr/>
          <p:nvPr/>
        </p:nvSpPr>
        <p:spPr>
          <a:xfrm>
            <a:off x="884219" y="1683529"/>
            <a:ext cx="274926" cy="25510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85EC34E-8D40-D20C-999C-2D0067BD4CB8}"/>
              </a:ext>
            </a:extLst>
          </p:cNvPr>
          <p:cNvGrpSpPr/>
          <p:nvPr/>
        </p:nvGrpSpPr>
        <p:grpSpPr>
          <a:xfrm>
            <a:off x="336359" y="1616823"/>
            <a:ext cx="425756" cy="393154"/>
            <a:chOff x="2037500" y="3040187"/>
            <a:chExt cx="419949" cy="419949"/>
          </a:xfrm>
          <a:solidFill>
            <a:srgbClr val="E62601"/>
          </a:solidFill>
        </p:grpSpPr>
        <p:sp>
          <p:nvSpPr>
            <p:cNvPr id="46" name="Circle: Hollow 45">
              <a:extLst>
                <a:ext uri="{FF2B5EF4-FFF2-40B4-BE49-F238E27FC236}">
                  <a16:creationId xmlns:a16="http://schemas.microsoft.com/office/drawing/2014/main" id="{9317625B-5D99-1388-BB9C-19BC758AA715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646BB315-841C-746A-A239-1123B519B924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</p:grpSp>
      <p:cxnSp>
        <p:nvCxnSpPr>
          <p:cNvPr id="59" name="Straight Arrow Connector 152">
            <a:extLst>
              <a:ext uri="{FF2B5EF4-FFF2-40B4-BE49-F238E27FC236}">
                <a16:creationId xmlns:a16="http://schemas.microsoft.com/office/drawing/2014/main" id="{FCAD49E3-65CC-A2B3-56A7-1531C2971AE2}"/>
              </a:ext>
            </a:extLst>
          </p:cNvPr>
          <p:cNvCxnSpPr>
            <a:cxnSpLocks/>
            <a:stCxn id="27" idx="0"/>
          </p:cNvCxnSpPr>
          <p:nvPr/>
        </p:nvCxnSpPr>
        <p:spPr>
          <a:xfrm flipV="1">
            <a:off x="9181132" y="2177750"/>
            <a:ext cx="0" cy="2459161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85FA4C98-5AE8-DE00-9CA4-D2BA11FA8882}"/>
              </a:ext>
            </a:extLst>
          </p:cNvPr>
          <p:cNvSpPr txBox="1"/>
          <p:nvPr/>
        </p:nvSpPr>
        <p:spPr>
          <a:xfrm>
            <a:off x="2043669" y="4569519"/>
            <a:ext cx="101108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สสช. ชี้แจงแนวทางการจัดทำตัวชี้วัด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BB7126C-55F7-D0FD-AA04-95486527B3F1}"/>
              </a:ext>
            </a:extLst>
          </p:cNvPr>
          <p:cNvSpPr txBox="1"/>
          <p:nvPr/>
        </p:nvSpPr>
        <p:spPr>
          <a:xfrm>
            <a:off x="7827426" y="1261376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68" name="Straight Arrow Connector 115">
            <a:extLst>
              <a:ext uri="{FF2B5EF4-FFF2-40B4-BE49-F238E27FC236}">
                <a16:creationId xmlns:a16="http://schemas.microsoft.com/office/drawing/2014/main" id="{E2EBDC4B-6855-AE2A-9384-786D342C03FB}"/>
              </a:ext>
            </a:extLst>
          </p:cNvPr>
          <p:cNvCxnSpPr>
            <a:cxnSpLocks/>
          </p:cNvCxnSpPr>
          <p:nvPr/>
        </p:nvCxnSpPr>
        <p:spPr>
          <a:xfrm flipH="1" flipV="1">
            <a:off x="8252085" y="2036020"/>
            <a:ext cx="12625" cy="2596867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69" name="Oval 113">
            <a:extLst>
              <a:ext uri="{FF2B5EF4-FFF2-40B4-BE49-F238E27FC236}">
                <a16:creationId xmlns:a16="http://schemas.microsoft.com/office/drawing/2014/main" id="{6AAFF700-4ED9-39B4-FE45-7C3735459949}"/>
              </a:ext>
            </a:extLst>
          </p:cNvPr>
          <p:cNvSpPr/>
          <p:nvPr/>
        </p:nvSpPr>
        <p:spPr>
          <a:xfrm>
            <a:off x="7926169" y="4641780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1E23970-4AC2-98EC-161C-0D464EFCC300}"/>
              </a:ext>
            </a:extLst>
          </p:cNvPr>
          <p:cNvSpPr/>
          <p:nvPr/>
        </p:nvSpPr>
        <p:spPr>
          <a:xfrm>
            <a:off x="8131847" y="1680953"/>
            <a:ext cx="264048" cy="264048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622432F-0EEB-9381-826D-B540AC67B191}"/>
              </a:ext>
            </a:extLst>
          </p:cNvPr>
          <p:cNvSpPr txBox="1"/>
          <p:nvPr/>
        </p:nvSpPr>
        <p:spPr>
          <a:xfrm>
            <a:off x="7712743" y="5280115"/>
            <a:ext cx="1067175" cy="95410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สสช. ตรวจประเมินผล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ขั้นมาตรฐาน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และขั้นสูง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2" name="Rectangle 7">
            <a:extLst>
              <a:ext uri="{FF2B5EF4-FFF2-40B4-BE49-F238E27FC236}">
                <a16:creationId xmlns:a16="http://schemas.microsoft.com/office/drawing/2014/main" id="{089D5580-30EA-F19E-CC60-A551AE6ADC36}"/>
              </a:ext>
            </a:extLst>
          </p:cNvPr>
          <p:cNvSpPr/>
          <p:nvPr/>
        </p:nvSpPr>
        <p:spPr>
          <a:xfrm>
            <a:off x="8116704" y="4788149"/>
            <a:ext cx="307420" cy="30742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84" name="Picture 83">
            <a:extLst>
              <a:ext uri="{FF2B5EF4-FFF2-40B4-BE49-F238E27FC236}">
                <a16:creationId xmlns:a16="http://schemas.microsoft.com/office/drawing/2014/main" id="{A66BE4E5-C97E-523A-663B-AE5DD8D1AE47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4691" y="4002514"/>
            <a:ext cx="453863" cy="453863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87" name="Straight Arrow Connector 152">
            <a:extLst>
              <a:ext uri="{FF2B5EF4-FFF2-40B4-BE49-F238E27FC236}">
                <a16:creationId xmlns:a16="http://schemas.microsoft.com/office/drawing/2014/main" id="{9C9933FC-0422-28BF-F0BA-6C5D7D92D0AB}"/>
              </a:ext>
            </a:extLst>
          </p:cNvPr>
          <p:cNvCxnSpPr>
            <a:cxnSpLocks/>
          </p:cNvCxnSpPr>
          <p:nvPr/>
        </p:nvCxnSpPr>
        <p:spPr>
          <a:xfrm flipV="1">
            <a:off x="7378351" y="2014162"/>
            <a:ext cx="0" cy="1491065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cxnSp>
        <p:nvCxnSpPr>
          <p:cNvPr id="9" name="Straight Arrow Connector 115">
            <a:extLst>
              <a:ext uri="{FF2B5EF4-FFF2-40B4-BE49-F238E27FC236}">
                <a16:creationId xmlns:a16="http://schemas.microsoft.com/office/drawing/2014/main" id="{8AFDA795-E613-40D5-CBB3-6B3CD12D2A62}"/>
              </a:ext>
            </a:extLst>
          </p:cNvPr>
          <p:cNvCxnSpPr>
            <a:cxnSpLocks/>
          </p:cNvCxnSpPr>
          <p:nvPr/>
        </p:nvCxnSpPr>
        <p:spPr>
          <a:xfrm flipV="1">
            <a:off x="5719640" y="2021416"/>
            <a:ext cx="0" cy="1548397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60" name="Oval 113">
            <a:extLst>
              <a:ext uri="{FF2B5EF4-FFF2-40B4-BE49-F238E27FC236}">
                <a16:creationId xmlns:a16="http://schemas.microsoft.com/office/drawing/2014/main" id="{91D83E58-E1A8-E8B5-4319-569D62BDF943}"/>
              </a:ext>
            </a:extLst>
          </p:cNvPr>
          <p:cNvSpPr/>
          <p:nvPr/>
        </p:nvSpPr>
        <p:spPr>
          <a:xfrm>
            <a:off x="5395134" y="3495533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맑은 고딕" panose="020B0503020000020004" pitchFamily="34" charset="-127"/>
              <a:cs typeface="TH SarabunPSK" panose="020B0500040200020003" pitchFamily="34" charset="-34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864DB09-5569-CAE9-E8D4-C6F7D14F149A}"/>
              </a:ext>
            </a:extLst>
          </p:cNvPr>
          <p:cNvSpPr txBox="1"/>
          <p:nvPr/>
        </p:nvSpPr>
        <p:spPr>
          <a:xfrm>
            <a:off x="3220241" y="6141857"/>
            <a:ext cx="3259526" cy="6152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หน่วยงานจัดทำแบบฟอร์ม</a:t>
            </a: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Metadata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และ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Resource</a:t>
            </a:r>
            <a:endParaRPr kumimoji="0" lang="th-TH" sz="1400" b="1" i="0" u="none" strike="noStrike" kern="1200" cap="none" spc="0" normalizeH="0" baseline="0" noProof="0" dirty="0">
              <a:ln>
                <a:noFill/>
              </a:ln>
              <a:solidFill>
                <a:srgbClr val="FFBD47">
                  <a:lumMod val="7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base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(มี.ค.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-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พ.ค.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67)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</a:p>
        </p:txBody>
      </p:sp>
      <p:sp>
        <p:nvSpPr>
          <p:cNvPr id="63" name="Oval 125">
            <a:extLst>
              <a:ext uri="{FF2B5EF4-FFF2-40B4-BE49-F238E27FC236}">
                <a16:creationId xmlns:a16="http://schemas.microsoft.com/office/drawing/2014/main" id="{8B7BD50F-8F87-81CF-C096-30750BE0E3BE}"/>
              </a:ext>
            </a:extLst>
          </p:cNvPr>
          <p:cNvSpPr/>
          <p:nvPr/>
        </p:nvSpPr>
        <p:spPr>
          <a:xfrm>
            <a:off x="4495355" y="5497994"/>
            <a:ext cx="652949" cy="652949"/>
          </a:xfrm>
          <a:prstGeom prst="ellipse">
            <a:avLst/>
          </a:prstGeom>
          <a:solidFill>
            <a:schemeClr val="accent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65" name="Straight Arrow Connector 115">
            <a:extLst>
              <a:ext uri="{FF2B5EF4-FFF2-40B4-BE49-F238E27FC236}">
                <a16:creationId xmlns:a16="http://schemas.microsoft.com/office/drawing/2014/main" id="{A9944F58-DE15-9105-6500-014EFF970B8F}"/>
              </a:ext>
            </a:extLst>
          </p:cNvPr>
          <p:cNvCxnSpPr>
            <a:cxnSpLocks/>
          </p:cNvCxnSpPr>
          <p:nvPr/>
        </p:nvCxnSpPr>
        <p:spPr>
          <a:xfrm flipV="1">
            <a:off x="4797992" y="2004344"/>
            <a:ext cx="0" cy="3529001"/>
          </a:xfrm>
          <a:prstGeom prst="straightConnector1">
            <a:avLst/>
          </a:prstGeom>
          <a:noFill/>
          <a:ln w="25400" cap="flat" cmpd="sng" algn="ctr">
            <a:solidFill>
              <a:schemeClr val="accent4"/>
            </a:solidFill>
            <a:prstDash val="solid"/>
            <a:miter lim="800000"/>
            <a:tailEnd type="arrow"/>
          </a:ln>
          <a:effectLst/>
        </p:spPr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F3475EEC-2D2F-94DC-D5BE-E18EE17AD24C}"/>
              </a:ext>
            </a:extLst>
          </p:cNvPr>
          <p:cNvSpPr txBox="1"/>
          <p:nvPr/>
        </p:nvSpPr>
        <p:spPr>
          <a:xfrm>
            <a:off x="5195556" y="4197021"/>
            <a:ext cx="1005079" cy="523220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สศช. ส่งชุดข้อมูลให้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TMA</a:t>
            </a:r>
          </a:p>
        </p:txBody>
      </p:sp>
      <p:cxnSp>
        <p:nvCxnSpPr>
          <p:cNvPr id="80" name="Straight Arrow Connector 115">
            <a:extLst>
              <a:ext uri="{FF2B5EF4-FFF2-40B4-BE49-F238E27FC236}">
                <a16:creationId xmlns:a16="http://schemas.microsoft.com/office/drawing/2014/main" id="{902178D8-30C6-DE8E-6E2B-60BA028AB16E}"/>
              </a:ext>
            </a:extLst>
          </p:cNvPr>
          <p:cNvCxnSpPr>
            <a:cxnSpLocks/>
          </p:cNvCxnSpPr>
          <p:nvPr/>
        </p:nvCxnSpPr>
        <p:spPr>
          <a:xfrm flipV="1">
            <a:off x="6578703" y="2017865"/>
            <a:ext cx="0" cy="2839095"/>
          </a:xfrm>
          <a:prstGeom prst="straightConnector1">
            <a:avLst/>
          </a:prstGeom>
          <a:noFill/>
          <a:ln w="25400" cap="flat" cmpd="sng" algn="ctr">
            <a:solidFill>
              <a:srgbClr val="FFC000"/>
            </a:solidFill>
            <a:prstDash val="solid"/>
            <a:miter lim="800000"/>
            <a:tailEnd type="arrow"/>
          </a:ln>
          <a:effectLst/>
        </p:spPr>
      </p:cxnSp>
      <p:sp>
        <p:nvSpPr>
          <p:cNvPr id="81" name="Oval 113">
            <a:extLst>
              <a:ext uri="{FF2B5EF4-FFF2-40B4-BE49-F238E27FC236}">
                <a16:creationId xmlns:a16="http://schemas.microsoft.com/office/drawing/2014/main" id="{E453ADB7-7FD7-570A-ED3A-6E919FD738C6}"/>
              </a:ext>
            </a:extLst>
          </p:cNvPr>
          <p:cNvSpPr/>
          <p:nvPr/>
        </p:nvSpPr>
        <p:spPr>
          <a:xfrm>
            <a:off x="6272551" y="4844480"/>
            <a:ext cx="652949" cy="652949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14163956-04EC-7469-49EB-FED6192C03A5}"/>
              </a:ext>
            </a:extLst>
          </p:cNvPr>
          <p:cNvSpPr txBox="1"/>
          <p:nvPr/>
        </p:nvSpPr>
        <p:spPr>
          <a:xfrm>
            <a:off x="5843012" y="5533345"/>
            <a:ext cx="1539656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หน่วยงานนำขึ้นชุดข้อมูล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Metadata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บนระบบบัญชีข้อมูลหน่วยงาน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พร้อมชี้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link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แหล่งข้อมูลทางการ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(เม.ย.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–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พ.ค.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FFBD47">
                    <a:lumMod val="75000"/>
                  </a:srgbClr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)</a:t>
            </a:r>
          </a:p>
        </p:txBody>
      </p:sp>
      <p:pic>
        <p:nvPicPr>
          <p:cNvPr id="83" name="Picture 2">
            <a:extLst>
              <a:ext uri="{FF2B5EF4-FFF2-40B4-BE49-F238E27FC236}">
                <a16:creationId xmlns:a16="http://schemas.microsoft.com/office/drawing/2014/main" id="{63A2C258-686C-27BE-45A5-C0B7032DCB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328591" y="4981020"/>
            <a:ext cx="529368" cy="3491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Graphic 88" descr="Clipboard">
            <a:extLst>
              <a:ext uri="{FF2B5EF4-FFF2-40B4-BE49-F238E27FC236}">
                <a16:creationId xmlns:a16="http://schemas.microsoft.com/office/drawing/2014/main" id="{0E91675F-2D66-6CF3-D343-CE508B13A277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4585629" y="5586046"/>
            <a:ext cx="474624" cy="474624"/>
          </a:xfrm>
          <a:prstGeom prst="rect">
            <a:avLst/>
          </a:prstGeom>
        </p:spPr>
      </p:pic>
      <p:pic>
        <p:nvPicPr>
          <p:cNvPr id="162" name="Graphic 161" descr="Document">
            <a:extLst>
              <a:ext uri="{FF2B5EF4-FFF2-40B4-BE49-F238E27FC236}">
                <a16:creationId xmlns:a16="http://schemas.microsoft.com/office/drawing/2014/main" id="{3E194F79-3E18-52A4-505A-90F3C1F863BB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5485223" y="3572472"/>
            <a:ext cx="472770" cy="472770"/>
          </a:xfrm>
          <a:prstGeom prst="rect">
            <a:avLst/>
          </a:prstGeom>
        </p:spPr>
      </p:pic>
      <p:sp>
        <p:nvSpPr>
          <p:cNvPr id="163" name="Rectangle: Rounded Corners 162">
            <a:extLst>
              <a:ext uri="{FF2B5EF4-FFF2-40B4-BE49-F238E27FC236}">
                <a16:creationId xmlns:a16="http://schemas.microsoft.com/office/drawing/2014/main" id="{9080A5A1-B441-2FE7-F054-59E3B6E4EBF7}"/>
              </a:ext>
            </a:extLst>
          </p:cNvPr>
          <p:cNvSpPr/>
          <p:nvPr/>
        </p:nvSpPr>
        <p:spPr>
          <a:xfrm>
            <a:off x="3960435" y="1700759"/>
            <a:ext cx="2825779" cy="64552"/>
          </a:xfrm>
          <a:prstGeom prst="roundRect">
            <a:avLst>
              <a:gd name="adj" fmla="val 50000"/>
            </a:avLst>
          </a:prstGeom>
          <a:solidFill>
            <a:srgbClr val="FF842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:a16="http://schemas.microsoft.com/office/drawing/2014/main" id="{E92D122C-583A-8065-3ADE-2721E41C8002}"/>
              </a:ext>
            </a:extLst>
          </p:cNvPr>
          <p:cNvSpPr/>
          <p:nvPr/>
        </p:nvSpPr>
        <p:spPr>
          <a:xfrm>
            <a:off x="5634741" y="1818417"/>
            <a:ext cx="1152000" cy="104606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67" name="Straight Arrow Connector 115">
            <a:extLst>
              <a:ext uri="{FF2B5EF4-FFF2-40B4-BE49-F238E27FC236}">
                <a16:creationId xmlns:a16="http://schemas.microsoft.com/office/drawing/2014/main" id="{4FA549C0-0ED8-FDE1-E18D-307D44BA755E}"/>
              </a:ext>
            </a:extLst>
          </p:cNvPr>
          <p:cNvCxnSpPr>
            <a:cxnSpLocks/>
            <a:stCxn id="171" idx="0"/>
          </p:cNvCxnSpPr>
          <p:nvPr/>
        </p:nvCxnSpPr>
        <p:spPr>
          <a:xfrm flipV="1">
            <a:off x="3908309" y="1989017"/>
            <a:ext cx="6954" cy="2534510"/>
          </a:xfrm>
          <a:prstGeom prst="straightConnector1">
            <a:avLst/>
          </a:prstGeom>
          <a:noFill/>
          <a:ln w="25400" cap="flat" cmpd="sng" algn="ctr">
            <a:solidFill>
              <a:srgbClr val="00B0F0"/>
            </a:solidFill>
            <a:prstDash val="solid"/>
            <a:miter lim="800000"/>
            <a:tailEnd type="arrow"/>
          </a:ln>
          <a:effectLst/>
        </p:spPr>
      </p:cxnSp>
      <p:sp>
        <p:nvSpPr>
          <p:cNvPr id="168" name="Oval 167">
            <a:extLst>
              <a:ext uri="{FF2B5EF4-FFF2-40B4-BE49-F238E27FC236}">
                <a16:creationId xmlns:a16="http://schemas.microsoft.com/office/drawing/2014/main" id="{EB661CC3-D556-0B45-E29D-934EED485886}"/>
              </a:ext>
            </a:extLst>
          </p:cNvPr>
          <p:cNvSpPr/>
          <p:nvPr/>
        </p:nvSpPr>
        <p:spPr>
          <a:xfrm>
            <a:off x="3799548" y="1675742"/>
            <a:ext cx="264048" cy="264048"/>
          </a:xfrm>
          <a:prstGeom prst="ellipse">
            <a:avLst/>
          </a:prstGeom>
          <a:solidFill>
            <a:srgbClr val="00B0F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70" name="Oval 113">
            <a:extLst>
              <a:ext uri="{FF2B5EF4-FFF2-40B4-BE49-F238E27FC236}">
                <a16:creationId xmlns:a16="http://schemas.microsoft.com/office/drawing/2014/main" id="{3FB18376-B36A-8C93-9280-8268B56FFC51}"/>
              </a:ext>
            </a:extLst>
          </p:cNvPr>
          <p:cNvSpPr/>
          <p:nvPr/>
        </p:nvSpPr>
        <p:spPr>
          <a:xfrm>
            <a:off x="3581835" y="4446588"/>
            <a:ext cx="652949" cy="652949"/>
          </a:xfrm>
          <a:prstGeom prst="ellipse">
            <a:avLst/>
          </a:prstGeom>
          <a:solidFill>
            <a:srgbClr val="00B0F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맑은 고딕" panose="020B0503020000020004" pitchFamily="34" charset="-127"/>
              <a:cs typeface="TH SarabunPSK" panose="020B0500040200020003" pitchFamily="34" charset="-34"/>
            </a:endParaRPr>
          </a:p>
        </p:txBody>
      </p:sp>
      <p:pic>
        <p:nvPicPr>
          <p:cNvPr id="171" name="Graphic 170" descr="Document">
            <a:extLst>
              <a:ext uri="{FF2B5EF4-FFF2-40B4-BE49-F238E27FC236}">
                <a16:creationId xmlns:a16="http://schemas.microsoft.com/office/drawing/2014/main" id="{62C0C438-32AD-671D-226A-647ED952641B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3671924" y="4523527"/>
            <a:ext cx="472770" cy="472770"/>
          </a:xfrm>
          <a:prstGeom prst="rect">
            <a:avLst/>
          </a:prstGeom>
        </p:spPr>
      </p:pic>
      <p:sp>
        <p:nvSpPr>
          <p:cNvPr id="172" name="TextBox 171">
            <a:extLst>
              <a:ext uri="{FF2B5EF4-FFF2-40B4-BE49-F238E27FC236}">
                <a16:creationId xmlns:a16="http://schemas.microsoft.com/office/drawing/2014/main" id="{08A41F68-EF4F-3ED9-3533-6B71EB840325}"/>
              </a:ext>
            </a:extLst>
          </p:cNvPr>
          <p:cNvSpPr txBox="1"/>
          <p:nvPr/>
        </p:nvSpPr>
        <p:spPr>
          <a:xfrm>
            <a:off x="3372199" y="5058094"/>
            <a:ext cx="1005079" cy="95410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หน่วยงานส่งชุดข้อมูล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IMD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ให้ สศช.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ภายใน มี.ค.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th-TH" sz="1400" b="1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165" name="Oval 164">
            <a:extLst>
              <a:ext uri="{FF2B5EF4-FFF2-40B4-BE49-F238E27FC236}">
                <a16:creationId xmlns:a16="http://schemas.microsoft.com/office/drawing/2014/main" id="{8A174D03-75E8-D799-9510-9E338866F1D7}"/>
              </a:ext>
            </a:extLst>
          </p:cNvPr>
          <p:cNvSpPr/>
          <p:nvPr/>
        </p:nvSpPr>
        <p:spPr>
          <a:xfrm>
            <a:off x="5587757" y="1661533"/>
            <a:ext cx="264048" cy="264048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02CD63C-5915-5133-4833-CA2A32FEFBDB}"/>
              </a:ext>
            </a:extLst>
          </p:cNvPr>
          <p:cNvSpPr/>
          <p:nvPr/>
        </p:nvSpPr>
        <p:spPr>
          <a:xfrm>
            <a:off x="6816592" y="2598734"/>
            <a:ext cx="1118794" cy="1108383"/>
          </a:xfrm>
          <a:prstGeom prst="ellipse">
            <a:avLst/>
          </a:prstGeom>
          <a:solidFill>
            <a:srgbClr val="00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EEDFB46-9C97-A87E-889E-AB1AE282EB3E}"/>
              </a:ext>
            </a:extLst>
          </p:cNvPr>
          <p:cNvSpPr txBox="1"/>
          <p:nvPr/>
        </p:nvSpPr>
        <p:spPr>
          <a:xfrm>
            <a:off x="6774856" y="3710094"/>
            <a:ext cx="1190499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สสช. จัดอบรม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ให้ความรู้การลงทะเบียนชุดข้อมูล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923BE2A-69CB-1B0A-E364-AE1CE0091115}"/>
              </a:ext>
            </a:extLst>
          </p:cNvPr>
          <p:cNvSpPr txBox="1"/>
          <p:nvPr/>
        </p:nvSpPr>
        <p:spPr>
          <a:xfrm>
            <a:off x="6750588" y="1277719"/>
            <a:ext cx="1228046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มิ.ย.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 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88" name="Picture 87">
            <a:extLst>
              <a:ext uri="{FF2B5EF4-FFF2-40B4-BE49-F238E27FC236}">
                <a16:creationId xmlns:a16="http://schemas.microsoft.com/office/drawing/2014/main" id="{1F530660-B7D3-9A64-1FF0-9BCA2DE4E9EA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8427" y="2728367"/>
            <a:ext cx="776860" cy="776860"/>
          </a:xfrm>
          <a:prstGeom prst="rect">
            <a:avLst/>
          </a:prstGeom>
          <a:noFill/>
          <a:ln>
            <a:noFill/>
          </a:ln>
        </p:spPr>
      </p:pic>
      <p:sp>
        <p:nvSpPr>
          <p:cNvPr id="90" name="Oval 89">
            <a:extLst>
              <a:ext uri="{FF2B5EF4-FFF2-40B4-BE49-F238E27FC236}">
                <a16:creationId xmlns:a16="http://schemas.microsoft.com/office/drawing/2014/main" id="{09BF1F07-571F-E3B9-2227-9F910D168853}"/>
              </a:ext>
            </a:extLst>
          </p:cNvPr>
          <p:cNvSpPr/>
          <p:nvPr/>
        </p:nvSpPr>
        <p:spPr>
          <a:xfrm>
            <a:off x="7243550" y="1670815"/>
            <a:ext cx="264048" cy="264048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F6EB6968-0B47-B8F1-CF2F-CFBD0235D9EF}"/>
              </a:ext>
            </a:extLst>
          </p:cNvPr>
          <p:cNvSpPr txBox="1"/>
          <p:nvPr/>
        </p:nvSpPr>
        <p:spPr>
          <a:xfrm>
            <a:off x="5843011" y="1251772"/>
            <a:ext cx="1009685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พ.ค.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48DAB6EF-FC5F-32FB-B97C-17BE215A7733}"/>
              </a:ext>
            </a:extLst>
          </p:cNvPr>
          <p:cNvSpPr txBox="1"/>
          <p:nvPr/>
        </p:nvSpPr>
        <p:spPr>
          <a:xfrm>
            <a:off x="5200766" y="1281374"/>
            <a:ext cx="1009685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เม.ย.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ED518FA9-1E4B-56C6-6D30-7F292635E781}"/>
              </a:ext>
            </a:extLst>
          </p:cNvPr>
          <p:cNvSpPr txBox="1"/>
          <p:nvPr/>
        </p:nvSpPr>
        <p:spPr>
          <a:xfrm>
            <a:off x="3445621" y="1268067"/>
            <a:ext cx="1009685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มี.ค.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3" name="Arrow: Pentagon 2">
            <a:extLst>
              <a:ext uri="{FF2B5EF4-FFF2-40B4-BE49-F238E27FC236}">
                <a16:creationId xmlns:a16="http://schemas.microsoft.com/office/drawing/2014/main" id="{203EC97F-2D5E-4D52-5348-709A392D9921}"/>
              </a:ext>
            </a:extLst>
          </p:cNvPr>
          <p:cNvSpPr/>
          <p:nvPr/>
        </p:nvSpPr>
        <p:spPr>
          <a:xfrm>
            <a:off x="98934" y="847156"/>
            <a:ext cx="2759875" cy="431706"/>
          </a:xfrm>
          <a:prstGeom prst="homePlat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6C93C6E-D093-957E-BFD4-4A3137EA1717}"/>
              </a:ext>
            </a:extLst>
          </p:cNvPr>
          <p:cNvSpPr txBox="1"/>
          <p:nvPr/>
        </p:nvSpPr>
        <p:spPr>
          <a:xfrm>
            <a:off x="106911" y="923420"/>
            <a:ext cx="3843585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ปฏิทินการประเมินส่วนราชการฯ</a:t>
            </a:r>
            <a:endParaRPr kumimoji="0" lang="th-TH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5" name="ตัวแทนหมายเลขสไลด์ 1">
            <a:extLst>
              <a:ext uri="{FF2B5EF4-FFF2-40B4-BE49-F238E27FC236}">
                <a16:creationId xmlns:a16="http://schemas.microsoft.com/office/drawing/2014/main" id="{47D001F3-3040-D6DF-3F40-A4771F302364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36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996577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973514D1-0F43-482F-9E8D-CCEC730C7A75}"/>
              </a:ext>
            </a:extLst>
          </p:cNvPr>
          <p:cNvSpPr txBox="1"/>
          <p:nvPr/>
        </p:nvSpPr>
        <p:spPr>
          <a:xfrm>
            <a:off x="385579" y="312109"/>
            <a:ext cx="11085154" cy="3978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GGGR</a:t>
            </a:r>
          </a:p>
        </p:txBody>
      </p:sp>
      <p:pic>
        <p:nvPicPr>
          <p:cNvPr id="13" name="Picture 6" descr="สำนักงานสถิติแห่งชาติ - วิกิพีเดีย">
            <a:extLst>
              <a:ext uri="{FF2B5EF4-FFF2-40B4-BE49-F238E27FC236}">
                <a16:creationId xmlns:a16="http://schemas.microsoft.com/office/drawing/2014/main" id="{E56981D1-70F7-17AA-3946-E4AF2A6C62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6705" y="5659692"/>
            <a:ext cx="1328104" cy="7502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E6056657-1A47-014C-0514-0374C3F8F415}"/>
              </a:ext>
            </a:extLst>
          </p:cNvPr>
          <p:cNvSpPr txBox="1"/>
          <p:nvPr/>
        </p:nvSpPr>
        <p:spPr>
          <a:xfrm>
            <a:off x="6096000" y="1472598"/>
            <a:ext cx="5814774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1438275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ดัชนีช่องว่างหญิงชายโลก (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Global Gender Gap Report : GGGR)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จัดทำโดย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World Economic Forum (WEF)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โดยจัดอันดับความเสมอภาคหญิง ชาย จาก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146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ประเทศทั่วโลก โดยใช้ข้อมูลทุติยภูมิจากแหล่งต่าง ๆ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7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แหล่งข้อมูลเพื่อทำการประเมินใน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มิติ ได้แก่</a:t>
            </a:r>
          </a:p>
          <a:p>
            <a:pPr marL="715963" marR="0" lvl="0" indent="-7159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1338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การมีส่วนร่วมและโอกาสทางเศรษฐกิจ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(Economic Participation and Opportunity) 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1338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การได้รับการศึกษา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(Educational Attainment) 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1338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3)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สุขภาพและการรอดชีพ 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Health and Survival)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1338" algn="l"/>
              </a:tabLst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4)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พลังทางการเมือง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(Political Empowerment)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867025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ผลการจัดอับดับของประเทศไทย ปี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2566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ประกาศผลมิถุนายน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2566 </a:t>
            </a:r>
            <a:r>
              <a:rPr kumimoji="0" lang="th-TH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อยู่ที่อันดับ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74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00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ดีขึ้น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00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5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00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อันดับ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867025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ความสำคัญของรายงาน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GGGR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คือ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54292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2867025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เป็นประเด็นที่ทั่วโลกให้ความสำคัญและสอดคล้องกับ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SDGs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715963" marR="0" lvl="0" indent="-1730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2867025" algn="l"/>
              </a:tabLst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ใน</a:t>
            </a:r>
            <a:r>
              <a:rPr kumimoji="0" lang="th-TH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การประเมินสภาพแวดล้อมในการประกอบธุรกิจของธนาคารโลก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(B-READY)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b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มีการประเมินประเด็นความเสมอภาคทางเพศในด้านกฎระเบียบ สิทธิ แรงจูงใจ</a:t>
            </a:r>
            <a:b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ในการเข้าสู่ธุรกิจ และสัดส่วนหญิง ชายในสายงานต่าง ๆ</a:t>
            </a:r>
          </a:p>
        </p:txBody>
      </p:sp>
      <p:pic>
        <p:nvPicPr>
          <p:cNvPr id="7" name="Picture 6" descr="A logo for a company&#10;&#10;Description automatically generated">
            <a:extLst>
              <a:ext uri="{FF2B5EF4-FFF2-40B4-BE49-F238E27FC236}">
                <a16:creationId xmlns:a16="http://schemas.microsoft.com/office/drawing/2014/main" id="{0E143949-2A7A-F9A9-EEC7-0AE8702A7E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5331" y="5628161"/>
            <a:ext cx="695549" cy="82277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6BFD9E8-7EC7-C7DF-3E4F-44D49C3653A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1226" y="2147651"/>
            <a:ext cx="5352885" cy="2897212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BF712FCF-B638-5B7A-E4B2-03F0CAC1EDB1}"/>
              </a:ext>
            </a:extLst>
          </p:cNvPr>
          <p:cNvGrpSpPr/>
          <p:nvPr/>
        </p:nvGrpSpPr>
        <p:grpSpPr>
          <a:xfrm>
            <a:off x="230060" y="1111066"/>
            <a:ext cx="3835051" cy="598635"/>
            <a:chOff x="5394032" y="2219370"/>
            <a:chExt cx="1508246" cy="788943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3218D408-B321-0722-4B44-F5B2DD7B3B85}"/>
                </a:ext>
              </a:extLst>
            </p:cNvPr>
            <p:cNvSpPr/>
            <p:nvPr/>
          </p:nvSpPr>
          <p:spPr>
            <a:xfrm>
              <a:off x="5405120" y="2219370"/>
              <a:ext cx="1497158" cy="788943"/>
            </a:xfrm>
            <a:prstGeom prst="roundRect">
              <a:avLst>
                <a:gd name="adj" fmla="val 34572"/>
              </a:avLst>
            </a:prstGeom>
            <a:solidFill>
              <a:srgbClr val="13608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5E5587D8-3BCF-2B08-F9E4-F96106E2B8C2}"/>
                </a:ext>
              </a:extLst>
            </p:cNvPr>
            <p:cNvSpPr txBox="1"/>
            <p:nvPr/>
          </p:nvSpPr>
          <p:spPr>
            <a:xfrm>
              <a:off x="5394032" y="2331504"/>
              <a:ext cx="1497158" cy="5914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H SarabunPSK" panose="020B0500040200020003" pitchFamily="34" charset="-34"/>
                  <a:ea typeface="Source Sans Pro" panose="020B0503030403020204" pitchFamily="34" charset="0"/>
                  <a:cs typeface="TH SarabunPSK" panose="020B0500040200020003" pitchFamily="34" charset="-34"/>
                </a:rPr>
                <a:t>Global Gender Gap Report</a:t>
              </a:r>
            </a:p>
          </p:txBody>
        </p:sp>
      </p:grpSp>
      <p:pic>
        <p:nvPicPr>
          <p:cNvPr id="6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BF895B63-034B-C67F-969D-2B77D80FE4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733" y="5773509"/>
            <a:ext cx="622450" cy="5225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ตัวแทนหมายเลขสไลด์ 1">
            <a:extLst>
              <a:ext uri="{FF2B5EF4-FFF2-40B4-BE49-F238E27FC236}">
                <a16:creationId xmlns:a16="http://schemas.microsoft.com/office/drawing/2014/main" id="{F590C1BD-D32A-75B2-7D29-62A4545AFA20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37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9355144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07EC7A86-D495-18C8-5C48-97AEBAF9D150}"/>
              </a:ext>
            </a:extLst>
          </p:cNvPr>
          <p:cNvSpPr txBox="1"/>
          <p:nvPr/>
        </p:nvSpPr>
        <p:spPr>
          <a:xfrm>
            <a:off x="385579" y="312109"/>
            <a:ext cx="11085154" cy="3978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GGGR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E098A6D-D6EC-484E-AE5E-6127A477762F}"/>
              </a:ext>
            </a:extLst>
          </p:cNvPr>
          <p:cNvSpPr txBox="1"/>
          <p:nvPr/>
        </p:nvSpPr>
        <p:spPr>
          <a:xfrm>
            <a:off x="239726" y="3260813"/>
            <a:ext cx="6071318" cy="128650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  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หน่วยงานที่เกี่ยวข้องดำเนินการจัดทำชุดข้อมูลตามที่กำหนดและจัดส่งชุดข้อมูลให้กับสำนักงาน ก.พ.ร. ภายในเดือนกรกฎาคม 256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ให้มีคำอธิบายข้อมูลส่วนหลัก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Mandatory Metadata)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14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รายการตามมาตรฐานที่ สพร.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หน่วยงานนำชุดข้อมูลที่ขึ้นในระบบบัญชีข้อมูลของหน่วยงาน 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Agency Data Catalog)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จะเป็นชุดข้อมูลที่ สสช. ใช้ติดตามในการลงทะเบียนระบบบริการบัญชีข้อมูลภาครัฐ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Government Data Catalog)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ต่อไป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AD73292C-FF3D-4BBC-9231-EF60DADA0D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6308589"/>
              </p:ext>
            </p:extLst>
          </p:nvPr>
        </p:nvGraphicFramePr>
        <p:xfrm>
          <a:off x="222895" y="4678515"/>
          <a:ext cx="11455899" cy="1864100"/>
        </p:xfrm>
        <a:graphic>
          <a:graphicData uri="http://schemas.openxmlformats.org/drawingml/2006/table">
            <a:tbl>
              <a:tblPr firstRow="1" bandRow="1"/>
              <a:tblGrid>
                <a:gridCol w="32766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512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27975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287509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en-US" sz="1600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7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40000"/>
                        <a:lumOff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60000"/>
                        <a:lumOff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74620"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จัดส่งทุกชุดข้อมูลให้กับสำนักงาน</a:t>
                      </a:r>
                      <a:r>
                        <a:rPr lang="en-US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ก.พ.ร. </a:t>
                      </a:r>
                      <a:endParaRPr lang="en-US" sz="1600" b="1" kern="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มีคำอธิบายชุดข้อมูล (</a:t>
                      </a:r>
                      <a:r>
                        <a:rPr lang="en-US" sz="1600" b="1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Metadata)</a:t>
                      </a:r>
                      <a:r>
                        <a:rPr lang="th-TH" sz="1600" b="1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600" b="0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ที่สอดคล้องตามมาตรฐานที่ สพร. กำหนด (</a:t>
                      </a:r>
                      <a:r>
                        <a:rPr lang="en-US" sz="1600" b="0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14</a:t>
                      </a:r>
                      <a:r>
                        <a:rPr lang="th-TH" sz="1600" b="0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รายการ) ของทุกชุดข้อมูล </a:t>
                      </a:r>
                      <a:endParaRPr lang="en-US" sz="1600" b="0" kern="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มีคำอธิบายทรัพยากรข้อมูล (</a:t>
                      </a:r>
                      <a:r>
                        <a:rPr lang="en-US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Resource)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ของชุด</a:t>
                      </a:r>
                      <a:r>
                        <a:rPr lang="th-TH" sz="16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ข้อมูลเปิดทั้งหมด</a:t>
                      </a:r>
                      <a:endParaRPr lang="th-TH" sz="1600" b="1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ชุดข้อมูล คำอธิบายชุดข้อมูล ถูกนำขึ้นที่ระบบบัญชีข้อมูลหน่วยงาน และระบุทรัพยากรข้อมูล (</a:t>
                      </a:r>
                      <a:r>
                        <a:rPr lang="en-US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Resource)</a:t>
                      </a: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ของชุดข้อมูลเปิดทั้งหมด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ชุดข้อมูลเปิดทั้งหมด ถูกนำมาลงทะเบียนในระบบบัญชีข้อมูลภาครัฐ (</a:t>
                      </a:r>
                      <a:r>
                        <a:rPr lang="en-US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GD Catalog) </a:t>
                      </a:r>
                      <a:endParaRPr lang="th-TH" sz="1600" b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7181671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83853DA1-AAF8-4DB2-8B02-B20679EA71BA}"/>
              </a:ext>
            </a:extLst>
          </p:cNvPr>
          <p:cNvSpPr/>
          <p:nvPr/>
        </p:nvSpPr>
        <p:spPr>
          <a:xfrm>
            <a:off x="196345" y="978009"/>
            <a:ext cx="11995656" cy="20744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ดัชนีช่องว่างหญิงชายโลก (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Global Gender Gap Report : GGGR)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จัดทำโดย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World Economic Forum (WEF)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โดยจัดอันดับความเสมอภาคหญิง ชาย จาก 146 ประเทศทั่วโลก โดยใช้ข้อมูลทุติยภูมิจากแหล่งต่าง ๆ 7 แหล่งข้อมูลเพื่อทำการประเมินใน 4 มิติ ได้แก่ 1) การมีส่วนร่วมและโอกาสทางเศรษฐกิจ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Economic Participation and Opportunity) 2)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การได้รับการศึกษา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Educational Attainment) 3)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สุขภาพและการรอดชีพ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Health and Survival)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พลังทางการเมือง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Political Empowerment)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ความสำคัญของรายงาน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GGGR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คือ </a:t>
            </a:r>
            <a:b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เป็นประเด็นที่ทั่วโลกให้ความสำคัญและสอดคล้องกับ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SDGs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ในการประเมินสภาพแวดล้อมในการประกอบธุรกิจของธนาคารโลก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B-READY)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มีการประเมินประเด็นความเสมอภาคทางเพศในด้านกฎระเบียบ สิทธิ แรงจูงใจในการเข้าสู่ธุรกิจ และสัดส่วนหญิง ชาย</a:t>
            </a:r>
            <a:r>
              <a:rPr lang="th-TH" sz="160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ในสายงานต่าง ๆ</a:t>
            </a: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ข้อมูลเชิงประจักษ์ที่มีผลต่อการจัดอันดับของประเทศ เป็นข้อมูลสถิติที่ได้จากการสำรวจ/สำมะโน/ทะเบียน หรือเกิดจากการคำนวณ/ประมาณค่าข้อมูล อ้างอิงจากแหล่งข้อมูลของหน่วยงานเจ้าของข้อมูลที่เกี่ยวข้อง และจะต้องมีการกำหนดรอบระยะเวลาการเผยแพร่ข้อมูล การปรับฐานข้อมูล และการให้คำนิยามตัวชี้วัดให้สอดคล้องกับคำนิยาม</a:t>
            </a: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จัดทำชุดข้อมูลที่ข้อมูลเป็นปัจจุบันจะช่วยสะท้อนผลการจัดอันดับขีดความสามารถในการแข่งขันของประเทศไทยได้ใกล้เคียงกับความเป็นจริง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4881031-82E0-460B-9046-51B71654ABDE}"/>
              </a:ext>
            </a:extLst>
          </p:cNvPr>
          <p:cNvSpPr txBox="1"/>
          <p:nvPr/>
        </p:nvSpPr>
        <p:spPr>
          <a:xfrm>
            <a:off x="9156700" y="278502"/>
            <a:ext cx="1822852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th-TH" altLang="en-US" sz="2400" b="1" dirty="0">
                <a:solidFill>
                  <a:prstClr val="black"/>
                </a:solidFill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เกณฑ์การประเมิน</a:t>
            </a:r>
            <a:endParaRPr kumimoji="0" lang="th-TH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8F02A8B-AD01-E2E0-8B7F-C94F47332E0F}"/>
              </a:ext>
            </a:extLst>
          </p:cNvPr>
          <p:cNvSpPr txBox="1"/>
          <p:nvPr/>
        </p:nvSpPr>
        <p:spPr>
          <a:xfrm>
            <a:off x="155247" y="6553316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6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7D560933-AF6B-70E7-347F-37CE87F7B80A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38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6824237-4D47-291E-CB32-F030DAF48BAB}"/>
              </a:ext>
            </a:extLst>
          </p:cNvPr>
          <p:cNvSpPr txBox="1"/>
          <p:nvPr/>
        </p:nvSpPr>
        <p:spPr>
          <a:xfrm>
            <a:off x="6808914" y="2913663"/>
            <a:ext cx="456332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รายชื่อส่วนราชการกลุ่มเป้าหมาย ปีงบประมาณ พ.ศ.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จำนวน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BBF8CF3-A214-0ED7-E4D8-E49C184761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92240" y="3160151"/>
            <a:ext cx="4832275" cy="185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082756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384FFC59-837A-6F24-25D3-9AD78DB7BFAA}"/>
              </a:ext>
            </a:extLst>
          </p:cNvPr>
          <p:cNvSpPr/>
          <p:nvPr/>
        </p:nvSpPr>
        <p:spPr>
          <a:xfrm>
            <a:off x="184919" y="939977"/>
            <a:ext cx="11830153" cy="5785612"/>
          </a:xfrm>
          <a:prstGeom prst="roundRect">
            <a:avLst>
              <a:gd name="adj" fmla="val 5866"/>
            </a:avLst>
          </a:prstGeom>
          <a:solidFill>
            <a:srgbClr val="FFFFFF"/>
          </a:solidFill>
          <a:ln w="25400" cap="flat" cmpd="sng" algn="ctr">
            <a:noFill/>
            <a:prstDash val="solid"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329AAEB-95F3-2511-00F7-627DFE552ABF}"/>
              </a:ext>
            </a:extLst>
          </p:cNvPr>
          <p:cNvSpPr txBox="1"/>
          <p:nvPr/>
        </p:nvSpPr>
        <p:spPr>
          <a:xfrm>
            <a:off x="385579" y="325505"/>
            <a:ext cx="11085154" cy="4062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lang="en-US" sz="2400" b="1" dirty="0">
                <a:solidFill>
                  <a:srgbClr val="FFFF00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4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GGGR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0" name="Oval 7">
            <a:extLst>
              <a:ext uri="{FF2B5EF4-FFF2-40B4-BE49-F238E27FC236}">
                <a16:creationId xmlns:a16="http://schemas.microsoft.com/office/drawing/2014/main" id="{78637E4B-FE53-ECBC-C2C9-961C21B59D7A}"/>
              </a:ext>
            </a:extLst>
          </p:cNvPr>
          <p:cNvSpPr/>
          <p:nvPr/>
        </p:nvSpPr>
        <p:spPr>
          <a:xfrm>
            <a:off x="10613769" y="1647675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4" name="Oval 125">
            <a:extLst>
              <a:ext uri="{FF2B5EF4-FFF2-40B4-BE49-F238E27FC236}">
                <a16:creationId xmlns:a16="http://schemas.microsoft.com/office/drawing/2014/main" id="{50BB7A87-63FD-9566-EA9F-DC0356A9457C}"/>
              </a:ext>
            </a:extLst>
          </p:cNvPr>
          <p:cNvSpPr/>
          <p:nvPr/>
        </p:nvSpPr>
        <p:spPr>
          <a:xfrm>
            <a:off x="11202417" y="4542348"/>
            <a:ext cx="652949" cy="652949"/>
          </a:xfrm>
          <a:prstGeom prst="ellipse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5" name="Oval 150">
            <a:extLst>
              <a:ext uri="{FF2B5EF4-FFF2-40B4-BE49-F238E27FC236}">
                <a16:creationId xmlns:a16="http://schemas.microsoft.com/office/drawing/2014/main" id="{4A1A0079-01E9-3723-88CE-AF0E7F059F94}"/>
              </a:ext>
            </a:extLst>
          </p:cNvPr>
          <p:cNvSpPr/>
          <p:nvPr/>
        </p:nvSpPr>
        <p:spPr>
          <a:xfrm>
            <a:off x="10441174" y="2802269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solidFill>
              <a:schemeClr val="tx1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6" name="Straight Arrow Connector 152">
            <a:extLst>
              <a:ext uri="{FF2B5EF4-FFF2-40B4-BE49-F238E27FC236}">
                <a16:creationId xmlns:a16="http://schemas.microsoft.com/office/drawing/2014/main" id="{024C752E-3636-3742-A431-61733798709C}"/>
              </a:ext>
            </a:extLst>
          </p:cNvPr>
          <p:cNvCxnSpPr>
            <a:cxnSpLocks/>
            <a:stCxn id="15" idx="0"/>
          </p:cNvCxnSpPr>
          <p:nvPr/>
        </p:nvCxnSpPr>
        <p:spPr>
          <a:xfrm flipH="1" flipV="1">
            <a:off x="10751232" y="2006330"/>
            <a:ext cx="16417" cy="795939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20" name="TextBox 19">
            <a:extLst>
              <a:ext uri="{FF2B5EF4-FFF2-40B4-BE49-F238E27FC236}">
                <a16:creationId xmlns:a16="http://schemas.microsoft.com/office/drawing/2014/main" id="{54701B49-4AF5-6396-369F-5B794DE03C1D}"/>
              </a:ext>
            </a:extLst>
          </p:cNvPr>
          <p:cNvSpPr txBox="1"/>
          <p:nvPr/>
        </p:nvSpPr>
        <p:spPr>
          <a:xfrm>
            <a:off x="11069800" y="1239098"/>
            <a:ext cx="1037425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พ.ย.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-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ธ.ค.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82BC199-5ED6-7EF9-060E-FF10D877A05B}"/>
              </a:ext>
            </a:extLst>
          </p:cNvPr>
          <p:cNvSpPr txBox="1"/>
          <p:nvPr/>
        </p:nvSpPr>
        <p:spPr>
          <a:xfrm>
            <a:off x="10923440" y="5212286"/>
            <a:ext cx="1221905" cy="9541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marR="0" lvl="0" indent="0" algn="ctr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kumimoji="0" sz="1400" b="1" i="0" u="none" strike="noStrike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นายกรัฐมนตรีรับทราบ</a:t>
            </a:r>
            <a:b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</a:b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ผลประเมิน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ผ่านระบบ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Online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6E87D8D-2773-8433-D6D2-52BE19FC3750}"/>
              </a:ext>
            </a:extLst>
          </p:cNvPr>
          <p:cNvSpPr txBox="1"/>
          <p:nvPr/>
        </p:nvSpPr>
        <p:spPr>
          <a:xfrm>
            <a:off x="10344650" y="1239959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ต.ค.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65000"/>
                  <a:lumOff val="35000"/>
                </a:srgbClr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5DF505A-C808-7C3D-BCB5-2F2DC423E935}"/>
              </a:ext>
            </a:extLst>
          </p:cNvPr>
          <p:cNvSpPr txBox="1"/>
          <p:nvPr/>
        </p:nvSpPr>
        <p:spPr>
          <a:xfrm>
            <a:off x="10035949" y="3506186"/>
            <a:ext cx="1550993" cy="116955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เลขาธิการ ก.พ.ร.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ประเมิน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(เบื้องต้น)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เสนอ รมต./รองนายกฯ 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ที่เกี่ยวข้อง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ผ่านระบบ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Online </a:t>
            </a:r>
          </a:p>
        </p:txBody>
      </p:sp>
      <p:pic>
        <p:nvPicPr>
          <p:cNvPr id="31" name="Graphic 30" descr="Meeting">
            <a:extLst>
              <a:ext uri="{FF2B5EF4-FFF2-40B4-BE49-F238E27FC236}">
                <a16:creationId xmlns:a16="http://schemas.microsoft.com/office/drawing/2014/main" id="{0738B286-1EFB-5832-F512-C9CE14F97B1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544753" y="2885968"/>
            <a:ext cx="480089" cy="480089"/>
          </a:xfrm>
          <a:prstGeom prst="rect">
            <a:avLst/>
          </a:prstGeom>
        </p:spPr>
      </p:pic>
      <p:pic>
        <p:nvPicPr>
          <p:cNvPr id="32" name="Graphic 31" descr="Male profile">
            <a:extLst>
              <a:ext uri="{FF2B5EF4-FFF2-40B4-BE49-F238E27FC236}">
                <a16:creationId xmlns:a16="http://schemas.microsoft.com/office/drawing/2014/main" id="{9F6AC9E0-9942-B17E-94C3-03A2EF0FDED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268225" y="4594761"/>
            <a:ext cx="523734" cy="523734"/>
          </a:xfrm>
          <a:prstGeom prst="rect">
            <a:avLst/>
          </a:prstGeom>
        </p:spPr>
      </p:pic>
      <p:cxnSp>
        <p:nvCxnSpPr>
          <p:cNvPr id="37" name="Straight Arrow Connector 115">
            <a:extLst>
              <a:ext uri="{FF2B5EF4-FFF2-40B4-BE49-F238E27FC236}">
                <a16:creationId xmlns:a16="http://schemas.microsoft.com/office/drawing/2014/main" id="{97AE44B8-4759-1AE0-D403-A38223F3EF04}"/>
              </a:ext>
            </a:extLst>
          </p:cNvPr>
          <p:cNvCxnSpPr>
            <a:cxnSpLocks/>
            <a:stCxn id="14" idx="0"/>
          </p:cNvCxnSpPr>
          <p:nvPr/>
        </p:nvCxnSpPr>
        <p:spPr>
          <a:xfrm flipH="1" flipV="1">
            <a:off x="11523149" y="2018529"/>
            <a:ext cx="5743" cy="2523819"/>
          </a:xfrm>
          <a:prstGeom prst="straightConnector1">
            <a:avLst/>
          </a:prstGeom>
          <a:noFill/>
          <a:ln w="25400" cap="flat" cmpd="sng" algn="ctr">
            <a:solidFill>
              <a:srgbClr val="E62601"/>
            </a:solidFill>
            <a:prstDash val="solid"/>
            <a:miter lim="800000"/>
            <a:tailEnd type="arrow"/>
          </a:ln>
          <a:effectLst/>
        </p:spPr>
      </p:cxnSp>
      <p:sp>
        <p:nvSpPr>
          <p:cNvPr id="49" name="Rectangle 48">
            <a:extLst>
              <a:ext uri="{FF2B5EF4-FFF2-40B4-BE49-F238E27FC236}">
                <a16:creationId xmlns:a16="http://schemas.microsoft.com/office/drawing/2014/main" id="{A5C92F28-4356-7368-92FD-1C30CAB35E3E}"/>
              </a:ext>
            </a:extLst>
          </p:cNvPr>
          <p:cNvSpPr/>
          <p:nvPr/>
        </p:nvSpPr>
        <p:spPr>
          <a:xfrm>
            <a:off x="579475" y="1933753"/>
            <a:ext cx="10924424" cy="48051"/>
          </a:xfrm>
          <a:prstGeom prst="rect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490FCEB7-B931-B0B4-F227-1F711BC46947}"/>
              </a:ext>
            </a:extLst>
          </p:cNvPr>
          <p:cNvSpPr txBox="1"/>
          <p:nvPr/>
        </p:nvSpPr>
        <p:spPr>
          <a:xfrm>
            <a:off x="9601681" y="1242806"/>
            <a:ext cx="827796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ก.ย.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3C45E19-931B-937F-E299-DE6F5343AB0B}"/>
              </a:ext>
            </a:extLst>
          </p:cNvPr>
          <p:cNvSpPr txBox="1"/>
          <p:nvPr/>
        </p:nvSpPr>
        <p:spPr>
          <a:xfrm>
            <a:off x="9371380" y="5228853"/>
            <a:ext cx="1205522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สำนักงาน ก.พ.ร.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จัดทำผลประเมิน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ภาพรวม</a:t>
            </a: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61B45A3-5D14-6364-EF7E-93FBA5074B41}"/>
              </a:ext>
            </a:extLst>
          </p:cNvPr>
          <p:cNvSpPr/>
          <p:nvPr/>
        </p:nvSpPr>
        <p:spPr>
          <a:xfrm>
            <a:off x="9873096" y="1647675"/>
            <a:ext cx="274926" cy="274956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53" name="Oval 113">
            <a:extLst>
              <a:ext uri="{FF2B5EF4-FFF2-40B4-BE49-F238E27FC236}">
                <a16:creationId xmlns:a16="http://schemas.microsoft.com/office/drawing/2014/main" id="{D2AF5F7C-AD74-E0FD-FA48-F17FAD954397}"/>
              </a:ext>
            </a:extLst>
          </p:cNvPr>
          <p:cNvSpPr/>
          <p:nvPr/>
        </p:nvSpPr>
        <p:spPr>
          <a:xfrm>
            <a:off x="9702672" y="4575904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54" name="Straight Arrow Connector 115">
            <a:extLst>
              <a:ext uri="{FF2B5EF4-FFF2-40B4-BE49-F238E27FC236}">
                <a16:creationId xmlns:a16="http://schemas.microsoft.com/office/drawing/2014/main" id="{F855B150-B797-216D-DFF0-AB7740B99736}"/>
              </a:ext>
            </a:extLst>
          </p:cNvPr>
          <p:cNvCxnSpPr>
            <a:cxnSpLocks/>
            <a:stCxn id="53" idx="0"/>
          </p:cNvCxnSpPr>
          <p:nvPr/>
        </p:nvCxnSpPr>
        <p:spPr>
          <a:xfrm flipV="1">
            <a:off x="10029147" y="2000166"/>
            <a:ext cx="0" cy="2575738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pic>
        <p:nvPicPr>
          <p:cNvPr id="64" name="Graphic 63" descr="Male profile">
            <a:extLst>
              <a:ext uri="{FF2B5EF4-FFF2-40B4-BE49-F238E27FC236}">
                <a16:creationId xmlns:a16="http://schemas.microsoft.com/office/drawing/2014/main" id="{639CC172-39A6-1E64-B666-4F227137CA7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767278" y="4615916"/>
            <a:ext cx="523734" cy="523734"/>
          </a:xfrm>
          <a:prstGeom prst="rect">
            <a:avLst/>
          </a:prstGeom>
        </p:spPr>
      </p:pic>
      <p:sp>
        <p:nvSpPr>
          <p:cNvPr id="73" name="Rectangle 72">
            <a:extLst>
              <a:ext uri="{FF2B5EF4-FFF2-40B4-BE49-F238E27FC236}">
                <a16:creationId xmlns:a16="http://schemas.microsoft.com/office/drawing/2014/main" id="{7827C059-4065-4288-2A6E-4CA9C15A8164}"/>
              </a:ext>
            </a:extLst>
          </p:cNvPr>
          <p:cNvSpPr/>
          <p:nvPr/>
        </p:nvSpPr>
        <p:spPr>
          <a:xfrm>
            <a:off x="598724" y="1578154"/>
            <a:ext cx="10924423" cy="45719"/>
          </a:xfrm>
          <a:prstGeom prst="rect">
            <a:avLst/>
          </a:prstGeom>
          <a:solidFill>
            <a:srgbClr val="E6260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grpSp>
        <p:nvGrpSpPr>
          <p:cNvPr id="93" name="Group 92">
            <a:extLst>
              <a:ext uri="{FF2B5EF4-FFF2-40B4-BE49-F238E27FC236}">
                <a16:creationId xmlns:a16="http://schemas.microsoft.com/office/drawing/2014/main" id="{B3F740EE-C6DD-D635-BF5D-9E1EADCA794A}"/>
              </a:ext>
            </a:extLst>
          </p:cNvPr>
          <p:cNvGrpSpPr/>
          <p:nvPr/>
        </p:nvGrpSpPr>
        <p:grpSpPr>
          <a:xfrm>
            <a:off x="11273952" y="1575336"/>
            <a:ext cx="425756" cy="393154"/>
            <a:chOff x="2037500" y="3040187"/>
            <a:chExt cx="419949" cy="419949"/>
          </a:xfrm>
          <a:solidFill>
            <a:srgbClr val="E62601"/>
          </a:solidFill>
        </p:grpSpPr>
        <p:sp>
          <p:nvSpPr>
            <p:cNvPr id="116" name="Circle: Hollow 115">
              <a:extLst>
                <a:ext uri="{FF2B5EF4-FFF2-40B4-BE49-F238E27FC236}">
                  <a16:creationId xmlns:a16="http://schemas.microsoft.com/office/drawing/2014/main" id="{F4FD8826-F6B0-1BFC-5198-C846D757395F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BA7D8090-C98F-AD92-0706-93B8D37E5D50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</p:grpSp>
      <p:sp>
        <p:nvSpPr>
          <p:cNvPr id="174" name="Rectangle 173">
            <a:extLst>
              <a:ext uri="{FF2B5EF4-FFF2-40B4-BE49-F238E27FC236}">
                <a16:creationId xmlns:a16="http://schemas.microsoft.com/office/drawing/2014/main" id="{66812F65-64CB-7509-577F-E3F19EEB452A}"/>
              </a:ext>
            </a:extLst>
          </p:cNvPr>
          <p:cNvSpPr/>
          <p:nvPr/>
        </p:nvSpPr>
        <p:spPr>
          <a:xfrm>
            <a:off x="329559" y="1244599"/>
            <a:ext cx="9203574" cy="5505343"/>
          </a:xfrm>
          <a:prstGeom prst="rect">
            <a:avLst/>
          </a:prstGeom>
          <a:solidFill>
            <a:srgbClr val="D1E9FF">
              <a:alpha val="6196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" name="Oval 8">
            <a:extLst>
              <a:ext uri="{FF2B5EF4-FFF2-40B4-BE49-F238E27FC236}">
                <a16:creationId xmlns:a16="http://schemas.microsoft.com/office/drawing/2014/main" id="{57B99045-E209-48BE-D88C-191B5FBA1303}"/>
              </a:ext>
            </a:extLst>
          </p:cNvPr>
          <p:cNvSpPr/>
          <p:nvPr/>
        </p:nvSpPr>
        <p:spPr>
          <a:xfrm>
            <a:off x="2119871" y="1647675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2" name="Oval 119">
            <a:extLst>
              <a:ext uri="{FF2B5EF4-FFF2-40B4-BE49-F238E27FC236}">
                <a16:creationId xmlns:a16="http://schemas.microsoft.com/office/drawing/2014/main" id="{3F9D62E0-D659-59F1-94EF-FCE69D75A2F2}"/>
              </a:ext>
            </a:extLst>
          </p:cNvPr>
          <p:cNvSpPr/>
          <p:nvPr/>
        </p:nvSpPr>
        <p:spPr>
          <a:xfrm>
            <a:off x="1923798" y="2678375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3" name="Straight Arrow Connector 121">
            <a:extLst>
              <a:ext uri="{FF2B5EF4-FFF2-40B4-BE49-F238E27FC236}">
                <a16:creationId xmlns:a16="http://schemas.microsoft.com/office/drawing/2014/main" id="{7B85AAF3-EA5D-E63B-9A74-DE25AF7B441D}"/>
              </a:ext>
            </a:extLst>
          </p:cNvPr>
          <p:cNvCxnSpPr>
            <a:cxnSpLocks/>
            <a:stCxn id="84" idx="0"/>
          </p:cNvCxnSpPr>
          <p:nvPr/>
        </p:nvCxnSpPr>
        <p:spPr>
          <a:xfrm flipV="1">
            <a:off x="2233312" y="2003828"/>
            <a:ext cx="679" cy="759068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A7B2C045-A161-77ED-E033-F3B22D77FE59}"/>
              </a:ext>
            </a:extLst>
          </p:cNvPr>
          <p:cNvSpPr txBox="1"/>
          <p:nvPr/>
        </p:nvSpPr>
        <p:spPr>
          <a:xfrm>
            <a:off x="8612989" y="1228512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7F779A69-DB63-846D-6139-4BD06EAF0589}"/>
              </a:ext>
            </a:extLst>
          </p:cNvPr>
          <p:cNvSpPr txBox="1"/>
          <p:nvPr/>
        </p:nvSpPr>
        <p:spPr>
          <a:xfrm>
            <a:off x="1775126" y="1248864"/>
            <a:ext cx="1083683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ต.ค.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66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C793800-0A87-3DE0-7F1F-713ADFCDBD5A}"/>
              </a:ext>
            </a:extLst>
          </p:cNvPr>
          <p:cNvSpPr txBox="1"/>
          <p:nvPr/>
        </p:nvSpPr>
        <p:spPr>
          <a:xfrm>
            <a:off x="8303549" y="3495525"/>
            <a:ext cx="1414569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สสช.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ส่งผลการประเมิน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ให้สำนักงาน ก.พ.ร.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6AF25B21-17FF-309F-523C-6725C0DE5B63}"/>
              </a:ext>
            </a:extLst>
          </p:cNvPr>
          <p:cNvSpPr/>
          <p:nvPr/>
        </p:nvSpPr>
        <p:spPr>
          <a:xfrm>
            <a:off x="8871770" y="1627441"/>
            <a:ext cx="274926" cy="274956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27" name="Oval 113">
            <a:extLst>
              <a:ext uri="{FF2B5EF4-FFF2-40B4-BE49-F238E27FC236}">
                <a16:creationId xmlns:a16="http://schemas.microsoft.com/office/drawing/2014/main" id="{B47481E2-45D7-52E3-CF0D-DF8FD8347C42}"/>
              </a:ext>
            </a:extLst>
          </p:cNvPr>
          <p:cNvSpPr/>
          <p:nvPr/>
        </p:nvSpPr>
        <p:spPr>
          <a:xfrm>
            <a:off x="8692612" y="2818557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solidFill>
              <a:srgbClr val="00CC99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30" name="Rectangle 7">
            <a:extLst>
              <a:ext uri="{FF2B5EF4-FFF2-40B4-BE49-F238E27FC236}">
                <a16:creationId xmlns:a16="http://schemas.microsoft.com/office/drawing/2014/main" id="{21CFE0DB-4FB6-0E4D-10E2-EB85C8F1B7E7}"/>
              </a:ext>
            </a:extLst>
          </p:cNvPr>
          <p:cNvSpPr/>
          <p:nvPr/>
        </p:nvSpPr>
        <p:spPr>
          <a:xfrm>
            <a:off x="8883801" y="2975681"/>
            <a:ext cx="307420" cy="30742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34" name="Straight Arrow Connector 152">
            <a:extLst>
              <a:ext uri="{FF2B5EF4-FFF2-40B4-BE49-F238E27FC236}">
                <a16:creationId xmlns:a16="http://schemas.microsoft.com/office/drawing/2014/main" id="{AD136804-3E5A-65E8-0816-BC564FF8E415}"/>
              </a:ext>
            </a:extLst>
          </p:cNvPr>
          <p:cNvCxnSpPr>
            <a:cxnSpLocks/>
          </p:cNvCxnSpPr>
          <p:nvPr/>
        </p:nvCxnSpPr>
        <p:spPr>
          <a:xfrm flipH="1" flipV="1">
            <a:off x="1014955" y="1972976"/>
            <a:ext cx="4758" cy="1923451"/>
          </a:xfrm>
          <a:prstGeom prst="straightConnector1">
            <a:avLst/>
          </a:prstGeom>
          <a:noFill/>
          <a:ln w="254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  <a:tailEnd type="arrow"/>
          </a:ln>
          <a:effectLst/>
        </p:spPr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CD7D57A9-8DCC-7FE1-0276-E299BDCC14D6}"/>
              </a:ext>
            </a:extLst>
          </p:cNvPr>
          <p:cNvSpPr txBox="1"/>
          <p:nvPr/>
        </p:nvSpPr>
        <p:spPr>
          <a:xfrm>
            <a:off x="598725" y="1261007"/>
            <a:ext cx="872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ก.ย.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66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38" name="Oval 150">
            <a:extLst>
              <a:ext uri="{FF2B5EF4-FFF2-40B4-BE49-F238E27FC236}">
                <a16:creationId xmlns:a16="http://schemas.microsoft.com/office/drawing/2014/main" id="{9EB9C6AE-594A-F13C-F27B-34BB9E0F068D}"/>
              </a:ext>
            </a:extLst>
          </p:cNvPr>
          <p:cNvSpPr/>
          <p:nvPr/>
        </p:nvSpPr>
        <p:spPr>
          <a:xfrm>
            <a:off x="693239" y="3882139"/>
            <a:ext cx="652949" cy="652949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39" name="Graphic 38" descr="Megaphone1">
            <a:extLst>
              <a:ext uri="{FF2B5EF4-FFF2-40B4-BE49-F238E27FC236}">
                <a16:creationId xmlns:a16="http://schemas.microsoft.com/office/drawing/2014/main" id="{6CC7D0E7-7F47-7C3F-46AD-DBD70EA36296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57814" y="3930842"/>
            <a:ext cx="536648" cy="536648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49D7BD12-1155-4F6B-F986-178E1391E977}"/>
              </a:ext>
            </a:extLst>
          </p:cNvPr>
          <p:cNvSpPr txBox="1"/>
          <p:nvPr/>
        </p:nvSpPr>
        <p:spPr>
          <a:xfrm>
            <a:off x="244851" y="4629768"/>
            <a:ext cx="1479890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8 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ก.ย. 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66</a:t>
            </a:r>
            <a:endParaRPr kumimoji="0" lang="th-TH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ชี้แจงกรอบประเมิน ปี 6</a:t>
            </a: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7 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(Potential base</a:t>
            </a: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42" name="Oval 7">
            <a:extLst>
              <a:ext uri="{FF2B5EF4-FFF2-40B4-BE49-F238E27FC236}">
                <a16:creationId xmlns:a16="http://schemas.microsoft.com/office/drawing/2014/main" id="{E4B020A5-41C9-08DF-B891-7B58D5A96F97}"/>
              </a:ext>
            </a:extLst>
          </p:cNvPr>
          <p:cNvSpPr/>
          <p:nvPr/>
        </p:nvSpPr>
        <p:spPr>
          <a:xfrm>
            <a:off x="884219" y="1647675"/>
            <a:ext cx="274926" cy="255105"/>
          </a:xfrm>
          <a:prstGeom prst="ellipse">
            <a:avLst/>
          </a:prstGeom>
          <a:solidFill>
            <a:schemeClr val="tx2">
              <a:lumMod val="75000"/>
            </a:schemeClr>
          </a:solidFill>
          <a:ln w="12700" cap="flat" cmpd="sng" algn="ctr">
            <a:solidFill>
              <a:schemeClr val="tx2">
                <a:lumMod val="75000"/>
              </a:scheme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85EC34E-8D40-D20C-999C-2D0067BD4CB8}"/>
              </a:ext>
            </a:extLst>
          </p:cNvPr>
          <p:cNvGrpSpPr/>
          <p:nvPr/>
        </p:nvGrpSpPr>
        <p:grpSpPr>
          <a:xfrm>
            <a:off x="336359" y="1580969"/>
            <a:ext cx="425756" cy="393154"/>
            <a:chOff x="2037500" y="3040187"/>
            <a:chExt cx="419949" cy="419949"/>
          </a:xfrm>
          <a:solidFill>
            <a:srgbClr val="E62601"/>
          </a:solidFill>
        </p:grpSpPr>
        <p:sp>
          <p:nvSpPr>
            <p:cNvPr id="46" name="Circle: Hollow 45">
              <a:extLst>
                <a:ext uri="{FF2B5EF4-FFF2-40B4-BE49-F238E27FC236}">
                  <a16:creationId xmlns:a16="http://schemas.microsoft.com/office/drawing/2014/main" id="{9317625B-5D99-1388-BB9C-19BC758AA715}"/>
                </a:ext>
              </a:extLst>
            </p:cNvPr>
            <p:cNvSpPr/>
            <p:nvPr/>
          </p:nvSpPr>
          <p:spPr>
            <a:xfrm>
              <a:off x="2037500" y="3040187"/>
              <a:ext cx="419949" cy="419949"/>
            </a:xfrm>
            <a:prstGeom prst="donut">
              <a:avLst>
                <a:gd name="adj" fmla="val 11391"/>
              </a:avLst>
            </a:prstGeom>
            <a:grpFill/>
            <a:ln w="254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646BB315-841C-746A-A239-1123B519B924}"/>
                </a:ext>
              </a:extLst>
            </p:cNvPr>
            <p:cNvSpPr/>
            <p:nvPr/>
          </p:nvSpPr>
          <p:spPr>
            <a:xfrm>
              <a:off x="2133174" y="3135861"/>
              <a:ext cx="228600" cy="228600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</p:grpSp>
      <p:cxnSp>
        <p:nvCxnSpPr>
          <p:cNvPr id="59" name="Straight Arrow Connector 152">
            <a:extLst>
              <a:ext uri="{FF2B5EF4-FFF2-40B4-BE49-F238E27FC236}">
                <a16:creationId xmlns:a16="http://schemas.microsoft.com/office/drawing/2014/main" id="{FCAD49E3-65CC-A2B3-56A7-1531C2971AE2}"/>
              </a:ext>
            </a:extLst>
          </p:cNvPr>
          <p:cNvCxnSpPr>
            <a:cxnSpLocks/>
            <a:stCxn id="27" idx="0"/>
          </p:cNvCxnSpPr>
          <p:nvPr/>
        </p:nvCxnSpPr>
        <p:spPr>
          <a:xfrm flipV="1">
            <a:off x="9019087" y="2000166"/>
            <a:ext cx="0" cy="818391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85FA4C98-5AE8-DE00-9CA4-D2BA11FA8882}"/>
              </a:ext>
            </a:extLst>
          </p:cNvPr>
          <p:cNvSpPr txBox="1"/>
          <p:nvPr/>
        </p:nvSpPr>
        <p:spPr>
          <a:xfrm>
            <a:off x="1705358" y="3329901"/>
            <a:ext cx="101108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สสช. ชี้แจงแนวทางการจัดทำตัวชี้วัด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BB7126C-55F7-D0FD-AA04-95486527B3F1}"/>
              </a:ext>
            </a:extLst>
          </p:cNvPr>
          <p:cNvSpPr txBox="1"/>
          <p:nvPr/>
        </p:nvSpPr>
        <p:spPr>
          <a:xfrm>
            <a:off x="7665381" y="1225522"/>
            <a:ext cx="872889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ก.ค.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 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68" name="Straight Arrow Connector 115">
            <a:extLst>
              <a:ext uri="{FF2B5EF4-FFF2-40B4-BE49-F238E27FC236}">
                <a16:creationId xmlns:a16="http://schemas.microsoft.com/office/drawing/2014/main" id="{E2EBDC4B-6855-AE2A-9384-786D342C03FB}"/>
              </a:ext>
            </a:extLst>
          </p:cNvPr>
          <p:cNvCxnSpPr>
            <a:cxnSpLocks/>
          </p:cNvCxnSpPr>
          <p:nvPr/>
        </p:nvCxnSpPr>
        <p:spPr>
          <a:xfrm flipH="1" flipV="1">
            <a:off x="8090040" y="2000166"/>
            <a:ext cx="12625" cy="2596867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69" name="Oval 113">
            <a:extLst>
              <a:ext uri="{FF2B5EF4-FFF2-40B4-BE49-F238E27FC236}">
                <a16:creationId xmlns:a16="http://schemas.microsoft.com/office/drawing/2014/main" id="{6AAFF700-4ED9-39B4-FE45-7C3735459949}"/>
              </a:ext>
            </a:extLst>
          </p:cNvPr>
          <p:cNvSpPr/>
          <p:nvPr/>
        </p:nvSpPr>
        <p:spPr>
          <a:xfrm>
            <a:off x="7764124" y="4605926"/>
            <a:ext cx="652949" cy="652949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1E23970-4AC2-98EC-161C-0D464EFCC300}"/>
              </a:ext>
            </a:extLst>
          </p:cNvPr>
          <p:cNvSpPr/>
          <p:nvPr/>
        </p:nvSpPr>
        <p:spPr>
          <a:xfrm>
            <a:off x="7969802" y="1645099"/>
            <a:ext cx="264048" cy="264048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F622432F-0EEB-9381-826D-B540AC67B191}"/>
              </a:ext>
            </a:extLst>
          </p:cNvPr>
          <p:cNvSpPr txBox="1"/>
          <p:nvPr/>
        </p:nvSpPr>
        <p:spPr>
          <a:xfrm>
            <a:off x="7550698" y="5244261"/>
            <a:ext cx="1067175" cy="954107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สสช. ตรวจประเมินผล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ขั้นมาตรฐาน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และขั้นสูง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2" name="Rectangle 7">
            <a:extLst>
              <a:ext uri="{FF2B5EF4-FFF2-40B4-BE49-F238E27FC236}">
                <a16:creationId xmlns:a16="http://schemas.microsoft.com/office/drawing/2014/main" id="{089D5580-30EA-F19E-CC60-A551AE6ADC36}"/>
              </a:ext>
            </a:extLst>
          </p:cNvPr>
          <p:cNvSpPr/>
          <p:nvPr/>
        </p:nvSpPr>
        <p:spPr>
          <a:xfrm>
            <a:off x="7954659" y="4752295"/>
            <a:ext cx="307420" cy="30742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ysClr val="window" lastClr="FFFF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84" name="Picture 83">
            <a:extLst>
              <a:ext uri="{FF2B5EF4-FFF2-40B4-BE49-F238E27FC236}">
                <a16:creationId xmlns:a16="http://schemas.microsoft.com/office/drawing/2014/main" id="{A66BE4E5-C97E-523A-663B-AE5DD8D1AE47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6380" y="2762896"/>
            <a:ext cx="453863" cy="453863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87" name="Straight Arrow Connector 152">
            <a:extLst>
              <a:ext uri="{FF2B5EF4-FFF2-40B4-BE49-F238E27FC236}">
                <a16:creationId xmlns:a16="http://schemas.microsoft.com/office/drawing/2014/main" id="{9C9933FC-0422-28BF-F0BA-6C5D7D92D0AB}"/>
              </a:ext>
            </a:extLst>
          </p:cNvPr>
          <p:cNvCxnSpPr>
            <a:cxnSpLocks/>
          </p:cNvCxnSpPr>
          <p:nvPr/>
        </p:nvCxnSpPr>
        <p:spPr>
          <a:xfrm flipV="1">
            <a:off x="6683873" y="1978308"/>
            <a:ext cx="0" cy="1491065"/>
          </a:xfrm>
          <a:prstGeom prst="straightConnector1">
            <a:avLst/>
          </a:prstGeom>
          <a:noFill/>
          <a:ln w="25400" cap="flat" cmpd="sng" algn="ctr">
            <a:solidFill>
              <a:srgbClr val="00CC99"/>
            </a:solidFill>
            <a:prstDash val="solid"/>
            <a:miter lim="800000"/>
            <a:tailEnd type="arrow"/>
          </a:ln>
          <a:effectLst/>
        </p:spPr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502CD63C-5915-5133-4833-CA2A32FEFBDB}"/>
              </a:ext>
            </a:extLst>
          </p:cNvPr>
          <p:cNvSpPr/>
          <p:nvPr/>
        </p:nvSpPr>
        <p:spPr>
          <a:xfrm>
            <a:off x="6122114" y="2562880"/>
            <a:ext cx="1118794" cy="1108383"/>
          </a:xfrm>
          <a:prstGeom prst="ellipse">
            <a:avLst/>
          </a:prstGeom>
          <a:solidFill>
            <a:srgbClr val="00CC99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Cordia New" panose="020B0304020202020204" pitchFamily="34" charset="-34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EEDFB46-9C97-A87E-889E-AB1AE282EB3E}"/>
              </a:ext>
            </a:extLst>
          </p:cNvPr>
          <p:cNvSpPr txBox="1"/>
          <p:nvPr/>
        </p:nvSpPr>
        <p:spPr>
          <a:xfrm>
            <a:off x="6080378" y="3674240"/>
            <a:ext cx="1190499" cy="738664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สสช. จัดอบรม</a:t>
            </a:r>
            <a:endParaRPr kumimoji="0" lang="en-US" altLang="ko-KR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ให้ความรู้การลงทะเบียนชุดข้อมูล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923BE2A-69CB-1B0A-E364-AE1CE0091115}"/>
              </a:ext>
            </a:extLst>
          </p:cNvPr>
          <p:cNvSpPr txBox="1"/>
          <p:nvPr/>
        </p:nvSpPr>
        <p:spPr>
          <a:xfrm>
            <a:off x="6056110" y="1241865"/>
            <a:ext cx="1228046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มิ.ย.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 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pic>
        <p:nvPicPr>
          <p:cNvPr id="88" name="Picture 87">
            <a:extLst>
              <a:ext uri="{FF2B5EF4-FFF2-40B4-BE49-F238E27FC236}">
                <a16:creationId xmlns:a16="http://schemas.microsoft.com/office/drawing/2014/main" id="{1F530660-B7D3-9A64-1FF0-9BCA2DE4E9EA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3949" y="2692513"/>
            <a:ext cx="776860" cy="77686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5D6833A-04A6-3AF9-3651-08314A2E4CF2}"/>
              </a:ext>
            </a:extLst>
          </p:cNvPr>
          <p:cNvSpPr txBox="1"/>
          <p:nvPr/>
        </p:nvSpPr>
        <p:spPr>
          <a:xfrm>
            <a:off x="3880699" y="1256699"/>
            <a:ext cx="1415517" cy="338554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พ.ย.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66 – </a:t>
            </a:r>
            <a:r>
              <a:rPr kumimoji="0" lang="th-TH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ก.ค. </a:t>
            </a:r>
            <a:r>
              <a:rPr kumimoji="0" lang="en-US" altLang="ko-KR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67</a:t>
            </a:r>
            <a:endParaRPr kumimoji="0" lang="ko-KR" alt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5" name="Straight Arrow Connector 115">
            <a:extLst>
              <a:ext uri="{FF2B5EF4-FFF2-40B4-BE49-F238E27FC236}">
                <a16:creationId xmlns:a16="http://schemas.microsoft.com/office/drawing/2014/main" id="{4A2B1246-3C4D-0FA3-DDDA-6367FA042194}"/>
              </a:ext>
            </a:extLst>
          </p:cNvPr>
          <p:cNvCxnSpPr>
            <a:cxnSpLocks/>
          </p:cNvCxnSpPr>
          <p:nvPr/>
        </p:nvCxnSpPr>
        <p:spPr>
          <a:xfrm flipV="1">
            <a:off x="4516725" y="1815561"/>
            <a:ext cx="0" cy="2351558"/>
          </a:xfrm>
          <a:prstGeom prst="straightConnector1">
            <a:avLst/>
          </a:prstGeom>
          <a:noFill/>
          <a:ln w="25400" cap="flat" cmpd="sng" algn="ctr">
            <a:solidFill>
              <a:srgbClr val="FFC000"/>
            </a:solidFill>
            <a:prstDash val="solid"/>
            <a:miter lim="800000"/>
            <a:tailEnd type="arrow"/>
          </a:ln>
          <a:effectLst/>
        </p:spPr>
      </p:cxnSp>
      <p:sp>
        <p:nvSpPr>
          <p:cNvPr id="6" name="Oval 113">
            <a:extLst>
              <a:ext uri="{FF2B5EF4-FFF2-40B4-BE49-F238E27FC236}">
                <a16:creationId xmlns:a16="http://schemas.microsoft.com/office/drawing/2014/main" id="{FCB8DFD5-E799-C902-D4A1-7E44FEC405C0}"/>
              </a:ext>
            </a:extLst>
          </p:cNvPr>
          <p:cNvSpPr/>
          <p:nvPr/>
        </p:nvSpPr>
        <p:spPr>
          <a:xfrm>
            <a:off x="4190250" y="4173095"/>
            <a:ext cx="652949" cy="652949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181C767D-5199-16FE-9522-8B0E5BCD204F}"/>
              </a:ext>
            </a:extLst>
          </p:cNvPr>
          <p:cNvSpPr/>
          <p:nvPr/>
        </p:nvSpPr>
        <p:spPr>
          <a:xfrm>
            <a:off x="3098961" y="1653532"/>
            <a:ext cx="264048" cy="264048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7B87F4C-F0FF-754B-B684-3B5972F52E93}"/>
              </a:ext>
            </a:extLst>
          </p:cNvPr>
          <p:cNvSpPr txBox="1"/>
          <p:nvPr/>
        </p:nvSpPr>
        <p:spPr>
          <a:xfrm>
            <a:off x="3787208" y="4760582"/>
            <a:ext cx="145952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หน่วยงานจัดทำชุดข้อมูล จัดส่งให้สำนักงาน ก.พ.ร.  และนำมาลงทะเบียนที่ระบบบัญชีข้อมูลภาครัฐ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Tahoma"/>
              <a:cs typeface="TH SarabunPSK" panose="020B0500040200020003" pitchFamily="34" charset="-34"/>
            </a:endParaRPr>
          </a:p>
        </p:txBody>
      </p:sp>
      <p:pic>
        <p:nvPicPr>
          <p:cNvPr id="19" name="Picture 2">
            <a:extLst>
              <a:ext uri="{FF2B5EF4-FFF2-40B4-BE49-F238E27FC236}">
                <a16:creationId xmlns:a16="http://schemas.microsoft.com/office/drawing/2014/main" id="{D64F77EE-2F1D-1800-6993-04CA10DEEC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246290" y="4309635"/>
            <a:ext cx="529368" cy="3491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3" name="Oval 32">
            <a:extLst>
              <a:ext uri="{FF2B5EF4-FFF2-40B4-BE49-F238E27FC236}">
                <a16:creationId xmlns:a16="http://schemas.microsoft.com/office/drawing/2014/main" id="{9A859CED-9AF1-51F0-F4CE-3626FDA1F841}"/>
              </a:ext>
            </a:extLst>
          </p:cNvPr>
          <p:cNvSpPr/>
          <p:nvPr/>
        </p:nvSpPr>
        <p:spPr>
          <a:xfrm>
            <a:off x="7251782" y="1643479"/>
            <a:ext cx="264048" cy="264048"/>
          </a:xfrm>
          <a:prstGeom prst="ellipse">
            <a:avLst/>
          </a:prstGeom>
          <a:solidFill>
            <a:srgbClr val="FFC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4E9FD7C0-6B7A-FB1E-7B21-A1046629896D}"/>
              </a:ext>
            </a:extLst>
          </p:cNvPr>
          <p:cNvSpPr/>
          <p:nvPr/>
        </p:nvSpPr>
        <p:spPr>
          <a:xfrm>
            <a:off x="3243512" y="1725688"/>
            <a:ext cx="4088370" cy="117588"/>
          </a:xfrm>
          <a:prstGeom prst="roundRect">
            <a:avLst>
              <a:gd name="adj" fmla="val 50000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09BF1F07-571F-E3B9-2227-9F910D168853}"/>
              </a:ext>
            </a:extLst>
          </p:cNvPr>
          <p:cNvSpPr/>
          <p:nvPr/>
        </p:nvSpPr>
        <p:spPr>
          <a:xfrm>
            <a:off x="6549072" y="1634961"/>
            <a:ext cx="264048" cy="264048"/>
          </a:xfrm>
          <a:prstGeom prst="ellipse">
            <a:avLst/>
          </a:prstGeom>
          <a:solidFill>
            <a:srgbClr val="00CC99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sp>
        <p:nvSpPr>
          <p:cNvPr id="3" name="Arrow: Pentagon 2">
            <a:extLst>
              <a:ext uri="{FF2B5EF4-FFF2-40B4-BE49-F238E27FC236}">
                <a16:creationId xmlns:a16="http://schemas.microsoft.com/office/drawing/2014/main" id="{1241E816-C434-39F8-6BDE-89E0185ACE4D}"/>
              </a:ext>
            </a:extLst>
          </p:cNvPr>
          <p:cNvSpPr/>
          <p:nvPr/>
        </p:nvSpPr>
        <p:spPr>
          <a:xfrm>
            <a:off x="98934" y="847156"/>
            <a:ext cx="2759875" cy="431706"/>
          </a:xfrm>
          <a:prstGeom prst="homePlate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605FCE8-7AF8-F2D9-CDB4-88D6BC55A3FC}"/>
              </a:ext>
            </a:extLst>
          </p:cNvPr>
          <p:cNvSpPr txBox="1"/>
          <p:nvPr/>
        </p:nvSpPr>
        <p:spPr>
          <a:xfrm>
            <a:off x="106911" y="923420"/>
            <a:ext cx="3843585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/>
                <a:cs typeface="TH SarabunPSK" panose="020B0500040200020003" pitchFamily="34" charset="-34"/>
              </a:rPr>
              <a:t>ปฏิทินการประเมินส่วนราชการฯ</a:t>
            </a:r>
            <a:endParaRPr kumimoji="0" lang="th-TH" sz="2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41" name="ตัวแทนหมายเลขสไลด์ 1">
            <a:extLst>
              <a:ext uri="{FF2B5EF4-FFF2-40B4-BE49-F238E27FC236}">
                <a16:creationId xmlns:a16="http://schemas.microsoft.com/office/drawing/2014/main" id="{942284CE-4FE7-EB3A-8EF8-D5306F173154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39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989009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สี่เหลี่ยมผืนผ้า: มุมมน 11">
            <a:extLst>
              <a:ext uri="{FF2B5EF4-FFF2-40B4-BE49-F238E27FC236}">
                <a16:creationId xmlns:a16="http://schemas.microsoft.com/office/drawing/2014/main" id="{6425E26C-3544-522F-32FF-86913C1FCF56}"/>
              </a:ext>
            </a:extLst>
          </p:cNvPr>
          <p:cNvSpPr/>
          <p:nvPr/>
        </p:nvSpPr>
        <p:spPr>
          <a:xfrm>
            <a:off x="125703" y="895765"/>
            <a:ext cx="11917009" cy="5884902"/>
          </a:xfrm>
          <a:prstGeom prst="roundRect">
            <a:avLst>
              <a:gd name="adj" fmla="val 5521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F42BEA36-0A52-AC79-3F38-BBCB66E226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4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3" name="Text Box 54">
            <a:extLst>
              <a:ext uri="{FF2B5EF4-FFF2-40B4-BE49-F238E27FC236}">
                <a16:creationId xmlns:a16="http://schemas.microsoft.com/office/drawing/2014/main" id="{018B8B85-8089-CC55-8A1E-01A7CD51ABF2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400643" y="156694"/>
            <a:ext cx="11059174" cy="725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แนวทางการประเมินส่วนราชการตามมาตรการปรับปรุงฯ ประจำปีงบประมาณ พ.ศ. 2567 </a:t>
            </a:r>
            <a:b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องค์ประกอบที่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การประเมินศักยภาพในการดำเนินงาน 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Potential Base)</a:t>
            </a:r>
            <a:endParaRPr kumimoji="0" lang="th-TH" altLang="en-US" sz="2400" b="1" i="0" u="none" strike="noStrike" kern="0" cap="none" spc="-3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F8D20F4-A531-D1DB-48D6-832E0B4001F4}"/>
              </a:ext>
            </a:extLst>
          </p:cNvPr>
          <p:cNvGrpSpPr/>
          <p:nvPr/>
        </p:nvGrpSpPr>
        <p:grpSpPr>
          <a:xfrm>
            <a:off x="195023" y="916148"/>
            <a:ext cx="12001408" cy="5788337"/>
            <a:chOff x="195023" y="862983"/>
            <a:chExt cx="12001408" cy="5788337"/>
          </a:xfrm>
        </p:grpSpPr>
        <p:sp>
          <p:nvSpPr>
            <p:cNvPr id="6" name="Text Box 54">
              <a:extLst>
                <a:ext uri="{FF2B5EF4-FFF2-40B4-BE49-F238E27FC236}">
                  <a16:creationId xmlns:a16="http://schemas.microsoft.com/office/drawing/2014/main" id="{FAE015D4-A153-B740-6817-3A1873DBF20B}"/>
                </a:ext>
              </a:extLst>
            </p:cNvPr>
            <p:cNvSpPr txBox="1">
              <a:spLocks noChangeArrowheads="1"/>
            </p:cNvSpPr>
            <p:nvPr/>
          </p:nvSpPr>
          <p:spPr bwMode="gray">
            <a:xfrm>
              <a:off x="660187" y="888383"/>
              <a:ext cx="11536244" cy="57358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hlink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auto" latinLnBrk="0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2.1</a:t>
              </a:r>
              <a:r>
                <a:rPr kumimoji="0" lang="th-TH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 การพัฒนาองค์การสู่ดิจิทัล</a:t>
              </a:r>
            </a:p>
            <a:p>
              <a:pPr marL="0" marR="0" lvl="0" indent="0" algn="l" defTabSz="914400" rtl="0" eaLnBrk="0" fontAlgn="auto" latinLnBrk="0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     </a:t>
              </a:r>
              <a:r>
                <a: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1.</a:t>
              </a:r>
              <a:r>
                <a:rPr kumimoji="0" lang="th-TH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 การสร้างนวัตกรรมในการปรับปรุงกระบวนงานหรือการให้บริการ (</a:t>
              </a:r>
              <a:r>
                <a: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e-Service)</a:t>
              </a:r>
            </a:p>
            <a:p>
              <a:pPr marL="263525" marR="0" lvl="0" indent="269875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ตัวชี้วัด 1 (1) ระดับความสำเร็จในการขับเคลื่อนการพัฒนางานบริการ 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Agenda 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ตามมติคณะรัฐมนตรี (12 งานบริการ) </a:t>
              </a:r>
            </a:p>
            <a:p>
              <a:pPr marL="263525" marR="0" lvl="0" indent="269875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ตัวชี้วัด 1 (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2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) ระดับความสำเร็จในการสร้างนวัตกรรมในการปรับปรุงกระบวนงาน (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e-Service)  L1/L2/L3 </a:t>
              </a:r>
              <a:endParaRPr kumimoji="0" lang="th-TH" altLang="ko-KR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  <a:p>
              <a:pPr marL="0" marR="0" lvl="0" indent="0" algn="l" defTabSz="914400" rtl="0" eaLnBrk="0" fontAlgn="auto" latinLnBrk="0" hangingPunct="0">
                <a:lnSpc>
                  <a:spcPct val="85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2.1</a:t>
              </a:r>
              <a:r>
                <a:rPr kumimoji="0" lang="th-TH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 การพัฒนาองค์การสู่ดิจิทัล</a:t>
              </a:r>
            </a:p>
            <a:p>
              <a:pPr marL="0" marR="0" lvl="0" indent="355600" algn="l" defTabSz="914400" rtl="0" eaLnBrk="0" fontAlgn="auto" latinLnBrk="0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-5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2. </a:t>
              </a:r>
              <a:r>
                <a:rPr kumimoji="0" lang="th-TH" sz="2000" b="1" i="0" u="none" strike="noStrike" kern="1200" cap="none" spc="-5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การพัฒนาระบบบัญชีข้อมูล (</a:t>
              </a:r>
              <a:r>
                <a:rPr kumimoji="0" lang="en-US" sz="2000" b="1" i="0" u="none" strike="noStrike" kern="1200" cap="none" spc="-5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Data Catalog) </a:t>
              </a:r>
              <a:r>
                <a:rPr kumimoji="0" lang="th-TH" sz="2000" b="1" i="0" u="none" strike="noStrike" kern="1200" cap="none" spc="-5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เพื่อนำไปสู่การเปิดเผยข้อมูลภาครัฐ (</a:t>
              </a:r>
              <a:r>
                <a:rPr kumimoji="0" lang="en-US" sz="2000" b="1" i="0" u="none" strike="noStrike" kern="1200" cap="none" spc="-5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Open Data)</a:t>
              </a:r>
              <a:r>
                <a:rPr kumimoji="0" lang="th-TH" sz="2000" b="1" i="0" u="none" strike="noStrike" kern="1200" cap="none" spc="-5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 ของส่วนราชการ</a:t>
              </a:r>
              <a:endPara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endParaRPr>
            </a:p>
            <a:p>
              <a:pPr marL="263525" marR="0" lvl="0" indent="269875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ตัวชี้วัด 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2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(1) 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ร้อยละของชุดข้อมูลเปิดที่เป็นไปตามมาตรฐานในระบบบัญชีข้อมูลภาครัฐ (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GD Catalog)</a:t>
              </a:r>
            </a:p>
            <a:p>
              <a:pPr marL="263525" marR="0" lvl="0" indent="269875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ตัวชี้วัด 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2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(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2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) 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จำนวนชุดข้อมูลหลักของหน่วยงาน (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Master Data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)</a:t>
              </a:r>
              <a:endParaRPr kumimoji="0" lang="en-US" altLang="ko-KR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  <a:p>
              <a:pPr marL="263525" marR="0" lvl="0" indent="269875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ตัวชี้วัด 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2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(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3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) 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ระดับความสำเร็จในการจัดทำชุดข้อมูลตัวชี้วัดสากล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: IMD</a:t>
              </a:r>
            </a:p>
            <a:p>
              <a:pPr marL="263525" marR="0" lvl="0" indent="269875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ตัวชี้วัด 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2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(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4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) </a:t>
              </a: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ระดับความสำเร็จในการจัดทำชุดข้อมูลตัวชี้วัดสากล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 : GGGR</a:t>
              </a:r>
            </a:p>
            <a:p>
              <a:pPr marL="0" marR="0" lvl="0" indent="0" algn="l" defTabSz="914400" rtl="0" eaLnBrk="0" fontAlgn="auto" latinLnBrk="0" hangingPunct="0">
                <a:lnSpc>
                  <a:spcPct val="85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2.1</a:t>
              </a:r>
              <a:r>
                <a:rPr kumimoji="0" lang="th-TH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 การพัฒนาองค์การสู่ดิจิทัล</a:t>
              </a:r>
            </a:p>
            <a:p>
              <a:pPr marL="0" marR="0" lvl="0" indent="355600" algn="l" defTabSz="914400" rtl="0" eaLnBrk="0" fontAlgn="auto" latinLnBrk="0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-5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3. </a:t>
              </a:r>
              <a:r>
                <a:rPr kumimoji="0" lang="th-TH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การประเมินการปรับเปลี่ยนหน่วยงานไปสู่ความเป็นดิจิทัล (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Digital Transformation)</a:t>
              </a:r>
            </a:p>
            <a:p>
              <a:pPr marL="0" marR="0" lvl="0" indent="533400" algn="l" defTabSz="914400" rtl="0" eaLnBrk="0" fontAlgn="auto" latinLnBrk="0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ตัวชี้วัด 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3 (1)</a:t>
              </a:r>
              <a:r>
                <a:rPr kumimoji="0" lang="en-US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 </a:t>
              </a:r>
              <a:r>
                <a:rPr kumimoji="0" lang="th-TH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ระดับความพร้อมรัฐบาลดิจิทัลหน่วยงานภาครัฐของประเทศไทย</a:t>
              </a:r>
              <a:endParaRPr kumimoji="0" lang="en-US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endParaRPr>
            </a:p>
            <a:p>
              <a:pPr indent="533400" eaLnBrk="0" hangingPunct="0">
                <a:lnSpc>
                  <a:spcPct val="85000"/>
                </a:lnSpc>
                <a:defRPr/>
              </a:pPr>
              <a:r>
                <a:rPr kumimoji="0" lang="th-TH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ตัวชี้วัด </a:t>
              </a:r>
              <a:r>
                <a:rPr kumimoji="0" lang="en-US" altLang="ko-KR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3 (2)</a:t>
              </a:r>
              <a:r>
                <a:rPr kumimoji="0" lang="en-US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 </a:t>
              </a:r>
              <a:r>
                <a:rPr kumimoji="0" lang="th-TH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Cordia New" panose="020B0304020202020204" pitchFamily="34" charset="-34"/>
                  <a:cs typeface="TH SarabunPSK" panose="020B0500040200020003" pitchFamily="34" charset="-34"/>
                </a:rPr>
                <a:t>คะแนนความพร้อมรัฐบาลดิจิทัลหน่วยงานภาครัฐของประเทศไทย</a:t>
              </a:r>
              <a:endParaRPr kumimoji="0" lang="en-US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endParaRPr>
            </a:p>
            <a:p>
              <a:pPr marL="0" marR="0" lvl="0" indent="0" algn="l" defTabSz="914400" rtl="0" eaLnBrk="0" fontAlgn="auto" latinLnBrk="0" hangingPunct="0">
                <a:lnSpc>
                  <a:spcPct val="85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2.2  </a:t>
              </a:r>
              <a:r>
                <a:rPr kumimoji="0" lang="th-TH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การประเมินสถานะของหน่วยงานในการเป็นระบบราชการ 4.0 </a:t>
              </a:r>
              <a:r>
                <a:rPr kumimoji="0" lang="th-TH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(</a:t>
              </a:r>
              <a:r>
                <a:rPr kumimoji="0" lang="en-US" altLang="en-US" sz="2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PMQA 4.0)</a:t>
              </a:r>
              <a:endPara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endParaRPr>
            </a:p>
            <a:p>
              <a:pPr marL="0" marR="0" lvl="0" indent="355600" algn="l" defTabSz="914400" rtl="0" eaLnBrk="0" fontAlgn="auto" latinLnBrk="0" hangingPunct="0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b="1" i="0" u="none" strike="noStrike" kern="1200" cap="none" spc="-3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ตัวชี้วัด </a:t>
              </a:r>
              <a:r>
                <a:rPr kumimoji="0" lang="th-TH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คะแนนการประเมินสถานะของหน่วยงานในการเป็นระบบราชการ 4.0 (</a:t>
              </a:r>
              <a:r>
                <a:rPr kumimoji="0" lang="en-US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PMQA 4.0)</a:t>
              </a:r>
              <a:endParaRPr kumimoji="0" lang="th-TH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แนวทางการกำหนดน้ำหนักตัวชี้วัดการพัฒนาองค์กรสู่ดิจิทัล (ร้อยละ </a:t>
              </a:r>
              <a:r>
                <a:rPr kumimoji="0" lang="en-US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20)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18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สรุปรายชื่อหน่วยงานที่เกี่ยวข้องกับตัวชี้วัดตามแนวทางการประเมินส่วนราชการตามมาตรการปรับปรุงประสิทธิภาพฯ ประจำปีงบประมาณ พ.ศ. 2567 องค์ประกอบที่ 2 การประเมินศักยภาพในการดำเนินงาน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แบบฟอร์ม (</a:t>
              </a:r>
              <a:r>
                <a:rPr kumimoji="0" lang="en-US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KPI Template)</a:t>
              </a:r>
              <a:r>
                <a:rPr kumimoji="0" lang="th-TH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 สำหรับตัวชี้วัดองค์ประกอบที่ </a:t>
              </a:r>
              <a:r>
                <a:rPr kumimoji="0" lang="en-US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2</a:t>
              </a:r>
              <a:r>
                <a:rPr kumimoji="0" lang="th-TH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 การประเมินศักยภาพในการดำเนินการ</a:t>
              </a:r>
              <a:r>
                <a:rPr kumimoji="0" lang="en-US" altLang="en-US" sz="2000" b="1" i="0" u="none" strike="noStrike" kern="0" cap="none" spc="-3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 (Potential Base) </a:t>
              </a:r>
              <a:endPara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463B81E3-BB77-F7ED-5048-548DCDDA90AC}"/>
                </a:ext>
              </a:extLst>
            </p:cNvPr>
            <p:cNvGrpSpPr/>
            <p:nvPr/>
          </p:nvGrpSpPr>
          <p:grpSpPr>
            <a:xfrm>
              <a:off x="202341" y="862983"/>
              <a:ext cx="457846" cy="474274"/>
              <a:chOff x="260761" y="932787"/>
              <a:chExt cx="457846" cy="474274"/>
            </a:xfrm>
          </p:grpSpPr>
          <p:sp>
            <p:nvSpPr>
              <p:cNvPr id="14" name="AutoShape 43">
                <a:extLst>
                  <a:ext uri="{FF2B5EF4-FFF2-40B4-BE49-F238E27FC236}">
                    <a16:creationId xmlns:a16="http://schemas.microsoft.com/office/drawing/2014/main" id="{29733D88-CF7A-A566-0079-A583A50BA86D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260761" y="949215"/>
                <a:ext cx="457846" cy="457846"/>
              </a:xfrm>
              <a:prstGeom prst="diamond">
                <a:avLst/>
              </a:prstGeom>
              <a:solidFill>
                <a:srgbClr val="9999FF"/>
              </a:solidFill>
              <a:ln w="25400" algn="ctr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dist="63500" dir="2212194" algn="ctr" rotWithShape="0">
                  <a:srgbClr val="333333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1734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" name="Text Box 45">
                <a:extLst>
                  <a:ext uri="{FF2B5EF4-FFF2-40B4-BE49-F238E27FC236}">
                    <a16:creationId xmlns:a16="http://schemas.microsoft.com/office/drawing/2014/main" id="{C75B00F4-ADB7-7F49-9614-7EE79F1BC69C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>
                <a:off x="367854" y="932787"/>
                <a:ext cx="236342" cy="4616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92457" dir="984327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SarabunPSK" panose="020B0500040200020003" pitchFamily="34" charset="-34"/>
                    <a:ea typeface="+mn-ea"/>
                    <a:cs typeface="THSarabunPSK" panose="020B0500040200020003" pitchFamily="34" charset="-34"/>
                  </a:rPr>
                  <a:t>1</a:t>
                </a:r>
              </a:p>
            </p:txBody>
          </p:sp>
        </p:grpSp>
        <p:grpSp>
          <p:nvGrpSpPr>
            <p:cNvPr id="5" name="กลุ่ม 15">
              <a:extLst>
                <a:ext uri="{FF2B5EF4-FFF2-40B4-BE49-F238E27FC236}">
                  <a16:creationId xmlns:a16="http://schemas.microsoft.com/office/drawing/2014/main" id="{9BE77751-4B5E-A7C6-3BD9-E7020ED194F7}"/>
                </a:ext>
              </a:extLst>
            </p:cNvPr>
            <p:cNvGrpSpPr/>
            <p:nvPr/>
          </p:nvGrpSpPr>
          <p:grpSpPr>
            <a:xfrm>
              <a:off x="198682" y="1895933"/>
              <a:ext cx="457846" cy="484907"/>
              <a:chOff x="260761" y="890255"/>
              <a:chExt cx="457846" cy="484907"/>
            </a:xfrm>
          </p:grpSpPr>
          <p:sp>
            <p:nvSpPr>
              <p:cNvPr id="9" name="AutoShape 43">
                <a:extLst>
                  <a:ext uri="{FF2B5EF4-FFF2-40B4-BE49-F238E27FC236}">
                    <a16:creationId xmlns:a16="http://schemas.microsoft.com/office/drawing/2014/main" id="{71AFA26E-BE74-9038-2C8A-88241D417EFD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260761" y="917316"/>
                <a:ext cx="457846" cy="457846"/>
              </a:xfrm>
              <a:prstGeom prst="diamond">
                <a:avLst/>
              </a:prstGeom>
              <a:solidFill>
                <a:srgbClr val="9999FF"/>
              </a:solidFill>
              <a:ln w="25400" algn="ctr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dist="63500" dir="2212194" algn="ctr" rotWithShape="0">
                  <a:srgbClr val="333333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1734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" name="Text Box 45">
                <a:extLst>
                  <a:ext uri="{FF2B5EF4-FFF2-40B4-BE49-F238E27FC236}">
                    <a16:creationId xmlns:a16="http://schemas.microsoft.com/office/drawing/2014/main" id="{DA42BC74-2250-6A13-EB02-B37551C59591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>
                <a:off x="367854" y="890255"/>
                <a:ext cx="236342" cy="4616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92457" dir="984327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SarabunPSK" panose="020B0500040200020003" pitchFamily="34" charset="-34"/>
                    <a:ea typeface="+mn-ea"/>
                    <a:cs typeface="THSarabunPSK" panose="020B0500040200020003" pitchFamily="34" charset="-34"/>
                  </a:rPr>
                  <a:t>2</a:t>
                </a:r>
              </a:p>
            </p:txBody>
          </p:sp>
        </p:grpSp>
        <p:grpSp>
          <p:nvGrpSpPr>
            <p:cNvPr id="11" name="กลุ่ม 15">
              <a:extLst>
                <a:ext uri="{FF2B5EF4-FFF2-40B4-BE49-F238E27FC236}">
                  <a16:creationId xmlns:a16="http://schemas.microsoft.com/office/drawing/2014/main" id="{F66DBE1C-7E2E-EC8A-F566-F4EC5985B30D}"/>
                </a:ext>
              </a:extLst>
            </p:cNvPr>
            <p:cNvGrpSpPr/>
            <p:nvPr/>
          </p:nvGrpSpPr>
          <p:grpSpPr>
            <a:xfrm>
              <a:off x="198682" y="3407773"/>
              <a:ext cx="457846" cy="495540"/>
              <a:chOff x="260761" y="868989"/>
              <a:chExt cx="457846" cy="495540"/>
            </a:xfrm>
          </p:grpSpPr>
          <p:sp>
            <p:nvSpPr>
              <p:cNvPr id="13" name="AutoShape 43">
                <a:extLst>
                  <a:ext uri="{FF2B5EF4-FFF2-40B4-BE49-F238E27FC236}">
                    <a16:creationId xmlns:a16="http://schemas.microsoft.com/office/drawing/2014/main" id="{D7A78A42-B3A6-3FEA-CE00-14F8AF6FCBC6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260761" y="906683"/>
                <a:ext cx="457846" cy="457846"/>
              </a:xfrm>
              <a:prstGeom prst="diamond">
                <a:avLst/>
              </a:prstGeom>
              <a:solidFill>
                <a:srgbClr val="9999FF"/>
              </a:solidFill>
              <a:ln w="25400" algn="ctr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dist="63500" dir="2212194" algn="ctr" rotWithShape="0">
                  <a:srgbClr val="333333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1734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2" name="Text Box 45">
                <a:extLst>
                  <a:ext uri="{FF2B5EF4-FFF2-40B4-BE49-F238E27FC236}">
                    <a16:creationId xmlns:a16="http://schemas.microsoft.com/office/drawing/2014/main" id="{12ACBEC6-C658-8224-D8FB-92CD95248BEA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>
                <a:off x="367854" y="868989"/>
                <a:ext cx="236342" cy="4616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92457" dir="984327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SarabunPSK" panose="020B0500040200020003" pitchFamily="34" charset="-34"/>
                    <a:ea typeface="+mn-ea"/>
                    <a:cs typeface="THSarabunPSK" panose="020B0500040200020003" pitchFamily="34" charset="-34"/>
                  </a:rPr>
                  <a:t>3</a:t>
                </a:r>
              </a:p>
            </p:txBody>
          </p:sp>
        </p:grpSp>
        <p:grpSp>
          <p:nvGrpSpPr>
            <p:cNvPr id="33" name="กลุ่ม 15">
              <a:extLst>
                <a:ext uri="{FF2B5EF4-FFF2-40B4-BE49-F238E27FC236}">
                  <a16:creationId xmlns:a16="http://schemas.microsoft.com/office/drawing/2014/main" id="{CA6F1640-5F0E-0AEB-9F0E-669B500B961F}"/>
                </a:ext>
              </a:extLst>
            </p:cNvPr>
            <p:cNvGrpSpPr/>
            <p:nvPr/>
          </p:nvGrpSpPr>
          <p:grpSpPr>
            <a:xfrm>
              <a:off x="198682" y="4479201"/>
              <a:ext cx="457846" cy="484907"/>
              <a:chOff x="260761" y="890255"/>
              <a:chExt cx="457846" cy="484907"/>
            </a:xfrm>
          </p:grpSpPr>
          <p:sp>
            <p:nvSpPr>
              <p:cNvPr id="34" name="AutoShape 43">
                <a:extLst>
                  <a:ext uri="{FF2B5EF4-FFF2-40B4-BE49-F238E27FC236}">
                    <a16:creationId xmlns:a16="http://schemas.microsoft.com/office/drawing/2014/main" id="{90D2E450-0E76-48F7-8CD9-399CCE882DF9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260761" y="917316"/>
                <a:ext cx="457846" cy="457846"/>
              </a:xfrm>
              <a:prstGeom prst="diamond">
                <a:avLst/>
              </a:prstGeom>
              <a:solidFill>
                <a:srgbClr val="9999FF"/>
              </a:solidFill>
              <a:ln w="25400" algn="ctr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dist="63500" dir="2212194" algn="ctr" rotWithShape="0">
                  <a:srgbClr val="333333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1734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5" name="Text Box 45">
                <a:extLst>
                  <a:ext uri="{FF2B5EF4-FFF2-40B4-BE49-F238E27FC236}">
                    <a16:creationId xmlns:a16="http://schemas.microsoft.com/office/drawing/2014/main" id="{B22094D0-9397-8780-568E-39A523563A1E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>
                <a:off x="367854" y="890255"/>
                <a:ext cx="236342" cy="4616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92457" dir="984327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SarabunPSK" panose="020B0500040200020003" pitchFamily="34" charset="-34"/>
                    <a:ea typeface="+mn-ea"/>
                    <a:cs typeface="THSarabunPSK" panose="020B0500040200020003" pitchFamily="34" charset="-34"/>
                  </a:rPr>
                  <a:t>4</a:t>
                </a:r>
              </a:p>
            </p:txBody>
          </p:sp>
        </p:grpSp>
        <p:grpSp>
          <p:nvGrpSpPr>
            <p:cNvPr id="36" name="กลุ่ม 15">
              <a:extLst>
                <a:ext uri="{FF2B5EF4-FFF2-40B4-BE49-F238E27FC236}">
                  <a16:creationId xmlns:a16="http://schemas.microsoft.com/office/drawing/2014/main" id="{1A5882D2-F34F-6512-6535-073D0DCBA964}"/>
                </a:ext>
              </a:extLst>
            </p:cNvPr>
            <p:cNvGrpSpPr/>
            <p:nvPr/>
          </p:nvGrpSpPr>
          <p:grpSpPr>
            <a:xfrm>
              <a:off x="198682" y="5084322"/>
              <a:ext cx="457846" cy="474274"/>
              <a:chOff x="260761" y="932787"/>
              <a:chExt cx="457846" cy="474274"/>
            </a:xfrm>
          </p:grpSpPr>
          <p:sp>
            <p:nvSpPr>
              <p:cNvPr id="37" name="AutoShape 43">
                <a:extLst>
                  <a:ext uri="{FF2B5EF4-FFF2-40B4-BE49-F238E27FC236}">
                    <a16:creationId xmlns:a16="http://schemas.microsoft.com/office/drawing/2014/main" id="{5D26DB42-8AE7-FDC4-F5A3-B0B3DADAB2B0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260761" y="949215"/>
                <a:ext cx="457846" cy="457846"/>
              </a:xfrm>
              <a:prstGeom prst="diamond">
                <a:avLst/>
              </a:prstGeom>
              <a:solidFill>
                <a:srgbClr val="9999FF"/>
              </a:solidFill>
              <a:ln w="25400" algn="ctr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dist="63500" dir="2212194" algn="ctr" rotWithShape="0">
                  <a:srgbClr val="333333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1734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38" name="Text Box 45">
                <a:extLst>
                  <a:ext uri="{FF2B5EF4-FFF2-40B4-BE49-F238E27FC236}">
                    <a16:creationId xmlns:a16="http://schemas.microsoft.com/office/drawing/2014/main" id="{C6A7F168-C44F-8912-01C7-D45282D7D4AB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>
                <a:off x="367854" y="932787"/>
                <a:ext cx="236342" cy="4616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92457" dir="984327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SarabunPSK" panose="020B0500040200020003" pitchFamily="34" charset="-34"/>
                    <a:ea typeface="+mn-ea"/>
                    <a:cs typeface="THSarabunPSK" panose="020B0500040200020003" pitchFamily="34" charset="-34"/>
                  </a:rPr>
                  <a:t>5</a:t>
                </a:r>
              </a:p>
            </p:txBody>
          </p:sp>
        </p:grpSp>
        <p:grpSp>
          <p:nvGrpSpPr>
            <p:cNvPr id="39" name="กลุ่ม 15">
              <a:extLst>
                <a:ext uri="{FF2B5EF4-FFF2-40B4-BE49-F238E27FC236}">
                  <a16:creationId xmlns:a16="http://schemas.microsoft.com/office/drawing/2014/main" id="{FA1BFC00-74C0-082C-CD78-4431653DA5DC}"/>
                </a:ext>
              </a:extLst>
            </p:cNvPr>
            <p:cNvGrpSpPr/>
            <p:nvPr/>
          </p:nvGrpSpPr>
          <p:grpSpPr>
            <a:xfrm>
              <a:off x="195023" y="5586230"/>
              <a:ext cx="457846" cy="474274"/>
              <a:chOff x="260761" y="932787"/>
              <a:chExt cx="457846" cy="474274"/>
            </a:xfrm>
          </p:grpSpPr>
          <p:sp>
            <p:nvSpPr>
              <p:cNvPr id="40" name="AutoShape 43">
                <a:extLst>
                  <a:ext uri="{FF2B5EF4-FFF2-40B4-BE49-F238E27FC236}">
                    <a16:creationId xmlns:a16="http://schemas.microsoft.com/office/drawing/2014/main" id="{D8C87D2A-86AF-20C8-2FA2-E21AA346C905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260761" y="949215"/>
                <a:ext cx="457846" cy="457846"/>
              </a:xfrm>
              <a:prstGeom prst="diamond">
                <a:avLst/>
              </a:prstGeom>
              <a:solidFill>
                <a:srgbClr val="9999FF"/>
              </a:solidFill>
              <a:ln w="25400" algn="ctr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dist="63500" dir="2212194" algn="ctr" rotWithShape="0">
                  <a:srgbClr val="333333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1734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1" name="Text Box 45">
                <a:extLst>
                  <a:ext uri="{FF2B5EF4-FFF2-40B4-BE49-F238E27FC236}">
                    <a16:creationId xmlns:a16="http://schemas.microsoft.com/office/drawing/2014/main" id="{68A46D50-4C20-D4F2-B72C-15CEDFAEEDDC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>
                <a:off x="367854" y="932787"/>
                <a:ext cx="236342" cy="4616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92457" dir="984327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SarabunPSK" panose="020B0500040200020003" pitchFamily="34" charset="-34"/>
                    <a:ea typeface="+mn-ea"/>
                    <a:cs typeface="THSarabunPSK" panose="020B0500040200020003" pitchFamily="34" charset="-34"/>
                  </a:rPr>
                  <a:t>6</a:t>
                </a:r>
              </a:p>
            </p:txBody>
          </p:sp>
        </p:grpSp>
        <p:grpSp>
          <p:nvGrpSpPr>
            <p:cNvPr id="42" name="กลุ่ม 15">
              <a:extLst>
                <a:ext uri="{FF2B5EF4-FFF2-40B4-BE49-F238E27FC236}">
                  <a16:creationId xmlns:a16="http://schemas.microsoft.com/office/drawing/2014/main" id="{97693000-B0F7-674A-CB13-3C17A877203C}"/>
                </a:ext>
              </a:extLst>
            </p:cNvPr>
            <p:cNvGrpSpPr/>
            <p:nvPr/>
          </p:nvGrpSpPr>
          <p:grpSpPr>
            <a:xfrm>
              <a:off x="198682" y="6177046"/>
              <a:ext cx="457846" cy="474274"/>
              <a:chOff x="260761" y="932787"/>
              <a:chExt cx="457846" cy="474274"/>
            </a:xfrm>
          </p:grpSpPr>
          <p:sp>
            <p:nvSpPr>
              <p:cNvPr id="43" name="AutoShape 43">
                <a:extLst>
                  <a:ext uri="{FF2B5EF4-FFF2-40B4-BE49-F238E27FC236}">
                    <a16:creationId xmlns:a16="http://schemas.microsoft.com/office/drawing/2014/main" id="{94D596F7-99A5-80E6-5E5E-2F95C9C810AB}"/>
                  </a:ext>
                </a:extLst>
              </p:cNvPr>
              <p:cNvSpPr>
                <a:spLocks noChangeArrowheads="1"/>
              </p:cNvSpPr>
              <p:nvPr/>
            </p:nvSpPr>
            <p:spPr bwMode="gray">
              <a:xfrm>
                <a:off x="260761" y="949215"/>
                <a:ext cx="457846" cy="457846"/>
              </a:xfrm>
              <a:prstGeom prst="diamond">
                <a:avLst/>
              </a:prstGeom>
              <a:solidFill>
                <a:srgbClr val="9999FF"/>
              </a:solidFill>
              <a:ln w="25400" algn="ctr">
                <a:solidFill>
                  <a:srgbClr val="FFFFFF"/>
                </a:solidFill>
                <a:miter lim="800000"/>
                <a:headEnd/>
                <a:tailEnd/>
              </a:ln>
              <a:effectLst>
                <a:outerShdw dist="63500" dir="2212194" algn="ctr" rotWithShape="0">
                  <a:srgbClr val="333333">
                    <a:alpha val="50000"/>
                  </a:srgbClr>
                </a:outerShdw>
              </a:effec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17347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44" name="Text Box 45">
                <a:extLst>
                  <a:ext uri="{FF2B5EF4-FFF2-40B4-BE49-F238E27FC236}">
                    <a16:creationId xmlns:a16="http://schemas.microsoft.com/office/drawing/2014/main" id="{083033E7-EFF0-D8BB-93C7-75D008123D8A}"/>
                  </a:ext>
                </a:extLst>
              </p:cNvPr>
              <p:cNvSpPr txBox="1">
                <a:spLocks noChangeArrowheads="1"/>
              </p:cNvSpPr>
              <p:nvPr/>
            </p:nvSpPr>
            <p:spPr bwMode="gray">
              <a:xfrm>
                <a:off x="367854" y="932787"/>
                <a:ext cx="236342" cy="46166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92457" dir="9843276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HSarabunPSK" panose="020B0500040200020003" pitchFamily="34" charset="-34"/>
                    <a:ea typeface="+mn-ea"/>
                    <a:cs typeface="THSarabunPSK" panose="020B0500040200020003" pitchFamily="34" charset="-34"/>
                  </a:rPr>
                  <a:t>7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9104499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52">
            <a:extLst>
              <a:ext uri="{FF2B5EF4-FFF2-40B4-BE49-F238E27FC236}">
                <a16:creationId xmlns:a16="http://schemas.microsoft.com/office/drawing/2014/main" id="{808BDC26-ED75-4B63-52D9-021E69D293C9}"/>
              </a:ext>
            </a:extLst>
          </p:cNvPr>
          <p:cNvSpPr>
            <a:spLocks noChangeArrowheads="1"/>
          </p:cNvSpPr>
          <p:nvPr/>
        </p:nvSpPr>
        <p:spPr bwMode="gray">
          <a:xfrm>
            <a:off x="380999" y="2450009"/>
            <a:ext cx="9262310" cy="162226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28575" algn="ctr">
            <a:solidFill>
              <a:srgbClr val="9999FF"/>
            </a:solidFill>
            <a:round/>
            <a:headEnd/>
            <a:tailEnd/>
          </a:ln>
          <a:effectLst>
            <a:outerShdw dist="99190" dir="2388334" algn="ctr" rotWithShape="0">
              <a:srgbClr val="DDDDDD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" name="AutoShape 53">
            <a:extLst>
              <a:ext uri="{FF2B5EF4-FFF2-40B4-BE49-F238E27FC236}">
                <a16:creationId xmlns:a16="http://schemas.microsoft.com/office/drawing/2014/main" id="{A6404ABE-5EEB-81B3-816C-603B35D835A0}"/>
              </a:ext>
            </a:extLst>
          </p:cNvPr>
          <p:cNvSpPr>
            <a:spLocks noChangeArrowheads="1"/>
          </p:cNvSpPr>
          <p:nvPr/>
        </p:nvSpPr>
        <p:spPr bwMode="gray">
          <a:xfrm>
            <a:off x="0" y="2451070"/>
            <a:ext cx="685800" cy="685800"/>
          </a:xfrm>
          <a:prstGeom prst="diamond">
            <a:avLst/>
          </a:prstGeom>
          <a:solidFill>
            <a:srgbClr val="9999FF"/>
          </a:solidFill>
          <a:ln w="25400" algn="ctr">
            <a:solidFill>
              <a:srgbClr val="FFFFFF"/>
            </a:solidFill>
            <a:miter lim="800000"/>
            <a:headEnd/>
            <a:tailEnd/>
          </a:ln>
          <a:effectLst>
            <a:outerShdw dist="63500" dir="221219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" name="Text Box 55">
            <a:extLst>
              <a:ext uri="{FF2B5EF4-FFF2-40B4-BE49-F238E27FC236}">
                <a16:creationId xmlns:a16="http://schemas.microsoft.com/office/drawing/2014/main" id="{476DEBD1-9D0D-D9E2-702D-7AECAAD910E7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52900" y="2549495"/>
            <a:ext cx="3561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92457" dir="984327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3</a:t>
            </a:r>
          </a:p>
        </p:txBody>
      </p:sp>
      <p:sp>
        <p:nvSpPr>
          <p:cNvPr id="7" name="Text Box 54">
            <a:extLst>
              <a:ext uri="{FF2B5EF4-FFF2-40B4-BE49-F238E27FC236}">
                <a16:creationId xmlns:a16="http://schemas.microsoft.com/office/drawing/2014/main" id="{553F204A-9CE2-38FC-4FBF-4543A929FB2B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890087" y="2591368"/>
            <a:ext cx="8328341" cy="13526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2.1</a:t>
            </a:r>
            <a:r>
              <a:rPr kumimoji="0" lang="th-TH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การพัฒนาองค์การสู่ดิจิทัล</a:t>
            </a:r>
          </a:p>
          <a:p>
            <a:pPr marL="0" marR="0" lvl="0" indent="355600" algn="l" defTabSz="914400" rtl="0" eaLnBrk="0" fontAlgn="auto" latinLnBrk="0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3.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การประเมินการปรับเปลี่ยนหน่วยงานไปสู่ความเป็นดิจิทัล 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Digital Transformation)</a:t>
            </a:r>
          </a:p>
          <a:p>
            <a:pPr marL="0" marR="0" lvl="0" indent="533400" algn="l" defTabSz="914400" rtl="0" eaLnBrk="0" fontAlgn="auto" latinLnBrk="0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 (1)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ระดับความพร้อมรัฐบาลดิจิทัลหน่วยงานภาครัฐของประเทศไทย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Cordia New" panose="020B0304020202020204" pitchFamily="34" charset="-34"/>
              <a:cs typeface="TH SarabunPSK" panose="020B0500040200020003" pitchFamily="34" charset="-34"/>
            </a:endParaRPr>
          </a:p>
          <a:p>
            <a:pPr indent="533400" eaLnBrk="0" hangingPunct="0">
              <a:lnSpc>
                <a:spcPct val="85000"/>
              </a:lnSpc>
              <a:defRPr/>
            </a:pP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 (2)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Cordia New" panose="020B0304020202020204" pitchFamily="34" charset="-34"/>
                <a:cs typeface="TH SarabunPSK" panose="020B0500040200020003" pitchFamily="34" charset="-34"/>
              </a:rPr>
              <a:t>คะแนนความพร้อมรัฐบาลดิจิทัลหน่วยงานภาครัฐของประเทศไทย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Cordia New" panose="020B0304020202020204" pitchFamily="34" charset="-34"/>
              <a:cs typeface="TH SarabunPSK" panose="020B0500040200020003" pitchFamily="34" charset="-34"/>
            </a:endParaRPr>
          </a:p>
        </p:txBody>
      </p:sp>
      <p:sp>
        <p:nvSpPr>
          <p:cNvPr id="11" name="ตัวแทนหมายเลขสไลด์ 1">
            <a:extLst>
              <a:ext uri="{FF2B5EF4-FFF2-40B4-BE49-F238E27FC236}">
                <a16:creationId xmlns:a16="http://schemas.microsoft.com/office/drawing/2014/main" id="{C04924E7-5487-EBA4-0C1D-63EE602E4934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40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7582568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Title 1">
            <a:extLst>
              <a:ext uri="{FF2B5EF4-FFF2-40B4-BE49-F238E27FC236}">
                <a16:creationId xmlns:a16="http://schemas.microsoft.com/office/drawing/2014/main" id="{89D28E20-39B1-FCA3-E0E1-5DF8ED2997D3}"/>
              </a:ext>
            </a:extLst>
          </p:cNvPr>
          <p:cNvSpPr txBox="1">
            <a:spLocks/>
          </p:cNvSpPr>
          <p:nvPr/>
        </p:nvSpPr>
        <p:spPr>
          <a:xfrm>
            <a:off x="456347" y="21204"/>
            <a:ext cx="11459779" cy="1034564"/>
          </a:xfrm>
          <a:prstGeom prst="rect">
            <a:avLst/>
          </a:prstGeom>
        </p:spPr>
        <p:txBody>
          <a:bodyPr lIns="0" anchor="ctr">
            <a:noAutofit/>
          </a:bodyPr>
          <a:lstStyle>
            <a:lvl1pPr algn="l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2800" b="1" i="0" kern="1200">
                <a:solidFill>
                  <a:schemeClr val="accent1"/>
                </a:solidFill>
                <a:latin typeface="TH SarabunPSK" panose="020B0500040200020003" pitchFamily="34" charset="-34"/>
                <a:ea typeface="LINE Seed Sans TH" panose="020B0303020203020204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กรอบการประเมินระดับความพร้อมรัฐบาลดิจิทัลของหน่วยงานภาครัฐ ประจำปี 256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6</a:t>
            </a:r>
          </a:p>
        </p:txBody>
      </p:sp>
      <p:sp>
        <p:nvSpPr>
          <p:cNvPr id="562" name="Isosceles Triangle 561">
            <a:extLst>
              <a:ext uri="{FF2B5EF4-FFF2-40B4-BE49-F238E27FC236}">
                <a16:creationId xmlns:a16="http://schemas.microsoft.com/office/drawing/2014/main" id="{FF859ECF-4589-A2DC-29C0-CD3D9E92D081}"/>
              </a:ext>
            </a:extLst>
          </p:cNvPr>
          <p:cNvSpPr/>
          <p:nvPr/>
        </p:nvSpPr>
        <p:spPr>
          <a:xfrm>
            <a:off x="578226" y="1381125"/>
            <a:ext cx="11035548" cy="457200"/>
          </a:xfrm>
          <a:prstGeom prst="triangle">
            <a:avLst>
              <a:gd name="adj" fmla="val 49482"/>
            </a:avLst>
          </a:prstGeom>
          <a:solidFill>
            <a:srgbClr val="1E174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63" name="Rectangle 562">
            <a:extLst>
              <a:ext uri="{FF2B5EF4-FFF2-40B4-BE49-F238E27FC236}">
                <a16:creationId xmlns:a16="http://schemas.microsoft.com/office/drawing/2014/main" id="{45FE71DC-362A-41DA-5B33-EAD02001192A}"/>
              </a:ext>
            </a:extLst>
          </p:cNvPr>
          <p:cNvSpPr/>
          <p:nvPr/>
        </p:nvSpPr>
        <p:spPr>
          <a:xfrm>
            <a:off x="545874" y="1915758"/>
            <a:ext cx="6883762" cy="684000"/>
          </a:xfrm>
          <a:prstGeom prst="rect">
            <a:avLst/>
          </a:prstGeom>
          <a:solidFill>
            <a:srgbClr val="334057">
              <a:lumMod val="40000"/>
              <a:lumOff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64" name="Rectangle 563">
            <a:extLst>
              <a:ext uri="{FF2B5EF4-FFF2-40B4-BE49-F238E27FC236}">
                <a16:creationId xmlns:a16="http://schemas.microsoft.com/office/drawing/2014/main" id="{E0400D10-9A07-981E-A64E-6AA2758982DA}"/>
              </a:ext>
            </a:extLst>
          </p:cNvPr>
          <p:cNvSpPr/>
          <p:nvPr/>
        </p:nvSpPr>
        <p:spPr>
          <a:xfrm>
            <a:off x="545874" y="2677191"/>
            <a:ext cx="1749651" cy="3504534"/>
          </a:xfrm>
          <a:prstGeom prst="rect">
            <a:avLst/>
          </a:prstGeom>
          <a:solidFill>
            <a:srgbClr val="334057">
              <a:lumMod val="20000"/>
              <a:lumOff val="8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65" name="Rectangle 564">
            <a:extLst>
              <a:ext uri="{FF2B5EF4-FFF2-40B4-BE49-F238E27FC236}">
                <a16:creationId xmlns:a16="http://schemas.microsoft.com/office/drawing/2014/main" id="{61229887-CFF0-03B3-9A02-205191FC779F}"/>
              </a:ext>
            </a:extLst>
          </p:cNvPr>
          <p:cNvSpPr/>
          <p:nvPr/>
        </p:nvSpPr>
        <p:spPr>
          <a:xfrm>
            <a:off x="2407033" y="2677191"/>
            <a:ext cx="7313229" cy="1132809"/>
          </a:xfrm>
          <a:prstGeom prst="rect">
            <a:avLst/>
          </a:prstGeom>
          <a:solidFill>
            <a:srgbClr val="334057">
              <a:lumMod val="20000"/>
              <a:lumOff val="8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66" name="Rectangle 565">
            <a:extLst>
              <a:ext uri="{FF2B5EF4-FFF2-40B4-BE49-F238E27FC236}">
                <a16:creationId xmlns:a16="http://schemas.microsoft.com/office/drawing/2014/main" id="{47918102-BA6C-FD35-ED29-4E333C986FDF}"/>
              </a:ext>
            </a:extLst>
          </p:cNvPr>
          <p:cNvSpPr/>
          <p:nvPr/>
        </p:nvSpPr>
        <p:spPr>
          <a:xfrm>
            <a:off x="2407033" y="3863054"/>
            <a:ext cx="7313229" cy="1132809"/>
          </a:xfrm>
          <a:prstGeom prst="rect">
            <a:avLst/>
          </a:prstGeom>
          <a:solidFill>
            <a:srgbClr val="334057">
              <a:lumMod val="40000"/>
              <a:lumOff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67" name="Rectangle 566">
            <a:extLst>
              <a:ext uri="{FF2B5EF4-FFF2-40B4-BE49-F238E27FC236}">
                <a16:creationId xmlns:a16="http://schemas.microsoft.com/office/drawing/2014/main" id="{A3DF3B6D-3DDD-D989-92B0-9AE47CB620B7}"/>
              </a:ext>
            </a:extLst>
          </p:cNvPr>
          <p:cNvSpPr/>
          <p:nvPr/>
        </p:nvSpPr>
        <p:spPr>
          <a:xfrm>
            <a:off x="2407033" y="5048916"/>
            <a:ext cx="7306517" cy="1132809"/>
          </a:xfrm>
          <a:prstGeom prst="rect">
            <a:avLst/>
          </a:prstGeom>
          <a:solidFill>
            <a:srgbClr val="334057">
              <a:lumMod val="40000"/>
              <a:lumOff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68" name="Rectangle: Rounded Corners 567">
            <a:extLst>
              <a:ext uri="{FF2B5EF4-FFF2-40B4-BE49-F238E27FC236}">
                <a16:creationId xmlns:a16="http://schemas.microsoft.com/office/drawing/2014/main" id="{3FFFBBD7-E276-3E87-5B7E-E9EB19C02B7B}"/>
              </a:ext>
            </a:extLst>
          </p:cNvPr>
          <p:cNvSpPr/>
          <p:nvPr/>
        </p:nvSpPr>
        <p:spPr>
          <a:xfrm>
            <a:off x="3190875" y="1145644"/>
            <a:ext cx="5766402" cy="586630"/>
          </a:xfrm>
          <a:prstGeom prst="roundRect">
            <a:avLst/>
          </a:prstGeom>
          <a:solidFill>
            <a:srgbClr val="E6ECFC">
              <a:lumMod val="90000"/>
            </a:srgbClr>
          </a:solidFill>
          <a:ln w="19050" cap="flat" cmpd="sng" algn="ctr">
            <a:solidFill>
              <a:srgbClr val="FFFFFF"/>
            </a:solidFill>
            <a:prstDash val="solid"/>
            <a:miter lim="800000"/>
          </a:ln>
          <a:effectLst>
            <a:outerShdw blurRad="114300" dist="63500" dir="16200000" sx="98000" sy="98000" rotWithShape="0">
              <a:prstClr val="black">
                <a:alpha val="20000"/>
              </a:prstClr>
            </a:outerShdw>
          </a:effectLst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69" name="TextBox 568">
            <a:extLst>
              <a:ext uri="{FF2B5EF4-FFF2-40B4-BE49-F238E27FC236}">
                <a16:creationId xmlns:a16="http://schemas.microsoft.com/office/drawing/2014/main" id="{AF6D0E5E-B5FE-5085-4983-6358F53CD94C}"/>
              </a:ext>
            </a:extLst>
          </p:cNvPr>
          <p:cNvSpPr txBox="1"/>
          <p:nvPr/>
        </p:nvSpPr>
        <p:spPr>
          <a:xfrm>
            <a:off x="3177089" y="1200360"/>
            <a:ext cx="5766403" cy="53610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กรอบการประเมินระดับความพร้อมรัฐบาลดิจิทัลของหน่วยงานภาครัฐ ประจำปี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2566</a:t>
            </a:r>
            <a:endParaRPr kumimoji="0" lang="th-TH" sz="1600" b="1" i="0" u="none" strike="noStrike" kern="1200" cap="none" spc="0" normalizeH="0" baseline="0" noProof="0" dirty="0">
              <a:ln>
                <a:noFill/>
              </a:ln>
              <a:solidFill>
                <a:srgbClr val="1E174B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(Digital Government Readiness Framework 2023)</a:t>
            </a:r>
          </a:p>
        </p:txBody>
      </p:sp>
      <p:sp>
        <p:nvSpPr>
          <p:cNvPr id="570" name="TextBox 569">
            <a:extLst>
              <a:ext uri="{FF2B5EF4-FFF2-40B4-BE49-F238E27FC236}">
                <a16:creationId xmlns:a16="http://schemas.microsoft.com/office/drawing/2014/main" id="{C4031881-130C-756F-87D4-9BA8D8E2EA9F}"/>
              </a:ext>
            </a:extLst>
          </p:cNvPr>
          <p:cNvSpPr txBox="1"/>
          <p:nvPr/>
        </p:nvSpPr>
        <p:spPr>
          <a:xfrm>
            <a:off x="939733" y="2090738"/>
            <a:ext cx="1171576" cy="5361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Policies and Practices</a:t>
            </a:r>
          </a:p>
        </p:txBody>
      </p:sp>
      <p:sp>
        <p:nvSpPr>
          <p:cNvPr id="571" name="TextBox 570">
            <a:extLst>
              <a:ext uri="{FF2B5EF4-FFF2-40B4-BE49-F238E27FC236}">
                <a16:creationId xmlns:a16="http://schemas.microsoft.com/office/drawing/2014/main" id="{CB97EF00-6C28-8961-FDE3-3D3AD893D777}"/>
              </a:ext>
            </a:extLst>
          </p:cNvPr>
          <p:cNvSpPr txBox="1"/>
          <p:nvPr/>
        </p:nvSpPr>
        <p:spPr>
          <a:xfrm>
            <a:off x="545873" y="3235296"/>
            <a:ext cx="1749651" cy="314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Digital Capability</a:t>
            </a:r>
          </a:p>
        </p:txBody>
      </p:sp>
      <p:sp>
        <p:nvSpPr>
          <p:cNvPr id="572" name="TextBox 571">
            <a:extLst>
              <a:ext uri="{FF2B5EF4-FFF2-40B4-BE49-F238E27FC236}">
                <a16:creationId xmlns:a16="http://schemas.microsoft.com/office/drawing/2014/main" id="{A2AB00C2-78FF-8FF6-9939-78A8C9E89F0E}"/>
              </a:ext>
            </a:extLst>
          </p:cNvPr>
          <p:cNvSpPr txBox="1"/>
          <p:nvPr/>
        </p:nvSpPr>
        <p:spPr>
          <a:xfrm>
            <a:off x="2374680" y="3289533"/>
            <a:ext cx="1171576" cy="286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Public Service</a:t>
            </a: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70827A43-100B-8BF6-6E51-EE163AFF9EC1}"/>
              </a:ext>
            </a:extLst>
          </p:cNvPr>
          <p:cNvSpPr txBox="1"/>
          <p:nvPr/>
        </p:nvSpPr>
        <p:spPr>
          <a:xfrm>
            <a:off x="2374680" y="4457344"/>
            <a:ext cx="1171576" cy="471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75000"/>
              </a:lnSpc>
              <a:defRPr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Smart </a:t>
            </a:r>
            <a:b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Back Office</a:t>
            </a:r>
          </a:p>
        </p:txBody>
      </p:sp>
      <p:sp>
        <p:nvSpPr>
          <p:cNvPr id="574" name="TextBox 573">
            <a:extLst>
              <a:ext uri="{FF2B5EF4-FFF2-40B4-BE49-F238E27FC236}">
                <a16:creationId xmlns:a16="http://schemas.microsoft.com/office/drawing/2014/main" id="{D9FFD56B-63DF-5F89-83B1-69C162801BA9}"/>
              </a:ext>
            </a:extLst>
          </p:cNvPr>
          <p:cNvSpPr txBox="1"/>
          <p:nvPr/>
        </p:nvSpPr>
        <p:spPr>
          <a:xfrm>
            <a:off x="2374679" y="5543759"/>
            <a:ext cx="1198915" cy="689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Secure and Efficient Infrastructure</a:t>
            </a:r>
          </a:p>
        </p:txBody>
      </p:sp>
      <p:sp>
        <p:nvSpPr>
          <p:cNvPr id="575" name="Rectangle 574">
            <a:extLst>
              <a:ext uri="{FF2B5EF4-FFF2-40B4-BE49-F238E27FC236}">
                <a16:creationId xmlns:a16="http://schemas.microsoft.com/office/drawing/2014/main" id="{54E76AEB-2652-4C87-1BA7-1D000988E2FA}"/>
              </a:ext>
            </a:extLst>
          </p:cNvPr>
          <p:cNvSpPr/>
          <p:nvPr/>
        </p:nvSpPr>
        <p:spPr>
          <a:xfrm>
            <a:off x="1959960" y="1951707"/>
            <a:ext cx="4756821" cy="59862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576" name="Group 575">
            <a:extLst>
              <a:ext uri="{FF2B5EF4-FFF2-40B4-BE49-F238E27FC236}">
                <a16:creationId xmlns:a16="http://schemas.microsoft.com/office/drawing/2014/main" id="{7749B22B-E769-CED9-FB49-98ADE868EDC2}"/>
              </a:ext>
            </a:extLst>
          </p:cNvPr>
          <p:cNvGrpSpPr/>
          <p:nvPr/>
        </p:nvGrpSpPr>
        <p:grpSpPr>
          <a:xfrm>
            <a:off x="3546257" y="2744054"/>
            <a:ext cx="5588221" cy="1014529"/>
            <a:chOff x="3381375" y="2744054"/>
            <a:chExt cx="5753100" cy="1014529"/>
          </a:xfrm>
        </p:grpSpPr>
        <p:sp>
          <p:nvSpPr>
            <p:cNvPr id="577" name="Rectangle 576">
              <a:extLst>
                <a:ext uri="{FF2B5EF4-FFF2-40B4-BE49-F238E27FC236}">
                  <a16:creationId xmlns:a16="http://schemas.microsoft.com/office/drawing/2014/main" id="{6D47C6E0-DEB0-99B0-0C01-2DA3148AB952}"/>
                </a:ext>
              </a:extLst>
            </p:cNvPr>
            <p:cNvSpPr/>
            <p:nvPr/>
          </p:nvSpPr>
          <p:spPr>
            <a:xfrm>
              <a:off x="3381375" y="2744054"/>
              <a:ext cx="1372651" cy="1014529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0F349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578" name="Rectangle 577">
              <a:extLst>
                <a:ext uri="{FF2B5EF4-FFF2-40B4-BE49-F238E27FC236}">
                  <a16:creationId xmlns:a16="http://schemas.microsoft.com/office/drawing/2014/main" id="{49889E4C-C893-B1AD-1E48-B891C98E59BB}"/>
                </a:ext>
              </a:extLst>
            </p:cNvPr>
            <p:cNvSpPr/>
            <p:nvPr/>
          </p:nvSpPr>
          <p:spPr>
            <a:xfrm>
              <a:off x="4841525" y="2744054"/>
              <a:ext cx="1372651" cy="1014529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0F349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579" name="Rectangle 578">
              <a:extLst>
                <a:ext uri="{FF2B5EF4-FFF2-40B4-BE49-F238E27FC236}">
                  <a16:creationId xmlns:a16="http://schemas.microsoft.com/office/drawing/2014/main" id="{BDD88480-3A78-E4DC-5D59-BBBB917FFABD}"/>
                </a:ext>
              </a:extLst>
            </p:cNvPr>
            <p:cNvSpPr/>
            <p:nvPr/>
          </p:nvSpPr>
          <p:spPr>
            <a:xfrm>
              <a:off x="6301674" y="2744054"/>
              <a:ext cx="1112159" cy="1014529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0F349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1A55B4A7-DA08-50A8-C777-9CCB6731989F}"/>
                </a:ext>
              </a:extLst>
            </p:cNvPr>
            <p:cNvSpPr/>
            <p:nvPr/>
          </p:nvSpPr>
          <p:spPr>
            <a:xfrm>
              <a:off x="7498534" y="2744054"/>
              <a:ext cx="1635941" cy="1014529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0F349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</p:grpSp>
      <p:sp>
        <p:nvSpPr>
          <p:cNvPr id="581" name="Rectangle 580">
            <a:extLst>
              <a:ext uri="{FF2B5EF4-FFF2-40B4-BE49-F238E27FC236}">
                <a16:creationId xmlns:a16="http://schemas.microsoft.com/office/drawing/2014/main" id="{41B5A889-1D17-FC4C-B912-870A6DDB1120}"/>
              </a:ext>
            </a:extLst>
          </p:cNvPr>
          <p:cNvSpPr/>
          <p:nvPr/>
        </p:nvSpPr>
        <p:spPr>
          <a:xfrm>
            <a:off x="3546256" y="3922193"/>
            <a:ext cx="2751614" cy="1014529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82" name="Rectangle 581">
            <a:extLst>
              <a:ext uri="{FF2B5EF4-FFF2-40B4-BE49-F238E27FC236}">
                <a16:creationId xmlns:a16="http://schemas.microsoft.com/office/drawing/2014/main" id="{CA048B9A-47F3-FA57-BCD1-9FFB34C5CF0D}"/>
              </a:ext>
            </a:extLst>
          </p:cNvPr>
          <p:cNvSpPr/>
          <p:nvPr/>
        </p:nvSpPr>
        <p:spPr>
          <a:xfrm>
            <a:off x="6382861" y="3922193"/>
            <a:ext cx="2751614" cy="1014529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83" name="Rectangle 582">
            <a:extLst>
              <a:ext uri="{FF2B5EF4-FFF2-40B4-BE49-F238E27FC236}">
                <a16:creationId xmlns:a16="http://schemas.microsoft.com/office/drawing/2014/main" id="{5D9FC5BB-57ED-8733-881F-DBFB9CE6DBFC}"/>
              </a:ext>
            </a:extLst>
          </p:cNvPr>
          <p:cNvSpPr/>
          <p:nvPr/>
        </p:nvSpPr>
        <p:spPr>
          <a:xfrm>
            <a:off x="610578" y="3577569"/>
            <a:ext cx="1549497" cy="814438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84" name="Rectangle 583">
            <a:extLst>
              <a:ext uri="{FF2B5EF4-FFF2-40B4-BE49-F238E27FC236}">
                <a16:creationId xmlns:a16="http://schemas.microsoft.com/office/drawing/2014/main" id="{7805C13E-1942-CEA7-9059-7B480E289FA9}"/>
              </a:ext>
            </a:extLst>
          </p:cNvPr>
          <p:cNvSpPr/>
          <p:nvPr/>
        </p:nvSpPr>
        <p:spPr>
          <a:xfrm>
            <a:off x="610578" y="4541414"/>
            <a:ext cx="1549497" cy="423397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85" name="Rectangle 584">
            <a:extLst>
              <a:ext uri="{FF2B5EF4-FFF2-40B4-BE49-F238E27FC236}">
                <a16:creationId xmlns:a16="http://schemas.microsoft.com/office/drawing/2014/main" id="{72A6B20C-5A2D-48D4-6A86-5F0F975F2792}"/>
              </a:ext>
            </a:extLst>
          </p:cNvPr>
          <p:cNvSpPr/>
          <p:nvPr/>
        </p:nvSpPr>
        <p:spPr>
          <a:xfrm>
            <a:off x="610578" y="5114218"/>
            <a:ext cx="1549497" cy="423397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86" name="Rectangle 585">
            <a:extLst>
              <a:ext uri="{FF2B5EF4-FFF2-40B4-BE49-F238E27FC236}">
                <a16:creationId xmlns:a16="http://schemas.microsoft.com/office/drawing/2014/main" id="{B9E73E80-DB8C-242A-3FAB-70FE21D9C91D}"/>
              </a:ext>
            </a:extLst>
          </p:cNvPr>
          <p:cNvSpPr/>
          <p:nvPr/>
        </p:nvSpPr>
        <p:spPr>
          <a:xfrm>
            <a:off x="610578" y="5687021"/>
            <a:ext cx="1549497" cy="423397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87" name="Rectangle 586">
            <a:extLst>
              <a:ext uri="{FF2B5EF4-FFF2-40B4-BE49-F238E27FC236}">
                <a16:creationId xmlns:a16="http://schemas.microsoft.com/office/drawing/2014/main" id="{B9C66DB0-3821-BD76-55FE-D18EBC015D7C}"/>
              </a:ext>
            </a:extLst>
          </p:cNvPr>
          <p:cNvSpPr/>
          <p:nvPr/>
        </p:nvSpPr>
        <p:spPr>
          <a:xfrm>
            <a:off x="713253" y="4028738"/>
            <a:ext cx="1344148" cy="29763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88" name="Oval 587">
            <a:extLst>
              <a:ext uri="{FF2B5EF4-FFF2-40B4-BE49-F238E27FC236}">
                <a16:creationId xmlns:a16="http://schemas.microsoft.com/office/drawing/2014/main" id="{9A6A08C2-DB49-281E-9398-5A7F4AB96258}"/>
              </a:ext>
            </a:extLst>
          </p:cNvPr>
          <p:cNvSpPr/>
          <p:nvPr/>
        </p:nvSpPr>
        <p:spPr>
          <a:xfrm>
            <a:off x="1845991" y="2706117"/>
            <a:ext cx="422819" cy="422819"/>
          </a:xfrm>
          <a:prstGeom prst="ellipse">
            <a:avLst/>
          </a:prstGeom>
          <a:solidFill>
            <a:srgbClr val="ED871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89" name="Oval 588">
            <a:extLst>
              <a:ext uri="{FF2B5EF4-FFF2-40B4-BE49-F238E27FC236}">
                <a16:creationId xmlns:a16="http://schemas.microsoft.com/office/drawing/2014/main" id="{4DA19F5A-1E95-9E4D-7F2C-E0CB54BAE5CD}"/>
              </a:ext>
            </a:extLst>
          </p:cNvPr>
          <p:cNvSpPr/>
          <p:nvPr/>
        </p:nvSpPr>
        <p:spPr>
          <a:xfrm>
            <a:off x="9245982" y="2706117"/>
            <a:ext cx="422819" cy="422819"/>
          </a:xfrm>
          <a:prstGeom prst="ellipse">
            <a:avLst/>
          </a:prstGeom>
          <a:solidFill>
            <a:srgbClr val="ED871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90" name="Oval 589">
            <a:extLst>
              <a:ext uri="{FF2B5EF4-FFF2-40B4-BE49-F238E27FC236}">
                <a16:creationId xmlns:a16="http://schemas.microsoft.com/office/drawing/2014/main" id="{631EC40C-4C19-605E-C733-6D09BCACD479}"/>
              </a:ext>
            </a:extLst>
          </p:cNvPr>
          <p:cNvSpPr/>
          <p:nvPr/>
        </p:nvSpPr>
        <p:spPr>
          <a:xfrm>
            <a:off x="9274335" y="3909901"/>
            <a:ext cx="422819" cy="422819"/>
          </a:xfrm>
          <a:prstGeom prst="ellipse">
            <a:avLst/>
          </a:prstGeom>
          <a:solidFill>
            <a:srgbClr val="EF512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91" name="TextBox 590">
            <a:extLst>
              <a:ext uri="{FF2B5EF4-FFF2-40B4-BE49-F238E27FC236}">
                <a16:creationId xmlns:a16="http://schemas.microsoft.com/office/drawing/2014/main" id="{21CA55A5-53A3-FBFD-7874-94CA8EB3D38E}"/>
              </a:ext>
            </a:extLst>
          </p:cNvPr>
          <p:cNvSpPr txBox="1">
            <a:spLocks/>
          </p:cNvSpPr>
          <p:nvPr/>
        </p:nvSpPr>
        <p:spPr>
          <a:xfrm>
            <a:off x="-13390" y="1891716"/>
            <a:ext cx="8661019" cy="314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Policy &amp; Legislation</a:t>
            </a:r>
          </a:p>
        </p:txBody>
      </p:sp>
      <p:sp>
        <p:nvSpPr>
          <p:cNvPr id="592" name="Rectangle 591">
            <a:extLst>
              <a:ext uri="{FF2B5EF4-FFF2-40B4-BE49-F238E27FC236}">
                <a16:creationId xmlns:a16="http://schemas.microsoft.com/office/drawing/2014/main" id="{C7C917F2-F633-96A5-035B-3CD2AD6787E3}"/>
              </a:ext>
            </a:extLst>
          </p:cNvPr>
          <p:cNvSpPr/>
          <p:nvPr/>
        </p:nvSpPr>
        <p:spPr>
          <a:xfrm>
            <a:off x="2026906" y="2128363"/>
            <a:ext cx="852344" cy="366262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93" name="TextBox 592">
            <a:extLst>
              <a:ext uri="{FF2B5EF4-FFF2-40B4-BE49-F238E27FC236}">
                <a16:creationId xmlns:a16="http://schemas.microsoft.com/office/drawing/2014/main" id="{9F5E1E76-9C26-9D30-9B9E-8A1A9BAD87A8}"/>
              </a:ext>
            </a:extLst>
          </p:cNvPr>
          <p:cNvSpPr txBox="1"/>
          <p:nvPr/>
        </p:nvSpPr>
        <p:spPr>
          <a:xfrm>
            <a:off x="2030783" y="2068771"/>
            <a:ext cx="822189" cy="4806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Digital 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Policy</a:t>
            </a:r>
          </a:p>
        </p:txBody>
      </p:sp>
      <p:grpSp>
        <p:nvGrpSpPr>
          <p:cNvPr id="594" name="Group 593">
            <a:extLst>
              <a:ext uri="{FF2B5EF4-FFF2-40B4-BE49-F238E27FC236}">
                <a16:creationId xmlns:a16="http://schemas.microsoft.com/office/drawing/2014/main" id="{5EB3D24E-D487-40E7-C6A9-891A5C642B78}"/>
              </a:ext>
            </a:extLst>
          </p:cNvPr>
          <p:cNvGrpSpPr/>
          <p:nvPr/>
        </p:nvGrpSpPr>
        <p:grpSpPr>
          <a:xfrm>
            <a:off x="6835138" y="2046348"/>
            <a:ext cx="552438" cy="422819"/>
            <a:chOff x="8366850" y="2170712"/>
            <a:chExt cx="552438" cy="422819"/>
          </a:xfrm>
          <a:solidFill>
            <a:srgbClr val="EF5122"/>
          </a:solidFill>
        </p:grpSpPr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C2881088-2DAA-10B1-EA83-B8A6F9387F5D}"/>
                </a:ext>
              </a:extLst>
            </p:cNvPr>
            <p:cNvSpPr/>
            <p:nvPr/>
          </p:nvSpPr>
          <p:spPr>
            <a:xfrm>
              <a:off x="8408246" y="2170712"/>
              <a:ext cx="422819" cy="422819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596" name="TextBox 595">
              <a:extLst>
                <a:ext uri="{FF2B5EF4-FFF2-40B4-BE49-F238E27FC236}">
                  <a16:creationId xmlns:a16="http://schemas.microsoft.com/office/drawing/2014/main" id="{73C65705-DB7F-75EB-DB54-143D5A230FCC}"/>
                </a:ext>
              </a:extLst>
            </p:cNvPr>
            <p:cNvSpPr txBox="1"/>
            <p:nvPr/>
          </p:nvSpPr>
          <p:spPr>
            <a:xfrm>
              <a:off x="8366850" y="2256648"/>
              <a:ext cx="552438" cy="2916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15%</a:t>
              </a:r>
            </a:p>
          </p:txBody>
        </p:sp>
      </p:grpSp>
      <p:sp>
        <p:nvSpPr>
          <p:cNvPr id="597" name="TextBox 596">
            <a:extLst>
              <a:ext uri="{FF2B5EF4-FFF2-40B4-BE49-F238E27FC236}">
                <a16:creationId xmlns:a16="http://schemas.microsoft.com/office/drawing/2014/main" id="{872516F7-8F25-CC11-C1BC-77CB817DDDFB}"/>
              </a:ext>
            </a:extLst>
          </p:cNvPr>
          <p:cNvSpPr txBox="1"/>
          <p:nvPr/>
        </p:nvSpPr>
        <p:spPr>
          <a:xfrm>
            <a:off x="9203895" y="2766729"/>
            <a:ext cx="552438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30%</a:t>
            </a:r>
          </a:p>
        </p:txBody>
      </p:sp>
      <p:sp>
        <p:nvSpPr>
          <p:cNvPr id="598" name="TextBox 597">
            <a:extLst>
              <a:ext uri="{FF2B5EF4-FFF2-40B4-BE49-F238E27FC236}">
                <a16:creationId xmlns:a16="http://schemas.microsoft.com/office/drawing/2014/main" id="{5EE01756-E5D3-D9F8-D908-304202BA8687}"/>
              </a:ext>
            </a:extLst>
          </p:cNvPr>
          <p:cNvSpPr txBox="1"/>
          <p:nvPr/>
        </p:nvSpPr>
        <p:spPr>
          <a:xfrm>
            <a:off x="1785583" y="2766729"/>
            <a:ext cx="552438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20%</a:t>
            </a:r>
          </a:p>
        </p:txBody>
      </p:sp>
      <p:sp>
        <p:nvSpPr>
          <p:cNvPr id="599" name="TextBox 598">
            <a:extLst>
              <a:ext uri="{FF2B5EF4-FFF2-40B4-BE49-F238E27FC236}">
                <a16:creationId xmlns:a16="http://schemas.microsoft.com/office/drawing/2014/main" id="{17FCA648-50B3-4515-A252-99D766416CF8}"/>
              </a:ext>
            </a:extLst>
          </p:cNvPr>
          <p:cNvSpPr txBox="1"/>
          <p:nvPr/>
        </p:nvSpPr>
        <p:spPr>
          <a:xfrm>
            <a:off x="9229375" y="4016513"/>
            <a:ext cx="552438" cy="291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10%</a:t>
            </a:r>
          </a:p>
        </p:txBody>
      </p:sp>
      <p:grpSp>
        <p:nvGrpSpPr>
          <p:cNvPr id="600" name="Group 599">
            <a:extLst>
              <a:ext uri="{FF2B5EF4-FFF2-40B4-BE49-F238E27FC236}">
                <a16:creationId xmlns:a16="http://schemas.microsoft.com/office/drawing/2014/main" id="{F9CA478F-C5AA-937A-417A-EB309124877F}"/>
              </a:ext>
            </a:extLst>
          </p:cNvPr>
          <p:cNvGrpSpPr/>
          <p:nvPr/>
        </p:nvGrpSpPr>
        <p:grpSpPr>
          <a:xfrm>
            <a:off x="9227873" y="5069228"/>
            <a:ext cx="552438" cy="422819"/>
            <a:chOff x="11022978" y="5082280"/>
            <a:chExt cx="552438" cy="422819"/>
          </a:xfrm>
          <a:solidFill>
            <a:srgbClr val="EF5122"/>
          </a:solidFill>
        </p:grpSpPr>
        <p:sp>
          <p:nvSpPr>
            <p:cNvPr id="601" name="Oval 600">
              <a:extLst>
                <a:ext uri="{FF2B5EF4-FFF2-40B4-BE49-F238E27FC236}">
                  <a16:creationId xmlns:a16="http://schemas.microsoft.com/office/drawing/2014/main" id="{FBD74EE2-8AB9-5609-DB90-FE993E4F5949}"/>
                </a:ext>
              </a:extLst>
            </p:cNvPr>
            <p:cNvSpPr/>
            <p:nvPr/>
          </p:nvSpPr>
          <p:spPr>
            <a:xfrm>
              <a:off x="11066535" y="5082280"/>
              <a:ext cx="422819" cy="422819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602" name="TextBox 601">
              <a:extLst>
                <a:ext uri="{FF2B5EF4-FFF2-40B4-BE49-F238E27FC236}">
                  <a16:creationId xmlns:a16="http://schemas.microsoft.com/office/drawing/2014/main" id="{D58996A1-D32A-C5A5-1385-BEE410EDB38D}"/>
                </a:ext>
              </a:extLst>
            </p:cNvPr>
            <p:cNvSpPr txBox="1"/>
            <p:nvPr/>
          </p:nvSpPr>
          <p:spPr>
            <a:xfrm>
              <a:off x="11022978" y="5187778"/>
              <a:ext cx="552438" cy="2916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10%</a:t>
              </a:r>
            </a:p>
          </p:txBody>
        </p:sp>
      </p:grpSp>
      <p:sp>
        <p:nvSpPr>
          <p:cNvPr id="603" name="Rectangle 602">
            <a:extLst>
              <a:ext uri="{FF2B5EF4-FFF2-40B4-BE49-F238E27FC236}">
                <a16:creationId xmlns:a16="http://schemas.microsoft.com/office/drawing/2014/main" id="{A51157A1-F5BA-CA3D-6B90-3CA9C8A848B3}"/>
              </a:ext>
            </a:extLst>
          </p:cNvPr>
          <p:cNvSpPr/>
          <p:nvPr/>
        </p:nvSpPr>
        <p:spPr>
          <a:xfrm>
            <a:off x="3602957" y="3056778"/>
            <a:ext cx="1206367" cy="29763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04" name="Rectangle 603">
            <a:extLst>
              <a:ext uri="{FF2B5EF4-FFF2-40B4-BE49-F238E27FC236}">
                <a16:creationId xmlns:a16="http://schemas.microsoft.com/office/drawing/2014/main" id="{03B5FB2E-70B3-57D7-1A05-743F23D4D6D3}"/>
              </a:ext>
            </a:extLst>
          </p:cNvPr>
          <p:cNvSpPr/>
          <p:nvPr/>
        </p:nvSpPr>
        <p:spPr>
          <a:xfrm>
            <a:off x="3602957" y="3399209"/>
            <a:ext cx="1206367" cy="29763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05" name="Rectangle 604">
            <a:extLst>
              <a:ext uri="{FF2B5EF4-FFF2-40B4-BE49-F238E27FC236}">
                <a16:creationId xmlns:a16="http://schemas.microsoft.com/office/drawing/2014/main" id="{C91A69EB-743D-0260-9485-77473843ED36}"/>
              </a:ext>
            </a:extLst>
          </p:cNvPr>
          <p:cNvSpPr/>
          <p:nvPr/>
        </p:nvSpPr>
        <p:spPr>
          <a:xfrm>
            <a:off x="5032220" y="3056778"/>
            <a:ext cx="1206367" cy="29763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06" name="Rectangle 605">
            <a:extLst>
              <a:ext uri="{FF2B5EF4-FFF2-40B4-BE49-F238E27FC236}">
                <a16:creationId xmlns:a16="http://schemas.microsoft.com/office/drawing/2014/main" id="{58F97F12-A5C9-872D-D1F5-DFDDE791216D}"/>
              </a:ext>
            </a:extLst>
          </p:cNvPr>
          <p:cNvSpPr/>
          <p:nvPr/>
        </p:nvSpPr>
        <p:spPr>
          <a:xfrm>
            <a:off x="5032220" y="3399209"/>
            <a:ext cx="1206367" cy="29763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07" name="Rectangle 606">
            <a:extLst>
              <a:ext uri="{FF2B5EF4-FFF2-40B4-BE49-F238E27FC236}">
                <a16:creationId xmlns:a16="http://schemas.microsoft.com/office/drawing/2014/main" id="{125FC60C-7AF0-BF6D-5D88-D7C9D9F32573}"/>
              </a:ext>
            </a:extLst>
          </p:cNvPr>
          <p:cNvSpPr/>
          <p:nvPr/>
        </p:nvSpPr>
        <p:spPr>
          <a:xfrm>
            <a:off x="6483657" y="4251019"/>
            <a:ext cx="2576539" cy="29763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08" name="Rectangle 607">
            <a:extLst>
              <a:ext uri="{FF2B5EF4-FFF2-40B4-BE49-F238E27FC236}">
                <a16:creationId xmlns:a16="http://schemas.microsoft.com/office/drawing/2014/main" id="{B0CAD6D2-5E46-04F9-1139-825536CCE4FF}"/>
              </a:ext>
            </a:extLst>
          </p:cNvPr>
          <p:cNvSpPr/>
          <p:nvPr/>
        </p:nvSpPr>
        <p:spPr>
          <a:xfrm>
            <a:off x="6483657" y="4593450"/>
            <a:ext cx="2576539" cy="29763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09" name="Rectangle 608">
            <a:extLst>
              <a:ext uri="{FF2B5EF4-FFF2-40B4-BE49-F238E27FC236}">
                <a16:creationId xmlns:a16="http://schemas.microsoft.com/office/drawing/2014/main" id="{B0891BB9-EC51-CF12-2F55-F4372D504710}"/>
              </a:ext>
            </a:extLst>
          </p:cNvPr>
          <p:cNvSpPr/>
          <p:nvPr/>
        </p:nvSpPr>
        <p:spPr>
          <a:xfrm>
            <a:off x="7607300" y="3002937"/>
            <a:ext cx="1463095" cy="2088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10" name="Rectangle 609">
            <a:extLst>
              <a:ext uri="{FF2B5EF4-FFF2-40B4-BE49-F238E27FC236}">
                <a16:creationId xmlns:a16="http://schemas.microsoft.com/office/drawing/2014/main" id="{EF685498-7C91-8797-FCC8-1C4162DBAC4D}"/>
              </a:ext>
            </a:extLst>
          </p:cNvPr>
          <p:cNvSpPr/>
          <p:nvPr/>
        </p:nvSpPr>
        <p:spPr>
          <a:xfrm>
            <a:off x="7607300" y="3253264"/>
            <a:ext cx="1463095" cy="2088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11" name="Rectangle 610">
            <a:extLst>
              <a:ext uri="{FF2B5EF4-FFF2-40B4-BE49-F238E27FC236}">
                <a16:creationId xmlns:a16="http://schemas.microsoft.com/office/drawing/2014/main" id="{F00AB7FD-3DD7-77B6-BCE4-82159B550B74}"/>
              </a:ext>
            </a:extLst>
          </p:cNvPr>
          <p:cNvSpPr/>
          <p:nvPr/>
        </p:nvSpPr>
        <p:spPr>
          <a:xfrm>
            <a:off x="7607300" y="3503592"/>
            <a:ext cx="1463095" cy="2088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12" name="TextBox 611">
            <a:extLst>
              <a:ext uri="{FF2B5EF4-FFF2-40B4-BE49-F238E27FC236}">
                <a16:creationId xmlns:a16="http://schemas.microsoft.com/office/drawing/2014/main" id="{E46036E0-9846-A9B7-9622-97A75BCEF6FC}"/>
              </a:ext>
            </a:extLst>
          </p:cNvPr>
          <p:cNvSpPr txBox="1"/>
          <p:nvPr/>
        </p:nvSpPr>
        <p:spPr>
          <a:xfrm>
            <a:off x="801479" y="3564462"/>
            <a:ext cx="1352980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IT Human Resource</a:t>
            </a:r>
          </a:p>
        </p:txBody>
      </p:sp>
      <p:sp>
        <p:nvSpPr>
          <p:cNvPr id="613" name="TextBox 612">
            <a:extLst>
              <a:ext uri="{FF2B5EF4-FFF2-40B4-BE49-F238E27FC236}">
                <a16:creationId xmlns:a16="http://schemas.microsoft.com/office/drawing/2014/main" id="{FC1A085D-40D3-7E6F-24D6-0FDE6BFB3417}"/>
              </a:ext>
            </a:extLst>
          </p:cNvPr>
          <p:cNvSpPr txBox="1"/>
          <p:nvPr/>
        </p:nvSpPr>
        <p:spPr>
          <a:xfrm>
            <a:off x="944880" y="4493570"/>
            <a:ext cx="1215194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Digital Leadership</a:t>
            </a:r>
          </a:p>
        </p:txBody>
      </p:sp>
      <p:sp>
        <p:nvSpPr>
          <p:cNvPr id="614" name="TextBox 613">
            <a:extLst>
              <a:ext uri="{FF2B5EF4-FFF2-40B4-BE49-F238E27FC236}">
                <a16:creationId xmlns:a16="http://schemas.microsoft.com/office/drawing/2014/main" id="{CCDCFFDC-53F5-6D87-B261-2967EB0799FD}"/>
              </a:ext>
            </a:extLst>
          </p:cNvPr>
          <p:cNvSpPr txBox="1"/>
          <p:nvPr/>
        </p:nvSpPr>
        <p:spPr>
          <a:xfrm>
            <a:off x="610577" y="5096915"/>
            <a:ext cx="1549497" cy="424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Training &amp; Development</a:t>
            </a:r>
          </a:p>
        </p:txBody>
      </p:sp>
      <p:sp>
        <p:nvSpPr>
          <p:cNvPr id="615" name="TextBox 614">
            <a:extLst>
              <a:ext uri="{FF2B5EF4-FFF2-40B4-BE49-F238E27FC236}">
                <a16:creationId xmlns:a16="http://schemas.microsoft.com/office/drawing/2014/main" id="{E4086410-2909-297B-2A40-7FB66E10DB4B}"/>
              </a:ext>
            </a:extLst>
          </p:cNvPr>
          <p:cNvSpPr txBox="1"/>
          <p:nvPr/>
        </p:nvSpPr>
        <p:spPr>
          <a:xfrm>
            <a:off x="1136603" y="5651340"/>
            <a:ext cx="1023471" cy="4806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IT Competency</a:t>
            </a:r>
          </a:p>
        </p:txBody>
      </p:sp>
      <p:sp>
        <p:nvSpPr>
          <p:cNvPr id="616" name="TextBox 615">
            <a:extLst>
              <a:ext uri="{FF2B5EF4-FFF2-40B4-BE49-F238E27FC236}">
                <a16:creationId xmlns:a16="http://schemas.microsoft.com/office/drawing/2014/main" id="{6733206B-6419-F222-2270-EE35190A2DF8}"/>
              </a:ext>
            </a:extLst>
          </p:cNvPr>
          <p:cNvSpPr txBox="1"/>
          <p:nvPr/>
        </p:nvSpPr>
        <p:spPr>
          <a:xfrm>
            <a:off x="713250" y="4023182"/>
            <a:ext cx="1344152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Certification</a:t>
            </a:r>
          </a:p>
        </p:txBody>
      </p:sp>
      <p:sp>
        <p:nvSpPr>
          <p:cNvPr id="617" name="TextBox 616">
            <a:extLst>
              <a:ext uri="{FF2B5EF4-FFF2-40B4-BE49-F238E27FC236}">
                <a16:creationId xmlns:a16="http://schemas.microsoft.com/office/drawing/2014/main" id="{8FA6FC6C-D461-5122-0B45-E1B5BDC9A5C7}"/>
              </a:ext>
            </a:extLst>
          </p:cNvPr>
          <p:cNvSpPr txBox="1"/>
          <p:nvPr/>
        </p:nvSpPr>
        <p:spPr>
          <a:xfrm>
            <a:off x="4100007" y="4320799"/>
            <a:ext cx="1652571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Integrated Enterprise</a:t>
            </a:r>
          </a:p>
        </p:txBody>
      </p:sp>
      <p:sp>
        <p:nvSpPr>
          <p:cNvPr id="618" name="Rectangle 617">
            <a:extLst>
              <a:ext uri="{FF2B5EF4-FFF2-40B4-BE49-F238E27FC236}">
                <a16:creationId xmlns:a16="http://schemas.microsoft.com/office/drawing/2014/main" id="{A1E1A92B-FEE8-7DF3-545D-8FB03916A7AA}"/>
              </a:ext>
            </a:extLst>
          </p:cNvPr>
          <p:cNvSpPr/>
          <p:nvPr/>
        </p:nvSpPr>
        <p:spPr>
          <a:xfrm>
            <a:off x="3599716" y="5898719"/>
            <a:ext cx="1712764" cy="1800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19" name="Rectangle 618">
            <a:extLst>
              <a:ext uri="{FF2B5EF4-FFF2-40B4-BE49-F238E27FC236}">
                <a16:creationId xmlns:a16="http://schemas.microsoft.com/office/drawing/2014/main" id="{44AD29A9-7383-F50B-1760-EF721E62968C}"/>
              </a:ext>
            </a:extLst>
          </p:cNvPr>
          <p:cNvSpPr/>
          <p:nvPr/>
        </p:nvSpPr>
        <p:spPr>
          <a:xfrm>
            <a:off x="3599716" y="5696523"/>
            <a:ext cx="1712764" cy="1800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20" name="Rectangle 619">
            <a:extLst>
              <a:ext uri="{FF2B5EF4-FFF2-40B4-BE49-F238E27FC236}">
                <a16:creationId xmlns:a16="http://schemas.microsoft.com/office/drawing/2014/main" id="{8F07F059-AC26-1216-E678-772D3FD2061F}"/>
              </a:ext>
            </a:extLst>
          </p:cNvPr>
          <p:cNvSpPr/>
          <p:nvPr/>
        </p:nvSpPr>
        <p:spPr>
          <a:xfrm>
            <a:off x="3599716" y="5494326"/>
            <a:ext cx="1712764" cy="1800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21" name="Rectangle 620">
            <a:extLst>
              <a:ext uri="{FF2B5EF4-FFF2-40B4-BE49-F238E27FC236}">
                <a16:creationId xmlns:a16="http://schemas.microsoft.com/office/drawing/2014/main" id="{8B8FF28C-57C4-1221-1E7B-E8FC7ABCDC78}"/>
              </a:ext>
            </a:extLst>
          </p:cNvPr>
          <p:cNvSpPr/>
          <p:nvPr/>
        </p:nvSpPr>
        <p:spPr>
          <a:xfrm>
            <a:off x="3599716" y="5292129"/>
            <a:ext cx="1712764" cy="1800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22" name="TextBox 621">
            <a:extLst>
              <a:ext uri="{FF2B5EF4-FFF2-40B4-BE49-F238E27FC236}">
                <a16:creationId xmlns:a16="http://schemas.microsoft.com/office/drawing/2014/main" id="{E783CE3C-B104-23D6-5E04-746A1DC3C167}"/>
              </a:ext>
            </a:extLst>
          </p:cNvPr>
          <p:cNvSpPr txBox="1"/>
          <p:nvPr/>
        </p:nvSpPr>
        <p:spPr>
          <a:xfrm>
            <a:off x="3546256" y="2746163"/>
            <a:ext cx="1321245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Service Provision</a:t>
            </a:r>
          </a:p>
        </p:txBody>
      </p:sp>
      <p:sp>
        <p:nvSpPr>
          <p:cNvPr id="623" name="TextBox 622">
            <a:extLst>
              <a:ext uri="{FF2B5EF4-FFF2-40B4-BE49-F238E27FC236}">
                <a16:creationId xmlns:a16="http://schemas.microsoft.com/office/drawing/2014/main" id="{E6D65BB9-B04F-7A34-BD76-D2DD1DC9928F}"/>
              </a:ext>
            </a:extLst>
          </p:cNvPr>
          <p:cNvSpPr txBox="1"/>
          <p:nvPr/>
        </p:nvSpPr>
        <p:spPr>
          <a:xfrm>
            <a:off x="4964558" y="2746163"/>
            <a:ext cx="1321245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-4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Customer Experience</a:t>
            </a:r>
          </a:p>
        </p:txBody>
      </p:sp>
      <p:sp>
        <p:nvSpPr>
          <p:cNvPr id="624" name="TextBox 623">
            <a:extLst>
              <a:ext uri="{FF2B5EF4-FFF2-40B4-BE49-F238E27FC236}">
                <a16:creationId xmlns:a16="http://schemas.microsoft.com/office/drawing/2014/main" id="{B18E124B-8FFE-D1FB-5698-41C3380A6343}"/>
              </a:ext>
            </a:extLst>
          </p:cNvPr>
          <p:cNvSpPr txBox="1"/>
          <p:nvPr/>
        </p:nvSpPr>
        <p:spPr>
          <a:xfrm>
            <a:off x="6388893" y="3072031"/>
            <a:ext cx="1062187" cy="6745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Promote for Using Digital Service</a:t>
            </a:r>
          </a:p>
        </p:txBody>
      </p:sp>
      <p:sp>
        <p:nvSpPr>
          <p:cNvPr id="625" name="TextBox 624">
            <a:extLst>
              <a:ext uri="{FF2B5EF4-FFF2-40B4-BE49-F238E27FC236}">
                <a16:creationId xmlns:a16="http://schemas.microsoft.com/office/drawing/2014/main" id="{45454E45-624F-1FDC-6725-11BE2B9987ED}"/>
              </a:ext>
            </a:extLst>
          </p:cNvPr>
          <p:cNvSpPr txBox="1"/>
          <p:nvPr/>
        </p:nvSpPr>
        <p:spPr>
          <a:xfrm>
            <a:off x="7545418" y="2746163"/>
            <a:ext cx="1582417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Public Participation</a:t>
            </a:r>
          </a:p>
        </p:txBody>
      </p:sp>
      <p:sp>
        <p:nvSpPr>
          <p:cNvPr id="626" name="TextBox 625">
            <a:extLst>
              <a:ext uri="{FF2B5EF4-FFF2-40B4-BE49-F238E27FC236}">
                <a16:creationId xmlns:a16="http://schemas.microsoft.com/office/drawing/2014/main" id="{234E7602-4E07-AD20-B568-B3C6A504A3F6}"/>
              </a:ext>
            </a:extLst>
          </p:cNvPr>
          <p:cNvSpPr txBox="1"/>
          <p:nvPr/>
        </p:nvSpPr>
        <p:spPr>
          <a:xfrm>
            <a:off x="7904025" y="2976632"/>
            <a:ext cx="1206367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e-Information</a:t>
            </a:r>
          </a:p>
        </p:txBody>
      </p:sp>
      <p:sp>
        <p:nvSpPr>
          <p:cNvPr id="627" name="TextBox 626">
            <a:extLst>
              <a:ext uri="{FF2B5EF4-FFF2-40B4-BE49-F238E27FC236}">
                <a16:creationId xmlns:a16="http://schemas.microsoft.com/office/drawing/2014/main" id="{679B6B37-FCAD-4F3B-A32E-215F9239E217}"/>
              </a:ext>
            </a:extLst>
          </p:cNvPr>
          <p:cNvSpPr txBox="1"/>
          <p:nvPr/>
        </p:nvSpPr>
        <p:spPr>
          <a:xfrm>
            <a:off x="7904025" y="3231483"/>
            <a:ext cx="1206367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e-Consultation</a:t>
            </a:r>
          </a:p>
        </p:txBody>
      </p:sp>
      <p:sp>
        <p:nvSpPr>
          <p:cNvPr id="628" name="TextBox 627">
            <a:extLst>
              <a:ext uri="{FF2B5EF4-FFF2-40B4-BE49-F238E27FC236}">
                <a16:creationId xmlns:a16="http://schemas.microsoft.com/office/drawing/2014/main" id="{7FA140D4-8CA8-AF14-3937-B1A7D98AE686}"/>
              </a:ext>
            </a:extLst>
          </p:cNvPr>
          <p:cNvSpPr txBox="1"/>
          <p:nvPr/>
        </p:nvSpPr>
        <p:spPr>
          <a:xfrm>
            <a:off x="7913542" y="3479164"/>
            <a:ext cx="1196850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e-Decision Making</a:t>
            </a:r>
          </a:p>
        </p:txBody>
      </p:sp>
      <p:sp>
        <p:nvSpPr>
          <p:cNvPr id="629" name="TextBox 628">
            <a:extLst>
              <a:ext uri="{FF2B5EF4-FFF2-40B4-BE49-F238E27FC236}">
                <a16:creationId xmlns:a16="http://schemas.microsoft.com/office/drawing/2014/main" id="{3209E916-61D1-A811-8CBE-FD5C758DA54F}"/>
              </a:ext>
            </a:extLst>
          </p:cNvPr>
          <p:cNvSpPr txBox="1"/>
          <p:nvPr/>
        </p:nvSpPr>
        <p:spPr>
          <a:xfrm>
            <a:off x="5312480" y="3050131"/>
            <a:ext cx="926107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Usability</a:t>
            </a:r>
          </a:p>
        </p:txBody>
      </p:sp>
      <p:sp>
        <p:nvSpPr>
          <p:cNvPr id="630" name="TextBox 629">
            <a:extLst>
              <a:ext uri="{FF2B5EF4-FFF2-40B4-BE49-F238E27FC236}">
                <a16:creationId xmlns:a16="http://schemas.microsoft.com/office/drawing/2014/main" id="{B731463E-28C5-07A3-8298-B4B18DEF7620}"/>
              </a:ext>
            </a:extLst>
          </p:cNvPr>
          <p:cNvSpPr txBox="1"/>
          <p:nvPr/>
        </p:nvSpPr>
        <p:spPr>
          <a:xfrm>
            <a:off x="5312480" y="3405591"/>
            <a:ext cx="926107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Channel</a:t>
            </a:r>
          </a:p>
        </p:txBody>
      </p:sp>
      <p:sp>
        <p:nvSpPr>
          <p:cNvPr id="631" name="TextBox 630">
            <a:extLst>
              <a:ext uri="{FF2B5EF4-FFF2-40B4-BE49-F238E27FC236}">
                <a16:creationId xmlns:a16="http://schemas.microsoft.com/office/drawing/2014/main" id="{371D33C7-850D-DB01-BE76-1D3069030541}"/>
              </a:ext>
            </a:extLst>
          </p:cNvPr>
          <p:cNvSpPr txBox="1"/>
          <p:nvPr/>
        </p:nvSpPr>
        <p:spPr>
          <a:xfrm>
            <a:off x="3859490" y="3020600"/>
            <a:ext cx="1021983" cy="3767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Proportion of Digital Service</a:t>
            </a:r>
          </a:p>
        </p:txBody>
      </p:sp>
      <p:sp>
        <p:nvSpPr>
          <p:cNvPr id="632" name="TextBox 631">
            <a:extLst>
              <a:ext uri="{FF2B5EF4-FFF2-40B4-BE49-F238E27FC236}">
                <a16:creationId xmlns:a16="http://schemas.microsoft.com/office/drawing/2014/main" id="{6C401688-8B2F-FE84-B20A-42C34211175A}"/>
              </a:ext>
            </a:extLst>
          </p:cNvPr>
          <p:cNvSpPr txBox="1"/>
          <p:nvPr/>
        </p:nvSpPr>
        <p:spPr>
          <a:xfrm>
            <a:off x="3834248" y="3369974"/>
            <a:ext cx="1072467" cy="3767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Digital Service</a:t>
            </a:r>
          </a:p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Facilitation</a:t>
            </a:r>
          </a:p>
        </p:txBody>
      </p:sp>
      <p:sp>
        <p:nvSpPr>
          <p:cNvPr id="633" name="TextBox 632">
            <a:extLst>
              <a:ext uri="{FF2B5EF4-FFF2-40B4-BE49-F238E27FC236}">
                <a16:creationId xmlns:a16="http://schemas.microsoft.com/office/drawing/2014/main" id="{98199244-AE65-0E46-26AB-555FF97721FF}"/>
              </a:ext>
            </a:extLst>
          </p:cNvPr>
          <p:cNvSpPr txBox="1"/>
          <p:nvPr/>
        </p:nvSpPr>
        <p:spPr>
          <a:xfrm>
            <a:off x="6390404" y="3913023"/>
            <a:ext cx="2736527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Process Optimization</a:t>
            </a:r>
          </a:p>
        </p:txBody>
      </p:sp>
      <p:sp>
        <p:nvSpPr>
          <p:cNvPr id="634" name="TextBox 633">
            <a:extLst>
              <a:ext uri="{FF2B5EF4-FFF2-40B4-BE49-F238E27FC236}">
                <a16:creationId xmlns:a16="http://schemas.microsoft.com/office/drawing/2014/main" id="{37678412-A710-9C08-4DC5-CE64AE2F7EFB}"/>
              </a:ext>
            </a:extLst>
          </p:cNvPr>
          <p:cNvSpPr txBox="1"/>
          <p:nvPr/>
        </p:nvSpPr>
        <p:spPr>
          <a:xfrm>
            <a:off x="7072748" y="4277015"/>
            <a:ext cx="1324966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Administration</a:t>
            </a:r>
          </a:p>
        </p:txBody>
      </p:sp>
      <p:sp>
        <p:nvSpPr>
          <p:cNvPr id="635" name="TextBox 634">
            <a:extLst>
              <a:ext uri="{FF2B5EF4-FFF2-40B4-BE49-F238E27FC236}">
                <a16:creationId xmlns:a16="http://schemas.microsoft.com/office/drawing/2014/main" id="{8EF043CA-52F4-D393-FED0-9A2A739B4CB9}"/>
              </a:ext>
            </a:extLst>
          </p:cNvPr>
          <p:cNvSpPr txBox="1"/>
          <p:nvPr/>
        </p:nvSpPr>
        <p:spPr>
          <a:xfrm>
            <a:off x="6739982" y="4682560"/>
            <a:ext cx="2022370" cy="254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Platform for Collaboration</a:t>
            </a:r>
          </a:p>
        </p:txBody>
      </p:sp>
      <p:sp>
        <p:nvSpPr>
          <p:cNvPr id="636" name="TextBox 635">
            <a:extLst>
              <a:ext uri="{FF2B5EF4-FFF2-40B4-BE49-F238E27FC236}">
                <a16:creationId xmlns:a16="http://schemas.microsoft.com/office/drawing/2014/main" id="{6DCEF4A4-8946-A434-5BCA-6F955D34EA0C}"/>
              </a:ext>
            </a:extLst>
          </p:cNvPr>
          <p:cNvSpPr txBox="1"/>
          <p:nvPr/>
        </p:nvSpPr>
        <p:spPr>
          <a:xfrm>
            <a:off x="4002472" y="5249775"/>
            <a:ext cx="1363468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Hardware</a:t>
            </a:r>
          </a:p>
        </p:txBody>
      </p:sp>
      <p:sp>
        <p:nvSpPr>
          <p:cNvPr id="637" name="TextBox 636">
            <a:extLst>
              <a:ext uri="{FF2B5EF4-FFF2-40B4-BE49-F238E27FC236}">
                <a16:creationId xmlns:a16="http://schemas.microsoft.com/office/drawing/2014/main" id="{119CD5C4-E0D3-7A35-BF0F-F39EFF928391}"/>
              </a:ext>
            </a:extLst>
          </p:cNvPr>
          <p:cNvSpPr txBox="1"/>
          <p:nvPr/>
        </p:nvSpPr>
        <p:spPr>
          <a:xfrm>
            <a:off x="4002472" y="5447128"/>
            <a:ext cx="1363468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Software</a:t>
            </a:r>
          </a:p>
        </p:txBody>
      </p:sp>
      <p:sp>
        <p:nvSpPr>
          <p:cNvPr id="638" name="TextBox 637">
            <a:extLst>
              <a:ext uri="{FF2B5EF4-FFF2-40B4-BE49-F238E27FC236}">
                <a16:creationId xmlns:a16="http://schemas.microsoft.com/office/drawing/2014/main" id="{7102D77E-8FF8-23A0-AC85-C951F9EEA910}"/>
              </a:ext>
            </a:extLst>
          </p:cNvPr>
          <p:cNvSpPr txBox="1"/>
          <p:nvPr/>
        </p:nvSpPr>
        <p:spPr>
          <a:xfrm>
            <a:off x="4002472" y="5659821"/>
            <a:ext cx="1363468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Network</a:t>
            </a:r>
          </a:p>
        </p:txBody>
      </p:sp>
      <p:pic>
        <p:nvPicPr>
          <p:cNvPr id="639" name="Picture 638" descr="Shape&#10;&#10;Description automatically generated with low confidence">
            <a:extLst>
              <a:ext uri="{FF2B5EF4-FFF2-40B4-BE49-F238E27FC236}">
                <a16:creationId xmlns:a16="http://schemas.microsoft.com/office/drawing/2014/main" id="{59F4FB90-C16B-A4D0-709C-C91D96AD405A}"/>
              </a:ext>
            </a:extLst>
          </p:cNvPr>
          <p:cNvPicPr>
            <a:picLocks noChangeAspect="1"/>
          </p:cNvPicPr>
          <p:nvPr/>
        </p:nvPicPr>
        <p:blipFill>
          <a:blip r:embed="rId2">
            <a:duotone>
              <a:srgbClr val="0F3492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653" y="2012241"/>
            <a:ext cx="432000" cy="432000"/>
          </a:xfrm>
          <a:prstGeom prst="rect">
            <a:avLst/>
          </a:prstGeom>
        </p:spPr>
      </p:pic>
      <p:pic>
        <p:nvPicPr>
          <p:cNvPr id="640" name="Picture 639" descr="Shape&#10;&#10;Description automatically generated with low confidence">
            <a:extLst>
              <a:ext uri="{FF2B5EF4-FFF2-40B4-BE49-F238E27FC236}">
                <a16:creationId xmlns:a16="http://schemas.microsoft.com/office/drawing/2014/main" id="{84C3861D-FD18-07BC-FA9D-1CFA14DD4F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6701" y="2814664"/>
            <a:ext cx="432000" cy="432000"/>
          </a:xfrm>
          <a:prstGeom prst="rect">
            <a:avLst/>
          </a:prstGeom>
        </p:spPr>
      </p:pic>
      <p:pic>
        <p:nvPicPr>
          <p:cNvPr id="641" name="Picture 640" descr="Shape&#10;&#10;Description automatically generated with low confidence">
            <a:extLst>
              <a:ext uri="{FF2B5EF4-FFF2-40B4-BE49-F238E27FC236}">
                <a16:creationId xmlns:a16="http://schemas.microsoft.com/office/drawing/2014/main" id="{B24ED93C-2D89-BC54-2676-3AFCCFD5D66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406" y="2767768"/>
            <a:ext cx="432000" cy="432000"/>
          </a:xfrm>
          <a:prstGeom prst="rect">
            <a:avLst/>
          </a:prstGeom>
        </p:spPr>
      </p:pic>
      <p:pic>
        <p:nvPicPr>
          <p:cNvPr id="642" name="Picture 641" descr="Shape&#10;&#10;Description automatically generated with low confidence">
            <a:extLst>
              <a:ext uri="{FF2B5EF4-FFF2-40B4-BE49-F238E27FC236}">
                <a16:creationId xmlns:a16="http://schemas.microsoft.com/office/drawing/2014/main" id="{B023EF3A-DFBA-DD89-4B21-EC1FD713FBA9}"/>
              </a:ext>
            </a:extLst>
          </p:cNvPr>
          <p:cNvPicPr>
            <a:picLocks noChangeAspect="1"/>
          </p:cNvPicPr>
          <p:nvPr/>
        </p:nvPicPr>
        <p:blipFill>
          <a:blip r:embed="rId5">
            <a:duotone>
              <a:srgbClr val="0F3492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6701" y="5121838"/>
            <a:ext cx="432000" cy="432000"/>
          </a:xfrm>
          <a:prstGeom prst="rect">
            <a:avLst/>
          </a:prstGeom>
        </p:spPr>
      </p:pic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FABE511-9157-FC94-1C5D-0628B0BE2553}"/>
              </a:ext>
            </a:extLst>
          </p:cNvPr>
          <p:cNvGrpSpPr/>
          <p:nvPr/>
        </p:nvGrpSpPr>
        <p:grpSpPr>
          <a:xfrm>
            <a:off x="2730891" y="3990965"/>
            <a:ext cx="456208" cy="419723"/>
            <a:chOff x="2811466" y="4024557"/>
            <a:chExt cx="419706" cy="386141"/>
          </a:xfrm>
        </p:grpSpPr>
        <p:pic>
          <p:nvPicPr>
            <p:cNvPr id="644" name="Picture 643" descr="Shape&#10;&#10;Description automatically generated with low confidence">
              <a:extLst>
                <a:ext uri="{FF2B5EF4-FFF2-40B4-BE49-F238E27FC236}">
                  <a16:creationId xmlns:a16="http://schemas.microsoft.com/office/drawing/2014/main" id="{0FC06F20-422B-4D3A-4A78-018E383A0C4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duotone>
                <a:srgbClr val="0F3492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71172" y="4050698"/>
              <a:ext cx="360000" cy="360000"/>
            </a:xfrm>
            <a:prstGeom prst="rect">
              <a:avLst/>
            </a:prstGeom>
          </p:spPr>
        </p:pic>
        <p:pic>
          <p:nvPicPr>
            <p:cNvPr id="645" name="Graphic 644" descr="Database with solid fill">
              <a:extLst>
                <a:ext uri="{FF2B5EF4-FFF2-40B4-BE49-F238E27FC236}">
                  <a16:creationId xmlns:a16="http://schemas.microsoft.com/office/drawing/2014/main" id="{DC644689-1A14-2344-41C0-F14C36CFD9B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duotone>
                <a:srgbClr val="0F3492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2941348" y="4024557"/>
              <a:ext cx="135228" cy="135228"/>
            </a:xfrm>
            <a:prstGeom prst="rect">
              <a:avLst/>
            </a:prstGeom>
          </p:spPr>
        </p:pic>
        <p:pic>
          <p:nvPicPr>
            <p:cNvPr id="646" name="Picture 645" descr="Shape&#10;&#10;Description automatically generated with low confidence">
              <a:extLst>
                <a:ext uri="{FF2B5EF4-FFF2-40B4-BE49-F238E27FC236}">
                  <a16:creationId xmlns:a16="http://schemas.microsoft.com/office/drawing/2014/main" id="{1CF68C55-834C-DF37-2BF3-79DA3FC0630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duotone>
                <a:srgbClr val="0F3492">
                  <a:shade val="45000"/>
                  <a:satMod val="135000"/>
                </a:srgb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11466" y="4069855"/>
              <a:ext cx="104962" cy="104962"/>
            </a:xfrm>
            <a:prstGeom prst="rect">
              <a:avLst/>
            </a:prstGeom>
          </p:spPr>
        </p:pic>
      </p:grpSp>
      <p:sp>
        <p:nvSpPr>
          <p:cNvPr id="647" name="Rectangle 646">
            <a:extLst>
              <a:ext uri="{FF2B5EF4-FFF2-40B4-BE49-F238E27FC236}">
                <a16:creationId xmlns:a16="http://schemas.microsoft.com/office/drawing/2014/main" id="{BB73A8F7-2660-E6B3-714F-E3E7CFF53778}"/>
              </a:ext>
            </a:extLst>
          </p:cNvPr>
          <p:cNvSpPr/>
          <p:nvPr/>
        </p:nvSpPr>
        <p:spPr>
          <a:xfrm>
            <a:off x="4127758" y="2128363"/>
            <a:ext cx="1595873" cy="36576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48" name="TextBox 647">
            <a:extLst>
              <a:ext uri="{FF2B5EF4-FFF2-40B4-BE49-F238E27FC236}">
                <a16:creationId xmlns:a16="http://schemas.microsoft.com/office/drawing/2014/main" id="{1B8361B7-D55A-922F-42F0-11662B3FF78C}"/>
              </a:ext>
            </a:extLst>
          </p:cNvPr>
          <p:cNvSpPr txBox="1"/>
          <p:nvPr/>
        </p:nvSpPr>
        <p:spPr>
          <a:xfrm>
            <a:off x="4180187" y="2132086"/>
            <a:ext cx="1472347" cy="405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Legal &amp; Regulatory Mechanism</a:t>
            </a:r>
          </a:p>
        </p:txBody>
      </p:sp>
      <p:sp>
        <p:nvSpPr>
          <p:cNvPr id="649" name="Rectangle 648">
            <a:extLst>
              <a:ext uri="{FF2B5EF4-FFF2-40B4-BE49-F238E27FC236}">
                <a16:creationId xmlns:a16="http://schemas.microsoft.com/office/drawing/2014/main" id="{481B528C-78B2-0CC7-91DC-F0D439C4BE06}"/>
              </a:ext>
            </a:extLst>
          </p:cNvPr>
          <p:cNvSpPr/>
          <p:nvPr/>
        </p:nvSpPr>
        <p:spPr>
          <a:xfrm>
            <a:off x="713250" y="3680780"/>
            <a:ext cx="379492" cy="23499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2%</a:t>
            </a:r>
          </a:p>
        </p:txBody>
      </p:sp>
      <p:sp>
        <p:nvSpPr>
          <p:cNvPr id="650" name="Rectangle 649">
            <a:extLst>
              <a:ext uri="{FF2B5EF4-FFF2-40B4-BE49-F238E27FC236}">
                <a16:creationId xmlns:a16="http://schemas.microsoft.com/office/drawing/2014/main" id="{85ABEDB6-CF26-A1DC-711A-B13D0D556F7C}"/>
              </a:ext>
            </a:extLst>
          </p:cNvPr>
          <p:cNvSpPr/>
          <p:nvPr/>
        </p:nvSpPr>
        <p:spPr>
          <a:xfrm>
            <a:off x="713250" y="4633697"/>
            <a:ext cx="379492" cy="23499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4%</a:t>
            </a:r>
          </a:p>
        </p:txBody>
      </p:sp>
      <p:sp>
        <p:nvSpPr>
          <p:cNvPr id="651" name="Rectangle 650">
            <a:extLst>
              <a:ext uri="{FF2B5EF4-FFF2-40B4-BE49-F238E27FC236}">
                <a16:creationId xmlns:a16="http://schemas.microsoft.com/office/drawing/2014/main" id="{17DC7B48-1668-B754-9F11-DA48ED2354A5}"/>
              </a:ext>
            </a:extLst>
          </p:cNvPr>
          <p:cNvSpPr/>
          <p:nvPr/>
        </p:nvSpPr>
        <p:spPr>
          <a:xfrm>
            <a:off x="713250" y="5220772"/>
            <a:ext cx="379492" cy="23499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7%</a:t>
            </a:r>
          </a:p>
        </p:txBody>
      </p:sp>
      <p:sp>
        <p:nvSpPr>
          <p:cNvPr id="652" name="Rectangle 651">
            <a:extLst>
              <a:ext uri="{FF2B5EF4-FFF2-40B4-BE49-F238E27FC236}">
                <a16:creationId xmlns:a16="http://schemas.microsoft.com/office/drawing/2014/main" id="{25A65E05-F776-9957-EBF3-398F2C84269E}"/>
              </a:ext>
            </a:extLst>
          </p:cNvPr>
          <p:cNvSpPr/>
          <p:nvPr/>
        </p:nvSpPr>
        <p:spPr>
          <a:xfrm>
            <a:off x="713250" y="5776523"/>
            <a:ext cx="379492" cy="23499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7%</a:t>
            </a:r>
          </a:p>
        </p:txBody>
      </p:sp>
      <p:sp>
        <p:nvSpPr>
          <p:cNvPr id="653" name="Rectangle 652">
            <a:extLst>
              <a:ext uri="{FF2B5EF4-FFF2-40B4-BE49-F238E27FC236}">
                <a16:creationId xmlns:a16="http://schemas.microsoft.com/office/drawing/2014/main" id="{C2CA1394-716C-D93C-227D-A023CADB28DC}"/>
              </a:ext>
            </a:extLst>
          </p:cNvPr>
          <p:cNvSpPr/>
          <p:nvPr/>
        </p:nvSpPr>
        <p:spPr>
          <a:xfrm>
            <a:off x="3643314" y="3085961"/>
            <a:ext cx="301686" cy="23499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54" name="Rectangle 653">
            <a:extLst>
              <a:ext uri="{FF2B5EF4-FFF2-40B4-BE49-F238E27FC236}">
                <a16:creationId xmlns:a16="http://schemas.microsoft.com/office/drawing/2014/main" id="{E940B851-6138-0267-677D-4FD4761868A3}"/>
              </a:ext>
            </a:extLst>
          </p:cNvPr>
          <p:cNvSpPr/>
          <p:nvPr/>
        </p:nvSpPr>
        <p:spPr>
          <a:xfrm>
            <a:off x="3642582" y="3428487"/>
            <a:ext cx="302418" cy="23499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A66ABAEC-4618-C7CE-49CF-3FF68C05B9DC}"/>
              </a:ext>
            </a:extLst>
          </p:cNvPr>
          <p:cNvSpPr/>
          <p:nvPr/>
        </p:nvSpPr>
        <p:spPr>
          <a:xfrm>
            <a:off x="7626509" y="3016633"/>
            <a:ext cx="334486" cy="18135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56" name="Rectangle 655">
            <a:extLst>
              <a:ext uri="{FF2B5EF4-FFF2-40B4-BE49-F238E27FC236}">
                <a16:creationId xmlns:a16="http://schemas.microsoft.com/office/drawing/2014/main" id="{E397FD43-ABAE-81C3-39C4-413A4424F5B0}"/>
              </a:ext>
            </a:extLst>
          </p:cNvPr>
          <p:cNvSpPr/>
          <p:nvPr/>
        </p:nvSpPr>
        <p:spPr>
          <a:xfrm>
            <a:off x="7626509" y="3268109"/>
            <a:ext cx="334486" cy="180233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57" name="Rectangle 656">
            <a:extLst>
              <a:ext uri="{FF2B5EF4-FFF2-40B4-BE49-F238E27FC236}">
                <a16:creationId xmlns:a16="http://schemas.microsoft.com/office/drawing/2014/main" id="{37A7DF08-7043-CE4A-B7C0-1550C70959FE}"/>
              </a:ext>
            </a:extLst>
          </p:cNvPr>
          <p:cNvSpPr/>
          <p:nvPr/>
        </p:nvSpPr>
        <p:spPr>
          <a:xfrm>
            <a:off x="7626509" y="3521203"/>
            <a:ext cx="334486" cy="175966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CE5D39A-87F9-7032-0B43-E048A386ED39}"/>
              </a:ext>
            </a:extLst>
          </p:cNvPr>
          <p:cNvSpPr txBox="1"/>
          <p:nvPr/>
        </p:nvSpPr>
        <p:spPr>
          <a:xfrm>
            <a:off x="7588847" y="2963998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2%</a:t>
            </a:r>
          </a:p>
        </p:txBody>
      </p:sp>
      <p:sp>
        <p:nvSpPr>
          <p:cNvPr id="659" name="TextBox 658">
            <a:extLst>
              <a:ext uri="{FF2B5EF4-FFF2-40B4-BE49-F238E27FC236}">
                <a16:creationId xmlns:a16="http://schemas.microsoft.com/office/drawing/2014/main" id="{4EB3F512-4AED-1216-D068-FE00620654F9}"/>
              </a:ext>
            </a:extLst>
          </p:cNvPr>
          <p:cNvSpPr txBox="1"/>
          <p:nvPr/>
        </p:nvSpPr>
        <p:spPr>
          <a:xfrm>
            <a:off x="7588847" y="3212532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3%</a:t>
            </a:r>
          </a:p>
        </p:txBody>
      </p:sp>
      <p:sp>
        <p:nvSpPr>
          <p:cNvPr id="660" name="TextBox 659">
            <a:extLst>
              <a:ext uri="{FF2B5EF4-FFF2-40B4-BE49-F238E27FC236}">
                <a16:creationId xmlns:a16="http://schemas.microsoft.com/office/drawing/2014/main" id="{917E56A9-C43B-D916-3A04-054CEC0B6EBB}"/>
              </a:ext>
            </a:extLst>
          </p:cNvPr>
          <p:cNvSpPr txBox="1"/>
          <p:nvPr/>
        </p:nvSpPr>
        <p:spPr>
          <a:xfrm>
            <a:off x="7588847" y="3464532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4%</a:t>
            </a:r>
          </a:p>
        </p:txBody>
      </p:sp>
      <p:sp>
        <p:nvSpPr>
          <p:cNvPr id="661" name="TextBox 660">
            <a:extLst>
              <a:ext uri="{FF2B5EF4-FFF2-40B4-BE49-F238E27FC236}">
                <a16:creationId xmlns:a16="http://schemas.microsoft.com/office/drawing/2014/main" id="{E2DE6D88-C0AC-8DD5-4021-003AEFF1190B}"/>
              </a:ext>
            </a:extLst>
          </p:cNvPr>
          <p:cNvSpPr txBox="1"/>
          <p:nvPr/>
        </p:nvSpPr>
        <p:spPr>
          <a:xfrm>
            <a:off x="3589684" y="3402802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8%</a:t>
            </a:r>
          </a:p>
        </p:txBody>
      </p:sp>
      <p:sp>
        <p:nvSpPr>
          <p:cNvPr id="662" name="Rectangle 661">
            <a:extLst>
              <a:ext uri="{FF2B5EF4-FFF2-40B4-BE49-F238E27FC236}">
                <a16:creationId xmlns:a16="http://schemas.microsoft.com/office/drawing/2014/main" id="{765E1716-2E75-7A62-B069-33F103B0D108}"/>
              </a:ext>
            </a:extLst>
          </p:cNvPr>
          <p:cNvSpPr/>
          <p:nvPr/>
        </p:nvSpPr>
        <p:spPr>
          <a:xfrm>
            <a:off x="5066567" y="3083468"/>
            <a:ext cx="301686" cy="23499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63" name="TextBox 662">
            <a:extLst>
              <a:ext uri="{FF2B5EF4-FFF2-40B4-BE49-F238E27FC236}">
                <a16:creationId xmlns:a16="http://schemas.microsoft.com/office/drawing/2014/main" id="{BA4921A3-F6D4-0B89-2CAB-C831D6B92BA9}"/>
              </a:ext>
            </a:extLst>
          </p:cNvPr>
          <p:cNvSpPr txBox="1"/>
          <p:nvPr/>
        </p:nvSpPr>
        <p:spPr>
          <a:xfrm>
            <a:off x="3589684" y="3055104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5%</a:t>
            </a:r>
          </a:p>
        </p:txBody>
      </p:sp>
      <p:sp>
        <p:nvSpPr>
          <p:cNvPr id="664" name="Rectangle 663">
            <a:extLst>
              <a:ext uri="{FF2B5EF4-FFF2-40B4-BE49-F238E27FC236}">
                <a16:creationId xmlns:a16="http://schemas.microsoft.com/office/drawing/2014/main" id="{5F62022A-5E55-9411-60E3-3EBA59F679B8}"/>
              </a:ext>
            </a:extLst>
          </p:cNvPr>
          <p:cNvSpPr/>
          <p:nvPr/>
        </p:nvSpPr>
        <p:spPr>
          <a:xfrm>
            <a:off x="5069106" y="3430525"/>
            <a:ext cx="301686" cy="23499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65" name="TextBox 664">
            <a:extLst>
              <a:ext uri="{FF2B5EF4-FFF2-40B4-BE49-F238E27FC236}">
                <a16:creationId xmlns:a16="http://schemas.microsoft.com/office/drawing/2014/main" id="{071F8707-D978-90D4-B5EA-3E0056DA64D8}"/>
              </a:ext>
            </a:extLst>
          </p:cNvPr>
          <p:cNvSpPr txBox="1"/>
          <p:nvPr/>
        </p:nvSpPr>
        <p:spPr>
          <a:xfrm>
            <a:off x="5011034" y="3405953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2%</a:t>
            </a:r>
          </a:p>
        </p:txBody>
      </p:sp>
      <p:sp>
        <p:nvSpPr>
          <p:cNvPr id="666" name="TextBox 665">
            <a:extLst>
              <a:ext uri="{FF2B5EF4-FFF2-40B4-BE49-F238E27FC236}">
                <a16:creationId xmlns:a16="http://schemas.microsoft.com/office/drawing/2014/main" id="{5FC43C1C-80AE-C67D-17C8-47560EBD121A}"/>
              </a:ext>
            </a:extLst>
          </p:cNvPr>
          <p:cNvSpPr txBox="1"/>
          <p:nvPr/>
        </p:nvSpPr>
        <p:spPr>
          <a:xfrm>
            <a:off x="5018026" y="3061542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3%</a:t>
            </a:r>
          </a:p>
        </p:txBody>
      </p:sp>
      <p:sp>
        <p:nvSpPr>
          <p:cNvPr id="667" name="Rectangle 666">
            <a:extLst>
              <a:ext uri="{FF2B5EF4-FFF2-40B4-BE49-F238E27FC236}">
                <a16:creationId xmlns:a16="http://schemas.microsoft.com/office/drawing/2014/main" id="{B78EF902-020B-6494-C019-742857824861}"/>
              </a:ext>
            </a:extLst>
          </p:cNvPr>
          <p:cNvSpPr/>
          <p:nvPr/>
        </p:nvSpPr>
        <p:spPr>
          <a:xfrm>
            <a:off x="3627643" y="5312529"/>
            <a:ext cx="377061" cy="139227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68" name="Rectangle 667">
            <a:extLst>
              <a:ext uri="{FF2B5EF4-FFF2-40B4-BE49-F238E27FC236}">
                <a16:creationId xmlns:a16="http://schemas.microsoft.com/office/drawing/2014/main" id="{53970160-D242-99E4-240D-6349D5FF8D4A}"/>
              </a:ext>
            </a:extLst>
          </p:cNvPr>
          <p:cNvSpPr/>
          <p:nvPr/>
        </p:nvSpPr>
        <p:spPr>
          <a:xfrm>
            <a:off x="3627643" y="5516046"/>
            <a:ext cx="377061" cy="139227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69" name="Rectangle 668">
            <a:extLst>
              <a:ext uri="{FF2B5EF4-FFF2-40B4-BE49-F238E27FC236}">
                <a16:creationId xmlns:a16="http://schemas.microsoft.com/office/drawing/2014/main" id="{D18BECFC-8F5B-41D4-2808-AC0E21BAE9BD}"/>
              </a:ext>
            </a:extLst>
          </p:cNvPr>
          <p:cNvSpPr/>
          <p:nvPr/>
        </p:nvSpPr>
        <p:spPr>
          <a:xfrm>
            <a:off x="3627643" y="5719563"/>
            <a:ext cx="377061" cy="139227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70" name="Rectangle 669">
            <a:extLst>
              <a:ext uri="{FF2B5EF4-FFF2-40B4-BE49-F238E27FC236}">
                <a16:creationId xmlns:a16="http://schemas.microsoft.com/office/drawing/2014/main" id="{2813CC1A-065F-0152-B890-C2AE6933ACDE}"/>
              </a:ext>
            </a:extLst>
          </p:cNvPr>
          <p:cNvSpPr/>
          <p:nvPr/>
        </p:nvSpPr>
        <p:spPr>
          <a:xfrm>
            <a:off x="3625411" y="5923081"/>
            <a:ext cx="377061" cy="139227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0" cap="none" spc="0" normalizeH="0" baseline="0" noProof="0">
              <a:ln>
                <a:noFill/>
              </a:ln>
              <a:solidFill>
                <a:srgbClr val="0F3492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71" name="TextBox 670">
            <a:extLst>
              <a:ext uri="{FF2B5EF4-FFF2-40B4-BE49-F238E27FC236}">
                <a16:creationId xmlns:a16="http://schemas.microsoft.com/office/drawing/2014/main" id="{9E4D2678-84BC-CDC1-D71D-87B36477A436}"/>
              </a:ext>
            </a:extLst>
          </p:cNvPr>
          <p:cNvSpPr txBox="1"/>
          <p:nvPr/>
        </p:nvSpPr>
        <p:spPr>
          <a:xfrm>
            <a:off x="3609712" y="5234243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1%</a:t>
            </a:r>
          </a:p>
        </p:txBody>
      </p:sp>
      <p:sp>
        <p:nvSpPr>
          <p:cNvPr id="672" name="TextBox 671">
            <a:extLst>
              <a:ext uri="{FF2B5EF4-FFF2-40B4-BE49-F238E27FC236}">
                <a16:creationId xmlns:a16="http://schemas.microsoft.com/office/drawing/2014/main" id="{EAE56297-E8C2-40D6-9FDB-F1BEA94320A7}"/>
              </a:ext>
            </a:extLst>
          </p:cNvPr>
          <p:cNvSpPr txBox="1"/>
          <p:nvPr/>
        </p:nvSpPr>
        <p:spPr>
          <a:xfrm>
            <a:off x="3609712" y="5437929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1%</a:t>
            </a:r>
          </a:p>
        </p:txBody>
      </p:sp>
      <p:sp>
        <p:nvSpPr>
          <p:cNvPr id="673" name="TextBox 672">
            <a:extLst>
              <a:ext uri="{FF2B5EF4-FFF2-40B4-BE49-F238E27FC236}">
                <a16:creationId xmlns:a16="http://schemas.microsoft.com/office/drawing/2014/main" id="{CFB7D63E-A409-4728-1788-8D26C8692944}"/>
              </a:ext>
            </a:extLst>
          </p:cNvPr>
          <p:cNvSpPr txBox="1"/>
          <p:nvPr/>
        </p:nvSpPr>
        <p:spPr>
          <a:xfrm>
            <a:off x="3609712" y="5644348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3%</a:t>
            </a:r>
          </a:p>
        </p:txBody>
      </p:sp>
      <p:sp>
        <p:nvSpPr>
          <p:cNvPr id="674" name="TextBox 673">
            <a:extLst>
              <a:ext uri="{FF2B5EF4-FFF2-40B4-BE49-F238E27FC236}">
                <a16:creationId xmlns:a16="http://schemas.microsoft.com/office/drawing/2014/main" id="{449F85A6-E6E4-A64A-F538-1DF6B9A98FDD}"/>
              </a:ext>
            </a:extLst>
          </p:cNvPr>
          <p:cNvSpPr txBox="1"/>
          <p:nvPr/>
        </p:nvSpPr>
        <p:spPr>
          <a:xfrm>
            <a:off x="3609712" y="5843734"/>
            <a:ext cx="4038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1%</a:t>
            </a:r>
          </a:p>
        </p:txBody>
      </p:sp>
      <p:sp>
        <p:nvSpPr>
          <p:cNvPr id="675" name="Rectangle 674">
            <a:extLst>
              <a:ext uri="{FF2B5EF4-FFF2-40B4-BE49-F238E27FC236}">
                <a16:creationId xmlns:a16="http://schemas.microsoft.com/office/drawing/2014/main" id="{36A0CFAB-5858-D1BF-EC95-C56E75224569}"/>
              </a:ext>
            </a:extLst>
          </p:cNvPr>
          <p:cNvSpPr/>
          <p:nvPr/>
        </p:nvSpPr>
        <p:spPr>
          <a:xfrm>
            <a:off x="9756332" y="2676808"/>
            <a:ext cx="1710929" cy="3501833"/>
          </a:xfrm>
          <a:prstGeom prst="rect">
            <a:avLst/>
          </a:prstGeom>
          <a:solidFill>
            <a:srgbClr val="334057">
              <a:lumMod val="40000"/>
              <a:lumOff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76" name="TextBox 675">
            <a:extLst>
              <a:ext uri="{FF2B5EF4-FFF2-40B4-BE49-F238E27FC236}">
                <a16:creationId xmlns:a16="http://schemas.microsoft.com/office/drawing/2014/main" id="{A68E36C6-9027-CB98-B612-3F683F38046B}"/>
              </a:ext>
            </a:extLst>
          </p:cNvPr>
          <p:cNvSpPr txBox="1"/>
          <p:nvPr/>
        </p:nvSpPr>
        <p:spPr>
          <a:xfrm>
            <a:off x="9784198" y="4271406"/>
            <a:ext cx="1749651" cy="5361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Digital Technology Practices</a:t>
            </a:r>
          </a:p>
        </p:txBody>
      </p:sp>
      <p:pic>
        <p:nvPicPr>
          <p:cNvPr id="677" name="Picture 676" descr="Shape&#10;&#10;Description automatically generated with low confidence">
            <a:extLst>
              <a:ext uri="{FF2B5EF4-FFF2-40B4-BE49-F238E27FC236}">
                <a16:creationId xmlns:a16="http://schemas.microsoft.com/office/drawing/2014/main" id="{6E4EB521-5EA1-32AB-E616-7951D37A6B8E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rgbClr val="0F3492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5796" y="3773795"/>
            <a:ext cx="432000" cy="379681"/>
          </a:xfrm>
          <a:prstGeom prst="rect">
            <a:avLst/>
          </a:prstGeom>
        </p:spPr>
      </p:pic>
      <p:sp>
        <p:nvSpPr>
          <p:cNvPr id="678" name="Rectangle 677">
            <a:extLst>
              <a:ext uri="{FF2B5EF4-FFF2-40B4-BE49-F238E27FC236}">
                <a16:creationId xmlns:a16="http://schemas.microsoft.com/office/drawing/2014/main" id="{5ABC2AD6-B5AB-2E5D-080C-9BD3E8765FB1}"/>
              </a:ext>
            </a:extLst>
          </p:cNvPr>
          <p:cNvSpPr/>
          <p:nvPr/>
        </p:nvSpPr>
        <p:spPr>
          <a:xfrm>
            <a:off x="6716781" y="2827146"/>
            <a:ext cx="379492" cy="234998"/>
          </a:xfrm>
          <a:prstGeom prst="rect">
            <a:avLst/>
          </a:prstGeom>
          <a:solidFill>
            <a:srgbClr val="D0D7E4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F3492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3%</a:t>
            </a:r>
          </a:p>
        </p:txBody>
      </p:sp>
      <p:sp>
        <p:nvSpPr>
          <p:cNvPr id="679" name="Rectangle 678">
            <a:extLst>
              <a:ext uri="{FF2B5EF4-FFF2-40B4-BE49-F238E27FC236}">
                <a16:creationId xmlns:a16="http://schemas.microsoft.com/office/drawing/2014/main" id="{AF7D6F2D-12F7-E9CE-1847-186A1678237E}"/>
              </a:ext>
            </a:extLst>
          </p:cNvPr>
          <p:cNvSpPr/>
          <p:nvPr/>
        </p:nvSpPr>
        <p:spPr>
          <a:xfrm>
            <a:off x="2916196" y="2128363"/>
            <a:ext cx="1171576" cy="363055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680" name="Group 679">
            <a:extLst>
              <a:ext uri="{FF2B5EF4-FFF2-40B4-BE49-F238E27FC236}">
                <a16:creationId xmlns:a16="http://schemas.microsoft.com/office/drawing/2014/main" id="{ED90A97F-1AAF-76AC-3832-2D03D25095C2}"/>
              </a:ext>
            </a:extLst>
          </p:cNvPr>
          <p:cNvGrpSpPr/>
          <p:nvPr/>
        </p:nvGrpSpPr>
        <p:grpSpPr>
          <a:xfrm>
            <a:off x="10394180" y="4972765"/>
            <a:ext cx="552438" cy="422819"/>
            <a:chOff x="10733796" y="2032504"/>
            <a:chExt cx="552438" cy="422819"/>
          </a:xfrm>
          <a:solidFill>
            <a:srgbClr val="EF5122"/>
          </a:solidFill>
        </p:grpSpPr>
        <p:sp>
          <p:nvSpPr>
            <p:cNvPr id="681" name="Oval 680">
              <a:extLst>
                <a:ext uri="{FF2B5EF4-FFF2-40B4-BE49-F238E27FC236}">
                  <a16:creationId xmlns:a16="http://schemas.microsoft.com/office/drawing/2014/main" id="{D5A89E15-D21E-8673-5EF7-50E33ADBEE17}"/>
                </a:ext>
              </a:extLst>
            </p:cNvPr>
            <p:cNvSpPr/>
            <p:nvPr/>
          </p:nvSpPr>
          <p:spPr>
            <a:xfrm>
              <a:off x="10780060" y="2032504"/>
              <a:ext cx="422819" cy="422819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682" name="TextBox 681">
              <a:extLst>
                <a:ext uri="{FF2B5EF4-FFF2-40B4-BE49-F238E27FC236}">
                  <a16:creationId xmlns:a16="http://schemas.microsoft.com/office/drawing/2014/main" id="{9C3F12F8-77E4-6968-B38D-5F9A5E4A90B5}"/>
                </a:ext>
              </a:extLst>
            </p:cNvPr>
            <p:cNvSpPr txBox="1"/>
            <p:nvPr/>
          </p:nvSpPr>
          <p:spPr>
            <a:xfrm>
              <a:off x="10733796" y="2127844"/>
              <a:ext cx="552438" cy="2916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5%</a:t>
              </a:r>
            </a:p>
          </p:txBody>
        </p:sp>
      </p:grpSp>
      <p:sp>
        <p:nvSpPr>
          <p:cNvPr id="683" name="Rectangle 682">
            <a:extLst>
              <a:ext uri="{FF2B5EF4-FFF2-40B4-BE49-F238E27FC236}">
                <a16:creationId xmlns:a16="http://schemas.microsoft.com/office/drawing/2014/main" id="{A1C55506-1E2F-6EDC-F1D9-F2C17607E3DB}"/>
              </a:ext>
            </a:extLst>
          </p:cNvPr>
          <p:cNvSpPr/>
          <p:nvPr/>
        </p:nvSpPr>
        <p:spPr>
          <a:xfrm>
            <a:off x="7476897" y="1923061"/>
            <a:ext cx="3998378" cy="668604"/>
          </a:xfrm>
          <a:prstGeom prst="rect">
            <a:avLst/>
          </a:prstGeom>
          <a:solidFill>
            <a:srgbClr val="334057">
              <a:lumMod val="40000"/>
              <a:lumOff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84" name="TextBox 683">
            <a:extLst>
              <a:ext uri="{FF2B5EF4-FFF2-40B4-BE49-F238E27FC236}">
                <a16:creationId xmlns:a16="http://schemas.microsoft.com/office/drawing/2014/main" id="{43800E3C-93F1-ED31-45B3-B2A152787D32}"/>
              </a:ext>
            </a:extLst>
          </p:cNvPr>
          <p:cNvSpPr txBox="1"/>
          <p:nvPr/>
        </p:nvSpPr>
        <p:spPr>
          <a:xfrm>
            <a:off x="7476896" y="2163098"/>
            <a:ext cx="1249875" cy="493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Data-driven Practices</a:t>
            </a:r>
          </a:p>
        </p:txBody>
      </p:sp>
      <p:sp>
        <p:nvSpPr>
          <p:cNvPr id="685" name="Rectangle 684">
            <a:extLst>
              <a:ext uri="{FF2B5EF4-FFF2-40B4-BE49-F238E27FC236}">
                <a16:creationId xmlns:a16="http://schemas.microsoft.com/office/drawing/2014/main" id="{F44D803D-77A1-A9C5-ED99-0A71B62D37DF}"/>
              </a:ext>
            </a:extLst>
          </p:cNvPr>
          <p:cNvSpPr/>
          <p:nvPr/>
        </p:nvSpPr>
        <p:spPr>
          <a:xfrm>
            <a:off x="9785946" y="1952197"/>
            <a:ext cx="1050952" cy="306627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686" name="Group 685">
            <a:extLst>
              <a:ext uri="{FF2B5EF4-FFF2-40B4-BE49-F238E27FC236}">
                <a16:creationId xmlns:a16="http://schemas.microsoft.com/office/drawing/2014/main" id="{6557E489-EA1A-0519-8017-9A969827BEF5}"/>
              </a:ext>
            </a:extLst>
          </p:cNvPr>
          <p:cNvGrpSpPr/>
          <p:nvPr/>
        </p:nvGrpSpPr>
        <p:grpSpPr>
          <a:xfrm>
            <a:off x="10931572" y="2046348"/>
            <a:ext cx="552438" cy="422819"/>
            <a:chOff x="6233317" y="2041612"/>
            <a:chExt cx="552438" cy="422819"/>
          </a:xfrm>
          <a:solidFill>
            <a:srgbClr val="EF5122"/>
          </a:solidFill>
        </p:grpSpPr>
        <p:sp>
          <p:nvSpPr>
            <p:cNvPr id="687" name="Oval 686">
              <a:extLst>
                <a:ext uri="{FF2B5EF4-FFF2-40B4-BE49-F238E27FC236}">
                  <a16:creationId xmlns:a16="http://schemas.microsoft.com/office/drawing/2014/main" id="{153AADC6-FACE-982E-4F3C-81410D3AAA16}"/>
                </a:ext>
              </a:extLst>
            </p:cNvPr>
            <p:cNvSpPr/>
            <p:nvPr/>
          </p:nvSpPr>
          <p:spPr>
            <a:xfrm>
              <a:off x="6294432" y="2041612"/>
              <a:ext cx="422819" cy="422819"/>
            </a:xfrm>
            <a:prstGeom prst="ellipse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688" name="TextBox 687">
              <a:extLst>
                <a:ext uri="{FF2B5EF4-FFF2-40B4-BE49-F238E27FC236}">
                  <a16:creationId xmlns:a16="http://schemas.microsoft.com/office/drawing/2014/main" id="{D2572C3A-245F-4F56-5A67-EF2F08518AB3}"/>
                </a:ext>
              </a:extLst>
            </p:cNvPr>
            <p:cNvSpPr txBox="1"/>
            <p:nvPr/>
          </p:nvSpPr>
          <p:spPr>
            <a:xfrm>
              <a:off x="6233317" y="2137554"/>
              <a:ext cx="552438" cy="2916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377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10%</a:t>
              </a:r>
            </a:p>
          </p:txBody>
        </p:sp>
      </p:grpSp>
      <p:pic>
        <p:nvPicPr>
          <p:cNvPr id="689" name="Picture 688" descr="Shape&#10;&#10;Description automatically generated with low confidence">
            <a:extLst>
              <a:ext uri="{FF2B5EF4-FFF2-40B4-BE49-F238E27FC236}">
                <a16:creationId xmlns:a16="http://schemas.microsoft.com/office/drawing/2014/main" id="{9C1B7FC0-444D-C41B-2226-140869C6E6AF}"/>
              </a:ext>
            </a:extLst>
          </p:cNvPr>
          <p:cNvPicPr>
            <a:picLocks noChangeAspect="1"/>
          </p:cNvPicPr>
          <p:nvPr/>
        </p:nvPicPr>
        <p:blipFill>
          <a:blip r:embed="rId11">
            <a:duotone>
              <a:srgbClr val="0F3492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79899" y="1932677"/>
            <a:ext cx="276470" cy="276470"/>
          </a:xfrm>
          <a:prstGeom prst="rect">
            <a:avLst/>
          </a:prstGeom>
        </p:spPr>
      </p:pic>
      <p:sp>
        <p:nvSpPr>
          <p:cNvPr id="690" name="Rectangle 689">
            <a:extLst>
              <a:ext uri="{FF2B5EF4-FFF2-40B4-BE49-F238E27FC236}">
                <a16:creationId xmlns:a16="http://schemas.microsoft.com/office/drawing/2014/main" id="{6A175A3D-2990-ADC0-1D82-3ACE3C1C2A7B}"/>
              </a:ext>
            </a:extLst>
          </p:cNvPr>
          <p:cNvSpPr/>
          <p:nvPr/>
        </p:nvSpPr>
        <p:spPr>
          <a:xfrm>
            <a:off x="545874" y="2677191"/>
            <a:ext cx="1749651" cy="3504534"/>
          </a:xfrm>
          <a:prstGeom prst="rect">
            <a:avLst/>
          </a:prstGeom>
          <a:solidFill>
            <a:srgbClr val="334057">
              <a:lumMod val="40000"/>
              <a:lumOff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91" name="TextBox 690">
            <a:extLst>
              <a:ext uri="{FF2B5EF4-FFF2-40B4-BE49-F238E27FC236}">
                <a16:creationId xmlns:a16="http://schemas.microsoft.com/office/drawing/2014/main" id="{394D6D0F-98BE-2E3D-2B75-5D1524CE5F57}"/>
              </a:ext>
            </a:extLst>
          </p:cNvPr>
          <p:cNvSpPr txBox="1"/>
          <p:nvPr/>
        </p:nvSpPr>
        <p:spPr>
          <a:xfrm>
            <a:off x="545873" y="3235296"/>
            <a:ext cx="1749651" cy="3145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Digital Capability</a:t>
            </a:r>
          </a:p>
        </p:txBody>
      </p:sp>
      <p:sp>
        <p:nvSpPr>
          <p:cNvPr id="692" name="Rectangle 691">
            <a:extLst>
              <a:ext uri="{FF2B5EF4-FFF2-40B4-BE49-F238E27FC236}">
                <a16:creationId xmlns:a16="http://schemas.microsoft.com/office/drawing/2014/main" id="{0E543F55-767B-8289-15AD-85FC813F7E51}"/>
              </a:ext>
            </a:extLst>
          </p:cNvPr>
          <p:cNvSpPr/>
          <p:nvPr/>
        </p:nvSpPr>
        <p:spPr>
          <a:xfrm>
            <a:off x="647761" y="3888810"/>
            <a:ext cx="1549497" cy="423397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93" name="Rectangle 692">
            <a:extLst>
              <a:ext uri="{FF2B5EF4-FFF2-40B4-BE49-F238E27FC236}">
                <a16:creationId xmlns:a16="http://schemas.microsoft.com/office/drawing/2014/main" id="{B83896FC-2796-5E81-E533-0087ED21CB7F}"/>
              </a:ext>
            </a:extLst>
          </p:cNvPr>
          <p:cNvSpPr/>
          <p:nvPr/>
        </p:nvSpPr>
        <p:spPr>
          <a:xfrm>
            <a:off x="647761" y="4461614"/>
            <a:ext cx="1549497" cy="423397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94" name="Rectangle 693">
            <a:extLst>
              <a:ext uri="{FF2B5EF4-FFF2-40B4-BE49-F238E27FC236}">
                <a16:creationId xmlns:a16="http://schemas.microsoft.com/office/drawing/2014/main" id="{D2E72546-0001-5C31-4DFC-20F832F24896}"/>
              </a:ext>
            </a:extLst>
          </p:cNvPr>
          <p:cNvSpPr/>
          <p:nvPr/>
        </p:nvSpPr>
        <p:spPr>
          <a:xfrm>
            <a:off x="647761" y="5034417"/>
            <a:ext cx="1549497" cy="423397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95" name="Oval 694">
            <a:extLst>
              <a:ext uri="{FF2B5EF4-FFF2-40B4-BE49-F238E27FC236}">
                <a16:creationId xmlns:a16="http://schemas.microsoft.com/office/drawing/2014/main" id="{46968396-E220-AB1A-E219-EAB161753E24}"/>
              </a:ext>
            </a:extLst>
          </p:cNvPr>
          <p:cNvSpPr/>
          <p:nvPr/>
        </p:nvSpPr>
        <p:spPr>
          <a:xfrm>
            <a:off x="1845991" y="2706117"/>
            <a:ext cx="422819" cy="422819"/>
          </a:xfrm>
          <a:prstGeom prst="ellipse">
            <a:avLst/>
          </a:prstGeom>
          <a:solidFill>
            <a:srgbClr val="ED8718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96" name="TextBox 695">
            <a:extLst>
              <a:ext uri="{FF2B5EF4-FFF2-40B4-BE49-F238E27FC236}">
                <a16:creationId xmlns:a16="http://schemas.microsoft.com/office/drawing/2014/main" id="{706FA0B8-8AA1-2762-04A0-242D2D1A1024}"/>
              </a:ext>
            </a:extLst>
          </p:cNvPr>
          <p:cNvSpPr txBox="1"/>
          <p:nvPr/>
        </p:nvSpPr>
        <p:spPr>
          <a:xfrm>
            <a:off x="1785583" y="2766729"/>
            <a:ext cx="552438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20%</a:t>
            </a:r>
          </a:p>
        </p:txBody>
      </p:sp>
      <p:sp>
        <p:nvSpPr>
          <p:cNvPr id="697" name="TextBox 696">
            <a:extLst>
              <a:ext uri="{FF2B5EF4-FFF2-40B4-BE49-F238E27FC236}">
                <a16:creationId xmlns:a16="http://schemas.microsoft.com/office/drawing/2014/main" id="{932C36B7-F935-4C76-5CD1-2DDE2F7BF7B2}"/>
              </a:ext>
            </a:extLst>
          </p:cNvPr>
          <p:cNvSpPr txBox="1"/>
          <p:nvPr/>
        </p:nvSpPr>
        <p:spPr>
          <a:xfrm>
            <a:off x="975084" y="3869844"/>
            <a:ext cx="945344" cy="4806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Digital Leadership</a:t>
            </a:r>
          </a:p>
        </p:txBody>
      </p:sp>
      <p:sp>
        <p:nvSpPr>
          <p:cNvPr id="698" name="TextBox 697">
            <a:extLst>
              <a:ext uri="{FF2B5EF4-FFF2-40B4-BE49-F238E27FC236}">
                <a16:creationId xmlns:a16="http://schemas.microsoft.com/office/drawing/2014/main" id="{070359A1-7F52-5AE0-5F5B-17928FD67139}"/>
              </a:ext>
            </a:extLst>
          </p:cNvPr>
          <p:cNvSpPr txBox="1"/>
          <p:nvPr/>
        </p:nvSpPr>
        <p:spPr>
          <a:xfrm>
            <a:off x="703514" y="4472692"/>
            <a:ext cx="1549497" cy="424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Training &amp; Development</a:t>
            </a:r>
          </a:p>
        </p:txBody>
      </p:sp>
      <p:sp>
        <p:nvSpPr>
          <p:cNvPr id="699" name="TextBox 698">
            <a:extLst>
              <a:ext uri="{FF2B5EF4-FFF2-40B4-BE49-F238E27FC236}">
                <a16:creationId xmlns:a16="http://schemas.microsoft.com/office/drawing/2014/main" id="{955C59EA-F431-DF91-9AE9-E6CBBF9E6C92}"/>
              </a:ext>
            </a:extLst>
          </p:cNvPr>
          <p:cNvSpPr txBox="1"/>
          <p:nvPr/>
        </p:nvSpPr>
        <p:spPr>
          <a:xfrm>
            <a:off x="939341" y="4996530"/>
            <a:ext cx="1023471" cy="4806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IT Competency</a:t>
            </a:r>
          </a:p>
        </p:txBody>
      </p:sp>
      <p:pic>
        <p:nvPicPr>
          <p:cNvPr id="700" name="Picture 699" descr="Shape&#10;&#10;Description automatically generated with low confidence">
            <a:extLst>
              <a:ext uri="{FF2B5EF4-FFF2-40B4-BE49-F238E27FC236}">
                <a16:creationId xmlns:a16="http://schemas.microsoft.com/office/drawing/2014/main" id="{04B19CB7-2C0A-43F6-23BF-9B225C84837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406" y="2767768"/>
            <a:ext cx="432000" cy="432000"/>
          </a:xfrm>
          <a:prstGeom prst="rect">
            <a:avLst/>
          </a:prstGeom>
        </p:spPr>
      </p:pic>
      <p:sp>
        <p:nvSpPr>
          <p:cNvPr id="701" name="Rectangle 700">
            <a:extLst>
              <a:ext uri="{FF2B5EF4-FFF2-40B4-BE49-F238E27FC236}">
                <a16:creationId xmlns:a16="http://schemas.microsoft.com/office/drawing/2014/main" id="{3E81618F-3C49-E63B-35EE-52D194C6ADEB}"/>
              </a:ext>
            </a:extLst>
          </p:cNvPr>
          <p:cNvSpPr/>
          <p:nvPr/>
        </p:nvSpPr>
        <p:spPr>
          <a:xfrm>
            <a:off x="2407033" y="2677191"/>
            <a:ext cx="7313229" cy="1132809"/>
          </a:xfrm>
          <a:prstGeom prst="rect">
            <a:avLst/>
          </a:prstGeom>
          <a:solidFill>
            <a:srgbClr val="334057">
              <a:lumMod val="40000"/>
              <a:lumOff val="6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02" name="TextBox 701">
            <a:extLst>
              <a:ext uri="{FF2B5EF4-FFF2-40B4-BE49-F238E27FC236}">
                <a16:creationId xmlns:a16="http://schemas.microsoft.com/office/drawing/2014/main" id="{11CCE148-7C04-6F01-0E4F-1201C2D1FC9F}"/>
              </a:ext>
            </a:extLst>
          </p:cNvPr>
          <p:cNvSpPr txBox="1"/>
          <p:nvPr/>
        </p:nvSpPr>
        <p:spPr>
          <a:xfrm>
            <a:off x="2374680" y="3289533"/>
            <a:ext cx="1171576" cy="2868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1E174B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Public Service</a:t>
            </a:r>
          </a:p>
        </p:txBody>
      </p: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36B78A00-D106-6422-5DA5-AFD5A31A87EF}"/>
              </a:ext>
            </a:extLst>
          </p:cNvPr>
          <p:cNvGrpSpPr/>
          <p:nvPr/>
        </p:nvGrpSpPr>
        <p:grpSpPr>
          <a:xfrm>
            <a:off x="3546257" y="2744054"/>
            <a:ext cx="5588221" cy="1014529"/>
            <a:chOff x="3381375" y="2744054"/>
            <a:chExt cx="5753100" cy="1014529"/>
          </a:xfrm>
        </p:grpSpPr>
        <p:sp>
          <p:nvSpPr>
            <p:cNvPr id="704" name="Rectangle 703">
              <a:extLst>
                <a:ext uri="{FF2B5EF4-FFF2-40B4-BE49-F238E27FC236}">
                  <a16:creationId xmlns:a16="http://schemas.microsoft.com/office/drawing/2014/main" id="{481EC795-FD37-3CA1-D160-D7CA64AD593B}"/>
                </a:ext>
              </a:extLst>
            </p:cNvPr>
            <p:cNvSpPr/>
            <p:nvPr/>
          </p:nvSpPr>
          <p:spPr>
            <a:xfrm>
              <a:off x="3381375" y="2744054"/>
              <a:ext cx="1372651" cy="1014529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0F349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705" name="Rectangle 704">
              <a:extLst>
                <a:ext uri="{FF2B5EF4-FFF2-40B4-BE49-F238E27FC236}">
                  <a16:creationId xmlns:a16="http://schemas.microsoft.com/office/drawing/2014/main" id="{DD4F886F-7C89-1766-1018-D205CFEDAC8B}"/>
                </a:ext>
              </a:extLst>
            </p:cNvPr>
            <p:cNvSpPr/>
            <p:nvPr/>
          </p:nvSpPr>
          <p:spPr>
            <a:xfrm>
              <a:off x="4841525" y="2744054"/>
              <a:ext cx="1372651" cy="1014529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0F349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706" name="Rectangle 705">
              <a:extLst>
                <a:ext uri="{FF2B5EF4-FFF2-40B4-BE49-F238E27FC236}">
                  <a16:creationId xmlns:a16="http://schemas.microsoft.com/office/drawing/2014/main" id="{A743DFBF-F338-88CD-3A1A-EF7C96B2E485}"/>
                </a:ext>
              </a:extLst>
            </p:cNvPr>
            <p:cNvSpPr/>
            <p:nvPr/>
          </p:nvSpPr>
          <p:spPr>
            <a:xfrm>
              <a:off x="6301674" y="2744054"/>
              <a:ext cx="1112159" cy="1014529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0F349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  <p:sp>
          <p:nvSpPr>
            <p:cNvPr id="707" name="Rectangle 706">
              <a:extLst>
                <a:ext uri="{FF2B5EF4-FFF2-40B4-BE49-F238E27FC236}">
                  <a16:creationId xmlns:a16="http://schemas.microsoft.com/office/drawing/2014/main" id="{BCD0CE80-45CC-1F21-B631-CF55E4A27490}"/>
                </a:ext>
              </a:extLst>
            </p:cNvPr>
            <p:cNvSpPr/>
            <p:nvPr/>
          </p:nvSpPr>
          <p:spPr>
            <a:xfrm>
              <a:off x="7498534" y="2744054"/>
              <a:ext cx="1635941" cy="1014529"/>
            </a:xfrm>
            <a:prstGeom prst="rect">
              <a:avLst/>
            </a:prstGeom>
            <a:solidFill>
              <a:srgbClr val="FFFFFF"/>
            </a:solidFill>
            <a:ln w="12700" cap="flat" cmpd="sng" algn="ctr">
              <a:solidFill>
                <a:srgbClr val="0F3492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</p:grpSp>
      <p:sp>
        <p:nvSpPr>
          <p:cNvPr id="708" name="Oval 707">
            <a:extLst>
              <a:ext uri="{FF2B5EF4-FFF2-40B4-BE49-F238E27FC236}">
                <a16:creationId xmlns:a16="http://schemas.microsoft.com/office/drawing/2014/main" id="{09927DE5-C508-B5F2-38CC-C4A4295522E8}"/>
              </a:ext>
            </a:extLst>
          </p:cNvPr>
          <p:cNvSpPr/>
          <p:nvPr/>
        </p:nvSpPr>
        <p:spPr>
          <a:xfrm>
            <a:off x="1845991" y="2706117"/>
            <a:ext cx="422819" cy="422819"/>
          </a:xfrm>
          <a:prstGeom prst="ellipse">
            <a:avLst/>
          </a:prstGeom>
          <a:solidFill>
            <a:srgbClr val="EF512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09" name="Oval 708">
            <a:extLst>
              <a:ext uri="{FF2B5EF4-FFF2-40B4-BE49-F238E27FC236}">
                <a16:creationId xmlns:a16="http://schemas.microsoft.com/office/drawing/2014/main" id="{DD2DFDFE-AEDF-4C65-8B6F-75AC7915D8DC}"/>
              </a:ext>
            </a:extLst>
          </p:cNvPr>
          <p:cNvSpPr/>
          <p:nvPr/>
        </p:nvSpPr>
        <p:spPr>
          <a:xfrm>
            <a:off x="9245982" y="2706117"/>
            <a:ext cx="422819" cy="422819"/>
          </a:xfrm>
          <a:prstGeom prst="ellipse">
            <a:avLst/>
          </a:prstGeom>
          <a:solidFill>
            <a:srgbClr val="EF512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10" name="TextBox 709">
            <a:extLst>
              <a:ext uri="{FF2B5EF4-FFF2-40B4-BE49-F238E27FC236}">
                <a16:creationId xmlns:a16="http://schemas.microsoft.com/office/drawing/2014/main" id="{A273C57D-3174-E785-2EF6-80BC6B9D9BB7}"/>
              </a:ext>
            </a:extLst>
          </p:cNvPr>
          <p:cNvSpPr txBox="1"/>
          <p:nvPr/>
        </p:nvSpPr>
        <p:spPr>
          <a:xfrm>
            <a:off x="9203895" y="2793780"/>
            <a:ext cx="552438" cy="291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30%</a:t>
            </a:r>
          </a:p>
        </p:txBody>
      </p:sp>
      <p:sp>
        <p:nvSpPr>
          <p:cNvPr id="711" name="TextBox 710">
            <a:extLst>
              <a:ext uri="{FF2B5EF4-FFF2-40B4-BE49-F238E27FC236}">
                <a16:creationId xmlns:a16="http://schemas.microsoft.com/office/drawing/2014/main" id="{3D762559-8718-976C-57C8-EBF7B9BFD375}"/>
              </a:ext>
            </a:extLst>
          </p:cNvPr>
          <p:cNvSpPr txBox="1"/>
          <p:nvPr/>
        </p:nvSpPr>
        <p:spPr>
          <a:xfrm>
            <a:off x="1785583" y="2803341"/>
            <a:ext cx="552438" cy="291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20%</a:t>
            </a:r>
          </a:p>
        </p:txBody>
      </p:sp>
      <p:sp>
        <p:nvSpPr>
          <p:cNvPr id="712" name="Rectangle 711">
            <a:extLst>
              <a:ext uri="{FF2B5EF4-FFF2-40B4-BE49-F238E27FC236}">
                <a16:creationId xmlns:a16="http://schemas.microsoft.com/office/drawing/2014/main" id="{9977145F-E2A6-531F-B3BB-D2656FFC7FC2}"/>
              </a:ext>
            </a:extLst>
          </p:cNvPr>
          <p:cNvSpPr/>
          <p:nvPr/>
        </p:nvSpPr>
        <p:spPr>
          <a:xfrm>
            <a:off x="3605213" y="3469895"/>
            <a:ext cx="1206367" cy="226944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13" name="Rectangle 712">
            <a:extLst>
              <a:ext uri="{FF2B5EF4-FFF2-40B4-BE49-F238E27FC236}">
                <a16:creationId xmlns:a16="http://schemas.microsoft.com/office/drawing/2014/main" id="{036D74AF-CFA0-1093-0043-C04361290CF6}"/>
              </a:ext>
            </a:extLst>
          </p:cNvPr>
          <p:cNvSpPr/>
          <p:nvPr/>
        </p:nvSpPr>
        <p:spPr>
          <a:xfrm>
            <a:off x="5032220" y="3056778"/>
            <a:ext cx="1206367" cy="29763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14" name="Rectangle 713">
            <a:extLst>
              <a:ext uri="{FF2B5EF4-FFF2-40B4-BE49-F238E27FC236}">
                <a16:creationId xmlns:a16="http://schemas.microsoft.com/office/drawing/2014/main" id="{41C86DCE-3732-E2FF-D55C-6EA8F211ED70}"/>
              </a:ext>
            </a:extLst>
          </p:cNvPr>
          <p:cNvSpPr/>
          <p:nvPr/>
        </p:nvSpPr>
        <p:spPr>
          <a:xfrm>
            <a:off x="7607300" y="3002937"/>
            <a:ext cx="1463095" cy="2088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15" name="Rectangle 714">
            <a:extLst>
              <a:ext uri="{FF2B5EF4-FFF2-40B4-BE49-F238E27FC236}">
                <a16:creationId xmlns:a16="http://schemas.microsoft.com/office/drawing/2014/main" id="{84E564A5-D2C3-9822-8EFA-F11901F197F4}"/>
              </a:ext>
            </a:extLst>
          </p:cNvPr>
          <p:cNvSpPr/>
          <p:nvPr/>
        </p:nvSpPr>
        <p:spPr>
          <a:xfrm>
            <a:off x="7607300" y="3253264"/>
            <a:ext cx="1463095" cy="2088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16" name="Rectangle 715">
            <a:extLst>
              <a:ext uri="{FF2B5EF4-FFF2-40B4-BE49-F238E27FC236}">
                <a16:creationId xmlns:a16="http://schemas.microsoft.com/office/drawing/2014/main" id="{31881D45-CF3D-36D5-BE79-2C190ECF08D0}"/>
              </a:ext>
            </a:extLst>
          </p:cNvPr>
          <p:cNvSpPr/>
          <p:nvPr/>
        </p:nvSpPr>
        <p:spPr>
          <a:xfrm>
            <a:off x="7607300" y="3503592"/>
            <a:ext cx="1463095" cy="208800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17" name="TextBox 716">
            <a:extLst>
              <a:ext uri="{FF2B5EF4-FFF2-40B4-BE49-F238E27FC236}">
                <a16:creationId xmlns:a16="http://schemas.microsoft.com/office/drawing/2014/main" id="{8B27C580-DA8A-D234-5C32-F8F0077E6EE1}"/>
              </a:ext>
            </a:extLst>
          </p:cNvPr>
          <p:cNvSpPr txBox="1"/>
          <p:nvPr/>
        </p:nvSpPr>
        <p:spPr>
          <a:xfrm>
            <a:off x="3573893" y="2695459"/>
            <a:ext cx="1321245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Service Provision</a:t>
            </a:r>
          </a:p>
        </p:txBody>
      </p:sp>
      <p:sp>
        <p:nvSpPr>
          <p:cNvPr id="718" name="TextBox 717">
            <a:extLst>
              <a:ext uri="{FF2B5EF4-FFF2-40B4-BE49-F238E27FC236}">
                <a16:creationId xmlns:a16="http://schemas.microsoft.com/office/drawing/2014/main" id="{6FA8A6CB-173C-7A1C-FD1F-175A933074B2}"/>
              </a:ext>
            </a:extLst>
          </p:cNvPr>
          <p:cNvSpPr txBox="1"/>
          <p:nvPr/>
        </p:nvSpPr>
        <p:spPr>
          <a:xfrm>
            <a:off x="4964558" y="2746163"/>
            <a:ext cx="1321245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Customer Experience</a:t>
            </a:r>
          </a:p>
        </p:txBody>
      </p:sp>
      <p:sp>
        <p:nvSpPr>
          <p:cNvPr id="719" name="TextBox 718">
            <a:extLst>
              <a:ext uri="{FF2B5EF4-FFF2-40B4-BE49-F238E27FC236}">
                <a16:creationId xmlns:a16="http://schemas.microsoft.com/office/drawing/2014/main" id="{B1B12236-9EFB-B1A2-CC7A-9C698CDBF446}"/>
              </a:ext>
            </a:extLst>
          </p:cNvPr>
          <p:cNvSpPr txBox="1"/>
          <p:nvPr/>
        </p:nvSpPr>
        <p:spPr>
          <a:xfrm>
            <a:off x="6346891" y="2928487"/>
            <a:ext cx="1110323" cy="6745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Promotion for Digital Service Usage</a:t>
            </a:r>
          </a:p>
        </p:txBody>
      </p:sp>
      <p:sp>
        <p:nvSpPr>
          <p:cNvPr id="720" name="TextBox 719">
            <a:extLst>
              <a:ext uri="{FF2B5EF4-FFF2-40B4-BE49-F238E27FC236}">
                <a16:creationId xmlns:a16="http://schemas.microsoft.com/office/drawing/2014/main" id="{A764130B-81EF-A139-47FC-6DFFDF574872}"/>
              </a:ext>
            </a:extLst>
          </p:cNvPr>
          <p:cNvSpPr txBox="1"/>
          <p:nvPr/>
        </p:nvSpPr>
        <p:spPr>
          <a:xfrm>
            <a:off x="7545418" y="2746163"/>
            <a:ext cx="1582417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Public Participation</a:t>
            </a: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E8A39AF9-2130-9220-A03A-A11DAD23B63D}"/>
              </a:ext>
            </a:extLst>
          </p:cNvPr>
          <p:cNvSpPr txBox="1"/>
          <p:nvPr/>
        </p:nvSpPr>
        <p:spPr>
          <a:xfrm>
            <a:off x="7738957" y="2979665"/>
            <a:ext cx="1206367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e-Information</a:t>
            </a:r>
          </a:p>
        </p:txBody>
      </p:sp>
      <p:sp>
        <p:nvSpPr>
          <p:cNvPr id="722" name="TextBox 721">
            <a:extLst>
              <a:ext uri="{FF2B5EF4-FFF2-40B4-BE49-F238E27FC236}">
                <a16:creationId xmlns:a16="http://schemas.microsoft.com/office/drawing/2014/main" id="{DC8A1463-F27C-792C-C507-1A9A07E4221C}"/>
              </a:ext>
            </a:extLst>
          </p:cNvPr>
          <p:cNvSpPr txBox="1"/>
          <p:nvPr/>
        </p:nvSpPr>
        <p:spPr>
          <a:xfrm>
            <a:off x="7756992" y="3218452"/>
            <a:ext cx="1206367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e-Consultation</a:t>
            </a:r>
          </a:p>
        </p:txBody>
      </p:sp>
      <p:sp>
        <p:nvSpPr>
          <p:cNvPr id="723" name="TextBox 722">
            <a:extLst>
              <a:ext uri="{FF2B5EF4-FFF2-40B4-BE49-F238E27FC236}">
                <a16:creationId xmlns:a16="http://schemas.microsoft.com/office/drawing/2014/main" id="{B63C3D5C-7A84-FD54-851E-16332F9185F7}"/>
              </a:ext>
            </a:extLst>
          </p:cNvPr>
          <p:cNvSpPr txBox="1"/>
          <p:nvPr/>
        </p:nvSpPr>
        <p:spPr>
          <a:xfrm>
            <a:off x="7689983" y="3475377"/>
            <a:ext cx="1315407" cy="2589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e-Decision Making</a:t>
            </a:r>
          </a:p>
        </p:txBody>
      </p:sp>
      <p:sp>
        <p:nvSpPr>
          <p:cNvPr id="724" name="TextBox 723">
            <a:extLst>
              <a:ext uri="{FF2B5EF4-FFF2-40B4-BE49-F238E27FC236}">
                <a16:creationId xmlns:a16="http://schemas.microsoft.com/office/drawing/2014/main" id="{4C8A619D-2021-5B64-A859-1C85BC140E3B}"/>
              </a:ext>
            </a:extLst>
          </p:cNvPr>
          <p:cNvSpPr txBox="1"/>
          <p:nvPr/>
        </p:nvSpPr>
        <p:spPr>
          <a:xfrm>
            <a:off x="5173950" y="3053715"/>
            <a:ext cx="926107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Usability</a:t>
            </a:r>
          </a:p>
        </p:txBody>
      </p:sp>
      <p:sp>
        <p:nvSpPr>
          <p:cNvPr id="725" name="TextBox 724">
            <a:extLst>
              <a:ext uri="{FF2B5EF4-FFF2-40B4-BE49-F238E27FC236}">
                <a16:creationId xmlns:a16="http://schemas.microsoft.com/office/drawing/2014/main" id="{490FCA7A-A5DA-40A9-DC00-4E9585E9AF9A}"/>
              </a:ext>
            </a:extLst>
          </p:cNvPr>
          <p:cNvSpPr txBox="1"/>
          <p:nvPr/>
        </p:nvSpPr>
        <p:spPr>
          <a:xfrm>
            <a:off x="3668811" y="3429047"/>
            <a:ext cx="1072467" cy="329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Digital Service</a:t>
            </a:r>
          </a:p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Facilitation</a:t>
            </a:r>
          </a:p>
        </p:txBody>
      </p:sp>
      <p:pic>
        <p:nvPicPr>
          <p:cNvPr id="726" name="Picture 725" descr="Shape&#10;&#10;Description automatically generated with low confidence">
            <a:extLst>
              <a:ext uri="{FF2B5EF4-FFF2-40B4-BE49-F238E27FC236}">
                <a16:creationId xmlns:a16="http://schemas.microsoft.com/office/drawing/2014/main" id="{C755A84F-436A-3FF6-F03B-F8C042F70AE3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rgbClr val="0F3492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56701" y="2814664"/>
            <a:ext cx="432000" cy="432000"/>
          </a:xfrm>
          <a:prstGeom prst="rect">
            <a:avLst/>
          </a:prstGeom>
        </p:spPr>
      </p:pic>
      <p:pic>
        <p:nvPicPr>
          <p:cNvPr id="727" name="Picture 726" descr="Shape&#10;&#10;Description automatically generated with low confidence">
            <a:extLst>
              <a:ext uri="{FF2B5EF4-FFF2-40B4-BE49-F238E27FC236}">
                <a16:creationId xmlns:a16="http://schemas.microsoft.com/office/drawing/2014/main" id="{6805FE5F-9E4F-5C4D-2713-A62043FBB8CB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rgbClr val="0F3492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9406" y="2767768"/>
            <a:ext cx="432000" cy="432000"/>
          </a:xfrm>
          <a:prstGeom prst="rect">
            <a:avLst/>
          </a:prstGeom>
        </p:spPr>
      </p:pic>
      <p:sp>
        <p:nvSpPr>
          <p:cNvPr id="728" name="Rectangle 727">
            <a:extLst>
              <a:ext uri="{FF2B5EF4-FFF2-40B4-BE49-F238E27FC236}">
                <a16:creationId xmlns:a16="http://schemas.microsoft.com/office/drawing/2014/main" id="{5AC1F047-D784-98E2-0C63-A15811D4CEDA}"/>
              </a:ext>
            </a:extLst>
          </p:cNvPr>
          <p:cNvSpPr/>
          <p:nvPr/>
        </p:nvSpPr>
        <p:spPr>
          <a:xfrm>
            <a:off x="3605213" y="3203094"/>
            <a:ext cx="1206367" cy="226944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29" name="Rectangle 728">
            <a:extLst>
              <a:ext uri="{FF2B5EF4-FFF2-40B4-BE49-F238E27FC236}">
                <a16:creationId xmlns:a16="http://schemas.microsoft.com/office/drawing/2014/main" id="{F34AF70F-CC86-D836-9C21-F7F4EC60B7F7}"/>
              </a:ext>
            </a:extLst>
          </p:cNvPr>
          <p:cNvSpPr/>
          <p:nvPr/>
        </p:nvSpPr>
        <p:spPr>
          <a:xfrm>
            <a:off x="3605213" y="2936326"/>
            <a:ext cx="1206367" cy="226944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30" name="TextBox 729">
            <a:extLst>
              <a:ext uri="{FF2B5EF4-FFF2-40B4-BE49-F238E27FC236}">
                <a16:creationId xmlns:a16="http://schemas.microsoft.com/office/drawing/2014/main" id="{7FCC5C48-1964-F585-7C24-8A767CE7EEC5}"/>
              </a:ext>
            </a:extLst>
          </p:cNvPr>
          <p:cNvSpPr txBox="1"/>
          <p:nvPr/>
        </p:nvSpPr>
        <p:spPr>
          <a:xfrm>
            <a:off x="3702072" y="2927503"/>
            <a:ext cx="1021983" cy="213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Paperless</a:t>
            </a:r>
            <a:r>
              <a:rPr kumimoji="0" lang="th-TH" sz="10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Service</a:t>
            </a:r>
          </a:p>
        </p:txBody>
      </p:sp>
      <p:sp>
        <p:nvSpPr>
          <p:cNvPr id="731" name="TextBox 730">
            <a:extLst>
              <a:ext uri="{FF2B5EF4-FFF2-40B4-BE49-F238E27FC236}">
                <a16:creationId xmlns:a16="http://schemas.microsoft.com/office/drawing/2014/main" id="{8863C64E-8132-E0EC-E582-97504BF7E176}"/>
              </a:ext>
            </a:extLst>
          </p:cNvPr>
          <p:cNvSpPr txBox="1"/>
          <p:nvPr/>
        </p:nvSpPr>
        <p:spPr>
          <a:xfrm>
            <a:off x="3636721" y="3159884"/>
            <a:ext cx="1147470" cy="3292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lnSpc>
                <a:spcPct val="90000"/>
              </a:lnSpc>
              <a:defRPr sz="1400" b="1">
                <a:solidFill>
                  <a:schemeClr val="tx2"/>
                </a:solidFill>
                <a:latin typeface="TH SarabunPSK" panose="020B0500040200020003" pitchFamily="34" charset="-34"/>
                <a:cs typeface="TH SarabunPSK" panose="020B0500040200020003" pitchFamily="34" charset="-34"/>
              </a:defRPr>
            </a:lvl1pPr>
          </a:lstStyle>
          <a:p>
            <a:pPr marL="0" marR="0" lvl="0" indent="0" algn="ctr" defTabSz="91437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00" b="1" i="0" u="none" strike="noStrike" kern="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Digital Service for the Vulnerable</a:t>
            </a:r>
          </a:p>
        </p:txBody>
      </p:sp>
      <p:sp>
        <p:nvSpPr>
          <p:cNvPr id="732" name="TextBox 731">
            <a:extLst>
              <a:ext uri="{FF2B5EF4-FFF2-40B4-BE49-F238E27FC236}">
                <a16:creationId xmlns:a16="http://schemas.microsoft.com/office/drawing/2014/main" id="{B2C201A6-559E-FC4C-2B37-C317E3EDDA77}"/>
              </a:ext>
            </a:extLst>
          </p:cNvPr>
          <p:cNvSpPr txBox="1"/>
          <p:nvPr/>
        </p:nvSpPr>
        <p:spPr>
          <a:xfrm>
            <a:off x="2922592" y="2118211"/>
            <a:ext cx="1079613" cy="4052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Cybersecurity 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Policy</a:t>
            </a:r>
          </a:p>
        </p:txBody>
      </p:sp>
      <p:sp>
        <p:nvSpPr>
          <p:cNvPr id="733" name="Rectangle 732">
            <a:extLst>
              <a:ext uri="{FF2B5EF4-FFF2-40B4-BE49-F238E27FC236}">
                <a16:creationId xmlns:a16="http://schemas.microsoft.com/office/drawing/2014/main" id="{63C8E17A-7E92-C943-95CD-897804D2A237}"/>
              </a:ext>
            </a:extLst>
          </p:cNvPr>
          <p:cNvSpPr/>
          <p:nvPr/>
        </p:nvSpPr>
        <p:spPr>
          <a:xfrm>
            <a:off x="3562650" y="5105910"/>
            <a:ext cx="2763666" cy="1014529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34" name="TextBox 733">
            <a:extLst>
              <a:ext uri="{FF2B5EF4-FFF2-40B4-BE49-F238E27FC236}">
                <a16:creationId xmlns:a16="http://schemas.microsoft.com/office/drawing/2014/main" id="{52E7AE28-FE07-EE7E-A840-170E065CA0CB}"/>
              </a:ext>
            </a:extLst>
          </p:cNvPr>
          <p:cNvSpPr txBox="1"/>
          <p:nvPr/>
        </p:nvSpPr>
        <p:spPr>
          <a:xfrm>
            <a:off x="3920747" y="5499512"/>
            <a:ext cx="1984192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Reliable I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nfrastructure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60606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35" name="Rectangle 734">
            <a:extLst>
              <a:ext uri="{FF2B5EF4-FFF2-40B4-BE49-F238E27FC236}">
                <a16:creationId xmlns:a16="http://schemas.microsoft.com/office/drawing/2014/main" id="{96813C42-7AB2-0E10-7A10-26863EFDD953}"/>
              </a:ext>
            </a:extLst>
          </p:cNvPr>
          <p:cNvSpPr/>
          <p:nvPr/>
        </p:nvSpPr>
        <p:spPr>
          <a:xfrm>
            <a:off x="6390404" y="5108055"/>
            <a:ext cx="2752850" cy="1014529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36" name="TextBox 735">
            <a:extLst>
              <a:ext uri="{FF2B5EF4-FFF2-40B4-BE49-F238E27FC236}">
                <a16:creationId xmlns:a16="http://schemas.microsoft.com/office/drawing/2014/main" id="{10309527-E156-DE6A-C7D6-42076F129FEF}"/>
              </a:ext>
            </a:extLst>
          </p:cNvPr>
          <p:cNvSpPr txBox="1"/>
          <p:nvPr/>
        </p:nvSpPr>
        <p:spPr>
          <a:xfrm>
            <a:off x="6848825" y="5105346"/>
            <a:ext cx="1819684" cy="2867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Cybersecurity</a:t>
            </a:r>
          </a:p>
        </p:txBody>
      </p:sp>
      <p:sp>
        <p:nvSpPr>
          <p:cNvPr id="737" name="Rectangle 736">
            <a:extLst>
              <a:ext uri="{FF2B5EF4-FFF2-40B4-BE49-F238E27FC236}">
                <a16:creationId xmlns:a16="http://schemas.microsoft.com/office/drawing/2014/main" id="{21499E98-306C-898D-9CA8-85280F054D6E}"/>
              </a:ext>
            </a:extLst>
          </p:cNvPr>
          <p:cNvSpPr/>
          <p:nvPr/>
        </p:nvSpPr>
        <p:spPr>
          <a:xfrm>
            <a:off x="6952789" y="5343250"/>
            <a:ext cx="1679603" cy="687542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38" name="TextBox 737">
            <a:extLst>
              <a:ext uri="{FF2B5EF4-FFF2-40B4-BE49-F238E27FC236}">
                <a16:creationId xmlns:a16="http://schemas.microsoft.com/office/drawing/2014/main" id="{80B7EA92-6A28-E902-2457-000CC35414CE}"/>
              </a:ext>
            </a:extLst>
          </p:cNvPr>
          <p:cNvSpPr txBox="1"/>
          <p:nvPr/>
        </p:nvSpPr>
        <p:spPr>
          <a:xfrm>
            <a:off x="7133086" y="5343405"/>
            <a:ext cx="1283073" cy="6745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Cybersecurity Standard &amp; Procedure</a:t>
            </a:r>
          </a:p>
        </p:txBody>
      </p:sp>
      <p:sp>
        <p:nvSpPr>
          <p:cNvPr id="739" name="Rectangle 738">
            <a:extLst>
              <a:ext uri="{FF2B5EF4-FFF2-40B4-BE49-F238E27FC236}">
                <a16:creationId xmlns:a16="http://schemas.microsoft.com/office/drawing/2014/main" id="{6C536CCF-CC3D-F12C-84FC-08F7E4194515}"/>
              </a:ext>
            </a:extLst>
          </p:cNvPr>
          <p:cNvSpPr/>
          <p:nvPr/>
        </p:nvSpPr>
        <p:spPr>
          <a:xfrm>
            <a:off x="8667411" y="1952197"/>
            <a:ext cx="1050952" cy="306627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40" name="Rectangle 739">
            <a:extLst>
              <a:ext uri="{FF2B5EF4-FFF2-40B4-BE49-F238E27FC236}">
                <a16:creationId xmlns:a16="http://schemas.microsoft.com/office/drawing/2014/main" id="{4F573AD1-AECD-BC87-85AF-E58A8885FA15}"/>
              </a:ext>
            </a:extLst>
          </p:cNvPr>
          <p:cNvSpPr/>
          <p:nvPr/>
        </p:nvSpPr>
        <p:spPr>
          <a:xfrm>
            <a:off x="9785946" y="2288267"/>
            <a:ext cx="1050952" cy="274775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41" name="Rectangle 740">
            <a:extLst>
              <a:ext uri="{FF2B5EF4-FFF2-40B4-BE49-F238E27FC236}">
                <a16:creationId xmlns:a16="http://schemas.microsoft.com/office/drawing/2014/main" id="{33060653-1EDE-361E-E8A4-CE29211195D3}"/>
              </a:ext>
            </a:extLst>
          </p:cNvPr>
          <p:cNvSpPr/>
          <p:nvPr/>
        </p:nvSpPr>
        <p:spPr>
          <a:xfrm>
            <a:off x="8667411" y="2288267"/>
            <a:ext cx="1050952" cy="274775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42" name="TextBox 741">
            <a:extLst>
              <a:ext uri="{FF2B5EF4-FFF2-40B4-BE49-F238E27FC236}">
                <a16:creationId xmlns:a16="http://schemas.microsoft.com/office/drawing/2014/main" id="{01F9177B-B0B0-161D-3347-C26EFC8ACD8E}"/>
              </a:ext>
            </a:extLst>
          </p:cNvPr>
          <p:cNvSpPr txBox="1"/>
          <p:nvPr/>
        </p:nvSpPr>
        <p:spPr>
          <a:xfrm>
            <a:off x="8744207" y="1966898"/>
            <a:ext cx="910074" cy="3381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 </a:t>
            </a:r>
            <a:b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Governance</a:t>
            </a:r>
          </a:p>
        </p:txBody>
      </p:sp>
      <p:sp>
        <p:nvSpPr>
          <p:cNvPr id="743" name="TextBox 742">
            <a:extLst>
              <a:ext uri="{FF2B5EF4-FFF2-40B4-BE49-F238E27FC236}">
                <a16:creationId xmlns:a16="http://schemas.microsoft.com/office/drawing/2014/main" id="{5D5A2E83-9D6B-D918-5847-D5F85EDED17A}"/>
              </a:ext>
            </a:extLst>
          </p:cNvPr>
          <p:cNvSpPr txBox="1"/>
          <p:nvPr/>
        </p:nvSpPr>
        <p:spPr>
          <a:xfrm>
            <a:off x="8706855" y="2285540"/>
            <a:ext cx="986554" cy="3381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 </a:t>
            </a:r>
            <a:b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Management</a:t>
            </a:r>
          </a:p>
        </p:txBody>
      </p:sp>
      <p:sp>
        <p:nvSpPr>
          <p:cNvPr id="744" name="TextBox 743">
            <a:extLst>
              <a:ext uri="{FF2B5EF4-FFF2-40B4-BE49-F238E27FC236}">
                <a16:creationId xmlns:a16="http://schemas.microsoft.com/office/drawing/2014/main" id="{D20D375B-13DD-D3D1-A9F8-929A951AE967}"/>
              </a:ext>
            </a:extLst>
          </p:cNvPr>
          <p:cNvSpPr txBox="1"/>
          <p:nvPr/>
        </p:nvSpPr>
        <p:spPr>
          <a:xfrm>
            <a:off x="9963929" y="1966314"/>
            <a:ext cx="713596" cy="3381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 </a:t>
            </a:r>
            <a:b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Privacy</a:t>
            </a:r>
          </a:p>
        </p:txBody>
      </p:sp>
      <p:sp>
        <p:nvSpPr>
          <p:cNvPr id="745" name="TextBox 744">
            <a:extLst>
              <a:ext uri="{FF2B5EF4-FFF2-40B4-BE49-F238E27FC236}">
                <a16:creationId xmlns:a16="http://schemas.microsoft.com/office/drawing/2014/main" id="{79F3C436-A407-8DFC-0F3F-E81A154622DE}"/>
              </a:ext>
            </a:extLst>
          </p:cNvPr>
          <p:cNvSpPr txBox="1"/>
          <p:nvPr/>
        </p:nvSpPr>
        <p:spPr>
          <a:xfrm>
            <a:off x="10014358" y="2278350"/>
            <a:ext cx="581876" cy="3381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Open </a:t>
            </a:r>
            <a:br>
              <a:rPr kumimoji="0" lang="th-TH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</a:t>
            </a:r>
          </a:p>
        </p:txBody>
      </p:sp>
      <p:sp>
        <p:nvSpPr>
          <p:cNvPr id="746" name="Rectangle 745">
            <a:extLst>
              <a:ext uri="{FF2B5EF4-FFF2-40B4-BE49-F238E27FC236}">
                <a16:creationId xmlns:a16="http://schemas.microsoft.com/office/drawing/2014/main" id="{DA7FD1C7-EAF0-6611-7390-C45FD8AE271E}"/>
              </a:ext>
            </a:extLst>
          </p:cNvPr>
          <p:cNvSpPr/>
          <p:nvPr/>
        </p:nvSpPr>
        <p:spPr>
          <a:xfrm>
            <a:off x="5770892" y="2128363"/>
            <a:ext cx="852344" cy="366262"/>
          </a:xfrm>
          <a:prstGeom prst="rect">
            <a:avLst/>
          </a:prstGeom>
          <a:solidFill>
            <a:srgbClr val="FFFFFF"/>
          </a:solidFill>
          <a:ln w="12700" cap="flat" cmpd="sng" algn="ctr">
            <a:solidFill>
              <a:srgbClr val="0F3492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47" name="TextBox 746">
            <a:extLst>
              <a:ext uri="{FF2B5EF4-FFF2-40B4-BE49-F238E27FC236}">
                <a16:creationId xmlns:a16="http://schemas.microsoft.com/office/drawing/2014/main" id="{3BDDB91E-E1D1-4682-4FC1-79B0F80D81C4}"/>
              </a:ext>
            </a:extLst>
          </p:cNvPr>
          <p:cNvSpPr txBox="1"/>
          <p:nvPr/>
        </p:nvSpPr>
        <p:spPr>
          <a:xfrm>
            <a:off x="5838092" y="2065880"/>
            <a:ext cx="747273" cy="4806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 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60606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Policy</a:t>
            </a:r>
          </a:p>
        </p:txBody>
      </p:sp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71E7E596-C2C4-81E6-97D8-FF7D7BC5EFDC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41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239935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63739" y="239259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ของหน่วยงาน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BC8998C-A4DD-C749-68DD-8DFFF1F76E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051533"/>
              </p:ext>
            </p:extLst>
          </p:nvPr>
        </p:nvGraphicFramePr>
        <p:xfrm>
          <a:off x="782917" y="1081741"/>
          <a:ext cx="10608234" cy="5480423"/>
        </p:xfrm>
        <a:graphic>
          <a:graphicData uri="http://schemas.openxmlformats.org/drawingml/2006/table">
            <a:tbl>
              <a:tblPr/>
              <a:tblGrid>
                <a:gridCol w="1636349">
                  <a:extLst>
                    <a:ext uri="{9D8B030D-6E8A-4147-A177-3AD203B41FA5}">
                      <a16:colId xmlns:a16="http://schemas.microsoft.com/office/drawing/2014/main" val="2771309645"/>
                    </a:ext>
                  </a:extLst>
                </a:gridCol>
                <a:gridCol w="1794377">
                  <a:extLst>
                    <a:ext uri="{9D8B030D-6E8A-4147-A177-3AD203B41FA5}">
                      <a16:colId xmlns:a16="http://schemas.microsoft.com/office/drawing/2014/main" val="64714897"/>
                    </a:ext>
                  </a:extLst>
                </a:gridCol>
                <a:gridCol w="1794377">
                  <a:extLst>
                    <a:ext uri="{9D8B030D-6E8A-4147-A177-3AD203B41FA5}">
                      <a16:colId xmlns:a16="http://schemas.microsoft.com/office/drawing/2014/main" val="3146706181"/>
                    </a:ext>
                  </a:extLst>
                </a:gridCol>
                <a:gridCol w="1794377">
                  <a:extLst>
                    <a:ext uri="{9D8B030D-6E8A-4147-A177-3AD203B41FA5}">
                      <a16:colId xmlns:a16="http://schemas.microsoft.com/office/drawing/2014/main" val="2133776396"/>
                    </a:ext>
                  </a:extLst>
                </a:gridCol>
                <a:gridCol w="1794377">
                  <a:extLst>
                    <a:ext uri="{9D8B030D-6E8A-4147-A177-3AD203B41FA5}">
                      <a16:colId xmlns:a16="http://schemas.microsoft.com/office/drawing/2014/main" val="2116353325"/>
                    </a:ext>
                  </a:extLst>
                </a:gridCol>
                <a:gridCol w="1794377">
                  <a:extLst>
                    <a:ext uri="{9D8B030D-6E8A-4147-A177-3AD203B41FA5}">
                      <a16:colId xmlns:a16="http://schemas.microsoft.com/office/drawing/2014/main" val="2965743409"/>
                    </a:ext>
                  </a:extLst>
                </a:gridCol>
              </a:tblGrid>
              <a:tr h="446339">
                <a:tc gridSpan="6">
                  <a:txBody>
                    <a:bodyPr/>
                    <a:lstStyle/>
                    <a:p>
                      <a:pPr algn="ctr" fontAlgn="b"/>
                      <a:r>
                        <a:rPr lang="th-TH" sz="28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ภาพแบบจำลองระดับความพร้อมรัฐบาลดิจิทัลในแต่ละตัวชี้วัด ประจำปี </a:t>
                      </a:r>
                      <a:r>
                        <a:rPr lang="en-US" sz="2800" b="1" i="0" u="none" strike="noStrike" dirty="0">
                          <a:solidFill>
                            <a:schemeClr val="accent1">
                              <a:lumMod val="50000"/>
                            </a:schemeClr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  <a:endParaRPr lang="th-TH" sz="2800" b="1" i="0" u="none" strike="noStrike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8651" marR="8651" marT="8651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500" b="1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8651" marR="8651" marT="865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500" b="1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8651" marR="8651" marT="865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500" b="1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8651" marR="8651" marT="865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500" b="1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8651" marR="8651" marT="865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500" b="1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8651" marR="8651" marT="8651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50008760"/>
                  </a:ext>
                </a:extLst>
              </a:tr>
              <a:tr h="258852">
                <a:tc gridSpan="6">
                  <a:txBody>
                    <a:bodyPr/>
                    <a:lstStyle/>
                    <a:p>
                      <a:pPr algn="ctr" fontAlgn="b"/>
                      <a:endParaRPr lang="th-TH" sz="1600" b="1" i="0" u="none" strike="noStrike" dirty="0">
                        <a:solidFill>
                          <a:schemeClr val="accent1">
                            <a:lumMod val="50000"/>
                          </a:schemeClr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8651" marR="8651" marT="8651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th-TH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552332413"/>
                  </a:ext>
                </a:extLst>
              </a:tr>
              <a:tr h="290099">
                <a:tc>
                  <a:txBody>
                    <a:bodyPr/>
                    <a:lstStyle/>
                    <a:p>
                      <a:pPr algn="l" fontAlgn="b"/>
                      <a:endParaRPr lang="en-US" sz="18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8651" marR="8651" marT="8651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Level 1</a:t>
                      </a:r>
                    </a:p>
                  </a:txBody>
                  <a:tcPr marL="8651" marR="8651" marT="865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Level 2</a:t>
                      </a:r>
                    </a:p>
                  </a:txBody>
                  <a:tcPr marL="8651" marR="8651" marT="865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Level 3</a:t>
                      </a:r>
                    </a:p>
                  </a:txBody>
                  <a:tcPr marL="8651" marR="8651" marT="865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Level 4</a:t>
                      </a:r>
                    </a:p>
                  </a:txBody>
                  <a:tcPr marL="8651" marR="8651" marT="865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Level 5</a:t>
                      </a:r>
                    </a:p>
                  </a:txBody>
                  <a:tcPr marL="8651" marR="8651" marT="8651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71457463"/>
                  </a:ext>
                </a:extLst>
              </a:tr>
              <a:tr h="5088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Factors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59595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Initial</a:t>
                      </a:r>
                      <a:b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(E-Government)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Developing </a:t>
                      </a:r>
                      <a:endParaRPr lang="th-TH" sz="16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(Open)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Defined </a:t>
                      </a:r>
                      <a:b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(Data-centric)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Integrated </a:t>
                      </a:r>
                      <a:b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(Fully Digital)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1D14F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Optimizing </a:t>
                      </a:r>
                      <a:b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(Smart)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463863"/>
                  </a:ext>
                </a:extLst>
              </a:tr>
              <a:tr h="5088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Policies and Practices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Compliance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Transparency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Constituent value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Insight-driven transformation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1D14F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Sustainability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379045"/>
                  </a:ext>
                </a:extLst>
              </a:tr>
              <a:tr h="626542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Data-driven Practices</a:t>
                      </a:r>
                      <a:endParaRPr lang="en-US" sz="1600" b="1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Foundational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Standardized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Optimized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Integrated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1D14F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Exemplary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153252"/>
                  </a:ext>
                </a:extLst>
              </a:tr>
              <a:tr h="46678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Capability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Inefficient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Elementary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Intermediate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Effective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1D14F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savvy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160977"/>
                  </a:ext>
                </a:extLst>
              </a:tr>
              <a:tr h="46678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Public Service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Reactive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Intermediated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Proactive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Embedded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1D14F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Predictive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8996567"/>
                  </a:ext>
                </a:extLst>
              </a:tr>
              <a:tr h="50702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Smart Back Office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Basic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Co-ordinated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Strategic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1D14F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Transformational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8781030"/>
                  </a:ext>
                </a:extLst>
              </a:tr>
              <a:tr h="70017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Secure &amp; Efficient Infrastructure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Obsolete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Fundamental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Cross-channel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Integrated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1D14F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Digitized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1867296"/>
                  </a:ext>
                </a:extLst>
              </a:tr>
              <a:tr h="700170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Technology Practices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Outdated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Standard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Disruptive-tech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Leading-tech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1D14F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Future-tech</a:t>
                      </a:r>
                    </a:p>
                  </a:txBody>
                  <a:tcPr marL="8651" marR="8651" marT="8651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B050">
                        <a:alpha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4870917"/>
                  </a:ext>
                </a:extLst>
              </a:tr>
            </a:tbl>
          </a:graphicData>
        </a:graphic>
      </p:graphicFrame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7766FEE5-E628-6C70-B8DE-F7A52D4E3952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42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4441666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509096" y="229175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1: Policies and Practices)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5DD1B0FD-23E7-5561-3601-8E1272C45B7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43</a:t>
            </a:fld>
            <a:endParaRPr lang="th-TH" sz="1400" b="0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A74294FB-B634-14E5-00A1-50EDCF887DD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39642" y="888065"/>
            <a:ext cx="11553168" cy="59949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975312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509096" y="229175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1: Policies and Practices)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(ต่อ)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3AA1F9BB-54C7-3AAC-9421-084FA6B18B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44</a:t>
            </a:fld>
            <a:endParaRPr lang="th-TH" sz="1400" b="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2A87323-3061-C8C5-EAAD-EAAA8BEBF4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8539" y="884761"/>
            <a:ext cx="11601100" cy="59732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479436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27880" y="259056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2: Data-driven Practices)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E737D7A3-7F5F-C3B8-9727-2F03E65EE9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45</a:t>
            </a:fld>
            <a:endParaRPr lang="th-TH" sz="1400" b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507E157B-25FF-AA68-14D6-94402B7C491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08540" y="892726"/>
            <a:ext cx="11629148" cy="5965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98905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96043" y="247105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2: Data-driven Practices)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(ต่อ)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27C67626-9C02-6F05-1CFA-C7B0741BE5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46</a:t>
            </a:fld>
            <a:endParaRPr lang="th-TH" sz="1400" b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0899BF8-ECB1-4140-357A-15201B2BA3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6101" y="907791"/>
            <a:ext cx="11602764" cy="59502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978685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96043" y="247105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2: Data-driven Practices)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(ต่อ)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" name="Slide Number Placeholder 2">
            <a:extLst>
              <a:ext uri="{FF2B5EF4-FFF2-40B4-BE49-F238E27FC236}">
                <a16:creationId xmlns:a16="http://schemas.microsoft.com/office/drawing/2014/main" id="{AEFDEA66-6029-9E2B-383D-577432CEAD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47</a:t>
            </a:fld>
            <a:endParaRPr lang="th-TH" sz="1400" b="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7990FCD-558D-6851-2777-92A977A4F0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3956" y="903436"/>
            <a:ext cx="11699342" cy="59545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001762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93621" y="267040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3: Digital Capabilities)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C9E49B33-BE45-27F4-AA00-1E5E0863B4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48</a:t>
            </a:fld>
            <a:endParaRPr lang="th-TH" sz="1400" b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3EF4586-AD89-8233-2706-D83C91E304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6101" y="907318"/>
            <a:ext cx="11634758" cy="5975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6107762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81200" y="276988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4: Public Service)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E4E7C02-5B68-0833-94C2-F6D0249726D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49</a:t>
            </a:fld>
            <a:endParaRPr lang="th-TH" sz="1400" b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F919B0A-B4E7-7A6D-AA14-A54F504A07C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6101" y="908706"/>
            <a:ext cx="11640368" cy="5974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96833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52">
            <a:extLst>
              <a:ext uri="{FF2B5EF4-FFF2-40B4-BE49-F238E27FC236}">
                <a16:creationId xmlns:a16="http://schemas.microsoft.com/office/drawing/2014/main" id="{ABCA7BC6-9D6A-06F2-07C8-E407C26569A2}"/>
              </a:ext>
            </a:extLst>
          </p:cNvPr>
          <p:cNvSpPr>
            <a:spLocks noChangeArrowheads="1"/>
          </p:cNvSpPr>
          <p:nvPr/>
        </p:nvSpPr>
        <p:spPr bwMode="gray">
          <a:xfrm>
            <a:off x="381156" y="2286007"/>
            <a:ext cx="9262310" cy="231789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28575" algn="ctr">
            <a:solidFill>
              <a:srgbClr val="9999FF"/>
            </a:solidFill>
            <a:round/>
            <a:headEnd/>
            <a:tailEnd/>
          </a:ln>
          <a:effectLst>
            <a:outerShdw dist="99190" dir="2388334" algn="ctr" rotWithShape="0">
              <a:srgbClr val="DDDDDD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" name="AutoShape 53">
            <a:extLst>
              <a:ext uri="{FF2B5EF4-FFF2-40B4-BE49-F238E27FC236}">
                <a16:creationId xmlns:a16="http://schemas.microsoft.com/office/drawing/2014/main" id="{9F9DD9FF-BC09-D2DA-45AE-01202C836B5F}"/>
              </a:ext>
            </a:extLst>
          </p:cNvPr>
          <p:cNvSpPr>
            <a:spLocks noChangeArrowheads="1"/>
          </p:cNvSpPr>
          <p:nvPr/>
        </p:nvSpPr>
        <p:spPr bwMode="gray">
          <a:xfrm>
            <a:off x="157" y="2287068"/>
            <a:ext cx="685800" cy="685800"/>
          </a:xfrm>
          <a:prstGeom prst="diamond">
            <a:avLst/>
          </a:prstGeom>
          <a:solidFill>
            <a:srgbClr val="9999FF"/>
          </a:solidFill>
          <a:ln w="25400" algn="ctr">
            <a:solidFill>
              <a:srgbClr val="FFFFFF"/>
            </a:solidFill>
            <a:miter lim="800000"/>
            <a:headEnd/>
            <a:tailEnd/>
          </a:ln>
          <a:effectLst>
            <a:outerShdw dist="63500" dir="221219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" name="Text Box 55">
            <a:extLst>
              <a:ext uri="{FF2B5EF4-FFF2-40B4-BE49-F238E27FC236}">
                <a16:creationId xmlns:a16="http://schemas.microsoft.com/office/drawing/2014/main" id="{7469029C-DC24-A42A-AF3D-1DCC020A267A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53057" y="2385493"/>
            <a:ext cx="3561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92457" dir="984327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1</a:t>
            </a:r>
          </a:p>
        </p:txBody>
      </p:sp>
      <p:sp>
        <p:nvSpPr>
          <p:cNvPr id="3" name="Text Box 54">
            <a:extLst>
              <a:ext uri="{FF2B5EF4-FFF2-40B4-BE49-F238E27FC236}">
                <a16:creationId xmlns:a16="http://schemas.microsoft.com/office/drawing/2014/main" id="{318BDBF9-B680-93CA-98A6-C6FDA8DEB507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37344" y="2626365"/>
            <a:ext cx="9134221" cy="14053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0" fontAlgn="auto" latinLnBrk="0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2.1</a:t>
            </a:r>
            <a:r>
              <a:rPr kumimoji="0" lang="th-TH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การพัฒนาองค์การสู่ดิจิทัล</a:t>
            </a:r>
          </a:p>
          <a:p>
            <a:pPr marL="0" marR="0" lvl="0" indent="0" algn="l" defTabSz="914400" rtl="0" eaLnBrk="0" fontAlgn="auto" latinLnBrk="0" hangingPunct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38163" algn="l"/>
              </a:tabLst>
              <a:defRPr/>
            </a:pPr>
            <a:r>
              <a:rPr kumimoji="0" lang="th-TH" alt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   </a:t>
            </a:r>
            <a:r>
              <a:rPr kumimoji="0" lang="en-US" alt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1.</a:t>
            </a:r>
            <a:r>
              <a:rPr lang="en-US" altLang="en-US" sz="2400" b="1" kern="0" dirty="0">
                <a:solidFill>
                  <a:prstClr val="black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	</a:t>
            </a:r>
            <a:r>
              <a:rPr kumimoji="0" lang="th-TH" alt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การสร้างนวัตกรรมในการปรับปรุงกระบวนงานหรือการให้บริการ (</a:t>
            </a:r>
            <a:r>
              <a:rPr kumimoji="0" lang="en-US" altLang="en-US" sz="2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e-Service)</a:t>
            </a:r>
          </a:p>
          <a:p>
            <a:pPr marL="263525" marR="0" lvl="0" indent="274638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1 (1) ระดับความสำเร็จในการขับเคลื่อนการพัฒนางานบริการ 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Agenda 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ตามมติคณะรัฐมนตรี (12 งานบริการ) </a:t>
            </a:r>
          </a:p>
          <a:p>
            <a:pPr marL="263525" marR="0" lvl="0" indent="274638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1 (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 ระดับความสำเร็จในการสร้างนวัตกรรมในการปรับปรุงกระบวนงาน (</a:t>
            </a:r>
            <a:r>
              <a:rPr kumimoji="0" lang="en-US" altLang="ko-KR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e-Service)  L1/L2/L3 </a:t>
            </a:r>
            <a:endParaRPr kumimoji="0" lang="th-TH" altLang="ko-KR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4" name="ตัวแทนหมายเลขสไลด์ 1">
            <a:extLst>
              <a:ext uri="{FF2B5EF4-FFF2-40B4-BE49-F238E27FC236}">
                <a16:creationId xmlns:a16="http://schemas.microsoft.com/office/drawing/2014/main" id="{1D6A7869-9EF4-E8C6-D920-0C4C3B89D2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5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0684397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39833" y="239110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4: Public Service) (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ต่อ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7BAFBE26-E4CC-01B3-A055-0BCD755B57A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50</a:t>
            </a:fld>
            <a:endParaRPr lang="th-TH" sz="1400" b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CC5C4C11-7A41-5152-7C78-17BBE49ACF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6101" y="879879"/>
            <a:ext cx="11640368" cy="59781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025876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63739" y="265036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5: Smart Back Office)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93D33D0-5BEB-82A1-DA08-B7E48F33B3A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3660" y="880987"/>
            <a:ext cx="11696467" cy="5977013"/>
          </a:xfrm>
          <a:prstGeom prst="rect">
            <a:avLst/>
          </a:prstGeom>
        </p:spPr>
      </p:pic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B35E52-B902-697B-78AF-128F2538C4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51</a:t>
            </a:fld>
            <a:endParaRPr lang="th-TH" sz="1400" b="0" dirty="0"/>
          </a:p>
        </p:txBody>
      </p:sp>
    </p:spTree>
    <p:extLst>
      <p:ext uri="{BB962C8B-B14F-4D97-AF65-F5344CB8AC3E}">
        <p14:creationId xmlns:p14="http://schemas.microsoft.com/office/powerpoint/2010/main" val="278664424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63739" y="265036"/>
            <a:ext cx="107222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5: Smart Back Office)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(ต่อ)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B35E52-B902-697B-78AF-128F2538C41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17913"/>
            <a:ext cx="2743200" cy="365125"/>
          </a:xfrm>
        </p:spPr>
        <p:txBody>
          <a:bodyPr/>
          <a:lstStyle/>
          <a:p>
            <a:pPr algn="r">
              <a:defRPr/>
            </a:pPr>
            <a:fld id="{41A61DF1-3BB6-403F-9CC9-71F63F6F4AF1}" type="slidenum">
              <a:rPr lang="th-TH" sz="1400" b="0" smtClean="0"/>
              <a:pPr algn="r">
                <a:defRPr/>
              </a:pPr>
              <a:t>52</a:t>
            </a:fld>
            <a:endParaRPr lang="th-TH" sz="1400" b="0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1634D240-9062-24F0-CD8F-83F960CA83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4880" y="887393"/>
            <a:ext cx="11645979" cy="59900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3179333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43731" y="246882"/>
            <a:ext cx="116522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6: Secure and Efficient Infrastructure)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6805CE7-55FA-8526-F43F-B48AC71649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91711" y="882574"/>
            <a:ext cx="11652270" cy="5975426"/>
          </a:xfrm>
          <a:prstGeom prst="rect">
            <a:avLst/>
          </a:prstGeom>
        </p:spPr>
      </p:pic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65661371-E7E9-F5EA-4C9C-11C2AF302C1B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53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9475916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6EA21311-310E-879A-9ABB-A6F58EF8CD7A}"/>
              </a:ext>
            </a:extLst>
          </p:cNvPr>
          <p:cNvSpPr txBox="1"/>
          <p:nvPr/>
        </p:nvSpPr>
        <p:spPr>
          <a:xfrm>
            <a:off x="415682" y="274933"/>
            <a:ext cx="11652270" cy="4462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การยกระดับ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Maturity </a:t>
            </a:r>
            <a:r>
              <a:rPr kumimoji="0" lang="th-TH" sz="2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 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 (Pillar 6: Secure and Efficient Infrastructure </a:t>
            </a:r>
            <a:r>
              <a:rPr kumimoji="0" lang="th-TH" sz="2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 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Pillar</a:t>
            </a:r>
            <a:r>
              <a:rPr kumimoji="0" lang="th-TH" sz="2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7: Digital Technology Practices)</a:t>
            </a:r>
          </a:p>
        </p:txBody>
      </p: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3E9D6C6C-F53F-0738-2CFB-BAEE60286D04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54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CE74A18-9B09-9FC5-5248-D471DC3D41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0490" y="879857"/>
            <a:ext cx="11652270" cy="59949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434476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82283" y="312451"/>
            <a:ext cx="11621042" cy="448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ระดับความพร้อมรัฐบาลดิจิทัลหน่วยงานภาครัฐของประเทศไทย</a:t>
            </a:r>
            <a:endParaRPr kumimoji="0" lang="th-TH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highlight>
                <a:srgbClr val="0000FF"/>
              </a:highlight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8EF34A5-95D7-453A-B15E-F629E78054D4}"/>
              </a:ext>
            </a:extLst>
          </p:cNvPr>
          <p:cNvSpPr/>
          <p:nvPr/>
        </p:nvSpPr>
        <p:spPr>
          <a:xfrm>
            <a:off x="10160" y="6497345"/>
            <a:ext cx="3918206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ช่วงเวลารายงานผล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เดือน ต.ค. ของทุกปี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844480A-979E-4719-8A4B-A23DAE79CFF8}"/>
              </a:ext>
            </a:extLst>
          </p:cNvPr>
          <p:cNvSpPr/>
          <p:nvPr/>
        </p:nvSpPr>
        <p:spPr>
          <a:xfrm>
            <a:off x="11079" y="5968098"/>
            <a:ext cx="12131040" cy="447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ี่ไม่มีผลประเมินตามแบบสำรวจระดับความพร้อมการพัฒนารัฐบาลดิจิทัลหน่วยงานภาครัฐของประเทศไทย จะได้คะแนนตัวชี้วัดนี้เท่ากับ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0</a:t>
            </a:r>
          </a:p>
          <a:p>
            <a:pPr marL="546100" marR="0" lvl="0" indent="-7938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4896114-3CB4-46EF-83A0-8BA29C876A73}"/>
              </a:ext>
            </a:extLst>
          </p:cNvPr>
          <p:cNvSpPr/>
          <p:nvPr/>
        </p:nvSpPr>
        <p:spPr>
          <a:xfrm>
            <a:off x="6307" y="6326212"/>
            <a:ext cx="6734673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ผู้รับผิดชอบการรายงานผล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สำนักงานพัฒนารัฐบาลดิจิทัล (องค์การมหาชน) (สพร.)</a:t>
            </a:r>
          </a:p>
        </p:txBody>
      </p: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7DD93D2-27AF-41DA-9C4C-0A5EF9B237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1120000"/>
              </p:ext>
            </p:extLst>
          </p:nvPr>
        </p:nvGraphicFramePr>
        <p:xfrm>
          <a:off x="105763" y="3728918"/>
          <a:ext cx="11980474" cy="2242832"/>
        </p:xfrm>
        <a:graphic>
          <a:graphicData uri="http://schemas.openxmlformats.org/drawingml/2006/table">
            <a:tbl>
              <a:tblPr/>
              <a:tblGrid>
                <a:gridCol w="2845837">
                  <a:extLst>
                    <a:ext uri="{9D8B030D-6E8A-4147-A177-3AD203B41FA5}">
                      <a16:colId xmlns:a16="http://schemas.microsoft.com/office/drawing/2014/main" val="4116421523"/>
                    </a:ext>
                  </a:extLst>
                </a:gridCol>
                <a:gridCol w="2878758">
                  <a:extLst>
                    <a:ext uri="{9D8B030D-6E8A-4147-A177-3AD203B41FA5}">
                      <a16:colId xmlns:a16="http://schemas.microsoft.com/office/drawing/2014/main" val="2395031024"/>
                    </a:ext>
                  </a:extLst>
                </a:gridCol>
                <a:gridCol w="3072396">
                  <a:extLst>
                    <a:ext uri="{9D8B030D-6E8A-4147-A177-3AD203B41FA5}">
                      <a16:colId xmlns:a16="http://schemas.microsoft.com/office/drawing/2014/main" val="1583591442"/>
                    </a:ext>
                  </a:extLst>
                </a:gridCol>
                <a:gridCol w="3183483">
                  <a:extLst>
                    <a:ext uri="{9D8B030D-6E8A-4147-A177-3AD203B41FA5}">
                      <a16:colId xmlns:a16="http://schemas.microsoft.com/office/drawing/2014/main" val="67155911"/>
                    </a:ext>
                  </a:extLst>
                </a:gridCol>
              </a:tblGrid>
              <a:tr h="229783">
                <a:tc gridSpan="4">
                  <a:txBody>
                    <a:bodyPr/>
                    <a:lstStyle/>
                    <a:p>
                      <a:pPr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 </a:t>
                      </a:r>
                      <a:endParaRPr lang="th-TH" sz="14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4763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4763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69275333"/>
                  </a:ext>
                </a:extLst>
              </a:tr>
              <a:tr h="297158"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  <a:endParaRPr lang="th-TH" sz="14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เป้าหมายมาตรฐาน (75)</a:t>
                      </a:r>
                      <a:endParaRPr lang="th-TH" sz="14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4E0B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  <a:endParaRPr lang="th-TH" sz="14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D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7869"/>
                  </a:ext>
                </a:extLst>
              </a:tr>
              <a:tr h="256383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1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หน่วยงานที่ได้</a:t>
                      </a: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Pillar 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ระดับ </a:t>
                      </a: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ขึ้นไป เป็นจำนวน </a:t>
                      </a:r>
                      <a:b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0-2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Pillar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จาก </a:t>
                      </a: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 </a:t>
                      </a:r>
                      <a:r>
                        <a:rPr lang="en-US" sz="1300" spc="-3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Pillar)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อย่างน้อย 1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อย่างน้อย 2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อย่างน้อย 3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2480138"/>
                  </a:ext>
                </a:extLst>
              </a:tr>
              <a:tr h="353433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2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หน่วยงานที่ได้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เป็นจำนวน </a:t>
                      </a:r>
                      <a:b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3-6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จาก 7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Pillar)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ลดลงอย่างน้อย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b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จากผลการดำเนินงานปี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เท่ากับผลการดำเนินงานปี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 </a:t>
                      </a:r>
                      <a:b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เพิ่มขึ้นอย่างน้อย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b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จากผลการดำเนินงานปี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0102105"/>
                  </a:ext>
                </a:extLst>
              </a:tr>
              <a:tr h="405630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3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 </a:t>
                      </a:r>
                      <a:r>
                        <a:rPr lang="en-US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หน่วยงานที่ได้ </a:t>
                      </a:r>
                      <a:r>
                        <a:rPr lang="en-US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ทั้ง 7 </a:t>
                      </a:r>
                      <a:r>
                        <a:rPr lang="en-US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Pillar)</a:t>
                      </a:r>
                      <a:endParaRPr lang="th-TH" sz="1300" b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อย่างน้อย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ขึ้นไปอย่างน้อย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 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และไม่มี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ที่ต่ำกว่าระดับ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0494779"/>
                  </a:ext>
                </a:extLst>
              </a:tr>
              <a:tr h="261295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สำนักงานคณะกรรมการส่งเสริมการลงทุน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อย่างน้อย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อย่างน้อย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อย่างน้อย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98971091"/>
                  </a:ext>
                </a:extLst>
              </a:tr>
              <a:tr h="258046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กรมพัฒนาฝีมือแรงงาน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อย่างน้อย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อย่างน้อย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มีจำนวน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0329079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DD8141BD-60C4-4E05-A6DB-75D27BB41B47}"/>
              </a:ext>
            </a:extLst>
          </p:cNvPr>
          <p:cNvSpPr/>
          <p:nvPr/>
        </p:nvSpPr>
        <p:spPr>
          <a:xfrm>
            <a:off x="123081" y="951230"/>
            <a:ext cx="11945838" cy="15381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394200" algn="l"/>
              </a:tabLst>
              <a:defRPr/>
            </a:pPr>
            <a:r>
              <a:rPr kumimoji="0" lang="th-TH" sz="13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	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สำนักงานพัฒนารัฐบาลดิจิทัล (องค์การมหาชน) หรือ สพร. สำรวจ เก็บรวบรวมข้อมูล วิเคราะห์ และวิจัย เพื่อจัดทำตัวชี้วัด ดัชนีสนับสนุนการพัฒนารัฐบาลดิจิทัลเสนอต่อคณะกรรมการพัฒนารัฐบาลดิจิทัล ซึ่งสอดคล้องกับโครงการสำรวจระดับความพร้อมการพัฒนารัฐบาลดิจิทัลหน่วยงานภาครัฐ ที่ทำการสำรวจมาอย่างต่อเนื่องตั้งแต่ปี พ.ศ. 2558 จนถึงปัจจุบัน โดยในปี พ.ศ. 2566 สพร. ได้กำหนดกลุ่มเป้าหมายในการสำรวจ จำนวนรวมทั้งสิ้น 37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6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ประกอบด้วย หน่วยงานภาครัฐระดับกรมหรือเทียบเท่า จำนวน 30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0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(ส่วนราชการ รัฐวิสาหกิจ องค์การมหาชน และหน่วยงานรูปแบบอื่น) และคณะกรรมการผู้บริหารเทคโนโลยีสารสนเทศระดับสูงระดับจังหวัด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Provincial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Chief Information Officer Committee: PCIO)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จำนวน 76 จังหวัด</a:t>
            </a: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ระดับความพร้อมรัฐบาลดิจิทัล แบ่งเป็น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5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ระดับ (ระดับที่ 1 ระดับขั้นริเริ่ม (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Initial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 , ระดับที่ 2 ระดับขั้นต้น (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Developing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 , ระดับที่ 3 ระดับขั้นกลาง </a:t>
            </a:r>
            <a:r>
              <a:rPr lang="en-US" sz="1300" dirty="0"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(D</a:t>
            </a:r>
            <a:r>
              <a:rPr kumimoji="0" lang="en-GB" sz="13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efined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, ระดับที่ 4 ระดับขั้นสูง (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Managed</a:t>
            </a:r>
            <a:r>
              <a:rPr lang="th-TH" sz="1300" dirty="0"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, ระดับที่ 5 ระดับขั้นสูงสุด (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Optimizing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)) จากการสำรวจ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7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ตัวชี้วัด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Pillar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ได้แก่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1) Policies and Practices 2) Data-driven Practices 3)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Digital Capability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4)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Public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Service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5)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Smart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Back Office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6)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Secure and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Efficient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Infrastructure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และ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7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Digital Technology Practices</a:t>
            </a:r>
            <a:endParaRPr kumimoji="0" lang="th-TH" sz="1300" b="0" i="0" u="none" strike="sng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ผลการสำรวจดังกล่าวจะสามารถใช้เป็นข้อมูลประกอบการจัดทำนโยบายและแผนการขับเคลื่อนภาครัฐไปสู่การเป็นรัฐบาลดิจิทัล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Digital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Government)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โดย สพร. เป็นผู้ประมวลผลจากการสำรวจจากหน่วยงานทั้งหมดที่ประเมินตนเองตามแบบสำรวจของ สพร. </a:t>
            </a:r>
            <a:b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</a:b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DG Readiness Survey)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แล้วประกาศผลระดับความพร้อมรัฐบาลดิจิทัลในทุกปี ผ่านเว็บไซต์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https://www.dga.or.th/policy-standard/policy-regulation/dg-readiness-survey/</a:t>
            </a:r>
            <a:endParaRPr kumimoji="0" lang="th-TH" sz="13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รณีใช้ประเมินส่วนราชการที่อยู่ในระบบการประเมินส่วนราชการตามมาตรการปรับปรุงประสิทธิภาพในการปฏิบัติราชการของส่วนราชการตามที่สำนักงาน </a:t>
            </a:r>
            <a:r>
              <a:rPr kumimoji="0" lang="th-TH" sz="13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ก.พ.ร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. กำหนด ประกอบด้วย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154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คือ กรมต่าง ๆ หน่วยงานสังกัดสำนักนายกรัฐมนตรี หน่วยงานไม่สังกัด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949444D-2240-48BF-95BC-6133A3CD4363}"/>
              </a:ext>
            </a:extLst>
          </p:cNvPr>
          <p:cNvSpPr/>
          <p:nvPr/>
        </p:nvSpPr>
        <p:spPr>
          <a:xfrm>
            <a:off x="123081" y="2530871"/>
            <a:ext cx="3433048" cy="2431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 ปี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3ED8180-65BB-45F8-BDF0-D632687FBBC8}"/>
              </a:ext>
            </a:extLst>
          </p:cNvPr>
          <p:cNvSpPr txBox="1"/>
          <p:nvPr/>
        </p:nvSpPr>
        <p:spPr>
          <a:xfrm>
            <a:off x="9195417" y="301226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เกณฑ์การประเมิน</a:t>
            </a:r>
          </a:p>
        </p:txBody>
      </p: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E8B1369B-1113-FBD0-16D0-5BFED57106FC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55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91A8F4E4-0A06-BA3E-D7CB-96C9F98E0E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22945216"/>
              </p:ext>
            </p:extLst>
          </p:nvPr>
        </p:nvGraphicFramePr>
        <p:xfrm>
          <a:off x="105761" y="2794040"/>
          <a:ext cx="8050911" cy="8783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0378">
                  <a:extLst>
                    <a:ext uri="{9D8B030D-6E8A-4147-A177-3AD203B41FA5}">
                      <a16:colId xmlns:a16="http://schemas.microsoft.com/office/drawing/2014/main" val="51523606"/>
                    </a:ext>
                  </a:extLst>
                </a:gridCol>
                <a:gridCol w="664951">
                  <a:extLst>
                    <a:ext uri="{9D8B030D-6E8A-4147-A177-3AD203B41FA5}">
                      <a16:colId xmlns:a16="http://schemas.microsoft.com/office/drawing/2014/main" val="2644754066"/>
                    </a:ext>
                  </a:extLst>
                </a:gridCol>
                <a:gridCol w="624894">
                  <a:extLst>
                    <a:ext uri="{9D8B030D-6E8A-4147-A177-3AD203B41FA5}">
                      <a16:colId xmlns:a16="http://schemas.microsoft.com/office/drawing/2014/main" val="1595627643"/>
                    </a:ext>
                  </a:extLst>
                </a:gridCol>
                <a:gridCol w="705009">
                  <a:extLst>
                    <a:ext uri="{9D8B030D-6E8A-4147-A177-3AD203B41FA5}">
                      <a16:colId xmlns:a16="http://schemas.microsoft.com/office/drawing/2014/main" val="2659447798"/>
                    </a:ext>
                  </a:extLst>
                </a:gridCol>
                <a:gridCol w="713020">
                  <a:extLst>
                    <a:ext uri="{9D8B030D-6E8A-4147-A177-3AD203B41FA5}">
                      <a16:colId xmlns:a16="http://schemas.microsoft.com/office/drawing/2014/main" val="3079781069"/>
                    </a:ext>
                  </a:extLst>
                </a:gridCol>
                <a:gridCol w="865238">
                  <a:extLst>
                    <a:ext uri="{9D8B030D-6E8A-4147-A177-3AD203B41FA5}">
                      <a16:colId xmlns:a16="http://schemas.microsoft.com/office/drawing/2014/main" val="3602311173"/>
                    </a:ext>
                  </a:extLst>
                </a:gridCol>
                <a:gridCol w="897284">
                  <a:extLst>
                    <a:ext uri="{9D8B030D-6E8A-4147-A177-3AD203B41FA5}">
                      <a16:colId xmlns:a16="http://schemas.microsoft.com/office/drawing/2014/main" val="3714185839"/>
                    </a:ext>
                  </a:extLst>
                </a:gridCol>
                <a:gridCol w="921318">
                  <a:extLst>
                    <a:ext uri="{9D8B030D-6E8A-4147-A177-3AD203B41FA5}">
                      <a16:colId xmlns:a16="http://schemas.microsoft.com/office/drawing/2014/main" val="1510311638"/>
                    </a:ext>
                  </a:extLst>
                </a:gridCol>
                <a:gridCol w="913306">
                  <a:extLst>
                    <a:ext uri="{9D8B030D-6E8A-4147-A177-3AD203B41FA5}">
                      <a16:colId xmlns:a16="http://schemas.microsoft.com/office/drawing/2014/main" val="3878331073"/>
                    </a:ext>
                  </a:extLst>
                </a:gridCol>
                <a:gridCol w="1195513">
                  <a:extLst>
                    <a:ext uri="{9D8B030D-6E8A-4147-A177-3AD203B41FA5}">
                      <a16:colId xmlns:a16="http://schemas.microsoft.com/office/drawing/2014/main" val="2065998880"/>
                    </a:ext>
                  </a:extLst>
                </a:gridCol>
              </a:tblGrid>
              <a:tr h="0"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ข้อมูลพื้นฐาน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Baseline)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 – 2570 (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ถ้ามี)</a:t>
                      </a:r>
                      <a:endParaRPr lang="en-US" sz="120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39903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2562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2563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2564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2565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2567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2568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2569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2570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8994238"/>
                  </a:ext>
                </a:extLst>
              </a:tr>
              <a:tr h="379067"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FF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9680560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2C95AE98-599E-3EDE-7544-FF53E93F47A6}"/>
              </a:ext>
            </a:extLst>
          </p:cNvPr>
          <p:cNvSpPr txBox="1"/>
          <p:nvPr/>
        </p:nvSpPr>
        <p:spPr>
          <a:xfrm>
            <a:off x="8246635" y="2824898"/>
            <a:ext cx="3822284" cy="8248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400" b="1" spc="-4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เป้าหมายแผนแม่บทภายใต้ยุทธศาสตร์ พ.ศ. </a:t>
            </a:r>
            <a:r>
              <a:rPr lang="en-US" sz="1400" b="1" spc="-40" dirty="0">
                <a:latin typeface="TH SarabunPSK" panose="020B0500040200020003" pitchFamily="34" charset="-34"/>
                <a:cs typeface="TH SarabunPSK" panose="020B0500040200020003" pitchFamily="34" charset="-34"/>
              </a:rPr>
              <a:t>2566 – 2580 </a:t>
            </a:r>
            <a:r>
              <a:rPr lang="th-TH" sz="1400" b="1" spc="-40" dirty="0">
                <a:latin typeface="TH SarabunPSK" panose="020B0500040200020003" pitchFamily="34" charset="-34"/>
                <a:cs typeface="TH SarabunPSK" panose="020B0500040200020003" pitchFamily="34" charset="-34"/>
              </a:rPr>
              <a:t>(ฉบับแก้ไขเพิ่มเติม)</a:t>
            </a:r>
            <a:r>
              <a:rPr lang="en-US" sz="1400" b="1" spc="-40" dirty="0">
                <a:latin typeface="TH SarabunPSK" panose="020B0500040200020003" pitchFamily="34" charset="-34"/>
                <a:cs typeface="TH SarabunPSK" panose="020B0500040200020003" pitchFamily="34" charset="-34"/>
              </a:rPr>
              <a:t>:</a:t>
            </a:r>
            <a:endParaRPr lang="th-TH" sz="1400" b="1" spc="-40" dirty="0"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marL="0" marR="0" lvl="0" indent="0" defTabSz="914400" rtl="0" eaLnBrk="1" fontAlgn="b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สัดส่วนหน่วยงานระดับกรมที่มีระดับความพร้อมรัฐบาล ดิจิทัลหน่วยงานภาครัฐที่อยู่ในระดับ 4 ขึ้นไป ต่อ หน่วยงานภาครัฐระดับกรมทั้งหมด </a:t>
            </a:r>
            <a:br>
              <a:rPr lang="th-TH" sz="1400" dirty="0"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th-TH" sz="1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(ไม่น้อยกว่าร้อยละ 20 ภายในปี 2570)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664669896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82283" y="312451"/>
            <a:ext cx="11621042" cy="448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คะแนนความพร้อมรัฐบาลดิจิทัลหน่วยงานภาครัฐของประเทศไทย</a:t>
            </a:r>
            <a:endParaRPr kumimoji="0" lang="th-TH" sz="2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highlight>
                <a:srgbClr val="0000FF"/>
              </a:highlight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8EF34A5-95D7-453A-B15E-F629E78054D4}"/>
              </a:ext>
            </a:extLst>
          </p:cNvPr>
          <p:cNvSpPr/>
          <p:nvPr/>
        </p:nvSpPr>
        <p:spPr>
          <a:xfrm>
            <a:off x="10160" y="6497345"/>
            <a:ext cx="3918206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ช่วงเวลารายงานผล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เดือน ต.ค. ของทุกปี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844480A-979E-4719-8A4B-A23DAE79CFF8}"/>
              </a:ext>
            </a:extLst>
          </p:cNvPr>
          <p:cNvSpPr/>
          <p:nvPr/>
        </p:nvSpPr>
        <p:spPr>
          <a:xfrm>
            <a:off x="11079" y="5968098"/>
            <a:ext cx="12131040" cy="2705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ี่ไม่มีผลประเมินตามแบบสำรวจระดับความพร้อมการพัฒนารัฐบาลดิจิทัลหน่วยงานภาครัฐของประเทศไทย จะได้คะแนนตัวชี้วัดนี้เท่ากับ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0</a:t>
            </a: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4896114-3CB4-46EF-83A0-8BA29C876A73}"/>
              </a:ext>
            </a:extLst>
          </p:cNvPr>
          <p:cNvSpPr/>
          <p:nvPr/>
        </p:nvSpPr>
        <p:spPr>
          <a:xfrm>
            <a:off x="6307" y="6326212"/>
            <a:ext cx="6734673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ผู้รับผิดชอบการรายงานผล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สำนักงานพัฒนารัฐบาลดิจิทัล (องค์การมหาชน) (สพร.)</a:t>
            </a:r>
          </a:p>
        </p:txBody>
      </p: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7DD93D2-27AF-41DA-9C4C-0A5EF9B237E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2747352"/>
              </p:ext>
            </p:extLst>
          </p:nvPr>
        </p:nvGraphicFramePr>
        <p:xfrm>
          <a:off x="105763" y="3728918"/>
          <a:ext cx="11980474" cy="2040946"/>
        </p:xfrm>
        <a:graphic>
          <a:graphicData uri="http://schemas.openxmlformats.org/drawingml/2006/table">
            <a:tbl>
              <a:tblPr/>
              <a:tblGrid>
                <a:gridCol w="2845837">
                  <a:extLst>
                    <a:ext uri="{9D8B030D-6E8A-4147-A177-3AD203B41FA5}">
                      <a16:colId xmlns:a16="http://schemas.microsoft.com/office/drawing/2014/main" val="4116421523"/>
                    </a:ext>
                  </a:extLst>
                </a:gridCol>
                <a:gridCol w="2878758">
                  <a:extLst>
                    <a:ext uri="{9D8B030D-6E8A-4147-A177-3AD203B41FA5}">
                      <a16:colId xmlns:a16="http://schemas.microsoft.com/office/drawing/2014/main" val="2395031024"/>
                    </a:ext>
                  </a:extLst>
                </a:gridCol>
                <a:gridCol w="3072396">
                  <a:extLst>
                    <a:ext uri="{9D8B030D-6E8A-4147-A177-3AD203B41FA5}">
                      <a16:colId xmlns:a16="http://schemas.microsoft.com/office/drawing/2014/main" val="1583591442"/>
                    </a:ext>
                  </a:extLst>
                </a:gridCol>
                <a:gridCol w="3183483">
                  <a:extLst>
                    <a:ext uri="{9D8B030D-6E8A-4147-A177-3AD203B41FA5}">
                      <a16:colId xmlns:a16="http://schemas.microsoft.com/office/drawing/2014/main" val="67155911"/>
                    </a:ext>
                  </a:extLst>
                </a:gridCol>
              </a:tblGrid>
              <a:tr h="229783">
                <a:tc gridSpan="4">
                  <a:txBody>
                    <a:bodyPr/>
                    <a:lstStyle/>
                    <a:p>
                      <a:pPr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 </a:t>
                      </a:r>
                      <a:endParaRPr lang="th-TH" sz="14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4763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4763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69275333"/>
                  </a:ext>
                </a:extLst>
              </a:tr>
              <a:tr h="297158"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  <a:endParaRPr lang="th-TH" sz="14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เป้าหมายมาตรฐาน (75)</a:t>
                      </a:r>
                      <a:endParaRPr lang="th-TH" sz="14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4E0B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  <a:endParaRPr lang="th-TH" sz="14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D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7869"/>
                  </a:ext>
                </a:extLst>
              </a:tr>
              <a:tr h="256383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1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หน่วยงานที่ได้</a:t>
                      </a: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Pillar 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ระดับ </a:t>
                      </a: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ขึ้นไป เป็นจำนวน </a:t>
                      </a:r>
                      <a:b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</a:b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0-2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Pillar</a:t>
                      </a:r>
                      <a:r>
                        <a:rPr kumimoji="0" lang="th-TH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จาก </a:t>
                      </a:r>
                      <a:r>
                        <a:rPr kumimoji="0" lang="en-US" sz="130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 </a:t>
                      </a:r>
                      <a:r>
                        <a:rPr lang="en-US" sz="1300" spc="-30" dirty="0">
                          <a:solidFill>
                            <a:prstClr val="black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Pillar)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 – 10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คะแนน</a:t>
                      </a:r>
                    </a:p>
                  </a:txBody>
                  <a:tcPr marL="61913" marR="61913" marT="23813" marB="23813"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 + 5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คะแนน</a:t>
                      </a:r>
                    </a:p>
                  </a:txBody>
                  <a:tcPr marL="61913" marR="61913" marT="23813" marB="23813"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2480138"/>
                  </a:ext>
                </a:extLst>
              </a:tr>
              <a:tr h="353433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2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หน่วยงานที่ได้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เป็นจำนวน </a:t>
                      </a:r>
                      <a:b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3-6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จาก 7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Pillar)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50102105"/>
                  </a:ext>
                </a:extLst>
              </a:tr>
              <a:tr h="247597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300" b="1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 </a:t>
                      </a:r>
                      <a:r>
                        <a:rPr lang="en-US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หน่วยงานที่ได้ </a:t>
                      </a:r>
                      <a:r>
                        <a:rPr lang="en-US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 </a:t>
                      </a:r>
                      <a:r>
                        <a:rPr lang="th-TH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 3 ขึ้นไป ทั้ง 7 </a:t>
                      </a:r>
                      <a:r>
                        <a:rPr lang="en-US" sz="1300" b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Pillar)</a:t>
                      </a:r>
                      <a:endParaRPr lang="th-TH" sz="1300" b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 – 10</a:t>
                      </a: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คะแนน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สูงกว่าคะแนนปี </a:t>
                      </a:r>
                      <a:r>
                        <a:rPr lang="en-US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0494779"/>
                  </a:ext>
                </a:extLst>
              </a:tr>
              <a:tr h="201168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สำนักงานคณะกรรมการส่งเสริมการลงทุน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ไม่ต้องประเมินตัวชี้วัดนี้ เนื่องจากไม่มีผลคะแนนปี </a:t>
                      </a:r>
                      <a:r>
                        <a:rPr lang="en-US" sz="130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th-TH" sz="1300" dirty="0">
                        <a:solidFill>
                          <a:srgbClr val="FF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 hMerge="1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1159021"/>
                  </a:ext>
                </a:extLst>
              </a:tr>
              <a:tr h="252030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3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กรมพัฒนาฝีมือแรงงาน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3" vMerge="1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 vMerge="1"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3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167580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483E7603-96E6-4C84-A9F1-3F716F0209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5497484"/>
              </p:ext>
            </p:extLst>
          </p:nvPr>
        </p:nvGraphicFramePr>
        <p:xfrm>
          <a:off x="105761" y="2794040"/>
          <a:ext cx="8050911" cy="8783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0378">
                  <a:extLst>
                    <a:ext uri="{9D8B030D-6E8A-4147-A177-3AD203B41FA5}">
                      <a16:colId xmlns:a16="http://schemas.microsoft.com/office/drawing/2014/main" val="51523606"/>
                    </a:ext>
                  </a:extLst>
                </a:gridCol>
                <a:gridCol w="664951">
                  <a:extLst>
                    <a:ext uri="{9D8B030D-6E8A-4147-A177-3AD203B41FA5}">
                      <a16:colId xmlns:a16="http://schemas.microsoft.com/office/drawing/2014/main" val="2644754066"/>
                    </a:ext>
                  </a:extLst>
                </a:gridCol>
                <a:gridCol w="624894">
                  <a:extLst>
                    <a:ext uri="{9D8B030D-6E8A-4147-A177-3AD203B41FA5}">
                      <a16:colId xmlns:a16="http://schemas.microsoft.com/office/drawing/2014/main" val="1595627643"/>
                    </a:ext>
                  </a:extLst>
                </a:gridCol>
                <a:gridCol w="705009">
                  <a:extLst>
                    <a:ext uri="{9D8B030D-6E8A-4147-A177-3AD203B41FA5}">
                      <a16:colId xmlns:a16="http://schemas.microsoft.com/office/drawing/2014/main" val="2659447798"/>
                    </a:ext>
                  </a:extLst>
                </a:gridCol>
                <a:gridCol w="713020">
                  <a:extLst>
                    <a:ext uri="{9D8B030D-6E8A-4147-A177-3AD203B41FA5}">
                      <a16:colId xmlns:a16="http://schemas.microsoft.com/office/drawing/2014/main" val="3079781069"/>
                    </a:ext>
                  </a:extLst>
                </a:gridCol>
                <a:gridCol w="865238">
                  <a:extLst>
                    <a:ext uri="{9D8B030D-6E8A-4147-A177-3AD203B41FA5}">
                      <a16:colId xmlns:a16="http://schemas.microsoft.com/office/drawing/2014/main" val="3602311173"/>
                    </a:ext>
                  </a:extLst>
                </a:gridCol>
                <a:gridCol w="897284">
                  <a:extLst>
                    <a:ext uri="{9D8B030D-6E8A-4147-A177-3AD203B41FA5}">
                      <a16:colId xmlns:a16="http://schemas.microsoft.com/office/drawing/2014/main" val="3714185839"/>
                    </a:ext>
                  </a:extLst>
                </a:gridCol>
                <a:gridCol w="921318">
                  <a:extLst>
                    <a:ext uri="{9D8B030D-6E8A-4147-A177-3AD203B41FA5}">
                      <a16:colId xmlns:a16="http://schemas.microsoft.com/office/drawing/2014/main" val="1510311638"/>
                    </a:ext>
                  </a:extLst>
                </a:gridCol>
                <a:gridCol w="913306">
                  <a:extLst>
                    <a:ext uri="{9D8B030D-6E8A-4147-A177-3AD203B41FA5}">
                      <a16:colId xmlns:a16="http://schemas.microsoft.com/office/drawing/2014/main" val="3878331073"/>
                    </a:ext>
                  </a:extLst>
                </a:gridCol>
                <a:gridCol w="1195513">
                  <a:extLst>
                    <a:ext uri="{9D8B030D-6E8A-4147-A177-3AD203B41FA5}">
                      <a16:colId xmlns:a16="http://schemas.microsoft.com/office/drawing/2014/main" val="2065998880"/>
                    </a:ext>
                  </a:extLst>
                </a:gridCol>
              </a:tblGrid>
              <a:tr h="0"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ข้อมูลพื้นฐาน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Baseline)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 – 2570 (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ถ้ามี)</a:t>
                      </a:r>
                      <a:endParaRPr lang="en-US" sz="120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39903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2562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2563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2564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2565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2567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2568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2569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2570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8994238"/>
                  </a:ext>
                </a:extLst>
              </a:tr>
              <a:tr h="379067"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FF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9680560"/>
                  </a:ext>
                </a:extLst>
              </a:tr>
            </a:tbl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DD8141BD-60C4-4E05-A6DB-75D27BB41B47}"/>
              </a:ext>
            </a:extLst>
          </p:cNvPr>
          <p:cNvSpPr/>
          <p:nvPr/>
        </p:nvSpPr>
        <p:spPr>
          <a:xfrm>
            <a:off x="123081" y="951230"/>
            <a:ext cx="11945838" cy="15381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394200" algn="l"/>
              </a:tabLst>
              <a:defRPr/>
            </a:pPr>
            <a:r>
              <a:rPr kumimoji="0" lang="th-TH" sz="13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	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สำนักงานพัฒนารัฐบาลดิจิทัล (องค์การมหาชน) หรือ สพร. สำรวจ เก็บรวบรวมข้อมูล วิเคราะห์ และวิจัย เพื่อจัดทำตัวชี้วัด ดัชนีสนับสนุนการพัฒนารัฐบาลดิจิทัลเสนอต่อคณะกรรมการพัฒนารัฐบาลดิจิทัล ซึ่งสอดคล้องกับโครงการสำรวจระดับความพร้อมการพัฒนารัฐบาลดิจิทัลหน่วยงานภาครัฐ ที่ทำการสำรวจมาอย่างต่อเนื่องตั้งแต่ปี พ.ศ. 2558 จนถึงปัจจุบัน โดยในปี พ.ศ. 2566 สพร. ได้กำหนดกลุ่มเป้าหมายในการสำรวจ จำนวนรวมทั้งสิ้น 37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6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ประกอบด้วย หน่วยงานภาครัฐระดับกรมหรือเทียบเท่า จำนวน 30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0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(ส่วนราชการ รัฐวิสาหกิจ องค์การมหาชน และหน่วยงานรูปแบบอื่น) และคณะกรรมการผู้บริหารเทคโนโลยีสารสนเทศระดับสูงระดับจังหวัด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Provincial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Chief Information Officer Committee: PCIO)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จำนวน 76 จังหวัด</a:t>
            </a: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คะแนนความพร้อมรัฐบาลดิจิทัลเป็นคะแนนโดยรวมจากการสำรวจ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7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ตัวชี้วัด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Pillar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ได้แก่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1) Policies and Practices 2) Data-driven Practices 3)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Digital Capability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4)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Public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Service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5)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Smart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Back Office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6)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Secure and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Efficient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Infrastructure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และ </a:t>
            </a:r>
            <a:b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</a:b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7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Digital Technology Practices</a:t>
            </a:r>
            <a:endParaRPr kumimoji="0" lang="th-TH" sz="1300" b="0" i="0" u="none" strike="sng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ผลการสำรวจดังกล่าวจะสามารถใช้เป็นข้อมูลประกอบการจัดทำนโยบายและแผนการขับเคลื่อนภาครัฐไปสู่การเป็นรัฐบาลดิจิทัล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Digital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Government)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โดย สพร. เป็นผู้ประมวลผลจากการสำรวจจากหน่วยงานทั้งหมดที่ประเมินตนเองตามแบบสำรวจของ สพร. </a:t>
            </a:r>
            <a:b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</a:b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DG Readiness Survey)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แล้วประกาศผลระดับความพร้อมรัฐบาลดิจิทัลในทุกปี ผ่านเว็บไซต์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https://www.dga.or.th/policy-standard/policy-regulation/dg-readiness-survey/</a:t>
            </a:r>
            <a:endParaRPr kumimoji="0" lang="th-TH" sz="13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รณีใช้ประเมินส่วนราชการที่อยู่ในระบบการประเมินส่วนราชการตามมาตรการปรับปรุงประสิทธิภาพในการปฏิบัติราชการของส่วนราชการตามที่สำนักงาน </a:t>
            </a:r>
            <a:r>
              <a:rPr kumimoji="0" lang="th-TH" sz="13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ก.พ.ร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. กำหนด ประกอบด้วย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154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คือ กรมต่าง ๆ หน่วยงานสังกัดสำนักนายกรัฐมนตรี หน่วยงานไม่สังกัด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949444D-2240-48BF-95BC-6133A3CD4363}"/>
              </a:ext>
            </a:extLst>
          </p:cNvPr>
          <p:cNvSpPr/>
          <p:nvPr/>
        </p:nvSpPr>
        <p:spPr>
          <a:xfrm>
            <a:off x="123081" y="2530871"/>
            <a:ext cx="3433048" cy="2431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 ปี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3ED8180-65BB-45F8-BDF0-D632687FBBC8}"/>
              </a:ext>
            </a:extLst>
          </p:cNvPr>
          <p:cNvSpPr txBox="1"/>
          <p:nvPr/>
        </p:nvSpPr>
        <p:spPr>
          <a:xfrm>
            <a:off x="9195417" y="301226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เกณฑ์การประเมิน</a:t>
            </a:r>
          </a:p>
        </p:txBody>
      </p: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E8B1369B-1113-FBD0-16D0-5BFED57106FC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56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048E777-8E92-A200-7415-DCB6F381B020}"/>
              </a:ext>
            </a:extLst>
          </p:cNvPr>
          <p:cNvSpPr txBox="1"/>
          <p:nvPr/>
        </p:nvSpPr>
        <p:spPr>
          <a:xfrm>
            <a:off x="8181041" y="2855758"/>
            <a:ext cx="3822284" cy="8248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400" b="1" spc="-4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เป้าหมายแผนแม่บทภายใต้ยุทธศาสตร์ พ.ศ. </a:t>
            </a:r>
            <a:r>
              <a:rPr lang="en-US" sz="1400" b="1" spc="-40" dirty="0">
                <a:latin typeface="TH SarabunPSK" panose="020B0500040200020003" pitchFamily="34" charset="-34"/>
                <a:cs typeface="TH SarabunPSK" panose="020B0500040200020003" pitchFamily="34" charset="-34"/>
              </a:rPr>
              <a:t>2566 – 2580 </a:t>
            </a:r>
            <a:r>
              <a:rPr lang="th-TH" sz="1400" b="1" spc="-40" dirty="0">
                <a:latin typeface="TH SarabunPSK" panose="020B0500040200020003" pitchFamily="34" charset="-34"/>
                <a:cs typeface="TH SarabunPSK" panose="020B0500040200020003" pitchFamily="34" charset="-34"/>
              </a:rPr>
              <a:t>(ฉบับแก้ไขเพิ่มเติม)</a:t>
            </a:r>
            <a:r>
              <a:rPr lang="en-US" sz="1400" b="1" spc="-40" dirty="0">
                <a:latin typeface="TH SarabunPSK" panose="020B0500040200020003" pitchFamily="34" charset="-34"/>
                <a:cs typeface="TH SarabunPSK" panose="020B0500040200020003" pitchFamily="34" charset="-34"/>
              </a:rPr>
              <a:t>:</a:t>
            </a:r>
            <a:endParaRPr lang="th-TH" sz="1400" b="1" spc="-40" dirty="0">
              <a:latin typeface="TH SarabunPSK" panose="020B0500040200020003" pitchFamily="34" charset="-34"/>
              <a:cs typeface="TH SarabunPSK" panose="020B0500040200020003" pitchFamily="34" charset="-34"/>
            </a:endParaRPr>
          </a:p>
          <a:p>
            <a:pPr marL="0" marR="0" lvl="0" indent="0" defTabSz="914400" rtl="0" eaLnBrk="1" fontAlgn="b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h-TH" sz="1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สัดส่วนหน่วยงานระดับกรมที่มีระดับความพร้อมรัฐบาล ดิจิทัลหน่วยงานภาครัฐที่อยู่ในระดับ 4 ขึ้นไป ต่อ หน่วยงานภาครัฐระดับกรมทั้งหมด </a:t>
            </a:r>
            <a:br>
              <a:rPr lang="th-TH" sz="1400" dirty="0"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lang="th-TH" sz="1400" dirty="0">
                <a:latin typeface="TH SarabunPSK" panose="020B0500040200020003" pitchFamily="34" charset="-34"/>
                <a:cs typeface="TH SarabunPSK" panose="020B0500040200020003" pitchFamily="34" charset="-34"/>
              </a:rPr>
              <a:t>(ไม่น้อยกว่าร้อยละ 20 ภายในปี 2570)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30536380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7C6D54B-0233-61E7-6F64-C93DE37466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3253145"/>
              </p:ext>
            </p:extLst>
          </p:nvPr>
        </p:nvGraphicFramePr>
        <p:xfrm>
          <a:off x="222121" y="925286"/>
          <a:ext cx="3429935" cy="55870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429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85783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607128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692727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</a:tblGrid>
              <a:tr h="242919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การคลัง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สำนักงานปลัดกระทรวงการคลัง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สำนักงานเศรษฐกิจการคลัง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กรมธนารักษ์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กรมบัญชีกลาง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กรมศุลกากร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กรมสรรพสามิต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32231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สำนักงานคณะกรรมการนโยบายรัฐวิสาหกิจ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สำนักงานบริหารหนี้สาธารณะ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14701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415181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3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กระทรวงการต่างประเทศ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สำนักงานปลัดกระทรวงการต่างประเทศ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กรมเศรษฐกิจระหว่างประเทศ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กรมเอเชียใต้ ตะวันออกกลางและแอฟริกา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กรมเอเชียตะวันออก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กรมความร่วมมือระหว่างประเทศ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กรมพิธีการทูต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กรมยุโรป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กรมสนธิสัญญาและกฎหมาย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กรมสารนิเทศ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กรมอเมริกาและแปซิฟิกใต้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กรมองค์การระหว่างประเทศ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กรมอาเซียน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  <a:tr h="190452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กรมการกงสุล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174609"/>
                  </a:ext>
                </a:extLst>
              </a:tr>
              <a:tr h="18427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การท่องเที่ยวและกีฬา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สำนักงานปลัดกระทรวงการท่องเที่ยวและกีฬา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617039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กระทรวงการท่องเที่ยวและกีฬา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กรมการท่องเที่ยว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1594410"/>
                  </a:ext>
                </a:extLst>
              </a:tr>
              <a:tr h="99304">
                <a:tc vMerge="1">
                  <a:txBody>
                    <a:bodyPr/>
                    <a:lstStyle/>
                    <a:p>
                      <a:pPr algn="ctr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กรมการท่องเที่ยว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2036703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</a:t>
                      </a:r>
                      <a:endParaRPr lang="en-GB" dirty="0"/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9120625"/>
                  </a:ext>
                </a:extLst>
              </a:tr>
              <a:tr h="185895">
                <a:tc vMerge="1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กระทรวงการท่องเที่ยวและกีฬา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กรมพลศึกษา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190601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74C1C4A1-8D78-2321-5B20-D36F7B738B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6923169"/>
              </p:ext>
            </p:extLst>
          </p:nvPr>
        </p:nvGraphicFramePr>
        <p:xfrm>
          <a:off x="3721970" y="920775"/>
          <a:ext cx="4114154" cy="570871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4208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94002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117799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748145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</a:tblGrid>
              <a:tr h="300662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425354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กระทรวงการพัฒนาสังคมและความมั่นคงของมนุษย์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สำนักงานปลัดกระทรวงการพัฒนาสังคมและความมั่นคงของมนุษย์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กรมกิจการเด็กและเยาวชน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กรมกิจการผู้สูงอายุ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กรมกิจการสตรีและสถาบันครอบครัว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กรมพัฒนาสังคมและสวัสดิการ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48997">
                <a:tc vMerge="1">
                  <a:txBody>
                    <a:bodyPr/>
                    <a:lstStyle/>
                    <a:p>
                      <a:pPr algn="ctr" fontAlgn="t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กรมพัฒนาสังคมและสวัสดิการ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5197900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กรมส่งเสริมและพัฒนาคุณภาพชีวิตคนพิการ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80239">
                <a:tc vMerge="1">
                  <a:txBody>
                    <a:bodyPr/>
                    <a:lstStyle/>
                    <a:p>
                      <a:pPr algn="ctr" fontAlgn="t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กรมส่งเสริมและพัฒนาคุณภาพชีวิตคนพิการ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9972399"/>
                  </a:ext>
                </a:extLst>
              </a:tr>
              <a:tr h="42754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กระทรวงการอุดมศึกษา วิทยาศาสตร์ วิจัยและนวัตกรรม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สำนักงานปลัดกระทรวงการอุดมศึกษา วิทยาศาสตร์ วิจัยและนวัตกรรม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กรมวิทยาศาสตร์บริการ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สำนักงานการวิจัยแห่งชาติ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สำนักงานปรมาณูเพื่อสันติ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80239"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0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กระทรวงเกษตรและสหกรณ์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สำนักงานปลัดกระทรวงเกษตรและสหกรณ์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กรมการข้าว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4270444"/>
                  </a:ext>
                </a:extLst>
              </a:tr>
              <a:tr h="0"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กรมชลประทาน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48997">
                <a:tc vMerge="1">
                  <a:txBody>
                    <a:bodyPr/>
                    <a:lstStyle/>
                    <a:p>
                      <a:pPr algn="ctr" fontAlgn="t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กรมชลประทาน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6540810"/>
                  </a:ext>
                </a:extLst>
              </a:tr>
              <a:tr h="41577"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5054410"/>
                  </a:ext>
                </a:extLst>
              </a:tr>
              <a:tr h="180239">
                <a:tc vMerge="1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กรมตรวจบัญชีสหกรณ์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กรมประมง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กรมปศุสัตว์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กรมฝนหลวงและการบินเกษตร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กรมพัฒนาที่ดิน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กรมวิชาการเกษตร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กรมหม่อนไหม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174609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สำนักงานการปฏิรูปที่ดินเพื่อเกษตรกรรม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617039"/>
                  </a:ext>
                </a:extLst>
              </a:tr>
              <a:tr h="0">
                <a:tc rowSpan="3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สำนักงานมาตรฐานสินค้าเกษตรและอาหารแห่งชาติ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1594410"/>
                  </a:ext>
                </a:extLst>
              </a:tr>
              <a:tr h="180239"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สำนักงานมาตรฐานสินค้าเกษตรและอาหารแห่งชาติ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7682969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 fontAlgn="t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65114"/>
                  </a:ext>
                </a:extLst>
              </a:tr>
              <a:tr h="18023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1906010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26B3AACD-2074-2259-5E2E-D5AE70DA5915}"/>
              </a:ext>
            </a:extLst>
          </p:cNvPr>
          <p:cNvSpPr txBox="1"/>
          <p:nvPr/>
        </p:nvSpPr>
        <p:spPr>
          <a:xfrm>
            <a:off x="-9598" y="6635834"/>
            <a:ext cx="11127178" cy="275460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</a:t>
            </a: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กลุ่มที่ 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หน่วยงานที่ได้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Pillar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ขึ้นไป เป็นจำนวน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0-2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Pillar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จาก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 Pillar, </a:t>
            </a: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กลุ่มที่ 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หน่วยงานที่ได้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Pillar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ระดับ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ขึ้นไป เป็นจำนวน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3-6 Pillar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จาก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 Pillar, </a:t>
            </a: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กลุ่มที่ 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หน่วยงานที่ได้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Pillar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ขึ้นไป ทั้ง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Pillar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C6DB951-2468-16C0-AB40-7F3A280704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0512540"/>
              </p:ext>
            </p:extLst>
          </p:nvPr>
        </p:nvGraphicFramePr>
        <p:xfrm>
          <a:off x="7910205" y="920775"/>
          <a:ext cx="4121080" cy="562337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95147">
                  <a:extLst>
                    <a:ext uri="{9D8B030D-6E8A-4147-A177-3AD203B41FA5}">
                      <a16:colId xmlns:a16="http://schemas.microsoft.com/office/drawing/2014/main" val="337787624"/>
                    </a:ext>
                  </a:extLst>
                </a:gridCol>
                <a:gridCol w="600995">
                  <a:extLst>
                    <a:ext uri="{9D8B030D-6E8A-4147-A177-3AD203B41FA5}">
                      <a16:colId xmlns:a16="http://schemas.microsoft.com/office/drawing/2014/main" val="4881224"/>
                    </a:ext>
                  </a:extLst>
                </a:gridCol>
                <a:gridCol w="2437752">
                  <a:extLst>
                    <a:ext uri="{9D8B030D-6E8A-4147-A177-3AD203B41FA5}">
                      <a16:colId xmlns:a16="http://schemas.microsoft.com/office/drawing/2014/main" val="2389027355"/>
                    </a:ext>
                  </a:extLst>
                </a:gridCol>
                <a:gridCol w="687186">
                  <a:extLst>
                    <a:ext uri="{9D8B030D-6E8A-4147-A177-3AD203B41FA5}">
                      <a16:colId xmlns:a16="http://schemas.microsoft.com/office/drawing/2014/main" val="737566244"/>
                    </a:ext>
                  </a:extLst>
                </a:gridCol>
              </a:tblGrid>
              <a:tr h="243667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5100440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กระทรวงคมนาคม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สำนักงานปลัดกระทรวงคมนาคม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9419491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กรมการขนส่งทางบก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7951209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กรมการขนส่งทางราง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4269526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กรมเจ้าท่า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0333720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กรมทางหลวง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8049197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กรมทางหลวงชนบท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645683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กรมท่าอากาศยาน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5518235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สำนักงานนโยบายและแผนการขนส่งและจราจร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1779680"/>
                  </a:ext>
                </a:extLst>
              </a:tr>
              <a:tr h="19290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กระทรวงดิจิทัลเพื่อเศรษฐกิจและสังคม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สำนักงานปลัดกระทรวงดิจิทัลเพื่อเศรษฐกิจและสังคม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2019696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กรมอุตุนิยมวิทยา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7926126"/>
                  </a:ext>
                </a:extLst>
              </a:tr>
              <a:tr h="191211">
                <a:tc rowSpan="2"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สำนักงานคณะกรรมการดิจิทัลเพื่อเศรษฐกิจและสังคมแห่งชาติ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6605172"/>
                  </a:ext>
                </a:extLst>
              </a:tr>
              <a:tr h="33143">
                <a:tc vMerge="1">
                  <a:txBody>
                    <a:bodyPr/>
                    <a:lstStyle/>
                    <a:p>
                      <a:pPr algn="ctr" fontAlgn="t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สำนักงานสถิติแห่งชาติ</a:t>
                      </a:r>
                      <a:endParaRPr lang="th-TH" sz="1200" b="0" i="0" u="none" strike="noStrike" spc="-40" baseline="0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018928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สำนักงานสถิติแห่งชาติ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1410978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กระทรวงทรัพยากร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ธรรมชาติและสิ่งแวดล้อม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สำนักงานปลัดกระทรวงทรัพยากรธรรมชาติและสิ่งแวดล้อม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2436820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กรมการเปลี่ยนแปลงสภาพภูมิอากาศและสิ่งแวดล้อม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4259276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กรมควบคุมมลพิษ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5250381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กรมทรัพยากรทางทะเลและชายฝั่ง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7252963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กรมทรัพยากรธรณี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6878694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กรมทรัพยากรน้ำ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5428159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กรมทรัพยากรน้ำบาดาล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7573212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กรมป่าไม้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2829784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กรมอุทยานแห่งชาติ สัตว์ป่า และพันธุ์พืช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40833229"/>
                  </a:ext>
                </a:extLst>
              </a:tr>
              <a:tr h="129379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สำนักงานนโยบายและแผนทรัพยากรธรรมชาติและสิ่งแวดล้อม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4385166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2291500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กรมเชื้อเพลิงธรรมชาติ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7330581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กรมธุรกิจพลังงาน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6552844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กรมพัฒนาพลังงานทดแทนและอนุรักษ์พลังงาน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45242048"/>
                  </a:ext>
                </a:extLst>
              </a:tr>
              <a:tr h="19121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สำนักงานนโยบายและแผนพลังงาน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024087"/>
                  </a:ext>
                </a:extLst>
              </a:tr>
            </a:tbl>
          </a:graphicData>
        </a:graphic>
      </p:graphicFrame>
      <p:sp>
        <p:nvSpPr>
          <p:cNvPr id="7" name="Text Box 2">
            <a:extLst>
              <a:ext uri="{FF2B5EF4-FFF2-40B4-BE49-F238E27FC236}">
                <a16:creationId xmlns:a16="http://schemas.microsoft.com/office/drawing/2014/main" id="{0909002C-9538-317B-6DBA-529F6E25FF78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82283" y="322179"/>
            <a:ext cx="11621042" cy="448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3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ระดับความพร้อมรัฐบาลดิจิทัลหน่วยงานภาครัฐของประเทศไทย</a:t>
            </a:r>
            <a:endParaRPr kumimoji="0" lang="th-TH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4" name="ตัวแทนหมายเลขสไลด์ 1">
            <a:extLst>
              <a:ext uri="{FF2B5EF4-FFF2-40B4-BE49-F238E27FC236}">
                <a16:creationId xmlns:a16="http://schemas.microsoft.com/office/drawing/2014/main" id="{F9D61B5A-1B76-17F9-2640-89E514D9BADF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57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127745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74C1C4A1-8D78-2321-5B20-D36F7B738B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6571313"/>
              </p:ext>
            </p:extLst>
          </p:nvPr>
        </p:nvGraphicFramePr>
        <p:xfrm>
          <a:off x="165041" y="943490"/>
          <a:ext cx="3991323" cy="572916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2034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98496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22348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637309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</a:tblGrid>
              <a:tr h="239373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กระทรวงพาณิชย์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สำนักงานปลัดกระทรวงพาณิชย์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กรมการค้าต่างประเทศ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1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6512736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กรมการค้าภายใน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1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กรมเจรจาการค้าระหว่างประเทศ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1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1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1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กรมทรัพย์สินทางปัญญา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1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1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1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กรมพัฒนาธุรกิจการค้า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กรมส่งเสริมการค้าระหว่างประเทศ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1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สำนักงานนโยบายและยุทธศาสตร์การค้า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1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1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1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มหาดไทย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สำนักงานปลัดกระทรวงมหาดไทย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กรมการปกครอง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1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กรมการพัฒนาชุมชน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1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1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กรมที่ดิน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1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1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15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กรมป้องกันและบรรเทาสาธารณภัย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กรมโยธา</a:t>
                      </a:r>
                      <a:r>
                        <a:rPr lang="th-TH" sz="115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ธิ</a:t>
                      </a:r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การและผังเมือง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1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กรมส่งเสริมการปกครองท้องถิ่น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กระทรวงยุติธรรม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สำนักงานปลัดกระทรวงยุติธรรม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กรมคุ้มครองสิทธิและเสรีภาพ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กรมคุมประพฤติ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กรมบังคับคดี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กรมพินิจและคุ้มครองเด็กและเยาวชน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กรมราชทัณฑ์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กรมสอบสวนคดีพิเศษ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สถาบันนิติวิทยาศาสตร์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174609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สำนักงานกิจการยุติธรรม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617039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สำนักงานคณะกรรมการป้องกันและปราบปรามยาเสพติด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1594410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1906010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กรมการจัดหางาน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9612659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กรมสวัสดิการและคุ้มครองแรงงาน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1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81928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สำนักงานประกันสังคม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372489"/>
                  </a:ext>
                </a:extLst>
              </a:tr>
              <a:tr h="180327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กรมพัฒนาฝีมือแรงงาน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2242472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4C296DE6-F22D-408C-B098-84C90B87B7FD}"/>
              </a:ext>
            </a:extLst>
          </p:cNvPr>
          <p:cNvSpPr txBox="1"/>
          <p:nvPr/>
        </p:nvSpPr>
        <p:spPr>
          <a:xfrm>
            <a:off x="-9598" y="6635834"/>
            <a:ext cx="11127178" cy="275460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</a:t>
            </a: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กลุ่มที่ 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หน่วยงานที่ได้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Pillar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ขึ้นไป เป็นจำนวน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0-2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Pillar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จาก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 Pillar, </a:t>
            </a: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กลุ่มที่ 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หน่วยงานที่ได้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Pillar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ระดับ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ขึ้นไป เป็นจำนวน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3-6 Pillar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จาก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 Pillar, </a:t>
            </a: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กลุ่มที่ 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หน่วยงานที่ได้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Pillar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ขึ้นไป ทั้ง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Pillar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5506A571-40B1-4D4A-5E04-2D029BDA76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172636"/>
              </p:ext>
            </p:extLst>
          </p:nvPr>
        </p:nvGraphicFramePr>
        <p:xfrm>
          <a:off x="4207036" y="943490"/>
          <a:ext cx="3789808" cy="52912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7090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61461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911653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609604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</a:tblGrid>
              <a:tr h="236917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กระทรวงวัฒนธรรม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สำนักงานปลัดกระทรวงวัฒนธรรม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กรมการศาสนา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1953232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กรมศิลปากร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กรมส่งเสริมวัฒนธรรม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สำนักงานศิลปวัฒนธรรมร่วมสมัย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ศึกษาธิการ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สำนักงานปลัดกระทรวงศึกษาธิการ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สำนักงานคณะกรรมการการศึกษาขั้นพื้นฐาน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สำนักงานคณะกรรมการการอาชีวศึกษา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สำนักงานเลขาธิการสภาการศึกษา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กระทรวงสาธารณสุข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สำนักงานปลัดกระทรวงสาธารณสุข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กรมการแพทย์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กรมการแพทย์แผนไทยและการแพทย์ทางเลือก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กรมควบคุมโรค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กรมวิทยาศาสตร์การแพทย์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กรมสนับสนุนบริการสุขภาพ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กรมสุขภาพจิต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กรมอนามัย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สำนักงานคณะกรรมการอาหารและยา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7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กรมโรงงานอุตสาหกรรม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กรมอุตสาหกรรมพื้นฐานและการเหมืองแร่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สำนักงานคณะกรรมการอ้อยและน้ำตาลทราย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174609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สำนักงานมาตรฐานผลิตภัณฑ์อุตสาหกรรม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617039"/>
                  </a:ext>
                </a:extLst>
              </a:tr>
              <a:tr h="201941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กลุ่ม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159441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47B2B1A9-7917-55C2-B71B-745541651AE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4450719"/>
              </p:ext>
            </p:extLst>
          </p:nvPr>
        </p:nvGraphicFramePr>
        <p:xfrm>
          <a:off x="8069431" y="943490"/>
          <a:ext cx="3933894" cy="530610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8114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47605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178913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626229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</a:tblGrid>
              <a:tr h="258754"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6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ส่วนราชการไม่สังกัด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ศูนย์อำนวยการบริหารจังหวัดชายแดนภาคใต้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397620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สำนักงานคณะกรรมการป้องกันและปราบปรามการทุจริตในภาครัฐ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6512736"/>
                  </a:ext>
                </a:extLst>
              </a:tr>
              <a:tr h="397620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สำนักงานคณะกรรมการพิเศษเพื่อประสานงานโครงการอันเนื่องมาจากพระราชดำริ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สำนักงานป้องกันและปราบปรามการฟอกเงิน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สำนักงานพระพุทธศาสนาแห่งชาติ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สำนักงานราชบัณฑิตยสภา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6"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กรมประชาสัมพันธ์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สำนักข่าวกรองแห่งชาติ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สำนักงบประมาณ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397620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สำนักงานขับเคลื่อนการปฏิรูปประเทศ ยุทธศาสตร์ชาติ และการสร้างความสามัคคีปรองดอง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สำนักงานคณะกรรมการกฤษฎีกา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สำนักงานคณะกรรมการข้าราชการพลเรือน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สำนักงานคณะกรรมการคุ้มครองผู้บริโภค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สำนักงานคณะกรรมการนโยบายที่ดินแห่งชาติ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สำนักงานคณะกรรมการพัฒนาระบบราชการ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สำนักงานทรัพยากรน้ำแห่งชาติ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สำนักงานปลัดสำนักนายกรัฐมนตรี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สำนักงานสภาความมั่นคงแห่งชาติ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สำนักงานสภาพัฒนาการเศรษฐกิจและสังคมแห่งชาติ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สำนักเลขาธิการคณะรัฐมนตรี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สำนักเลขาธิการนายกรัฐมนตรี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 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202868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สำนักงานคณะกรรมการส่งเสริมการลงทุน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</a:tbl>
          </a:graphicData>
        </a:graphic>
      </p:graphicFrame>
      <p:sp>
        <p:nvSpPr>
          <p:cNvPr id="4" name="ตัวแทนหมายเลขสไลด์ 1">
            <a:extLst>
              <a:ext uri="{FF2B5EF4-FFF2-40B4-BE49-F238E27FC236}">
                <a16:creationId xmlns:a16="http://schemas.microsoft.com/office/drawing/2014/main" id="{CB522DFA-0A18-B2C0-BFCA-15C5F0505AF3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58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5" name="Text Box 2">
            <a:extLst>
              <a:ext uri="{FF2B5EF4-FFF2-40B4-BE49-F238E27FC236}">
                <a16:creationId xmlns:a16="http://schemas.microsoft.com/office/drawing/2014/main" id="{BBB9F476-BEC7-9472-CE2A-43D68505D92A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82283" y="322179"/>
            <a:ext cx="11621042" cy="448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3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ระดับความพร้อมรัฐบาลดิจิทัลหน่วยงานภาครัฐของประเทศไทย</a:t>
            </a:r>
            <a:endParaRPr kumimoji="0" lang="th-TH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321540753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utoShape 52">
            <a:extLst>
              <a:ext uri="{FF2B5EF4-FFF2-40B4-BE49-F238E27FC236}">
                <a16:creationId xmlns:a16="http://schemas.microsoft.com/office/drawing/2014/main" id="{8C149CD1-F4E1-03B7-50A1-9ACC4FA2EC0D}"/>
              </a:ext>
            </a:extLst>
          </p:cNvPr>
          <p:cNvSpPr>
            <a:spLocks noChangeArrowheads="1"/>
          </p:cNvSpPr>
          <p:nvPr/>
        </p:nvSpPr>
        <p:spPr bwMode="gray">
          <a:xfrm>
            <a:off x="380999" y="2649208"/>
            <a:ext cx="9262310" cy="1456653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28575" algn="ctr">
            <a:solidFill>
              <a:srgbClr val="9999FF"/>
            </a:solidFill>
            <a:round/>
            <a:headEnd/>
            <a:tailEnd/>
          </a:ln>
          <a:effectLst>
            <a:outerShdw dist="99190" dir="2388334" algn="ctr" rotWithShape="0">
              <a:srgbClr val="DDDDDD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4" name="AutoShape 53">
            <a:extLst>
              <a:ext uri="{FF2B5EF4-FFF2-40B4-BE49-F238E27FC236}">
                <a16:creationId xmlns:a16="http://schemas.microsoft.com/office/drawing/2014/main" id="{1334A3E2-C0B0-0A11-0583-4D529077C50B}"/>
              </a:ext>
            </a:extLst>
          </p:cNvPr>
          <p:cNvSpPr>
            <a:spLocks noChangeArrowheads="1"/>
          </p:cNvSpPr>
          <p:nvPr/>
        </p:nvSpPr>
        <p:spPr bwMode="gray">
          <a:xfrm>
            <a:off x="0" y="2650269"/>
            <a:ext cx="685800" cy="685800"/>
          </a:xfrm>
          <a:prstGeom prst="diamond">
            <a:avLst/>
          </a:prstGeom>
          <a:solidFill>
            <a:srgbClr val="9999FF"/>
          </a:solidFill>
          <a:ln w="25400" algn="ctr">
            <a:solidFill>
              <a:srgbClr val="FFFFFF"/>
            </a:solidFill>
            <a:miter lim="800000"/>
            <a:headEnd/>
            <a:tailEnd/>
          </a:ln>
          <a:effectLst>
            <a:outerShdw dist="63500" dir="221219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Text Box 55">
            <a:extLst>
              <a:ext uri="{FF2B5EF4-FFF2-40B4-BE49-F238E27FC236}">
                <a16:creationId xmlns:a16="http://schemas.microsoft.com/office/drawing/2014/main" id="{9DA9D371-7FB8-8B28-4180-DD0E3BE95F7E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52900" y="2748694"/>
            <a:ext cx="3561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92457" dir="984327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kern="0" dirty="0">
                <a:solidFill>
                  <a:srgbClr val="FFFFFF"/>
                </a:solidFill>
                <a:latin typeface="Arial" panose="020B0604020202020204" pitchFamily="34" charset="0"/>
              </a:rPr>
              <a:t>4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" name="Text Box 54">
            <a:extLst>
              <a:ext uri="{FF2B5EF4-FFF2-40B4-BE49-F238E27FC236}">
                <a16:creationId xmlns:a16="http://schemas.microsoft.com/office/drawing/2014/main" id="{22B59475-D6B4-8F6E-787B-B74773894392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43527" y="2812492"/>
            <a:ext cx="9095982" cy="98488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0" fontAlgn="auto" latinLnBrk="0" hangingPunct="0"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2.2 </a:t>
            </a:r>
            <a:r>
              <a:rPr kumimoji="0" lang="th-TH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การประเมินสถานะของหน่วยงานในการเป็นระบบราชการ 4.0 </a:t>
            </a:r>
            <a:r>
              <a:rPr kumimoji="0" lang="th-TH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altLang="en-US" sz="3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4.0)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Cordia New" panose="020B0304020202020204" pitchFamily="34" charset="-34"/>
              <a:cs typeface="TH SarabunPSK" panose="020B0500040200020003" pitchFamily="34" charset="-34"/>
            </a:endParaRPr>
          </a:p>
          <a:p>
            <a:pPr marL="0" marR="0" lvl="0" indent="355600" algn="l" defTabSz="914400" rtl="0" eaLnBrk="0" fontAlgn="auto" latinLnBrk="0" hangingPunct="0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600" b="1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</a:t>
            </a:r>
            <a:r>
              <a:rPr kumimoji="0" lang="th-TH" altLang="ko-KR" sz="2400" b="1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คะแนนการประเมินสถานะของหน่วยงานในการเป็นระบบราชการ 4.0 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4.0)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Cordia New" panose="020B0304020202020204" pitchFamily="34" charset="-34"/>
              <a:cs typeface="TH SarabunPSK" panose="020B0500040200020003" pitchFamily="34" charset="-34"/>
            </a:endParaRPr>
          </a:p>
        </p:txBody>
      </p:sp>
      <p:sp>
        <p:nvSpPr>
          <p:cNvPr id="13" name="ตัวแทนหมายเลขสไลด์ 1">
            <a:extLst>
              <a:ext uri="{FF2B5EF4-FFF2-40B4-BE49-F238E27FC236}">
                <a16:creationId xmlns:a16="http://schemas.microsoft.com/office/drawing/2014/main" id="{44B2E42C-26A6-9842-EA7A-204ABD5F9802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59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146795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57AC062-082B-8091-1B57-6A224E501FE3}"/>
              </a:ext>
            </a:extLst>
          </p:cNvPr>
          <p:cNvSpPr/>
          <p:nvPr/>
        </p:nvSpPr>
        <p:spPr>
          <a:xfrm>
            <a:off x="68673" y="939977"/>
            <a:ext cx="12028463" cy="5785612"/>
          </a:xfrm>
          <a:prstGeom prst="roundRect">
            <a:avLst>
              <a:gd name="adj" fmla="val 5866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 Box 2">
            <a:extLst>
              <a:ext uri="{FF2B5EF4-FFF2-40B4-BE49-F238E27FC236}">
                <a16:creationId xmlns:a16="http://schemas.microsoft.com/office/drawing/2014/main" id="{12CCBF9B-31EE-C401-6A20-EAFFC93AA3C9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43979" y="257983"/>
            <a:ext cx="10446658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การขับเคลื่อน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e-Service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ปีงบประมาณ พ.ศ.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2564 -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67</a:t>
            </a:r>
            <a:endParaRPr kumimoji="0" lang="th-TH" sz="2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6" name="그룹 7">
            <a:extLst>
              <a:ext uri="{FF2B5EF4-FFF2-40B4-BE49-F238E27FC236}">
                <a16:creationId xmlns:a16="http://schemas.microsoft.com/office/drawing/2014/main" id="{D0ED54F9-BF65-D1E5-AEFC-A3D55F369976}"/>
              </a:ext>
            </a:extLst>
          </p:cNvPr>
          <p:cNvGrpSpPr/>
          <p:nvPr/>
        </p:nvGrpSpPr>
        <p:grpSpPr>
          <a:xfrm>
            <a:off x="63419" y="1818853"/>
            <a:ext cx="4062519" cy="2031529"/>
            <a:chOff x="946319" y="-751800"/>
            <a:chExt cx="4512491" cy="203152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8C12D46-78F9-F3A6-47EF-CBFEDA880848}"/>
                </a:ext>
              </a:extLst>
            </p:cNvPr>
            <p:cNvSpPr txBox="1"/>
            <p:nvPr/>
          </p:nvSpPr>
          <p:spPr>
            <a:xfrm>
              <a:off x="946319" y="454375"/>
              <a:ext cx="4512491" cy="8253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19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1800" b="1" i="0" u="none" strike="noStrike" kern="0" cap="none" spc="-3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  <a:t>การดำเนินการเพื่อ</a:t>
              </a:r>
              <a:r>
                <a:rPr kumimoji="0" lang="th-TH" altLang="ko-KR" sz="1800" b="1" i="0" u="none" strike="noStrike" kern="0" cap="none" spc="-30" normalizeH="0" baseline="0" noProof="0" dirty="0">
                  <a:ln>
                    <a:noFill/>
                  </a:ln>
                  <a:solidFill>
                    <a:srgbClr val="0000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  <a:t>ยกระดับงานบริการ</a:t>
              </a:r>
              <a:r>
                <a:rPr kumimoji="0" lang="th-TH" altLang="ko-KR" sz="1800" b="1" i="0" u="none" strike="noStrike" kern="0" cap="none" spc="-3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  <a:t>ของส่วนราชการ</a:t>
              </a:r>
              <a:br>
                <a:rPr kumimoji="0" lang="en-US" altLang="ko-KR" sz="1800" b="1" i="0" u="none" strike="noStrike" kern="0" cap="none" spc="-3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</a:br>
              <a:r>
                <a:rPr kumimoji="0" lang="th-TH" altLang="ko-KR" sz="1800" b="1" i="0" u="none" strike="noStrike" kern="0" cap="none" spc="-3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  <a:t>ไปสู่การให้บริการแบบออนไลน์ เพื่อลดภาระการเดินทาง</a:t>
              </a:r>
              <a:br>
                <a:rPr kumimoji="0" lang="th-TH" altLang="ko-KR" sz="1800" b="1" i="0" u="none" strike="noStrike" kern="0" cap="none" spc="-3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</a:br>
              <a:r>
                <a:rPr kumimoji="0" lang="th-TH" altLang="ko-KR" sz="1800" b="1" i="0" u="none" strike="noStrike" kern="0" cap="none" spc="-3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  <a:t>มาติดต่อราชการของประชาชน </a:t>
              </a:r>
              <a:endParaRPr kumimoji="0" lang="ko-KR" altLang="en-US" sz="1800" b="1" i="0" u="none" strike="noStrike" kern="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94AFCA3-A361-5FD2-483F-A77C9D5D3073}"/>
                </a:ext>
              </a:extLst>
            </p:cNvPr>
            <p:cNvSpPr txBox="1"/>
            <p:nvPr/>
          </p:nvSpPr>
          <p:spPr>
            <a:xfrm>
              <a:off x="952156" y="-751800"/>
              <a:ext cx="4439007" cy="693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ko-K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  <a:t>สร้างนวัตกรรมในการปรับปรุง</a:t>
              </a:r>
              <a:br>
                <a:rPr kumimoji="0" lang="en-US" altLang="ko-K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</a:br>
              <a:r>
                <a:rPr kumimoji="0" lang="th-TH" altLang="ko-K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  <a:t>กระบวนงาน/การให้บริการ </a:t>
              </a:r>
              <a:r>
                <a:rPr kumimoji="0" lang="en-US" altLang="ko-KR" sz="2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H SarabunPSK" panose="020B0500040200020003" pitchFamily="34" charset="-34"/>
                  <a:ea typeface="Arial Unicode MS"/>
                  <a:cs typeface="TH SarabunPSK" panose="020B0500040200020003" pitchFamily="34" charset="-34"/>
                </a:rPr>
                <a:t>e-Service</a:t>
              </a:r>
              <a:endParaRPr kumimoji="0" lang="ko-KR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endParaRPr>
            </a:p>
          </p:txBody>
        </p: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332B9E73-9CEA-BC89-5932-46ED22CD05C1}"/>
                </a:ext>
              </a:extLst>
            </p:cNvPr>
            <p:cNvCxnSpPr>
              <a:cxnSpLocks/>
            </p:cNvCxnSpPr>
            <p:nvPr/>
          </p:nvCxnSpPr>
          <p:spPr>
            <a:xfrm>
              <a:off x="1047956" y="-96569"/>
              <a:ext cx="3638861" cy="0"/>
            </a:xfrm>
            <a:prstGeom prst="line">
              <a:avLst/>
            </a:prstGeom>
            <a:noFill/>
            <a:ln w="19050" cap="flat" cmpd="sng" algn="ctr">
              <a:solidFill>
                <a:srgbClr val="125AC4"/>
              </a:solidFill>
              <a:prstDash val="solid"/>
              <a:miter lim="800000"/>
              <a:headEnd type="none"/>
              <a:tailEnd type="oval"/>
            </a:ln>
            <a:effectLst/>
          </p:spPr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CBFFF993-7191-26ED-8A83-02C1D6CF040C}"/>
              </a:ext>
            </a:extLst>
          </p:cNvPr>
          <p:cNvSpPr txBox="1"/>
          <p:nvPr/>
        </p:nvSpPr>
        <p:spPr>
          <a:xfrm>
            <a:off x="59228" y="3707361"/>
            <a:ext cx="242241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การยกระดับ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E867824-1B08-A975-232F-364FA0D1B938}"/>
              </a:ext>
            </a:extLst>
          </p:cNvPr>
          <p:cNvSpPr txBox="1"/>
          <p:nvPr/>
        </p:nvSpPr>
        <p:spPr>
          <a:xfrm>
            <a:off x="3939939" y="1818853"/>
            <a:ext cx="3354531" cy="693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ขับเคลื่อนการให้บริการ </a:t>
            </a:r>
            <a:br>
              <a:rPr kumimoji="0" lang="en-US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</a:br>
            <a:r>
              <a:rPr kumimoji="0" lang="en-US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e-Service </a:t>
            </a:r>
            <a:r>
              <a:rPr kumimoji="0" lang="th-TH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ใน 2 ระดับ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58F14A2-E89F-8A26-4CFD-7501A8C91EEA}"/>
              </a:ext>
            </a:extLst>
          </p:cNvPr>
          <p:cNvSpPr txBox="1"/>
          <p:nvPr/>
        </p:nvSpPr>
        <p:spPr>
          <a:xfrm>
            <a:off x="4398669" y="2535353"/>
            <a:ext cx="263985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Performance Base</a:t>
            </a:r>
          </a:p>
        </p:txBody>
      </p:sp>
      <p:pic>
        <p:nvPicPr>
          <p:cNvPr id="18" name="Picture 2" descr="Digitization of business:8 advantages of the digital transformation">
            <a:extLst>
              <a:ext uri="{FF2B5EF4-FFF2-40B4-BE49-F238E27FC236}">
                <a16:creationId xmlns:a16="http://schemas.microsoft.com/office/drawing/2014/main" id="{8F956CC4-B410-E363-6D92-B6ED7B33AE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11292908" y="1283004"/>
            <a:ext cx="900000" cy="4732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64031C27-9FEE-54E0-24DB-BF9826A5852B}"/>
              </a:ext>
            </a:extLst>
          </p:cNvPr>
          <p:cNvSpPr txBox="1"/>
          <p:nvPr/>
        </p:nvSpPr>
        <p:spPr>
          <a:xfrm>
            <a:off x="3961392" y="3356926"/>
            <a:ext cx="30379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มติ ครม.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สิงหาคม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7DC8511-FDE6-F836-CFCE-A42015EB824E}"/>
              </a:ext>
            </a:extLst>
          </p:cNvPr>
          <p:cNvSpPr txBox="1"/>
          <p:nvPr/>
        </p:nvSpPr>
        <p:spPr>
          <a:xfrm>
            <a:off x="3923327" y="3065589"/>
            <a:ext cx="304104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12 </a:t>
            </a:r>
            <a:r>
              <a:rPr kumimoji="0" lang="th-TH" sz="24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งานบริการ </a:t>
            </a:r>
            <a:r>
              <a:rPr kumimoji="0" lang="en-US" sz="24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Agenda </a:t>
            </a:r>
            <a:r>
              <a:rPr kumimoji="0" lang="th-TH" sz="24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สำคัญ</a:t>
            </a:r>
            <a:endParaRPr kumimoji="0" lang="en-US" sz="1800" b="0" i="0" u="none" strike="noStrike" kern="1200" cap="none" spc="-30" normalizeH="0" baseline="0" noProof="0" dirty="0">
              <a:ln>
                <a:noFill/>
              </a:ln>
              <a:solidFill>
                <a:srgbClr val="002060"/>
              </a:solidFill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rowallia New" panose="020B0604020202020204" pitchFamily="34" charset="-34"/>
              <a:ea typeface="Tahoma" panose="020B0604030504040204" pitchFamily="34" charset="0"/>
              <a:cs typeface="Browallia New" panose="020B0604020202020204" pitchFamily="34" charset="-34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BEC1A1D-32EA-1CBA-6A4C-E695A413CDA5}"/>
              </a:ext>
            </a:extLst>
          </p:cNvPr>
          <p:cNvSpPr txBox="1"/>
          <p:nvPr/>
        </p:nvSpPr>
        <p:spPr>
          <a:xfrm>
            <a:off x="4372939" y="3884547"/>
            <a:ext cx="463123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Potential Base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A24BA74-AC8F-6E24-7493-CC993C3BAEE2}"/>
              </a:ext>
            </a:extLst>
          </p:cNvPr>
          <p:cNvSpPr txBox="1"/>
          <p:nvPr/>
        </p:nvSpPr>
        <p:spPr>
          <a:xfrm>
            <a:off x="3968271" y="4398577"/>
            <a:ext cx="3180899" cy="6335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ts val="21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งานบริการรายส่วนราชการ </a:t>
            </a:r>
            <a:r>
              <a:rPr kumimoji="0" lang="en-US" sz="2000" b="1" i="0" u="none" strike="noStrike" kern="120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:</a:t>
            </a:r>
            <a:r>
              <a:rPr kumimoji="0" lang="th-TH" sz="2000" b="1" i="0" u="none" strike="noStrike" kern="120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br>
              <a:rPr kumimoji="0" lang="th-TH" sz="20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ส่วนราชการเลือกมาพัฒนาเป็น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39085D0-48B6-4CE4-62FA-8875B93426A2}"/>
              </a:ext>
            </a:extLst>
          </p:cNvPr>
          <p:cNvSpPr txBox="1"/>
          <p:nvPr/>
        </p:nvSpPr>
        <p:spPr>
          <a:xfrm>
            <a:off x="83927" y="850358"/>
            <a:ext cx="3542137" cy="1107996"/>
          </a:xfrm>
          <a:prstGeom prst="rect">
            <a:avLst/>
          </a:prstGeom>
          <a:noFill/>
          <a:effectLst>
            <a:glow rad="127000">
              <a:sysClr val="window" lastClr="FFFFFF"/>
            </a:glow>
            <a:outerShdw blurRad="63500" sx="102000" sy="102000" algn="ctr" rotWithShape="0">
              <a:sysClr val="window" lastClr="FFFFFF">
                <a:alpha val="40000"/>
              </a:sys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1" u="none" strike="noStrike" kern="0" cap="none" spc="0" normalizeH="0" baseline="0" noProof="0" dirty="0">
                <a:ln>
                  <a:noFill/>
                </a:ln>
                <a:solidFill>
                  <a:srgbClr val="2F559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bertus Extra Bold" panose="020E0802040304020204" pitchFamily="34" charset="0"/>
                <a:ea typeface="Tahoma" panose="020B0604030504040204" pitchFamily="34" charset="0"/>
                <a:cs typeface="Tahoma" pitchFamily="34" charset="0"/>
              </a:rPr>
              <a:t>64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FC1D1B8-ABF3-45D4-4CA8-628FD9ADC5B7}"/>
              </a:ext>
            </a:extLst>
          </p:cNvPr>
          <p:cNvSpPr txBox="1"/>
          <p:nvPr/>
        </p:nvSpPr>
        <p:spPr>
          <a:xfrm>
            <a:off x="4003971" y="845827"/>
            <a:ext cx="2324733" cy="1107996"/>
          </a:xfrm>
          <a:prstGeom prst="rect">
            <a:avLst/>
          </a:prstGeom>
          <a:noFill/>
          <a:effectLst>
            <a:glow rad="127000">
              <a:sysClr val="window" lastClr="FFFFFF"/>
            </a:glow>
            <a:outerShdw blurRad="63500" sx="102000" sy="102000" algn="ctr" rotWithShape="0">
              <a:sysClr val="window" lastClr="FFFFFF">
                <a:alpha val="40000"/>
              </a:sys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1" u="none" strike="noStrike" kern="0" cap="none" spc="0" normalizeH="0" baseline="0" noProof="0" dirty="0">
                <a:ln>
                  <a:noFill/>
                </a:ln>
                <a:solidFill>
                  <a:srgbClr val="2F559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bertus Extra Bold" panose="020E0802040304020204" pitchFamily="34" charset="0"/>
                <a:ea typeface="Tahoma" panose="020B0604030504040204" pitchFamily="34" charset="0"/>
                <a:cs typeface="Tahoma" pitchFamily="34" charset="0"/>
              </a:rPr>
              <a:t>65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81C0A0FB-04A6-13C5-4EF3-16AC88E8A86F}"/>
              </a:ext>
            </a:extLst>
          </p:cNvPr>
          <p:cNvSpPr txBox="1"/>
          <p:nvPr/>
        </p:nvSpPr>
        <p:spPr>
          <a:xfrm>
            <a:off x="6720615" y="845827"/>
            <a:ext cx="2419363" cy="1107996"/>
          </a:xfrm>
          <a:prstGeom prst="rect">
            <a:avLst/>
          </a:prstGeom>
          <a:noFill/>
          <a:effectLst>
            <a:glow rad="127000">
              <a:sysClr val="window" lastClr="FFFFFF"/>
            </a:glow>
            <a:outerShdw blurRad="63500" sx="102000" sy="102000" algn="ctr" rotWithShape="0">
              <a:sysClr val="window" lastClr="FFFFFF">
                <a:alpha val="40000"/>
              </a:sysClr>
            </a:outerShdw>
          </a:effectLst>
        </p:spPr>
        <p:txBody>
          <a:bodyPr wrap="square">
            <a:spAutoFit/>
          </a:bodyPr>
          <a:lstStyle>
            <a:defPPr>
              <a:defRPr lang="en-US"/>
            </a:defPPr>
            <a:lvl1pPr marR="0" lvl="0" indent="0" algn="ctr" fontAlgn="base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 kumimoji="0" sz="6600" b="1" i="1" u="none" strike="noStrike" kern="0" cap="none" spc="0" normalizeH="0" baseline="0">
                <a:ln>
                  <a:noFill/>
                </a:ln>
                <a:solidFill>
                  <a:srgbClr val="2F559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bertus Extra Bold" panose="020E0802040304020204" pitchFamily="34" charset="0"/>
                <a:ea typeface="Tahoma" panose="020B0604030504040204" pitchFamily="34" charset="0"/>
                <a:cs typeface="Tahoma" pitchFamily="34" charset="0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1" u="none" strike="noStrike" kern="0" cap="none" spc="0" normalizeH="0" baseline="0" noProof="0" dirty="0">
                <a:ln>
                  <a:noFill/>
                </a:ln>
                <a:solidFill>
                  <a:srgbClr val="2F5597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bertus Extra Bold" panose="020E0802040304020204" pitchFamily="34" charset="0"/>
                <a:ea typeface="Tahoma" panose="020B0604030504040204" pitchFamily="34" charset="0"/>
                <a:cs typeface="Tahoma" pitchFamily="34" charset="0"/>
              </a:rPr>
              <a:t>66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71BA3A62-D93F-2705-347D-7C04B6778051}"/>
              </a:ext>
            </a:extLst>
          </p:cNvPr>
          <p:cNvGrpSpPr/>
          <p:nvPr/>
        </p:nvGrpSpPr>
        <p:grpSpPr>
          <a:xfrm>
            <a:off x="94864" y="4050232"/>
            <a:ext cx="3867212" cy="2443732"/>
            <a:chOff x="441507" y="3004689"/>
            <a:chExt cx="2547520" cy="2246888"/>
          </a:xfrm>
        </p:grpSpPr>
        <p:sp>
          <p:nvSpPr>
            <p:cNvPr id="27" name="타원 21">
              <a:extLst>
                <a:ext uri="{FF2B5EF4-FFF2-40B4-BE49-F238E27FC236}">
                  <a16:creationId xmlns:a16="http://schemas.microsoft.com/office/drawing/2014/main" id="{3B485A04-809A-196D-B877-68D8975F387E}"/>
                </a:ext>
              </a:extLst>
            </p:cNvPr>
            <p:cNvSpPr/>
            <p:nvPr/>
          </p:nvSpPr>
          <p:spPr>
            <a:xfrm>
              <a:off x="1511277" y="3033481"/>
              <a:ext cx="1289387" cy="397134"/>
            </a:xfrm>
            <a:prstGeom prst="ellipse">
              <a:avLst/>
            </a:prstGeom>
            <a:solidFill>
              <a:sysClr val="windowText" lastClr="000000">
                <a:alpha val="27000"/>
              </a:sysClr>
            </a:solidFill>
            <a:ln w="12700" cap="flat" cmpd="sng" algn="ctr">
              <a:noFill/>
              <a:prstDash val="solid"/>
              <a:miter lim="800000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28" name="타원 22">
              <a:extLst>
                <a:ext uri="{FF2B5EF4-FFF2-40B4-BE49-F238E27FC236}">
                  <a16:creationId xmlns:a16="http://schemas.microsoft.com/office/drawing/2014/main" id="{192E1E9B-0945-D6EF-06F2-661D99944395}"/>
                </a:ext>
              </a:extLst>
            </p:cNvPr>
            <p:cNvSpPr/>
            <p:nvPr/>
          </p:nvSpPr>
          <p:spPr>
            <a:xfrm>
              <a:off x="1341249" y="3004689"/>
              <a:ext cx="138250" cy="333740"/>
            </a:xfrm>
            <a:prstGeom prst="ellipse">
              <a:avLst/>
            </a:prstGeom>
            <a:gradFill flip="none" rotWithShape="1">
              <a:gsLst>
                <a:gs pos="0">
                  <a:srgbClr val="5B9BD5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5B9BD5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5B9BD5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29" name="직사각형 23">
              <a:extLst>
                <a:ext uri="{FF2B5EF4-FFF2-40B4-BE49-F238E27FC236}">
                  <a16:creationId xmlns:a16="http://schemas.microsoft.com/office/drawing/2014/main" id="{6489FE54-B7A0-3FA5-6CD3-5242D7114536}"/>
                </a:ext>
              </a:extLst>
            </p:cNvPr>
            <p:cNvSpPr/>
            <p:nvPr/>
          </p:nvSpPr>
          <p:spPr>
            <a:xfrm>
              <a:off x="1270987" y="3171559"/>
              <a:ext cx="1571137" cy="52063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0" name="자유형 24">
              <a:extLst>
                <a:ext uri="{FF2B5EF4-FFF2-40B4-BE49-F238E27FC236}">
                  <a16:creationId xmlns:a16="http://schemas.microsoft.com/office/drawing/2014/main" id="{D5ACF0EB-0ED9-1F62-B77A-4F90293C102A}"/>
                </a:ext>
              </a:extLst>
            </p:cNvPr>
            <p:cNvSpPr/>
            <p:nvPr/>
          </p:nvSpPr>
          <p:spPr>
            <a:xfrm>
              <a:off x="840670" y="3004689"/>
              <a:ext cx="589549" cy="687505"/>
            </a:xfrm>
            <a:custGeom>
              <a:avLst/>
              <a:gdLst>
                <a:gd name="connsiteX0" fmla="*/ 160248 w 961293"/>
                <a:gd name="connsiteY0" fmla="*/ 0 h 1207477"/>
                <a:gd name="connsiteX1" fmla="*/ 961293 w 961293"/>
                <a:gd name="connsiteY1" fmla="*/ 0 h 1207477"/>
                <a:gd name="connsiteX2" fmla="*/ 804301 w 961293"/>
                <a:gd name="connsiteY2" fmla="*/ 482079 h 1207477"/>
                <a:gd name="connsiteX3" fmla="*/ 802928 w 961293"/>
                <a:gd name="connsiteY3" fmla="*/ 533399 h 1207477"/>
                <a:gd name="connsiteX4" fmla="*/ 802480 w 961293"/>
                <a:gd name="connsiteY4" fmla="*/ 533399 h 1207477"/>
                <a:gd name="connsiteX5" fmla="*/ 802480 w 961293"/>
                <a:gd name="connsiteY5" fmla="*/ 550130 h 1207477"/>
                <a:gd name="connsiteX6" fmla="*/ 801046 w 961293"/>
                <a:gd name="connsiteY6" fmla="*/ 603739 h 1207477"/>
                <a:gd name="connsiteX7" fmla="*/ 802480 w 961293"/>
                <a:gd name="connsiteY7" fmla="*/ 657348 h 1207477"/>
                <a:gd name="connsiteX8" fmla="*/ 802480 w 961293"/>
                <a:gd name="connsiteY8" fmla="*/ 1207476 h 1207477"/>
                <a:gd name="connsiteX9" fmla="*/ 946236 w 961293"/>
                <a:gd name="connsiteY9" fmla="*/ 1207476 h 1207477"/>
                <a:gd name="connsiteX10" fmla="*/ 946236 w 961293"/>
                <a:gd name="connsiteY10" fmla="*/ 1201759 h 1207477"/>
                <a:gd name="connsiteX11" fmla="*/ 961293 w 961293"/>
                <a:gd name="connsiteY11" fmla="*/ 1207477 h 1207477"/>
                <a:gd name="connsiteX12" fmla="*/ 160248 w 961293"/>
                <a:gd name="connsiteY12" fmla="*/ 1207477 h 1207477"/>
                <a:gd name="connsiteX13" fmla="*/ 143757 w 961293"/>
                <a:gd name="connsiteY13" fmla="*/ 1201215 h 1207477"/>
                <a:gd name="connsiteX14" fmla="*/ 143757 w 961293"/>
                <a:gd name="connsiteY14" fmla="*/ 1207477 h 1207477"/>
                <a:gd name="connsiteX15" fmla="*/ 1 w 961293"/>
                <a:gd name="connsiteY15" fmla="*/ 1207477 h 1207477"/>
                <a:gd name="connsiteX16" fmla="*/ 1 w 961293"/>
                <a:gd name="connsiteY16" fmla="*/ 603776 h 1207477"/>
                <a:gd name="connsiteX17" fmla="*/ 0 w 961293"/>
                <a:gd name="connsiteY17" fmla="*/ 603739 h 1207477"/>
                <a:gd name="connsiteX18" fmla="*/ 1 w 961293"/>
                <a:gd name="connsiteY18" fmla="*/ 603701 h 1207477"/>
                <a:gd name="connsiteX19" fmla="*/ 1 w 961293"/>
                <a:gd name="connsiteY19" fmla="*/ 533400 h 1207477"/>
                <a:gd name="connsiteX20" fmla="*/ 1882 w 961293"/>
                <a:gd name="connsiteY20" fmla="*/ 533400 h 1207477"/>
                <a:gd name="connsiteX21" fmla="*/ 3255 w 961293"/>
                <a:gd name="connsiteY21" fmla="*/ 482079 h 1207477"/>
                <a:gd name="connsiteX22" fmla="*/ 160248 w 961293"/>
                <a:gd name="connsiteY22" fmla="*/ 0 h 120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1293" h="1207477">
                  <a:moveTo>
                    <a:pt x="160248" y="0"/>
                  </a:moveTo>
                  <a:lnTo>
                    <a:pt x="961293" y="0"/>
                  </a:lnTo>
                  <a:cubicBezTo>
                    <a:pt x="883825" y="0"/>
                    <a:pt x="819237" y="206990"/>
                    <a:pt x="804301" y="482079"/>
                  </a:cubicBezTo>
                  <a:lnTo>
                    <a:pt x="802928" y="533399"/>
                  </a:lnTo>
                  <a:lnTo>
                    <a:pt x="802480" y="533399"/>
                  </a:lnTo>
                  <a:lnTo>
                    <a:pt x="802480" y="550130"/>
                  </a:lnTo>
                  <a:lnTo>
                    <a:pt x="801046" y="603739"/>
                  </a:lnTo>
                  <a:lnTo>
                    <a:pt x="802480" y="657348"/>
                  </a:lnTo>
                  <a:lnTo>
                    <a:pt x="802480" y="1207476"/>
                  </a:lnTo>
                  <a:lnTo>
                    <a:pt x="946236" y="1207476"/>
                  </a:lnTo>
                  <a:lnTo>
                    <a:pt x="946236" y="1201759"/>
                  </a:lnTo>
                  <a:lnTo>
                    <a:pt x="961293" y="1207477"/>
                  </a:lnTo>
                  <a:lnTo>
                    <a:pt x="160248" y="1207477"/>
                  </a:lnTo>
                  <a:lnTo>
                    <a:pt x="143757" y="1201215"/>
                  </a:lnTo>
                  <a:lnTo>
                    <a:pt x="143757" y="1207477"/>
                  </a:lnTo>
                  <a:lnTo>
                    <a:pt x="1" y="1207477"/>
                  </a:lnTo>
                  <a:lnTo>
                    <a:pt x="1" y="603776"/>
                  </a:lnTo>
                  <a:lnTo>
                    <a:pt x="0" y="603739"/>
                  </a:lnTo>
                  <a:lnTo>
                    <a:pt x="1" y="603701"/>
                  </a:lnTo>
                  <a:lnTo>
                    <a:pt x="1" y="533400"/>
                  </a:lnTo>
                  <a:lnTo>
                    <a:pt x="1882" y="533400"/>
                  </a:lnTo>
                  <a:lnTo>
                    <a:pt x="3255" y="482079"/>
                  </a:lnTo>
                  <a:cubicBezTo>
                    <a:pt x="18191" y="206990"/>
                    <a:pt x="82780" y="0"/>
                    <a:pt x="160248" y="0"/>
                  </a:cubicBezTo>
                  <a:close/>
                </a:path>
              </a:pathLst>
            </a:custGeom>
            <a:solidFill>
              <a:srgbClr val="5B9BD5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1" name="타원 25">
              <a:extLst>
                <a:ext uri="{FF2B5EF4-FFF2-40B4-BE49-F238E27FC236}">
                  <a16:creationId xmlns:a16="http://schemas.microsoft.com/office/drawing/2014/main" id="{CAA17305-175E-483B-3CDB-8DA94DCF4068}"/>
                </a:ext>
              </a:extLst>
            </p:cNvPr>
            <p:cNvSpPr/>
            <p:nvPr/>
          </p:nvSpPr>
          <p:spPr>
            <a:xfrm>
              <a:off x="1250840" y="3552855"/>
              <a:ext cx="1609830" cy="397134"/>
            </a:xfrm>
            <a:prstGeom prst="ellipse">
              <a:avLst/>
            </a:prstGeom>
            <a:solidFill>
              <a:sysClr val="windowText" lastClr="000000">
                <a:alpha val="27000"/>
              </a:sysClr>
            </a:solidFill>
            <a:ln w="12700" cap="flat" cmpd="sng" algn="ctr">
              <a:noFill/>
              <a:prstDash val="solid"/>
              <a:miter lim="800000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2" name="타원 26">
              <a:extLst>
                <a:ext uri="{FF2B5EF4-FFF2-40B4-BE49-F238E27FC236}">
                  <a16:creationId xmlns:a16="http://schemas.microsoft.com/office/drawing/2014/main" id="{A916CBC5-117E-66DD-B75C-B26F7614CA3A}"/>
                </a:ext>
              </a:extLst>
            </p:cNvPr>
            <p:cNvSpPr/>
            <p:nvPr/>
          </p:nvSpPr>
          <p:spPr>
            <a:xfrm>
              <a:off x="1197526" y="3524062"/>
              <a:ext cx="138250" cy="333740"/>
            </a:xfrm>
            <a:prstGeom prst="ellipse">
              <a:avLst/>
            </a:prstGeom>
            <a:gradFill flip="none" rotWithShape="1">
              <a:gsLst>
                <a:gs pos="0">
                  <a:srgbClr val="70AD47">
                    <a:lumMod val="60000"/>
                    <a:lumOff val="40000"/>
                    <a:shade val="30000"/>
                    <a:satMod val="115000"/>
                  </a:srgbClr>
                </a:gs>
                <a:gs pos="50000">
                  <a:srgbClr val="70AD47">
                    <a:lumMod val="60000"/>
                    <a:lumOff val="40000"/>
                    <a:shade val="67500"/>
                    <a:satMod val="115000"/>
                  </a:srgbClr>
                </a:gs>
                <a:gs pos="100000">
                  <a:srgbClr val="70AD47">
                    <a:lumMod val="60000"/>
                    <a:lumOff val="40000"/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3" name="직사각형 27">
              <a:extLst>
                <a:ext uri="{FF2B5EF4-FFF2-40B4-BE49-F238E27FC236}">
                  <a16:creationId xmlns:a16="http://schemas.microsoft.com/office/drawing/2014/main" id="{F4D52323-E4D9-BC07-78B8-D46D48DF0C7C}"/>
                </a:ext>
              </a:extLst>
            </p:cNvPr>
            <p:cNvSpPr/>
            <p:nvPr/>
          </p:nvSpPr>
          <p:spPr>
            <a:xfrm>
              <a:off x="1017079" y="3690933"/>
              <a:ext cx="1825045" cy="52063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4" name="자유형 28">
              <a:extLst>
                <a:ext uri="{FF2B5EF4-FFF2-40B4-BE49-F238E27FC236}">
                  <a16:creationId xmlns:a16="http://schemas.microsoft.com/office/drawing/2014/main" id="{F933C154-9089-6647-FAC7-F0C8C6604B5E}"/>
                </a:ext>
              </a:extLst>
            </p:cNvPr>
            <p:cNvSpPr/>
            <p:nvPr/>
          </p:nvSpPr>
          <p:spPr>
            <a:xfrm>
              <a:off x="696948" y="3524062"/>
              <a:ext cx="589549" cy="687505"/>
            </a:xfrm>
            <a:custGeom>
              <a:avLst/>
              <a:gdLst>
                <a:gd name="connsiteX0" fmla="*/ 160248 w 961293"/>
                <a:gd name="connsiteY0" fmla="*/ 0 h 1207477"/>
                <a:gd name="connsiteX1" fmla="*/ 961293 w 961293"/>
                <a:gd name="connsiteY1" fmla="*/ 0 h 1207477"/>
                <a:gd name="connsiteX2" fmla="*/ 804301 w 961293"/>
                <a:gd name="connsiteY2" fmla="*/ 482079 h 1207477"/>
                <a:gd name="connsiteX3" fmla="*/ 802928 w 961293"/>
                <a:gd name="connsiteY3" fmla="*/ 533399 h 1207477"/>
                <a:gd name="connsiteX4" fmla="*/ 802480 w 961293"/>
                <a:gd name="connsiteY4" fmla="*/ 533399 h 1207477"/>
                <a:gd name="connsiteX5" fmla="*/ 802480 w 961293"/>
                <a:gd name="connsiteY5" fmla="*/ 550130 h 1207477"/>
                <a:gd name="connsiteX6" fmla="*/ 801046 w 961293"/>
                <a:gd name="connsiteY6" fmla="*/ 603739 h 1207477"/>
                <a:gd name="connsiteX7" fmla="*/ 802480 w 961293"/>
                <a:gd name="connsiteY7" fmla="*/ 657348 h 1207477"/>
                <a:gd name="connsiteX8" fmla="*/ 802480 w 961293"/>
                <a:gd name="connsiteY8" fmla="*/ 1207476 h 1207477"/>
                <a:gd name="connsiteX9" fmla="*/ 946236 w 961293"/>
                <a:gd name="connsiteY9" fmla="*/ 1207476 h 1207477"/>
                <a:gd name="connsiteX10" fmla="*/ 946236 w 961293"/>
                <a:gd name="connsiteY10" fmla="*/ 1201759 h 1207477"/>
                <a:gd name="connsiteX11" fmla="*/ 961293 w 961293"/>
                <a:gd name="connsiteY11" fmla="*/ 1207477 h 1207477"/>
                <a:gd name="connsiteX12" fmla="*/ 160248 w 961293"/>
                <a:gd name="connsiteY12" fmla="*/ 1207477 h 1207477"/>
                <a:gd name="connsiteX13" fmla="*/ 143757 w 961293"/>
                <a:gd name="connsiteY13" fmla="*/ 1201215 h 1207477"/>
                <a:gd name="connsiteX14" fmla="*/ 143757 w 961293"/>
                <a:gd name="connsiteY14" fmla="*/ 1207477 h 1207477"/>
                <a:gd name="connsiteX15" fmla="*/ 1 w 961293"/>
                <a:gd name="connsiteY15" fmla="*/ 1207477 h 1207477"/>
                <a:gd name="connsiteX16" fmla="*/ 1 w 961293"/>
                <a:gd name="connsiteY16" fmla="*/ 603776 h 1207477"/>
                <a:gd name="connsiteX17" fmla="*/ 0 w 961293"/>
                <a:gd name="connsiteY17" fmla="*/ 603739 h 1207477"/>
                <a:gd name="connsiteX18" fmla="*/ 1 w 961293"/>
                <a:gd name="connsiteY18" fmla="*/ 603701 h 1207477"/>
                <a:gd name="connsiteX19" fmla="*/ 1 w 961293"/>
                <a:gd name="connsiteY19" fmla="*/ 533400 h 1207477"/>
                <a:gd name="connsiteX20" fmla="*/ 1882 w 961293"/>
                <a:gd name="connsiteY20" fmla="*/ 533400 h 1207477"/>
                <a:gd name="connsiteX21" fmla="*/ 3255 w 961293"/>
                <a:gd name="connsiteY21" fmla="*/ 482079 h 1207477"/>
                <a:gd name="connsiteX22" fmla="*/ 160248 w 961293"/>
                <a:gd name="connsiteY22" fmla="*/ 0 h 120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1293" h="1207477">
                  <a:moveTo>
                    <a:pt x="160248" y="0"/>
                  </a:moveTo>
                  <a:lnTo>
                    <a:pt x="961293" y="0"/>
                  </a:lnTo>
                  <a:cubicBezTo>
                    <a:pt x="883825" y="0"/>
                    <a:pt x="819237" y="206990"/>
                    <a:pt x="804301" y="482079"/>
                  </a:cubicBezTo>
                  <a:lnTo>
                    <a:pt x="802928" y="533399"/>
                  </a:lnTo>
                  <a:lnTo>
                    <a:pt x="802480" y="533399"/>
                  </a:lnTo>
                  <a:lnTo>
                    <a:pt x="802480" y="550130"/>
                  </a:lnTo>
                  <a:lnTo>
                    <a:pt x="801046" y="603739"/>
                  </a:lnTo>
                  <a:lnTo>
                    <a:pt x="802480" y="657348"/>
                  </a:lnTo>
                  <a:lnTo>
                    <a:pt x="802480" y="1207476"/>
                  </a:lnTo>
                  <a:lnTo>
                    <a:pt x="946236" y="1207476"/>
                  </a:lnTo>
                  <a:lnTo>
                    <a:pt x="946236" y="1201759"/>
                  </a:lnTo>
                  <a:lnTo>
                    <a:pt x="961293" y="1207477"/>
                  </a:lnTo>
                  <a:lnTo>
                    <a:pt x="160248" y="1207477"/>
                  </a:lnTo>
                  <a:lnTo>
                    <a:pt x="143757" y="1201215"/>
                  </a:lnTo>
                  <a:lnTo>
                    <a:pt x="143757" y="1207477"/>
                  </a:lnTo>
                  <a:lnTo>
                    <a:pt x="1" y="1207477"/>
                  </a:lnTo>
                  <a:lnTo>
                    <a:pt x="1" y="603776"/>
                  </a:lnTo>
                  <a:lnTo>
                    <a:pt x="0" y="603739"/>
                  </a:lnTo>
                  <a:lnTo>
                    <a:pt x="1" y="603701"/>
                  </a:lnTo>
                  <a:lnTo>
                    <a:pt x="1" y="533400"/>
                  </a:lnTo>
                  <a:lnTo>
                    <a:pt x="1882" y="533400"/>
                  </a:lnTo>
                  <a:lnTo>
                    <a:pt x="3255" y="482079"/>
                  </a:lnTo>
                  <a:cubicBezTo>
                    <a:pt x="18191" y="206990"/>
                    <a:pt x="82780" y="0"/>
                    <a:pt x="160248" y="0"/>
                  </a:cubicBezTo>
                  <a:close/>
                </a:path>
              </a:pathLst>
            </a:custGeom>
            <a:solidFill>
              <a:srgbClr val="70AD47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5" name="타원 29">
              <a:extLst>
                <a:ext uri="{FF2B5EF4-FFF2-40B4-BE49-F238E27FC236}">
                  <a16:creationId xmlns:a16="http://schemas.microsoft.com/office/drawing/2014/main" id="{51C80151-C146-F3AA-37E7-BA0425210914}"/>
                </a:ext>
              </a:extLst>
            </p:cNvPr>
            <p:cNvSpPr/>
            <p:nvPr/>
          </p:nvSpPr>
          <p:spPr>
            <a:xfrm>
              <a:off x="867089" y="4072228"/>
              <a:ext cx="1980127" cy="397134"/>
            </a:xfrm>
            <a:prstGeom prst="ellipse">
              <a:avLst/>
            </a:prstGeom>
            <a:solidFill>
              <a:sysClr val="windowText" lastClr="000000">
                <a:alpha val="27000"/>
              </a:sysClr>
            </a:solidFill>
            <a:ln w="12700" cap="flat" cmpd="sng" algn="ctr">
              <a:noFill/>
              <a:prstDash val="solid"/>
              <a:miter lim="800000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6" name="타원 30">
              <a:extLst>
                <a:ext uri="{FF2B5EF4-FFF2-40B4-BE49-F238E27FC236}">
                  <a16:creationId xmlns:a16="http://schemas.microsoft.com/office/drawing/2014/main" id="{5013827C-EFCB-0B72-BA01-18D62541475C}"/>
                </a:ext>
              </a:extLst>
            </p:cNvPr>
            <p:cNvSpPr/>
            <p:nvPr/>
          </p:nvSpPr>
          <p:spPr>
            <a:xfrm>
              <a:off x="1062111" y="4043437"/>
              <a:ext cx="138250" cy="333740"/>
            </a:xfrm>
            <a:prstGeom prst="ellipse">
              <a:avLst/>
            </a:prstGeom>
            <a:gradFill flip="none" rotWithShape="1">
              <a:gsLst>
                <a:gs pos="0">
                  <a:srgbClr val="ED7D31">
                    <a:shade val="30000"/>
                    <a:satMod val="115000"/>
                  </a:srgbClr>
                </a:gs>
                <a:gs pos="50000">
                  <a:srgbClr val="ED7D31">
                    <a:shade val="67500"/>
                    <a:satMod val="115000"/>
                  </a:srgbClr>
                </a:gs>
                <a:gs pos="100000">
                  <a:srgbClr val="ED7D31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7" name="직사각형 31">
              <a:extLst>
                <a:ext uri="{FF2B5EF4-FFF2-40B4-BE49-F238E27FC236}">
                  <a16:creationId xmlns:a16="http://schemas.microsoft.com/office/drawing/2014/main" id="{C7E3118A-B988-A8DE-1D94-1B7BCC365B58}"/>
                </a:ext>
              </a:extLst>
            </p:cNvPr>
            <p:cNvSpPr/>
            <p:nvPr/>
          </p:nvSpPr>
          <p:spPr>
            <a:xfrm>
              <a:off x="717941" y="4210306"/>
              <a:ext cx="2152005" cy="52063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8" name="자유형 32">
              <a:extLst>
                <a:ext uri="{FF2B5EF4-FFF2-40B4-BE49-F238E27FC236}">
                  <a16:creationId xmlns:a16="http://schemas.microsoft.com/office/drawing/2014/main" id="{F3D27B67-2D22-F748-99E8-4A64027D9423}"/>
                </a:ext>
              </a:extLst>
            </p:cNvPr>
            <p:cNvSpPr/>
            <p:nvPr/>
          </p:nvSpPr>
          <p:spPr>
            <a:xfrm>
              <a:off x="561533" y="4043437"/>
              <a:ext cx="589549" cy="687505"/>
            </a:xfrm>
            <a:custGeom>
              <a:avLst/>
              <a:gdLst>
                <a:gd name="connsiteX0" fmla="*/ 160248 w 961293"/>
                <a:gd name="connsiteY0" fmla="*/ 0 h 1207477"/>
                <a:gd name="connsiteX1" fmla="*/ 961293 w 961293"/>
                <a:gd name="connsiteY1" fmla="*/ 0 h 1207477"/>
                <a:gd name="connsiteX2" fmla="*/ 804301 w 961293"/>
                <a:gd name="connsiteY2" fmla="*/ 482079 h 1207477"/>
                <a:gd name="connsiteX3" fmla="*/ 802928 w 961293"/>
                <a:gd name="connsiteY3" fmla="*/ 533399 h 1207477"/>
                <a:gd name="connsiteX4" fmla="*/ 802480 w 961293"/>
                <a:gd name="connsiteY4" fmla="*/ 533399 h 1207477"/>
                <a:gd name="connsiteX5" fmla="*/ 802480 w 961293"/>
                <a:gd name="connsiteY5" fmla="*/ 550130 h 1207477"/>
                <a:gd name="connsiteX6" fmla="*/ 801046 w 961293"/>
                <a:gd name="connsiteY6" fmla="*/ 603739 h 1207477"/>
                <a:gd name="connsiteX7" fmla="*/ 802480 w 961293"/>
                <a:gd name="connsiteY7" fmla="*/ 657348 h 1207477"/>
                <a:gd name="connsiteX8" fmla="*/ 802480 w 961293"/>
                <a:gd name="connsiteY8" fmla="*/ 1207476 h 1207477"/>
                <a:gd name="connsiteX9" fmla="*/ 946236 w 961293"/>
                <a:gd name="connsiteY9" fmla="*/ 1207476 h 1207477"/>
                <a:gd name="connsiteX10" fmla="*/ 946236 w 961293"/>
                <a:gd name="connsiteY10" fmla="*/ 1201759 h 1207477"/>
                <a:gd name="connsiteX11" fmla="*/ 961293 w 961293"/>
                <a:gd name="connsiteY11" fmla="*/ 1207477 h 1207477"/>
                <a:gd name="connsiteX12" fmla="*/ 160248 w 961293"/>
                <a:gd name="connsiteY12" fmla="*/ 1207477 h 1207477"/>
                <a:gd name="connsiteX13" fmla="*/ 143757 w 961293"/>
                <a:gd name="connsiteY13" fmla="*/ 1201215 h 1207477"/>
                <a:gd name="connsiteX14" fmla="*/ 143757 w 961293"/>
                <a:gd name="connsiteY14" fmla="*/ 1207477 h 1207477"/>
                <a:gd name="connsiteX15" fmla="*/ 1 w 961293"/>
                <a:gd name="connsiteY15" fmla="*/ 1207477 h 1207477"/>
                <a:gd name="connsiteX16" fmla="*/ 1 w 961293"/>
                <a:gd name="connsiteY16" fmla="*/ 603776 h 1207477"/>
                <a:gd name="connsiteX17" fmla="*/ 0 w 961293"/>
                <a:gd name="connsiteY17" fmla="*/ 603739 h 1207477"/>
                <a:gd name="connsiteX18" fmla="*/ 1 w 961293"/>
                <a:gd name="connsiteY18" fmla="*/ 603701 h 1207477"/>
                <a:gd name="connsiteX19" fmla="*/ 1 w 961293"/>
                <a:gd name="connsiteY19" fmla="*/ 533400 h 1207477"/>
                <a:gd name="connsiteX20" fmla="*/ 1882 w 961293"/>
                <a:gd name="connsiteY20" fmla="*/ 533400 h 1207477"/>
                <a:gd name="connsiteX21" fmla="*/ 3255 w 961293"/>
                <a:gd name="connsiteY21" fmla="*/ 482079 h 1207477"/>
                <a:gd name="connsiteX22" fmla="*/ 160248 w 961293"/>
                <a:gd name="connsiteY22" fmla="*/ 0 h 120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1293" h="1207477">
                  <a:moveTo>
                    <a:pt x="160248" y="0"/>
                  </a:moveTo>
                  <a:lnTo>
                    <a:pt x="961293" y="0"/>
                  </a:lnTo>
                  <a:cubicBezTo>
                    <a:pt x="883825" y="0"/>
                    <a:pt x="819237" y="206990"/>
                    <a:pt x="804301" y="482079"/>
                  </a:cubicBezTo>
                  <a:lnTo>
                    <a:pt x="802928" y="533399"/>
                  </a:lnTo>
                  <a:lnTo>
                    <a:pt x="802480" y="533399"/>
                  </a:lnTo>
                  <a:lnTo>
                    <a:pt x="802480" y="550130"/>
                  </a:lnTo>
                  <a:lnTo>
                    <a:pt x="801046" y="603739"/>
                  </a:lnTo>
                  <a:lnTo>
                    <a:pt x="802480" y="657348"/>
                  </a:lnTo>
                  <a:lnTo>
                    <a:pt x="802480" y="1207476"/>
                  </a:lnTo>
                  <a:lnTo>
                    <a:pt x="946236" y="1207476"/>
                  </a:lnTo>
                  <a:lnTo>
                    <a:pt x="946236" y="1201759"/>
                  </a:lnTo>
                  <a:lnTo>
                    <a:pt x="961293" y="1207477"/>
                  </a:lnTo>
                  <a:lnTo>
                    <a:pt x="160248" y="1207477"/>
                  </a:lnTo>
                  <a:lnTo>
                    <a:pt x="143757" y="1201215"/>
                  </a:lnTo>
                  <a:lnTo>
                    <a:pt x="143757" y="1207477"/>
                  </a:lnTo>
                  <a:lnTo>
                    <a:pt x="1" y="1207477"/>
                  </a:lnTo>
                  <a:lnTo>
                    <a:pt x="1" y="603776"/>
                  </a:lnTo>
                  <a:lnTo>
                    <a:pt x="0" y="603739"/>
                  </a:lnTo>
                  <a:lnTo>
                    <a:pt x="1" y="603701"/>
                  </a:lnTo>
                  <a:lnTo>
                    <a:pt x="1" y="533400"/>
                  </a:lnTo>
                  <a:lnTo>
                    <a:pt x="1882" y="533400"/>
                  </a:lnTo>
                  <a:lnTo>
                    <a:pt x="3255" y="482079"/>
                  </a:lnTo>
                  <a:cubicBezTo>
                    <a:pt x="18191" y="206990"/>
                    <a:pt x="82780" y="0"/>
                    <a:pt x="160248" y="0"/>
                  </a:cubicBezTo>
                  <a:close/>
                </a:path>
              </a:pathLst>
            </a:custGeom>
            <a:solidFill>
              <a:srgbClr val="FFC000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39" name="타원 33">
              <a:extLst>
                <a:ext uri="{FF2B5EF4-FFF2-40B4-BE49-F238E27FC236}">
                  <a16:creationId xmlns:a16="http://schemas.microsoft.com/office/drawing/2014/main" id="{C113640C-A6BD-37D8-06B7-9DE070093CB2}"/>
                </a:ext>
              </a:extLst>
            </p:cNvPr>
            <p:cNvSpPr/>
            <p:nvPr/>
          </p:nvSpPr>
          <p:spPr>
            <a:xfrm>
              <a:off x="455990" y="4604918"/>
              <a:ext cx="2384909" cy="397134"/>
            </a:xfrm>
            <a:prstGeom prst="ellipse">
              <a:avLst/>
            </a:prstGeom>
            <a:solidFill>
              <a:sysClr val="windowText" lastClr="000000">
                <a:alpha val="27000"/>
              </a:sysClr>
            </a:solidFill>
            <a:ln w="12700" cap="flat" cmpd="sng" algn="ctr">
              <a:noFill/>
              <a:prstDash val="solid"/>
              <a:miter lim="800000"/>
            </a:ln>
            <a:effectLst>
              <a:softEdge rad="127000"/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40" name="타원 34">
              <a:extLst>
                <a:ext uri="{FF2B5EF4-FFF2-40B4-BE49-F238E27FC236}">
                  <a16:creationId xmlns:a16="http://schemas.microsoft.com/office/drawing/2014/main" id="{613B184B-FF3F-6E75-6B7E-B2229716C3DB}"/>
                </a:ext>
              </a:extLst>
            </p:cNvPr>
            <p:cNvSpPr/>
            <p:nvPr/>
          </p:nvSpPr>
          <p:spPr>
            <a:xfrm>
              <a:off x="934880" y="4564071"/>
              <a:ext cx="141132" cy="333740"/>
            </a:xfrm>
            <a:prstGeom prst="ellipse">
              <a:avLst/>
            </a:prstGeom>
            <a:gradFill flip="none" rotWithShape="1">
              <a:gsLst>
                <a:gs pos="0">
                  <a:srgbClr val="5B9BD5">
                    <a:shade val="30000"/>
                    <a:satMod val="115000"/>
                  </a:srgbClr>
                </a:gs>
                <a:gs pos="50000">
                  <a:srgbClr val="5B9BD5">
                    <a:shade val="67500"/>
                    <a:satMod val="115000"/>
                  </a:srgbClr>
                </a:gs>
                <a:gs pos="100000">
                  <a:srgbClr val="5B9BD5">
                    <a:shade val="100000"/>
                    <a:satMod val="115000"/>
                  </a:srgbClr>
                </a:gs>
              </a:gsLst>
              <a:lin ang="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41" name="직사각형 35">
              <a:extLst>
                <a:ext uri="{FF2B5EF4-FFF2-40B4-BE49-F238E27FC236}">
                  <a16:creationId xmlns:a16="http://schemas.microsoft.com/office/drawing/2014/main" id="{D827F01F-7E39-D0BF-6B2D-F0D24F8CA8B1}"/>
                </a:ext>
              </a:extLst>
            </p:cNvPr>
            <p:cNvSpPr/>
            <p:nvPr/>
          </p:nvSpPr>
          <p:spPr>
            <a:xfrm>
              <a:off x="466456" y="4730941"/>
              <a:ext cx="2522571" cy="520635"/>
            </a:xfrm>
            <a:prstGeom prst="rect">
              <a:avLst/>
            </a:pr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42" name="자유형 36">
              <a:extLst>
                <a:ext uri="{FF2B5EF4-FFF2-40B4-BE49-F238E27FC236}">
                  <a16:creationId xmlns:a16="http://schemas.microsoft.com/office/drawing/2014/main" id="{89A4EF87-32CE-D035-1A49-801236472B6F}"/>
                </a:ext>
              </a:extLst>
            </p:cNvPr>
            <p:cNvSpPr/>
            <p:nvPr/>
          </p:nvSpPr>
          <p:spPr>
            <a:xfrm>
              <a:off x="441507" y="4564071"/>
              <a:ext cx="582344" cy="687505"/>
            </a:xfrm>
            <a:custGeom>
              <a:avLst/>
              <a:gdLst>
                <a:gd name="connsiteX0" fmla="*/ 160248 w 961293"/>
                <a:gd name="connsiteY0" fmla="*/ 0 h 1207477"/>
                <a:gd name="connsiteX1" fmla="*/ 961293 w 961293"/>
                <a:gd name="connsiteY1" fmla="*/ 0 h 1207477"/>
                <a:gd name="connsiteX2" fmla="*/ 804301 w 961293"/>
                <a:gd name="connsiteY2" fmla="*/ 482079 h 1207477"/>
                <a:gd name="connsiteX3" fmla="*/ 802928 w 961293"/>
                <a:gd name="connsiteY3" fmla="*/ 533399 h 1207477"/>
                <a:gd name="connsiteX4" fmla="*/ 802480 w 961293"/>
                <a:gd name="connsiteY4" fmla="*/ 533399 h 1207477"/>
                <a:gd name="connsiteX5" fmla="*/ 802480 w 961293"/>
                <a:gd name="connsiteY5" fmla="*/ 550130 h 1207477"/>
                <a:gd name="connsiteX6" fmla="*/ 801046 w 961293"/>
                <a:gd name="connsiteY6" fmla="*/ 603739 h 1207477"/>
                <a:gd name="connsiteX7" fmla="*/ 802480 w 961293"/>
                <a:gd name="connsiteY7" fmla="*/ 657348 h 1207477"/>
                <a:gd name="connsiteX8" fmla="*/ 802480 w 961293"/>
                <a:gd name="connsiteY8" fmla="*/ 1207476 h 1207477"/>
                <a:gd name="connsiteX9" fmla="*/ 946236 w 961293"/>
                <a:gd name="connsiteY9" fmla="*/ 1207476 h 1207477"/>
                <a:gd name="connsiteX10" fmla="*/ 946236 w 961293"/>
                <a:gd name="connsiteY10" fmla="*/ 1201759 h 1207477"/>
                <a:gd name="connsiteX11" fmla="*/ 961293 w 961293"/>
                <a:gd name="connsiteY11" fmla="*/ 1207477 h 1207477"/>
                <a:gd name="connsiteX12" fmla="*/ 160248 w 961293"/>
                <a:gd name="connsiteY12" fmla="*/ 1207477 h 1207477"/>
                <a:gd name="connsiteX13" fmla="*/ 143757 w 961293"/>
                <a:gd name="connsiteY13" fmla="*/ 1201215 h 1207477"/>
                <a:gd name="connsiteX14" fmla="*/ 143757 w 961293"/>
                <a:gd name="connsiteY14" fmla="*/ 1207477 h 1207477"/>
                <a:gd name="connsiteX15" fmla="*/ 1 w 961293"/>
                <a:gd name="connsiteY15" fmla="*/ 1207477 h 1207477"/>
                <a:gd name="connsiteX16" fmla="*/ 1 w 961293"/>
                <a:gd name="connsiteY16" fmla="*/ 603776 h 1207477"/>
                <a:gd name="connsiteX17" fmla="*/ 0 w 961293"/>
                <a:gd name="connsiteY17" fmla="*/ 603739 h 1207477"/>
                <a:gd name="connsiteX18" fmla="*/ 1 w 961293"/>
                <a:gd name="connsiteY18" fmla="*/ 603701 h 1207477"/>
                <a:gd name="connsiteX19" fmla="*/ 1 w 961293"/>
                <a:gd name="connsiteY19" fmla="*/ 533400 h 1207477"/>
                <a:gd name="connsiteX20" fmla="*/ 1882 w 961293"/>
                <a:gd name="connsiteY20" fmla="*/ 533400 h 1207477"/>
                <a:gd name="connsiteX21" fmla="*/ 3255 w 961293"/>
                <a:gd name="connsiteY21" fmla="*/ 482079 h 1207477"/>
                <a:gd name="connsiteX22" fmla="*/ 160248 w 961293"/>
                <a:gd name="connsiteY22" fmla="*/ 0 h 1207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61293" h="1207477">
                  <a:moveTo>
                    <a:pt x="160248" y="0"/>
                  </a:moveTo>
                  <a:lnTo>
                    <a:pt x="961293" y="0"/>
                  </a:lnTo>
                  <a:cubicBezTo>
                    <a:pt x="883825" y="0"/>
                    <a:pt x="819237" y="206990"/>
                    <a:pt x="804301" y="482079"/>
                  </a:cubicBezTo>
                  <a:lnTo>
                    <a:pt x="802928" y="533399"/>
                  </a:lnTo>
                  <a:lnTo>
                    <a:pt x="802480" y="533399"/>
                  </a:lnTo>
                  <a:lnTo>
                    <a:pt x="802480" y="550130"/>
                  </a:lnTo>
                  <a:lnTo>
                    <a:pt x="801046" y="603739"/>
                  </a:lnTo>
                  <a:lnTo>
                    <a:pt x="802480" y="657348"/>
                  </a:lnTo>
                  <a:lnTo>
                    <a:pt x="802480" y="1207476"/>
                  </a:lnTo>
                  <a:lnTo>
                    <a:pt x="946236" y="1207476"/>
                  </a:lnTo>
                  <a:lnTo>
                    <a:pt x="946236" y="1201759"/>
                  </a:lnTo>
                  <a:lnTo>
                    <a:pt x="961293" y="1207477"/>
                  </a:lnTo>
                  <a:lnTo>
                    <a:pt x="160248" y="1207477"/>
                  </a:lnTo>
                  <a:lnTo>
                    <a:pt x="143757" y="1201215"/>
                  </a:lnTo>
                  <a:lnTo>
                    <a:pt x="143757" y="1207477"/>
                  </a:lnTo>
                  <a:lnTo>
                    <a:pt x="1" y="1207477"/>
                  </a:lnTo>
                  <a:lnTo>
                    <a:pt x="1" y="603776"/>
                  </a:lnTo>
                  <a:lnTo>
                    <a:pt x="0" y="603739"/>
                  </a:lnTo>
                  <a:lnTo>
                    <a:pt x="1" y="603701"/>
                  </a:lnTo>
                  <a:lnTo>
                    <a:pt x="1" y="533400"/>
                  </a:lnTo>
                  <a:lnTo>
                    <a:pt x="1882" y="533400"/>
                  </a:lnTo>
                  <a:lnTo>
                    <a:pt x="3255" y="482079"/>
                  </a:lnTo>
                  <a:cubicBezTo>
                    <a:pt x="18191" y="206990"/>
                    <a:pt x="82780" y="0"/>
                    <a:pt x="160248" y="0"/>
                  </a:cubicBezTo>
                  <a:close/>
                </a:path>
              </a:pathLst>
            </a:custGeom>
            <a:solidFill>
              <a:srgbClr val="5B9BD5"/>
            </a:solidFill>
            <a:ln w="12700" cap="flat" cmpd="sng" algn="ctr">
              <a:noFill/>
              <a:prstDash val="solid"/>
              <a:miter lim="800000"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8FFD722A-B47C-E13D-E811-4B1401C1EBE7}"/>
                </a:ext>
              </a:extLst>
            </p:cNvPr>
            <p:cNvSpPr/>
            <p:nvPr/>
          </p:nvSpPr>
          <p:spPr>
            <a:xfrm>
              <a:off x="2774540" y="3171257"/>
              <a:ext cx="171273" cy="2080320"/>
            </a:xfrm>
            <a:prstGeom prst="rect">
              <a:avLst/>
            </a:prstGeom>
            <a:gradFill flip="none" rotWithShape="1">
              <a:gsLst>
                <a:gs pos="0">
                  <a:srgbClr val="FFFFFF">
                    <a:shade val="30000"/>
                    <a:satMod val="115000"/>
                  </a:srgbClr>
                </a:gs>
                <a:gs pos="50000">
                  <a:srgbClr val="FFFFFF">
                    <a:shade val="67500"/>
                    <a:satMod val="115000"/>
                  </a:srgbClr>
                </a:gs>
                <a:gs pos="100000">
                  <a:srgbClr val="FFFFFF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A63D0C9C-302E-4626-AF40-521E9A075FBC}"/>
              </a:ext>
            </a:extLst>
          </p:cNvPr>
          <p:cNvSpPr txBox="1"/>
          <p:nvPr/>
        </p:nvSpPr>
        <p:spPr>
          <a:xfrm>
            <a:off x="-4518" y="5938050"/>
            <a:ext cx="948390" cy="5690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rPr>
              <a:t>L0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5265FC6-D10B-095C-9929-A7F6706A118B}"/>
              </a:ext>
            </a:extLst>
          </p:cNvPr>
          <p:cNvSpPr txBox="1"/>
          <p:nvPr/>
        </p:nvSpPr>
        <p:spPr>
          <a:xfrm>
            <a:off x="897208" y="5999361"/>
            <a:ext cx="234179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6858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ไม่มีระบบออนไลน์</a:t>
            </a:r>
            <a:endParaRPr kumimoji="0" lang="en-US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 New" panose="020B0500040200020003" pitchFamily="34" charset="-34"/>
              <a:ea typeface="Tahoma" panose="020B0604030504040204" pitchFamily="34" charset="0"/>
              <a:cs typeface="TH Sarabun New" panose="020B0500040200020003" pitchFamily="34" charset="-34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475D6DE9-D37D-E6ED-2618-3ACBC8867C01}"/>
              </a:ext>
            </a:extLst>
          </p:cNvPr>
          <p:cNvSpPr txBox="1"/>
          <p:nvPr/>
        </p:nvSpPr>
        <p:spPr>
          <a:xfrm>
            <a:off x="1108248" y="5454074"/>
            <a:ext cx="20092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6858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ยื่นคำขอทางระบบออนไลน์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 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BC00593-092F-A722-1C39-F8274965BB64}"/>
              </a:ext>
            </a:extLst>
          </p:cNvPr>
          <p:cNvSpPr txBox="1"/>
          <p:nvPr/>
        </p:nvSpPr>
        <p:spPr>
          <a:xfrm>
            <a:off x="1209284" y="4885592"/>
            <a:ext cx="22694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6858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ชำระเงินผ่านระบบออนไลน์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 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AF3A9C4-0D6B-77C6-6B19-AC51FC0A99AF}"/>
              </a:ext>
            </a:extLst>
          </p:cNvPr>
          <p:cNvSpPr txBox="1"/>
          <p:nvPr/>
        </p:nvSpPr>
        <p:spPr>
          <a:xfrm>
            <a:off x="1471476" y="4240018"/>
            <a:ext cx="2117643" cy="5251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685817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รับเอกสาร/ออกใบอนุญาต</a:t>
            </a:r>
            <a:b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</a:b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 New" panose="020B0500040200020003" pitchFamily="34" charset="-34"/>
                <a:ea typeface="Tahoma" panose="020B0604030504040204" pitchFamily="34" charset="0"/>
                <a:cs typeface="TH Sarabun New" panose="020B0500040200020003" pitchFamily="34" charset="-34"/>
              </a:rPr>
              <a:t>ได้เบ็ดเสร็จ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2D3FD4D-F6F0-FD2B-DB14-BF778B43CCBD}"/>
              </a:ext>
            </a:extLst>
          </p:cNvPr>
          <p:cNvSpPr txBox="1"/>
          <p:nvPr/>
        </p:nvSpPr>
        <p:spPr>
          <a:xfrm>
            <a:off x="175291" y="5241968"/>
            <a:ext cx="948390" cy="5690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rPr>
              <a:t>L1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AAB6A80-B56D-7D34-A4F8-C59F4CCBEC13}"/>
              </a:ext>
            </a:extLst>
          </p:cNvPr>
          <p:cNvSpPr txBox="1"/>
          <p:nvPr/>
        </p:nvSpPr>
        <p:spPr>
          <a:xfrm>
            <a:off x="363926" y="4663362"/>
            <a:ext cx="948390" cy="5690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rPr>
              <a:t>L2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53C900B-91C6-1CC1-7799-2DB64C511E8C}"/>
              </a:ext>
            </a:extLst>
          </p:cNvPr>
          <p:cNvSpPr txBox="1"/>
          <p:nvPr/>
        </p:nvSpPr>
        <p:spPr>
          <a:xfrm>
            <a:off x="617650" y="4084617"/>
            <a:ext cx="948390" cy="5690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2800" b="1" i="0" u="none" strike="noStrike" kern="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맑은 고딕" panose="020F0502020204030204"/>
                <a:ea typeface="맑은 고딕" panose="020B0503020000020004" pitchFamily="34" charset="-127"/>
                <a:cs typeface="Tahoma" pitchFamily="34" charset="0"/>
              </a:rPr>
              <a:t>L3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538427D-7E54-E61E-4F35-D4AFEA4D19D4}"/>
              </a:ext>
            </a:extLst>
          </p:cNvPr>
          <p:cNvSpPr txBox="1"/>
          <p:nvPr/>
        </p:nvSpPr>
        <p:spPr>
          <a:xfrm>
            <a:off x="1799645" y="5396286"/>
            <a:ext cx="19816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47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170E291D-2F70-10AC-5BC4-F41C48F37CCE}"/>
              </a:ext>
            </a:extLst>
          </p:cNvPr>
          <p:cNvSpPr txBox="1"/>
          <p:nvPr/>
        </p:nvSpPr>
        <p:spPr>
          <a:xfrm>
            <a:off x="1829348" y="4836237"/>
            <a:ext cx="19795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19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F2B1A95F-8882-BA06-4BF5-46E11134A751}"/>
              </a:ext>
            </a:extLst>
          </p:cNvPr>
          <p:cNvSpPr txBox="1"/>
          <p:nvPr/>
        </p:nvSpPr>
        <p:spPr>
          <a:xfrm>
            <a:off x="1816480" y="4355666"/>
            <a:ext cx="19816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14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82BBA89-1DCB-F35B-CF70-8452D869D4D8}"/>
              </a:ext>
            </a:extLst>
          </p:cNvPr>
          <p:cNvSpPr txBox="1"/>
          <p:nvPr/>
        </p:nvSpPr>
        <p:spPr>
          <a:xfrm>
            <a:off x="1358232" y="6191654"/>
            <a:ext cx="25389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80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78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กรม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cxnSp>
        <p:nvCxnSpPr>
          <p:cNvPr id="57" name="Straight Connector 56">
            <a:extLst>
              <a:ext uri="{FF2B5EF4-FFF2-40B4-BE49-F238E27FC236}">
                <a16:creationId xmlns:a16="http://schemas.microsoft.com/office/drawing/2014/main" id="{0EC9CF1D-D884-E993-391B-E90BFBB763DD}"/>
              </a:ext>
            </a:extLst>
          </p:cNvPr>
          <p:cNvCxnSpPr/>
          <p:nvPr/>
        </p:nvCxnSpPr>
        <p:spPr>
          <a:xfrm>
            <a:off x="3898429" y="1859306"/>
            <a:ext cx="49193" cy="486000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78C10C16-B25A-0697-D62A-98CD1322A3D2}"/>
              </a:ext>
            </a:extLst>
          </p:cNvPr>
          <p:cNvCxnSpPr>
            <a:cxnSpLocks/>
          </p:cNvCxnSpPr>
          <p:nvPr/>
        </p:nvCxnSpPr>
        <p:spPr>
          <a:xfrm>
            <a:off x="4028048" y="2458555"/>
            <a:ext cx="2268000" cy="0"/>
          </a:xfrm>
          <a:prstGeom prst="line">
            <a:avLst/>
          </a:prstGeom>
          <a:noFill/>
          <a:ln w="19050" cap="flat" cmpd="sng" algn="ctr">
            <a:solidFill>
              <a:srgbClr val="125AC4"/>
            </a:solidFill>
            <a:prstDash val="solid"/>
            <a:miter lim="800000"/>
            <a:headEnd type="none"/>
            <a:tailEnd type="oval"/>
          </a:ln>
          <a:effectLst/>
        </p:spPr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9C70F1A1-178B-5152-B7F5-68F150F12C3A}"/>
              </a:ext>
            </a:extLst>
          </p:cNvPr>
          <p:cNvCxnSpPr/>
          <p:nvPr/>
        </p:nvCxnSpPr>
        <p:spPr>
          <a:xfrm>
            <a:off x="6684612" y="1859306"/>
            <a:ext cx="49193" cy="486000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0" name="Picture 59">
            <a:extLst>
              <a:ext uri="{FF2B5EF4-FFF2-40B4-BE49-F238E27FC236}">
                <a16:creationId xmlns:a16="http://schemas.microsoft.com/office/drawing/2014/main" id="{2379DBDF-259F-50D4-5CE6-245872D3136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54555" y="4959258"/>
            <a:ext cx="2498284" cy="1422950"/>
          </a:xfrm>
          <a:prstGeom prst="rect">
            <a:avLst/>
          </a:prstGeom>
        </p:spPr>
      </p:pic>
      <p:sp>
        <p:nvSpPr>
          <p:cNvPr id="61" name="TextBox 60">
            <a:extLst>
              <a:ext uri="{FF2B5EF4-FFF2-40B4-BE49-F238E27FC236}">
                <a16:creationId xmlns:a16="http://schemas.microsoft.com/office/drawing/2014/main" id="{1B21B483-A958-9F91-1017-E90EE8EEAF28}"/>
              </a:ext>
            </a:extLst>
          </p:cNvPr>
          <p:cNvSpPr txBox="1"/>
          <p:nvPr/>
        </p:nvSpPr>
        <p:spPr>
          <a:xfrm>
            <a:off x="4208284" y="5643238"/>
            <a:ext cx="19816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18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515BD2D8-FEB0-E42C-71D8-2609E3F2E458}"/>
              </a:ext>
            </a:extLst>
          </p:cNvPr>
          <p:cNvSpPr txBox="1"/>
          <p:nvPr/>
        </p:nvSpPr>
        <p:spPr>
          <a:xfrm>
            <a:off x="4195623" y="5319582"/>
            <a:ext cx="197956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8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F52F6E55-B4A1-DE21-7711-FB6B3126ED5A}"/>
              </a:ext>
            </a:extLst>
          </p:cNvPr>
          <p:cNvSpPr txBox="1"/>
          <p:nvPr/>
        </p:nvSpPr>
        <p:spPr>
          <a:xfrm>
            <a:off x="4248587" y="4978481"/>
            <a:ext cx="198166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49214041-B1F0-5EC7-1898-AC5B7EBE1725}"/>
              </a:ext>
            </a:extLst>
          </p:cNvPr>
          <p:cNvSpPr txBox="1"/>
          <p:nvPr/>
        </p:nvSpPr>
        <p:spPr>
          <a:xfrm>
            <a:off x="3723260" y="6194501"/>
            <a:ext cx="25389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51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50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กรม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5" name="Arrow: Down 64">
            <a:extLst>
              <a:ext uri="{FF2B5EF4-FFF2-40B4-BE49-F238E27FC236}">
                <a16:creationId xmlns:a16="http://schemas.microsoft.com/office/drawing/2014/main" id="{32DB83A7-0048-9258-DEF3-A99C866FFE3C}"/>
              </a:ext>
            </a:extLst>
          </p:cNvPr>
          <p:cNvSpPr/>
          <p:nvPr/>
        </p:nvSpPr>
        <p:spPr>
          <a:xfrm>
            <a:off x="5609840" y="6056053"/>
            <a:ext cx="360000" cy="252000"/>
          </a:xfrm>
          <a:prstGeom prst="downArrow">
            <a:avLst/>
          </a:prstGeom>
          <a:solidFill>
            <a:srgbClr val="0000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1F32A986-69DE-C46F-B099-4A3AB0BB04B6}"/>
              </a:ext>
            </a:extLst>
          </p:cNvPr>
          <p:cNvSpPr txBox="1"/>
          <p:nvPr/>
        </p:nvSpPr>
        <p:spPr>
          <a:xfrm>
            <a:off x="3961089" y="6551351"/>
            <a:ext cx="2595333" cy="2208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9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en-US" sz="1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: 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*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เป็นงานพัฒนาต่อยอดจากปี 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64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จำนวน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22 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C3880B3-54C1-6021-19DE-7F8EC38A418C}"/>
              </a:ext>
            </a:extLst>
          </p:cNvPr>
          <p:cNvSpPr txBox="1"/>
          <p:nvPr/>
        </p:nvSpPr>
        <p:spPr>
          <a:xfrm>
            <a:off x="571329" y="2513936"/>
            <a:ext cx="23501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Potential Base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17F36C06-CF0A-7C40-27C9-9268B3BC2E91}"/>
              </a:ext>
            </a:extLst>
          </p:cNvPr>
          <p:cNvSpPr txBox="1"/>
          <p:nvPr/>
        </p:nvSpPr>
        <p:spPr>
          <a:xfrm>
            <a:off x="6701782" y="1818853"/>
            <a:ext cx="2562630" cy="693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ขับเคลื่อนและพัฒนาต่อยอด</a:t>
            </a:r>
            <a:br>
              <a:rPr kumimoji="0" lang="th-TH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</a:br>
            <a:r>
              <a:rPr kumimoji="0" lang="th-TH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การให้บริการ </a:t>
            </a:r>
            <a:r>
              <a:rPr kumimoji="0" lang="en-US" altLang="ko-KR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e-Service</a:t>
            </a:r>
            <a:endParaRPr kumimoji="0" lang="th-TH" altLang="ko-KR" sz="24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A36B1A87-FA23-A3E3-1E65-BF0397097346}"/>
              </a:ext>
            </a:extLst>
          </p:cNvPr>
          <p:cNvCxnSpPr>
            <a:cxnSpLocks/>
          </p:cNvCxnSpPr>
          <p:nvPr/>
        </p:nvCxnSpPr>
        <p:spPr>
          <a:xfrm>
            <a:off x="6789890" y="2468080"/>
            <a:ext cx="2268000" cy="0"/>
          </a:xfrm>
          <a:prstGeom prst="line">
            <a:avLst/>
          </a:prstGeom>
          <a:noFill/>
          <a:ln w="19050" cap="flat" cmpd="sng" algn="ctr">
            <a:solidFill>
              <a:srgbClr val="125AC4"/>
            </a:solidFill>
            <a:prstDash val="solid"/>
            <a:miter lim="800000"/>
            <a:headEnd type="none"/>
            <a:tailEnd type="oval"/>
          </a:ln>
          <a:effectLst/>
        </p:spPr>
      </p:cxnSp>
      <p:sp>
        <p:nvSpPr>
          <p:cNvPr id="70" name="TextBox 69">
            <a:extLst>
              <a:ext uri="{FF2B5EF4-FFF2-40B4-BE49-F238E27FC236}">
                <a16:creationId xmlns:a16="http://schemas.microsoft.com/office/drawing/2014/main" id="{A25B733F-F651-EA4D-4AB9-C793D61AB610}"/>
              </a:ext>
            </a:extLst>
          </p:cNvPr>
          <p:cNvSpPr txBox="1"/>
          <p:nvPr/>
        </p:nvSpPr>
        <p:spPr>
          <a:xfrm>
            <a:off x="7217572" y="2470333"/>
            <a:ext cx="22188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Potential Base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82E71A0-45DA-293B-EFF5-00A34868EAB2}"/>
              </a:ext>
            </a:extLst>
          </p:cNvPr>
          <p:cNvSpPr txBox="1"/>
          <p:nvPr/>
        </p:nvSpPr>
        <p:spPr>
          <a:xfrm>
            <a:off x="6720615" y="3337987"/>
            <a:ext cx="303799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มติ ครม.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สิงหาคม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2564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461C093-C8F5-F500-9C4E-CE44799EE5F2}"/>
              </a:ext>
            </a:extLst>
          </p:cNvPr>
          <p:cNvSpPr txBox="1"/>
          <p:nvPr/>
        </p:nvSpPr>
        <p:spPr>
          <a:xfrm>
            <a:off x="6619324" y="3038350"/>
            <a:ext cx="304104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12 </a:t>
            </a:r>
            <a:r>
              <a:rPr kumimoji="0" lang="th-TH" sz="24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งานบริการ </a:t>
            </a:r>
            <a:r>
              <a:rPr kumimoji="0" lang="en-US" sz="24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Agenda </a:t>
            </a:r>
            <a:r>
              <a:rPr kumimoji="0" lang="th-TH" sz="24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สำคัญ</a:t>
            </a:r>
            <a:endParaRPr kumimoji="0" lang="en-US" sz="1800" b="0" i="0" u="none" strike="noStrike" kern="1200" cap="none" spc="-30" normalizeH="0" baseline="0" noProof="0" dirty="0">
              <a:ln>
                <a:noFill/>
              </a:ln>
              <a:solidFill>
                <a:srgbClr val="002060"/>
              </a:solidFill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rowallia New" panose="020B0604020202020204" pitchFamily="34" charset="-34"/>
              <a:ea typeface="Tahoma" panose="020B0604030504040204" pitchFamily="34" charset="0"/>
              <a:cs typeface="Browallia New" panose="020B0604020202020204" pitchFamily="34" charset="-34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627776F6-9679-8083-351E-0C6832F2B65D}"/>
              </a:ext>
            </a:extLst>
          </p:cNvPr>
          <p:cNvSpPr txBox="1"/>
          <p:nvPr/>
        </p:nvSpPr>
        <p:spPr>
          <a:xfrm>
            <a:off x="6722215" y="4436207"/>
            <a:ext cx="3180899" cy="1556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ts val="19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งานบริการรายส่วนราชการ </a:t>
            </a:r>
            <a:r>
              <a:rPr kumimoji="0" lang="en-US" sz="2000" b="1" i="0" u="none" strike="noStrike" kern="120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:</a:t>
            </a:r>
            <a:r>
              <a:rPr kumimoji="0" lang="th-TH" sz="2000" b="1" i="0" u="none" strike="noStrike" kern="120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br>
              <a:rPr kumimoji="0" lang="th-TH" sz="20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ส่วนราชการเลือกงานบริการ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b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มาพัฒนาเป็น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</a:t>
            </a: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มุ่งเน้น</a:t>
            </a:r>
            <a:b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เชื่อมโยงเข้าสู่แพลตฟอร์มกลาง</a:t>
            </a:r>
          </a:p>
          <a:p>
            <a:pPr marL="179388" marR="0" lvl="0" indent="-179388" algn="l" defTabSz="914400" rtl="0" eaLnBrk="1" fontAlgn="base" latinLnBrk="0" hangingPunct="1">
              <a:lnSpc>
                <a:spcPts val="19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ระบบ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Biz Portal </a:t>
            </a:r>
            <a:endParaRPr kumimoji="0" lang="th-TH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179388" marR="0" lvl="0" indent="-179388" algn="l" defTabSz="914400" rtl="0" eaLnBrk="1" fontAlgn="base" latinLnBrk="0" hangingPunct="1">
              <a:lnSpc>
                <a:spcPts val="19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ระบบ 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Citizen Portal</a:t>
            </a: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5F390CA-26B2-2280-B847-9785AEB12BF6}"/>
              </a:ext>
            </a:extLst>
          </p:cNvPr>
          <p:cNvSpPr txBox="1"/>
          <p:nvPr/>
        </p:nvSpPr>
        <p:spPr>
          <a:xfrm>
            <a:off x="6743856" y="3689309"/>
            <a:ext cx="2409778" cy="7646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9388" marR="0" lvl="0" indent="-179388" algn="l" defTabSz="914400" rtl="0" eaLnBrk="1" fontAlgn="base" latinLnBrk="0" hangingPunct="1">
              <a:lnSpc>
                <a:spcPct val="80000"/>
              </a:lnSpc>
              <a:spcBef>
                <a:spcPts val="2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พัฒนาต่อยอดตาม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Roadmap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(ฉบับปรับปรุง)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ปีงบประมาณ 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66 – 67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และ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Action Plan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66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pic>
        <p:nvPicPr>
          <p:cNvPr id="75" name="Picture 74">
            <a:extLst>
              <a:ext uri="{FF2B5EF4-FFF2-40B4-BE49-F238E27FC236}">
                <a16:creationId xmlns:a16="http://schemas.microsoft.com/office/drawing/2014/main" id="{D738E459-3B49-6B34-270E-D8434644D1F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22438" y="5437891"/>
            <a:ext cx="395581" cy="252000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97082C37-94FC-877F-1F52-5F05D511241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54536" y="5708331"/>
            <a:ext cx="337159" cy="252000"/>
          </a:xfrm>
          <a:prstGeom prst="rect">
            <a:avLst/>
          </a:prstGeom>
        </p:spPr>
      </p:pic>
      <p:grpSp>
        <p:nvGrpSpPr>
          <p:cNvPr id="77" name="Group 76">
            <a:extLst>
              <a:ext uri="{FF2B5EF4-FFF2-40B4-BE49-F238E27FC236}">
                <a16:creationId xmlns:a16="http://schemas.microsoft.com/office/drawing/2014/main" id="{4BD709B5-9B59-172F-2D8D-E247B067546A}"/>
              </a:ext>
            </a:extLst>
          </p:cNvPr>
          <p:cNvGrpSpPr/>
          <p:nvPr/>
        </p:nvGrpSpPr>
        <p:grpSpPr>
          <a:xfrm>
            <a:off x="3958422" y="2525230"/>
            <a:ext cx="450804" cy="523220"/>
            <a:chOff x="-692213" y="599260"/>
            <a:chExt cx="450804" cy="523220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6F9B1E0-677C-D88E-E27A-E48462091746}"/>
                </a:ext>
              </a:extLst>
            </p:cNvPr>
            <p:cNvSpPr txBox="1"/>
            <p:nvPr/>
          </p:nvSpPr>
          <p:spPr>
            <a:xfrm>
              <a:off x="-692213" y="599260"/>
              <a:ext cx="450804" cy="523220"/>
            </a:xfrm>
            <a:prstGeom prst="rect">
              <a:avLst/>
            </a:prstGeom>
            <a:solidFill>
              <a:srgbClr val="008A3E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461963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79" name="Group 78">
              <a:extLst>
                <a:ext uri="{FF2B5EF4-FFF2-40B4-BE49-F238E27FC236}">
                  <a16:creationId xmlns:a16="http://schemas.microsoft.com/office/drawing/2014/main" id="{2B190F4D-C1BD-F6FF-7064-54731FA66DEC}"/>
                </a:ext>
              </a:extLst>
            </p:cNvPr>
            <p:cNvGrpSpPr/>
            <p:nvPr/>
          </p:nvGrpSpPr>
          <p:grpSpPr>
            <a:xfrm>
              <a:off x="-646663" y="642153"/>
              <a:ext cx="335456" cy="400110"/>
              <a:chOff x="346450" y="1121369"/>
              <a:chExt cx="340884" cy="406585"/>
            </a:xfrm>
          </p:grpSpPr>
          <p:sp>
            <p:nvSpPr>
              <p:cNvPr id="80" name="Teardrop 79">
                <a:extLst>
                  <a:ext uri="{FF2B5EF4-FFF2-40B4-BE49-F238E27FC236}">
                    <a16:creationId xmlns:a16="http://schemas.microsoft.com/office/drawing/2014/main" id="{F632006C-B3AA-5D13-4CAC-F3712BB52C63}"/>
                  </a:ext>
                </a:extLst>
              </p:cNvPr>
              <p:cNvSpPr/>
              <p:nvPr/>
            </p:nvSpPr>
            <p:spPr>
              <a:xfrm rot="8100000">
                <a:off x="367294" y="1143156"/>
                <a:ext cx="320040" cy="320040"/>
              </a:xfrm>
              <a:prstGeom prst="teardrop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" name="TextBox 80">
                <a:extLst>
                  <a:ext uri="{FF2B5EF4-FFF2-40B4-BE49-F238E27FC236}">
                    <a16:creationId xmlns:a16="http://schemas.microsoft.com/office/drawing/2014/main" id="{A507AA54-93D6-293A-CABD-C4DACD50B2D1}"/>
                  </a:ext>
                </a:extLst>
              </p:cNvPr>
              <p:cNvSpPr txBox="1"/>
              <p:nvPr/>
            </p:nvSpPr>
            <p:spPr>
              <a:xfrm>
                <a:off x="346450" y="1121369"/>
                <a:ext cx="309095" cy="4065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7033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"/>
                    <a:ea typeface="+mn-ea"/>
                    <a:cs typeface="Tahoma" pitchFamily="34" charset="0"/>
                  </a:rPr>
                  <a:t>1</a:t>
                </a:r>
              </a:p>
            </p:txBody>
          </p:sp>
        </p:grp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2500E9CC-F925-D375-FA6D-6AD5AA0AFD3B}"/>
              </a:ext>
            </a:extLst>
          </p:cNvPr>
          <p:cNvGrpSpPr/>
          <p:nvPr/>
        </p:nvGrpSpPr>
        <p:grpSpPr>
          <a:xfrm>
            <a:off x="3963192" y="3873914"/>
            <a:ext cx="440775" cy="523220"/>
            <a:chOff x="-658400" y="1597696"/>
            <a:chExt cx="440775" cy="523220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CEA7D0EC-6086-EF86-3169-63048A6552B6}"/>
                </a:ext>
              </a:extLst>
            </p:cNvPr>
            <p:cNvSpPr txBox="1"/>
            <p:nvPr/>
          </p:nvSpPr>
          <p:spPr>
            <a:xfrm>
              <a:off x="-658400" y="1597696"/>
              <a:ext cx="440775" cy="523220"/>
            </a:xfrm>
            <a:prstGeom prst="rect">
              <a:avLst/>
            </a:prstGeom>
            <a:solidFill>
              <a:srgbClr val="C09200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461963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62D09335-E4B2-839A-818D-A15971662279}"/>
                </a:ext>
              </a:extLst>
            </p:cNvPr>
            <p:cNvGrpSpPr/>
            <p:nvPr/>
          </p:nvGrpSpPr>
          <p:grpSpPr>
            <a:xfrm>
              <a:off x="-608809" y="1641324"/>
              <a:ext cx="321786" cy="400110"/>
              <a:chOff x="360340" y="1099883"/>
              <a:chExt cx="326994" cy="406585"/>
            </a:xfrm>
          </p:grpSpPr>
          <p:sp>
            <p:nvSpPr>
              <p:cNvPr id="85" name="Teardrop 84">
                <a:extLst>
                  <a:ext uri="{FF2B5EF4-FFF2-40B4-BE49-F238E27FC236}">
                    <a16:creationId xmlns:a16="http://schemas.microsoft.com/office/drawing/2014/main" id="{8496C553-4352-E12C-5BD0-864DFAE680F6}"/>
                  </a:ext>
                </a:extLst>
              </p:cNvPr>
              <p:cNvSpPr/>
              <p:nvPr/>
            </p:nvSpPr>
            <p:spPr>
              <a:xfrm rot="8100000">
                <a:off x="367294" y="1143156"/>
                <a:ext cx="320040" cy="320040"/>
              </a:xfrm>
              <a:prstGeom prst="teardrop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TextBox 85">
                <a:extLst>
                  <a:ext uri="{FF2B5EF4-FFF2-40B4-BE49-F238E27FC236}">
                    <a16:creationId xmlns:a16="http://schemas.microsoft.com/office/drawing/2014/main" id="{F1954972-09D0-AE32-B4F2-E268E2856B19}"/>
                  </a:ext>
                </a:extLst>
              </p:cNvPr>
              <p:cNvSpPr txBox="1"/>
              <p:nvPr/>
            </p:nvSpPr>
            <p:spPr>
              <a:xfrm>
                <a:off x="360340" y="1099883"/>
                <a:ext cx="293981" cy="4065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A75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"/>
                    <a:ea typeface="+mn-ea"/>
                    <a:cs typeface="Tahoma" pitchFamily="34" charset="0"/>
                  </a:rPr>
                  <a:t>2</a:t>
                </a: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E62E588E-54F6-3A37-6E73-87DC6911BDC9}"/>
              </a:ext>
            </a:extLst>
          </p:cNvPr>
          <p:cNvGrpSpPr/>
          <p:nvPr/>
        </p:nvGrpSpPr>
        <p:grpSpPr>
          <a:xfrm>
            <a:off x="125983" y="2534755"/>
            <a:ext cx="440775" cy="523220"/>
            <a:chOff x="-658400" y="1597696"/>
            <a:chExt cx="440775" cy="523220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EF10156-4340-B10B-7475-5D9044D55AD4}"/>
                </a:ext>
              </a:extLst>
            </p:cNvPr>
            <p:cNvSpPr txBox="1"/>
            <p:nvPr/>
          </p:nvSpPr>
          <p:spPr>
            <a:xfrm>
              <a:off x="-658400" y="1597696"/>
              <a:ext cx="440775" cy="523220"/>
            </a:xfrm>
            <a:prstGeom prst="rect">
              <a:avLst/>
            </a:prstGeom>
            <a:solidFill>
              <a:srgbClr val="C09200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461963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9048A806-0996-223F-17A2-76556BBB233E}"/>
                </a:ext>
              </a:extLst>
            </p:cNvPr>
            <p:cNvGrpSpPr/>
            <p:nvPr/>
          </p:nvGrpSpPr>
          <p:grpSpPr>
            <a:xfrm>
              <a:off x="-608809" y="1641324"/>
              <a:ext cx="321786" cy="400110"/>
              <a:chOff x="360340" y="1099883"/>
              <a:chExt cx="326994" cy="406585"/>
            </a:xfrm>
          </p:grpSpPr>
          <p:sp>
            <p:nvSpPr>
              <p:cNvPr id="90" name="Teardrop 89">
                <a:extLst>
                  <a:ext uri="{FF2B5EF4-FFF2-40B4-BE49-F238E27FC236}">
                    <a16:creationId xmlns:a16="http://schemas.microsoft.com/office/drawing/2014/main" id="{1A843BE3-CD5B-0056-9AAD-D9B00F1518DF}"/>
                  </a:ext>
                </a:extLst>
              </p:cNvPr>
              <p:cNvSpPr/>
              <p:nvPr/>
            </p:nvSpPr>
            <p:spPr>
              <a:xfrm rot="8100000">
                <a:off x="367294" y="1143156"/>
                <a:ext cx="320040" cy="320040"/>
              </a:xfrm>
              <a:prstGeom prst="teardrop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TextBox 90">
                <a:extLst>
                  <a:ext uri="{FF2B5EF4-FFF2-40B4-BE49-F238E27FC236}">
                    <a16:creationId xmlns:a16="http://schemas.microsoft.com/office/drawing/2014/main" id="{32CD435F-4DCA-82A7-CD32-FEF746E9D569}"/>
                  </a:ext>
                </a:extLst>
              </p:cNvPr>
              <p:cNvSpPr txBox="1"/>
              <p:nvPr/>
            </p:nvSpPr>
            <p:spPr>
              <a:xfrm>
                <a:off x="360340" y="1099883"/>
                <a:ext cx="293981" cy="4065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A75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"/>
                    <a:ea typeface="+mn-ea"/>
                    <a:cs typeface="Tahoma" pitchFamily="34" charset="0"/>
                  </a:rPr>
                  <a:t>2</a:t>
                </a:r>
              </a:p>
            </p:txBody>
          </p:sp>
        </p:grp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8AECF573-024B-FC4C-910D-762EBF1FAD98}"/>
              </a:ext>
            </a:extLst>
          </p:cNvPr>
          <p:cNvGrpSpPr/>
          <p:nvPr/>
        </p:nvGrpSpPr>
        <p:grpSpPr>
          <a:xfrm>
            <a:off x="6751569" y="2515705"/>
            <a:ext cx="440775" cy="523220"/>
            <a:chOff x="-658400" y="1597696"/>
            <a:chExt cx="440775" cy="523220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2E322498-F69C-50CA-1CF1-1BC721E0C439}"/>
                </a:ext>
              </a:extLst>
            </p:cNvPr>
            <p:cNvSpPr txBox="1"/>
            <p:nvPr/>
          </p:nvSpPr>
          <p:spPr>
            <a:xfrm>
              <a:off x="-658400" y="1597696"/>
              <a:ext cx="440775" cy="523220"/>
            </a:xfrm>
            <a:prstGeom prst="rect">
              <a:avLst/>
            </a:prstGeom>
            <a:solidFill>
              <a:srgbClr val="C09200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461963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25CC31CA-FFA1-B07C-5ACD-E3DFB34D2697}"/>
                </a:ext>
              </a:extLst>
            </p:cNvPr>
            <p:cNvGrpSpPr/>
            <p:nvPr/>
          </p:nvGrpSpPr>
          <p:grpSpPr>
            <a:xfrm>
              <a:off x="-608809" y="1641324"/>
              <a:ext cx="321786" cy="400110"/>
              <a:chOff x="360340" y="1099883"/>
              <a:chExt cx="326994" cy="406585"/>
            </a:xfrm>
          </p:grpSpPr>
          <p:sp>
            <p:nvSpPr>
              <p:cNvPr id="95" name="Teardrop 94">
                <a:extLst>
                  <a:ext uri="{FF2B5EF4-FFF2-40B4-BE49-F238E27FC236}">
                    <a16:creationId xmlns:a16="http://schemas.microsoft.com/office/drawing/2014/main" id="{7F42B03C-3BC8-52C1-26BF-8A5EBCD663CA}"/>
                  </a:ext>
                </a:extLst>
              </p:cNvPr>
              <p:cNvSpPr/>
              <p:nvPr/>
            </p:nvSpPr>
            <p:spPr>
              <a:xfrm rot="8100000">
                <a:off x="367294" y="1143156"/>
                <a:ext cx="320040" cy="320040"/>
              </a:xfrm>
              <a:prstGeom prst="teardrop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TextBox 95">
                <a:extLst>
                  <a:ext uri="{FF2B5EF4-FFF2-40B4-BE49-F238E27FC236}">
                    <a16:creationId xmlns:a16="http://schemas.microsoft.com/office/drawing/2014/main" id="{7F9844FD-9719-D20F-DA54-CAAC4C16E76F}"/>
                  </a:ext>
                </a:extLst>
              </p:cNvPr>
              <p:cNvSpPr txBox="1"/>
              <p:nvPr/>
            </p:nvSpPr>
            <p:spPr>
              <a:xfrm>
                <a:off x="360340" y="1099883"/>
                <a:ext cx="293981" cy="4065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A75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"/>
                    <a:ea typeface="+mn-ea"/>
                    <a:cs typeface="Tahoma" pitchFamily="34" charset="0"/>
                  </a:rPr>
                  <a:t>2</a:t>
                </a:r>
              </a:p>
            </p:txBody>
          </p:sp>
        </p:grpSp>
      </p:grpSp>
      <p:sp>
        <p:nvSpPr>
          <p:cNvPr id="97" name="TextBox 96">
            <a:extLst>
              <a:ext uri="{FF2B5EF4-FFF2-40B4-BE49-F238E27FC236}">
                <a16:creationId xmlns:a16="http://schemas.microsoft.com/office/drawing/2014/main" id="{DF4D4654-1218-F248-6501-F4EBDD7022FC}"/>
              </a:ext>
            </a:extLst>
          </p:cNvPr>
          <p:cNvSpPr txBox="1"/>
          <p:nvPr/>
        </p:nvSpPr>
        <p:spPr>
          <a:xfrm>
            <a:off x="9161937" y="845827"/>
            <a:ext cx="2946136" cy="1107996"/>
          </a:xfrm>
          <a:prstGeom prst="rect">
            <a:avLst/>
          </a:prstGeom>
          <a:noFill/>
          <a:effectLst>
            <a:glow rad="127000">
              <a:sysClr val="window" lastClr="FFFFFF"/>
            </a:glow>
            <a:outerShdw blurRad="63500" sx="102000" sy="102000" algn="ctr" rotWithShape="0">
              <a:sysClr val="window" lastClr="FFFFFF">
                <a:alpha val="40000"/>
              </a:sysClr>
            </a:outerShdw>
          </a:effec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lbertus Extra Bold" panose="020E0802040304020204" pitchFamily="34" charset="0"/>
                <a:ea typeface="Tahoma" panose="020B0604030504040204" pitchFamily="34" charset="0"/>
                <a:cs typeface="Tahoma" pitchFamily="34" charset="0"/>
              </a:rPr>
              <a:t>67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2A70096-C7F9-A6FC-5AC9-A116B5B96889}"/>
              </a:ext>
            </a:extLst>
          </p:cNvPr>
          <p:cNvSpPr txBox="1"/>
          <p:nvPr/>
        </p:nvSpPr>
        <p:spPr>
          <a:xfrm>
            <a:off x="6557646" y="6091205"/>
            <a:ext cx="253899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29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29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กรม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771B5BBC-2941-341B-FD8B-CF79ECF3E601}"/>
              </a:ext>
            </a:extLst>
          </p:cNvPr>
          <p:cNvSpPr txBox="1"/>
          <p:nvPr/>
        </p:nvSpPr>
        <p:spPr>
          <a:xfrm>
            <a:off x="9188104" y="3342704"/>
            <a:ext cx="303799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มติ ครม.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สิงหาคม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2564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F33879F-8802-98A4-EE48-5E4C38973246}"/>
              </a:ext>
            </a:extLst>
          </p:cNvPr>
          <p:cNvSpPr txBox="1"/>
          <p:nvPr/>
        </p:nvSpPr>
        <p:spPr>
          <a:xfrm>
            <a:off x="9139978" y="3043067"/>
            <a:ext cx="304104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12 </a:t>
            </a:r>
            <a:r>
              <a:rPr kumimoji="0" lang="th-TH" sz="28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งานบริการ </a:t>
            </a:r>
            <a:r>
              <a:rPr kumimoji="0" lang="en-US" sz="28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Agenda </a:t>
            </a:r>
            <a:r>
              <a:rPr kumimoji="0" lang="th-TH" sz="2800" b="0" i="0" u="none" strike="noStrike" kern="1200" cap="none" spc="-6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rowallia New" panose="020B0604020202020204" pitchFamily="34" charset="-34"/>
                <a:ea typeface="Tahoma" panose="020B0604030504040204" pitchFamily="34" charset="0"/>
                <a:cs typeface="Browallia New" panose="020B0604020202020204" pitchFamily="34" charset="-34"/>
              </a:rPr>
              <a:t>สำคัญ</a:t>
            </a:r>
            <a:endParaRPr kumimoji="0" lang="en-US" sz="2000" b="0" i="0" u="none" strike="noStrike" kern="1200" cap="none" spc="-30" normalizeH="0" baseline="0" noProof="0" dirty="0">
              <a:ln>
                <a:noFill/>
              </a:ln>
              <a:solidFill>
                <a:srgbClr val="002060"/>
              </a:solidFill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Browallia New" panose="020B0604020202020204" pitchFamily="34" charset="-34"/>
              <a:ea typeface="Tahoma" panose="020B0604030504040204" pitchFamily="34" charset="0"/>
              <a:cs typeface="Browallia New" panose="020B0604020202020204" pitchFamily="34" charset="-34"/>
            </a:endParaRPr>
          </a:p>
        </p:txBody>
      </p: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8A34E188-3ABE-322B-6B25-2D1B1B82BC0A}"/>
              </a:ext>
            </a:extLst>
          </p:cNvPr>
          <p:cNvGrpSpPr/>
          <p:nvPr/>
        </p:nvGrpSpPr>
        <p:grpSpPr>
          <a:xfrm>
            <a:off x="3648023" y="1105846"/>
            <a:ext cx="697807" cy="665122"/>
            <a:chOff x="3049824" y="1020782"/>
            <a:chExt cx="697807" cy="665122"/>
          </a:xfrm>
        </p:grpSpPr>
        <p:sp>
          <p:nvSpPr>
            <p:cNvPr id="102" name="Arrow: Pentagon 101">
              <a:extLst>
                <a:ext uri="{FF2B5EF4-FFF2-40B4-BE49-F238E27FC236}">
                  <a16:creationId xmlns:a16="http://schemas.microsoft.com/office/drawing/2014/main" id="{379F4EB5-BC63-6C87-32A1-8DDE70833DFE}"/>
                </a:ext>
              </a:extLst>
            </p:cNvPr>
            <p:cNvSpPr/>
            <p:nvPr/>
          </p:nvSpPr>
          <p:spPr>
            <a:xfrm>
              <a:off x="3193409" y="1022579"/>
              <a:ext cx="554222" cy="657602"/>
            </a:xfrm>
            <a:prstGeom prst="homePlate">
              <a:avLst>
                <a:gd name="adj" fmla="val 76978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Rectangle 102">
              <a:extLst>
                <a:ext uri="{FF2B5EF4-FFF2-40B4-BE49-F238E27FC236}">
                  <a16:creationId xmlns:a16="http://schemas.microsoft.com/office/drawing/2014/main" id="{5A11E496-7824-AD50-B4D5-F3999992B2EB}"/>
                </a:ext>
              </a:extLst>
            </p:cNvPr>
            <p:cNvSpPr/>
            <p:nvPr/>
          </p:nvSpPr>
          <p:spPr>
            <a:xfrm>
              <a:off x="3049824" y="1020782"/>
              <a:ext cx="108000" cy="66512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4" name="Arrow: Down 103">
            <a:extLst>
              <a:ext uri="{FF2B5EF4-FFF2-40B4-BE49-F238E27FC236}">
                <a16:creationId xmlns:a16="http://schemas.microsoft.com/office/drawing/2014/main" id="{A2D23DAB-81AB-7B45-EBAC-D65705B105D0}"/>
              </a:ext>
            </a:extLst>
          </p:cNvPr>
          <p:cNvSpPr/>
          <p:nvPr/>
        </p:nvSpPr>
        <p:spPr>
          <a:xfrm>
            <a:off x="3239316" y="6056053"/>
            <a:ext cx="360000" cy="252000"/>
          </a:xfrm>
          <a:prstGeom prst="downArrow">
            <a:avLst/>
          </a:prstGeom>
          <a:solidFill>
            <a:srgbClr val="0000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1F07DD3F-A052-0328-1EE4-6B408156FDEC}"/>
              </a:ext>
            </a:extLst>
          </p:cNvPr>
          <p:cNvGrpSpPr/>
          <p:nvPr/>
        </p:nvGrpSpPr>
        <p:grpSpPr>
          <a:xfrm>
            <a:off x="6442106" y="1105362"/>
            <a:ext cx="697807" cy="665122"/>
            <a:chOff x="3049824" y="1020782"/>
            <a:chExt cx="697807" cy="665122"/>
          </a:xfrm>
        </p:grpSpPr>
        <p:sp>
          <p:nvSpPr>
            <p:cNvPr id="106" name="Arrow: Pentagon 105">
              <a:extLst>
                <a:ext uri="{FF2B5EF4-FFF2-40B4-BE49-F238E27FC236}">
                  <a16:creationId xmlns:a16="http://schemas.microsoft.com/office/drawing/2014/main" id="{F95CFFBD-47B6-45F6-4461-F0C8E6AFAC14}"/>
                </a:ext>
              </a:extLst>
            </p:cNvPr>
            <p:cNvSpPr/>
            <p:nvPr/>
          </p:nvSpPr>
          <p:spPr>
            <a:xfrm>
              <a:off x="3193409" y="1022579"/>
              <a:ext cx="554222" cy="657602"/>
            </a:xfrm>
            <a:prstGeom prst="homePlate">
              <a:avLst>
                <a:gd name="adj" fmla="val 76978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DA8BA652-D251-BBD3-B41D-F66F10F51701}"/>
                </a:ext>
              </a:extLst>
            </p:cNvPr>
            <p:cNvSpPr/>
            <p:nvPr/>
          </p:nvSpPr>
          <p:spPr>
            <a:xfrm>
              <a:off x="3049824" y="1020782"/>
              <a:ext cx="108000" cy="66512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14217B4D-14AF-E209-D0A9-52D23AEC1701}"/>
              </a:ext>
            </a:extLst>
          </p:cNvPr>
          <p:cNvCxnSpPr/>
          <p:nvPr/>
        </p:nvCxnSpPr>
        <p:spPr>
          <a:xfrm>
            <a:off x="9152432" y="1850080"/>
            <a:ext cx="49193" cy="486000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1642259C-5870-DC00-38C4-A4C5503544BA}"/>
              </a:ext>
            </a:extLst>
          </p:cNvPr>
          <p:cNvGrpSpPr/>
          <p:nvPr/>
        </p:nvGrpSpPr>
        <p:grpSpPr>
          <a:xfrm>
            <a:off x="8909926" y="1096136"/>
            <a:ext cx="697807" cy="665122"/>
            <a:chOff x="3049824" y="1020782"/>
            <a:chExt cx="697807" cy="665122"/>
          </a:xfrm>
        </p:grpSpPr>
        <p:sp>
          <p:nvSpPr>
            <p:cNvPr id="110" name="Arrow: Pentagon 109">
              <a:extLst>
                <a:ext uri="{FF2B5EF4-FFF2-40B4-BE49-F238E27FC236}">
                  <a16:creationId xmlns:a16="http://schemas.microsoft.com/office/drawing/2014/main" id="{577B87EC-DD68-46A6-0911-AE8406588052}"/>
                </a:ext>
              </a:extLst>
            </p:cNvPr>
            <p:cNvSpPr/>
            <p:nvPr/>
          </p:nvSpPr>
          <p:spPr>
            <a:xfrm>
              <a:off x="3193409" y="1022579"/>
              <a:ext cx="554222" cy="657602"/>
            </a:xfrm>
            <a:prstGeom prst="homePlate">
              <a:avLst>
                <a:gd name="adj" fmla="val 76978"/>
              </a:avLst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Rectangle 110">
              <a:extLst>
                <a:ext uri="{FF2B5EF4-FFF2-40B4-BE49-F238E27FC236}">
                  <a16:creationId xmlns:a16="http://schemas.microsoft.com/office/drawing/2014/main" id="{5886D2FB-FD78-99A6-9A3E-EAD921327CAE}"/>
                </a:ext>
              </a:extLst>
            </p:cNvPr>
            <p:cNvSpPr/>
            <p:nvPr/>
          </p:nvSpPr>
          <p:spPr>
            <a:xfrm>
              <a:off x="3049824" y="1020782"/>
              <a:ext cx="108000" cy="665122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/>
            <a:scene3d>
              <a:camera prst="orthographicFront">
                <a:rot lat="0" lon="0" rev="0"/>
              </a:camera>
              <a:lightRig rig="contrasting" dir="t">
                <a:rot lat="0" lon="0" rev="7800000"/>
              </a:lightRig>
            </a:scene3d>
            <a:sp3d>
              <a:bevelT w="139700" h="139700"/>
            </a:sp3d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2" name="Arrow: Down 111">
            <a:extLst>
              <a:ext uri="{FF2B5EF4-FFF2-40B4-BE49-F238E27FC236}">
                <a16:creationId xmlns:a16="http://schemas.microsoft.com/office/drawing/2014/main" id="{EDCB287C-1C8B-BDE3-C7FF-1A09AA1DF72F}"/>
              </a:ext>
            </a:extLst>
          </p:cNvPr>
          <p:cNvSpPr/>
          <p:nvPr/>
        </p:nvSpPr>
        <p:spPr>
          <a:xfrm>
            <a:off x="8438123" y="5992255"/>
            <a:ext cx="360000" cy="252000"/>
          </a:xfrm>
          <a:prstGeom prst="downArrow">
            <a:avLst/>
          </a:prstGeom>
          <a:solidFill>
            <a:srgbClr val="0000FF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3" name="TextBox 112">
            <a:extLst>
              <a:ext uri="{FF2B5EF4-FFF2-40B4-BE49-F238E27FC236}">
                <a16:creationId xmlns:a16="http://schemas.microsoft.com/office/drawing/2014/main" id="{0B04E4F2-9792-A3F0-E91A-461AD4505A4B}"/>
              </a:ext>
            </a:extLst>
          </p:cNvPr>
          <p:cNvSpPr txBox="1"/>
          <p:nvPr/>
        </p:nvSpPr>
        <p:spPr>
          <a:xfrm>
            <a:off x="6657817" y="6455654"/>
            <a:ext cx="2736030" cy="3363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9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46088" algn="l"/>
              </a:tabLst>
              <a:defRPr/>
            </a:pPr>
            <a:r>
              <a:rPr kumimoji="0" lang="th-TH" sz="1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en-US" sz="1200" b="1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: 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*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เป็นงานพัฒนาต่อยอดจากปี 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64/65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จำนวน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5 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</a:t>
            </a:r>
            <a:b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	** 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เชื่อม 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Biz 2 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 , เชื่อม 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Citizen 6 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, 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ไม่เชื่อม </a:t>
            </a:r>
            <a:r>
              <a:rPr kumimoji="0" lang="en-US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21</a:t>
            </a:r>
            <a:r>
              <a:rPr kumimoji="0" lang="th-TH" sz="12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งาน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B7918931-5521-732A-3451-4D17A9DB424C}"/>
              </a:ext>
            </a:extLst>
          </p:cNvPr>
          <p:cNvSpPr txBox="1"/>
          <p:nvPr/>
        </p:nvSpPr>
        <p:spPr>
          <a:xfrm>
            <a:off x="9172735" y="1819579"/>
            <a:ext cx="2935337" cy="7434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ko-KR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ขับเคลื่อนและพัฒนาต่อยอด</a:t>
            </a:r>
            <a:br>
              <a:rPr kumimoji="0" lang="th-TH" altLang="ko-KR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</a:br>
            <a:r>
              <a:rPr kumimoji="0" lang="th-TH" altLang="ko-KR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การให้บริการ </a:t>
            </a:r>
            <a:r>
              <a:rPr kumimoji="0" lang="en-US" altLang="ko-KR" sz="26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Arial Unicode MS"/>
                <a:cs typeface="TH SarabunPSK" panose="020B0500040200020003" pitchFamily="34" charset="-34"/>
              </a:rPr>
              <a:t>e-Service</a:t>
            </a:r>
            <a:endParaRPr kumimoji="0" lang="th-TH" altLang="ko-KR" sz="26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Arial Unicode MS"/>
              <a:cs typeface="TH SarabunPSK" panose="020B0500040200020003" pitchFamily="34" charset="-34"/>
            </a:endParaRPr>
          </a:p>
        </p:txBody>
      </p: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D4987B3F-7789-C11C-3D35-61592A2B5923}"/>
              </a:ext>
            </a:extLst>
          </p:cNvPr>
          <p:cNvCxnSpPr>
            <a:cxnSpLocks/>
          </p:cNvCxnSpPr>
          <p:nvPr/>
        </p:nvCxnSpPr>
        <p:spPr>
          <a:xfrm>
            <a:off x="9260844" y="2468806"/>
            <a:ext cx="2520000" cy="0"/>
          </a:xfrm>
          <a:prstGeom prst="line">
            <a:avLst/>
          </a:prstGeom>
          <a:noFill/>
          <a:ln w="19050" cap="flat" cmpd="sng" algn="ctr">
            <a:solidFill>
              <a:srgbClr val="125AC4"/>
            </a:solidFill>
            <a:prstDash val="solid"/>
            <a:miter lim="800000"/>
            <a:headEnd type="none"/>
            <a:tailEnd type="oval"/>
          </a:ln>
          <a:effectLst/>
        </p:spPr>
      </p:cxnSp>
      <p:sp>
        <p:nvSpPr>
          <p:cNvPr id="116" name="TextBox 115">
            <a:extLst>
              <a:ext uri="{FF2B5EF4-FFF2-40B4-BE49-F238E27FC236}">
                <a16:creationId xmlns:a16="http://schemas.microsoft.com/office/drawing/2014/main" id="{DD0FE34B-24AC-FC98-0E3D-FD8F664BCB77}"/>
              </a:ext>
            </a:extLst>
          </p:cNvPr>
          <p:cNvSpPr txBox="1"/>
          <p:nvPr/>
        </p:nvSpPr>
        <p:spPr>
          <a:xfrm>
            <a:off x="9674210" y="2470764"/>
            <a:ext cx="22188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Potential Base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55FDB19-1F4A-2CDA-E8DE-4FC8F65230B1}"/>
              </a:ext>
            </a:extLst>
          </p:cNvPr>
          <p:cNvGrpSpPr/>
          <p:nvPr/>
        </p:nvGrpSpPr>
        <p:grpSpPr>
          <a:xfrm>
            <a:off x="9208207" y="2516136"/>
            <a:ext cx="440775" cy="523220"/>
            <a:chOff x="-658400" y="1597696"/>
            <a:chExt cx="440775" cy="523220"/>
          </a:xfrm>
        </p:grpSpPr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9F4943F9-C410-3190-51C4-C901F42A2C8E}"/>
                </a:ext>
              </a:extLst>
            </p:cNvPr>
            <p:cNvSpPr txBox="1"/>
            <p:nvPr/>
          </p:nvSpPr>
          <p:spPr>
            <a:xfrm>
              <a:off x="-658400" y="1597696"/>
              <a:ext cx="440775" cy="523220"/>
            </a:xfrm>
            <a:prstGeom prst="rect">
              <a:avLst/>
            </a:prstGeom>
            <a:solidFill>
              <a:srgbClr val="C09200"/>
            </a:solidFill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marL="461963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endParaRPr>
            </a:p>
          </p:txBody>
        </p: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BFE2A63E-5367-844F-9CAA-DDE24C13321C}"/>
                </a:ext>
              </a:extLst>
            </p:cNvPr>
            <p:cNvGrpSpPr/>
            <p:nvPr/>
          </p:nvGrpSpPr>
          <p:grpSpPr>
            <a:xfrm>
              <a:off x="-608809" y="1641324"/>
              <a:ext cx="321786" cy="400110"/>
              <a:chOff x="360340" y="1099883"/>
              <a:chExt cx="326994" cy="406585"/>
            </a:xfrm>
          </p:grpSpPr>
          <p:sp>
            <p:nvSpPr>
              <p:cNvPr id="120" name="Teardrop 119">
                <a:extLst>
                  <a:ext uri="{FF2B5EF4-FFF2-40B4-BE49-F238E27FC236}">
                    <a16:creationId xmlns:a16="http://schemas.microsoft.com/office/drawing/2014/main" id="{0A3A7C8A-2A86-989D-215D-8EA3F7E31589}"/>
                  </a:ext>
                </a:extLst>
              </p:cNvPr>
              <p:cNvSpPr/>
              <p:nvPr/>
            </p:nvSpPr>
            <p:spPr>
              <a:xfrm rot="8100000">
                <a:off x="367294" y="1143156"/>
                <a:ext cx="320040" cy="320040"/>
              </a:xfrm>
              <a:prstGeom prst="teardrop">
                <a:avLst/>
              </a:prstGeom>
              <a:solidFill>
                <a:srgbClr val="FFC000">
                  <a:lumMod val="20000"/>
                  <a:lumOff val="80000"/>
                </a:srgbClr>
              </a:solidFill>
              <a:ln w="12700" cap="flat" cmpd="sng" algn="ctr">
                <a:noFill/>
                <a:prstDash val="solid"/>
                <a:miter lim="800000"/>
              </a:ln>
              <a:effectLst>
                <a:outerShdw blurRad="50800" dist="38100" algn="l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TextBox 120">
                <a:extLst>
                  <a:ext uri="{FF2B5EF4-FFF2-40B4-BE49-F238E27FC236}">
                    <a16:creationId xmlns:a16="http://schemas.microsoft.com/office/drawing/2014/main" id="{1B13974C-2D96-B1A5-5066-6BCD6F273943}"/>
                  </a:ext>
                </a:extLst>
              </p:cNvPr>
              <p:cNvSpPr txBox="1"/>
              <p:nvPr/>
            </p:nvSpPr>
            <p:spPr>
              <a:xfrm>
                <a:off x="360340" y="1099883"/>
                <a:ext cx="293981" cy="40658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9A75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Arial"/>
                    <a:ea typeface="+mn-ea"/>
                    <a:cs typeface="Tahoma" pitchFamily="34" charset="0"/>
                  </a:rPr>
                  <a:t>2</a:t>
                </a:r>
              </a:p>
            </p:txBody>
          </p:sp>
        </p:grpSp>
      </p:grpSp>
      <p:sp>
        <p:nvSpPr>
          <p:cNvPr id="122" name="TextBox 121">
            <a:extLst>
              <a:ext uri="{FF2B5EF4-FFF2-40B4-BE49-F238E27FC236}">
                <a16:creationId xmlns:a16="http://schemas.microsoft.com/office/drawing/2014/main" id="{6BDD3D4E-D1A6-8292-5F7F-5B1F902E3464}"/>
              </a:ext>
            </a:extLst>
          </p:cNvPr>
          <p:cNvSpPr txBox="1"/>
          <p:nvPr/>
        </p:nvSpPr>
        <p:spPr>
          <a:xfrm>
            <a:off x="9152432" y="3739985"/>
            <a:ext cx="3063864" cy="8159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9388" marR="0" lvl="0" indent="-179388" algn="l" defTabSz="914400" rtl="0" eaLnBrk="1" fontAlgn="base" latinLnBrk="0" hangingPunct="1">
              <a:lnSpc>
                <a:spcPct val="80000"/>
              </a:lnSpc>
              <a:spcBef>
                <a:spcPts val="2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พัฒนาระบบให้แล้วเสร็จ </a:t>
            </a:r>
          </a:p>
          <a:p>
            <a:pPr marL="179388" marR="0" lvl="0" indent="-179388" algn="l" defTabSz="914400" rtl="0" eaLnBrk="1" fontAlgn="base" latinLnBrk="0" hangingPunct="1">
              <a:lnSpc>
                <a:spcPct val="80000"/>
              </a:lnSpc>
              <a:spcBef>
                <a:spcPts val="2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ขยายผลต่อยอดการให้บริการ </a:t>
            </a:r>
          </a:p>
          <a:p>
            <a:pPr marL="0" marR="0" lvl="0" indent="0" algn="l" defTabSz="914400" rtl="0" eaLnBrk="1" fontAlgn="base" latinLnBrk="0" hangingPunct="1">
              <a:lnSpc>
                <a:spcPct val="80000"/>
              </a:lnSpc>
              <a:spcBef>
                <a:spcPts val="2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sng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เพื่อให้บรรลุเป้าหมาย ให้บริการประชาชนได้</a:t>
            </a:r>
            <a:endParaRPr kumimoji="0" lang="en-US" sz="1800" b="1" i="0" u="sng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F5451C5-4774-2AE7-E40F-27396BC08569}"/>
              </a:ext>
            </a:extLst>
          </p:cNvPr>
          <p:cNvSpPr txBox="1"/>
          <p:nvPr/>
        </p:nvSpPr>
        <p:spPr>
          <a:xfrm>
            <a:off x="9287445" y="4434319"/>
            <a:ext cx="2820628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งานบริการรายส่วนราชการ </a:t>
            </a:r>
            <a:r>
              <a:rPr kumimoji="0" lang="en-US" sz="2000" b="1" i="0" u="none" strike="noStrike" kern="120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:</a:t>
            </a:r>
            <a:r>
              <a:rPr kumimoji="0" lang="th-TH" sz="2000" b="1" i="0" u="none" strike="noStrike" kern="1200" cap="none" spc="-3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</a:p>
          <a:p>
            <a:pPr marL="176213" marR="0" lvl="0" indent="-176213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800" b="1" i="0" u="none" strike="noStrike" kern="0" cap="none" spc="-3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ส่วนราชการเลือกงานบริการ </a:t>
            </a:r>
            <a:br>
              <a:rPr kumimoji="0" lang="th-TH" sz="1800" b="1" i="0" u="none" strike="noStrike" kern="0" cap="none" spc="-3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800" b="1" i="0" u="none" strike="noStrike" kern="0" cap="none" spc="-3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มาพัฒนาเป็น </a:t>
            </a:r>
            <a:r>
              <a:rPr kumimoji="0" lang="en-US" sz="1800" b="1" i="0" u="none" strike="noStrike" kern="0" cap="none" spc="-3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 </a:t>
            </a:r>
            <a:r>
              <a:rPr kumimoji="0" lang="th-TH" sz="1800" b="1" i="0" u="none" strike="noStrike" kern="0" cap="none" spc="-3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มุ่งเน้น</a:t>
            </a:r>
            <a:br>
              <a:rPr kumimoji="0" lang="th-TH" sz="1800" b="1" i="0" u="none" strike="noStrike" kern="0" cap="none" spc="-3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800" b="1" i="0" u="none" strike="noStrike" kern="0" cap="none" spc="-3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เชื่อมโยงเข้าสู่ระบบแพลตฟอร์มกลาง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9B67A11-F45E-EDF3-4E2A-9DE5CDF1A0E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80663" y="5661932"/>
            <a:ext cx="2732759" cy="892166"/>
          </a:xfrm>
          <a:prstGeom prst="rect">
            <a:avLst/>
          </a:prstGeom>
        </p:spPr>
      </p:pic>
      <p:sp>
        <p:nvSpPr>
          <p:cNvPr id="4" name="ตัวแทนหมายเลขสไลด์ 1">
            <a:extLst>
              <a:ext uri="{FF2B5EF4-FFF2-40B4-BE49-F238E27FC236}">
                <a16:creationId xmlns:a16="http://schemas.microsoft.com/office/drawing/2014/main" id="{14E7A417-98FB-E905-1D2D-5D57A5CF39C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516510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2">
            <a:extLst>
              <a:ext uri="{FF2B5EF4-FFF2-40B4-BE49-F238E27FC236}">
                <a16:creationId xmlns:a16="http://schemas.microsoft.com/office/drawing/2014/main" id="{711AD210-F576-794B-06CF-1BE0EB38E359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37516" y="346321"/>
            <a:ext cx="11491725" cy="458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635000" marR="0" lvl="0" indent="-6350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Symbol" panose="05050102010706020507" pitchFamily="18" charset="2"/>
              </a:rPr>
              <a:t>การประเมินสถานะของหน่วยงานในการเป็นระบบราชการ 4.0 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Symbol" panose="05050102010706020507" pitchFamily="18" charset="2"/>
              </a:rPr>
              <a:t>PMQA 4.0)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0F37820-29A3-E4F9-40B5-2E0398C175B2}"/>
              </a:ext>
            </a:extLst>
          </p:cNvPr>
          <p:cNvSpPr/>
          <p:nvPr/>
        </p:nvSpPr>
        <p:spPr>
          <a:xfrm>
            <a:off x="41829" y="997544"/>
            <a:ext cx="12089211" cy="570818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2">
            <a:extLst>
              <a:ext uri="{FF2B5EF4-FFF2-40B4-BE49-F238E27FC236}">
                <a16:creationId xmlns:a16="http://schemas.microsoft.com/office/drawing/2014/main" id="{70F54676-AC88-46CF-D574-925EC94862F2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269398" y="1010698"/>
            <a:ext cx="11627962" cy="1531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92200" algn="l"/>
              </a:tabLst>
              <a:defRPr/>
            </a:pPr>
            <a:r>
              <a:rPr kumimoji="0" lang="th-TH" sz="2000" b="1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ตัวชี้วัด</a:t>
            </a:r>
            <a:r>
              <a:rPr kumimoji="0" lang="en-US" sz="2000" b="1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: 	</a:t>
            </a:r>
            <a:r>
              <a:rPr kumimoji="0" lang="th-TH" sz="20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คะแนนการประเมินสถานะของหน่วยงานภาครัฐในการเป็นระบบราชการ 4.0 (</a:t>
            </a:r>
            <a:r>
              <a:rPr kumimoji="0" lang="en-US" sz="20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PMQA 4.0)</a:t>
            </a:r>
            <a:r>
              <a:rPr kumimoji="0" lang="th-TH" sz="20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 </a:t>
            </a:r>
            <a:endParaRPr kumimoji="0" lang="en-US" sz="2000" b="0" i="0" u="none" strike="noStrike" kern="0" cap="none" spc="-2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" panose="00000500000000000000" pitchFamily="2" charset="-34"/>
              <a:ea typeface="Tahoma" pitchFamily="34" charset="0"/>
              <a:cs typeface="Prompt" panose="00000500000000000000" pitchFamily="2" charset="-34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92200" algn="l"/>
              </a:tabLst>
              <a:defRPr/>
            </a:pPr>
            <a:r>
              <a:rPr kumimoji="0" lang="th-TH" sz="2000" b="1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น้ำหนัก</a:t>
            </a:r>
            <a:r>
              <a:rPr kumimoji="0" lang="en-US" sz="2000" b="1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: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	</a:t>
            </a:r>
            <a:r>
              <a:rPr kumimoji="0" lang="th-TH" sz="2400" b="1" i="0" u="none" strike="noStrike" kern="0" cap="none" spc="-2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ร้อยละ </a:t>
            </a:r>
            <a:r>
              <a:rPr kumimoji="0" lang="en-US" sz="2400" b="1" i="0" u="none" strike="noStrike" kern="0" cap="none" spc="-2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10 </a:t>
            </a:r>
            <a:endParaRPr kumimoji="0" lang="th-TH" sz="2400" b="1" i="0" u="none" strike="noStrike" kern="0" cap="none" spc="-2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Prompt" panose="00000500000000000000" pitchFamily="2" charset="-34"/>
              <a:ea typeface="Tahoma" pitchFamily="34" charset="0"/>
              <a:cs typeface="Prompt" panose="00000500000000000000" pitchFamily="2" charset="-34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92200" algn="l"/>
              </a:tabLst>
              <a:defRPr/>
            </a:pPr>
            <a:r>
              <a:rPr kumimoji="0" lang="th-TH" sz="2000" b="1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คำอธิบาย</a:t>
            </a:r>
            <a:r>
              <a:rPr kumimoji="0" lang="en-US" sz="2000" b="1" i="0" u="none" strike="noStrike" kern="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itchFamily="34" charset="0"/>
                <a:cs typeface="Prompt" panose="00000500000000000000" pitchFamily="2" charset="-34"/>
              </a:rPr>
              <a:t>: 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732DD39C-E2D7-912C-8CD0-4FA695629F01}"/>
              </a:ext>
            </a:extLst>
          </p:cNvPr>
          <p:cNvSpPr/>
          <p:nvPr/>
        </p:nvSpPr>
        <p:spPr>
          <a:xfrm>
            <a:off x="6292481" y="3380450"/>
            <a:ext cx="5231163" cy="524800"/>
          </a:xfrm>
          <a:prstGeom prst="roundRect">
            <a:avLst/>
          </a:prstGeom>
          <a:solidFill>
            <a:srgbClr val="1956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D647383-6933-C4D0-634A-29903F7C4847}"/>
              </a:ext>
            </a:extLst>
          </p:cNvPr>
          <p:cNvSpPr txBox="1"/>
          <p:nvPr/>
        </p:nvSpPr>
        <p:spPr>
          <a:xfrm>
            <a:off x="1515372" y="2181648"/>
            <a:ext cx="8733485" cy="80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3038" marR="0" lvl="0" indent="-173038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เพื่อประเมินความสามารถในการบริหารจัดการภายในหน่วยงานและความพยายามของส่วนราชการในการขับเคลื่อนงานให้บรรลุเป้าหมายอย่างยั่งยืน </a:t>
            </a:r>
          </a:p>
          <a:p>
            <a:pPr marL="173038" marR="0" lvl="0" indent="-173038" algn="l" defTabSz="914400" rtl="0" eaLnBrk="1" fontAlgn="auto" latinLnBrk="0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พิจารณาจาก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ผลการประเมินสถานะการเป็นระบบราชการ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4.0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PMQA 4.0)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จากสำนักงาน ก.พ.ร.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547DB5E2-476A-344B-2DC1-D5A72B974160}"/>
              </a:ext>
            </a:extLst>
          </p:cNvPr>
          <p:cNvSpPr/>
          <p:nvPr/>
        </p:nvSpPr>
        <p:spPr>
          <a:xfrm>
            <a:off x="222996" y="3057974"/>
            <a:ext cx="5659119" cy="2998215"/>
          </a:xfrm>
          <a:prstGeom prst="roundRect">
            <a:avLst>
              <a:gd name="adj" fmla="val 9370"/>
            </a:avLst>
          </a:prstGeom>
          <a:solidFill>
            <a:schemeClr val="bg1">
              <a:lumMod val="85000"/>
              <a:alpha val="60000"/>
            </a:schemeClr>
          </a:solidFill>
        </p:spPr>
        <p:txBody>
          <a:bodyPr wrap="none" anchor="ctr">
            <a:noAutofit/>
          </a:bodyPr>
          <a:lstStyle/>
          <a:p>
            <a:pPr marL="1147763" marR="0" lvl="0" indent="-1095375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1 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การนำองค์การ</a:t>
            </a:r>
          </a:p>
          <a:p>
            <a:pPr marL="1147763" marR="0" lvl="0" indent="-1095375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2 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การวางแผนเชิงยุทธศาสตร์</a:t>
            </a:r>
          </a:p>
          <a:p>
            <a:pPr marL="1147763" marR="0" lvl="0" indent="-1095375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3   </a:t>
            </a:r>
            <a:r>
              <a:rPr kumimoji="0" lang="th-TH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การให้ความสำคัญกับผู้รับบริการและผู้มีส่วนได้ส่วนเสีย</a:t>
            </a:r>
          </a:p>
          <a:p>
            <a:pPr marL="1147763" marR="0" lvl="0" indent="-1095375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4 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การวัด การวิเคราะห์ และการจัดการความรู้ </a:t>
            </a:r>
          </a:p>
          <a:p>
            <a:pPr marL="1147763" marR="0" lvl="0" indent="-1095375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5 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การมุ่งเน้นบุคลากร</a:t>
            </a:r>
          </a:p>
          <a:p>
            <a:pPr marL="1147763" marR="0" lvl="0" indent="-1095375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6 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การมุ่งเน้นระบบปฏิบัติการ</a:t>
            </a:r>
          </a:p>
          <a:p>
            <a:pPr marL="1147763" marR="0" lvl="0" indent="-1095375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7 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ผลลัพธ์การดำเนินการ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6937BF0F-546B-D3C6-737D-C07F986FA488}"/>
              </a:ext>
            </a:extLst>
          </p:cNvPr>
          <p:cNvSpPr/>
          <p:nvPr/>
        </p:nvSpPr>
        <p:spPr>
          <a:xfrm>
            <a:off x="6019323" y="2978637"/>
            <a:ext cx="5659119" cy="3257958"/>
          </a:xfrm>
          <a:prstGeom prst="roundRect">
            <a:avLst>
              <a:gd name="adj" fmla="val 9370"/>
            </a:avLst>
          </a:prstGeom>
          <a:noFill/>
        </p:spPr>
        <p:txBody>
          <a:bodyPr wrap="none" anchor="ctr">
            <a:noAutofit/>
          </a:bodyPr>
          <a:lstStyle/>
          <a:p>
            <a:pPr marL="1147763" marR="0" lvl="0" indent="-1095375" algn="ctr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ขั้นตอนการประเมิน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PMQA 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4.0</a:t>
            </a:r>
          </a:p>
          <a:p>
            <a:pPr marL="1147763" marR="0" lvl="0" indent="-1095375" algn="ctr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  <a:p>
            <a:pPr marL="1147763" marR="0" lvl="0" indent="-1095375" algn="ctr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47763" algn="l"/>
              </a:tabLst>
              <a:defRPr/>
            </a:pPr>
            <a:endParaRPr kumimoji="0" lang="en-US" sz="5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  <a:p>
            <a:pPr marL="1030288" marR="0" lvl="0" indent="-1030288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25525" algn="l"/>
              </a:tabLst>
              <a:defRPr/>
            </a:pPr>
            <a:r>
              <a:rPr kumimoji="0" lang="th-TH" sz="1600" b="1" i="0" u="none" strike="noStrike" kern="1200" cap="none" spc="-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ขั้นตอนที่ 1	หน่วยงานรายงานผลการประเมินตนเอง</a:t>
            </a:r>
            <a:endParaRPr kumimoji="0" lang="en-US" sz="1600" b="1" i="0" u="none" strike="noStrike" kern="1200" cap="none" spc="-4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  <a:p>
            <a:pPr marL="1030288" marR="0" lvl="0" indent="-1030288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25525" algn="l"/>
              </a:tabLst>
              <a:defRPr/>
            </a:pPr>
            <a:r>
              <a:rPr kumimoji="0" lang="th-TH" sz="16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ขั้นตอนที่ 2	การตรวจพิจารณาจากเอกสารการรายงานผล</a:t>
            </a:r>
          </a:p>
          <a:p>
            <a:pPr marL="1030288" marR="0" lvl="0" indent="-1030288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25525" algn="l"/>
              </a:tabLst>
              <a:defRPr/>
            </a:pPr>
            <a:r>
              <a:rPr kumimoji="0" lang="th-TH" sz="16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ขั้นตอนที่ 3	สำนักงาน ก.พ.ร. </a:t>
            </a:r>
            <a:br>
              <a:rPr kumimoji="0" lang="th-TH" sz="16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</a:br>
            <a:r>
              <a:rPr kumimoji="0" lang="th-TH" sz="16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ประกาศผลการประเมินสถานะของหน่วยงาน</a:t>
            </a:r>
            <a:endParaRPr kumimoji="0" lang="en-US" sz="1600" b="1" i="0" u="none" strike="noStrike" kern="1200" cap="none" spc="-4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pic>
        <p:nvPicPr>
          <p:cNvPr id="13" name="Picture 4">
            <a:extLst>
              <a:ext uri="{FF2B5EF4-FFF2-40B4-BE49-F238E27FC236}">
                <a16:creationId xmlns:a16="http://schemas.microsoft.com/office/drawing/2014/main" id="{BAAB2844-F73C-4E67-825D-CC2FD4DA5F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59CD90"/>
              </a:clrFrom>
              <a:clrTo>
                <a:srgbClr val="59CD9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996" r="11277"/>
          <a:stretch/>
        </p:blipFill>
        <p:spPr bwMode="auto">
          <a:xfrm>
            <a:off x="4348407" y="5347278"/>
            <a:ext cx="1944074" cy="1371600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E49D1C09-1B03-AA9E-CC84-550261BFFE8D}"/>
              </a:ext>
            </a:extLst>
          </p:cNvPr>
          <p:cNvSpPr txBox="1">
            <a:spLocks/>
          </p:cNvSpPr>
          <p:nvPr/>
        </p:nvSpPr>
        <p:spPr>
          <a:xfrm>
            <a:off x="9448800" y="64763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60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592776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8949AA6C-293C-1D70-9DC3-B66A4509F56A}"/>
              </a:ext>
            </a:extLst>
          </p:cNvPr>
          <p:cNvSpPr/>
          <p:nvPr/>
        </p:nvSpPr>
        <p:spPr>
          <a:xfrm>
            <a:off x="41829" y="895402"/>
            <a:ext cx="12089211" cy="5810322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Flowchart: Extract 71">
            <a:extLst>
              <a:ext uri="{FF2B5EF4-FFF2-40B4-BE49-F238E27FC236}">
                <a16:creationId xmlns:a16="http://schemas.microsoft.com/office/drawing/2014/main" id="{F6C6F4A2-14C2-1A00-4BDC-7CC547FE0864}"/>
              </a:ext>
            </a:extLst>
          </p:cNvPr>
          <p:cNvSpPr/>
          <p:nvPr/>
        </p:nvSpPr>
        <p:spPr>
          <a:xfrm rot="5400000">
            <a:off x="757849" y="71425"/>
            <a:ext cx="6009380" cy="7563776"/>
          </a:xfrm>
          <a:prstGeom prst="flowChartExtract">
            <a:avLst/>
          </a:prstGeom>
          <a:solidFill>
            <a:srgbClr val="DEEBF7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Rectangle 32">
            <a:extLst>
              <a:ext uri="{FF2B5EF4-FFF2-40B4-BE49-F238E27FC236}">
                <a16:creationId xmlns:a16="http://schemas.microsoft.com/office/drawing/2014/main" id="{6780FCB3-3E70-4F34-861D-DD2B43270771}"/>
              </a:ext>
            </a:extLst>
          </p:cNvPr>
          <p:cNvSpPr>
            <a:spLocks/>
          </p:cNvSpPr>
          <p:nvPr/>
        </p:nvSpPr>
        <p:spPr>
          <a:xfrm>
            <a:off x="8394606" y="5299847"/>
            <a:ext cx="294355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rPr>
              <a:t>ระบบราชการ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rPr>
              <a:t>4.0</a:t>
            </a: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SemiBold" panose="00000700000000000000" pitchFamily="2" charset="-34"/>
              <a:ea typeface="Tahoma" panose="020B0604030504040204" pitchFamily="34" charset="0"/>
              <a:cs typeface="Prompt SemiBold" panose="00000700000000000000" pitchFamily="2" charset="-34"/>
            </a:endParaRPr>
          </a:p>
        </p:txBody>
      </p:sp>
      <p:sp>
        <p:nvSpPr>
          <p:cNvPr id="6" name="สี่เหลี่ยมผืนผ้า 5">
            <a:extLst>
              <a:ext uri="{FF2B5EF4-FFF2-40B4-BE49-F238E27FC236}">
                <a16:creationId xmlns:a16="http://schemas.microsoft.com/office/drawing/2014/main" id="{DDF3C00F-0007-49A9-A7F9-EAAE56C2EA9C}"/>
              </a:ext>
            </a:extLst>
          </p:cNvPr>
          <p:cNvSpPr/>
          <p:nvPr/>
        </p:nvSpPr>
        <p:spPr>
          <a:xfrm>
            <a:off x="-6214" y="895402"/>
            <a:ext cx="4231818" cy="447649"/>
          </a:xfrm>
          <a:prstGeom prst="rect">
            <a:avLst/>
          </a:prstGeom>
          <a:solidFill>
            <a:srgbClr val="0D85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D858B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สี่เหลี่ยมผืนผ้า 6">
            <a:extLst>
              <a:ext uri="{FF2B5EF4-FFF2-40B4-BE49-F238E27FC236}">
                <a16:creationId xmlns:a16="http://schemas.microsoft.com/office/drawing/2014/main" id="{ACB7878C-2601-4900-B731-29A69F10F99D}"/>
              </a:ext>
            </a:extLst>
          </p:cNvPr>
          <p:cNvSpPr/>
          <p:nvPr/>
        </p:nvSpPr>
        <p:spPr>
          <a:xfrm>
            <a:off x="-1587" y="2495031"/>
            <a:ext cx="4236097" cy="447649"/>
          </a:xfrm>
          <a:prstGeom prst="rect">
            <a:avLst/>
          </a:prstGeom>
          <a:solidFill>
            <a:srgbClr val="EF9C1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สี่เหลี่ยมผืนผ้า 7">
            <a:extLst>
              <a:ext uri="{FF2B5EF4-FFF2-40B4-BE49-F238E27FC236}">
                <a16:creationId xmlns:a16="http://schemas.microsoft.com/office/drawing/2014/main" id="{A0A5CBCA-8A68-4DB0-AF0D-0866E849A4EA}"/>
              </a:ext>
            </a:extLst>
          </p:cNvPr>
          <p:cNvSpPr/>
          <p:nvPr/>
        </p:nvSpPr>
        <p:spPr>
          <a:xfrm>
            <a:off x="5625" y="4273669"/>
            <a:ext cx="4231818" cy="447649"/>
          </a:xfrm>
          <a:prstGeom prst="rect">
            <a:avLst/>
          </a:prstGeom>
          <a:solidFill>
            <a:srgbClr val="ED70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Box 4">
            <a:extLst>
              <a:ext uri="{FF2B5EF4-FFF2-40B4-BE49-F238E27FC236}">
                <a16:creationId xmlns:a16="http://schemas.microsoft.com/office/drawing/2014/main" id="{4B39F5B0-E595-4AD3-A3B1-508FEB340EAD}"/>
              </a:ext>
            </a:extLst>
          </p:cNvPr>
          <p:cNvSpPr txBox="1">
            <a:spLocks/>
          </p:cNvSpPr>
          <p:nvPr/>
        </p:nvSpPr>
        <p:spPr>
          <a:xfrm>
            <a:off x="1144122" y="4712931"/>
            <a:ext cx="626581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th-TH">
                <a:uFillTx/>
              </a:defRPr>
            </a:defPPr>
            <a:lvl1pPr marL="285750" indent="-285750">
              <a:buFontTx/>
              <a:buChar char="-"/>
              <a:defRPr sz="1600" b="1">
                <a:uFillTx/>
                <a:ea typeface="Tahoma" panose="020B0604030504040204" pitchFamily="34" charset="0"/>
              </a:defRPr>
            </a:lvl1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การนำเทคโนโลยีดิจิทัลมาใช้เพื่อปรับเปลี่ยนรูปแบบการทำงาน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Digitalization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การคิดค้น/นำนวัตกรรมมาใช้ในการยกระดับการทำงาน/งานบริการ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Innovation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การพัฒนาบุคลากรให้มีขีดสมรรถนะสูง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Workforce capability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กระบวนการแก้ปัญหาที่ต้องใช้องค์ความรู้ในด้านต่าง ๆ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Problem solving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 </a:t>
            </a:r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ความคล่องตัวในการทำงาน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Agility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 </a:t>
            </a:r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</p:txBody>
      </p:sp>
      <p:sp>
        <p:nvSpPr>
          <p:cNvPr id="10" name="TextBox 5">
            <a:extLst>
              <a:ext uri="{FF2B5EF4-FFF2-40B4-BE49-F238E27FC236}">
                <a16:creationId xmlns:a16="http://schemas.microsoft.com/office/drawing/2014/main" id="{C78E3C60-2A3B-4D8E-A605-501A29D971EF}"/>
              </a:ext>
            </a:extLst>
          </p:cNvPr>
          <p:cNvSpPr txBox="1">
            <a:spLocks/>
          </p:cNvSpPr>
          <p:nvPr/>
        </p:nvSpPr>
        <p:spPr>
          <a:xfrm>
            <a:off x="1123632" y="2916689"/>
            <a:ext cx="591403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การตอบสนองความต้องการอย่างทันท่วงที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Responsiveness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การใช้ความต้องการของประชาชนเป็นตัวขับเคลื่อนการทำงาน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Demand driven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การเข้าถึงบริการสาธารณะ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Public accessibility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การมุ่งเน้นผลลัพธ์ที่เกิดแก่ประชาชน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Result oriented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การยกระดับพัฒนางานบริการให้ดีขึ้น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Service improvement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การออกแบบงานบริการระดับบุคคล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Service personalization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การสร้างความผาสุกให้กับภาคประชาชน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Happy citizen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)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Tahoma" panose="020B0604030504040204" pitchFamily="34" charset="0"/>
                <a:cs typeface="Prompt Medium" panose="00000600000000000000" pitchFamily="2" charset="-34"/>
              </a:rPr>
              <a:t> </a:t>
            </a:r>
            <a:endParaRPr kumimoji="0" lang="th-TH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Tahoma" panose="020B0604030504040204" pitchFamily="34" charset="0"/>
              <a:cs typeface="Prompt Medium" panose="00000600000000000000" pitchFamily="2" charset="-34"/>
            </a:endParaRPr>
          </a:p>
        </p:txBody>
      </p:sp>
      <p:sp>
        <p:nvSpPr>
          <p:cNvPr id="11" name="TextBox 6">
            <a:extLst>
              <a:ext uri="{FF2B5EF4-FFF2-40B4-BE49-F238E27FC236}">
                <a16:creationId xmlns:a16="http://schemas.microsoft.com/office/drawing/2014/main" id="{ED52043D-F880-48D6-B68E-C18B3949B025}"/>
              </a:ext>
            </a:extLst>
          </p:cNvPr>
          <p:cNvSpPr txBox="1">
            <a:spLocks/>
          </p:cNvSpPr>
          <p:nvPr/>
        </p:nvSpPr>
        <p:spPr>
          <a:xfrm>
            <a:off x="1144121" y="1333830"/>
            <a:ext cx="65186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การคิดเชิงยุทธศาสตร์ 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Strategic thinking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SimHei" panose="02010609060101010101" pitchFamily="49" charset="-122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การเปิดเผยข้อมูลโดยที่ประชาชนไม่ต้องร้องขอ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Public data accessibility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SimHei" panose="02010609060101010101" pitchFamily="49" charset="-122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การแบ่งปันข้อมูลของส่วนราชการ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Public shared service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SimHei" panose="02010609060101010101" pitchFamily="49" charset="-122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การลดต้นทุนในการเพิ่มขีดความสามารถในการแข่งขัน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Cost competitiveness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)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การออกแบบกระบวนการตั้งแต่ต้นจนจบ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End to end process driven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SimHei" panose="02010609060101010101" pitchFamily="49" charset="-122"/>
              <a:cs typeface="Prompt Medium" panose="00000600000000000000" pitchFamily="2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Courier New" panose="02070309020205020404" pitchFamily="49" charset="0"/>
              <a:buChar char="o"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ความรับผิดชอบต่อสาธารณะและความโปร่งใส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Public accountability &amp; transparency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 Medium" panose="00000600000000000000" pitchFamily="2" charset="-34"/>
                <a:ea typeface="SimHei" panose="02010609060101010101" pitchFamily="49" charset="-122"/>
                <a:cs typeface="Prompt Medium" panose="00000600000000000000" pitchFamily="2" charset="-34"/>
              </a:rPr>
              <a:t>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Prompt Medium" panose="00000600000000000000" pitchFamily="2" charset="-34"/>
              <a:ea typeface="SimHei" panose="02010609060101010101" pitchFamily="49" charset="-122"/>
              <a:cs typeface="Prompt Medium" panose="00000600000000000000" pitchFamily="2" charset="-34"/>
            </a:endParaRPr>
          </a:p>
        </p:txBody>
      </p:sp>
      <p:sp>
        <p:nvSpPr>
          <p:cNvPr id="12" name="Freeform 10">
            <a:extLst>
              <a:ext uri="{FF2B5EF4-FFF2-40B4-BE49-F238E27FC236}">
                <a16:creationId xmlns:a16="http://schemas.microsoft.com/office/drawing/2014/main" id="{2EF15A0F-A4C4-46CF-A4E9-461F2AE8847B}"/>
              </a:ext>
            </a:extLst>
          </p:cNvPr>
          <p:cNvSpPr>
            <a:spLocks/>
          </p:cNvSpPr>
          <p:nvPr/>
        </p:nvSpPr>
        <p:spPr>
          <a:xfrm>
            <a:off x="479089" y="848623"/>
            <a:ext cx="3925153" cy="474858"/>
          </a:xfrm>
          <a:custGeom>
            <a:avLst/>
            <a:gdLst>
              <a:gd name="connsiteX0" fmla="*/ 0 w 1308722"/>
              <a:gd name="connsiteY0" fmla="*/ 654361 h 1308722"/>
              <a:gd name="connsiteX1" fmla="*/ 654361 w 1308722"/>
              <a:gd name="connsiteY1" fmla="*/ 0 h 1308722"/>
              <a:gd name="connsiteX2" fmla="*/ 1308722 w 1308722"/>
              <a:gd name="connsiteY2" fmla="*/ 654361 h 1308722"/>
              <a:gd name="connsiteX3" fmla="*/ 654361 w 1308722"/>
              <a:gd name="connsiteY3" fmla="*/ 1308722 h 1308722"/>
              <a:gd name="connsiteX4" fmla="*/ 0 w 1308722"/>
              <a:gd name="connsiteY4" fmla="*/ 654361 h 1308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8722" h="1308722">
                <a:moveTo>
                  <a:pt x="0" y="654361"/>
                </a:moveTo>
                <a:cubicBezTo>
                  <a:pt x="0" y="292967"/>
                  <a:pt x="292967" y="0"/>
                  <a:pt x="654361" y="0"/>
                </a:cubicBezTo>
                <a:cubicBezTo>
                  <a:pt x="1015755" y="0"/>
                  <a:pt x="1308722" y="292967"/>
                  <a:pt x="1308722" y="654361"/>
                </a:cubicBezTo>
                <a:cubicBezTo>
                  <a:pt x="1308722" y="1015755"/>
                  <a:pt x="1015755" y="1308722"/>
                  <a:pt x="654361" y="1308722"/>
                </a:cubicBezTo>
                <a:cubicBezTo>
                  <a:pt x="292967" y="1308722"/>
                  <a:pt x="0" y="1015755"/>
                  <a:pt x="0" y="654361"/>
                </a:cubicBezTo>
                <a:close/>
              </a:path>
            </a:pathLst>
          </a:cu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spcFirstLastPara="0" vert="horz" wrap="square" lIns="126900" tIns="126900" rIns="126900" bIns="126900" numCol="1" anchor="ctr" anchorCtr="0">
            <a:noAutofit/>
          </a:bodyPr>
          <a:lstStyle/>
          <a:p>
            <a:pPr marL="0" marR="0" lvl="0" indent="0" algn="ctr" defTabSz="700274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rPr>
              <a:t>ภาครัฐที่เปิดกว้างและเชื่อมโยงกัน 	</a:t>
            </a:r>
          </a:p>
        </p:txBody>
      </p:sp>
      <p:sp>
        <p:nvSpPr>
          <p:cNvPr id="13" name="Rectangle 19">
            <a:extLst>
              <a:ext uri="{FF2B5EF4-FFF2-40B4-BE49-F238E27FC236}">
                <a16:creationId xmlns:a16="http://schemas.microsoft.com/office/drawing/2014/main" id="{6E90EC04-9DC5-4847-910D-40FCE9295824}"/>
              </a:ext>
            </a:extLst>
          </p:cNvPr>
          <p:cNvSpPr>
            <a:spLocks/>
          </p:cNvSpPr>
          <p:nvPr/>
        </p:nvSpPr>
        <p:spPr>
          <a:xfrm>
            <a:off x="568184" y="2387812"/>
            <a:ext cx="3789629" cy="577944"/>
          </a:xfrm>
          <a:prstGeom prst="rect">
            <a:avLst/>
          </a:pr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spcFirstLastPara="0" vert="horz" wrap="square" lIns="126900" tIns="126900" rIns="126900" bIns="126900" numCol="1" anchor="ctr" anchorCtr="0">
            <a:noAutofit/>
          </a:bodyPr>
          <a:lstStyle/>
          <a:p>
            <a:pPr marL="0" marR="0" lvl="0" indent="0" algn="l" defTabSz="700274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rPr>
              <a:t>ภาครัฐที่ยึดประชาชนเป็นศูนย์กลาง</a:t>
            </a:r>
          </a:p>
        </p:txBody>
      </p:sp>
      <p:sp>
        <p:nvSpPr>
          <p:cNvPr id="14" name="Freeform 27">
            <a:extLst>
              <a:ext uri="{FF2B5EF4-FFF2-40B4-BE49-F238E27FC236}">
                <a16:creationId xmlns:a16="http://schemas.microsoft.com/office/drawing/2014/main" id="{0CE9C633-F7C0-43FC-85CE-A548D5294243}"/>
              </a:ext>
            </a:extLst>
          </p:cNvPr>
          <p:cNvSpPr>
            <a:spLocks/>
          </p:cNvSpPr>
          <p:nvPr/>
        </p:nvSpPr>
        <p:spPr>
          <a:xfrm>
            <a:off x="521812" y="4180895"/>
            <a:ext cx="4400859" cy="553170"/>
          </a:xfrm>
          <a:custGeom>
            <a:avLst/>
            <a:gdLst>
              <a:gd name="connsiteX0" fmla="*/ 0 w 1308722"/>
              <a:gd name="connsiteY0" fmla="*/ 654361 h 1308722"/>
              <a:gd name="connsiteX1" fmla="*/ 654361 w 1308722"/>
              <a:gd name="connsiteY1" fmla="*/ 0 h 1308722"/>
              <a:gd name="connsiteX2" fmla="*/ 1308722 w 1308722"/>
              <a:gd name="connsiteY2" fmla="*/ 654361 h 1308722"/>
              <a:gd name="connsiteX3" fmla="*/ 654361 w 1308722"/>
              <a:gd name="connsiteY3" fmla="*/ 1308722 h 1308722"/>
              <a:gd name="connsiteX4" fmla="*/ 0 w 1308722"/>
              <a:gd name="connsiteY4" fmla="*/ 654361 h 1308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8722" h="1308722">
                <a:moveTo>
                  <a:pt x="0" y="654361"/>
                </a:moveTo>
                <a:cubicBezTo>
                  <a:pt x="0" y="292967"/>
                  <a:pt x="292967" y="0"/>
                  <a:pt x="654361" y="0"/>
                </a:cubicBezTo>
                <a:cubicBezTo>
                  <a:pt x="1015755" y="0"/>
                  <a:pt x="1308722" y="292967"/>
                  <a:pt x="1308722" y="654361"/>
                </a:cubicBezTo>
                <a:cubicBezTo>
                  <a:pt x="1308722" y="1015755"/>
                  <a:pt x="1015755" y="1308722"/>
                  <a:pt x="654361" y="1308722"/>
                </a:cubicBezTo>
                <a:cubicBezTo>
                  <a:pt x="292967" y="1308722"/>
                  <a:pt x="0" y="1015755"/>
                  <a:pt x="0" y="654361"/>
                </a:cubicBezTo>
                <a:close/>
              </a:path>
            </a:pathLst>
          </a:custGeom>
          <a:noFill/>
          <a:ln w="12700" cap="flat" cmpd="sng" algn="ctr">
            <a:noFill/>
            <a:prstDash val="solid"/>
            <a:miter lim="800000"/>
          </a:ln>
          <a:effectLst/>
        </p:spPr>
        <p:txBody>
          <a:bodyPr spcFirstLastPara="0" vert="horz" wrap="square" lIns="126900" tIns="126900" rIns="126900" bIns="126900" numCol="1" anchor="ctr" anchorCtr="0">
            <a:noAutofit/>
          </a:bodyPr>
          <a:lstStyle/>
          <a:p>
            <a:pPr marL="0" marR="0" lvl="0" indent="0" algn="l" defTabSz="700274" rtl="0" eaLnBrk="1" fontAlgn="auto" latinLnBrk="0" hangingPunct="1">
              <a:lnSpc>
                <a:spcPct val="150000"/>
              </a:lnSpc>
              <a:spcBef>
                <a:spcPct val="0"/>
              </a:spcBef>
              <a:spcAft>
                <a:spcPts val="120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rPr>
              <a:t>ภาครัฐที่มีขีดสมรรถนะสูงและทันสมัย</a:t>
            </a:r>
          </a:p>
        </p:txBody>
      </p:sp>
      <p:sp>
        <p:nvSpPr>
          <p:cNvPr id="16" name="สี่เหลี่ยมผืนผ้า: มุมมน 15">
            <a:extLst>
              <a:ext uri="{FF2B5EF4-FFF2-40B4-BE49-F238E27FC236}">
                <a16:creationId xmlns:a16="http://schemas.microsoft.com/office/drawing/2014/main" id="{5B5EFCA4-3C87-45FD-9879-5449A7074DB2}"/>
              </a:ext>
            </a:extLst>
          </p:cNvPr>
          <p:cNvSpPr/>
          <p:nvPr/>
        </p:nvSpPr>
        <p:spPr>
          <a:xfrm>
            <a:off x="209140" y="5680498"/>
            <a:ext cx="11744729" cy="1092762"/>
          </a:xfrm>
          <a:prstGeom prst="roundRect">
            <a:avLst/>
          </a:prstGeom>
          <a:solidFill>
            <a:schemeClr val="bg1"/>
          </a:solidFill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 31">
            <a:extLst>
              <a:ext uri="{FF2B5EF4-FFF2-40B4-BE49-F238E27FC236}">
                <a16:creationId xmlns:a16="http://schemas.microsoft.com/office/drawing/2014/main" id="{993E2572-9D84-46EA-9F16-2AD26B076312}"/>
              </a:ext>
            </a:extLst>
          </p:cNvPr>
          <p:cNvSpPr>
            <a:spLocks/>
          </p:cNvSpPr>
          <p:nvPr/>
        </p:nvSpPr>
        <p:spPr>
          <a:xfrm>
            <a:off x="426555" y="5696147"/>
            <a:ext cx="363380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rPr>
              <a:t>ปัจจัยความสำเร็จ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rPr>
              <a:t>3</a:t>
            </a: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rPr>
              <a:t> ประการ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rPr>
              <a:t>: </a:t>
            </a:r>
          </a:p>
        </p:txBody>
      </p:sp>
      <p:grpSp>
        <p:nvGrpSpPr>
          <p:cNvPr id="18" name="Group 34">
            <a:extLst>
              <a:ext uri="{FF2B5EF4-FFF2-40B4-BE49-F238E27FC236}">
                <a16:creationId xmlns:a16="http://schemas.microsoft.com/office/drawing/2014/main" id="{435AFAE2-3951-4430-BC82-8E1B1AB2ADB9}"/>
              </a:ext>
            </a:extLst>
          </p:cNvPr>
          <p:cNvGrpSpPr/>
          <p:nvPr/>
        </p:nvGrpSpPr>
        <p:grpSpPr>
          <a:xfrm>
            <a:off x="1084781" y="6026731"/>
            <a:ext cx="2670744" cy="754104"/>
            <a:chOff x="-470327" y="5815607"/>
            <a:chExt cx="2670744" cy="754104"/>
          </a:xfrm>
        </p:grpSpPr>
        <p:pic>
          <p:nvPicPr>
            <p:cNvPr id="19" name="pasted-image.pdf" descr="pasted-image.pdf">
              <a:extLst>
                <a:ext uri="{FF2B5EF4-FFF2-40B4-BE49-F238E27FC236}">
                  <a16:creationId xmlns:a16="http://schemas.microsoft.com/office/drawing/2014/main" id="{B87C7CCF-9E1D-4999-ADA3-CF020AB4C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470327" y="5815607"/>
              <a:ext cx="741708" cy="677711"/>
            </a:xfrm>
            <a:prstGeom prst="rect">
              <a:avLst/>
            </a:prstGeom>
            <a:ln w="12700">
              <a:miter lim="400000"/>
            </a:ln>
          </p:spPr>
        </p:pic>
        <p:sp>
          <p:nvSpPr>
            <p:cNvPr id="20" name="Rectangle 36">
              <a:extLst>
                <a:ext uri="{FF2B5EF4-FFF2-40B4-BE49-F238E27FC236}">
                  <a16:creationId xmlns:a16="http://schemas.microsoft.com/office/drawing/2014/main" id="{CF8B7FE1-D1E2-4079-A66A-D675AEF8BBBB}"/>
                </a:ext>
              </a:extLst>
            </p:cNvPr>
            <p:cNvSpPr>
              <a:spLocks/>
            </p:cNvSpPr>
            <p:nvPr/>
          </p:nvSpPr>
          <p:spPr>
            <a:xfrm>
              <a:off x="59079" y="5831047"/>
              <a:ext cx="2141338" cy="7386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472C4">
                      <a:lumMod val="50000"/>
                    </a:srgbClr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rPr>
                <a:t>Collaboration </a:t>
              </a:r>
              <a:endPara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1E8712"/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rPr>
                <a:t>การสานพลังระหว่างภาครัฐและภาคอื่น ๆ</a:t>
              </a:r>
            </a:p>
          </p:txBody>
        </p:sp>
      </p:grpSp>
      <p:grpSp>
        <p:nvGrpSpPr>
          <p:cNvPr id="21" name="Group 37">
            <a:extLst>
              <a:ext uri="{FF2B5EF4-FFF2-40B4-BE49-F238E27FC236}">
                <a16:creationId xmlns:a16="http://schemas.microsoft.com/office/drawing/2014/main" id="{E70DE3F2-7C7A-4D42-870B-C08E4A7BEE11}"/>
              </a:ext>
            </a:extLst>
          </p:cNvPr>
          <p:cNvGrpSpPr/>
          <p:nvPr/>
        </p:nvGrpSpPr>
        <p:grpSpPr>
          <a:xfrm>
            <a:off x="4965602" y="6004498"/>
            <a:ext cx="2578826" cy="705273"/>
            <a:chOff x="3532414" y="5911852"/>
            <a:chExt cx="2578826" cy="555242"/>
          </a:xfrm>
        </p:grpSpPr>
        <p:pic>
          <p:nvPicPr>
            <p:cNvPr id="22" name="pasted-image.pdf" descr="pasted-image.pdf">
              <a:extLst>
                <a:ext uri="{FF2B5EF4-FFF2-40B4-BE49-F238E27FC236}">
                  <a16:creationId xmlns:a16="http://schemas.microsoft.com/office/drawing/2014/main" id="{7AA44C48-4619-4F3F-9C98-3F3284052EA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532414" y="5911852"/>
              <a:ext cx="750563" cy="555242"/>
            </a:xfrm>
            <a:prstGeom prst="rect">
              <a:avLst/>
            </a:prstGeom>
            <a:ln w="12700">
              <a:miter lim="400000"/>
            </a:ln>
          </p:spPr>
        </p:pic>
        <p:sp>
          <p:nvSpPr>
            <p:cNvPr id="23" name="Rectangle 39">
              <a:extLst>
                <a:ext uri="{FF2B5EF4-FFF2-40B4-BE49-F238E27FC236}">
                  <a16:creationId xmlns:a16="http://schemas.microsoft.com/office/drawing/2014/main" id="{732C871A-2260-42E2-A150-00E728E31680}"/>
                </a:ext>
              </a:extLst>
            </p:cNvPr>
            <p:cNvSpPr>
              <a:spLocks/>
            </p:cNvSpPr>
            <p:nvPr/>
          </p:nvSpPr>
          <p:spPr>
            <a:xfrm>
              <a:off x="4401358" y="5988051"/>
              <a:ext cx="1709882" cy="41191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472C4">
                      <a:lumMod val="50000"/>
                    </a:srgbClr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rPr>
                <a:t>Innovation</a:t>
              </a:r>
              <a:endPara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1E8712"/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rPr>
                <a:t>การสร้างนวัตกรรม</a:t>
              </a:r>
            </a:p>
          </p:txBody>
        </p:sp>
      </p:grpSp>
      <p:grpSp>
        <p:nvGrpSpPr>
          <p:cNvPr id="24" name="Group 40">
            <a:extLst>
              <a:ext uri="{FF2B5EF4-FFF2-40B4-BE49-F238E27FC236}">
                <a16:creationId xmlns:a16="http://schemas.microsoft.com/office/drawing/2014/main" id="{BA480605-710C-4B29-B7E5-3C801540B1F1}"/>
              </a:ext>
            </a:extLst>
          </p:cNvPr>
          <p:cNvGrpSpPr/>
          <p:nvPr/>
        </p:nvGrpSpPr>
        <p:grpSpPr>
          <a:xfrm>
            <a:off x="8340587" y="5927398"/>
            <a:ext cx="3418604" cy="740269"/>
            <a:chOff x="6712419" y="5749995"/>
            <a:chExt cx="3418604" cy="682088"/>
          </a:xfrm>
        </p:grpSpPr>
        <p:pic>
          <p:nvPicPr>
            <p:cNvPr id="25" name="pasted-image.pdf" descr="pasted-image.pdf">
              <a:extLst>
                <a:ext uri="{FF2B5EF4-FFF2-40B4-BE49-F238E27FC236}">
                  <a16:creationId xmlns:a16="http://schemas.microsoft.com/office/drawing/2014/main" id="{7ED1C709-D075-432B-9862-2BF659EF2EB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712419" y="5749995"/>
              <a:ext cx="661686" cy="682088"/>
            </a:xfrm>
            <a:prstGeom prst="rect">
              <a:avLst/>
            </a:prstGeom>
            <a:ln w="12700">
              <a:miter lim="400000"/>
            </a:ln>
          </p:spPr>
        </p:pic>
        <p:sp>
          <p:nvSpPr>
            <p:cNvPr id="26" name="Rectangle 42">
              <a:extLst>
                <a:ext uri="{FF2B5EF4-FFF2-40B4-BE49-F238E27FC236}">
                  <a16:creationId xmlns:a16="http://schemas.microsoft.com/office/drawing/2014/main" id="{542946E0-C610-4662-8AFF-F3EE35F77166}"/>
                </a:ext>
              </a:extLst>
            </p:cNvPr>
            <p:cNvSpPr>
              <a:spLocks/>
            </p:cNvSpPr>
            <p:nvPr/>
          </p:nvSpPr>
          <p:spPr>
            <a:xfrm>
              <a:off x="7232745" y="5866486"/>
              <a:ext cx="2898278" cy="48209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4472C4">
                      <a:lumMod val="50000"/>
                    </a:srgbClr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rPr>
                <a:t>Digitalization </a:t>
              </a:r>
              <a:endPara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50000"/>
                  </a:srgbClr>
                </a:solidFill>
                <a:effectLst/>
                <a:uLnTx/>
                <a:uFillTx/>
                <a:latin typeface="Prompt SemiBold" panose="00000700000000000000" pitchFamily="2" charset="-34"/>
                <a:ea typeface="Tahoma" panose="020B0604030504040204" pitchFamily="34" charset="0"/>
                <a:cs typeface="Prompt SemiBold" panose="00000700000000000000" pitchFamily="2" charset="-34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1E8712"/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rPr>
                <a:t>การปรับเข้าสู่ความเป็นดิจิทัล</a:t>
              </a: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5C39F812-B563-A754-03FF-A7B76B77110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154" y="900093"/>
            <a:ext cx="545506" cy="545506"/>
          </a:xfrm>
          <a:prstGeom prst="rect">
            <a:avLst/>
          </a:prstGeom>
        </p:spPr>
      </p:pic>
      <p:pic>
        <p:nvPicPr>
          <p:cNvPr id="49" name="Picture 48">
            <a:extLst>
              <a:ext uri="{FF2B5EF4-FFF2-40B4-BE49-F238E27FC236}">
                <a16:creationId xmlns:a16="http://schemas.microsoft.com/office/drawing/2014/main" id="{FFED895D-C5D6-3AE9-1FB1-7EB4C728C34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962" y="2381717"/>
            <a:ext cx="545506" cy="545506"/>
          </a:xfrm>
          <a:prstGeom prst="rect">
            <a:avLst/>
          </a:prstGeom>
        </p:spPr>
      </p:pic>
      <p:pic>
        <p:nvPicPr>
          <p:cNvPr id="50" name="Picture 49">
            <a:extLst>
              <a:ext uri="{FF2B5EF4-FFF2-40B4-BE49-F238E27FC236}">
                <a16:creationId xmlns:a16="http://schemas.microsoft.com/office/drawing/2014/main" id="{4377E8A4-1A15-1847-347E-13C7A5837FC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47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8816" y="4212060"/>
            <a:ext cx="486181" cy="486181"/>
          </a:xfrm>
          <a:prstGeom prst="rect">
            <a:avLst/>
          </a:prstGeom>
        </p:spPr>
      </p:pic>
      <p:sp>
        <p:nvSpPr>
          <p:cNvPr id="51" name="ชื่อเรื่อง 1">
            <a:extLst>
              <a:ext uri="{FF2B5EF4-FFF2-40B4-BE49-F238E27FC236}">
                <a16:creationId xmlns:a16="http://schemas.microsoft.com/office/drawing/2014/main" id="{42D0FBD9-793D-9737-53B8-1991F8D9F202}"/>
              </a:ext>
            </a:extLst>
          </p:cNvPr>
          <p:cNvSpPr txBox="1">
            <a:spLocks/>
          </p:cNvSpPr>
          <p:nvPr/>
        </p:nvSpPr>
        <p:spPr>
          <a:xfrm>
            <a:off x="463258" y="270159"/>
            <a:ext cx="6353183" cy="67134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 w="0"/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แนวคิดระบบราชการ 4.0</a:t>
            </a:r>
          </a:p>
        </p:txBody>
      </p:sp>
      <p:grpSp>
        <p:nvGrpSpPr>
          <p:cNvPr id="52" name="กลุ่ม 26">
            <a:extLst>
              <a:ext uri="{FF2B5EF4-FFF2-40B4-BE49-F238E27FC236}">
                <a16:creationId xmlns:a16="http://schemas.microsoft.com/office/drawing/2014/main" id="{5ACFE81D-0B38-67DD-24DF-EC5E44632453}"/>
              </a:ext>
            </a:extLst>
          </p:cNvPr>
          <p:cNvGrpSpPr/>
          <p:nvPr/>
        </p:nvGrpSpPr>
        <p:grpSpPr>
          <a:xfrm>
            <a:off x="7533580" y="989821"/>
            <a:ext cx="4658638" cy="4369837"/>
            <a:chOff x="6594037" y="487117"/>
            <a:chExt cx="4502292" cy="4477875"/>
          </a:xfrm>
        </p:grpSpPr>
        <p:grpSp>
          <p:nvGrpSpPr>
            <p:cNvPr id="53" name="กลุ่ม 27">
              <a:extLst>
                <a:ext uri="{FF2B5EF4-FFF2-40B4-BE49-F238E27FC236}">
                  <a16:creationId xmlns:a16="http://schemas.microsoft.com/office/drawing/2014/main" id="{8838AE6E-0AFF-CA58-F842-B6CA8B76FD64}"/>
                </a:ext>
              </a:extLst>
            </p:cNvPr>
            <p:cNvGrpSpPr/>
            <p:nvPr/>
          </p:nvGrpSpPr>
          <p:grpSpPr>
            <a:xfrm>
              <a:off x="6594037" y="487117"/>
              <a:ext cx="4502292" cy="4477875"/>
              <a:chOff x="7091630" y="869577"/>
              <a:chExt cx="4502292" cy="4477875"/>
            </a:xfrm>
          </p:grpSpPr>
          <p:grpSp>
            <p:nvGrpSpPr>
              <p:cNvPr id="57" name="Google Shape;650;p22">
                <a:extLst>
                  <a:ext uri="{FF2B5EF4-FFF2-40B4-BE49-F238E27FC236}">
                    <a16:creationId xmlns:a16="http://schemas.microsoft.com/office/drawing/2014/main" id="{D4A598DB-FA99-C215-0D14-1C31B228CD4C}"/>
                  </a:ext>
                </a:extLst>
              </p:cNvPr>
              <p:cNvGrpSpPr/>
              <p:nvPr/>
            </p:nvGrpSpPr>
            <p:grpSpPr>
              <a:xfrm>
                <a:off x="7091630" y="869577"/>
                <a:ext cx="4417126" cy="4477875"/>
                <a:chOff x="2729298" y="841341"/>
                <a:chExt cx="3785419" cy="3837476"/>
              </a:xfrm>
            </p:grpSpPr>
            <p:sp>
              <p:nvSpPr>
                <p:cNvPr id="65" name="Google Shape;651;p22">
                  <a:extLst>
                    <a:ext uri="{FF2B5EF4-FFF2-40B4-BE49-F238E27FC236}">
                      <a16:creationId xmlns:a16="http://schemas.microsoft.com/office/drawing/2014/main" id="{0F6B8F3E-B4BC-E851-0771-5C726E75C949}"/>
                    </a:ext>
                  </a:extLst>
                </p:cNvPr>
                <p:cNvSpPr/>
                <p:nvPr/>
              </p:nvSpPr>
              <p:spPr>
                <a:xfrm>
                  <a:off x="3134775" y="1654168"/>
                  <a:ext cx="2874200" cy="28724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69" h="19158" extrusionOk="0">
                      <a:moveTo>
                        <a:pt x="9585" y="0"/>
                      </a:moveTo>
                      <a:cubicBezTo>
                        <a:pt x="4296" y="0"/>
                        <a:pt x="1" y="4285"/>
                        <a:pt x="1" y="9584"/>
                      </a:cubicBezTo>
                      <a:cubicBezTo>
                        <a:pt x="1" y="14872"/>
                        <a:pt x="4296" y="19157"/>
                        <a:pt x="9585" y="19157"/>
                      </a:cubicBezTo>
                      <a:cubicBezTo>
                        <a:pt x="14872" y="19157"/>
                        <a:pt x="19168" y="14872"/>
                        <a:pt x="19168" y="9584"/>
                      </a:cubicBezTo>
                      <a:cubicBezTo>
                        <a:pt x="19168" y="4285"/>
                        <a:pt x="14872" y="0"/>
                        <a:pt x="9585" y="0"/>
                      </a:cubicBezTo>
                      <a:close/>
                    </a:path>
                  </a:pathLst>
                </a:custGeom>
                <a:solidFill>
                  <a:srgbClr val="364A54"/>
                </a:solidFill>
                <a:ln w="9525" cap="flat" cmpd="sng">
                  <a:noFill/>
                  <a:prstDash val="solid"/>
                  <a:round/>
                  <a:headEnd type="none" w="sm" len="sm"/>
                  <a:tailEnd type="none" w="sm" len="sm"/>
                </a:ln>
                <a:effectLst>
                  <a:outerShdw blurRad="57150" dist="19050" dir="5400000" algn="bl" rotWithShape="0">
                    <a:srgbClr val="000000">
                      <a:alpha val="2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+mn-ea"/>
                    <a:cs typeface="Prompt SemiBold" panose="00000700000000000000" pitchFamily="2" charset="-34"/>
                    <a:sym typeface="Arial"/>
                  </a:endParaRPr>
                </a:p>
              </p:txBody>
            </p:sp>
            <p:sp>
              <p:nvSpPr>
                <p:cNvPr id="66" name="Google Shape;652;p22">
                  <a:extLst>
                    <a:ext uri="{FF2B5EF4-FFF2-40B4-BE49-F238E27FC236}">
                      <a16:creationId xmlns:a16="http://schemas.microsoft.com/office/drawing/2014/main" id="{89A21376-3657-93A7-5BB6-0FBAABBE97DB}"/>
                    </a:ext>
                  </a:extLst>
                </p:cNvPr>
                <p:cNvSpPr/>
                <p:nvPr/>
              </p:nvSpPr>
              <p:spPr>
                <a:xfrm>
                  <a:off x="3378265" y="1897319"/>
                  <a:ext cx="2387547" cy="2386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69" h="19158" extrusionOk="0">
                      <a:moveTo>
                        <a:pt x="9585" y="0"/>
                      </a:moveTo>
                      <a:cubicBezTo>
                        <a:pt x="4296" y="0"/>
                        <a:pt x="1" y="4285"/>
                        <a:pt x="1" y="9584"/>
                      </a:cubicBezTo>
                      <a:cubicBezTo>
                        <a:pt x="1" y="14872"/>
                        <a:pt x="4296" y="19157"/>
                        <a:pt x="9585" y="19157"/>
                      </a:cubicBezTo>
                      <a:cubicBezTo>
                        <a:pt x="14872" y="19157"/>
                        <a:pt x="19168" y="14872"/>
                        <a:pt x="19168" y="9584"/>
                      </a:cubicBezTo>
                      <a:cubicBezTo>
                        <a:pt x="19168" y="4285"/>
                        <a:pt x="14872" y="0"/>
                        <a:pt x="958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>
                  <a:outerShdw blurRad="57150" dist="19050" dir="5400000" algn="bl" rotWithShape="0">
                    <a:srgbClr val="000000">
                      <a:alpha val="2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+mn-ea"/>
                    <a:cs typeface="Prompt SemiBold" panose="00000700000000000000" pitchFamily="2" charset="-34"/>
                    <a:sym typeface="Arial"/>
                  </a:endParaRPr>
                </a:p>
              </p:txBody>
            </p:sp>
            <p:sp>
              <p:nvSpPr>
                <p:cNvPr id="67" name="Google Shape;663;p22">
                  <a:extLst>
                    <a:ext uri="{FF2B5EF4-FFF2-40B4-BE49-F238E27FC236}">
                      <a16:creationId xmlns:a16="http://schemas.microsoft.com/office/drawing/2014/main" id="{92CF2819-1020-4694-0F5D-61668729D114}"/>
                    </a:ext>
                  </a:extLst>
                </p:cNvPr>
                <p:cNvSpPr/>
                <p:nvPr/>
              </p:nvSpPr>
              <p:spPr>
                <a:xfrm>
                  <a:off x="3840943" y="2408053"/>
                  <a:ext cx="1497207" cy="13642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3" h="20504" extrusionOk="0">
                      <a:moveTo>
                        <a:pt x="11255" y="1"/>
                      </a:moveTo>
                      <a:cubicBezTo>
                        <a:pt x="8631" y="1"/>
                        <a:pt x="6005" y="1001"/>
                        <a:pt x="4000" y="3001"/>
                      </a:cubicBezTo>
                      <a:cubicBezTo>
                        <a:pt x="0" y="7001"/>
                        <a:pt x="0" y="13493"/>
                        <a:pt x="4000" y="17503"/>
                      </a:cubicBezTo>
                      <a:cubicBezTo>
                        <a:pt x="6005" y="19503"/>
                        <a:pt x="8631" y="20503"/>
                        <a:pt x="11255" y="20503"/>
                      </a:cubicBezTo>
                      <a:cubicBezTo>
                        <a:pt x="13879" y="20503"/>
                        <a:pt x="16502" y="19503"/>
                        <a:pt x="18502" y="17503"/>
                      </a:cubicBezTo>
                      <a:cubicBezTo>
                        <a:pt x="22503" y="13493"/>
                        <a:pt x="22503" y="7001"/>
                        <a:pt x="18502" y="3001"/>
                      </a:cubicBezTo>
                      <a:cubicBezTo>
                        <a:pt x="16502" y="1001"/>
                        <a:pt x="13879" y="1"/>
                        <a:pt x="11255" y="1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FFD150"/>
                    </a:gs>
                    <a:gs pos="14000">
                      <a:schemeClr val="accent3"/>
                    </a:gs>
                    <a:gs pos="30000">
                      <a:schemeClr val="accent1"/>
                    </a:gs>
                    <a:gs pos="45000">
                      <a:srgbClr val="0070C0"/>
                    </a:gs>
                    <a:gs pos="65000">
                      <a:schemeClr val="accent2"/>
                    </a:gs>
                    <a:gs pos="82000">
                      <a:schemeClr val="accent3"/>
                    </a:gs>
                    <a:gs pos="100000">
                      <a:srgbClr val="4892D9"/>
                    </a:gs>
                  </a:gsLst>
                  <a:lin ang="13500032" scaled="0"/>
                </a:gra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>
                  <a:outerShdw blurRad="57150" dist="19050" dir="5400000" algn="bl" rotWithShape="0">
                    <a:srgbClr val="000000">
                      <a:alpha val="1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+mn-ea"/>
                    <a:cs typeface="Prompt SemiBold" panose="00000700000000000000" pitchFamily="2" charset="-34"/>
                    <a:sym typeface="Arial"/>
                  </a:endParaRPr>
                </a:p>
              </p:txBody>
            </p:sp>
            <p:sp>
              <p:nvSpPr>
                <p:cNvPr id="68" name="Google Shape;664;p22">
                  <a:extLst>
                    <a:ext uri="{FF2B5EF4-FFF2-40B4-BE49-F238E27FC236}">
                      <a16:creationId xmlns:a16="http://schemas.microsoft.com/office/drawing/2014/main" id="{7DFA7A78-0583-32DC-BAE9-63A188179FCA}"/>
                    </a:ext>
                  </a:extLst>
                </p:cNvPr>
                <p:cNvSpPr/>
                <p:nvPr/>
              </p:nvSpPr>
              <p:spPr>
                <a:xfrm>
                  <a:off x="4016942" y="2517673"/>
                  <a:ext cx="1145622" cy="11449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69" h="19158" extrusionOk="0">
                      <a:moveTo>
                        <a:pt x="9585" y="0"/>
                      </a:moveTo>
                      <a:cubicBezTo>
                        <a:pt x="4296" y="0"/>
                        <a:pt x="1" y="4285"/>
                        <a:pt x="1" y="9584"/>
                      </a:cubicBezTo>
                      <a:cubicBezTo>
                        <a:pt x="1" y="14872"/>
                        <a:pt x="4296" y="19157"/>
                        <a:pt x="9585" y="19157"/>
                      </a:cubicBezTo>
                      <a:cubicBezTo>
                        <a:pt x="14872" y="19157"/>
                        <a:pt x="19168" y="14872"/>
                        <a:pt x="19168" y="9584"/>
                      </a:cubicBezTo>
                      <a:cubicBezTo>
                        <a:pt x="19168" y="4285"/>
                        <a:pt x="14872" y="0"/>
                        <a:pt x="9585" y="0"/>
                      </a:cubicBezTo>
                      <a:close/>
                    </a:path>
                  </a:pathLst>
                </a:custGeom>
                <a:solidFill>
                  <a:srgbClr val="0070C0"/>
                </a:soli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>
                  <a:outerShdw blurRad="57150" dist="19050" dir="5400000" algn="bl" rotWithShape="0">
                    <a:srgbClr val="000000">
                      <a:alpha val="2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+mn-ea"/>
                    <a:cs typeface="Prompt SemiBold" panose="00000700000000000000" pitchFamily="2" charset="-34"/>
                    <a:sym typeface="Arial"/>
                  </a:endParaRPr>
                </a:p>
              </p:txBody>
            </p:sp>
            <p:sp>
              <p:nvSpPr>
                <p:cNvPr id="69" name="Google Shape;666;p22">
                  <a:extLst>
                    <a:ext uri="{FF2B5EF4-FFF2-40B4-BE49-F238E27FC236}">
                      <a16:creationId xmlns:a16="http://schemas.microsoft.com/office/drawing/2014/main" id="{D6FAA453-DD9B-DDFE-3D62-632C10725330}"/>
                    </a:ext>
                  </a:extLst>
                </p:cNvPr>
                <p:cNvSpPr/>
                <p:nvPr/>
              </p:nvSpPr>
              <p:spPr>
                <a:xfrm rot="17755473">
                  <a:off x="2709171" y="3481154"/>
                  <a:ext cx="1217790" cy="117753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F08E01"/>
                    </a:gs>
                    <a:gs pos="40000">
                      <a:srgbClr val="EEA42F"/>
                    </a:gs>
                    <a:gs pos="100000">
                      <a:srgbClr val="F8B845"/>
                    </a:gs>
                  </a:gsLst>
                  <a:lin ang="18900000" scaled="1"/>
                  <a:tileRect/>
                </a:gra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>
                  <a:outerShdw blurRad="57150" dist="19050" dir="5400000" algn="bl" rotWithShape="0">
                    <a:srgbClr val="000000">
                      <a:alpha val="1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+mn-ea"/>
                    <a:cs typeface="Prompt SemiBold" panose="00000700000000000000" pitchFamily="2" charset="-34"/>
                    <a:sym typeface="Arial"/>
                  </a:endParaRPr>
                </a:p>
              </p:txBody>
            </p:sp>
            <p:sp>
              <p:nvSpPr>
                <p:cNvPr id="70" name="Google Shape;667;p22">
                  <a:extLst>
                    <a:ext uri="{FF2B5EF4-FFF2-40B4-BE49-F238E27FC236}">
                      <a16:creationId xmlns:a16="http://schemas.microsoft.com/office/drawing/2014/main" id="{87BE22BF-E72A-5742-61D9-280A9F1368A2}"/>
                    </a:ext>
                  </a:extLst>
                </p:cNvPr>
                <p:cNvSpPr/>
                <p:nvPr/>
              </p:nvSpPr>
              <p:spPr>
                <a:xfrm rot="15499226">
                  <a:off x="5308234" y="3364987"/>
                  <a:ext cx="1229738" cy="1183229"/>
                </a:xfrm>
                <a:prstGeom prst="ellipse">
                  <a:avLst/>
                </a:prstGeom>
                <a:gradFill flip="none" rotWithShape="1">
                  <a:gsLst>
                    <a:gs pos="34000">
                      <a:srgbClr val="EE5C21"/>
                    </a:gs>
                    <a:gs pos="0">
                      <a:srgbClr val="EF2909"/>
                    </a:gs>
                    <a:gs pos="94000">
                      <a:schemeClr val="accent2"/>
                    </a:gs>
                  </a:gsLst>
                  <a:lin ang="18900000" scaled="1"/>
                  <a:tileRect/>
                </a:gra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>
                  <a:outerShdw blurRad="57150" dist="19050" dir="5400000" algn="bl" rotWithShape="0">
                    <a:srgbClr val="000000">
                      <a:alpha val="1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+mn-ea"/>
                    <a:cs typeface="Prompt SemiBold" panose="00000700000000000000" pitchFamily="2" charset="-34"/>
                    <a:sym typeface="Arial"/>
                  </a:endParaRPr>
                </a:p>
              </p:txBody>
            </p:sp>
            <p:sp>
              <p:nvSpPr>
                <p:cNvPr id="71" name="Google Shape;669;p22">
                  <a:extLst>
                    <a:ext uri="{FF2B5EF4-FFF2-40B4-BE49-F238E27FC236}">
                      <a16:creationId xmlns:a16="http://schemas.microsoft.com/office/drawing/2014/main" id="{2A164F86-8294-22C4-A848-AF12751FCD5B}"/>
                    </a:ext>
                  </a:extLst>
                </p:cNvPr>
                <p:cNvSpPr/>
                <p:nvPr/>
              </p:nvSpPr>
              <p:spPr>
                <a:xfrm rot="8113893">
                  <a:off x="3927430" y="841341"/>
                  <a:ext cx="1248668" cy="1279668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1D9BA1">
                        <a:shade val="30000"/>
                        <a:satMod val="115000"/>
                      </a:srgbClr>
                    </a:gs>
                    <a:gs pos="50000">
                      <a:srgbClr val="1D9BA1">
                        <a:shade val="67500"/>
                        <a:satMod val="115000"/>
                      </a:srgbClr>
                    </a:gs>
                    <a:gs pos="100000">
                      <a:srgbClr val="1D9BA1">
                        <a:shade val="100000"/>
                        <a:satMod val="115000"/>
                      </a:srgbClr>
                    </a:gs>
                  </a:gsLst>
                  <a:lin ang="18900000" scaled="1"/>
                  <a:tileRect/>
                </a:gradFill>
                <a:ln w="9525" cap="flat" cmpd="sng">
                  <a:solidFill>
                    <a:srgbClr val="FFFFFF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>
                  <a:outerShdw blurRad="57150" dist="19050" dir="5400000" algn="bl" rotWithShape="0">
                    <a:srgbClr val="000000">
                      <a:alpha val="10000"/>
                    </a:srgbClr>
                  </a:outerShdw>
                </a:effectLst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+mn-ea"/>
                    <a:cs typeface="Prompt SemiBold" panose="00000700000000000000" pitchFamily="2" charset="-34"/>
                    <a:sym typeface="Arial"/>
                  </a:endParaRPr>
                </a:p>
              </p:txBody>
            </p:sp>
          </p:grpSp>
          <p:sp>
            <p:nvSpPr>
              <p:cNvPr id="58" name="กล่องข้อความ 32">
                <a:extLst>
                  <a:ext uri="{FF2B5EF4-FFF2-40B4-BE49-F238E27FC236}">
                    <a16:creationId xmlns:a16="http://schemas.microsoft.com/office/drawing/2014/main" id="{72D410E7-B0AC-A15D-47A0-6FEC1A6DC951}"/>
                  </a:ext>
                </a:extLst>
              </p:cNvPr>
              <p:cNvSpPr txBox="1"/>
              <p:nvPr/>
            </p:nvSpPr>
            <p:spPr>
              <a:xfrm>
                <a:off x="8583207" y="1419832"/>
                <a:ext cx="1371658" cy="5847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เปิดกว้างและ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เชื่อมโยงกัน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endParaRPr>
              </a:p>
            </p:txBody>
          </p:sp>
          <p:sp>
            <p:nvSpPr>
              <p:cNvPr id="59" name="กล่องข้อความ 33">
                <a:extLst>
                  <a:ext uri="{FF2B5EF4-FFF2-40B4-BE49-F238E27FC236}">
                    <a16:creationId xmlns:a16="http://schemas.microsoft.com/office/drawing/2014/main" id="{A3B5AF0F-CED6-F8FF-5C29-81800FD8E23E}"/>
                  </a:ext>
                </a:extLst>
              </p:cNvPr>
              <p:cNvSpPr txBox="1"/>
              <p:nvPr/>
            </p:nvSpPr>
            <p:spPr>
              <a:xfrm>
                <a:off x="7092821" y="4294468"/>
                <a:ext cx="1371658" cy="83099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ยึดประชาชนเป็นศูนย์กลาง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endParaRPr>
              </a:p>
            </p:txBody>
          </p:sp>
          <p:sp>
            <p:nvSpPr>
              <p:cNvPr id="60" name="กล่องข้อความ 34">
                <a:extLst>
                  <a:ext uri="{FF2B5EF4-FFF2-40B4-BE49-F238E27FC236}">
                    <a16:creationId xmlns:a16="http://schemas.microsoft.com/office/drawing/2014/main" id="{85C8A5DE-BD75-8414-EB41-A48B7E77D9B6}"/>
                  </a:ext>
                </a:extLst>
              </p:cNvPr>
              <p:cNvSpPr txBox="1"/>
              <p:nvPr/>
            </p:nvSpPr>
            <p:spPr>
              <a:xfrm>
                <a:off x="10094537" y="4267659"/>
                <a:ext cx="1499385" cy="584775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มีขีดสมรรถนะสูงและทันสมัย</a:t>
                </a: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endParaRPr>
              </a:p>
            </p:txBody>
          </p:sp>
          <p:sp>
            <p:nvSpPr>
              <p:cNvPr id="61" name="กล่องข้อความ 35">
                <a:extLst>
                  <a:ext uri="{FF2B5EF4-FFF2-40B4-BE49-F238E27FC236}">
                    <a16:creationId xmlns:a16="http://schemas.microsoft.com/office/drawing/2014/main" id="{20C4C910-9738-5A58-2437-B56C746D8992}"/>
                  </a:ext>
                </a:extLst>
              </p:cNvPr>
              <p:cNvSpPr txBox="1"/>
              <p:nvPr/>
            </p:nvSpPr>
            <p:spPr>
              <a:xfrm>
                <a:off x="8588809" y="2952309"/>
                <a:ext cx="1371658" cy="116955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ระบบราชการต้องเป็นที่พึ่งของประชาชนและเชื่อถือไว้วางใจได้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endParaRPr>
              </a:p>
            </p:txBody>
          </p:sp>
          <p:sp>
            <p:nvSpPr>
              <p:cNvPr id="62" name="กล่องข้อความ 36">
                <a:extLst>
                  <a:ext uri="{FF2B5EF4-FFF2-40B4-BE49-F238E27FC236}">
                    <a16:creationId xmlns:a16="http://schemas.microsoft.com/office/drawing/2014/main" id="{CB4B2438-CB5E-A2B2-B2EC-BAE3D6934669}"/>
                  </a:ext>
                </a:extLst>
              </p:cNvPr>
              <p:cNvSpPr txBox="1"/>
              <p:nvPr/>
            </p:nvSpPr>
            <p:spPr>
              <a:xfrm>
                <a:off x="7951596" y="2380972"/>
                <a:ext cx="1319178" cy="53615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400" b="0" i="0" u="none" strike="noStrike" kern="1200" cap="none" spc="-40" normalizeH="0" baseline="0" noProof="0" dirty="0">
                    <a:ln>
                      <a:noFill/>
                    </a:ln>
                    <a:solidFill>
                      <a:srgbClr val="ED7D31">
                        <a:lumMod val="50000"/>
                      </a:srgbClr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สานพลัง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400" b="0" i="0" u="none" strike="noStrike" kern="1200" cap="none" spc="-40" normalizeH="0" baseline="0" noProof="0" dirty="0">
                    <a:ln>
                      <a:noFill/>
                    </a:ln>
                    <a:solidFill>
                      <a:srgbClr val="ED7D31">
                        <a:lumMod val="50000"/>
                      </a:srgbClr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ทุกภาคส่วน</a:t>
                </a:r>
                <a:endParaRPr kumimoji="0" lang="en-US" sz="1400" b="0" i="0" u="none" strike="noStrike" kern="1200" cap="none" spc="-40" normalizeH="0" baseline="0" noProof="0" dirty="0">
                  <a:ln>
                    <a:noFill/>
                  </a:ln>
                  <a:solidFill>
                    <a:srgbClr val="ED7D31">
                      <a:lumMod val="50000"/>
                    </a:srgbClr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endParaRPr>
              </a:p>
            </p:txBody>
          </p:sp>
          <p:sp>
            <p:nvSpPr>
              <p:cNvPr id="63" name="กล่องข้อความ 37">
                <a:extLst>
                  <a:ext uri="{FF2B5EF4-FFF2-40B4-BE49-F238E27FC236}">
                    <a16:creationId xmlns:a16="http://schemas.microsoft.com/office/drawing/2014/main" id="{5C9BD5EA-DB90-A6C5-067F-4941190BC774}"/>
                  </a:ext>
                </a:extLst>
              </p:cNvPr>
              <p:cNvSpPr txBox="1"/>
              <p:nvPr/>
            </p:nvSpPr>
            <p:spPr>
              <a:xfrm>
                <a:off x="9409039" y="2344333"/>
                <a:ext cx="1053761" cy="53615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400" b="0" i="0" u="none" strike="noStrike" kern="1200" cap="none" spc="-40" normalizeH="0" baseline="0" noProof="0" dirty="0">
                    <a:ln>
                      <a:noFill/>
                    </a:ln>
                    <a:solidFill>
                      <a:srgbClr val="ED7D31">
                        <a:lumMod val="50000"/>
                      </a:srgbClr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สร้าง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400" b="0" i="0" u="none" strike="noStrike" kern="1200" cap="none" spc="-40" normalizeH="0" baseline="0" noProof="0" dirty="0">
                    <a:ln>
                      <a:noFill/>
                    </a:ln>
                    <a:solidFill>
                      <a:srgbClr val="ED7D31">
                        <a:lumMod val="50000"/>
                      </a:srgbClr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นวัตกรรม</a:t>
                </a:r>
                <a:endParaRPr kumimoji="0" lang="en-US" sz="1400" b="0" i="0" u="none" strike="noStrike" kern="1200" cap="none" spc="-40" normalizeH="0" baseline="0" noProof="0" dirty="0">
                  <a:ln>
                    <a:noFill/>
                  </a:ln>
                  <a:solidFill>
                    <a:srgbClr val="ED7D31">
                      <a:lumMod val="50000"/>
                    </a:srgbClr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endParaRPr>
              </a:p>
            </p:txBody>
          </p:sp>
          <p:sp>
            <p:nvSpPr>
              <p:cNvPr id="64" name="กล่องข้อความ 38">
                <a:extLst>
                  <a:ext uri="{FF2B5EF4-FFF2-40B4-BE49-F238E27FC236}">
                    <a16:creationId xmlns:a16="http://schemas.microsoft.com/office/drawing/2014/main" id="{D95BC096-5804-F809-A7A3-42D9EE24C499}"/>
                  </a:ext>
                </a:extLst>
              </p:cNvPr>
              <p:cNvSpPr txBox="1"/>
              <p:nvPr/>
            </p:nvSpPr>
            <p:spPr>
              <a:xfrm>
                <a:off x="8583207" y="4268102"/>
                <a:ext cx="1371658" cy="52322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ED7D31">
                        <a:lumMod val="50000"/>
                      </a:srgbClr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ปรับสู่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h-TH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ED7D31">
                        <a:lumMod val="50000"/>
                      </a:srgbClr>
                    </a:solidFill>
                    <a:effectLst/>
                    <a:uLnTx/>
                    <a:uFillTx/>
                    <a:latin typeface="Prompt SemiBold" panose="00000700000000000000" pitchFamily="2" charset="-34"/>
                    <a:ea typeface="Tahoma" panose="020B0604030504040204" pitchFamily="34" charset="0"/>
                    <a:cs typeface="Prompt SemiBold" panose="00000700000000000000" pitchFamily="2" charset="-34"/>
                  </a:rPr>
                  <a:t>ความเป็นดิจิทัล</a:t>
                </a:r>
                <a:endPara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ED7D31">
                      <a:lumMod val="50000"/>
                    </a:srgbClr>
                  </a:solidFill>
                  <a:effectLst/>
                  <a:uLnTx/>
                  <a:uFillTx/>
                  <a:latin typeface="Prompt SemiBold" panose="00000700000000000000" pitchFamily="2" charset="-34"/>
                  <a:ea typeface="Tahoma" panose="020B0604030504040204" pitchFamily="34" charset="0"/>
                  <a:cs typeface="Prompt SemiBold" panose="00000700000000000000" pitchFamily="2" charset="-34"/>
                </a:endParaRPr>
              </a:p>
            </p:txBody>
          </p:sp>
        </p:grpSp>
        <p:sp>
          <p:nvSpPr>
            <p:cNvPr id="54" name="สี่เหลี่ยมผืนผ้า 28">
              <a:extLst>
                <a:ext uri="{FF2B5EF4-FFF2-40B4-BE49-F238E27FC236}">
                  <a16:creationId xmlns:a16="http://schemas.microsoft.com/office/drawing/2014/main" id="{613CAC60-3CDC-0A36-117F-5963BE615782}"/>
                </a:ext>
              </a:extLst>
            </p:cNvPr>
            <p:cNvSpPr/>
            <p:nvPr/>
          </p:nvSpPr>
          <p:spPr>
            <a:xfrm>
              <a:off x="8723342" y="1983350"/>
              <a:ext cx="105973" cy="341110"/>
            </a:xfrm>
            <a:prstGeom prst="rect">
              <a:avLst/>
            </a:prstGeom>
            <a:solidFill>
              <a:srgbClr val="364A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rompt SemiBold" panose="00000700000000000000" pitchFamily="2" charset="-34"/>
                <a:ea typeface="+mn-ea"/>
                <a:cs typeface="Prompt SemiBold" panose="00000700000000000000" pitchFamily="2" charset="-34"/>
              </a:endParaRPr>
            </a:p>
          </p:txBody>
        </p:sp>
        <p:sp>
          <p:nvSpPr>
            <p:cNvPr id="55" name="สี่เหลี่ยมผืนผ้า 29">
              <a:extLst>
                <a:ext uri="{FF2B5EF4-FFF2-40B4-BE49-F238E27FC236}">
                  <a16:creationId xmlns:a16="http://schemas.microsoft.com/office/drawing/2014/main" id="{5347A357-69E2-AE85-C6A6-DFFA5AA7E7B6}"/>
                </a:ext>
              </a:extLst>
            </p:cNvPr>
            <p:cNvSpPr/>
            <p:nvPr/>
          </p:nvSpPr>
          <p:spPr>
            <a:xfrm rot="18102928">
              <a:off x="9541477" y="3419402"/>
              <a:ext cx="125016" cy="363650"/>
            </a:xfrm>
            <a:prstGeom prst="rect">
              <a:avLst/>
            </a:prstGeom>
            <a:solidFill>
              <a:srgbClr val="364A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rompt SemiBold" panose="00000700000000000000" pitchFamily="2" charset="-34"/>
                <a:ea typeface="+mn-ea"/>
                <a:cs typeface="Prompt SemiBold" panose="00000700000000000000" pitchFamily="2" charset="-34"/>
              </a:endParaRPr>
            </a:p>
          </p:txBody>
        </p:sp>
        <p:sp>
          <p:nvSpPr>
            <p:cNvPr id="56" name="สี่เหลี่ยมผืนผ้า 30">
              <a:extLst>
                <a:ext uri="{FF2B5EF4-FFF2-40B4-BE49-F238E27FC236}">
                  <a16:creationId xmlns:a16="http://schemas.microsoft.com/office/drawing/2014/main" id="{3DED1992-08E8-D6CE-C567-6583A5F2E9C1}"/>
                </a:ext>
              </a:extLst>
            </p:cNvPr>
            <p:cNvSpPr/>
            <p:nvPr/>
          </p:nvSpPr>
          <p:spPr>
            <a:xfrm rot="2958689">
              <a:off x="7907178" y="3480012"/>
              <a:ext cx="102599" cy="370805"/>
            </a:xfrm>
            <a:prstGeom prst="rect">
              <a:avLst/>
            </a:prstGeom>
            <a:solidFill>
              <a:srgbClr val="364A5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rompt SemiBold" panose="00000700000000000000" pitchFamily="2" charset="-34"/>
                <a:ea typeface="+mn-ea"/>
                <a:cs typeface="Prompt SemiBold" panose="00000700000000000000" pitchFamily="2" charset="-34"/>
              </a:endParaRPr>
            </a:p>
          </p:txBody>
        </p:sp>
      </p:grpSp>
      <p:sp>
        <p:nvSpPr>
          <p:cNvPr id="4" name="ตัวแทนหมายเลขสไลด์ 1">
            <a:extLst>
              <a:ext uri="{FF2B5EF4-FFF2-40B4-BE49-F238E27FC236}">
                <a16:creationId xmlns:a16="http://schemas.microsoft.com/office/drawing/2014/main" id="{BF874DEE-07AB-652D-A61A-C1E36350C4F7}"/>
              </a:ext>
            </a:extLst>
          </p:cNvPr>
          <p:cNvSpPr txBox="1">
            <a:spLocks/>
          </p:cNvSpPr>
          <p:nvPr/>
        </p:nvSpPr>
        <p:spPr>
          <a:xfrm>
            <a:off x="9448800" y="64763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61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0925282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Rectangle 82">
            <a:extLst>
              <a:ext uri="{FF2B5EF4-FFF2-40B4-BE49-F238E27FC236}">
                <a16:creationId xmlns:a16="http://schemas.microsoft.com/office/drawing/2014/main" id="{120D4183-CCA4-3923-5EF3-9631FA6A2D5B}"/>
              </a:ext>
            </a:extLst>
          </p:cNvPr>
          <p:cNvSpPr/>
          <p:nvPr/>
        </p:nvSpPr>
        <p:spPr>
          <a:xfrm>
            <a:off x="0" y="906004"/>
            <a:ext cx="12209286" cy="58598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2" name="Rectangle 111">
            <a:extLst>
              <a:ext uri="{FF2B5EF4-FFF2-40B4-BE49-F238E27FC236}">
                <a16:creationId xmlns:a16="http://schemas.microsoft.com/office/drawing/2014/main" id="{840FC051-0E20-A248-5559-A3FB1D316696}"/>
              </a:ext>
            </a:extLst>
          </p:cNvPr>
          <p:cNvSpPr/>
          <p:nvPr/>
        </p:nvSpPr>
        <p:spPr>
          <a:xfrm>
            <a:off x="-19774" y="2677658"/>
            <a:ext cx="12201970" cy="9453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9" name="Rectangle 128">
            <a:extLst>
              <a:ext uri="{FF2B5EF4-FFF2-40B4-BE49-F238E27FC236}">
                <a16:creationId xmlns:a16="http://schemas.microsoft.com/office/drawing/2014/main" id="{801E3D93-5C4E-BDC9-0062-3D83D291FDAD}"/>
              </a:ext>
            </a:extLst>
          </p:cNvPr>
          <p:cNvSpPr/>
          <p:nvPr/>
        </p:nvSpPr>
        <p:spPr>
          <a:xfrm>
            <a:off x="11380" y="4445030"/>
            <a:ext cx="12201970" cy="7846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E2115386-0253-08FC-73BD-0173D3B010EA}"/>
              </a:ext>
            </a:extLst>
          </p:cNvPr>
          <p:cNvSpPr/>
          <p:nvPr/>
        </p:nvSpPr>
        <p:spPr>
          <a:xfrm>
            <a:off x="-2375" y="2039727"/>
            <a:ext cx="2202652" cy="2202652"/>
          </a:xfrm>
          <a:prstGeom prst="ellipse">
            <a:avLst/>
          </a:prstGeom>
          <a:solidFill>
            <a:srgbClr val="94C2F0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1" name="Rectangle 110">
            <a:extLst>
              <a:ext uri="{FF2B5EF4-FFF2-40B4-BE49-F238E27FC236}">
                <a16:creationId xmlns:a16="http://schemas.microsoft.com/office/drawing/2014/main" id="{81E86EB9-F4C4-FCA1-D141-A3E3D6BC9821}"/>
              </a:ext>
            </a:extLst>
          </p:cNvPr>
          <p:cNvSpPr/>
          <p:nvPr/>
        </p:nvSpPr>
        <p:spPr>
          <a:xfrm>
            <a:off x="-9970" y="929486"/>
            <a:ext cx="12201970" cy="9453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BD7B6787-69FA-0E52-E1D7-4C02DDF7897A}"/>
              </a:ext>
            </a:extLst>
          </p:cNvPr>
          <p:cNvSpPr/>
          <p:nvPr/>
        </p:nvSpPr>
        <p:spPr>
          <a:xfrm>
            <a:off x="4064" y="3149675"/>
            <a:ext cx="2202652" cy="2202652"/>
          </a:xfrm>
          <a:prstGeom prst="ellipse">
            <a:avLst/>
          </a:prstGeom>
          <a:solidFill>
            <a:srgbClr val="B9D7F5">
              <a:alpha val="4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0" name="Rectangle 129">
            <a:extLst>
              <a:ext uri="{FF2B5EF4-FFF2-40B4-BE49-F238E27FC236}">
                <a16:creationId xmlns:a16="http://schemas.microsoft.com/office/drawing/2014/main" id="{F0AAF706-01AE-2698-4668-053EF2C65E8E}"/>
              </a:ext>
            </a:extLst>
          </p:cNvPr>
          <p:cNvSpPr/>
          <p:nvPr/>
        </p:nvSpPr>
        <p:spPr>
          <a:xfrm>
            <a:off x="-2375" y="6082540"/>
            <a:ext cx="12201970" cy="78463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สี่เหลี่ยมผืนผ้า 18">
            <a:extLst>
              <a:ext uri="{FF2B5EF4-FFF2-40B4-BE49-F238E27FC236}">
                <a16:creationId xmlns:a16="http://schemas.microsoft.com/office/drawing/2014/main" id="{A52A3DFE-9081-72B1-F49E-9E4E6C60B8E8}"/>
              </a:ext>
            </a:extLst>
          </p:cNvPr>
          <p:cNvSpPr/>
          <p:nvPr/>
        </p:nvSpPr>
        <p:spPr>
          <a:xfrm>
            <a:off x="4364861" y="1179706"/>
            <a:ext cx="5951315" cy="724461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นำเทคโนโลยีดิจิทัลมาปรับใช้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ในการดำเนินการ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วิเคราะห์ คาดการณ์ 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และนำไป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สู่การตัดสินใจ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ที่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เกิดผลกระทบสูง (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impact) 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ของผู้บริหาร/ผู้นำ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  <a:p>
            <a:pPr marL="0" marR="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Prompt" panose="00000500000000000000" pitchFamily="2" charset="-34"/>
              <a:ea typeface="+mn-ea"/>
              <a:cs typeface="Prompt" panose="00000500000000000000" pitchFamily="2" charset="-34"/>
            </a:endParaRPr>
          </a:p>
        </p:txBody>
      </p:sp>
      <p:sp>
        <p:nvSpPr>
          <p:cNvPr id="4" name="สี่เหลี่ยมผืนผ้า 18">
            <a:extLst>
              <a:ext uri="{FF2B5EF4-FFF2-40B4-BE49-F238E27FC236}">
                <a16:creationId xmlns:a16="http://schemas.microsoft.com/office/drawing/2014/main" id="{11EF4969-2E39-04D5-FCBD-5D2DCE736F2F}"/>
              </a:ext>
            </a:extLst>
          </p:cNvPr>
          <p:cNvSpPr/>
          <p:nvPr/>
        </p:nvSpPr>
        <p:spPr>
          <a:xfrm>
            <a:off x="5174722" y="2013118"/>
            <a:ext cx="7039823" cy="632846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0200" algn="l"/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แผนยุทธศาสตร์ ที่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รองรับการขับเคลื่อนสู่องค์การดิจิทัล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และเพิ่มขีดความสามารถขององค์การ </a:t>
            </a:r>
            <a:b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</a:b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และ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รองรับการเปลี่ยนแปลงด้านเทคโนโลยี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5" name="สี่เหลี่ยมผืนผ้า 18">
            <a:extLst>
              <a:ext uri="{FF2B5EF4-FFF2-40B4-BE49-F238E27FC236}">
                <a16:creationId xmlns:a16="http://schemas.microsoft.com/office/drawing/2014/main" id="{8B4FF1C7-FDEE-C1CD-772E-C86672378215}"/>
              </a:ext>
            </a:extLst>
          </p:cNvPr>
          <p:cNvSpPr/>
          <p:nvPr/>
        </p:nvSpPr>
        <p:spPr>
          <a:xfrm>
            <a:off x="5880769" y="4457512"/>
            <a:ext cx="6301427" cy="669309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การจัดการบุคลากร </a:t>
            </a: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รองรับความก้าวหน้า การเปลี่ยนแปลง ทักษะหน้าที่ และลักษณะงาน </a:t>
            </a:r>
            <a:b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</a:b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เพื่อรองรับการเปลี่ยนแปลง 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สนับสนุนให้เกิดการทำงานที่มีสมรรถนะสูง</a:t>
            </a: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6" name="สี่เหลี่ยมผืนผ้า 18">
            <a:extLst>
              <a:ext uri="{FF2B5EF4-FFF2-40B4-BE49-F238E27FC236}">
                <a16:creationId xmlns:a16="http://schemas.microsoft.com/office/drawing/2014/main" id="{0355E6A6-80AB-BFB8-0A24-B061B2193D2B}"/>
              </a:ext>
            </a:extLst>
          </p:cNvPr>
          <p:cNvSpPr/>
          <p:nvPr/>
        </p:nvSpPr>
        <p:spPr>
          <a:xfrm>
            <a:off x="4076984" y="5294477"/>
            <a:ext cx="8128644" cy="657519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          คงเดิม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7" name="สี่เหลี่ยมผืนผ้า 18">
            <a:extLst>
              <a:ext uri="{FF2B5EF4-FFF2-40B4-BE49-F238E27FC236}">
                <a16:creationId xmlns:a16="http://schemas.microsoft.com/office/drawing/2014/main" id="{2C35ECB8-4727-7C5A-6713-7E0CDD319D70}"/>
              </a:ext>
            </a:extLst>
          </p:cNvPr>
          <p:cNvSpPr/>
          <p:nvPr/>
        </p:nvSpPr>
        <p:spPr>
          <a:xfrm>
            <a:off x="3826439" y="6164728"/>
            <a:ext cx="8021388" cy="635809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0200" algn="l"/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      เน้น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ตัวชี้วัด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การดำเนินงานที่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สะท้อน</a:t>
            </a:r>
            <a:r>
              <a:rPr kumimoji="0" lang="th-TH" sz="1200" b="0" i="0" u="none" strike="noStrike" kern="1200" cap="none" spc="-37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ความสำเร็จของการเป็นระบบราชการ </a:t>
            </a:r>
            <a:r>
              <a:rPr kumimoji="0" lang="en-US" sz="1200" b="0" i="0" u="none" strike="noStrike" kern="1200" cap="none" spc="-37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4.0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81" name="สี่เหลี่ยมผืนผ้า 18">
            <a:extLst>
              <a:ext uri="{FF2B5EF4-FFF2-40B4-BE49-F238E27FC236}">
                <a16:creationId xmlns:a16="http://schemas.microsoft.com/office/drawing/2014/main" id="{6BF5068A-BD76-2ECA-E21E-8184349BEDDD}"/>
              </a:ext>
            </a:extLst>
          </p:cNvPr>
          <p:cNvSpPr/>
          <p:nvPr/>
        </p:nvSpPr>
        <p:spPr>
          <a:xfrm>
            <a:off x="6860400" y="2710886"/>
            <a:ext cx="5263915" cy="823945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0200" algn="l"/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เน้นการ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ใช้เทคโนโลยีเพื่อตอบสนอง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การแก้ไขปัญหา วิเคราะห์ 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สร้างนวัตกรรม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ความพึงพอใจ และความผูกพัน</a:t>
            </a:r>
            <a:r>
              <a:rPr kumimoji="0" lang="th-TH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ของประชาชนผู้รับบริการกับหน่วยงาน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82" name="สี่เหลี่ยมผืนผ้า 18">
            <a:extLst>
              <a:ext uri="{FF2B5EF4-FFF2-40B4-BE49-F238E27FC236}">
                <a16:creationId xmlns:a16="http://schemas.microsoft.com/office/drawing/2014/main" id="{E3419B9A-9899-7842-505D-A18575E96BA6}"/>
              </a:ext>
            </a:extLst>
          </p:cNvPr>
          <p:cNvSpPr/>
          <p:nvPr/>
        </p:nvSpPr>
        <p:spPr>
          <a:xfrm>
            <a:off x="6129587" y="3642052"/>
            <a:ext cx="6087421" cy="733607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10200" algn="l"/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การกำกับข้อมูลทีดี </a:t>
            </a:r>
            <a:r>
              <a:rPr kumimoji="0" lang="en-US" sz="1200" b="0" i="0" u="none" strike="noStrike" kern="1200" cap="none" spc="-2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(Data Governance) </a:t>
            </a: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และความสามารถในการ</a:t>
            </a: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นำเทคโนโลยีวิเคราะห์ และเชื่อมโยงข้อมูล </a:t>
            </a: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ไปใช้ในการ</a:t>
            </a: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สนับสนุนการตัดสินใจ</a:t>
            </a: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และการปฏิบัติงานได้</a:t>
            </a:r>
            <a:r>
              <a:rPr kumimoji="0" lang="th-TH" sz="1200" b="0" i="0" u="none" strike="noStrike" kern="1200" cap="none" spc="-28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อย่างมีประสิทธิผล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DD436293-A16C-5867-5224-B13CDDE0BD27}"/>
              </a:ext>
            </a:extLst>
          </p:cNvPr>
          <p:cNvSpPr/>
          <p:nvPr/>
        </p:nvSpPr>
        <p:spPr>
          <a:xfrm>
            <a:off x="480175" y="2578205"/>
            <a:ext cx="2202652" cy="2202652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46C99F0D-804A-AD9D-4B63-CBF9F9768659}"/>
              </a:ext>
            </a:extLst>
          </p:cNvPr>
          <p:cNvSpPr txBox="1"/>
          <p:nvPr/>
        </p:nvSpPr>
        <p:spPr>
          <a:xfrm>
            <a:off x="344173" y="236248"/>
            <a:ext cx="102737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จุดเน้นในการปรับปรุงเกณฑ์รางวัลคุณภาพการบริหารจัดการภาครัฐ 4.0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cs typeface="TH SarabunPSK" panose="020B0500040200020003" pitchFamily="34" charset="-34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D0F80357-18ED-0E6D-2AF9-F11F56569AFE}"/>
              </a:ext>
            </a:extLst>
          </p:cNvPr>
          <p:cNvSpPr/>
          <p:nvPr/>
        </p:nvSpPr>
        <p:spPr>
          <a:xfrm>
            <a:off x="-9970" y="2509552"/>
            <a:ext cx="2439000" cy="2439000"/>
          </a:xfrm>
          <a:prstGeom prst="ellipse">
            <a:avLst/>
          </a:prstGeom>
          <a:solidFill>
            <a:srgbClr val="114577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B931E1FB-51B0-813E-3D51-825178DCD546}"/>
              </a:ext>
            </a:extLst>
          </p:cNvPr>
          <p:cNvSpPr txBox="1"/>
          <p:nvPr/>
        </p:nvSpPr>
        <p:spPr>
          <a:xfrm>
            <a:off x="510692" y="3431911"/>
            <a:ext cx="17025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rompt" panose="00000500000000000000" pitchFamily="2" charset="-34"/>
                <a:ea typeface="+mn-ea"/>
                <a:cs typeface="Prompt" panose="00000500000000000000" pitchFamily="2" charset="-34"/>
              </a:rPr>
              <a:t>หมวด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rompt" panose="00000500000000000000" pitchFamily="2" charset="-34"/>
              <a:ea typeface="+mn-ea"/>
              <a:cs typeface="Prompt" panose="00000500000000000000" pitchFamily="2" charset="-34"/>
            </a:endParaRPr>
          </a:p>
        </p:txBody>
      </p:sp>
      <p:sp>
        <p:nvSpPr>
          <p:cNvPr id="93" name="Rectangle: Rounded Corners 92">
            <a:extLst>
              <a:ext uri="{FF2B5EF4-FFF2-40B4-BE49-F238E27FC236}">
                <a16:creationId xmlns:a16="http://schemas.microsoft.com/office/drawing/2014/main" id="{C98C3A86-2D8B-FB79-BFFF-A318702DBE0C}"/>
              </a:ext>
            </a:extLst>
          </p:cNvPr>
          <p:cNvSpPr/>
          <p:nvPr/>
        </p:nvSpPr>
        <p:spPr>
          <a:xfrm>
            <a:off x="1089581" y="1160866"/>
            <a:ext cx="3229802" cy="608442"/>
          </a:xfrm>
          <a:prstGeom prst="roundRect">
            <a:avLst>
              <a:gd name="adj" fmla="val 44967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69000">
                <a:srgbClr val="FFC527"/>
              </a:gs>
              <a:gs pos="100000">
                <a:srgbClr val="FCB926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4" name="Rectangle: Rounded Corners 93">
            <a:extLst>
              <a:ext uri="{FF2B5EF4-FFF2-40B4-BE49-F238E27FC236}">
                <a16:creationId xmlns:a16="http://schemas.microsoft.com/office/drawing/2014/main" id="{B79A8675-E9FE-643A-464D-CC23F3D76D50}"/>
              </a:ext>
            </a:extLst>
          </p:cNvPr>
          <p:cNvSpPr/>
          <p:nvPr/>
        </p:nvSpPr>
        <p:spPr>
          <a:xfrm>
            <a:off x="2394954" y="1982788"/>
            <a:ext cx="2650100" cy="608442"/>
          </a:xfrm>
          <a:prstGeom prst="roundRect">
            <a:avLst>
              <a:gd name="adj" fmla="val 44967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69000">
                <a:srgbClr val="F27521"/>
              </a:gs>
              <a:gs pos="100000">
                <a:srgbClr val="EC531F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5" name="Rectangle: Rounded Corners 94">
            <a:extLst>
              <a:ext uri="{FF2B5EF4-FFF2-40B4-BE49-F238E27FC236}">
                <a16:creationId xmlns:a16="http://schemas.microsoft.com/office/drawing/2014/main" id="{C45D02D3-30CA-75E5-E9C5-688BF5146D33}"/>
              </a:ext>
            </a:extLst>
          </p:cNvPr>
          <p:cNvSpPr/>
          <p:nvPr/>
        </p:nvSpPr>
        <p:spPr>
          <a:xfrm>
            <a:off x="3004206" y="2816571"/>
            <a:ext cx="3726794" cy="608442"/>
          </a:xfrm>
          <a:prstGeom prst="roundRect">
            <a:avLst>
              <a:gd name="adj" fmla="val 44967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69000">
                <a:srgbClr val="BF3D96"/>
              </a:gs>
              <a:gs pos="100000">
                <a:srgbClr val="B72694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0E5868C2-B506-642D-9E85-50A243FDB78D}"/>
              </a:ext>
            </a:extLst>
          </p:cNvPr>
          <p:cNvSpPr/>
          <p:nvPr/>
        </p:nvSpPr>
        <p:spPr>
          <a:xfrm>
            <a:off x="3005051" y="3732233"/>
            <a:ext cx="2955579" cy="608442"/>
          </a:xfrm>
          <a:prstGeom prst="roundRect">
            <a:avLst>
              <a:gd name="adj" fmla="val 44967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69000">
                <a:srgbClr val="117EBB"/>
              </a:gs>
              <a:gs pos="100000">
                <a:srgbClr val="0456B2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8" name="Rectangle: Rounded Corners 97">
            <a:extLst>
              <a:ext uri="{FF2B5EF4-FFF2-40B4-BE49-F238E27FC236}">
                <a16:creationId xmlns:a16="http://schemas.microsoft.com/office/drawing/2014/main" id="{53B5E4C0-E7DE-86A0-29CC-92FC695AB455}"/>
              </a:ext>
            </a:extLst>
          </p:cNvPr>
          <p:cNvSpPr/>
          <p:nvPr/>
        </p:nvSpPr>
        <p:spPr>
          <a:xfrm>
            <a:off x="2705691" y="4522686"/>
            <a:ext cx="2899317" cy="608442"/>
          </a:xfrm>
          <a:prstGeom prst="roundRect">
            <a:avLst>
              <a:gd name="adj" fmla="val 44967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69000">
                <a:srgbClr val="564B82"/>
              </a:gs>
              <a:gs pos="100000">
                <a:srgbClr val="4A3F8E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Rectangle: Rounded Corners 98">
            <a:extLst>
              <a:ext uri="{FF2B5EF4-FFF2-40B4-BE49-F238E27FC236}">
                <a16:creationId xmlns:a16="http://schemas.microsoft.com/office/drawing/2014/main" id="{6FC074D2-F3A7-0DBC-5C73-6AEB84A7C691}"/>
              </a:ext>
            </a:extLst>
          </p:cNvPr>
          <p:cNvSpPr/>
          <p:nvPr/>
        </p:nvSpPr>
        <p:spPr>
          <a:xfrm>
            <a:off x="1624320" y="5356742"/>
            <a:ext cx="2650100" cy="608442"/>
          </a:xfrm>
          <a:prstGeom prst="roundRect">
            <a:avLst>
              <a:gd name="adj" fmla="val 44967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69000">
                <a:srgbClr val="05ACCF"/>
              </a:gs>
              <a:gs pos="100000">
                <a:srgbClr val="0BA6A8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Rectangle: Rounded Corners 99">
            <a:extLst>
              <a:ext uri="{FF2B5EF4-FFF2-40B4-BE49-F238E27FC236}">
                <a16:creationId xmlns:a16="http://schemas.microsoft.com/office/drawing/2014/main" id="{FE788816-DBBB-DFA0-E511-AAE79CD7846A}"/>
              </a:ext>
            </a:extLst>
          </p:cNvPr>
          <p:cNvSpPr/>
          <p:nvPr/>
        </p:nvSpPr>
        <p:spPr>
          <a:xfrm>
            <a:off x="399504" y="6134427"/>
            <a:ext cx="3501819" cy="608442"/>
          </a:xfrm>
          <a:prstGeom prst="roundRect">
            <a:avLst>
              <a:gd name="adj" fmla="val 44967"/>
            </a:avLst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69000">
                <a:srgbClr val="B3D13F"/>
              </a:gs>
              <a:gs pos="100000">
                <a:srgbClr val="6ABD48"/>
              </a:gs>
            </a:gsLst>
            <a:lin ang="108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TextBox 70">
            <a:extLst>
              <a:ext uri="{FF2B5EF4-FFF2-40B4-BE49-F238E27FC236}">
                <a16:creationId xmlns:a16="http://schemas.microsoft.com/office/drawing/2014/main" id="{6B3B764E-E21C-277B-4BB4-E4E19523C1F1}"/>
              </a:ext>
            </a:extLst>
          </p:cNvPr>
          <p:cNvSpPr txBox="1"/>
          <p:nvPr/>
        </p:nvSpPr>
        <p:spPr>
          <a:xfrm>
            <a:off x="1039196" y="6328047"/>
            <a:ext cx="303778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7 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ผลลัพธ์การดำเนินการ</a:t>
            </a: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B296571E-DF80-8205-98ED-275A032B9DA5}"/>
              </a:ext>
            </a:extLst>
          </p:cNvPr>
          <p:cNvSpPr/>
          <p:nvPr/>
        </p:nvSpPr>
        <p:spPr>
          <a:xfrm>
            <a:off x="915739" y="1087524"/>
            <a:ext cx="708581" cy="70858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D630DD8F-35CE-B399-B2C6-89E18C43C426}"/>
              </a:ext>
            </a:extLst>
          </p:cNvPr>
          <p:cNvSpPr/>
          <p:nvPr/>
        </p:nvSpPr>
        <p:spPr>
          <a:xfrm>
            <a:off x="2084912" y="1964993"/>
            <a:ext cx="708581" cy="70858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56A4CB2E-7225-ABE5-59EB-B2D556531DDC}"/>
              </a:ext>
            </a:extLst>
          </p:cNvPr>
          <p:cNvSpPr/>
          <p:nvPr/>
        </p:nvSpPr>
        <p:spPr>
          <a:xfrm>
            <a:off x="2793493" y="2757212"/>
            <a:ext cx="708581" cy="70858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493B057F-EA83-A60F-1BFD-366D78BD8684}"/>
              </a:ext>
            </a:extLst>
          </p:cNvPr>
          <p:cNvSpPr/>
          <p:nvPr/>
        </p:nvSpPr>
        <p:spPr>
          <a:xfrm>
            <a:off x="2814761" y="3646547"/>
            <a:ext cx="708581" cy="70858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3A6750A5-0937-5E9C-C7D3-A6E10DBB192B}"/>
              </a:ext>
            </a:extLst>
          </p:cNvPr>
          <p:cNvSpPr/>
          <p:nvPr/>
        </p:nvSpPr>
        <p:spPr>
          <a:xfrm>
            <a:off x="2429929" y="4437877"/>
            <a:ext cx="708581" cy="70858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63772DDD-1364-901C-06ED-1EDEC3AA6780}"/>
              </a:ext>
            </a:extLst>
          </p:cNvPr>
          <p:cNvSpPr/>
          <p:nvPr/>
        </p:nvSpPr>
        <p:spPr>
          <a:xfrm>
            <a:off x="1339703" y="5256603"/>
            <a:ext cx="708581" cy="70858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5FFB48F4-57A7-C3C6-8B83-631EA1C98C3A}"/>
              </a:ext>
            </a:extLst>
          </p:cNvPr>
          <p:cNvSpPr/>
          <p:nvPr/>
        </p:nvSpPr>
        <p:spPr>
          <a:xfrm>
            <a:off x="344173" y="6060629"/>
            <a:ext cx="708581" cy="708581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0" name="กราฟิก 8" descr="เป้าหมาย">
            <a:extLst>
              <a:ext uri="{FF2B5EF4-FFF2-40B4-BE49-F238E27FC236}">
                <a16:creationId xmlns:a16="http://schemas.microsoft.com/office/drawing/2014/main" id="{451F263D-D503-E296-152E-B5B65167690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192222" y="2040688"/>
            <a:ext cx="517095" cy="563148"/>
          </a:xfrm>
          <a:prstGeom prst="rect">
            <a:avLst/>
          </a:prstGeom>
        </p:spPr>
      </p:pic>
      <p:sp>
        <p:nvSpPr>
          <p:cNvPr id="122" name="TextBox 45">
            <a:extLst>
              <a:ext uri="{FF2B5EF4-FFF2-40B4-BE49-F238E27FC236}">
                <a16:creationId xmlns:a16="http://schemas.microsoft.com/office/drawing/2014/main" id="{4E0A8948-ACF5-FEAA-74CA-E9AE78E4AB28}"/>
              </a:ext>
            </a:extLst>
          </p:cNvPr>
          <p:cNvSpPr txBox="1"/>
          <p:nvPr/>
        </p:nvSpPr>
        <p:spPr>
          <a:xfrm>
            <a:off x="1701011" y="1286259"/>
            <a:ext cx="2200312" cy="3886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844083" rtl="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1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การนำองค์การ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23" name="TextBox 46">
            <a:extLst>
              <a:ext uri="{FF2B5EF4-FFF2-40B4-BE49-F238E27FC236}">
                <a16:creationId xmlns:a16="http://schemas.microsoft.com/office/drawing/2014/main" id="{94E33F7F-5991-0070-6082-F75613681730}"/>
              </a:ext>
            </a:extLst>
          </p:cNvPr>
          <p:cNvSpPr txBox="1"/>
          <p:nvPr/>
        </p:nvSpPr>
        <p:spPr>
          <a:xfrm>
            <a:off x="2824162" y="2022511"/>
            <a:ext cx="24483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2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การวางแผน</a:t>
            </a:r>
            <a:b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</a:b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เชิงยุทธศาสตร์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24" name="TextBox 46">
            <a:extLst>
              <a:ext uri="{FF2B5EF4-FFF2-40B4-BE49-F238E27FC236}">
                <a16:creationId xmlns:a16="http://schemas.microsoft.com/office/drawing/2014/main" id="{340F0577-636D-5F5B-C8BB-A8900FE7F921}"/>
              </a:ext>
            </a:extLst>
          </p:cNvPr>
          <p:cNvSpPr txBox="1"/>
          <p:nvPr/>
        </p:nvSpPr>
        <p:spPr>
          <a:xfrm>
            <a:off x="3538939" y="2850082"/>
            <a:ext cx="325007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3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การให้ความสำคัญกับผู้รับบริการและผู้มีส่วนได้ส่วนเสีย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25" name="TextBox 46">
            <a:extLst>
              <a:ext uri="{FF2B5EF4-FFF2-40B4-BE49-F238E27FC236}">
                <a16:creationId xmlns:a16="http://schemas.microsoft.com/office/drawing/2014/main" id="{70356AB6-F0B1-D780-829B-23D6573CEC56}"/>
              </a:ext>
            </a:extLst>
          </p:cNvPr>
          <p:cNvSpPr txBox="1"/>
          <p:nvPr/>
        </p:nvSpPr>
        <p:spPr>
          <a:xfrm>
            <a:off x="3523342" y="3775335"/>
            <a:ext cx="249921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4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การวัด วิเคราะห์ และการจัดการความรู้ 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26" name="TextBox 46">
            <a:extLst>
              <a:ext uri="{FF2B5EF4-FFF2-40B4-BE49-F238E27FC236}">
                <a16:creationId xmlns:a16="http://schemas.microsoft.com/office/drawing/2014/main" id="{EECA136E-0AD3-8844-53DA-D2891B0B5F4A}"/>
              </a:ext>
            </a:extLst>
          </p:cNvPr>
          <p:cNvSpPr txBox="1"/>
          <p:nvPr/>
        </p:nvSpPr>
        <p:spPr>
          <a:xfrm>
            <a:off x="3128200" y="4644341"/>
            <a:ext cx="291293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5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การมุ่งเน้นบุคลากร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27" name="TextBox 46">
            <a:extLst>
              <a:ext uri="{FF2B5EF4-FFF2-40B4-BE49-F238E27FC236}">
                <a16:creationId xmlns:a16="http://schemas.microsoft.com/office/drawing/2014/main" id="{7F8CCB8C-035C-3535-3764-C0259223112D}"/>
              </a:ext>
            </a:extLst>
          </p:cNvPr>
          <p:cNvSpPr txBox="1"/>
          <p:nvPr/>
        </p:nvSpPr>
        <p:spPr>
          <a:xfrm>
            <a:off x="2099791" y="5383722"/>
            <a:ext cx="2459245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19930" lvl="0" indent="0" algn="l" defTabSz="42204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664715" algn="l"/>
                <a:tab pos="1080309" algn="l"/>
                <a:tab pos="1246780" algn="l"/>
              </a:tabLst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หมวด 6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การมุ่งเน้นระบบการปฏิบัติการ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pic>
        <p:nvPicPr>
          <p:cNvPr id="68" name="กราฟิก 13" descr="ผู้บรรยาย">
            <a:extLst>
              <a:ext uri="{FF2B5EF4-FFF2-40B4-BE49-F238E27FC236}">
                <a16:creationId xmlns:a16="http://schemas.microsoft.com/office/drawing/2014/main" id="{B19D31D8-B1F0-6974-71E3-CCE5D8252524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7998" y="1133339"/>
            <a:ext cx="418253" cy="565246"/>
          </a:xfrm>
          <a:prstGeom prst="rect">
            <a:avLst/>
          </a:prstGeom>
        </p:spPr>
      </p:pic>
      <p:pic>
        <p:nvPicPr>
          <p:cNvPr id="71" name="กราฟิก 11" descr="กลุ่ม">
            <a:extLst>
              <a:ext uri="{FF2B5EF4-FFF2-40B4-BE49-F238E27FC236}">
                <a16:creationId xmlns:a16="http://schemas.microsoft.com/office/drawing/2014/main" id="{322A0BC4-0E7B-DC81-3C6F-0046D7FE2DB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874806" y="2809001"/>
            <a:ext cx="572387" cy="597539"/>
          </a:xfrm>
          <a:prstGeom prst="rect">
            <a:avLst/>
          </a:prstGeom>
        </p:spPr>
      </p:pic>
      <p:pic>
        <p:nvPicPr>
          <p:cNvPr id="72" name="กราฟิก 8" descr="คลิปบอร์ด">
            <a:extLst>
              <a:ext uri="{FF2B5EF4-FFF2-40B4-BE49-F238E27FC236}">
                <a16:creationId xmlns:a16="http://schemas.microsoft.com/office/drawing/2014/main" id="{4F659920-C475-9238-3BEB-D47D8ACB318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949814" y="3749342"/>
            <a:ext cx="466497" cy="489525"/>
          </a:xfrm>
          <a:prstGeom prst="rect">
            <a:avLst/>
          </a:prstGeom>
        </p:spPr>
      </p:pic>
      <p:pic>
        <p:nvPicPr>
          <p:cNvPr id="73" name="กราฟิก 12" descr="กลุ่มผู้หญิง">
            <a:extLst>
              <a:ext uri="{FF2B5EF4-FFF2-40B4-BE49-F238E27FC236}">
                <a16:creationId xmlns:a16="http://schemas.microsoft.com/office/drawing/2014/main" id="{1AE97F28-F294-EB65-1069-71A3FE18DC4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2583655" y="4602691"/>
            <a:ext cx="419676" cy="386715"/>
          </a:xfrm>
          <a:prstGeom prst="rect">
            <a:avLst/>
          </a:prstGeom>
        </p:spPr>
      </p:pic>
      <p:pic>
        <p:nvPicPr>
          <p:cNvPr id="74" name="กราฟิก 13" descr="ฟันเฟือง">
            <a:extLst>
              <a:ext uri="{FF2B5EF4-FFF2-40B4-BE49-F238E27FC236}">
                <a16:creationId xmlns:a16="http://schemas.microsoft.com/office/drawing/2014/main" id="{4B6E15D2-EF8F-C9AF-C392-E7F0E48FD73F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 rot="1009358">
            <a:off x="1462166" y="5368883"/>
            <a:ext cx="434453" cy="484856"/>
          </a:xfrm>
          <a:prstGeom prst="rect">
            <a:avLst/>
          </a:prstGeom>
        </p:spPr>
      </p:pic>
      <p:pic>
        <p:nvPicPr>
          <p:cNvPr id="75" name="กราฟิก 6" descr="กราฟแท่งที่มีแนวโน้มเพิ่มขึ้น">
            <a:extLst>
              <a:ext uri="{FF2B5EF4-FFF2-40B4-BE49-F238E27FC236}">
                <a16:creationId xmlns:a16="http://schemas.microsoft.com/office/drawing/2014/main" id="{DB1EC272-6EFA-8B90-1598-AF6AF6565D3D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505200" y="6168845"/>
            <a:ext cx="386526" cy="468086"/>
          </a:xfrm>
          <a:prstGeom prst="rect">
            <a:avLst/>
          </a:prstGeom>
        </p:spPr>
      </p:pic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FF78D63F-2449-37F8-FF61-BDE662CB7176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62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380653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1641539D-6CEA-D4C4-94C0-4115FC392013}"/>
              </a:ext>
            </a:extLst>
          </p:cNvPr>
          <p:cNvSpPr/>
          <p:nvPr/>
        </p:nvSpPr>
        <p:spPr>
          <a:xfrm>
            <a:off x="0" y="906004"/>
            <a:ext cx="12209286" cy="58598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C9683DA9-2D45-9564-AACE-70149A900A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6557030"/>
              </p:ext>
            </p:extLst>
          </p:nvPr>
        </p:nvGraphicFramePr>
        <p:xfrm>
          <a:off x="622235" y="1395409"/>
          <a:ext cx="11048241" cy="733184"/>
        </p:xfrm>
        <a:graphic>
          <a:graphicData uri="http://schemas.openxmlformats.org/drawingml/2006/table">
            <a:tbl>
              <a:tblPr firstRow="1" bandRow="1"/>
              <a:tblGrid>
                <a:gridCol w="3682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827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8274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54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เป้าหมายมาตรฐาน (</a:t>
                      </a:r>
                      <a:r>
                        <a:rPr lang="en-US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75</a:t>
                      </a: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7749">
                <a:tc>
                  <a:txBody>
                    <a:bodyPr/>
                    <a:lstStyle/>
                    <a:p>
                      <a:pPr marL="3175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2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75</a:t>
                      </a:r>
                      <a:endParaRPr lang="th-TH" sz="1400" dirty="0">
                        <a:effectLst/>
                        <a:latin typeface="Prompt" panose="00000500000000000000" pitchFamily="2" charset="-34"/>
                        <a:ea typeface="Times New Roman" panose="02020603050405020304" pitchFamily="18" charset="0"/>
                        <a:cs typeface="Prompt" panose="00000500000000000000" pitchFamily="2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คะแนนปี 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2566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350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" name="Rectangle 7">
            <a:extLst>
              <a:ext uri="{FF2B5EF4-FFF2-40B4-BE49-F238E27FC236}">
                <a16:creationId xmlns:a16="http://schemas.microsoft.com/office/drawing/2014/main" id="{8EEA0A70-4A45-6613-F934-88AFE40BE403}"/>
              </a:ext>
            </a:extLst>
          </p:cNvPr>
          <p:cNvSpPr/>
          <p:nvPr/>
        </p:nvSpPr>
        <p:spPr>
          <a:xfrm>
            <a:off x="557022" y="1032357"/>
            <a:ext cx="11136074" cy="3485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กลุ่มที่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1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: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ส่วนราชการที่มีคะแนนผลการประเมินในปีงบประมาณ พ.ศ.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2566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ต่ำกว่า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350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คะแนน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5B801834-8125-B6CA-342D-4D1B4D194FCE}"/>
              </a:ext>
            </a:extLst>
          </p:cNvPr>
          <p:cNvSpPr/>
          <p:nvPr/>
        </p:nvSpPr>
        <p:spPr>
          <a:xfrm rot="5400000">
            <a:off x="396202" y="1086437"/>
            <a:ext cx="199073" cy="233723"/>
          </a:xfrm>
          <a:prstGeom prst="triangle">
            <a:avLst/>
          </a:pr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rompt" panose="00000500000000000000" pitchFamily="2" charset="-34"/>
              <a:ea typeface="+mn-ea"/>
              <a:cs typeface="Prompt" panose="00000500000000000000" pitchFamily="2" charset="-34"/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49F8795D-CC73-18DC-3586-2B50FBB3BFD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344390"/>
              </p:ext>
            </p:extLst>
          </p:nvPr>
        </p:nvGraphicFramePr>
        <p:xfrm>
          <a:off x="644855" y="2791128"/>
          <a:ext cx="11048241" cy="735795"/>
        </p:xfrm>
        <a:graphic>
          <a:graphicData uri="http://schemas.openxmlformats.org/drawingml/2006/table">
            <a:tbl>
              <a:tblPr firstRow="1" bandRow="1"/>
              <a:tblGrid>
                <a:gridCol w="3682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827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8274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7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เป้าหมายมาตรฐาน (</a:t>
                      </a:r>
                      <a:r>
                        <a:rPr lang="en-US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75</a:t>
                      </a: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095">
                <a:tc>
                  <a:txBody>
                    <a:bodyPr/>
                    <a:lstStyle/>
                    <a:p>
                      <a:pPr marL="3175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3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50</a:t>
                      </a:r>
                      <a:endParaRPr lang="th-TH" sz="1400" dirty="0">
                        <a:effectLst/>
                        <a:latin typeface="Prompt" panose="00000500000000000000" pitchFamily="2" charset="-34"/>
                        <a:ea typeface="Times New Roman" panose="02020603050405020304" pitchFamily="18" charset="0"/>
                        <a:cs typeface="Prompt" panose="00000500000000000000" pitchFamily="2" charset="-34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คะแนนปี 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25</a:t>
                      </a: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คะแนนปี 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25</a:t>
                      </a: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 + </a:t>
                      </a:r>
                      <a:r>
                        <a:rPr lang="en-US" sz="1400" b="1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10</a:t>
                      </a:r>
                      <a:r>
                        <a:rPr lang="th-TH" sz="1400" b="1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 </a:t>
                      </a:r>
                      <a:r>
                        <a:rPr lang="en-US" sz="1400" b="1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%</a:t>
                      </a:r>
                      <a:r>
                        <a:rPr lang="th-TH" sz="1400" b="1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 </a:t>
                      </a:r>
                      <a:endParaRPr lang="en-US" sz="1400" dirty="0">
                        <a:effectLst/>
                        <a:latin typeface="Prompt" panose="00000500000000000000" pitchFamily="2" charset="-34"/>
                        <a:ea typeface="Times New Roman" panose="02020603050405020304" pitchFamily="18" charset="0"/>
                        <a:cs typeface="Prompt" panose="00000500000000000000" pitchFamily="2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B830F7F8-1D85-3F27-5F3F-80BA280938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169260"/>
              </p:ext>
            </p:extLst>
          </p:nvPr>
        </p:nvGraphicFramePr>
        <p:xfrm>
          <a:off x="685734" y="4198953"/>
          <a:ext cx="11048241" cy="754047"/>
        </p:xfrm>
        <a:graphic>
          <a:graphicData uri="http://schemas.openxmlformats.org/drawingml/2006/table">
            <a:tbl>
              <a:tblPr firstRow="1" bandRow="1"/>
              <a:tblGrid>
                <a:gridCol w="3682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827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8274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54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เป้าหมายมาตรฐาน (</a:t>
                      </a:r>
                      <a:r>
                        <a:rPr lang="en-US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75</a:t>
                      </a: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498">
                <a:tc>
                  <a:txBody>
                    <a:bodyPr/>
                    <a:lstStyle/>
                    <a:p>
                      <a:pPr marL="3175" algn="ctr">
                        <a:lnSpc>
                          <a:spcPct val="107000"/>
                        </a:lnSpc>
                        <a:spcBef>
                          <a:spcPts val="400"/>
                        </a:spcBef>
                        <a:spcAft>
                          <a:spcPts val="400"/>
                        </a:spcAft>
                        <a:tabLst>
                          <a:tab pos="695325" algn="l"/>
                        </a:tabLst>
                      </a:pP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400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400"/>
                        </a:spcBef>
                        <a:spcAft>
                          <a:spcPts val="40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คะแนนปี 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25</a:t>
                      </a: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  <a:endParaRPr lang="th-TH" sz="1400" dirty="0">
                        <a:effectLst/>
                        <a:latin typeface="Prompt" panose="00000500000000000000" pitchFamily="2" charset="-34"/>
                        <a:ea typeface="Times New Roman" panose="02020603050405020304" pitchFamily="18" charset="0"/>
                        <a:cs typeface="Prompt" panose="00000500000000000000" pitchFamily="2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คะแนนปี 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25</a:t>
                      </a: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 + </a:t>
                      </a:r>
                      <a:r>
                        <a:rPr lang="en-US" sz="1400" b="1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2</a:t>
                      </a:r>
                      <a:r>
                        <a:rPr lang="th-TH" sz="1400" b="1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 </a:t>
                      </a:r>
                      <a:r>
                        <a:rPr lang="en-US" sz="1400" b="1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%</a:t>
                      </a:r>
                      <a:endParaRPr lang="th-TH" sz="1400" b="1" dirty="0">
                        <a:effectLst/>
                        <a:latin typeface="Prompt" panose="00000500000000000000" pitchFamily="2" charset="-34"/>
                        <a:ea typeface="Times New Roman" panose="02020603050405020304" pitchFamily="18" charset="0"/>
                        <a:cs typeface="Prompt" panose="00000500000000000000" pitchFamily="2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3CE8D7A6-EDA5-6477-2E8B-695F752295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7634628"/>
              </p:ext>
            </p:extLst>
          </p:nvPr>
        </p:nvGraphicFramePr>
        <p:xfrm>
          <a:off x="612600" y="5719636"/>
          <a:ext cx="11048241" cy="742457"/>
        </p:xfrm>
        <a:graphic>
          <a:graphicData uri="http://schemas.openxmlformats.org/drawingml/2006/table">
            <a:tbl>
              <a:tblPr firstRow="1" bandRow="1"/>
              <a:tblGrid>
                <a:gridCol w="36827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8274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8274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879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เป้าหมายมาตรฐาน (</a:t>
                      </a:r>
                      <a:r>
                        <a:rPr lang="en-US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75</a:t>
                      </a: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b="1" kern="1200" dirty="0">
                          <a:solidFill>
                            <a:schemeClr val="dk1"/>
                          </a:solidFill>
                          <a:effectLst/>
                          <a:latin typeface="Prompt" panose="00000500000000000000" pitchFamily="2" charset="-34"/>
                          <a:ea typeface="Tahoma" panose="020B0604030504040204" pitchFamily="34" charset="0"/>
                          <a:cs typeface="Prompt" panose="00000500000000000000" pitchFamily="2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365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445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(</a:t>
                      </a: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คะแนนปี 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2566 + 445)/2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คะแนนปี 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25</a:t>
                      </a:r>
                      <a:r>
                        <a:rPr lang="th-TH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  <a:r>
                        <a:rPr lang="en-US" sz="1400" dirty="0">
                          <a:effectLst/>
                          <a:latin typeface="Prompt" panose="00000500000000000000" pitchFamily="2" charset="-34"/>
                          <a:ea typeface="Times New Roman" panose="02020603050405020304" pitchFamily="18" charset="0"/>
                          <a:cs typeface="Prompt" panose="00000500000000000000" pitchFamily="2" charset="-34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Rectangle 12">
            <a:extLst>
              <a:ext uri="{FF2B5EF4-FFF2-40B4-BE49-F238E27FC236}">
                <a16:creationId xmlns:a16="http://schemas.microsoft.com/office/drawing/2014/main" id="{6CDC673A-F178-A345-69E4-3F888ECDD87C}"/>
              </a:ext>
            </a:extLst>
          </p:cNvPr>
          <p:cNvSpPr/>
          <p:nvPr/>
        </p:nvSpPr>
        <p:spPr>
          <a:xfrm>
            <a:off x="579642" y="2409179"/>
            <a:ext cx="11136074" cy="3485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กลุ่มที่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2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: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ส่วนราชการที่มีคะแนนผลการประเมินในปีงบประมาณ พ.ศ.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2566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ตั้งแต่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3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5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0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แต่น้อยกว่า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400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คะแนน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4" name="Isosceles Triangle 13">
            <a:extLst>
              <a:ext uri="{FF2B5EF4-FFF2-40B4-BE49-F238E27FC236}">
                <a16:creationId xmlns:a16="http://schemas.microsoft.com/office/drawing/2014/main" id="{77232D0B-FF10-65DA-6D22-BF7F7AC22B52}"/>
              </a:ext>
            </a:extLst>
          </p:cNvPr>
          <p:cNvSpPr/>
          <p:nvPr/>
        </p:nvSpPr>
        <p:spPr>
          <a:xfrm rot="5400000">
            <a:off x="418822" y="2463259"/>
            <a:ext cx="199073" cy="233723"/>
          </a:xfrm>
          <a:prstGeom prst="triangle">
            <a:avLst/>
          </a:pr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rompt" panose="00000500000000000000" pitchFamily="2" charset="-34"/>
              <a:ea typeface="+mn-ea"/>
              <a:cs typeface="Prompt" panose="00000500000000000000" pitchFamily="2" charset="-34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9642C93-3CB1-E6B5-F36D-0C5CAF7C0067}"/>
              </a:ext>
            </a:extLst>
          </p:cNvPr>
          <p:cNvSpPr/>
          <p:nvPr/>
        </p:nvSpPr>
        <p:spPr>
          <a:xfrm>
            <a:off x="620522" y="3819568"/>
            <a:ext cx="11136074" cy="3485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กลุ่มที่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3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: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ส่วนราชการที่มีคะแนนผลการประเมินในปีงบประมาณ พ.ศ.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2566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ตั้งแต่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400 - 450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คะแนน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6" name="Isosceles Triangle 15">
            <a:extLst>
              <a:ext uri="{FF2B5EF4-FFF2-40B4-BE49-F238E27FC236}">
                <a16:creationId xmlns:a16="http://schemas.microsoft.com/office/drawing/2014/main" id="{C3019C06-DAC6-80C8-928F-1FE9C7587229}"/>
              </a:ext>
            </a:extLst>
          </p:cNvPr>
          <p:cNvSpPr/>
          <p:nvPr/>
        </p:nvSpPr>
        <p:spPr>
          <a:xfrm rot="5400000">
            <a:off x="459702" y="3873648"/>
            <a:ext cx="199073" cy="233723"/>
          </a:xfrm>
          <a:prstGeom prst="triangle">
            <a:avLst/>
          </a:pr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rompt" panose="00000500000000000000" pitchFamily="2" charset="-34"/>
              <a:ea typeface="+mn-ea"/>
              <a:cs typeface="Prompt" panose="00000500000000000000" pitchFamily="2" charset="-34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DAE7582-A987-9097-6A3A-73FF429B96EB}"/>
              </a:ext>
            </a:extLst>
          </p:cNvPr>
          <p:cNvSpPr/>
          <p:nvPr/>
        </p:nvSpPr>
        <p:spPr>
          <a:xfrm>
            <a:off x="610602" y="5313772"/>
            <a:ext cx="11136074" cy="3485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กลุ่มที่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4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: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CC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ส่วนราชการที่มีคะแนนผลการประเมินในปีงบประมาณ พ.ศ.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2566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มากกว่า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 450 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Prompt" panose="00000500000000000000" pitchFamily="2" charset="-34"/>
                <a:ea typeface="Tahoma" panose="020B0604030504040204" pitchFamily="34" charset="0"/>
                <a:cs typeface="Prompt" panose="00000500000000000000" pitchFamily="2" charset="-34"/>
              </a:rPr>
              <a:t>คะแนน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Prompt" panose="00000500000000000000" pitchFamily="2" charset="-34"/>
              <a:ea typeface="Tahoma" panose="020B0604030504040204" pitchFamily="34" charset="0"/>
              <a:cs typeface="Prompt" panose="00000500000000000000" pitchFamily="2" charset="-34"/>
            </a:endParaRPr>
          </a:p>
        </p:txBody>
      </p:sp>
      <p:sp>
        <p:nvSpPr>
          <p:cNvPr id="18" name="Isosceles Triangle 17">
            <a:extLst>
              <a:ext uri="{FF2B5EF4-FFF2-40B4-BE49-F238E27FC236}">
                <a16:creationId xmlns:a16="http://schemas.microsoft.com/office/drawing/2014/main" id="{73BE15CD-224E-8F12-BA5C-EF4DCFD4C354}"/>
              </a:ext>
            </a:extLst>
          </p:cNvPr>
          <p:cNvSpPr/>
          <p:nvPr/>
        </p:nvSpPr>
        <p:spPr>
          <a:xfrm rot="5400000">
            <a:off x="459702" y="5357923"/>
            <a:ext cx="199073" cy="233723"/>
          </a:xfrm>
          <a:prstGeom prst="triangle">
            <a:avLst/>
          </a:prstGeom>
          <a:solidFill>
            <a:schemeClr val="tx1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Prompt" panose="00000500000000000000" pitchFamily="2" charset="-34"/>
              <a:ea typeface="+mn-ea"/>
              <a:cs typeface="Prompt" panose="00000500000000000000" pitchFamily="2" charset="-34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2AECF1D-D6B9-512E-F7D2-02EE29141233}"/>
              </a:ext>
            </a:extLst>
          </p:cNvPr>
          <p:cNvSpPr txBox="1"/>
          <p:nvPr/>
        </p:nvSpPr>
        <p:spPr>
          <a:xfrm>
            <a:off x="442377" y="250014"/>
            <a:ext cx="107798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การกำหนดเกณฑ์การประเมินตัวชี้วัด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PMQA 4.0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ประจำปีงบประมาณ พ.ศ. 256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9928CBD-935E-28C6-F2BE-E4DCA438AF3D}"/>
              </a:ext>
            </a:extLst>
          </p:cNvPr>
          <p:cNvCxnSpPr>
            <a:cxnSpLocks/>
          </p:cNvCxnSpPr>
          <p:nvPr/>
        </p:nvCxnSpPr>
        <p:spPr>
          <a:xfrm>
            <a:off x="298446" y="2296600"/>
            <a:ext cx="1157786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D5255751-DB32-3933-CCA5-6BBC3269169B}"/>
              </a:ext>
            </a:extLst>
          </p:cNvPr>
          <p:cNvCxnSpPr>
            <a:cxnSpLocks/>
          </p:cNvCxnSpPr>
          <p:nvPr/>
        </p:nvCxnSpPr>
        <p:spPr>
          <a:xfrm>
            <a:off x="288922" y="3715868"/>
            <a:ext cx="1157786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A5AF0DE6-C2DF-87D8-482F-93CA11813944}"/>
              </a:ext>
            </a:extLst>
          </p:cNvPr>
          <p:cNvCxnSpPr>
            <a:cxnSpLocks/>
          </p:cNvCxnSpPr>
          <p:nvPr/>
        </p:nvCxnSpPr>
        <p:spPr>
          <a:xfrm>
            <a:off x="288922" y="5185832"/>
            <a:ext cx="11577860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ตัวแทนหมายเลขสไลด์ 1">
            <a:extLst>
              <a:ext uri="{FF2B5EF4-FFF2-40B4-BE49-F238E27FC236}">
                <a16:creationId xmlns:a16="http://schemas.microsoft.com/office/drawing/2014/main" id="{92F954CE-F4F4-AF9F-5D3A-F0C6C157AA90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63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131792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82283" y="312451"/>
            <a:ext cx="11621042" cy="448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คะแนนการประเมินสถานะของหน่วยงานในการเป็นระบบราชการ 4.0 (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4.0)</a:t>
            </a:r>
            <a:endParaRPr kumimoji="0" lang="th-TH" sz="28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highlight>
                <a:srgbClr val="0000FF"/>
              </a:highlight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3ED8180-65BB-45F8-BDF0-D632687FBBC8}"/>
              </a:ext>
            </a:extLst>
          </p:cNvPr>
          <p:cNvSpPr txBox="1"/>
          <p:nvPr/>
        </p:nvSpPr>
        <p:spPr>
          <a:xfrm>
            <a:off x="9306421" y="293154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เกณฑ์การประเมิน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AA66719-5E2E-2C95-4026-34B7786A0EDC}"/>
              </a:ext>
            </a:extLst>
          </p:cNvPr>
          <p:cNvSpPr/>
          <p:nvPr/>
        </p:nvSpPr>
        <p:spPr>
          <a:xfrm>
            <a:off x="266946" y="1233451"/>
            <a:ext cx="11531354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6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endParaRPr kumimoji="0" lang="th-TH" sz="1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thaiDist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en-US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</a:t>
            </a:r>
            <a:r>
              <a:rPr kumimoji="0" lang="th-TH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4.0</a:t>
            </a:r>
            <a:r>
              <a:rPr kumimoji="0" lang="th-TH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คือ เครื่องมือการประเมินระบบการบริหารของส่วนราชการในเชิงบูรณาการ เพื่อเชื่อมโยงยุทธศาสตร์ของส่วนราชการกับเป้าหมาย และทิศทางการพัฒนาของประเทศ โดยมีวัตถุประสงค์</a:t>
            </a:r>
            <a:r>
              <a:rPr kumimoji="0" lang="th-TH" sz="16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เพื่อเป็นแนวทางให้ส่วนราชการพัฒนาไปสู่ระบบราชการ 4.0 เพื่อประเมินความสามารถในการบริหารจัดการภายในหน่วยงานและความพยายามของส่วนราชการในการขับเคลื่อนงานให้บรรลุเป้าหมายอย่างยั่งยืน</a:t>
            </a:r>
            <a:endParaRPr kumimoji="0" lang="en-US" sz="1600" b="0" i="0" u="none" strike="noStrike" kern="0" cap="none" spc="-2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thaiDist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6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พิจารณาจากความสามารถในการพัฒนาการดำเนินงานเพื่อยกระดับผลการประเมินสถานะการเป็นระบบราชการ 4.0 (</a:t>
            </a:r>
            <a:r>
              <a:rPr kumimoji="0" lang="en-US" sz="16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4.0)</a:t>
            </a:r>
          </a:p>
          <a:p>
            <a:pPr marL="265113" marR="0" lvl="0" indent="-176213" algn="thaiDist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พิจารณาจากผลการประเมินสถานการณ์เป็นระบบราชการ 4.0 (</a:t>
            </a:r>
            <a:r>
              <a:rPr kumimoji="0" lang="en-US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</a:t>
            </a:r>
            <a:r>
              <a:rPr kumimoji="0" lang="th-TH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4.0)</a:t>
            </a:r>
            <a:r>
              <a:rPr kumimoji="0" lang="th-TH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ซึ่งเป็นคะแนนเฉลี่ยในภาพรวมทั้ง 7 หมวด ประกอบด้วย </a:t>
            </a:r>
            <a:r>
              <a:rPr kumimoji="0" lang="th-TH" sz="16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หมวด 1 การนำองค์การ หมวด 2 การวางแผนเชิงยุทธศาสตร์ หมวด 3 การให้ความสำคัญกับผู้รับบริการและผู้มีส่วนได้ส่วนเสีย หมวด 4  การวัด การวิเคราะห์และการจัดการความรู้  หมวด 5 การมุ่งเน้นบุคลากร หมวด 6 การมุ่งเน้นระบบปฏิบัติการ และ หมวด 7 ผลลัพธ์การดำเนินการ</a:t>
            </a:r>
            <a:endParaRPr kumimoji="0" lang="en-US" sz="1600" b="1" i="0" u="none" strike="noStrike" kern="0" cap="none" spc="-2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E16A4B5-A080-160A-BF06-C4212FC737A2}"/>
              </a:ext>
            </a:extLst>
          </p:cNvPr>
          <p:cNvGrpSpPr/>
          <p:nvPr/>
        </p:nvGrpSpPr>
        <p:grpSpPr>
          <a:xfrm>
            <a:off x="8752778" y="695618"/>
            <a:ext cx="1107285" cy="676140"/>
            <a:chOff x="12240606" y="1307654"/>
            <a:chExt cx="1107285" cy="615553"/>
          </a:xfrm>
        </p:grpSpPr>
        <p:pic>
          <p:nvPicPr>
            <p:cNvPr id="21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47323DE3-4E1B-54C2-51DA-52AF317F76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12441110" y="1307654"/>
              <a:ext cx="706279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TextBox 2">
              <a:extLst>
                <a:ext uri="{FF2B5EF4-FFF2-40B4-BE49-F238E27FC236}">
                  <a16:creationId xmlns:a16="http://schemas.microsoft.com/office/drawing/2014/main" id="{73A2C315-FB59-21E5-1348-9A95FEE68B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40606" y="1411557"/>
              <a:ext cx="1107285" cy="448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algn="ctr" eaLnBrk="1" hangingPunct="1">
                <a:lnSpc>
                  <a:spcPct val="80000"/>
                </a:lnSpc>
                <a:defRPr/>
              </a:pPr>
              <a:r>
                <a:rPr lang="th-TH" altLang="th-TH" sz="160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น้ำหนัก</a:t>
              </a:r>
              <a:br>
                <a:rPr lang="en-US" altLang="th-TH" sz="160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</a:br>
              <a:r>
                <a:rPr lang="en-US" altLang="th-TH" sz="1600" b="1" dirty="0">
                  <a:solidFill>
                    <a:prstClr val="black"/>
                  </a:solidFill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10</a:t>
              </a:r>
            </a:p>
          </p:txBody>
        </p:sp>
      </p:grpSp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F13A83DE-9D30-0741-6399-7216FFF4E7E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147483"/>
              </p:ext>
            </p:extLst>
          </p:nvPr>
        </p:nvGraphicFramePr>
        <p:xfrm>
          <a:off x="266946" y="4355231"/>
          <a:ext cx="11621043" cy="1998118"/>
        </p:xfrm>
        <a:graphic>
          <a:graphicData uri="http://schemas.openxmlformats.org/drawingml/2006/table">
            <a:tbl>
              <a:tblPr/>
              <a:tblGrid>
                <a:gridCol w="2760458">
                  <a:extLst>
                    <a:ext uri="{9D8B030D-6E8A-4147-A177-3AD203B41FA5}">
                      <a16:colId xmlns:a16="http://schemas.microsoft.com/office/drawing/2014/main" val="4116421523"/>
                    </a:ext>
                  </a:extLst>
                </a:gridCol>
                <a:gridCol w="2792391">
                  <a:extLst>
                    <a:ext uri="{9D8B030D-6E8A-4147-A177-3AD203B41FA5}">
                      <a16:colId xmlns:a16="http://schemas.microsoft.com/office/drawing/2014/main" val="2395031024"/>
                    </a:ext>
                  </a:extLst>
                </a:gridCol>
                <a:gridCol w="2980220">
                  <a:extLst>
                    <a:ext uri="{9D8B030D-6E8A-4147-A177-3AD203B41FA5}">
                      <a16:colId xmlns:a16="http://schemas.microsoft.com/office/drawing/2014/main" val="1583591442"/>
                    </a:ext>
                  </a:extLst>
                </a:gridCol>
                <a:gridCol w="3087974">
                  <a:extLst>
                    <a:ext uri="{9D8B030D-6E8A-4147-A177-3AD203B41FA5}">
                      <a16:colId xmlns:a16="http://schemas.microsoft.com/office/drawing/2014/main" val="67155911"/>
                    </a:ext>
                  </a:extLst>
                </a:gridCol>
              </a:tblGrid>
              <a:tr h="229783">
                <a:tc gridSpan="4">
                  <a:txBody>
                    <a:bodyPr/>
                    <a:lstStyle/>
                    <a:p>
                      <a:pPr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 </a:t>
                      </a:r>
                      <a:endParaRPr lang="th-TH" sz="16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69275333"/>
                  </a:ext>
                </a:extLst>
              </a:tr>
              <a:tr h="297158"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เป้าหมายมาตรฐาน (75)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4E0B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D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7869"/>
                  </a:ext>
                </a:extLst>
              </a:tr>
              <a:tr h="256383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400" b="0" i="0" u="none" strike="noStrike" cap="none">
                          <a:solidFill>
                            <a:schemeClr val="tx1"/>
                          </a:solidFill>
                          <a:latin typeface="Calibri" panose="020F0502020204030204"/>
                          <a:sym typeface="Arial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solidFill>
                            <a:srgbClr val="0000FF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600" dirty="0">
                          <a:solidFill>
                            <a:srgbClr val="0000FF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75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marL="0" marR="0" marT="0" marB="0"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350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 </a:t>
                      </a:r>
                    </a:p>
                  </a:txBody>
                  <a:tcPr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480138"/>
                  </a:ext>
                </a:extLst>
              </a:tr>
              <a:tr h="35343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solidFill>
                            <a:srgbClr val="0000FF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600" dirty="0">
                          <a:solidFill>
                            <a:srgbClr val="0000FF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50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marL="0" marR="0" marT="0" marB="0"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95325" algn="l"/>
                        </a:tabLst>
                      </a:pP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25</a:t>
                      </a: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th-TH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25</a:t>
                      </a:r>
                      <a:r>
                        <a:rPr lang="th-TH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en-US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th-TH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 + </a:t>
                      </a:r>
                      <a:r>
                        <a:rPr lang="en-US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%</a:t>
                      </a:r>
                      <a:r>
                        <a:rPr lang="th-TH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 </a:t>
                      </a:r>
                      <a:endParaRPr lang="en-US" sz="1600" b="0" dirty="0"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0102105"/>
                  </a:ext>
                </a:extLst>
              </a:tr>
              <a:tr h="40563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solidFill>
                            <a:srgbClr val="0000FF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600" dirty="0">
                          <a:solidFill>
                            <a:srgbClr val="0000FF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7000"/>
                        </a:lnSpc>
                        <a:spcBef>
                          <a:spcPts val="400"/>
                        </a:spcBef>
                        <a:spcAft>
                          <a:spcPts val="400"/>
                        </a:spcAft>
                        <a:tabLst>
                          <a:tab pos="695325" algn="l"/>
                        </a:tabLst>
                      </a:pP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400</a:t>
                      </a:r>
                    </a:p>
                  </a:txBody>
                  <a:tcPr marL="0" marR="0" marT="0" marB="0"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auto" latinLnBrk="0" hangingPunct="1">
                        <a:lnSpc>
                          <a:spcPct val="107000"/>
                        </a:lnSpc>
                        <a:spcBef>
                          <a:spcPts val="400"/>
                        </a:spcBef>
                        <a:spcAft>
                          <a:spcPts val="40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25</a:t>
                      </a: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th-TH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25</a:t>
                      </a:r>
                      <a:r>
                        <a:rPr lang="th-TH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en-US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th-TH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 + </a:t>
                      </a:r>
                      <a:r>
                        <a:rPr lang="en-US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600" b="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%</a:t>
                      </a:r>
                      <a:endParaRPr lang="th-TH" sz="1600" b="0" dirty="0">
                        <a:effectLst/>
                        <a:latin typeface="TH SarabunPSK" panose="020B0500040200020003" pitchFamily="34" charset="-34"/>
                        <a:ea typeface="Times New Roman" panose="02020603050405020304" pitchFamily="18" charset="0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0494779"/>
                  </a:ext>
                </a:extLst>
              </a:tr>
              <a:tr h="261295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solidFill>
                            <a:srgbClr val="0000FF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600" dirty="0">
                          <a:solidFill>
                            <a:srgbClr val="0000FF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445</a:t>
                      </a:r>
                    </a:p>
                  </a:txBody>
                  <a:tcPr marL="0" marR="0" marT="0" marB="0"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2566 + 445)/2</a:t>
                      </a:r>
                    </a:p>
                  </a:txBody>
                  <a:tcPr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695325" algn="l"/>
                        </a:tabLst>
                        <a:defRPr/>
                      </a:pP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คะแนนปี 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25</a:t>
                      </a: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lang="en-US" sz="1600" dirty="0">
                          <a:effectLst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anchor="ctr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8971091"/>
                  </a:ext>
                </a:extLst>
              </a:tr>
            </a:tbl>
          </a:graphicData>
        </a:graphic>
      </p:graphicFrame>
      <p:sp>
        <p:nvSpPr>
          <p:cNvPr id="25" name="TextBox 24">
            <a:extLst>
              <a:ext uri="{FF2B5EF4-FFF2-40B4-BE49-F238E27FC236}">
                <a16:creationId xmlns:a16="http://schemas.microsoft.com/office/drawing/2014/main" id="{ACBD1F3E-4D9F-FF9B-9662-5AB311433C83}"/>
              </a:ext>
            </a:extLst>
          </p:cNvPr>
          <p:cNvSpPr txBox="1"/>
          <p:nvPr/>
        </p:nvSpPr>
        <p:spPr>
          <a:xfrm>
            <a:off x="317932" y="6500926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6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24" name="ตัวแทนหมายเลขสไลด์ 1">
            <a:extLst>
              <a:ext uri="{FF2B5EF4-FFF2-40B4-BE49-F238E27FC236}">
                <a16:creationId xmlns:a16="http://schemas.microsoft.com/office/drawing/2014/main" id="{A0135AFE-DF2D-9115-EED2-18D59D262D70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64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EF680A2-34FA-9356-AA86-6E93B049D68D}"/>
              </a:ext>
            </a:extLst>
          </p:cNvPr>
          <p:cNvSpPr/>
          <p:nvPr/>
        </p:nvSpPr>
        <p:spPr>
          <a:xfrm>
            <a:off x="284266" y="2905162"/>
            <a:ext cx="3433048" cy="2431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 ปี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2754C88-4502-A2A8-97A7-194A7E832D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3938027"/>
              </p:ext>
            </p:extLst>
          </p:nvPr>
        </p:nvGraphicFramePr>
        <p:xfrm>
          <a:off x="266946" y="3168331"/>
          <a:ext cx="11621043" cy="8783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94440">
                  <a:extLst>
                    <a:ext uri="{9D8B030D-6E8A-4147-A177-3AD203B41FA5}">
                      <a16:colId xmlns:a16="http://schemas.microsoft.com/office/drawing/2014/main" val="51523606"/>
                    </a:ext>
                  </a:extLst>
                </a:gridCol>
                <a:gridCol w="959820">
                  <a:extLst>
                    <a:ext uri="{9D8B030D-6E8A-4147-A177-3AD203B41FA5}">
                      <a16:colId xmlns:a16="http://schemas.microsoft.com/office/drawing/2014/main" val="2644754066"/>
                    </a:ext>
                  </a:extLst>
                </a:gridCol>
                <a:gridCol w="902000">
                  <a:extLst>
                    <a:ext uri="{9D8B030D-6E8A-4147-A177-3AD203B41FA5}">
                      <a16:colId xmlns:a16="http://schemas.microsoft.com/office/drawing/2014/main" val="1595627643"/>
                    </a:ext>
                  </a:extLst>
                </a:gridCol>
                <a:gridCol w="1017641">
                  <a:extLst>
                    <a:ext uri="{9D8B030D-6E8A-4147-A177-3AD203B41FA5}">
                      <a16:colId xmlns:a16="http://schemas.microsoft.com/office/drawing/2014/main" val="2659447798"/>
                    </a:ext>
                  </a:extLst>
                </a:gridCol>
                <a:gridCol w="1029205">
                  <a:extLst>
                    <a:ext uri="{9D8B030D-6E8A-4147-A177-3AD203B41FA5}">
                      <a16:colId xmlns:a16="http://schemas.microsoft.com/office/drawing/2014/main" val="3079781069"/>
                    </a:ext>
                  </a:extLst>
                </a:gridCol>
                <a:gridCol w="1248923">
                  <a:extLst>
                    <a:ext uri="{9D8B030D-6E8A-4147-A177-3AD203B41FA5}">
                      <a16:colId xmlns:a16="http://schemas.microsoft.com/office/drawing/2014/main" val="3602311173"/>
                    </a:ext>
                  </a:extLst>
                </a:gridCol>
                <a:gridCol w="1295180">
                  <a:extLst>
                    <a:ext uri="{9D8B030D-6E8A-4147-A177-3AD203B41FA5}">
                      <a16:colId xmlns:a16="http://schemas.microsoft.com/office/drawing/2014/main" val="3714185839"/>
                    </a:ext>
                  </a:extLst>
                </a:gridCol>
                <a:gridCol w="1329871">
                  <a:extLst>
                    <a:ext uri="{9D8B030D-6E8A-4147-A177-3AD203B41FA5}">
                      <a16:colId xmlns:a16="http://schemas.microsoft.com/office/drawing/2014/main" val="1510311638"/>
                    </a:ext>
                  </a:extLst>
                </a:gridCol>
                <a:gridCol w="1318306">
                  <a:extLst>
                    <a:ext uri="{9D8B030D-6E8A-4147-A177-3AD203B41FA5}">
                      <a16:colId xmlns:a16="http://schemas.microsoft.com/office/drawing/2014/main" val="3878331073"/>
                    </a:ext>
                  </a:extLst>
                </a:gridCol>
                <a:gridCol w="1725657">
                  <a:extLst>
                    <a:ext uri="{9D8B030D-6E8A-4147-A177-3AD203B41FA5}">
                      <a16:colId xmlns:a16="http://schemas.microsoft.com/office/drawing/2014/main" val="2065998880"/>
                    </a:ext>
                  </a:extLst>
                </a:gridCol>
              </a:tblGrid>
              <a:tr h="0"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ข้อมูลพื้นฐาน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Baseline)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 – 2570 (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ถ้ามี)</a:t>
                      </a:r>
                      <a:endParaRPr lang="en-US" sz="120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39903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2562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2563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2564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2565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2567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2568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2569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2570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8994238"/>
                  </a:ext>
                </a:extLst>
              </a:tr>
              <a:tr h="379067"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FF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968056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7293322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7C6D54B-0233-61E7-6F64-C93DE37466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0530664"/>
              </p:ext>
            </p:extLst>
          </p:nvPr>
        </p:nvGraphicFramePr>
        <p:xfrm>
          <a:off x="100553" y="903309"/>
          <a:ext cx="5865171" cy="52484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226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705752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544418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377797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  <a:gridCol w="601133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  <a:gridCol w="567267">
                  <a:extLst>
                    <a:ext uri="{9D8B030D-6E8A-4147-A177-3AD203B41FA5}">
                      <a16:colId xmlns:a16="http://schemas.microsoft.com/office/drawing/2014/main" val="904822626"/>
                    </a:ext>
                  </a:extLst>
                </a:gridCol>
                <a:gridCol w="706537">
                  <a:extLst>
                    <a:ext uri="{9D8B030D-6E8A-4147-A177-3AD203B41FA5}">
                      <a16:colId xmlns:a16="http://schemas.microsoft.com/office/drawing/2014/main" val="3777976185"/>
                    </a:ext>
                  </a:extLst>
                </a:gridCol>
              </a:tblGrid>
              <a:tr h="242980"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  <a:b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8836014"/>
                  </a:ext>
                </a:extLst>
              </a:tr>
              <a:tr h="24298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ขั้นต้น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มาตรฐาน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ขั้นสูง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>
                          <a:tab pos="541338" algn="l"/>
                        </a:tabLst>
                        <a:defRPr/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การคลัง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สำนักงานปลัดกระทรวงการคลัง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442.11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450.95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สำนักงานเศรษฐกิจการคลัง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462.59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480.18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กรมธนารักษ์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465.73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486.45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กรมบัญชีกลาง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441.65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450.48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กรมศุลกากร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464.81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484.62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กรมสรรพสามิต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464.63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484.26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กรมสรรพากร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463.22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481.44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สำนักงานคณะกรรมการนโยบายรัฐวิสาหกิจ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449.07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453.13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สำนักงานบริหารหนี้สาธารณะ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448.30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457.27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3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en-US" sz="1200" b="0" i="0" u="none" strike="noStrike" spc="-4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spc="-4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การต่างประเทศ</a:t>
                      </a:r>
                      <a:endParaRPr lang="en-US" sz="1200" b="0" i="0" u="none" strike="noStrike" spc="0" baseline="0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สำนักงานปลัดกระทรวงการต่างประเทศ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กรมเศรษฐกิจระหว่างประเทศ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กรมเอเชียใต้ ตะวันออกกลางและแอฟริกา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กรมเอเชียตะวันออก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กรมความร่วมมือระหว่างประเทศ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กรมพิธีการทูต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กรมยุโรป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กรมสนธิสัญญาและกฎหมาย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กรมสารนิเทศ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กรมอเมริกาและแปซิฟิกใต้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กรมองค์การระหว่างประเทศ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กรมอาเซียน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กรมการกงสุล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1746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การท่องเที่ยว 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สำนักงานปลัดกระทรวงการท่องเที่ยวและกีฬา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451.40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457.80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61703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กระทรวงการท่องเที่ยวและกีฬา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กรมการท่องเที่ยว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350.00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395.41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434.95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159441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r>
                        <a:rPr lang="th-TH" sz="9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</a:rPr>
                        <a:t>กระทรวงการท่องเที่ยวและกีฬา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กรมพลศึกษา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432.41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441.06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1906010"/>
                  </a:ext>
                </a:extLst>
              </a:tr>
            </a:tbl>
          </a:graphicData>
        </a:graphic>
      </p:graphicFrame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82283" y="312451"/>
            <a:ext cx="11621042" cy="423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การกำหนดเกณฑ์การประเมินตัวชี้วัด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ประจำปีงบประมาณ พ.ศ. 2567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6B3AACD-2074-2259-5E2E-D5AE70DA5915}"/>
              </a:ext>
            </a:extLst>
          </p:cNvPr>
          <p:cNvSpPr txBox="1"/>
          <p:nvPr/>
        </p:nvSpPr>
        <p:spPr>
          <a:xfrm>
            <a:off x="31899" y="6396084"/>
            <a:ext cx="12078586" cy="392864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ต่ำกว่า 350 คะแนน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ตั้งแต่ 350 แต่น้อยกว่า 400 คะแนน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b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            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ตั้งแต่ 400 - 450 คะแนน,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4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มากกว่า 450 คะแนน</a:t>
            </a:r>
          </a:p>
        </p:txBody>
      </p:sp>
      <p:graphicFrame>
        <p:nvGraphicFramePr>
          <p:cNvPr id="5" name="Table 2">
            <a:extLst>
              <a:ext uri="{FF2B5EF4-FFF2-40B4-BE49-F238E27FC236}">
                <a16:creationId xmlns:a16="http://schemas.microsoft.com/office/drawing/2014/main" id="{37A57892-6FCE-8299-FA00-139564307B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8821738"/>
              </p:ext>
            </p:extLst>
          </p:nvPr>
        </p:nvGraphicFramePr>
        <p:xfrm>
          <a:off x="6149065" y="903309"/>
          <a:ext cx="5857234" cy="54313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4330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68426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576223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383318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  <a:gridCol w="601133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  <a:gridCol w="567267">
                  <a:extLst>
                    <a:ext uri="{9D8B030D-6E8A-4147-A177-3AD203B41FA5}">
                      <a16:colId xmlns:a16="http://schemas.microsoft.com/office/drawing/2014/main" val="904822626"/>
                    </a:ext>
                  </a:extLst>
                </a:gridCol>
                <a:gridCol w="706537">
                  <a:extLst>
                    <a:ext uri="{9D8B030D-6E8A-4147-A177-3AD203B41FA5}">
                      <a16:colId xmlns:a16="http://schemas.microsoft.com/office/drawing/2014/main" val="3777976185"/>
                    </a:ext>
                  </a:extLst>
                </a:gridCol>
              </a:tblGrid>
              <a:tr h="242980"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  <a:b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8836014"/>
                  </a:ext>
                </a:extLst>
              </a:tr>
              <a:tr h="24298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ขั้นต้น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มาตรฐาน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ขั้นสูง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กระทรวง</a:t>
                      </a:r>
                      <a:b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การพัฒนาสังคม</a:t>
                      </a:r>
                      <a:br>
                        <a:rPr lang="th-TH" sz="12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และความมั่นคง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ของมนุษย์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สำนักงานปลัดกระทรวงการพัฒนาสังคมและความมั่นคงของมนุษย์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464.93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484.86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กรมกิจการเด็กและเยาวชน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445.30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454.21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กรมกิจการผู้สูงอายุ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449.96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454.91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/>
                      <a:r>
                        <a:rPr lang="en-US" sz="12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กรมกิจการสตรีและสถาบันครอบครัว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448.45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457.42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กรมพัฒนาสังคมและสวัสดิการ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462.24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479.48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กรมส่งเสริมและพัฒนาคุณภาพชีวิตคนพิการ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453.90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การอุดมศึกษา</a:t>
                      </a:r>
                      <a:br>
                        <a:rPr lang="th-TH" sz="1200" b="0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spc="-4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วิทยาศาสตร์ 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วิจัยและ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นวัตกรรม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สำนักงานปลัดกระทรวงการอุดมศึกษา วิทยาศาสตร์ วิจัย</a:t>
                      </a:r>
                      <a:br>
                        <a:rPr lang="th-TH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และนวัตกรรม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442.92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451.78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กรมวิทยาศาสตร์บริการ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436.17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444.89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สำนักงานการวิจัยแห่งชาติ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456.11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467.22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สำนักงานปรมาณูเพื่อสันติ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452.03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459.05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5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กระทรวงเกษตร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สำนักงานปลัดกระทรวงเกษตรและสหกรณ์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460.96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476.91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กรมการข้าว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418.97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427.35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กรมชลประทาน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429.57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438.16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กรมตรวจบัญชีสหกรณ์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448.56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452.11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กรมประมง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465.12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485.23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กรมปศุสัตว์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466.72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488.43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กรมฝนหลวงและการบินเกษตร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408.85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417.03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กรมพัฒนาที่ดิน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465.43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485.85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กรมวิชาการเกษตร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449.82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454.64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440.74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449.55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438.48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447.25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กรมหม่อนไหม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455.94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1746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สำนักงานการปฏิรูปที่ดินเพื่อเกษตรกรรม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458.19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471.37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61703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สำนักงานมาตรฐานสินค้าเกษตรและอาหารแห่งชาติ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462.86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480.72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159441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9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สำนักงานเศรษฐกิจการเกษตร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450.52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456.03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1906010"/>
                  </a:ext>
                </a:extLst>
              </a:tr>
            </a:tbl>
          </a:graphicData>
        </a:graphic>
      </p:graphicFrame>
      <p:sp>
        <p:nvSpPr>
          <p:cNvPr id="7" name="ตัวแทนหมายเลขสไลด์ 1">
            <a:extLst>
              <a:ext uri="{FF2B5EF4-FFF2-40B4-BE49-F238E27FC236}">
                <a16:creationId xmlns:a16="http://schemas.microsoft.com/office/drawing/2014/main" id="{15BB0420-2991-83D5-3B80-698F1CA261A5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65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5421942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7C6D54B-0233-61E7-6F64-C93DE37466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3972398"/>
              </p:ext>
            </p:extLst>
          </p:nvPr>
        </p:nvGraphicFramePr>
        <p:xfrm>
          <a:off x="100553" y="903309"/>
          <a:ext cx="5865171" cy="56294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226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02385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615979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9603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  <a:gridCol w="601133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  <a:gridCol w="567267">
                  <a:extLst>
                    <a:ext uri="{9D8B030D-6E8A-4147-A177-3AD203B41FA5}">
                      <a16:colId xmlns:a16="http://schemas.microsoft.com/office/drawing/2014/main" val="904822626"/>
                    </a:ext>
                  </a:extLst>
                </a:gridCol>
                <a:gridCol w="706537">
                  <a:extLst>
                    <a:ext uri="{9D8B030D-6E8A-4147-A177-3AD203B41FA5}">
                      <a16:colId xmlns:a16="http://schemas.microsoft.com/office/drawing/2014/main" val="3777976185"/>
                    </a:ext>
                  </a:extLst>
                </a:gridCol>
              </a:tblGrid>
              <a:tr h="242980"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  <a:b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8836014"/>
                  </a:ext>
                </a:extLst>
              </a:tr>
              <a:tr h="24298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ขั้นต้น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มาตรฐาน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ขั้นสูง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คมนาคม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สำนักงานปลัดกระทรวงคมนาคม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452.09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459.17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กรมการขนส่งทางบก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459.73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474.46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481715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กรมการขนส่งทางราง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173237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กรมเจ้าท่า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447.35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456.30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กรมทางหลวง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449.33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458.32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กรมทางหลวงชนบท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447.23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456.17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กรมท่าอากาศยาน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428.94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437.52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สำนักงานนโยบายและแผนการขนส่งและจราจร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449.67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458.66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ดิจิทัลเพื่อ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เศรษฐกิจและ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สังคม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สำนักงานปลัดกระทรวงดิจิทัลเพื่อเศรษฐกิจและสังคม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441.01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449.83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กรมอุตุนิยมวิทยา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430.09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438.69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สำนักงานคณะกรรมการดิจิทัลเพื่อเศรษฐกิจและสังคมแห่งชาติ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424.61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433.10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สำนักงานสถิติแห่งชาติ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453.25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461.49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ทรัพยากร</a:t>
                      </a:r>
                      <a:b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ธรรมชาติและ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สำนักงานปลัดกระทรวงทรัพยากรธรรมชาติและสิ่งแวดล้อม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453.60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462.20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กรมการเปลี่ยนแปลงสภาพภูมิอากาศและสิ่งแวดล้อม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444.88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กรมควบคุมมลพิษ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451.80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458.60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กรมทรัพยากรทางทะเลและชายฝั่ง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452.46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459.92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กรมทรัพยากรธรณี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402.22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410.26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กรมทรัพยากรน้ำ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435.05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443.75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กรมทรัพยากรน้ำบาดาล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442.74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451.59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กรมป่าไม้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438.84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447.62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กรมอุทยานแห่งชาติ สัตว์ป่า และพันธุ์พืช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448.92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452.83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สำนักงานนโยบายและแผนทรัพยากรธรรมชาติและสิ่งแวดล้อม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455.42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465.83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454.12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463.24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กรมเชื้อเพลิงธรรมชาติ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455.86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466.72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1746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กรมธุรกิจพลังงาน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450.91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456.81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61703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กรมพัฒนาพลังงานทดแทนและอนุรักษ์พลังงาน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441.91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450.75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159441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สำนักงานนโยบายและแผนพลังงาน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459.97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474.93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1906010"/>
                  </a:ext>
                </a:extLst>
              </a:tr>
            </a:tbl>
          </a:graphicData>
        </a:graphic>
      </p:graphicFrame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82283" y="312451"/>
            <a:ext cx="11621042" cy="423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การกำหนดเกณฑ์การประเมินตัวชี้วัด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ประจำปีงบประมาณ พ.ศ. 2567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(ต่อ)</a:t>
            </a:r>
          </a:p>
        </p:txBody>
      </p:sp>
      <p:graphicFrame>
        <p:nvGraphicFramePr>
          <p:cNvPr id="5" name="Table 2">
            <a:extLst>
              <a:ext uri="{FF2B5EF4-FFF2-40B4-BE49-F238E27FC236}">
                <a16:creationId xmlns:a16="http://schemas.microsoft.com/office/drawing/2014/main" id="{37A57892-6FCE-8299-FA00-139564307B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5893048"/>
              </p:ext>
            </p:extLst>
          </p:nvPr>
        </p:nvGraphicFramePr>
        <p:xfrm>
          <a:off x="6149065" y="903309"/>
          <a:ext cx="5865171" cy="52484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226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04816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639833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383318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  <a:gridCol w="601133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  <a:gridCol w="567267">
                  <a:extLst>
                    <a:ext uri="{9D8B030D-6E8A-4147-A177-3AD203B41FA5}">
                      <a16:colId xmlns:a16="http://schemas.microsoft.com/office/drawing/2014/main" val="904822626"/>
                    </a:ext>
                  </a:extLst>
                </a:gridCol>
                <a:gridCol w="706537">
                  <a:extLst>
                    <a:ext uri="{9D8B030D-6E8A-4147-A177-3AD203B41FA5}">
                      <a16:colId xmlns:a16="http://schemas.microsoft.com/office/drawing/2014/main" val="3777976185"/>
                    </a:ext>
                  </a:extLst>
                </a:gridCol>
              </a:tblGrid>
              <a:tr h="242980"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  <a:b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8836014"/>
                  </a:ext>
                </a:extLst>
              </a:tr>
              <a:tr h="24298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ขั้นต้น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มาตรฐาน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ขั้นสูง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พาณิชย์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สำนักงานปลัดกระทรวงพาณิชย์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457.40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469.79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กรมการค้าต่างประเทศ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450.21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455.41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3042074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กรมการค้าภายใน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449.41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453.81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840341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กรมเจรจาการค้าระหว่างประเทศ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456.62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468.24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206039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กรมทรัพย์สินทางปัญญา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445.26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454.17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727033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กรมพัฒนาธุรกิจการค้า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447.76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456.72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94308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กรมส่งเสริมการค้าระหว่างประเทศ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461.45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477.89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สำนักงานนโยบายและยุทธศาสตร์การค้า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438.89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447.67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7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มหาดไทย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สำนักงานปลัดกระทรวงมหาดไทย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461.95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478.89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กรมการปกครอง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404.31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412.40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กรมการพัฒนาชุมชน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466.37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487.73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กรมที่ดิน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459.16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473.32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กรมป้องกันและบรรเทาสาธารณภัย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457.12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469.24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กรมโยธา</a:t>
                      </a:r>
                      <a:r>
                        <a:rPr lang="th-TH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ธิ</a:t>
                      </a: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การและผังเมือง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448.71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452.41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กรมส่งเสริมการปกครองท้องถิ่น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442.74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451.59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0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ยุติธรรม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สำนักงานปลัดกระทรวงยุติธรรม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461.48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477.96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กรมคุ้มครองสิทธิและเสรีภาพ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447.90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450.79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กรมคุมประพฤติ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428.14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436.70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กรมบังคับคดี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455.16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465.32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กรมพินิจและคุ้มครองเด็กและเยาวชน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456.50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467.99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กรมราชทัณฑ์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452.86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460.72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กรมสอบสวนคดีพิเศษ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458.09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471.17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สถาบันนิติวิทยาศาสตร์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454.18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463.36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สำนักงานกิจการยุติธรรม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350.00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367.81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404.59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1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สำนักงานคณะกรรมการป้องกันและปราบปรามยาเสพติด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450.15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455.30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DA28761D-3144-8AA1-E339-B4488AD60721}"/>
              </a:ext>
            </a:extLst>
          </p:cNvPr>
          <p:cNvSpPr txBox="1"/>
          <p:nvPr/>
        </p:nvSpPr>
        <p:spPr>
          <a:xfrm>
            <a:off x="31899" y="6510384"/>
            <a:ext cx="12078586" cy="392864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ต่ำกว่า 350 คะแนน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ตั้งแต่ 350 แต่น้อยกว่า 400 คะแนน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b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            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ตั้งแต่ 400 - 450 คะแนน,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4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มากกว่า 450 คะแนน</a:t>
            </a:r>
          </a:p>
        </p:txBody>
      </p:sp>
      <p:sp>
        <p:nvSpPr>
          <p:cNvPr id="7" name="ตัวแทนหมายเลขสไลด์ 1">
            <a:extLst>
              <a:ext uri="{FF2B5EF4-FFF2-40B4-BE49-F238E27FC236}">
                <a16:creationId xmlns:a16="http://schemas.microsoft.com/office/drawing/2014/main" id="{94796B1F-7F4A-2118-B06B-A669D34D5441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66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8510632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7C6D54B-0233-61E7-6F64-C93DE37466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3383944"/>
              </p:ext>
            </p:extLst>
          </p:nvPr>
        </p:nvGraphicFramePr>
        <p:xfrm>
          <a:off x="100553" y="903309"/>
          <a:ext cx="5865171" cy="56294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226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18288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623930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385749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  <a:gridCol w="601133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  <a:gridCol w="567267">
                  <a:extLst>
                    <a:ext uri="{9D8B030D-6E8A-4147-A177-3AD203B41FA5}">
                      <a16:colId xmlns:a16="http://schemas.microsoft.com/office/drawing/2014/main" val="904822626"/>
                    </a:ext>
                  </a:extLst>
                </a:gridCol>
                <a:gridCol w="706537">
                  <a:extLst>
                    <a:ext uri="{9D8B030D-6E8A-4147-A177-3AD203B41FA5}">
                      <a16:colId xmlns:a16="http://schemas.microsoft.com/office/drawing/2014/main" val="3777976185"/>
                    </a:ext>
                  </a:extLst>
                </a:gridCol>
              </a:tblGrid>
              <a:tr h="242980"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  <a:b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8836014"/>
                  </a:ext>
                </a:extLst>
              </a:tr>
              <a:tr h="24298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ขั้นต้น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มาตรฐาน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ขั้นสูง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453.98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462.95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กรมการจัดหางาน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453.32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461.64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481715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กรมสวัสดิการและคุ้มครองแรงงาน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450.87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456.73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173237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สำนักงานประกันสังคม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458.70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472.39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กรมพัฒนาฝีมือแรงงาน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448.95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452.89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วัฒนธรรม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สำนักงานปลัดกระทรวงวัฒนธรรม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450.99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456.97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กรมการศาสนา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402.09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410.13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1079421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กรมศิลปากร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428.67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437.24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382311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กรมส่งเสริมวัฒนธรรม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428.04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436.60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78477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</a:t>
                      </a:r>
                      <a:r>
                        <a:rPr lang="th-TH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ศิลป</a:t>
                      </a: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วัฒนธรรมร่วมสมัย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447.89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ศึกษาธิการ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สำนักงานปลัดกระทรวงศึกษาธิการ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455.91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466.82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สำนักงานคณะกรรมการการศึกษาขั้นพื้นฐาน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450.33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455.66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สำนักงานคณะกรรมการการอาชีวศึกษา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423.20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431.66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สำนักงานเลขาธิการสภาการศึกษา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414.71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423.00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สาธารณสุข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สำนักงานปลัดกระทรวงสาธารณสุข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460.88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476.75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กรมการแพทย์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447.67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456.62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กรมการแพทย์แผนไทยและการแพทย์ทางเลือก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460.37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475.74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กรมควบคุมโรค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461.03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477.05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กรมวิทยาศาสตร์การแพทย์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462.02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479.04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กรมสนับสนุนบริการสุขภาพ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459.16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473.32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กรมสุขภาพจิต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451.79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458.57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กรมอนามัย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462.84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480.67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สำนักงานคณะกรรมการอาหารและยา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465.74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486.48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อุตสาหกรรม</a:t>
                      </a:r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สำนักงานปลัดกระทรวงอุตสาหกรรม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452.58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460.16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กรมโรงงานอุตสาหกรรม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440.27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449.08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447.28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456.23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กรมอุตสาหกรรมพื้นฐานและการเหมืองแร่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449.35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458.34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7509960"/>
                  </a:ext>
                </a:extLst>
              </a:tr>
            </a:tbl>
          </a:graphicData>
        </a:graphic>
      </p:graphicFrame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82283" y="312451"/>
            <a:ext cx="11621042" cy="423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การกำหนดเกณฑ์การประเมินตัวชี้วัด 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ประจำปีงบประมาณ พ.ศ. 2567</a:t>
            </a: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(ต่อ)</a:t>
            </a:r>
          </a:p>
        </p:txBody>
      </p:sp>
      <p:graphicFrame>
        <p:nvGraphicFramePr>
          <p:cNvPr id="5" name="Table 2">
            <a:extLst>
              <a:ext uri="{FF2B5EF4-FFF2-40B4-BE49-F238E27FC236}">
                <a16:creationId xmlns:a16="http://schemas.microsoft.com/office/drawing/2014/main" id="{37A57892-6FCE-8299-FA00-139564307B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8571192"/>
              </p:ext>
            </p:extLst>
          </p:nvPr>
        </p:nvGraphicFramePr>
        <p:xfrm>
          <a:off x="6149065" y="903309"/>
          <a:ext cx="5865171" cy="55502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226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36621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2608028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383318">
                  <a:extLst>
                    <a:ext uri="{9D8B030D-6E8A-4147-A177-3AD203B41FA5}">
                      <a16:colId xmlns:a16="http://schemas.microsoft.com/office/drawing/2014/main" val="3409922828"/>
                    </a:ext>
                  </a:extLst>
                </a:gridCol>
                <a:gridCol w="601133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  <a:gridCol w="567267">
                  <a:extLst>
                    <a:ext uri="{9D8B030D-6E8A-4147-A177-3AD203B41FA5}">
                      <a16:colId xmlns:a16="http://schemas.microsoft.com/office/drawing/2014/main" val="904822626"/>
                    </a:ext>
                  </a:extLst>
                </a:gridCol>
                <a:gridCol w="706537">
                  <a:extLst>
                    <a:ext uri="{9D8B030D-6E8A-4147-A177-3AD203B41FA5}">
                      <a16:colId xmlns:a16="http://schemas.microsoft.com/office/drawing/2014/main" val="3777976185"/>
                    </a:ext>
                  </a:extLst>
                </a:gridCol>
              </a:tblGrid>
              <a:tr h="242980"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  <a:b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th-TH" sz="1200" b="1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8836014"/>
                  </a:ext>
                </a:extLst>
              </a:tr>
              <a:tr h="24298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กลุ่มเกณฑ์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ขั้นต้น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มาตรฐาน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th-TH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ขั้นสูง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กระทรวง</a:t>
                      </a:r>
                      <a:br>
                        <a:rPr lang="th-TH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สำนักงานคณะกรรมการอ้อยและน้ำตาลทราย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448.51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457.48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727033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สำนักงานมาตรฐานผลิตภัณฑ์อุตสาหกรรม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461.12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477.23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94308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สำนักงานเศรษฐกิจอุตสาหกรรม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459.05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473.10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ส่วนราชการ</a:t>
                      </a:r>
                      <a:br>
                        <a:rPr lang="th-TH" sz="12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ไม่สังกัดฯ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ศูนย์อำนวยการบริหารจังหวัดชายแดนภาคใต้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449.39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สำนักงานคณะกรรมการป้องกันและปราบปรามการทุจริตในภาครัฐ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434.67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443.36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>
                        <a:lnSpc>
                          <a:spcPct val="90000"/>
                        </a:lnSpc>
                      </a:pP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สำนักงานคณะกรรมการพิเศษเพื่อประสานงานโครงการ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อันเนื่องมาจากพระราชดำริ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436.94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445.68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สำนักงานป้องกันและปราบปรามการฟอกเงิน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455.37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465.74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สำนักงานพระพุทธศาสนาแห่งชาติ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444.23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453.11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สำนักงานราชบัณฑิตยสภา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350.00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363.25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399.58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6">
                  <a:txBody>
                    <a:bodyPr/>
                    <a:lstStyle/>
                    <a:p>
                      <a:pPr marL="0" indent="0"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</a:t>
                      </a:r>
                      <a:b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กรมประชาสัมพันธ์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420.30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428.71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สำนักข่าวกรองแห่งชาติ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415.47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423.78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สำนักงบประมาณ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449.69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454.38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>
                        <a:lnSpc>
                          <a:spcPct val="90000"/>
                        </a:lnSpc>
                      </a:pP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สำนักงานขับเคลื่อนการปฏิรูปประเทศ ยุทธศาสตร์ชาติ </a:t>
                      </a:r>
                      <a:b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และการสร้างความสามัคคีปรองดอง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436.01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444.73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สำนักงานคณะกรรมการกฤษฎีกา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446.49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455.42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สำนักงานคณะกรรมการข้าราชการพลเรือน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402.01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410.05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145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สำนักงานคณะกรรมการคุ้มครองผู้บริโภค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454.08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463.16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146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สำนักงานคณะกรรมการนโยบายที่ดินแห่งชาติ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430.77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439.39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147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สำนักงานคณะกรรมการพัฒนาระบบราชการ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461.53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478.06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148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สำนักงานทรัพยากรน้ำแห่งชาติ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425.33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433.84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352882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149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สำนักงานปลัดสำนักนายกรัฐมนตรี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457.22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469.44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095764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150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สำนักงานสภาความมั่นคงแห่งชาติ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409.88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418.08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3227828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151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สำนักงานสภาพัฒนาการเศรษฐกิจและสังคมแห่งชาติ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422.98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431.44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5492757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152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สำนักเลขาธิการคณะรัฐมนตรี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433.90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442.58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017460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153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สำนักเลขาธิการนายกรัฐมนตรี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400.00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440.18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448.98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9617039"/>
                  </a:ext>
                </a:extLst>
              </a:tr>
              <a:tr h="118436">
                <a:tc>
                  <a:txBody>
                    <a:bodyPr/>
                    <a:lstStyle/>
                    <a:p>
                      <a:pPr algn="ctr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154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l" fontAlgn="t"/>
                      <a:endParaRPr lang="th-TH" sz="12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th-TH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สำนักงานคณะกรรมการส่งเสริมการลงทุน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445.00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449.48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453.96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61594410"/>
                  </a:ext>
                </a:extLst>
              </a:tr>
            </a:tbl>
          </a:graphicData>
        </a:graphic>
      </p:graphicFrame>
      <p:sp>
        <p:nvSpPr>
          <p:cNvPr id="7" name="TextBox 5">
            <a:extLst>
              <a:ext uri="{FF2B5EF4-FFF2-40B4-BE49-F238E27FC236}">
                <a16:creationId xmlns:a16="http://schemas.microsoft.com/office/drawing/2014/main" id="{51B0B17A-D688-6676-877A-C6CAC26A10C5}"/>
              </a:ext>
            </a:extLst>
          </p:cNvPr>
          <p:cNvSpPr txBox="1"/>
          <p:nvPr/>
        </p:nvSpPr>
        <p:spPr>
          <a:xfrm>
            <a:off x="31899" y="6510384"/>
            <a:ext cx="12078586" cy="392864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ต่ำกว่า 350 คะแนน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ตั้งแต่ 350 แต่น้อยกว่า 400 คะแนน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b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             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en-US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ตั้งแต่ 400 - 450 คะแนน, </a:t>
            </a:r>
            <a:r>
              <a:rPr kumimoji="0" lang="th-TH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กลุ่มเกณฑ์ </a:t>
            </a:r>
            <a:r>
              <a:rPr kumimoji="0" lang="en-US" sz="12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4 </a:t>
            </a:r>
            <a:r>
              <a:rPr kumimoji="0" lang="th-TH" sz="12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คือ ส่วนราชการที่มีคะแนนผลการประเมินในปีงบประมาณ พ.ศ. 2566  มากกว่า 450 คะแนน</a:t>
            </a:r>
          </a:p>
        </p:txBody>
      </p:sp>
      <p:sp>
        <p:nvSpPr>
          <p:cNvPr id="6" name="ตัวแทนหมายเลขสไลด์ 1">
            <a:extLst>
              <a:ext uri="{FF2B5EF4-FFF2-40B4-BE49-F238E27FC236}">
                <a16:creationId xmlns:a16="http://schemas.microsoft.com/office/drawing/2014/main" id="{3B004B05-8F4A-AEED-98B9-5484EDADA0DB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67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6922094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52">
            <a:extLst>
              <a:ext uri="{FF2B5EF4-FFF2-40B4-BE49-F238E27FC236}">
                <a16:creationId xmlns:a16="http://schemas.microsoft.com/office/drawing/2014/main" id="{4C2DB63B-E1B2-548E-9EE1-E7E9DAE0DEBF}"/>
              </a:ext>
            </a:extLst>
          </p:cNvPr>
          <p:cNvSpPr>
            <a:spLocks noChangeArrowheads="1"/>
          </p:cNvSpPr>
          <p:nvPr/>
        </p:nvSpPr>
        <p:spPr bwMode="gray">
          <a:xfrm>
            <a:off x="345123" y="2657109"/>
            <a:ext cx="9262310" cy="138149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28575" algn="ctr">
            <a:solidFill>
              <a:srgbClr val="9999FF"/>
            </a:solidFill>
            <a:round/>
            <a:headEnd/>
            <a:tailEnd/>
          </a:ln>
          <a:effectLst>
            <a:outerShdw dist="99190" dir="2388334" algn="ctr" rotWithShape="0">
              <a:srgbClr val="DDDDDD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3" name="Text Box 54">
            <a:extLst>
              <a:ext uri="{FF2B5EF4-FFF2-40B4-BE49-F238E27FC236}">
                <a16:creationId xmlns:a16="http://schemas.microsoft.com/office/drawing/2014/main" id="{900D2BFE-C094-F4FC-B46C-310EEFE00A54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878023" y="2910845"/>
            <a:ext cx="8217999" cy="5181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แนวทางการกำหนดน้ำหนักตัวชี้วัดการพัฒนาองค์กรสู่ดิจิทัล (ร้อยละ </a:t>
            </a:r>
            <a:r>
              <a:rPr kumimoji="0" lang="en-US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20)</a:t>
            </a:r>
          </a:p>
        </p:txBody>
      </p:sp>
      <p:sp>
        <p:nvSpPr>
          <p:cNvPr id="10" name="AutoShape 53">
            <a:extLst>
              <a:ext uri="{FF2B5EF4-FFF2-40B4-BE49-F238E27FC236}">
                <a16:creationId xmlns:a16="http://schemas.microsoft.com/office/drawing/2014/main" id="{991F7912-79F8-0E4F-E53A-5238D8E64276}"/>
              </a:ext>
            </a:extLst>
          </p:cNvPr>
          <p:cNvSpPr>
            <a:spLocks noChangeArrowheads="1"/>
          </p:cNvSpPr>
          <p:nvPr/>
        </p:nvSpPr>
        <p:spPr bwMode="gray">
          <a:xfrm>
            <a:off x="6656" y="2711525"/>
            <a:ext cx="685800" cy="685800"/>
          </a:xfrm>
          <a:prstGeom prst="diamond">
            <a:avLst/>
          </a:prstGeom>
          <a:solidFill>
            <a:srgbClr val="9999FF"/>
          </a:solidFill>
          <a:ln w="25400" algn="ctr">
            <a:solidFill>
              <a:srgbClr val="FFFFFF"/>
            </a:solidFill>
            <a:miter lim="800000"/>
            <a:headEnd/>
            <a:tailEnd/>
          </a:ln>
          <a:effectLst>
            <a:outerShdw dist="63500" dir="221219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1" name="Text Box 55">
            <a:extLst>
              <a:ext uri="{FF2B5EF4-FFF2-40B4-BE49-F238E27FC236}">
                <a16:creationId xmlns:a16="http://schemas.microsoft.com/office/drawing/2014/main" id="{DFD27D4E-9BC4-1FE9-FABF-D89A19FE037E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59556" y="2809950"/>
            <a:ext cx="3561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92457" dir="984327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kern="0" dirty="0">
                <a:solidFill>
                  <a:srgbClr val="FFFFFF"/>
                </a:solidFill>
                <a:latin typeface="Arial" panose="020B0604020202020204" pitchFamily="34" charset="0"/>
              </a:rPr>
              <a:t>5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2" name="ตัวแทนหมายเลขสไลด์ 1">
            <a:extLst>
              <a:ext uri="{FF2B5EF4-FFF2-40B4-BE49-F238E27FC236}">
                <a16:creationId xmlns:a16="http://schemas.microsoft.com/office/drawing/2014/main" id="{B543B0CE-AE4C-17F4-5DCC-C0C48207D11E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68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6183149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3B9A688-7C16-A522-9D2A-8A8DD5BC50BA}"/>
              </a:ext>
            </a:extLst>
          </p:cNvPr>
          <p:cNvSpPr/>
          <p:nvPr/>
        </p:nvSpPr>
        <p:spPr>
          <a:xfrm>
            <a:off x="180923" y="937804"/>
            <a:ext cx="11830153" cy="5785612"/>
          </a:xfrm>
          <a:prstGeom prst="roundRect">
            <a:avLst>
              <a:gd name="adj" fmla="val 5866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4" name="Table 2">
            <a:extLst>
              <a:ext uri="{FF2B5EF4-FFF2-40B4-BE49-F238E27FC236}">
                <a16:creationId xmlns:a16="http://schemas.microsoft.com/office/drawing/2014/main" id="{97CBBC3D-A425-4F65-4501-DAF63FD9B7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3507101"/>
              </p:ext>
            </p:extLst>
          </p:nvPr>
        </p:nvGraphicFramePr>
        <p:xfrm>
          <a:off x="248288" y="1420603"/>
          <a:ext cx="11694523" cy="4685619"/>
        </p:xfrm>
        <a:graphic>
          <a:graphicData uri="http://schemas.openxmlformats.org/drawingml/2006/table">
            <a:tbl>
              <a:tblPr firstRow="1" bandRow="1"/>
              <a:tblGrid>
                <a:gridCol w="3805238">
                  <a:extLst>
                    <a:ext uri="{9D8B030D-6E8A-4147-A177-3AD203B41FA5}">
                      <a16:colId xmlns:a16="http://schemas.microsoft.com/office/drawing/2014/main" val="2171259564"/>
                    </a:ext>
                  </a:extLst>
                </a:gridCol>
                <a:gridCol w="970861">
                  <a:extLst>
                    <a:ext uri="{9D8B030D-6E8A-4147-A177-3AD203B41FA5}">
                      <a16:colId xmlns:a16="http://schemas.microsoft.com/office/drawing/2014/main" val="2938216229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23593862"/>
                    </a:ext>
                  </a:extLst>
                </a:gridCol>
                <a:gridCol w="875899">
                  <a:extLst>
                    <a:ext uri="{9D8B030D-6E8A-4147-A177-3AD203B41FA5}">
                      <a16:colId xmlns:a16="http://schemas.microsoft.com/office/drawing/2014/main" val="3514404535"/>
                    </a:ext>
                  </a:extLst>
                </a:gridCol>
                <a:gridCol w="885525">
                  <a:extLst>
                    <a:ext uri="{9D8B030D-6E8A-4147-A177-3AD203B41FA5}">
                      <a16:colId xmlns:a16="http://schemas.microsoft.com/office/drawing/2014/main" val="3271923368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4168269537"/>
                    </a:ext>
                  </a:extLst>
                </a:gridCol>
                <a:gridCol w="733791">
                  <a:extLst>
                    <a:ext uri="{9D8B030D-6E8A-4147-A177-3AD203B41FA5}">
                      <a16:colId xmlns:a16="http://schemas.microsoft.com/office/drawing/2014/main" val="1680711130"/>
                    </a:ext>
                  </a:extLst>
                </a:gridCol>
                <a:gridCol w="864803">
                  <a:extLst>
                    <a:ext uri="{9D8B030D-6E8A-4147-A177-3AD203B41FA5}">
                      <a16:colId xmlns:a16="http://schemas.microsoft.com/office/drawing/2014/main" val="2224385037"/>
                    </a:ext>
                  </a:extLst>
                </a:gridCol>
                <a:gridCol w="864803">
                  <a:extLst>
                    <a:ext uri="{9D8B030D-6E8A-4147-A177-3AD203B41FA5}">
                      <a16:colId xmlns:a16="http://schemas.microsoft.com/office/drawing/2014/main" val="350637522"/>
                    </a:ext>
                  </a:extLst>
                </a:gridCol>
                <a:gridCol w="864803">
                  <a:extLst>
                    <a:ext uri="{9D8B030D-6E8A-4147-A177-3AD203B41FA5}">
                      <a16:colId xmlns:a16="http://schemas.microsoft.com/office/drawing/2014/main" val="2067862138"/>
                    </a:ext>
                  </a:extLst>
                </a:gridCol>
              </a:tblGrid>
              <a:tr h="285848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1" i="0" u="none" strike="noStrike" cap="none">
                          <a:solidFill>
                            <a:schemeClr val="lt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th-TH" sz="14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/ กรณี</a:t>
                      </a:r>
                      <a:endParaRPr lang="en-US" sz="14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th-TH" sz="1400" b="1" i="0" u="none" strike="noStrike" cap="none" dirty="0">
                          <a:solidFill>
                            <a:schemeClr val="lt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น้ำหนัก</a:t>
                      </a:r>
                      <a:endParaRPr lang="en-US" sz="1400" b="1" i="0" u="none" strike="noStrike" cap="none" dirty="0">
                        <a:solidFill>
                          <a:schemeClr val="lt1"/>
                        </a:solidFill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400" b="1" i="0" u="none" strike="noStrike" cap="none" dirty="0">
                          <a:solidFill>
                            <a:schemeClr val="lt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1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400" b="1" i="0" u="none" strike="noStrike" cap="none" dirty="0">
                          <a:solidFill>
                            <a:schemeClr val="lt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400" b="1" i="0" u="none" strike="noStrike" cap="none" dirty="0">
                          <a:solidFill>
                            <a:schemeClr val="lt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3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400" b="1" i="0" u="none" strike="noStrike" cap="none" dirty="0">
                          <a:solidFill>
                            <a:schemeClr val="lt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4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400" b="1" i="0" u="none" strike="noStrike" cap="none" dirty="0">
                          <a:solidFill>
                            <a:schemeClr val="lt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5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400" b="1" i="0" u="none" strike="noStrike" cap="none" dirty="0">
                          <a:solidFill>
                            <a:schemeClr val="lt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6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400" b="1" i="0" u="none" strike="noStrike" cap="none" dirty="0">
                          <a:solidFill>
                            <a:schemeClr val="lt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7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marR="0" algn="ctr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</a:pPr>
                      <a:r>
                        <a:rPr lang="en-US" sz="1400" b="1" i="0" u="none" strike="noStrike" cap="none" dirty="0">
                          <a:solidFill>
                            <a:schemeClr val="lt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8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8375074"/>
                  </a:ext>
                </a:extLst>
              </a:tr>
              <a:tr h="388974">
                <a:tc gridSpan="10">
                  <a:txBody>
                    <a:bodyPr/>
                    <a:lstStyle/>
                    <a:p>
                      <a:pPr marL="914400" marR="0" lvl="0" indent="-64770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+mj-lt"/>
                        <a:buNone/>
                        <a:tabLst>
                          <a:tab pos="914400" algn="l"/>
                        </a:tabLst>
                        <a:defRPr/>
                      </a:pPr>
                      <a:r>
                        <a:rPr lang="th-TH" sz="1400" b="1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การสร้างนวัตกรรมในการปรับปรุงกระบวนงานหรือการให้บริการ</a:t>
                      </a:r>
                      <a:r>
                        <a:rPr lang="en-US" sz="1400" b="1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</a:t>
                      </a:r>
                      <a:r>
                        <a:rPr lang="th-TH" sz="1400" b="1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(</a:t>
                      </a:r>
                      <a:r>
                        <a:rPr lang="en-US" sz="1400" b="1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e-Service)</a:t>
                      </a:r>
                      <a:r>
                        <a:rPr lang="th-TH" sz="1400" b="1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</a:t>
                      </a:r>
                      <a:endParaRPr lang="th-TH" sz="1400" b="1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5364292"/>
                  </a:ext>
                </a:extLst>
              </a:tr>
              <a:tr h="391635">
                <a:tc rowSpan="2"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914400" indent="-685800">
                        <a:lnSpc>
                          <a:spcPct val="90000"/>
                        </a:lnSpc>
                        <a:buFont typeface="+mj-lt"/>
                        <a:buNone/>
                        <a:tabLst>
                          <a:tab pos="914400" algn="l"/>
                        </a:tabLst>
                      </a:pPr>
                      <a:r>
                        <a:rPr lang="th-TH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</a:t>
                      </a:r>
                      <a:r>
                        <a:rPr lang="en-US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</a:t>
                      </a:r>
                      <a:r>
                        <a:rPr lang="th-TH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en-US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 	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</a:t>
                      </a:r>
                      <a:r>
                        <a:rPr lang="th-TH" sz="14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ความสำเร็จในการขับเคลื่อนการพัฒนางานบริการ </a:t>
                      </a:r>
                      <a:r>
                        <a:rPr lang="en-US" sz="14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Agenda </a:t>
                      </a:r>
                      <a:r>
                        <a:rPr lang="th-TH" sz="14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ตามมติคณะรัฐมนตรี (12 งานบริการ)</a:t>
                      </a:r>
                      <a:endParaRPr lang="th-TH" sz="1400" b="0" dirty="0">
                        <a:solidFill>
                          <a:srgbClr val="FF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914400" indent="-685800">
                        <a:lnSpc>
                          <a:spcPct val="90000"/>
                        </a:lnSpc>
                        <a:buFont typeface="+mj-lt"/>
                        <a:buNone/>
                        <a:tabLst>
                          <a:tab pos="914400" algn="l"/>
                        </a:tabLst>
                      </a:pPr>
                      <a:endParaRPr lang="th-TH" sz="1400" b="0" dirty="0">
                        <a:solidFill>
                          <a:srgbClr val="FF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>
                        <a:lnSpc>
                          <a:spcPct val="90000"/>
                        </a:lnSpc>
                      </a:pPr>
                      <a:r>
                        <a:rPr lang="th-TH" sz="12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หน่วยงานหลัก</a:t>
                      </a:r>
                      <a:br>
                        <a:rPr lang="th-TH" sz="12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ไม่น้อยกว่า </a:t>
                      </a:r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th-TH" sz="12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2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หน่วยงานสนับสนุนไม่น้อยกว่า </a:t>
                      </a:r>
                      <a:r>
                        <a:rPr lang="en-US" sz="12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2.5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หลัก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5</a:t>
                      </a: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หรือ</a:t>
                      </a:r>
                    </a:p>
                    <a:p>
                      <a:pPr marL="0" indent="0"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สนับสนุน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2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หลัก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: </a:t>
                      </a:r>
                      <a:r>
                        <a:rPr kumimoji="0" lang="en-US" sz="1200" b="0" i="0" u="sng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5</a:t>
                      </a: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</a:t>
                      </a: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หรือ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สนับสนุน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: </a:t>
                      </a:r>
                      <a:r>
                        <a:rPr kumimoji="0" lang="en-US" sz="1200" b="0" i="0" u="sng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หลัก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: </a:t>
                      </a:r>
                      <a:r>
                        <a:rPr kumimoji="0" lang="en-US" sz="1200" b="0" i="0" u="sng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5</a:t>
                      </a: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</a:t>
                      </a: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หรือ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สนับสนุน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: </a:t>
                      </a:r>
                      <a:r>
                        <a:rPr kumimoji="0" lang="en-US" sz="1200" b="0" i="0" u="sng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หลัก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: </a:t>
                      </a:r>
                      <a:r>
                        <a:rPr kumimoji="0" lang="en-US" sz="1200" b="0" i="0" u="sng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5</a:t>
                      </a: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</a:t>
                      </a: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หรือ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สนับสนุน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: </a:t>
                      </a:r>
                      <a:r>
                        <a:rPr kumimoji="0" lang="en-US" sz="1200" b="0" i="0" u="sng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4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9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4446142"/>
                  </a:ext>
                </a:extLst>
              </a:tr>
              <a:tr h="39163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l">
                        <a:lnSpc>
                          <a:spcPct val="90000"/>
                        </a:lnSpc>
                      </a:pPr>
                      <a:endParaRPr lang="en-US" sz="120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หลัก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5 </a:t>
                      </a:r>
                      <a:r>
                        <a:rPr lang="th-TH" sz="1200" b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 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สนับสนุน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2.5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หลัก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5 </a:t>
                      </a:r>
                      <a:r>
                        <a:rPr lang="th-TH" sz="1200" b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 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สนับสนุน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2.5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หลัก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5 </a:t>
                      </a:r>
                      <a:r>
                        <a:rPr lang="th-TH" sz="1200" b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 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สนับสนุน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2.5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หลัก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5 </a:t>
                      </a:r>
                      <a:r>
                        <a:rPr lang="th-TH" sz="1200" b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 </a:t>
                      </a:r>
                    </a:p>
                    <a:p>
                      <a:pPr>
                        <a:lnSpc>
                          <a:spcPct val="80000"/>
                        </a:lnSpc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สนับสนุน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2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2.5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en-US" sz="14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5863950"/>
                  </a:ext>
                </a:extLst>
              </a:tr>
              <a:tr h="478628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895350" indent="-666750">
                        <a:lnSpc>
                          <a:spcPct val="90000"/>
                        </a:lnSpc>
                        <a:tabLst>
                          <a:tab pos="914400" algn="l"/>
                        </a:tabLst>
                      </a:pPr>
                      <a:r>
                        <a:rPr lang="th-TH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</a:t>
                      </a:r>
                      <a:r>
                        <a:rPr lang="en-US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1</a:t>
                      </a:r>
                      <a:r>
                        <a:rPr lang="th-TH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(2) </a:t>
                      </a:r>
                      <a:r>
                        <a:rPr lang="th-TH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	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ระดับความสำเร็จในการ</a:t>
                      </a:r>
                      <a:r>
                        <a:rPr lang="th-TH" sz="14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สร้างนวัตกรรมในการปรับปรุงกระบวนงาน (</a:t>
                      </a:r>
                      <a:r>
                        <a:rPr lang="en-US" sz="14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e-Service) </a:t>
                      </a:r>
                      <a:r>
                        <a:rPr lang="th-TH" sz="14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4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</a:t>
                      </a:r>
                      <a:r>
                        <a:rPr kumimoji="0" lang="th-TH" sz="14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</a:t>
                      </a:r>
                      <a:endParaRPr lang="en-US" sz="14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200" b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ไม่น้อยกว่า </a:t>
                      </a:r>
                      <a:r>
                        <a:rPr lang="en-US" sz="1200" b="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2.5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400" b="1" dirty="0">
                          <a:solidFill>
                            <a:srgbClr val="C0000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?</a:t>
                      </a:r>
                      <a:endParaRPr lang="en-US" sz="1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400" b="1" dirty="0">
                          <a:solidFill>
                            <a:srgbClr val="C0000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?</a:t>
                      </a:r>
                      <a:endParaRPr lang="en-US" sz="14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?</a:t>
                      </a:r>
                      <a:endParaRPr kumimoji="0" lang="en-US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?</a:t>
                      </a:r>
                      <a:endParaRPr kumimoji="0" lang="en-US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?</a:t>
                      </a:r>
                      <a:endParaRPr kumimoji="0" lang="en-US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?</a:t>
                      </a:r>
                      <a:endParaRPr kumimoji="0" lang="en-US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?</a:t>
                      </a:r>
                      <a:endParaRPr kumimoji="0" lang="en-US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4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C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?</a:t>
                      </a:r>
                      <a:endParaRPr kumimoji="0" lang="en-US" sz="14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9201393"/>
                  </a:ext>
                </a:extLst>
              </a:tr>
              <a:tr h="376522">
                <a:tc gridSpan="10">
                  <a:txBody>
                    <a:bodyPr/>
                    <a:lstStyle/>
                    <a:p>
                      <a:pPr marL="177800" marR="0" lvl="0" indent="8890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+mj-lt"/>
                        <a:buNone/>
                        <a:tabLst/>
                        <a:defRPr/>
                      </a:pPr>
                      <a:r>
                        <a:rPr lang="th-TH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การพัฒนาระบบข้อมูลให้เป็นดิจิทัล (</a:t>
                      </a:r>
                      <a:r>
                        <a:rPr lang="en-US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Digitize Data) </a:t>
                      </a:r>
                      <a:r>
                        <a:rPr lang="th-TH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ทั้งข้อมูลที่ใช้ภายในหน่วยงานและข้อมูลที่จะเผยแพร่สู่หน่วยงานภายนอก/สาธารณะ เพื่อนำไปสู่การเปิดเผยข้อมูลภาครัฐ (</a:t>
                      </a:r>
                      <a:r>
                        <a:rPr lang="en-US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Open Data)</a:t>
                      </a:r>
                      <a:endParaRPr lang="en-US" sz="1400" b="1" dirty="0">
                        <a:solidFill>
                          <a:srgbClr val="FF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200" b="1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400" b="1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1422538"/>
                  </a:ext>
                </a:extLst>
              </a:tr>
              <a:tr h="479140">
                <a:tc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914400" marR="0" indent="-685800" algn="l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+mj-lt"/>
                        <a:buNone/>
                        <a:tabLst>
                          <a:tab pos="914400" algn="l"/>
                        </a:tabLst>
                      </a:pPr>
                      <a:r>
                        <a:rPr lang="th-TH" sz="1400" b="0" i="0" u="none" strike="noStrike" cap="none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ตัวชี้วัด</a:t>
                      </a:r>
                      <a:r>
                        <a:rPr lang="en-US" sz="1400" b="0" i="0" u="none" strike="noStrike" cap="none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 (1)</a:t>
                      </a:r>
                      <a:r>
                        <a:rPr lang="th-TH" sz="1400" b="0" i="0" u="none" strike="noStrike" cap="none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	</a:t>
                      </a:r>
                      <a:r>
                        <a:rPr lang="th-TH" sz="1400" b="0" i="0" u="none" strike="noStrike" cap="none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ร้อยละของชุดข้อมูลเปิดที่เป็นไปตามมาตรฐานในระบบบัญชีข้อมูลภาครัฐ </a:t>
                      </a:r>
                      <a:r>
                        <a:rPr lang="en-US" sz="1400" b="0" i="0" u="none" strike="noStrike" cap="none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(GD Catalog)</a:t>
                      </a:r>
                      <a:endParaRPr lang="en-US" sz="1400" b="0" i="0" u="none" strike="noStrike" cap="none" dirty="0">
                        <a:solidFill>
                          <a:srgbClr val="FF0000"/>
                        </a:solidFill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ไม่น้อยกว่า </a:t>
                      </a:r>
                      <a:r>
                        <a:rPr lang="en-US" sz="12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2.5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6015631"/>
                  </a:ext>
                </a:extLst>
              </a:tr>
              <a:tr h="313525">
                <a:tc>
                  <a:txBody>
                    <a:bodyPr/>
                    <a:lstStyle/>
                    <a:p>
                      <a:pPr marL="914400" marR="0" indent="-685800" algn="l" rtl="0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+mj-lt"/>
                        <a:buNone/>
                        <a:tabLst>
                          <a:tab pos="914400" algn="l"/>
                        </a:tabLst>
                      </a:pPr>
                      <a:r>
                        <a:rPr lang="th-TH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</a:t>
                      </a:r>
                      <a:r>
                        <a:rPr lang="en-US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 (2) </a:t>
                      </a:r>
                      <a:r>
                        <a:rPr lang="th-TH" sz="1400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	</a:t>
                      </a:r>
                      <a:r>
                        <a:rPr lang="th-TH" sz="140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จำนวนชุดข้อมูลหลัก</a:t>
                      </a:r>
                      <a:r>
                        <a:rPr lang="th-TH" sz="14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ของหน่วยงาน (</a:t>
                      </a:r>
                      <a:r>
                        <a:rPr lang="en-US" sz="14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Master Data)</a:t>
                      </a:r>
                      <a:endParaRPr lang="en-US" sz="1400" b="0" i="0" u="none" strike="noStrike" cap="none" dirty="0">
                        <a:solidFill>
                          <a:srgbClr val="FF0000"/>
                        </a:solidFill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ไม่น้อยกว่า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2.5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6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3266268"/>
                  </a:ext>
                </a:extLst>
              </a:tr>
              <a:tr h="313525">
                <a:tc>
                  <a:txBody>
                    <a:bodyPr/>
                    <a:lstStyle/>
                    <a:p>
                      <a:pPr marL="985838" indent="-808038">
                        <a:lnSpc>
                          <a:spcPct val="90000"/>
                        </a:lnSpc>
                      </a:pPr>
                      <a:r>
                        <a:rPr lang="en-US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</a:t>
                      </a:r>
                      <a:r>
                        <a:rPr lang="en-US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 (3) </a:t>
                      </a:r>
                      <a:r>
                        <a:rPr lang="th-TH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</a:t>
                      </a:r>
                      <a:r>
                        <a:rPr lang="th-TH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ระดับความสำเร็จในการจัดทำชุดข้อมูลตัวชี้วัดสากล </a:t>
                      </a:r>
                      <a:r>
                        <a:rPr lang="en-US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IMD</a:t>
                      </a: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ไม่น้อยกว่า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2.5</a:t>
                      </a: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6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6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9073874"/>
                  </a:ext>
                </a:extLst>
              </a:tr>
              <a:tr h="313525">
                <a:tc>
                  <a:txBody>
                    <a:bodyPr/>
                    <a:lstStyle/>
                    <a:p>
                      <a:pPr marL="985838" indent="-808038">
                        <a:lnSpc>
                          <a:spcPct val="90000"/>
                        </a:lnSpc>
                      </a:pPr>
                      <a:r>
                        <a:rPr lang="en-US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ตัวชี้วัด </a:t>
                      </a:r>
                      <a:r>
                        <a:rPr lang="en-US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 (4) </a:t>
                      </a:r>
                      <a:r>
                        <a:rPr lang="th-TH" b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</a:t>
                      </a:r>
                      <a:r>
                        <a:rPr lang="th-TH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ระดับความสำเร็จในการจัดทำชุดข้อมูลตัวชี้วัดสากล </a:t>
                      </a:r>
                      <a:r>
                        <a:rPr lang="en-US" b="0" spc="-3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GGGR</a:t>
                      </a: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ไม่น้อยกว่า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2.5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6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lang="en-US" sz="16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6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8949206"/>
                  </a:ext>
                </a:extLst>
              </a:tr>
              <a:tr h="354725">
                <a:tc gridSpan="10">
                  <a:txBody>
                    <a:bodyPr/>
                    <a:lstStyle>
                      <a:lvl1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1pPr>
                      <a:lvl2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2pPr>
                      <a:lvl3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3pPr>
                      <a:lvl4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4pPr>
                      <a:lvl5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5pPr>
                      <a:lvl6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6pPr>
                      <a:lvl7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7pPr>
                      <a:lvl8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8pPr>
                      <a:lvl9pPr marR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Font typeface="Arial"/>
                        <a:defRPr sz="1867" b="0" i="0" u="none" strike="noStrike" cap="none">
                          <a:solidFill>
                            <a:schemeClr val="dk1"/>
                          </a:solidFill>
                          <a:latin typeface="Arial"/>
                          <a:sym typeface="Arial"/>
                        </a:defRPr>
                      </a:lvl9pPr>
                    </a:lstStyle>
                    <a:p>
                      <a:pPr marL="269875" indent="0">
                        <a:lnSpc>
                          <a:spcPct val="90000"/>
                        </a:lnSpc>
                      </a:pPr>
                      <a:r>
                        <a:rPr lang="th-TH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การปรับเปลี่ยนหน่วยงานไปสู่ความเป็นดิจิทัล (</a:t>
                      </a:r>
                      <a:r>
                        <a:rPr lang="en-US" sz="14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Transformation)</a:t>
                      </a: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4017557"/>
                  </a:ext>
                </a:extLst>
              </a:tr>
              <a:tr h="285848">
                <a:tc>
                  <a:txBody>
                    <a:bodyPr/>
                    <a:lstStyle/>
                    <a:p>
                      <a:pPr marL="896938" marR="0" lvl="0" indent="-715963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ตัวชี้วัด</a:t>
                      </a:r>
                      <a:r>
                        <a:rPr kumimoji="0" lang="en-US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3 </a:t>
                      </a:r>
                      <a:r>
                        <a:rPr kumimoji="0" lang="th-TH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(</a:t>
                      </a:r>
                      <a:r>
                        <a:rPr kumimoji="0" lang="en-US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1)</a:t>
                      </a:r>
                      <a:r>
                        <a:rPr kumimoji="0" lang="th-TH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 </a:t>
                      </a:r>
                      <a:r>
                        <a:rPr kumimoji="0" lang="en-US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    </a:t>
                      </a:r>
                      <a:r>
                        <a:rPr kumimoji="0" lang="th-TH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ระดับความพร้อมรัฐบาลดิจิทัลหน่วยงานภาครัฐของประเทศไทย</a:t>
                      </a:r>
                      <a:endParaRPr kumimoji="0" lang="en-US" sz="1400" b="0" i="0" u="none" strike="noStrike" kern="0" cap="none" spc="-7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ไม่น้อยกว่า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2.5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4243784"/>
                  </a:ext>
                </a:extLst>
              </a:tr>
              <a:tr h="285848">
                <a:tc>
                  <a:txBody>
                    <a:bodyPr/>
                    <a:lstStyle/>
                    <a:p>
                      <a:pPr marL="896938" marR="0" lvl="0" indent="-715963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ตัวชี้วัด</a:t>
                      </a:r>
                      <a:r>
                        <a:rPr kumimoji="0" lang="en-US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3 (2)</a:t>
                      </a:r>
                      <a:r>
                        <a:rPr kumimoji="0" lang="th-TH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 </a:t>
                      </a:r>
                      <a:r>
                        <a:rPr kumimoji="0" lang="en-US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    </a:t>
                      </a:r>
                      <a:r>
                        <a:rPr kumimoji="0" lang="th-TH" sz="14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คะแนนความพร้อมรัฐบาลดิจิทัลหน่วยงานภาครัฐของประเทศไทย</a:t>
                      </a:r>
                      <a:endParaRPr kumimoji="0" lang="en-US" sz="1400" b="0" i="0" u="none" strike="noStrike" kern="0" cap="none" spc="-7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ไม่น้อยกว่า </a:t>
                      </a:r>
                      <a:r>
                        <a:rPr kumimoji="0" lang="en-US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2.5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2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</a:pPr>
                      <a:r>
                        <a:rPr kumimoji="0" lang="en-US" sz="12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2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6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4403565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D83239FD-590F-4257-1944-0CD77BB3D81D}"/>
              </a:ext>
            </a:extLst>
          </p:cNvPr>
          <p:cNvSpPr txBox="1"/>
          <p:nvPr/>
        </p:nvSpPr>
        <p:spPr>
          <a:xfrm>
            <a:off x="248288" y="1044765"/>
            <a:ext cx="11614212" cy="32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แนวทางการประเมิน 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 (1) , 2 (1) ,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(2) , 2 (3) , 2 (4) , 3 (1) 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3 (2) 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เป็นตัวชี้วัดบังคับของส่วนราชการตามที่หน่วยงานเจ้าภาพกำหนด</a:t>
            </a:r>
          </a:p>
        </p:txBody>
      </p:sp>
      <p:sp>
        <p:nvSpPr>
          <p:cNvPr id="25" name="Text Box 2">
            <a:extLst>
              <a:ext uri="{FF2B5EF4-FFF2-40B4-BE49-F238E27FC236}">
                <a16:creationId xmlns:a16="http://schemas.microsoft.com/office/drawing/2014/main" id="{7F5E7C08-A670-1DC9-E0F8-3D459A0FF1D8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43979" y="299988"/>
            <a:ext cx="96584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แนวทางการกำหนดน้ำหนักตัวชี้วัดการพัฒนาองค์การสู่ดิจิทัล (ร้อยละ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20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41B986D-A15D-5F41-1AB7-C18F9F1E12C5}"/>
              </a:ext>
            </a:extLst>
          </p:cNvPr>
          <p:cNvSpPr txBox="1"/>
          <p:nvPr/>
        </p:nvSpPr>
        <p:spPr>
          <a:xfrm>
            <a:off x="451168" y="6352849"/>
            <a:ext cx="112084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" panose="05000000000000000000" pitchFamily="2" charset="2"/>
              </a:rPr>
              <a:t>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เป็นตัวชี้วัดไม่บังคับ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?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น้ำหนักตามความเหมาะสมและบริบทของหน่วยงาน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292B11D-8ADB-D77A-18E0-0BE5491FA396}"/>
              </a:ext>
            </a:extLst>
          </p:cNvPr>
          <p:cNvSpPr txBox="1"/>
          <p:nvPr/>
        </p:nvSpPr>
        <p:spPr>
          <a:xfrm>
            <a:off x="4933639" y="4235377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5649DAE0-6148-7237-D6A2-E144B917D1D1}"/>
              </a:ext>
            </a:extLst>
          </p:cNvPr>
          <p:cNvSpPr txBox="1"/>
          <p:nvPr/>
        </p:nvSpPr>
        <p:spPr>
          <a:xfrm>
            <a:off x="4775855" y="2377570"/>
            <a:ext cx="184731" cy="321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15" name="Picture 14" descr="A blue circle with a white number one&#10;&#10;Description automatically generated">
            <a:extLst>
              <a:ext uri="{FF2B5EF4-FFF2-40B4-BE49-F238E27FC236}">
                <a16:creationId xmlns:a16="http://schemas.microsoft.com/office/drawing/2014/main" id="{076D52FC-2CFE-FB4F-ED9F-63C6A07A7D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120" y="1736148"/>
            <a:ext cx="360000" cy="360000"/>
          </a:xfrm>
          <a:prstGeom prst="rect">
            <a:avLst/>
          </a:prstGeom>
        </p:spPr>
      </p:pic>
      <p:pic>
        <p:nvPicPr>
          <p:cNvPr id="16" name="Picture 15" descr="A blue circle with white number three&#10;&#10;Description automatically generated">
            <a:extLst>
              <a:ext uri="{FF2B5EF4-FFF2-40B4-BE49-F238E27FC236}">
                <a16:creationId xmlns:a16="http://schemas.microsoft.com/office/drawing/2014/main" id="{413A97F6-C260-4AD2-D35B-24C79216C0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434" y="5144890"/>
            <a:ext cx="360000" cy="360000"/>
          </a:xfrm>
          <a:prstGeom prst="rect">
            <a:avLst/>
          </a:prstGeom>
        </p:spPr>
      </p:pic>
      <p:pic>
        <p:nvPicPr>
          <p:cNvPr id="17" name="Picture 16" descr="A blue circle with a white number on it&#10;&#10;Description automatically generated">
            <a:extLst>
              <a:ext uri="{FF2B5EF4-FFF2-40B4-BE49-F238E27FC236}">
                <a16:creationId xmlns:a16="http://schemas.microsoft.com/office/drawing/2014/main" id="{67D40DD6-5EAA-960C-EB94-45B5FE8737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493" y="3362303"/>
            <a:ext cx="360000" cy="360000"/>
          </a:xfrm>
          <a:prstGeom prst="rect">
            <a:avLst/>
          </a:prstGeom>
        </p:spPr>
      </p:pic>
      <p:sp>
        <p:nvSpPr>
          <p:cNvPr id="6" name="ตัวแทนหมายเลขสไลด์ 1">
            <a:extLst>
              <a:ext uri="{FF2B5EF4-FFF2-40B4-BE49-F238E27FC236}">
                <a16:creationId xmlns:a16="http://schemas.microsoft.com/office/drawing/2014/main" id="{55869A5F-A469-A139-C012-33D8B3051DD3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69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EBA6E89-B385-4005-BC44-AAD78F679AD3}"/>
              </a:ext>
            </a:extLst>
          </p:cNvPr>
          <p:cNvSpPr txBox="1"/>
          <p:nvPr/>
        </p:nvSpPr>
        <p:spPr>
          <a:xfrm>
            <a:off x="4403909" y="1681274"/>
            <a:ext cx="168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น้ำหนักไม่เกินร้อยละ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16C9B65-41DF-4458-A3C7-54D7E45DD8DD}"/>
              </a:ext>
            </a:extLst>
          </p:cNvPr>
          <p:cNvSpPr txBox="1"/>
          <p:nvPr/>
        </p:nvSpPr>
        <p:spPr>
          <a:xfrm>
            <a:off x="9804965" y="3298107"/>
            <a:ext cx="168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น้ำหนักไม่เกินร้อยละ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043207B-D5B1-8812-E950-112C82975839}"/>
              </a:ext>
            </a:extLst>
          </p:cNvPr>
          <p:cNvSpPr txBox="1"/>
          <p:nvPr/>
        </p:nvSpPr>
        <p:spPr>
          <a:xfrm>
            <a:off x="4305024" y="5098982"/>
            <a:ext cx="168249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น้ำหนักไม่เกินร้อยละ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14187792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1F9EDA57-8FC6-A4B9-A431-ABF0AC649419}"/>
              </a:ext>
            </a:extLst>
          </p:cNvPr>
          <p:cNvSpPr txBox="1"/>
          <p:nvPr/>
        </p:nvSpPr>
        <p:spPr>
          <a:xfrm>
            <a:off x="0" y="1056107"/>
            <a:ext cx="12110484" cy="4233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indent="-177800" algn="ctr">
              <a:lnSpc>
                <a:spcPct val="80000"/>
              </a:lnSpc>
              <a:defRPr/>
            </a:pPr>
            <a:r>
              <a:rPr lang="th-TH" sz="26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การขับเคลื่อนการพัฒนางานบริการ </a:t>
            </a:r>
            <a:r>
              <a:rPr lang="en-US" sz="26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Agenda </a:t>
            </a:r>
            <a:r>
              <a:rPr lang="th-TH" sz="2600" b="1" dirty="0">
                <a:latin typeface="TH SarabunPSK" panose="020B0500040200020003" pitchFamily="34" charset="-34"/>
                <a:cs typeface="TH SarabunPSK" panose="020B0500040200020003" pitchFamily="34" charset="-34"/>
              </a:rPr>
              <a:t>ตามมติคณะรัฐมนตรี (12 งานบริการ)</a:t>
            </a:r>
            <a:endParaRPr lang="th-TH" sz="2600" b="1" dirty="0"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7BA8ED6-F0A3-CEE6-D0AE-14F87BC2F7B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2890" r="8026" b="5380"/>
          <a:stretch/>
        </p:blipFill>
        <p:spPr>
          <a:xfrm>
            <a:off x="805564" y="1455886"/>
            <a:ext cx="10580871" cy="5165256"/>
          </a:xfrm>
          <a:prstGeom prst="rect">
            <a:avLst/>
          </a:prstGeom>
        </p:spPr>
      </p:pic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72B679AD-8B86-2004-352A-863C0E819D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5" name="Text Box 2">
            <a:extLst>
              <a:ext uri="{FF2B5EF4-FFF2-40B4-BE49-F238E27FC236}">
                <a16:creationId xmlns:a16="http://schemas.microsoft.com/office/drawing/2014/main" id="{7971A3DB-433B-D607-78DA-19FF748519C6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285478" y="290023"/>
            <a:ext cx="11621042" cy="397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1 (1)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ระดับความสำเร็จในการขับเคลื่อนการพัฒนางานบริการ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ตามมติคณะรัฐมนตรี (12 งานบริการ)</a:t>
            </a:r>
          </a:p>
        </p:txBody>
      </p:sp>
    </p:spTree>
    <p:extLst>
      <p:ext uri="{BB962C8B-B14F-4D97-AF65-F5344CB8AC3E}">
        <p14:creationId xmlns:p14="http://schemas.microsoft.com/office/powerpoint/2010/main" val="190999812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43B9A688-7C16-A522-9D2A-8A8DD5BC50BA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/>
        </p:nvSpPr>
        <p:spPr>
          <a:xfrm>
            <a:off x="180923" y="937804"/>
            <a:ext cx="11830153" cy="5785612"/>
          </a:xfrm>
          <a:prstGeom prst="roundRect">
            <a:avLst>
              <a:gd name="adj" fmla="val 5866"/>
            </a:avLst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41B986D-A15D-5F41-1AB7-C18F9F1E12C5}"/>
              </a:ext>
            </a:extLst>
          </p:cNvPr>
          <p:cNvSpPr txBox="1"/>
          <p:nvPr/>
        </p:nvSpPr>
        <p:spPr>
          <a:xfrm>
            <a:off x="340010" y="6187988"/>
            <a:ext cx="8244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" panose="05000000000000000000" pitchFamily="2" charset="2"/>
              </a:rPr>
              <a:t>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เป็นตัวชี้วัดไม่บังคับ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?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น้ำหนักตามความเหมาะสมและบริบทของหน่วยงาน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292B11D-8ADB-D77A-18E0-0BE5491FA396}"/>
              </a:ext>
            </a:extLst>
          </p:cNvPr>
          <p:cNvSpPr txBox="1"/>
          <p:nvPr/>
        </p:nvSpPr>
        <p:spPr>
          <a:xfrm>
            <a:off x="4881089" y="3980556"/>
            <a:ext cx="184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5649DAE0-6148-7237-D6A2-E144B917D1D1}"/>
              </a:ext>
            </a:extLst>
          </p:cNvPr>
          <p:cNvSpPr txBox="1"/>
          <p:nvPr/>
        </p:nvSpPr>
        <p:spPr>
          <a:xfrm>
            <a:off x="4723305" y="2268805"/>
            <a:ext cx="184731" cy="321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D35E0EA-2585-EAA1-C3E5-0C7D5105B5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3505785"/>
              </p:ext>
            </p:extLst>
          </p:nvPr>
        </p:nvGraphicFramePr>
        <p:xfrm>
          <a:off x="291429" y="1870011"/>
          <a:ext cx="10584000" cy="35057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96383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1045725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1014036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1014036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1014036">
                  <a:extLst>
                    <a:ext uri="{9D8B030D-6E8A-4147-A177-3AD203B41FA5}">
                      <a16:colId xmlns:a16="http://schemas.microsoft.com/office/drawing/2014/main" val="512896133"/>
                    </a:ext>
                  </a:extLst>
                </a:gridCol>
                <a:gridCol w="982347">
                  <a:extLst>
                    <a:ext uri="{9D8B030D-6E8A-4147-A177-3AD203B41FA5}">
                      <a16:colId xmlns:a16="http://schemas.microsoft.com/office/drawing/2014/main" val="806087063"/>
                    </a:ext>
                  </a:extLst>
                </a:gridCol>
                <a:gridCol w="982347">
                  <a:extLst>
                    <a:ext uri="{9D8B030D-6E8A-4147-A177-3AD203B41FA5}">
                      <a16:colId xmlns:a16="http://schemas.microsoft.com/office/drawing/2014/main" val="1340407308"/>
                    </a:ext>
                  </a:extLst>
                </a:gridCol>
                <a:gridCol w="1267545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1267545">
                  <a:extLst>
                    <a:ext uri="{9D8B030D-6E8A-4147-A177-3AD203B41FA5}">
                      <a16:colId xmlns:a16="http://schemas.microsoft.com/office/drawing/2014/main" val="2137496280"/>
                    </a:ext>
                  </a:extLst>
                </a:gridCol>
              </a:tblGrid>
              <a:tr h="0">
                <a:tc rowSpan="3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th-TH" sz="1500" b="1" spc="0" baseline="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500" b="1" spc="0" baseline="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72C4"/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th-TH" sz="1500" b="1" spc="0" baseline="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น้ำหนักขั้นต่ำ ของตัวชี้วัดการพัฒนาองค์การสู่ดิจิทัล ตามแนวทางที่กำหนด</a:t>
                      </a:r>
                      <a:endParaRPr lang="en-US" sz="1500" b="1" spc="0" baseline="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72C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en-US" sz="2000" b="1" spc="0" baseline="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72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72377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5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kumimoji="0" lang="en-US" sz="15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Data Catalog &amp; Open Data</a:t>
                      </a:r>
                      <a:endParaRPr lang="en-US" sz="15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5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en-US" sz="15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67691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en-US" sz="15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5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5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5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5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84138" indent="-84138" algn="ctr">
                        <a:lnSpc>
                          <a:spcPct val="100000"/>
                        </a:lnSpc>
                      </a:pPr>
                      <a:r>
                        <a:rPr lang="en-US" sz="15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5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5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</a:t>
                      </a:r>
                      <a:r>
                        <a:rPr kumimoji="0" lang="th-TH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</a:t>
                      </a:r>
                      <a:endParaRPr lang="en-US" sz="1500" b="1" spc="-50" baseline="0" dirty="0">
                        <a:solidFill>
                          <a:srgbClr val="FF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3 (1)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ระดับความพร้อมฯ</a:t>
                      </a:r>
                      <a:endParaRPr kumimoji="0" lang="en-US" sz="15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3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5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คะแนนความพร้อมฯ</a:t>
                      </a:r>
                      <a:endParaRPr kumimoji="0" lang="en-US" sz="15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</a:t>
                      </a:r>
                      <a:b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การท่องเที่ยวและกีฬา</a:t>
                      </a: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5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หลัก</a:t>
                      </a:r>
                      <a:r>
                        <a:rPr lang="en-US" sz="15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5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5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5</a:t>
                      </a:r>
                      <a:endParaRPr lang="en-US" sz="1500" b="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C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?</a:t>
                      </a:r>
                      <a:endParaRPr lang="en-US" sz="1500" b="0" i="0" u="none" strike="noStrike" dirty="0">
                        <a:solidFill>
                          <a:srgbClr val="C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218634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สำนักงานปลัดกระทรวงคมนาคม</a:t>
                      </a: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สนับสนุน</a:t>
                      </a: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: </a:t>
                      </a:r>
                      <a:r>
                        <a:rPr kumimoji="0" lang="en-US" sz="1500" b="0" i="0" u="sng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C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C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?</a:t>
                      </a:r>
                      <a:endParaRPr lang="en-US" sz="1500" b="0" i="0" u="none" strike="noStrike" dirty="0">
                        <a:solidFill>
                          <a:srgbClr val="C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132649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สำนักงานสถิติแห่งชาติ</a:t>
                      </a: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C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?</a:t>
                      </a:r>
                      <a:endParaRPr lang="en-US" sz="1500" b="0" i="0" u="none" strike="noStrike" dirty="0">
                        <a:solidFill>
                          <a:srgbClr val="C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th-TH" sz="15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-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19139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กรมการปกครอง</a:t>
                      </a: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th-TH" sz="15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หลัก</a:t>
                      </a:r>
                      <a:r>
                        <a:rPr lang="en-US" sz="15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5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5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5 </a:t>
                      </a:r>
                      <a:r>
                        <a:rPr lang="th-TH" sz="1500" b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 </a:t>
                      </a: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th-TH" sz="15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สนับสนุน</a:t>
                      </a:r>
                      <a:r>
                        <a:rPr lang="en-US" sz="15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 </a:t>
                      </a:r>
                      <a:r>
                        <a:rPr lang="en-US" sz="1500" b="0" u="sng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lang="en-US" sz="1500" b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C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?</a:t>
                      </a:r>
                      <a:endParaRPr lang="en-US" sz="1500" b="0" i="0" u="none" strike="noStrike" dirty="0">
                        <a:solidFill>
                          <a:srgbClr val="C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906144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marL="57150" indent="0" algn="l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</a:t>
                      </a:r>
                      <a:b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การอาชีวศึกษา</a:t>
                      </a: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500" b="0" i="0" u="none" strike="noStrike" dirty="0">
                          <a:solidFill>
                            <a:srgbClr val="C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?</a:t>
                      </a:r>
                      <a:endParaRPr lang="en-US" sz="1500" b="0" i="0" u="none" strike="noStrike" dirty="0">
                        <a:solidFill>
                          <a:srgbClr val="C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2.5</a:t>
                      </a:r>
                      <a:endParaRPr lang="en-US" sz="1500" b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100000"/>
                        </a:lnSpc>
                      </a:pPr>
                      <a:r>
                        <a:rPr lang="th-TH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-</a:t>
                      </a:r>
                      <a:endParaRPr lang="en-US" sz="15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500" b="0" i="0" u="sng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&gt;</a:t>
                      </a:r>
                      <a:r>
                        <a:rPr kumimoji="0" lang="en-US" sz="15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2.5</a:t>
                      </a:r>
                      <a:endParaRPr kumimoji="0" lang="en-US" sz="15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7620" marR="7620" marT="36000" marB="3600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AEAE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7882297"/>
                  </a:ext>
                </a:extLst>
              </a:tr>
            </a:tbl>
          </a:graphicData>
        </a:graphic>
      </p:graphicFrame>
      <p:pic>
        <p:nvPicPr>
          <p:cNvPr id="15" name="Picture 14" descr="A blue circle with a white number one&#10;&#10;Description automatically generated">
            <a:extLst>
              <a:ext uri="{FF2B5EF4-FFF2-40B4-BE49-F238E27FC236}">
                <a16:creationId xmlns:a16="http://schemas.microsoft.com/office/drawing/2014/main" id="{076D52FC-2CFE-FB4F-ED9F-63C6A07A7D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5181" y="2193000"/>
            <a:ext cx="360000" cy="360000"/>
          </a:xfrm>
          <a:prstGeom prst="rect">
            <a:avLst/>
          </a:prstGeom>
        </p:spPr>
      </p:pic>
      <p:pic>
        <p:nvPicPr>
          <p:cNvPr id="16" name="Picture 15" descr="A blue circle with white number three&#10;&#10;Description automatically generated">
            <a:extLst>
              <a:ext uri="{FF2B5EF4-FFF2-40B4-BE49-F238E27FC236}">
                <a16:creationId xmlns:a16="http://schemas.microsoft.com/office/drawing/2014/main" id="{413A97F6-C260-4AD2-D35B-24C79216C0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9819" y="2185684"/>
            <a:ext cx="360000" cy="360000"/>
          </a:xfrm>
          <a:prstGeom prst="rect">
            <a:avLst/>
          </a:prstGeom>
        </p:spPr>
      </p:pic>
      <p:pic>
        <p:nvPicPr>
          <p:cNvPr id="17" name="Picture 16" descr="A blue circle with a white number on it&#10;&#10;Description automatically generated">
            <a:extLst>
              <a:ext uri="{FF2B5EF4-FFF2-40B4-BE49-F238E27FC236}">
                <a16:creationId xmlns:a16="http://schemas.microsoft.com/office/drawing/2014/main" id="{67D40DD6-5EAA-960C-EB94-45B5FE8737E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45768" y="2175052"/>
            <a:ext cx="360000" cy="3600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1291D09-513F-40CE-20D6-849CB5087FB2}"/>
              </a:ext>
            </a:extLst>
          </p:cNvPr>
          <p:cNvSpPr txBox="1"/>
          <p:nvPr/>
        </p:nvSpPr>
        <p:spPr>
          <a:xfrm>
            <a:off x="287460" y="1460896"/>
            <a:ext cx="1226027" cy="396000"/>
          </a:xfrm>
          <a:prstGeom prst="rect">
            <a:avLst/>
          </a:prstGeom>
          <a:solidFill>
            <a:srgbClr val="FF00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2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ตัวอย่าง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6D76DC7-F747-0A4D-CF72-FBA36CF67D8C}"/>
              </a:ext>
            </a:extLst>
          </p:cNvPr>
          <p:cNvSpPr txBox="1"/>
          <p:nvPr/>
        </p:nvSpPr>
        <p:spPr>
          <a:xfrm>
            <a:off x="11033847" y="3137446"/>
            <a:ext cx="82296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t>15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4298A83E-BE65-74DF-C6E5-387D08A1A68A}"/>
              </a:ext>
            </a:extLst>
          </p:cNvPr>
          <p:cNvSpPr txBox="1"/>
          <p:nvPr/>
        </p:nvSpPr>
        <p:spPr>
          <a:xfrm>
            <a:off x="11033847" y="3617418"/>
            <a:ext cx="82296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t>10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BE6887A-30BA-94DE-32C0-6CD2D43CF67D}"/>
              </a:ext>
            </a:extLst>
          </p:cNvPr>
          <p:cNvSpPr txBox="1"/>
          <p:nvPr/>
        </p:nvSpPr>
        <p:spPr>
          <a:xfrm>
            <a:off x="11033847" y="3975991"/>
            <a:ext cx="82296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t>12.5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36A11FB-BC3F-2A84-8089-EDD9059B95E1}"/>
              </a:ext>
            </a:extLst>
          </p:cNvPr>
          <p:cNvSpPr txBox="1"/>
          <p:nvPr/>
        </p:nvSpPr>
        <p:spPr>
          <a:xfrm>
            <a:off x="11033847" y="4252761"/>
            <a:ext cx="82296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t>17.5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2D98F20-7657-F602-8664-F9285ADC4917}"/>
              </a:ext>
            </a:extLst>
          </p:cNvPr>
          <p:cNvSpPr txBox="1"/>
          <p:nvPr/>
        </p:nvSpPr>
        <p:spPr>
          <a:xfrm>
            <a:off x="11033847" y="4818065"/>
            <a:ext cx="82296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t>7.5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CF13F33-B2D7-3783-80A5-7D3F1D197700}"/>
              </a:ext>
            </a:extLst>
          </p:cNvPr>
          <p:cNvGrpSpPr/>
          <p:nvPr/>
        </p:nvGrpSpPr>
        <p:grpSpPr>
          <a:xfrm>
            <a:off x="10876095" y="1853751"/>
            <a:ext cx="1120177" cy="1355528"/>
            <a:chOff x="10885239" y="1853751"/>
            <a:chExt cx="1120177" cy="130862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5F5BA03B-DFEC-104A-4799-BD82DFA22B6A}"/>
                </a:ext>
              </a:extLst>
            </p:cNvPr>
            <p:cNvSpPr/>
            <p:nvPr/>
          </p:nvSpPr>
          <p:spPr>
            <a:xfrm>
              <a:off x="10902827" y="1853751"/>
              <a:ext cx="1102589" cy="1308620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5FAD86B-D497-AB27-EDD8-959862E71D61}"/>
                </a:ext>
              </a:extLst>
            </p:cNvPr>
            <p:cNvSpPr txBox="1"/>
            <p:nvPr/>
          </p:nvSpPr>
          <p:spPr>
            <a:xfrm>
              <a:off x="10885239" y="1934937"/>
              <a:ext cx="1120177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b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-TH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  <a:sym typeface="Arial"/>
                </a:rPr>
                <a:t>น้ำหนักรวม</a:t>
              </a:r>
            </a:p>
            <a:p>
              <a:pPr marL="0" marR="0" lvl="0" indent="0" algn="ctr" defTabSz="914400" rtl="0" eaLnBrk="1" fontAlgn="b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-TH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  <a:sym typeface="Arial"/>
                </a:rPr>
                <a:t>ตัวชี้วัดการพัฒนาองค์การสู่ดิจิทัล</a:t>
              </a:r>
            </a:p>
            <a:p>
              <a:pPr marL="0" marR="0" lvl="0" indent="0" algn="ctr" defTabSz="914400" rtl="0" eaLnBrk="1" fontAlgn="b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th-TH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  <a:sym typeface="Arial"/>
                </a:rPr>
                <a:t>ต้องเท่ากับ </a:t>
              </a: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  <a:sym typeface="Arial"/>
                </a:rPr>
                <a:t>20</a:t>
              </a:r>
              <a:r>
                <a:rPr kumimoji="0" lang="th-TH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  <a:sym typeface="Arial"/>
                </a:rPr>
                <a:t> 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endParaRPr>
            </a:p>
          </p:txBody>
        </p:sp>
      </p:grpSp>
      <p:sp>
        <p:nvSpPr>
          <p:cNvPr id="4" name="Text Box 2">
            <a:extLst>
              <a:ext uri="{FF2B5EF4-FFF2-40B4-BE49-F238E27FC236}">
                <a16:creationId xmlns:a16="http://schemas.microsoft.com/office/drawing/2014/main" id="{BD68F59A-C1E5-E142-B940-798CF25B13CC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43979" y="299988"/>
            <a:ext cx="96584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th-TH" sz="2800" dirty="0">
                <a:solidFill>
                  <a:srgbClr val="FFFFFF"/>
                </a:solidFill>
                <a:latin typeface="TH SarabunPSK" panose="020B0500040200020003" pitchFamily="34" charset="-34"/>
                <a:cs typeface="TH SarabunPSK" panose="020B0500040200020003" pitchFamily="34" charset="-34"/>
              </a:rPr>
              <a:t>แนวทาง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การกำหนดน้ำหนักตัวชี้วัดการพัฒนาองค์การสู่ดิจิทัล (ร้อยละ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20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(ต่อ)</a:t>
            </a:r>
          </a:p>
        </p:txBody>
      </p:sp>
      <p:sp>
        <p:nvSpPr>
          <p:cNvPr id="7" name="ตัวแทนหมายเลขสไลด์ 1">
            <a:extLst>
              <a:ext uri="{FF2B5EF4-FFF2-40B4-BE49-F238E27FC236}">
                <a16:creationId xmlns:a16="http://schemas.microsoft.com/office/drawing/2014/main" id="{073F9136-0FF2-173F-5CDE-99C769D565DA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70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243110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52">
            <a:extLst>
              <a:ext uri="{FF2B5EF4-FFF2-40B4-BE49-F238E27FC236}">
                <a16:creationId xmlns:a16="http://schemas.microsoft.com/office/drawing/2014/main" id="{4C4DA7BB-49E6-9106-89D4-4DB64FD39CB3}"/>
              </a:ext>
            </a:extLst>
          </p:cNvPr>
          <p:cNvSpPr>
            <a:spLocks noChangeArrowheads="1"/>
          </p:cNvSpPr>
          <p:nvPr/>
        </p:nvSpPr>
        <p:spPr bwMode="gray">
          <a:xfrm>
            <a:off x="495456" y="2515596"/>
            <a:ext cx="9131144" cy="1550401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28575" algn="ctr">
            <a:solidFill>
              <a:srgbClr val="9999FF"/>
            </a:solidFill>
            <a:round/>
            <a:headEnd/>
            <a:tailEnd/>
          </a:ln>
          <a:effectLst>
            <a:outerShdw dist="99190" dir="2388334" algn="ctr" rotWithShape="0">
              <a:srgbClr val="DDDDDD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" name="AutoShape 53">
            <a:extLst>
              <a:ext uri="{FF2B5EF4-FFF2-40B4-BE49-F238E27FC236}">
                <a16:creationId xmlns:a16="http://schemas.microsoft.com/office/drawing/2014/main" id="{A9C94FF7-06CD-EC76-2A03-237D76897209}"/>
              </a:ext>
            </a:extLst>
          </p:cNvPr>
          <p:cNvSpPr>
            <a:spLocks noChangeArrowheads="1"/>
          </p:cNvSpPr>
          <p:nvPr/>
        </p:nvSpPr>
        <p:spPr bwMode="gray">
          <a:xfrm>
            <a:off x="114457" y="2516657"/>
            <a:ext cx="685800" cy="685800"/>
          </a:xfrm>
          <a:prstGeom prst="diamond">
            <a:avLst/>
          </a:prstGeom>
          <a:solidFill>
            <a:srgbClr val="9999FF"/>
          </a:solidFill>
          <a:ln w="25400" algn="ctr">
            <a:solidFill>
              <a:srgbClr val="FFFFFF"/>
            </a:solidFill>
            <a:miter lim="800000"/>
            <a:headEnd/>
            <a:tailEnd/>
          </a:ln>
          <a:effectLst>
            <a:outerShdw dist="63500" dir="221219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" name="Text Box 55">
            <a:extLst>
              <a:ext uri="{FF2B5EF4-FFF2-40B4-BE49-F238E27FC236}">
                <a16:creationId xmlns:a16="http://schemas.microsoft.com/office/drawing/2014/main" id="{915A128A-9BB2-5B4C-2B77-D3323E00AB15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267357" y="2615082"/>
            <a:ext cx="3561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92457" dir="984327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6</a:t>
            </a:r>
          </a:p>
        </p:txBody>
      </p:sp>
      <p:sp>
        <p:nvSpPr>
          <p:cNvPr id="7" name="Text Box 54">
            <a:extLst>
              <a:ext uri="{FF2B5EF4-FFF2-40B4-BE49-F238E27FC236}">
                <a16:creationId xmlns:a16="http://schemas.microsoft.com/office/drawing/2014/main" id="{9D44BCE8-A5FA-E9A7-4749-24F8F3BFA8EB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043580" y="2615082"/>
            <a:ext cx="8343932" cy="127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en-US" sz="30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รุปรายชื่อหน่วยงานที่เกี่ยวข้องกับตัวชี้วัดตามแนวทางการประเมินส่วนราชการตามมาตรการปรับปรุงประสิทธิภาพฯ ประจำปีงบประมาณ พ.ศ. 2567 องค์ประกอบที่ 2 การประเมินศักยภาพในการดำเนินงาน</a:t>
            </a:r>
          </a:p>
        </p:txBody>
      </p:sp>
      <p:sp>
        <p:nvSpPr>
          <p:cNvPr id="11" name="ตัวแทนหมายเลขสไลด์ 1">
            <a:extLst>
              <a:ext uri="{FF2B5EF4-FFF2-40B4-BE49-F238E27FC236}">
                <a16:creationId xmlns:a16="http://schemas.microsoft.com/office/drawing/2014/main" id="{E6A541F4-87C2-0707-FE91-BE11D71DAE09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71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2539155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7C6D54B-0233-61E7-6F64-C93DE37466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2234515"/>
              </p:ext>
            </p:extLst>
          </p:nvPr>
        </p:nvGraphicFramePr>
        <p:xfrm>
          <a:off x="100553" y="827109"/>
          <a:ext cx="5926236" cy="568569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1934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88156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073252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8474006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955923532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565221776"/>
                    </a:ext>
                  </a:extLst>
                </a:gridCol>
                <a:gridCol w="471209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1105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98473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9847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1829165"/>
                  </a:ext>
                </a:extLst>
              </a:tr>
              <a:tr h="53126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2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กระทรวงการคลัง</a:t>
                      </a:r>
                      <a:endParaRPr lang="en-US" sz="102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สำนักงานปลัดกระทรวงการคลัง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2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A10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สำนักงานเศรษฐกิจการคลัง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กรมธนารักษ์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A3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กรมบัญชีกลาง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กรมศุลกากร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A8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1536199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กรมสรรพสามิต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862372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กรมสรรพากร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910175"/>
                  </a:ext>
                </a:extLst>
              </a:tr>
              <a:tr h="283925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250" b="0" i="0" u="none" strike="noStrike" dirty="0">
                        <a:solidFill>
                          <a:srgbClr val="00206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l" fontAlgn="b"/>
                      <a: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</a:t>
                      </a:r>
                      <a:r>
                        <a:rPr lang="th-TH" sz="102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สำนักงานบริหารหนี้สาธารณะ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112909"/>
                  </a:ext>
                </a:extLst>
              </a:tr>
              <a:tr h="422587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3975" indent="0" algn="l" fontAlgn="b"/>
                      <a:r>
                        <a:rPr lang="th-TH" sz="102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</a:t>
                      </a:r>
                      <a:br>
                        <a:rPr lang="th-TH" sz="102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นโยบายรัฐวิสาหกิจ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943913"/>
                  </a:ext>
                </a:extLst>
              </a:tr>
              <a:tr h="283925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การต่างประเทศ</a:t>
                      </a:r>
                      <a:endParaRPr lang="en-US" sz="102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</a:t>
                      </a:r>
                      <a:b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การต่างประเทศ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5715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กรมเศรษฐกิจระหว่างประเทศ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283925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กรมเอเชียใต้ ตะวันออกกลางและแอฟริกา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กรมเอเชียตะวันออก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กรมการกงสุล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283925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กรมความร่วมมือระหว่างประเทศ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th-TH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16</a:t>
                      </a:r>
                      <a:endParaRPr lang="en-US" sz="102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กรมพิธีการทูต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217896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กรมยุโรป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</a:tbl>
          </a:graphicData>
        </a:graphic>
      </p:graphicFrame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53707" y="222166"/>
            <a:ext cx="11621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รายชื่อหน่วยงานที่เกี่ยวข้องกับตัวชี้วัดตามองค์ประกอบที่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6B3AACD-2074-2259-5E2E-D5AE70DA5915}"/>
              </a:ext>
            </a:extLst>
          </p:cNvPr>
          <p:cNvSpPr txBox="1"/>
          <p:nvPr/>
        </p:nvSpPr>
        <p:spPr>
          <a:xfrm>
            <a:off x="-9598" y="6666314"/>
            <a:ext cx="11127178" cy="269304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*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L1/L2/L3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: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หน่วยงานสามารถพิจารณากำหนดตัวชี้วัดได้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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หน่วยงานหลัก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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หน่วยงานสนับสนุน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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หน่วยงานที่ได้รับการกำหนดตัวชี้วัด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D6DEE950-2C35-458B-A3CC-23F81F1BE5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211081"/>
              </p:ext>
            </p:extLst>
          </p:nvPr>
        </p:nvGraphicFramePr>
        <p:xfrm>
          <a:off x="6095999" y="831357"/>
          <a:ext cx="5993275" cy="57866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8618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43680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2355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3955570134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3760387001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3306915633"/>
                    </a:ext>
                  </a:extLst>
                </a:gridCol>
                <a:gridCol w="476712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2169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85684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85684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426501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การต่างประเทศ</a:t>
                      </a:r>
                      <a:endParaRPr lang="en-US" sz="102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2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กรมสนธิสัญญาและกฎหมาย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กรมสารนิเทศ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3573852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กรมอเมริกาและแปซิฟิกใต้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4105360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กรมองค์การระหว่างประเทศ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11975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กรมอาเซียน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258217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การท่องเที่ยวและกีฬา</a:t>
                      </a:r>
                      <a:endParaRPr lang="en-US" sz="102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</a:t>
                      </a:r>
                      <a:b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การท่องเที่ยวและกีฬา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2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A6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060972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กรมการท่องเที่ยว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กรมพลศึกษา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384236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2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02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การพัฒนาสังคมและความมั่นคงของมนุษย์</a:t>
                      </a:r>
                      <a:endParaRPr lang="en-US" sz="102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2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</a:t>
                      </a:r>
                      <a:b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การพัฒนาสังคมและ</a:t>
                      </a:r>
                      <a:b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ความมั่นคงของมนุษย์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2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A10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กรมกิจการเด็กและเยาวชน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กรมกิจการผู้สูงอายุ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261923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2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กรมกิจการสตรีและสถาบันครอบครัว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1215099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กรมพัฒนาสังคมและสวัสดิการ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2869826"/>
                  </a:ext>
                </a:extLst>
              </a:tr>
              <a:tr h="258217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กรมส่งเสริมและพัฒนาคุณภาพชีวิตคนพิการ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5827877"/>
                  </a:ext>
                </a:extLst>
              </a:tr>
              <a:tr h="384236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การอุดมศึกษา วิทยาศาสตร์ วิจัยและนวัตกรรม</a:t>
                      </a:r>
                      <a:endParaRPr lang="en-US" sz="102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2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</a:t>
                      </a:r>
                      <a:br>
                        <a:rPr lang="en-US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การอุดมศึกษา วิทยาศาสตร์ วิจัยและนวัตกรรม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2400710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กรมวิทยาศาสตร์บริการ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4820296"/>
                  </a:ext>
                </a:extLst>
              </a:tr>
              <a:tr h="200149">
                <a:tc>
                  <a:txBody>
                    <a:bodyPr/>
                    <a:lstStyle/>
                    <a:p>
                      <a:pPr algn="ctr"/>
                      <a:r>
                        <a:rPr lang="en-US" sz="102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2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สำนักงานการวิจัยแห่งชาติ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2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2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39656753"/>
                  </a:ext>
                </a:extLst>
              </a:tr>
            </a:tbl>
          </a:graphicData>
        </a:graphic>
      </p:graphicFrame>
      <p:sp>
        <p:nvSpPr>
          <p:cNvPr id="5" name="ตัวแทนหมายเลขสไลด์ 1">
            <a:extLst>
              <a:ext uri="{FF2B5EF4-FFF2-40B4-BE49-F238E27FC236}">
                <a16:creationId xmlns:a16="http://schemas.microsoft.com/office/drawing/2014/main" id="{A807CA9E-2B2A-010F-5014-B3BA446FC0DF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72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6389819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7C6D54B-0233-61E7-6F64-C93DE37466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1217185"/>
              </p:ext>
            </p:extLst>
          </p:nvPr>
        </p:nvGraphicFramePr>
        <p:xfrm>
          <a:off x="100553" y="903308"/>
          <a:ext cx="5926236" cy="56654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250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60251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1058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834067340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983523872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202672306"/>
                    </a:ext>
                  </a:extLst>
                </a:gridCol>
                <a:gridCol w="471209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1105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72377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72377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35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การอุดมศึกษา วิทยาศาสตร์ วิจัยและนวัตกรรม</a:t>
                      </a:r>
                      <a:endParaRPr lang="en-US" sz="103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5715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สำนักงานปรมาณูเพื่อสันติ</a:t>
                      </a:r>
                    </a:p>
                    <a:p>
                      <a:pPr marL="0" indent="57150" algn="l" fontAlgn="b"/>
                      <a:endParaRPr lang="th-TH" sz="1030" b="0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36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4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กระทรวงเกษตรและสหกรณ์</a:t>
                      </a:r>
                      <a:endParaRPr lang="th-TH" sz="103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3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สำนักงานปลัดกระทรวงเกษตรและสหกรณ์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5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37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สำนักงานมาตรฐานสินค้าเกษตรและอาหารแห่งชาติ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5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38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9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39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กรมการข้าว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5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40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กรมชลประทาน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41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กรมตรวจบัญชีสหกรณ์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42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กรมประมง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5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,</a:t>
                      </a: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A8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,</a:t>
                      </a: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A9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43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กรมปศุสัตว์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5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,</a:t>
                      </a: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A8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,</a:t>
                      </a: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A9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44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กรมพัฒนาที่ดิน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128268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45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กรมวิชาการเกษตร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5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,</a:t>
                      </a: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A8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585497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46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กรมส่งเสริมสหกรณ์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0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886937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47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กรมหม่อนไหม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5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,</a:t>
                      </a: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A9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892979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48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สำนักงานการปฏิรูปที่ดิน</a:t>
                      </a:r>
                      <a:b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3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เพื่อเกษตรกรรม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3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5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703544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3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49</a:t>
                      </a:r>
                      <a:endParaRPr lang="en-US" sz="103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t"/>
                      <a:r>
                        <a:rPr lang="th-TH" sz="103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กรมฝนหลวงและการบินเกษตร</a:t>
                      </a:r>
                      <a:r>
                        <a:rPr lang="en-US" sz="103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30" b="0" i="0" u="none" strike="noStrike" spc="-30" baseline="0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3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3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4983057"/>
                  </a:ext>
                </a:extLst>
              </a:tr>
            </a:tbl>
          </a:graphicData>
        </a:graphic>
      </p:graphicFrame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53707" y="222166"/>
            <a:ext cx="11621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รายชื่อหน่วยงานที่เกี่ยวข้องกับตัวชี้วัดตามองค์ประกอบที่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(ต่อ)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6B3AACD-2074-2259-5E2E-D5AE70DA5915}"/>
              </a:ext>
            </a:extLst>
          </p:cNvPr>
          <p:cNvSpPr txBox="1"/>
          <p:nvPr/>
        </p:nvSpPr>
        <p:spPr>
          <a:xfrm>
            <a:off x="-9598" y="6635834"/>
            <a:ext cx="11127178" cy="269304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*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L1/L2/L3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: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หน่วยงานสามารถพิจารณากำหนดตัวชี้วัดได้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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หน่วยงานหลัก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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หน่วยงานสนับสนุน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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หน่วยงานที่ได้รับการกำหนดตัวชี้วัด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D6DEE950-2C35-458B-A3CC-23F81F1BE5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5826137"/>
              </p:ext>
            </p:extLst>
          </p:nvPr>
        </p:nvGraphicFramePr>
        <p:xfrm>
          <a:off x="6095999" y="907557"/>
          <a:ext cx="6012129" cy="55789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8618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62534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2355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2865701048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3553317233"/>
                    </a:ext>
                  </a:extLst>
                </a:gridCol>
                <a:gridCol w="409836">
                  <a:extLst>
                    <a:ext uri="{9D8B030D-6E8A-4147-A177-3AD203B41FA5}">
                      <a16:colId xmlns:a16="http://schemas.microsoft.com/office/drawing/2014/main" val="434611050"/>
                    </a:ext>
                  </a:extLst>
                </a:gridCol>
                <a:gridCol w="476712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2169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72377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72377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กระทรวงเกษตรและสหกรณ์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5715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กรมส่งเสริมการเกษตร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57150" algn="l" fontAlgn="t"/>
                      <a:endParaRPr lang="th-TH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A2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,</a:t>
                      </a: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A5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,</a:t>
                      </a: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A9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marL="58738" indent="0" algn="l" fontAlgn="b"/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กระทรวงคมนาคม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/>
                      <a:r>
                        <a:rPr lang="th-TH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สำนักงานปลัดกระทรวงคมนาคม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A12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06097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กรมการขนส่งทางบก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กรมการขนส่งทางราง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กรมทางหลวง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559268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กรมทางหลวงชนบท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194251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กรมท่าอากาศยาน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178824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สำนักงานนโยบายและแผนการขนส่งและจราจร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333915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กรมเจ้าท่า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052032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58738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กระทรวงดิจิทัลเพื่อเศรษฐกิจและสังคม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สำนักงานปลัดกระทรวงดิจิทัลเพื่อเศรษฐกิจและสังคม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กรมอุตุนิยมวิทยา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สำนักงานคณะกรรมการดิจิทัลเพื่อเศรษฐกิจและสังคมแห่งชาติ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สำนักงานสถิติแห่งชาติ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121509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กระทรวงทรัพยากร</a:t>
                      </a:r>
                      <a:b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ธรรมชาติและสิ่งแวดล้อม</a:t>
                      </a: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สำนักงานปลัดกระทรวงทรัพยากรธรรมชาติและสิ่งแวดล้อม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240071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กรมควบคุมมลพิษ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4820296"/>
                  </a:ext>
                </a:extLst>
              </a:tr>
            </a:tbl>
          </a:graphicData>
        </a:graphic>
      </p:graphicFrame>
      <p:sp>
        <p:nvSpPr>
          <p:cNvPr id="5" name="ตัวแทนหมายเลขสไลด์ 1">
            <a:extLst>
              <a:ext uri="{FF2B5EF4-FFF2-40B4-BE49-F238E27FC236}">
                <a16:creationId xmlns:a16="http://schemas.microsoft.com/office/drawing/2014/main" id="{93E076C6-DE37-1FD1-257E-0F2F36474690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73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396839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7C6D54B-0233-61E7-6F64-C93DE37466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054170"/>
              </p:ext>
            </p:extLst>
          </p:nvPr>
        </p:nvGraphicFramePr>
        <p:xfrm>
          <a:off x="100553" y="861743"/>
          <a:ext cx="5926236" cy="57771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250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60251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1058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629206199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085300274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70690488"/>
                    </a:ext>
                  </a:extLst>
                </a:gridCol>
                <a:gridCol w="471209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1105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83901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83901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422406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263079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8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กระทรวงทรัพยากร</a:t>
                      </a:r>
                      <a:b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ธรรมชาติและสิ่งแวดล้อม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กรมทรัพยากรทางทะเล</a:t>
                      </a:r>
                      <a:b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และชายฝั่ง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808360"/>
                  </a:ext>
                </a:extLst>
              </a:tr>
              <a:tr h="201898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กรมทรัพยากรธรณี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7239270"/>
                  </a:ext>
                </a:extLst>
              </a:tr>
              <a:tr h="201898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กระทรวงทรัพยากรธรรมชาติและสิ่งแวดล้อม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กรมทรัพยากรน้ำบาดาล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201898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กรมป่าไม้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A8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263079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กรมการเปลี่ยนแปลงสภาพภูมิอากาศและสิ่งแวดล้อม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263079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กรมอุทยานแห่งชาติ สัตว์ป่า และพันธุ์พืช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A6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391560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แผนทรัพยากรธรรมชาติ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และสิ่งแวดล้อม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201898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กรมทรัพยากรน้ำ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263079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กระทรวงพลังงาน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2659517"/>
                  </a:ext>
                </a:extLst>
              </a:tr>
              <a:tr h="201898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กรมเชื้อเพลิงธรรมชาติ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471162"/>
                  </a:ext>
                </a:extLst>
              </a:tr>
              <a:tr h="201898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กรมธุรกิจพลังงาน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8587490"/>
                  </a:ext>
                </a:extLst>
              </a:tr>
              <a:tr h="263079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กรมพัฒนาพลังงานทดแทนและอนุรักษ์พลังงาน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4729139"/>
                  </a:ext>
                </a:extLst>
              </a:tr>
              <a:tr h="263079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</a:t>
                      </a:r>
                      <a:b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แผนพลังงาน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718022"/>
                  </a:ext>
                </a:extLst>
              </a:tr>
              <a:tr h="263079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กระทรวงพาณิชย์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สำนักงานปลัดกระทรวงพาณิชย์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25105"/>
                  </a:ext>
                </a:extLst>
              </a:tr>
              <a:tr h="201898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กรมการค้าต่างประเทศ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1333515"/>
                  </a:ext>
                </a:extLst>
              </a:tr>
              <a:tr h="201898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กรมการค้าภายใน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766888"/>
                  </a:ext>
                </a:extLst>
              </a:tr>
            </a:tbl>
          </a:graphicData>
        </a:graphic>
      </p:graphicFrame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53707" y="222166"/>
            <a:ext cx="11621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รายชื่อหน่วยงานที่เกี่ยวข้องกับตัวชี้วัดตามองค์ประกอบที่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(ต่อ)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6B3AACD-2074-2259-5E2E-D5AE70DA5915}"/>
              </a:ext>
            </a:extLst>
          </p:cNvPr>
          <p:cNvSpPr txBox="1"/>
          <p:nvPr/>
        </p:nvSpPr>
        <p:spPr>
          <a:xfrm>
            <a:off x="-9598" y="6635834"/>
            <a:ext cx="11127178" cy="269304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*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L1/L2/L3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: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หน่วยงานสามารถพิจารณากำหนดตัวชี้วัดได้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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หน่วยงานหลัก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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หน่วยงานสนับสนุน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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หน่วยงานที่ได้รับการกำหนดตัวชี้วัด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ED048DF4-3604-46B9-9B49-95D2FBCAD1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1764863"/>
              </p:ext>
            </p:extLst>
          </p:nvPr>
        </p:nvGraphicFramePr>
        <p:xfrm>
          <a:off x="6096000" y="861743"/>
          <a:ext cx="5926236" cy="56171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42507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60251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1058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629206199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085300274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70690488"/>
                    </a:ext>
                  </a:extLst>
                </a:gridCol>
                <a:gridCol w="471209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1105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72377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15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15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72377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กระทรวงพาณิชย์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กรมเจรจาการค้า</a:t>
                      </a:r>
                      <a:b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180836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กรมทรัพย์สินทางปัญญา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723927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กรมพัฒนาธุรกิจการค้า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กระทรวงพาณิชย์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กรมส่งเสริมการค้า</a:t>
                      </a:r>
                      <a:b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ระหว่างประเทศ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A2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8379205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สำนักงานนโยบายและยุทธศาสตร์การค้า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952258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7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05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มหาดไทย</a:t>
                      </a:r>
                      <a:endParaRPr lang="en-US" sz="10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สำนักงานปลัดกระทรวงมหาดไทย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7250983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กรมการปกครอง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A1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55842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กรมการพัฒนาชุมชน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A6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0934596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กรมป้องกันและบรรเทา</a:t>
                      </a:r>
                      <a:b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สาธารณภัย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265951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กรมโยธาธิการและผังเมือง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47116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2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ส่งเสริมการปกครองท้องถิ่น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858749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กรมที่ดิน</a:t>
                      </a:r>
                      <a:r>
                        <a:rPr lang="en-US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spc="-20" baseline="0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472913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ยุติธรรม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สำนักงานปลัดกระทรวงยุติธรรม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71802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กรมคุ้มครองสิทธิและเสรีภาพ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2510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กรมคุมประพฤติ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133351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กรมบังคับคดี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A3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766888"/>
                  </a:ext>
                </a:extLst>
              </a:tr>
            </a:tbl>
          </a:graphicData>
        </a:graphic>
      </p:graphicFrame>
      <p:sp>
        <p:nvSpPr>
          <p:cNvPr id="5" name="ตัวแทนหมายเลขสไลด์ 1">
            <a:extLst>
              <a:ext uri="{FF2B5EF4-FFF2-40B4-BE49-F238E27FC236}">
                <a16:creationId xmlns:a16="http://schemas.microsoft.com/office/drawing/2014/main" id="{E18DE7C8-E919-EF76-D4E3-ADE1421F2A3B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74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97612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7C6D54B-0233-61E7-6F64-C93DE37466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7356848"/>
              </p:ext>
            </p:extLst>
          </p:nvPr>
        </p:nvGraphicFramePr>
        <p:xfrm>
          <a:off x="100553" y="875598"/>
          <a:ext cx="5926236" cy="568572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1360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41398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1058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850537240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022703226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644156409"/>
                    </a:ext>
                  </a:extLst>
                </a:gridCol>
                <a:gridCol w="471209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1105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72377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72377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กระทรวงยุติธรรม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0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กรมพินิจและคุ้มครองเด็ก</a:t>
                      </a:r>
                      <a:br>
                        <a:rPr lang="th-TH" sz="10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0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และเยาวชน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931753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กระทรวงยุติธรรม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กรมราชทัณฑ์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1397741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กรมสอบสวนคดีพิเศษ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920718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สถาบันนิติวิทยาศาสตร์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723793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5715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สำนักงานกิจการยุติธรรม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7778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กระทรวงยุติธรรม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สำนักงานคณะกรรมการป้องกันและปราบปราม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ยาเสพติด</a:t>
                      </a:r>
                      <a: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กระทรวงแรงงาน</a:t>
                      </a:r>
                      <a:endParaRPr lang="en-US" sz="105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265951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กรมการจัดหางาน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A7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A10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47116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กรมพัฒนาฝีมือแรงงาน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858749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กระทรวงแรงงาน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กรมสวัสดิการและคุ้มครองแรงงาน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472913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สำนักงานประกันสังคม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A10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71802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58738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กระทรวงวัฒนธรรม</a:t>
                      </a:r>
                      <a:endParaRPr lang="th-TH" sz="1050" b="0" i="0" u="none" strike="noStrike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สำนักงานปลัดกระทรวงวัฒนธรรม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2510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สำนักงานศิลปวัฒนธรรม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ร่วมสมัย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133351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กรมการศาสนา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76688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111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กรมส่งเสริมวัฒนธรรม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372397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กรมศิลปากร</a:t>
                      </a:r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725573"/>
                  </a:ext>
                </a:extLst>
              </a:tr>
            </a:tbl>
          </a:graphicData>
        </a:graphic>
      </p:graphicFrame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53707" y="222166"/>
            <a:ext cx="11621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รายชื่อหน่วยงานที่เกี่ยวข้องกับตัวชี้วัดตามองค์ประกอบที่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(ต่อ)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6B3AACD-2074-2259-5E2E-D5AE70DA5915}"/>
              </a:ext>
            </a:extLst>
          </p:cNvPr>
          <p:cNvSpPr txBox="1"/>
          <p:nvPr/>
        </p:nvSpPr>
        <p:spPr>
          <a:xfrm>
            <a:off x="-9598" y="6635834"/>
            <a:ext cx="11127178" cy="269304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*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L1/L2/L3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: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หน่วยงานสามารถพิจารณากำหนดตัวชี้วัดได้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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หน่วยงานหลัก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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หน่วยงานสนับสนุน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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หน่วยงานที่ได้รับการกำหนดตัวชี้วัด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9C961D28-1C54-448A-9786-4F7491C468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1639027"/>
              </p:ext>
            </p:extLst>
          </p:nvPr>
        </p:nvGraphicFramePr>
        <p:xfrm>
          <a:off x="6096000" y="869012"/>
          <a:ext cx="5926236" cy="57695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1360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41398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1058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850537240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022703226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644156409"/>
                    </a:ext>
                  </a:extLst>
                </a:gridCol>
                <a:gridCol w="471209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1105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72377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72377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58738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  <a:br>
                        <a:rPr lang="en-US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ศึกษาธิการ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สำนักงานปลัดกระทรวงศึกษาธิการ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A10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r>
                        <a:rPr lang="th-TH" sz="1050" b="0" i="0" u="none" strike="noStrike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(สช.)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931753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สำนักงานเลขาธิการ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สภาการศึกษา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1397741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สำนักงานคณะกรรมการการศึกษาขั้นพื้นฐาน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920718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</a:t>
                      </a:r>
                      <a:b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การอาชีวศึกษา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723793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9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กระทรวงสาธารณสุข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สำนักงานปลัดกระทรวงสาธารณสุข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11</a:t>
                      </a:r>
                      <a:endParaRPr kumimoji="0" lang="en-US" sz="105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Wingdings 2" panose="05020102010507070707" pitchFamily="18" charset="2"/>
                      </a:endParaRP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A1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0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7778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กรมการแพทย์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กรมการแพทย์แผนไทย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และการแพทย์ทางเลือก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265951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กรมควบคุมโรค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47116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กรมวิทยาศาสตร์การแพทย์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8</a:t>
                      </a:r>
                      <a:endParaRPr kumimoji="0" lang="en-US" sz="105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Wingdings 2" panose="05020102010507070707" pitchFamily="18" charset="2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858749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กรมสนับสนุนบริการสุขภาพ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472913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กรมสุขภาพจิต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71802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กรมอนามัย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2510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สำนักงานคณะกรรมการอาหารและยา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8</a:t>
                      </a:r>
                      <a:endParaRPr kumimoji="0" lang="en-US" sz="105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Wingdings 2" panose="05020102010507070707" pitchFamily="18" charset="2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133351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กระทรวงอุตสาหกรรม</a:t>
                      </a: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สำนักงานปลัดกระทรวงอุตสาหกรรม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76688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สำนักงานมาตรฐานผลิตภัณฑ์อุตสาหกรรม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2</a:t>
                      </a:r>
                      <a:endParaRPr kumimoji="0" lang="en-US" sz="105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Wingdings 2" panose="05020102010507070707" pitchFamily="18" charset="2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372397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สำนักงานเศรษฐกิจอุตสาหกรรม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3915445"/>
                  </a:ext>
                </a:extLst>
              </a:tr>
            </a:tbl>
          </a:graphicData>
        </a:graphic>
      </p:graphicFrame>
      <p:sp>
        <p:nvSpPr>
          <p:cNvPr id="5" name="ตัวแทนหมายเลขสไลด์ 1">
            <a:extLst>
              <a:ext uri="{FF2B5EF4-FFF2-40B4-BE49-F238E27FC236}">
                <a16:creationId xmlns:a16="http://schemas.microsoft.com/office/drawing/2014/main" id="{FCD6300F-BDFF-9E09-5AD2-E5BF0B796C9C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75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181573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7C6D54B-0233-61E7-6F64-C93DE37466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2478302"/>
              </p:ext>
            </p:extLst>
          </p:nvPr>
        </p:nvGraphicFramePr>
        <p:xfrm>
          <a:off x="100553" y="903308"/>
          <a:ext cx="5933494" cy="55257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8618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41398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1058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89972759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2406495336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709891120"/>
                    </a:ext>
                  </a:extLst>
                </a:gridCol>
                <a:gridCol w="471209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1105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72377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72377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กรมส่งเสริมอุตสาหกรรม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327514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กรมอุตสาหกรรมพื้นฐาน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และการเหมืองแร่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8</a:t>
                      </a:r>
                      <a:endParaRPr kumimoji="0" lang="en-US" sz="105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Wingdings 2" panose="05020102010507070707" pitchFamily="18" charset="2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196854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อ้อยและน้ำตาลทราย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148545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t"/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กรมโรงงานอุตสาหกรรม</a:t>
                      </a:r>
                      <a:r>
                        <a:rPr lang="en-US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4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7891253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1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สำนักนายกรัฐมนตรี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สำนักงานปลัด</a:t>
                      </a:r>
                      <a:b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 A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12</a:t>
                      </a:r>
                      <a:endParaRPr kumimoji="0" lang="en-US" sz="105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Wingdings 2" panose="05020102010507070707" pitchFamily="18" charset="2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462129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สำนักงานสภาความมั่นคงแห่งชาติ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053660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สำนักงานสภาพัฒนาการเศรษฐกิจและสังคมแห่งชาติ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284144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สำนักนายกรัฐมนตรี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สำนักเลขาธิการคณะรัฐมนตรี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highlight>
                          <a:srgbClr val="FFFF00"/>
                        </a:highlight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0223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สำนักเลขาธิการนายกรัฐมนตรี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3265951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กรมประชาสัมพันธ์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847116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139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สำนักข่าวกรองแห่งชาติ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858749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กระทรวงแรงงาน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สำนักงบประมาณ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472913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1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3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สำนักงานขับเคลื่อนการปฏิรูปประเทศ ยุทธศาสตร์ชาติ และการสร้างความสามัคคีปรองดอง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71802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สำนักงานคณะกรรมการกฤษฎีกา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52510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en-US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143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สำนักงานคณะกรรมการข้าราชการพลเรือน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1423616"/>
                  </a:ext>
                </a:extLst>
              </a:tr>
            </a:tbl>
          </a:graphicData>
        </a:graphic>
      </p:graphicFrame>
      <p:sp>
        <p:nvSpPr>
          <p:cNvPr id="4" name="Text Box 2">
            <a:extLst>
              <a:ext uri="{FF2B5EF4-FFF2-40B4-BE49-F238E27FC236}">
                <a16:creationId xmlns:a16="http://schemas.microsoft.com/office/drawing/2014/main" id="{377274C5-F53E-5F39-ACBC-C0F676726E74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53707" y="222166"/>
            <a:ext cx="11621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รายชื่อหน่วยงานที่เกี่ยวข้องกับตัวชี้วัดตามองค์ประกอบที่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(ต่อ)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6B3AACD-2074-2259-5E2E-D5AE70DA5915}"/>
              </a:ext>
            </a:extLst>
          </p:cNvPr>
          <p:cNvSpPr txBox="1"/>
          <p:nvPr/>
        </p:nvSpPr>
        <p:spPr>
          <a:xfrm>
            <a:off x="-9598" y="6635834"/>
            <a:ext cx="11127178" cy="269304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หมายเหตุ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*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ตัวชี้วัด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e-Service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L1/L2/L3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: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หน่วยงานสามารถพิจารณากำหนดตัวชี้วัดได้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, 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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หน่วยงานหลัก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 </a:t>
            </a:r>
            <a:r>
              <a:rPr kumimoji="0" lang="th-TH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หน่วยงานสนับสนุน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Wingdings 2" panose="05020102010507070707" pitchFamily="18" charset="2"/>
              </a:rPr>
              <a:t>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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คือ หน่วยงานที่ได้รับการกำหนดตัวชี้วัด</a:t>
            </a:r>
            <a:r>
              <a:rPr kumimoji="0" lang="en-US" sz="14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D6DEE950-2C35-458B-A3CC-23F81F1BE5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8572268"/>
              </p:ext>
            </p:extLst>
          </p:nvPr>
        </p:nvGraphicFramePr>
        <p:xfrm>
          <a:off x="6096000" y="907557"/>
          <a:ext cx="5963459" cy="483228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9730">
                  <a:extLst>
                    <a:ext uri="{9D8B030D-6E8A-4147-A177-3AD203B41FA5}">
                      <a16:colId xmlns:a16="http://schemas.microsoft.com/office/drawing/2014/main" val="1423603808"/>
                    </a:ext>
                  </a:extLst>
                </a:gridCol>
                <a:gridCol w="660251">
                  <a:extLst>
                    <a:ext uri="{9D8B030D-6E8A-4147-A177-3AD203B41FA5}">
                      <a16:colId xmlns:a16="http://schemas.microsoft.com/office/drawing/2014/main" val="2804002816"/>
                    </a:ext>
                  </a:extLst>
                </a:gridCol>
                <a:gridCol w="1110584">
                  <a:extLst>
                    <a:ext uri="{9D8B030D-6E8A-4147-A177-3AD203B41FA5}">
                      <a16:colId xmlns:a16="http://schemas.microsoft.com/office/drawing/2014/main" val="226613279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04662011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3474516787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79526681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51289613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806087063"/>
                    </a:ext>
                  </a:extLst>
                </a:gridCol>
                <a:gridCol w="405105">
                  <a:extLst>
                    <a:ext uri="{9D8B030D-6E8A-4147-A177-3AD203B41FA5}">
                      <a16:colId xmlns:a16="http://schemas.microsoft.com/office/drawing/2014/main" val="1340407308"/>
                    </a:ext>
                  </a:extLst>
                </a:gridCol>
                <a:gridCol w="471209">
                  <a:extLst>
                    <a:ext uri="{9D8B030D-6E8A-4147-A177-3AD203B41FA5}">
                      <a16:colId xmlns:a16="http://schemas.microsoft.com/office/drawing/2014/main" val="196199755"/>
                    </a:ext>
                  </a:extLst>
                </a:gridCol>
                <a:gridCol w="911055">
                  <a:extLst>
                    <a:ext uri="{9D8B030D-6E8A-4147-A177-3AD203B41FA5}">
                      <a16:colId xmlns:a16="http://schemas.microsoft.com/office/drawing/2014/main" val="2634846587"/>
                    </a:ext>
                  </a:extLst>
                </a:gridCol>
              </a:tblGrid>
              <a:tr h="172377"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No.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7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2.1 การพัฒนาองค์การสู่ดิจิทัล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2.2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การประเมินสถานะของหน่วยงานใน</a:t>
                      </a:r>
                      <a:b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การเป็นระบบราชการ 4.0 (</a:t>
                      </a: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3352143"/>
                  </a:ext>
                </a:extLst>
              </a:tr>
              <a:tr h="172377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th-TH" sz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e-Service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kumimoji="0" lang="en-US" sz="12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Data Catalog &amp; Open Data</a:t>
                      </a: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Digital Trans</a:t>
                      </a:r>
                      <a:b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1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69962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NO</a:t>
                      </a:r>
                      <a:endParaRPr lang="th-TH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กระทรวง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th-TH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</a:t>
                      </a:r>
                      <a:endParaRPr lang="en-US" sz="1200" b="1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(1)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งานบริการ</a:t>
                      </a:r>
                      <a:endParaRPr lang="en-US" sz="1000" b="1" spc="-5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 (2)</a:t>
                      </a:r>
                      <a:b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00" b="1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L1/L2/L3 *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(1)</a:t>
                      </a:r>
                      <a:b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</a:b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GD </a:t>
                      </a:r>
                      <a:r>
                        <a:rPr kumimoji="0" lang="en-US" sz="900" b="1" i="0" u="none" strike="noStrike" kern="0" cap="none" spc="-6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Catalog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(2)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900" b="1" i="0" u="none" strike="noStrike" kern="0" cap="none" spc="-3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Master</a:t>
                      </a:r>
                      <a:r>
                        <a:rPr kumimoji="0" lang="en-US" sz="9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Data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(3)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IMD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 (4)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7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00" b="1" i="0" u="none" strike="noStrike" kern="0" cap="none" spc="-4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GGGR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Digital Transformation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0000"/>
                        </a:lnSpc>
                      </a:pPr>
                      <a:r>
                        <a:rPr lang="en-US" sz="1200" b="1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PMQA 4.0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54150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สำนักนายกรัฐมนตรี</a:t>
                      </a: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สำนักงานคณะกรรมการคุ้มครองผู้บริโภค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2186349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145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</a:t>
                      </a:r>
                      <a:b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spc="-20" baseline="0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นโยบายที่ดินแห่งชาติ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12</a:t>
                      </a:r>
                      <a:endParaRPr kumimoji="0" lang="en-US" sz="105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Wingdings 2" panose="05020102010507070707" pitchFamily="18" charset="2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132649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146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สำนักงานคณะกรรมการพัฒนาระบบราชการ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191394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147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สำนักงานคณะกรรมการส่งเสริมการลงทุน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8906144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148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สำนักงานทรัพยากรน้ำแห่งชาติ 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7882297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149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6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ส่วนราชการ</a:t>
                      </a:r>
                      <a:b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ที่ไม่สังกัดสำนักนายกรัฐมนตรี กระทรวง </a:t>
                      </a:r>
                      <a:b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หรือทบวง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ศูนย์อำนวยการบริหาร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จังหวัดชายแดนภาคใต้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 A</a:t>
                      </a:r>
                      <a:r>
                        <a:rPr kumimoji="0" lang="th-TH" sz="1050" b="0" i="0" u="none" strike="noStrike" kern="1200" cap="none" spc="-3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10</a:t>
                      </a:r>
                      <a:endParaRPr kumimoji="0" lang="en-US" sz="105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Wingdings 2" panose="05020102010507070707" pitchFamily="18" charset="2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6459300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150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สำนักงานคณะกรรมการป้องกันและปราบปราม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การทุจริตในภาครัฐ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5191995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151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indent="0" algn="l" fontAlgn="b"/>
                      <a:endParaRPr lang="th-TH" sz="105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สำนักงานคณะกรรมการพิเศษเพื่อประสานงานโครงการ</a:t>
                      </a:r>
                      <a:b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อันเนื่องมาจากพระราชดำริ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060972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152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50" spc="-3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สำนักงานป้องกันและปราบปรามการฟอกเงิน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kumimoji="0" lang="en-US" sz="1050" b="0" i="0" u="none" strike="noStrike" kern="1200" cap="none" spc="-3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Wingdings 2" panose="05020102010507070707" pitchFamily="18" charset="2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0452888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153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58738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1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57150" indent="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สำนักงานพระพุทธศาสนาแห่งชาติ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Wingdings 2" panose="05020102010507070707" pitchFamily="18" charset="2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6862691"/>
                  </a:ext>
                </a:extLst>
              </a:tr>
              <a:tr h="148333">
                <a:tc>
                  <a:txBody>
                    <a:bodyPr/>
                    <a:lstStyle/>
                    <a:p>
                      <a:pPr algn="ctr"/>
                      <a:r>
                        <a:rPr lang="th-TH" sz="1050" b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154</a:t>
                      </a:r>
                      <a:endParaRPr lang="en-US" sz="1050" b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indent="57150" algn="l" fontAlgn="b"/>
                      <a:r>
                        <a:rPr lang="th-TH" sz="1050" b="0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สำนักงานราชบัณฑิตยสภา</a:t>
                      </a: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kumimoji="0" lang="en-US" sz="105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Wingdings 2" panose="05020102010507070707" pitchFamily="18" charset="2"/>
                        </a:rPr>
                        <a:t></a:t>
                      </a:r>
                      <a:endParaRPr lang="en-US" sz="1050" b="0" i="0" u="none" strike="noStrike" dirty="0">
                        <a:solidFill>
                          <a:srgbClr val="00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7620" marR="7620" marT="762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7710433"/>
                  </a:ext>
                </a:extLst>
              </a:tr>
            </a:tbl>
          </a:graphicData>
        </a:graphic>
      </p:graphicFrame>
      <p:sp>
        <p:nvSpPr>
          <p:cNvPr id="5" name="ตัวแทนหมายเลขสไลด์ 1">
            <a:extLst>
              <a:ext uri="{FF2B5EF4-FFF2-40B4-BE49-F238E27FC236}">
                <a16:creationId xmlns:a16="http://schemas.microsoft.com/office/drawing/2014/main" id="{577539AF-549B-FA87-DACE-917F01D7B7D1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76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309620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52">
            <a:extLst>
              <a:ext uri="{FF2B5EF4-FFF2-40B4-BE49-F238E27FC236}">
                <a16:creationId xmlns:a16="http://schemas.microsoft.com/office/drawing/2014/main" id="{27339541-391F-AFC1-10D1-17F62506E890}"/>
              </a:ext>
            </a:extLst>
          </p:cNvPr>
          <p:cNvSpPr>
            <a:spLocks noChangeArrowheads="1"/>
          </p:cNvSpPr>
          <p:nvPr/>
        </p:nvSpPr>
        <p:spPr bwMode="gray">
          <a:xfrm>
            <a:off x="402265" y="2679407"/>
            <a:ext cx="9262310" cy="1456653"/>
          </a:xfrm>
          <a:prstGeom prst="roundRect">
            <a:avLst>
              <a:gd name="adj" fmla="val 16667"/>
            </a:avLst>
          </a:prstGeom>
          <a:solidFill>
            <a:schemeClr val="bg1"/>
          </a:solidFill>
          <a:ln w="28575" algn="ctr">
            <a:solidFill>
              <a:srgbClr val="9999FF"/>
            </a:solidFill>
            <a:round/>
            <a:headEnd/>
            <a:tailEnd/>
          </a:ln>
          <a:effectLst>
            <a:outerShdw dist="99190" dir="2388334" algn="ctr" rotWithShape="0">
              <a:srgbClr val="DDDDDD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9" name="AutoShape 53">
            <a:extLst>
              <a:ext uri="{FF2B5EF4-FFF2-40B4-BE49-F238E27FC236}">
                <a16:creationId xmlns:a16="http://schemas.microsoft.com/office/drawing/2014/main" id="{61561CED-1BD4-1E6D-42A5-53EA4CCFD87F}"/>
              </a:ext>
            </a:extLst>
          </p:cNvPr>
          <p:cNvSpPr>
            <a:spLocks noChangeArrowheads="1"/>
          </p:cNvSpPr>
          <p:nvPr/>
        </p:nvSpPr>
        <p:spPr bwMode="gray">
          <a:xfrm>
            <a:off x="21266" y="2680468"/>
            <a:ext cx="685800" cy="685800"/>
          </a:xfrm>
          <a:prstGeom prst="diamond">
            <a:avLst/>
          </a:prstGeom>
          <a:solidFill>
            <a:srgbClr val="9999FF"/>
          </a:solidFill>
          <a:ln w="25400" algn="ctr">
            <a:solidFill>
              <a:srgbClr val="FFFFFF"/>
            </a:solidFill>
            <a:miter lim="800000"/>
            <a:headEnd/>
            <a:tailEnd/>
          </a:ln>
          <a:effectLst>
            <a:outerShdw dist="63500" dir="2212194" algn="ctr" rotWithShape="0">
              <a:srgbClr val="333333">
                <a:alpha val="50000"/>
              </a:srgbClr>
            </a:outerShdw>
          </a:effec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17347D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0" name="Text Box 55">
            <a:extLst>
              <a:ext uri="{FF2B5EF4-FFF2-40B4-BE49-F238E27FC236}">
                <a16:creationId xmlns:a16="http://schemas.microsoft.com/office/drawing/2014/main" id="{17A20BC5-2BE8-B1E2-37F3-C1709EFFED55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174166" y="2778893"/>
            <a:ext cx="35618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92457" dir="9843276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7</a:t>
            </a:r>
          </a:p>
        </p:txBody>
      </p:sp>
      <p:sp>
        <p:nvSpPr>
          <p:cNvPr id="3" name="Text Box 54">
            <a:extLst>
              <a:ext uri="{FF2B5EF4-FFF2-40B4-BE49-F238E27FC236}">
                <a16:creationId xmlns:a16="http://schemas.microsoft.com/office/drawing/2014/main" id="{69F3E16F-B394-2189-9428-FB1D0A5608C2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965945" y="2819283"/>
            <a:ext cx="8058511" cy="9367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hlink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แบบฟอร์ม (</a:t>
            </a:r>
            <a:r>
              <a:rPr kumimoji="0" lang="en-US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KPI Template)</a:t>
            </a:r>
            <a:r>
              <a:rPr kumimoji="0" lang="th-TH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สำหรับตัวชี้วัดองค์ประกอบที่ </a:t>
            </a:r>
            <a:r>
              <a:rPr kumimoji="0" lang="en-US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2</a:t>
            </a:r>
            <a:r>
              <a:rPr kumimoji="0" lang="th-TH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</a:t>
            </a:r>
            <a:br>
              <a:rPr kumimoji="0" lang="en-US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</a:br>
            <a:r>
              <a:rPr kumimoji="0" lang="th-TH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การประเมินศักยภาพในการดำเนินการ</a:t>
            </a:r>
            <a:r>
              <a:rPr kumimoji="0" lang="en-US" altLang="en-US" sz="3200" b="1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cs typeface="TH SarabunPSK" panose="020B0500040200020003" pitchFamily="34" charset="-34"/>
              </a:rPr>
              <a:t> (Potential Base) </a:t>
            </a:r>
            <a:endParaRPr kumimoji="0" lang="en-US" altLang="ko-KR" sz="3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12" name="ตัวแทนหมายเลขสไลด์ 1">
            <a:extLst>
              <a:ext uri="{FF2B5EF4-FFF2-40B4-BE49-F238E27FC236}">
                <a16:creationId xmlns:a16="http://schemas.microsoft.com/office/drawing/2014/main" id="{1F5EAE3C-B3CC-9257-2B28-0EDC18B76066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77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3472643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Rectangle 114"/>
          <p:cNvSpPr/>
          <p:nvPr/>
        </p:nvSpPr>
        <p:spPr>
          <a:xfrm>
            <a:off x="-20480" y="-23716"/>
            <a:ext cx="11627893" cy="55046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-13648" y="6400800"/>
            <a:ext cx="12219294" cy="470847"/>
            <a:chOff x="-13648" y="6400800"/>
            <a:chExt cx="12219294" cy="470847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99731E13-D5F2-41FB-ABFE-F220E9B05DDC}"/>
                </a:ext>
              </a:extLst>
            </p:cNvPr>
            <p:cNvSpPr/>
            <p:nvPr/>
          </p:nvSpPr>
          <p:spPr>
            <a:xfrm>
              <a:off x="9976513" y="6400800"/>
              <a:ext cx="2229133" cy="47084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Rectangle 4"/>
            <p:cNvSpPr/>
            <p:nvPr/>
          </p:nvSpPr>
          <p:spPr>
            <a:xfrm>
              <a:off x="-13648" y="6492875"/>
              <a:ext cx="11627893" cy="365125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Text Box 5">
            <a:extLst>
              <a:ext uri="{FF2B5EF4-FFF2-40B4-BE49-F238E27FC236}">
                <a16:creationId xmlns:a16="http://schemas.microsoft.com/office/drawing/2014/main" id="{7935CED8-6551-D85E-4A50-6911FC458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0" y="4279802"/>
            <a:ext cx="12171519" cy="12403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marR="0" lvl="0" indent="-34290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FFFFFF"/>
              </a:buClr>
              <a:buSzPts val="1600"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 w="0"/>
                <a:solidFill>
                  <a:srgbClr val="0000CC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Roboto Condensed Light"/>
              </a:rPr>
              <a:t>กรม................................................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6816D01-A351-5A39-2425-1ECE3F6205BA}"/>
              </a:ext>
            </a:extLst>
          </p:cNvPr>
          <p:cNvSpPr txBox="1"/>
          <p:nvPr/>
        </p:nvSpPr>
        <p:spPr>
          <a:xfrm>
            <a:off x="-20480" y="2316367"/>
            <a:ext cx="1219199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203864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รายละเอียดตัวชี้วัดตามมาตรการปรับปรุงประสิทธิภาพในการปฏิบัติราชการ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203864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203864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ประจำปีงบประมาณ พ.ศ. 2567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203864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203864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องค์ประกอบที่ 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03864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 </a:t>
            </a:r>
            <a:r>
              <a:rPr kumimoji="0" lang="th-TH" sz="3600" b="1" i="0" u="none" strike="noStrike" kern="1200" cap="none" spc="0" normalizeH="0" baseline="0" noProof="0" dirty="0">
                <a:ln>
                  <a:noFill/>
                </a:ln>
                <a:solidFill>
                  <a:srgbClr val="203864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การประเมินศักยภาพในการดำเนินงาน (</a:t>
            </a: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203864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Potential Base)  </a:t>
            </a:r>
          </a:p>
        </p:txBody>
      </p:sp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1B720FC3-D433-E7F2-36A8-8CFFF3549EC9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78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99110257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ounded Rectangle 8">
            <a:extLst>
              <a:ext uri="{FF2B5EF4-FFF2-40B4-BE49-F238E27FC236}">
                <a16:creationId xmlns:a16="http://schemas.microsoft.com/office/drawing/2014/main" id="{57FE15F8-C4CA-9108-3EFF-A802DB061DFA}"/>
              </a:ext>
            </a:extLst>
          </p:cNvPr>
          <p:cNvSpPr/>
          <p:nvPr/>
        </p:nvSpPr>
        <p:spPr>
          <a:xfrm>
            <a:off x="1405175" y="919999"/>
            <a:ext cx="9397797" cy="514718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ysClr val="window" lastClr="FFFFFF">
              <a:lumMod val="50000"/>
            </a:sysClr>
          </a:solidFill>
          <a:ln w="25400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5D09761-ED95-E238-C506-BE1FDCF89BB9}"/>
              </a:ext>
            </a:extLst>
          </p:cNvPr>
          <p:cNvSpPr txBox="1"/>
          <p:nvPr/>
        </p:nvSpPr>
        <p:spPr>
          <a:xfrm>
            <a:off x="1405175" y="1444252"/>
            <a:ext cx="9392677" cy="461665"/>
          </a:xfrm>
          <a:prstGeom prst="rect">
            <a:avLst/>
          </a:prstGeom>
          <a:solidFill>
            <a:srgbClr val="008A3E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461963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การประเมินประสิทธิผล</a:t>
            </a:r>
            <a:r>
              <a:rPr kumimoji="0" lang="th-TH" sz="2400" b="1" i="0" u="none" strike="noStrike" kern="1200" cap="none" spc="-15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การดำเนินงาน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Performance Base)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(ร้อยละ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70)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30" name="Table 13">
            <a:extLst>
              <a:ext uri="{FF2B5EF4-FFF2-40B4-BE49-F238E27FC236}">
                <a16:creationId xmlns:a16="http://schemas.microsoft.com/office/drawing/2014/main" id="{D37975DA-7113-6AE3-379E-AB34FFD7E936}"/>
              </a:ext>
            </a:extLst>
          </p:cNvPr>
          <p:cNvGraphicFramePr>
            <a:graphicFrameLocks noGrp="1"/>
          </p:cNvGraphicFramePr>
          <p:nvPr/>
        </p:nvGraphicFramePr>
        <p:xfrm>
          <a:off x="1398657" y="1957480"/>
          <a:ext cx="9399195" cy="396000"/>
        </p:xfrm>
        <a:graphic>
          <a:graphicData uri="http://schemas.openxmlformats.org/drawingml/2006/table">
            <a:tbl>
              <a:tblPr firstRow="1" bandRow="1"/>
              <a:tblGrid>
                <a:gridCol w="9399195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</a:tblGrid>
              <a:tr h="396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284163" marR="0" lvl="0" indent="-2841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1.1	</a:t>
                      </a:r>
                      <a:r>
                        <a:rPr lang="th-TH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ตัวชี้วัดตามภารกิจ (</a:t>
                      </a:r>
                      <a:r>
                        <a:rPr lang="en-US" sz="2400" b="1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Functional KPIs</a:t>
                      </a:r>
                      <a:r>
                        <a:rPr lang="th-TH" sz="2400" b="1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)</a:t>
                      </a:r>
                      <a:endParaRPr lang="en-US" sz="2400" b="1" kern="1200" spc="0" baseline="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Symbol" panose="05050102010706020507" pitchFamily="18" charset="2"/>
                      </a:endParaRPr>
                    </a:p>
                  </a:txBody>
                  <a:tcPr marL="97750" marR="97750" marT="29325" marB="2932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8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</a:tbl>
          </a:graphicData>
        </a:graphic>
      </p:graphicFrame>
      <p:graphicFrame>
        <p:nvGraphicFramePr>
          <p:cNvPr id="32" name="Table 13">
            <a:extLst>
              <a:ext uri="{FF2B5EF4-FFF2-40B4-BE49-F238E27FC236}">
                <a16:creationId xmlns:a16="http://schemas.microsoft.com/office/drawing/2014/main" id="{6B61F54D-F23E-DA9F-445D-838CC9E9E378}"/>
              </a:ext>
            </a:extLst>
          </p:cNvPr>
          <p:cNvGraphicFramePr>
            <a:graphicFrameLocks noGrp="1"/>
          </p:cNvGraphicFramePr>
          <p:nvPr/>
        </p:nvGraphicFramePr>
        <p:xfrm>
          <a:off x="1479542" y="2359713"/>
          <a:ext cx="9216000" cy="914400"/>
        </p:xfrm>
        <a:graphic>
          <a:graphicData uri="http://schemas.openxmlformats.org/drawingml/2006/table">
            <a:tbl>
              <a:tblPr firstRow="1" bandRow="1"/>
              <a:tblGrid>
                <a:gridCol w="7920000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  <a:gridCol w="1296000">
                  <a:extLst>
                    <a:ext uri="{9D8B030D-6E8A-4147-A177-3AD203B41FA5}">
                      <a16:colId xmlns:a16="http://schemas.microsoft.com/office/drawing/2014/main" val="1593291283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XXXXXXXXXXXXXXXXXX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ED7D3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20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20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XXXXXXXXXXXXXXXXXX</a:t>
                      </a:r>
                      <a:r>
                        <a:rPr lang="en-US" sz="2000" b="0" kern="1200" spc="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20</a:t>
                      </a: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3080076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. XXXXXXXXXXXXXXXXXX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7030A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rgbClr val="7030A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2000" b="0" kern="1200" spc="0" baseline="0" dirty="0">
                          <a:solidFill>
                            <a:srgbClr val="7030A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2000" b="0" kern="1200" spc="0" baseline="0" dirty="0">
                          <a:solidFill>
                            <a:srgbClr val="7030A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5858073"/>
                  </a:ext>
                </a:extLst>
              </a:tr>
            </a:tbl>
          </a:graphicData>
        </a:graphic>
      </p:graphicFrame>
      <p:sp>
        <p:nvSpPr>
          <p:cNvPr id="37" name="Rounded Rectangle 24">
            <a:extLst>
              <a:ext uri="{FF2B5EF4-FFF2-40B4-BE49-F238E27FC236}">
                <a16:creationId xmlns:a16="http://schemas.microsoft.com/office/drawing/2014/main" id="{9A33A2F4-2477-40E6-91A2-02190E71C415}"/>
              </a:ext>
            </a:extLst>
          </p:cNvPr>
          <p:cNvSpPr/>
          <p:nvPr/>
        </p:nvSpPr>
        <p:spPr>
          <a:xfrm>
            <a:off x="1405175" y="1126819"/>
            <a:ext cx="9397810" cy="5425690"/>
          </a:xfrm>
          <a:prstGeom prst="roundRect">
            <a:avLst>
              <a:gd name="adj" fmla="val 6084"/>
            </a:avLst>
          </a:prstGeom>
          <a:noFill/>
          <a:ln w="25400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pic>
        <p:nvPicPr>
          <p:cNvPr id="39" name="Picture 185" descr="A red and white circle with a number one&#10;&#10;Description automatically generated with medium confidence">
            <a:extLst>
              <a:ext uri="{FF2B5EF4-FFF2-40B4-BE49-F238E27FC236}">
                <a16:creationId xmlns:a16="http://schemas.microsoft.com/office/drawing/2014/main" id="{306B06C6-EEE6-1660-C38E-E5C66BF00A0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885" y="1419089"/>
            <a:ext cx="469961" cy="469961"/>
          </a:xfrm>
          <a:prstGeom prst="rect">
            <a:avLst/>
          </a:prstGeom>
        </p:spPr>
      </p:pic>
      <p:graphicFrame>
        <p:nvGraphicFramePr>
          <p:cNvPr id="44" name="Table 13">
            <a:extLst>
              <a:ext uri="{FF2B5EF4-FFF2-40B4-BE49-F238E27FC236}">
                <a16:creationId xmlns:a16="http://schemas.microsoft.com/office/drawing/2014/main" id="{0E920712-3EF0-CD87-6603-2C2F557E701F}"/>
              </a:ext>
            </a:extLst>
          </p:cNvPr>
          <p:cNvGraphicFramePr>
            <a:graphicFrameLocks noGrp="1"/>
          </p:cNvGraphicFramePr>
          <p:nvPr/>
        </p:nvGraphicFramePr>
        <p:xfrm>
          <a:off x="1405175" y="3343497"/>
          <a:ext cx="9399195" cy="396000"/>
        </p:xfrm>
        <a:graphic>
          <a:graphicData uri="http://schemas.openxmlformats.org/drawingml/2006/table">
            <a:tbl>
              <a:tblPr firstRow="1" bandRow="1"/>
              <a:tblGrid>
                <a:gridCol w="9399195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</a:tblGrid>
              <a:tr h="396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284163" marR="0" lvl="0" indent="-2841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1.2	 ตัวชี้วัดขับเคลื่อนการบูรณาการร่วมกัน (</a:t>
                      </a:r>
                      <a:r>
                        <a:rPr lang="en-US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Joint KPIs)</a:t>
                      </a:r>
                    </a:p>
                  </a:txBody>
                  <a:tcPr marL="97750" marR="97750" marT="29325" marB="2932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8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</a:tbl>
          </a:graphicData>
        </a:graphic>
      </p:graphicFrame>
      <p:graphicFrame>
        <p:nvGraphicFramePr>
          <p:cNvPr id="45" name="Table 13">
            <a:extLst>
              <a:ext uri="{FF2B5EF4-FFF2-40B4-BE49-F238E27FC236}">
                <a16:creationId xmlns:a16="http://schemas.microsoft.com/office/drawing/2014/main" id="{D3866397-DABA-A01D-C01C-536A6403BB89}"/>
              </a:ext>
            </a:extLst>
          </p:cNvPr>
          <p:cNvGraphicFramePr>
            <a:graphicFrameLocks noGrp="1"/>
          </p:cNvGraphicFramePr>
          <p:nvPr/>
        </p:nvGraphicFramePr>
        <p:xfrm>
          <a:off x="1486060" y="3777260"/>
          <a:ext cx="9216000" cy="609600"/>
        </p:xfrm>
        <a:graphic>
          <a:graphicData uri="http://schemas.openxmlformats.org/drawingml/2006/table">
            <a:tbl>
              <a:tblPr firstRow="1" bandRow="1"/>
              <a:tblGrid>
                <a:gridCol w="7920000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  <a:gridCol w="1296000">
                  <a:extLst>
                    <a:ext uri="{9D8B030D-6E8A-4147-A177-3AD203B41FA5}">
                      <a16:colId xmlns:a16="http://schemas.microsoft.com/office/drawing/2014/main" val="1593291283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4</a:t>
                      </a:r>
                      <a:r>
                        <a:rPr kumimoji="0" lang="th-TH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. </a:t>
                      </a: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XXXXXXXXXXXXXXXXXX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10</a:t>
                      </a:r>
                    </a:p>
                  </a:txBody>
                  <a:tcPr marL="9775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5</a:t>
                      </a:r>
                      <a:r>
                        <a:rPr kumimoji="0" lang="th-TH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. </a:t>
                      </a: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XXXXXXXXXXXXXXXXXX</a:t>
                      </a:r>
                      <a:r>
                        <a:rPr lang="en-US" sz="2000" b="0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2000" b="0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2000" b="0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3080076"/>
                  </a:ext>
                </a:extLst>
              </a:tr>
            </a:tbl>
          </a:graphicData>
        </a:graphic>
      </p:graphicFrame>
      <p:sp>
        <p:nvSpPr>
          <p:cNvPr id="28" name="TextBox 27">
            <a:extLst>
              <a:ext uri="{FF2B5EF4-FFF2-40B4-BE49-F238E27FC236}">
                <a16:creationId xmlns:a16="http://schemas.microsoft.com/office/drawing/2014/main" id="{702633C4-D0DF-555E-857D-88D5F243EE65}"/>
              </a:ext>
            </a:extLst>
          </p:cNvPr>
          <p:cNvSpPr txBox="1"/>
          <p:nvPr/>
        </p:nvSpPr>
        <p:spPr>
          <a:xfrm>
            <a:off x="1405175" y="4422669"/>
            <a:ext cx="9392677" cy="461665"/>
          </a:xfrm>
          <a:prstGeom prst="rect">
            <a:avLst/>
          </a:prstGeom>
          <a:solidFill>
            <a:srgbClr val="C09200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461963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การประเมินศักยภาพใน</a:t>
            </a:r>
            <a:r>
              <a:rPr kumimoji="0" lang="th-TH" sz="2400" b="1" i="0" u="none" strike="noStrike" kern="1200" cap="none" spc="-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การดำเนินงาน</a:t>
            </a:r>
            <a:r>
              <a:rPr kumimoji="0" lang="en-US" sz="2400" b="1" i="0" u="none" strike="noStrike" kern="1200" cap="none" spc="-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(Potential Base)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ร้อยละ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30)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pic>
        <p:nvPicPr>
          <p:cNvPr id="35" name="Picture 186" descr="A red number on a white circle&#10;&#10;Description automatically generated with medium confidence">
            <a:extLst>
              <a:ext uri="{FF2B5EF4-FFF2-40B4-BE49-F238E27FC236}">
                <a16:creationId xmlns:a16="http://schemas.microsoft.com/office/drawing/2014/main" id="{58FFB111-02B1-895C-3B79-854356F3576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885" y="4420048"/>
            <a:ext cx="469962" cy="469962"/>
          </a:xfrm>
          <a:prstGeom prst="rect">
            <a:avLst/>
          </a:prstGeom>
        </p:spPr>
      </p:pic>
      <p:graphicFrame>
        <p:nvGraphicFramePr>
          <p:cNvPr id="46" name="Table 13">
            <a:extLst>
              <a:ext uri="{FF2B5EF4-FFF2-40B4-BE49-F238E27FC236}">
                <a16:creationId xmlns:a16="http://schemas.microsoft.com/office/drawing/2014/main" id="{06AA7166-8F3B-161C-7903-127CFC55A47C}"/>
              </a:ext>
            </a:extLst>
          </p:cNvPr>
          <p:cNvGraphicFramePr>
            <a:graphicFrameLocks noGrp="1"/>
          </p:cNvGraphicFramePr>
          <p:nvPr/>
        </p:nvGraphicFramePr>
        <p:xfrm>
          <a:off x="1486060" y="4957906"/>
          <a:ext cx="9216000" cy="1524000"/>
        </p:xfrm>
        <a:graphic>
          <a:graphicData uri="http://schemas.openxmlformats.org/drawingml/2006/table">
            <a:tbl>
              <a:tblPr firstRow="1" bandRow="1"/>
              <a:tblGrid>
                <a:gridCol w="7920000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  <a:gridCol w="1296000">
                  <a:extLst>
                    <a:ext uri="{9D8B030D-6E8A-4147-A177-3AD203B41FA5}">
                      <a16:colId xmlns:a16="http://schemas.microsoft.com/office/drawing/2014/main" val="1593291283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</a:t>
                      </a:r>
                      <a:r>
                        <a:rPr kumimoji="0" lang="th-TH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. </a:t>
                      </a: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XXXXXXXXXXXXXXXXXX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5</a:t>
                      </a:r>
                      <a:endParaRPr lang="th-TH" sz="2000" b="0" kern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9775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7</a:t>
                      </a:r>
                      <a:r>
                        <a:rPr kumimoji="0" lang="th-TH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. </a:t>
                      </a: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XXXXXXXXXXXXXXXXXX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5</a:t>
                      </a:r>
                      <a:endParaRPr lang="th-TH" sz="2000" b="0" kern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9775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0693015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8</a:t>
                      </a:r>
                      <a:r>
                        <a:rPr kumimoji="0" lang="th-TH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. </a:t>
                      </a: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XXXXXXXXXXXXXXXXXX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5</a:t>
                      </a:r>
                      <a:endParaRPr lang="th-TH" sz="2000" b="0" kern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30800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9. XXXXXXXXXXXXXXXXXX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5</a:t>
                      </a:r>
                      <a:endParaRPr lang="th-TH" sz="2000" b="0" kern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70504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10. XXXXXXXXXXXXXXXXXX</a:t>
                      </a:r>
                      <a:endParaRPr kumimoji="0" lang="th-TH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20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9775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41477115"/>
                  </a:ext>
                </a:extLst>
              </a:tr>
            </a:tbl>
          </a:graphicData>
        </a:graphic>
      </p:graphicFrame>
      <p:sp>
        <p:nvSpPr>
          <p:cNvPr id="47" name="TextBox 46">
            <a:extLst>
              <a:ext uri="{FF2B5EF4-FFF2-40B4-BE49-F238E27FC236}">
                <a16:creationId xmlns:a16="http://schemas.microsoft.com/office/drawing/2014/main" id="{CD34F476-3094-BCDD-EE30-0C2FEC989835}"/>
              </a:ext>
            </a:extLst>
          </p:cNvPr>
          <p:cNvSpPr txBox="1"/>
          <p:nvPr/>
        </p:nvSpPr>
        <p:spPr>
          <a:xfrm>
            <a:off x="21021" y="-6605"/>
            <a:ext cx="115298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ตัวชี้วัดตามมาตรการปรับปรุงประสิทธิภาพในการปฏิบัติราชการ ประจำปีงบประมาณ พ.ศ. 2567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6" name="Rectangle 158">
            <a:extLst>
              <a:ext uri="{FF2B5EF4-FFF2-40B4-BE49-F238E27FC236}">
                <a16:creationId xmlns:a16="http://schemas.microsoft.com/office/drawing/2014/main" id="{AFF3D320-41D6-3B94-ED61-538ECADD0677}"/>
              </a:ext>
            </a:extLst>
          </p:cNvPr>
          <p:cNvSpPr/>
          <p:nvPr/>
        </p:nvSpPr>
        <p:spPr>
          <a:xfrm>
            <a:off x="3363199" y="897079"/>
            <a:ext cx="521151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กรม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…………………………</a:t>
            </a:r>
            <a:endParaRPr kumimoji="0" lang="ko-KR" altLang="en-US" sz="28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맑은 고딕" panose="020B0503020000020004" pitchFamily="34" charset="-127"/>
              <a:cs typeface="TH SarabunPSK" panose="020B0500040200020003" pitchFamily="34" charset="-34"/>
            </a:endParaRPr>
          </a:p>
        </p:txBody>
      </p:sp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E1A3A2FF-F792-A511-D560-21ECCDBA459C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79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79450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31F770A-8DCC-696A-6167-66868E6E351B}"/>
              </a:ext>
            </a:extLst>
          </p:cNvPr>
          <p:cNvSpPr/>
          <p:nvPr/>
        </p:nvSpPr>
        <p:spPr>
          <a:xfrm>
            <a:off x="297962" y="323425"/>
            <a:ext cx="11596075" cy="4193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62013" marR="0" lvl="0" indent="-862013" algn="l" defTabSz="114300" rtl="0" eaLnBrk="1" fontAlgn="t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หน่วยงานเจ้าภาพหลักและหน่วยงานที่เกี่ยวข้องต่อการบรรลุเป้าหมายของ 12 งานบริการ </a:t>
            </a:r>
            <a:r>
              <a:rPr kumimoji="0" lang="en-GB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ตาม </a:t>
            </a:r>
            <a:r>
              <a:rPr kumimoji="0" lang="en-GB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Roadmap </a:t>
            </a:r>
            <a:r>
              <a:rPr kumimoji="0" lang="th-TH" sz="2400" b="1" i="0" u="none" strike="noStrike" kern="1200" cap="none" spc="-3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ปี 2565 - 2567</a:t>
            </a:r>
          </a:p>
        </p:txBody>
      </p:sp>
      <p:graphicFrame>
        <p:nvGraphicFramePr>
          <p:cNvPr id="6" name="Table 4">
            <a:extLst>
              <a:ext uri="{FF2B5EF4-FFF2-40B4-BE49-F238E27FC236}">
                <a16:creationId xmlns:a16="http://schemas.microsoft.com/office/drawing/2014/main" id="{6025D99A-A17E-C8E9-7E4F-9AB42838E428}"/>
              </a:ext>
            </a:extLst>
          </p:cNvPr>
          <p:cNvGraphicFramePr>
            <a:graphicFrameLocks noGrp="1"/>
          </p:cNvGraphicFramePr>
          <p:nvPr/>
        </p:nvGraphicFramePr>
        <p:xfrm>
          <a:off x="36493" y="981584"/>
          <a:ext cx="12107901" cy="5850039"/>
        </p:xfrm>
        <a:graphic>
          <a:graphicData uri="http://schemas.openxmlformats.org/drawingml/2006/table">
            <a:tbl>
              <a:tblPr firstRow="1" bandRow="1"/>
              <a:tblGrid>
                <a:gridCol w="931377">
                  <a:extLst>
                    <a:ext uri="{9D8B030D-6E8A-4147-A177-3AD203B41FA5}">
                      <a16:colId xmlns:a16="http://schemas.microsoft.com/office/drawing/2014/main" val="1156148253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1135272089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2300837479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3493591310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374956687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1877181265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3201729969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2352441481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3105976384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519184407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1216209813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2331532737"/>
                    </a:ext>
                  </a:extLst>
                </a:gridCol>
                <a:gridCol w="931377">
                  <a:extLst>
                    <a:ext uri="{9D8B030D-6E8A-4147-A177-3AD203B41FA5}">
                      <a16:colId xmlns:a16="http://schemas.microsoft.com/office/drawing/2014/main" val="1899196909"/>
                    </a:ext>
                  </a:extLst>
                </a:gridCol>
              </a:tblGrid>
              <a:tr h="38154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endParaRPr lang="en-US" sz="12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kumimoji="0" lang="en-US" sz="1200" b="1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A1 </a:t>
                      </a:r>
                      <a:br>
                        <a:rPr kumimoji="0" lang="en-US" sz="1200" b="1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</a:br>
                      <a:r>
                        <a:rPr kumimoji="0" lang="en-US" sz="1200" b="1" i="0" u="none" strike="noStrike" kern="1200" cap="none" spc="-4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imes New Roman" panose="02020603050405020304" pitchFamily="18" charset="0"/>
                          <a:cs typeface="TH SarabunPSK" panose="020B0500040200020003" pitchFamily="34" charset="-34"/>
                        </a:rPr>
                        <a:t>DOPA-Digital ID</a:t>
                      </a:r>
                      <a:endParaRPr lang="en-US" sz="12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A2 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ID One SMEs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A3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ภาษีที่ดิน</a:t>
                      </a:r>
                      <a:endParaRPr lang="en-US" sz="12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A4 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HSSS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A5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GAP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A6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Ease of </a:t>
                      </a:r>
                      <a:br>
                        <a:rPr lang="th-TH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Traveling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A7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ช่วยเหลือ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ผู้ว่างงาน</a:t>
                      </a:r>
                      <a:endParaRPr lang="en-US" sz="12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A8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NSW</a:t>
                      </a: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A9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ขึ้นทะเบียนเกษตรกร </a:t>
                      </a:r>
                      <a:endParaRPr lang="en-US" sz="12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A10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แจ้งเตือนสิทธิ์</a:t>
                      </a:r>
                      <a:endParaRPr lang="en-US" sz="12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A11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บัตรสุขภาพ</a:t>
                      </a:r>
                      <a:endParaRPr lang="en-US" sz="12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0000"/>
                        </a:lnSpc>
                      </a:pPr>
                      <a: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A12</a:t>
                      </a:r>
                      <a:br>
                        <a:rPr lang="en-US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ศูนย์ร้องเรียน</a:t>
                      </a:r>
                      <a:endParaRPr lang="en-US" sz="12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 anchor="ctr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381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644792"/>
                  </a:ext>
                </a:extLst>
              </a:tr>
              <a:tr h="16754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b="1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เจ้าภาพหลัก</a:t>
                      </a:r>
                      <a:r>
                        <a:rPr lang="en-US" sz="1200" b="1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</a:t>
                      </a:r>
                      <a:endParaRPr lang="th-TH" sz="1200" b="1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กรมการปกครอง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 err="1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สสว</a:t>
                      </a: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 (</a:t>
                      </a:r>
                      <a:r>
                        <a:rPr lang="en-US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PA</a:t>
                      </a: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กรมที่ดิน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กรมโรงงานฯ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มก</a:t>
                      </a:r>
                      <a:r>
                        <a:rPr lang="th-TH" sz="1200" dirty="0" err="1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อช</a:t>
                      </a: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สป.ท่องเที่ยว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b="0" i="0" u="none" strike="noStrike" cap="none" spc="-5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กรมการจัดหางาน</a:t>
                      </a:r>
                      <a:endParaRPr lang="en-US" sz="1200" b="0" i="0" u="none" strike="noStrike" cap="none" spc="-50" baseline="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กรมศุลกากร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 err="1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สศ</a:t>
                      </a: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ก.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สป.พัฒนาสังคม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สป.สาธารณสุข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>
                        <a:lnSpc>
                          <a:spcPct val="65000"/>
                        </a:lnSpc>
                      </a:pPr>
                      <a:r>
                        <a:rPr lang="th-TH" sz="1200" dirty="0" err="1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</a:t>
                      </a:r>
                      <a:r>
                        <a:rPr lang="th-TH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น.</a:t>
                      </a:r>
                      <a:endParaRPr lang="en-US" sz="120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381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001982"/>
                  </a:ext>
                </a:extLst>
              </a:tr>
              <a:tr h="191135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th-TH" sz="1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หน่วยงานเกี่ยวข้อง</a:t>
                      </a:r>
                      <a:r>
                        <a:rPr lang="en-US" sz="1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: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ส่วนราชการ</a:t>
                      </a:r>
                      <a:endParaRPr lang="en-US" sz="12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17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กรมทรัพย์สินทางปัญญา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กรมสรรพากร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1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กรมทรัพย์สินทางปัญญา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 สาธารณสุข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สำนักงาน ก.พ.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-</a:t>
                      </a:r>
                      <a:endParaRPr lang="en-US" sz="1200" u="none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สมอ.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กรมส่งเสริมการเกษตร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kern="1200" spc="-130" baseline="0" dirty="0">
                          <a:solidFill>
                            <a:schemeClr val="dk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สำนักงานประกันสังคม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BOI</a:t>
                      </a:r>
                      <a:endParaRPr lang="th-TH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</a:t>
                      </a:r>
                      <a:r>
                        <a:rPr lang="th-TH" sz="1200" kern="1200" spc="-130" baseline="0" dirty="0">
                          <a:solidFill>
                            <a:schemeClr val="dk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กรมพัฒนาธุรกิจการค้า</a:t>
                      </a:r>
                      <a:endParaRPr lang="en-US" sz="1200" kern="1200" spc="-130" baseline="0" dirty="0">
                        <a:solidFill>
                          <a:schemeClr val="dk1"/>
                        </a:solidFill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</a:t>
                      </a:r>
                      <a:r>
                        <a:rPr lang="th-TH" sz="1200" spc="-5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อุต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ฯ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กรมสรรพากร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kern="1200" spc="-130" baseline="0" dirty="0">
                          <a:solidFill>
                            <a:schemeClr val="dk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สำนักงานประกันสังคม</a:t>
                      </a:r>
                      <a:endParaRPr lang="th-TH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</a:t>
                      </a:r>
                      <a:r>
                        <a:rPr lang="th-TH" sz="1200" spc="-5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อุต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ฯ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BOI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กรมพัฒนาชุมชน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สป.อุตสาหกรรม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กรมส่งเสริมการเกษตร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กรมส่งเสริมการค้าระหว่างประเทศ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FontTx/>
                        <a:buNone/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3. สำนักงานมาตรฐานผลิตภัณฑ์อุตสาหกรรม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 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กรมส่งเสริมการปกครองท้องถิ่น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กรมธนารักษ์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2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2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กรมธนารักษ์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กรมพัฒนาธุรกิจการค้า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3. กรมการปกครอง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4. กรมส่งเสริมการปกครองท้องถิ่น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5. กรมบังคับคดี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กรมวิชาการเกษตร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กรมประมง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กรมปศุสัตว์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อย. 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กรมวิชาการเกษตร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กรมประมง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อย.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2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2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2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endParaRPr lang="th-TH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 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สป.เกษตรฯ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กรมวิชาการเกษตร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กรมประมง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กรมปศุสัตว์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กรมการข้าว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กรมส่งเสริมการเกษตร</a:t>
                      </a:r>
                      <a:endParaRPr lang="th-TH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กรมหม่อนไหม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สปก.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endParaRPr lang="th-TH" sz="1200" u="sng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กรมการข้าว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กรมประมง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กรมปศุสัตว์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กรมวิชาการเกษตร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กรมหม่อนไหม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สปก.</a:t>
                      </a:r>
                      <a:endParaRPr lang="th-TH" sz="1200" u="none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สป.เกษตรฯ</a:t>
                      </a:r>
                      <a:br>
                        <a:rPr lang="en-US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8.</a:t>
                      </a: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กรมส่งเสริมการเกษตร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</a:t>
                      </a:r>
                      <a:r>
                        <a:rPr lang="th-TH" sz="120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ดิจิทัลฯ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กรมสรรพากร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กรมการกงสุล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กรมควบคุมโรค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ตำรวจท่องเที่ยว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กรมอุตุฯ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กรมอุทยานฯ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กรมป้องกันฯ</a:t>
                      </a: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สป.วัฒนธรรม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84138" indent="-84138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กรมศิลปากร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กรมอุทยานแห่งชาติฯ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กรมการพัฒนาชุมชน</a:t>
                      </a:r>
                      <a:endParaRPr lang="th-TH" sz="1200" u="sng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</a:t>
                      </a: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อุดมศึกษา </a:t>
                      </a:r>
                      <a:r>
                        <a:rPr lang="th-TH" sz="1200" spc="-50" dirty="0" err="1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วิทฯ</a:t>
                      </a:r>
                      <a:endParaRPr lang="th-TH" sz="1200" dirty="0">
                        <a:latin typeface="TH Sarabun New" panose="020B0500040200020003" pitchFamily="34" charset="-34"/>
                        <a:cs typeface="TH Sarabun New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dirty="0">
                          <a:latin typeface="TH Sarabun New" panose="020B0500040200020003" pitchFamily="34" charset="-34"/>
                          <a:cs typeface="TH Sarabun New" panose="020B0500040200020003" pitchFamily="34" charset="-34"/>
                        </a:rPr>
                        <a:t>2. </a:t>
                      </a:r>
                      <a:r>
                        <a:rPr lang="th-TH" sz="1200" dirty="0">
                          <a:latin typeface="TH Sarabun New" panose="020B0500040200020003" pitchFamily="34" charset="-34"/>
                          <a:cs typeface="TH Sarabun New" panose="020B0500040200020003" pitchFamily="34" charset="-34"/>
                        </a:rPr>
                        <a:t>สอศ. 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dirty="0">
                          <a:latin typeface="TH Sarabun New" panose="020B0500040200020003" pitchFamily="34" charset="-34"/>
                          <a:cs typeface="TH Sarabun New" panose="020B0500040200020003" pitchFamily="34" charset="-34"/>
                        </a:rPr>
                        <a:t>3. </a:t>
                      </a:r>
                      <a:r>
                        <a:rPr lang="th-TH" sz="1200" dirty="0" err="1">
                          <a:latin typeface="TH Sarabun New" panose="020B0500040200020003" pitchFamily="34" charset="-34"/>
                          <a:cs typeface="TH Sarabun New" panose="020B0500040200020003" pitchFamily="34" charset="-34"/>
                        </a:rPr>
                        <a:t>สพฐ</a:t>
                      </a:r>
                      <a:r>
                        <a:rPr lang="th-TH" sz="1200" dirty="0">
                          <a:latin typeface="TH Sarabun New" panose="020B0500040200020003" pitchFamily="34" charset="-34"/>
                          <a:cs typeface="TH Sarabun New" panose="020B0500040200020003" pitchFamily="34" charset="-34"/>
                        </a:rPr>
                        <a:t>.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84138" indent="-84138">
                        <a:lnSpc>
                          <a:spcPct val="65000"/>
                        </a:lnSpc>
                        <a:buAutoNum type="arabicPeriod"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</a:t>
                      </a: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อุดมศึกษา </a:t>
                      </a:r>
                      <a:r>
                        <a:rPr lang="th-TH" sz="1200" spc="-50" dirty="0" err="1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วิทฯ</a:t>
                      </a:r>
                      <a:endParaRPr lang="en-US" sz="1200" spc="-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สป.แรงงาน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กรมพัฒนาฝีมือฯ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กรมสวัสดิการฯ</a:t>
                      </a:r>
                      <a:endParaRPr lang="th-TH" sz="1200" spc="-8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200" kern="1200" spc="-130" baseline="0" dirty="0">
                          <a:solidFill>
                            <a:schemeClr val="dk1"/>
                          </a:solidFill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สำนักงานประกันสังคม</a:t>
                      </a:r>
                      <a:endParaRPr lang="th-TH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สอศ.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สพฐ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baseline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อย</a:t>
                      </a:r>
                      <a:endParaRPr lang="th-TH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กรมวิชาการเกษตร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กรมการค้าต่างประเทศ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กรมการปกครอง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</a:t>
                      </a:r>
                      <a: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กรมอุตสาหกรรมทหาร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กรมประมง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2.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กรมปศุสัตว์</a:t>
                      </a:r>
                      <a:endParaRPr kumimoji="0" lang="en-US" sz="1200" b="0" i="0" u="none" strike="noStrike" kern="0" cap="none" spc="-5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3.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กรมป่าไม้</a:t>
                      </a:r>
                      <a:endParaRPr kumimoji="0" lang="en-US" sz="1200" b="0" i="0" u="none" strike="noStrike" kern="0" cap="none" spc="-5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4. </a:t>
                      </a:r>
                      <a:r>
                        <a:rPr kumimoji="0" lang="th-TH" sz="1200" b="0" i="0" u="none" strike="noStrike" kern="0" cap="none" spc="-7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กรมการค้าต่างประเทศ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5.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กรมการปกครอง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6.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กรมศิลปากร</a:t>
                      </a:r>
                      <a:endParaRPr kumimoji="0" lang="en-US" sz="1200" b="0" i="0" u="none" strike="noStrike" kern="0" cap="none" spc="-5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7. </a:t>
                      </a:r>
                      <a:r>
                        <a:rPr kumimoji="0" lang="th-TH" sz="1200" b="0" i="0" u="none" strike="noStrike" kern="0" cap="none" spc="-9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</a:t>
                      </a:r>
                      <a:r>
                        <a:rPr kumimoji="0" lang="th-TH" sz="1200" b="0" i="0" u="none" strike="noStrike" kern="0" cap="none" spc="-9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วิทยฯ</a:t>
                      </a: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แพทย์</a:t>
                      </a:r>
                      <a:endParaRPr kumimoji="0" lang="en-US" sz="1200" b="0" i="0" u="none" strike="noStrike" kern="0" cap="none" spc="-5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8. </a:t>
                      </a:r>
                      <a:r>
                        <a:rPr kumimoji="0" lang="th-TH" sz="1200" b="0" i="0" u="none" strike="noStrike" kern="0" cap="none" spc="-8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กรมอุตฯ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พื้นฐานฯ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1. กรมป่าไม้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2.</a:t>
                      </a:r>
                      <a:r>
                        <a:rPr kumimoji="0" lang="th-TH" sz="1200" b="0" i="0" u="none" strike="noStrike" kern="0" cap="none" spc="-9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</a:t>
                      </a:r>
                      <a:r>
                        <a:rPr kumimoji="0" lang="th-TH" sz="1200" b="0" i="0" u="none" strike="noStrike" kern="0" cap="none" spc="-9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วิทยฯ</a:t>
                      </a: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แพทย์</a:t>
                      </a:r>
                      <a:endParaRPr kumimoji="0" lang="th-TH" sz="12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3.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อย.</a:t>
                      </a:r>
                      <a:endParaRPr kumimoji="0" lang="th-TH" sz="1200" b="0" i="0" u="none" strike="noStrike" kern="0" cap="none" spc="-5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4. กรม</a:t>
                      </a:r>
                      <a:r>
                        <a:rPr kumimoji="0" lang="th-TH" sz="1200" b="0" i="0" u="none" strike="noStrike" kern="0" cap="none" spc="-5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อุต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ฯ พื้นฐานฯ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5.</a:t>
                      </a: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กรมประมง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6.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กรมปศุสัตว์</a:t>
                      </a:r>
                      <a:endParaRPr kumimoji="0" lang="en-US" sz="1200" b="0" i="0" u="none" strike="noStrike" kern="0" cap="none" spc="-5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  <a:sym typeface="Arial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7. </a:t>
                      </a:r>
                      <a:r>
                        <a:rPr kumimoji="0" lang="th-TH" sz="1200" b="0" i="0" u="none" strike="noStrike" kern="0" cap="none" spc="-5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  <a:sym typeface="Arial"/>
                        </a:rPr>
                        <a:t>กรมวิชาการเกษตร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กรมส่งเสริมการเกษตร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กรมปศุสัตว์ 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กรมประมง 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กรมหม่อนไหม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สป.เกษตรฯ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กรมประมง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กรมปศุสัตว์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กรมส่งเสริมการเกษตร</a:t>
                      </a:r>
                      <a:endParaRPr lang="th-TH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กรมหม่อนไหม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  <a:endParaRPr kumimoji="0" lang="en-US" sz="12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กรมประมง</a:t>
                      </a:r>
                      <a:endParaRPr lang="en-US" sz="1200" u="none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กรมปศุสัตว์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กรมส่งเสริมการเกษตร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กรมหม่อนไหม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 </a:t>
                      </a: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 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กรมกิจการผู้สูงอายุ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กรมกิจการเด็กฯ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7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กรมกิจการสตรีฯ</a:t>
                      </a:r>
                      <a:endParaRPr lang="en-US" sz="1200" spc="-7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กรมส่งเสริมพัฒนาคุณภาพชีวิตคนพิการ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</a:t>
                      </a:r>
                      <a:r>
                        <a:rPr lang="th-TH" sz="12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กรมพัฒนาสังคมฯ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endParaRPr lang="th-TH" sz="1200" u="sng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กรมการจัดหางาน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สำนักงานประกันสังคม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สป.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คลัง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สป. ศึกษาธิการ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สป. สาธารณสุข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 ศอ.บต.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กรมควบคุมโรค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กรมการแพทย์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 </a:t>
                      </a:r>
                      <a: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กรมวิทยาศาสตร์</a:t>
                      </a:r>
                      <a:br>
                        <a:rPr lang="th-TH" sz="120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การแพทย์</a:t>
                      </a:r>
                      <a:endParaRPr lang="en-US" sz="1200" spc="-50" dirty="0">
                        <a:solidFill>
                          <a:srgbClr val="C00000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กรมบัญชีกลาง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</a:t>
                      </a:r>
                      <a:r>
                        <a:rPr lang="th-TH" sz="1200" u="none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สป.ดิจิทัลฯ</a:t>
                      </a:r>
                      <a:endParaRPr lang="en-US" sz="1200" u="none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2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2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สป.คมนาคม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สป.มหาดไทย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</a:t>
                      </a:r>
                      <a:r>
                        <a:rPr lang="th-TH" sz="1200" spc="-50" baseline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อุต</a:t>
                      </a:r>
                      <a:r>
                        <a:rPr lang="th-TH" sz="12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ฯ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2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สป.กลาโหม</a:t>
                      </a:r>
                      <a:b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สป.เกษตรฯ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lang="en-US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สป.พลังงาน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lang="en-US" sz="12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200" spc="-5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สป.พัฒนาสังคมฯ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lang="en-US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</a:t>
                      </a: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สป.ยุติธรรม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lang="en-US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 </a:t>
                      </a: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สป.วัฒนธรรม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lang="en-US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7. </a:t>
                      </a: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สป.สาธารณสุข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lang="en-US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8. </a:t>
                      </a: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กรมการกงสุล 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None/>
                      </a:pPr>
                      <a:r>
                        <a:rPr lang="th-TH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2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endParaRPr lang="th-TH" sz="1200" spc="-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สป. คมนาคม</a:t>
                      </a:r>
                    </a:p>
                    <a:p>
                      <a:pPr marL="0" indent="0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200" spc="-50" dirty="0" err="1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สคทช</a:t>
                      </a:r>
                      <a:r>
                        <a:rPr lang="th-TH" sz="120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  <a:endParaRPr lang="en-US" sz="1200" spc="-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472C4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14420047"/>
                  </a:ext>
                </a:extLst>
              </a:tr>
              <a:tr h="65424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องค์การมหาชน</a:t>
                      </a:r>
                      <a:endParaRPr lang="en-US" sz="12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100" spc="-5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สพธ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อ.   </a:t>
                      </a: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สพร.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100" spc="-5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สพธ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อ.   </a:t>
                      </a: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สปสช.</a:t>
                      </a:r>
                      <a:endParaRPr lang="en-US" sz="11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สพร.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...</a:t>
                      </a:r>
                      <a:endParaRPr lang="en-US" sz="11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 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สพร.</a:t>
                      </a:r>
                      <a:endParaRPr lang="en-US" sz="11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DGA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 </a:t>
                      </a: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และ 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DEPA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 </a:t>
                      </a: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100" spc="-5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สคช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endParaRPr lang="en-US" sz="11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พ</a:t>
                      </a:r>
                      <a:r>
                        <a:rPr lang="th-TH" sz="1100" spc="-5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อช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พ</a:t>
                      </a:r>
                      <a:r>
                        <a:rPr lang="th-TH" sz="1100" spc="-5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อช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   </a:t>
                      </a: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สพร.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สปสช.  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1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สวทช. (</a:t>
                      </a:r>
                      <a:r>
                        <a:rPr lang="en-US" sz="11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NECTEC</a:t>
                      </a:r>
                      <a:r>
                        <a:rPr lang="th-TH" sz="11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100" spc="-9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100" spc="-90" baseline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สพธ</a:t>
                      </a:r>
                      <a:r>
                        <a:rPr lang="th-TH" sz="1100" spc="-9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อ.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5069370"/>
                  </a:ext>
                </a:extLst>
              </a:tr>
              <a:tr h="766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รัฐวิสาหกิจ</a:t>
                      </a:r>
                      <a:endParaRPr lang="en-US" sz="12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10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ทอท.   </a:t>
                      </a:r>
                      <a:r>
                        <a:rPr kumimoji="0" lang="en-US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ททท.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u="sng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 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การนิคม</a:t>
                      </a:r>
                      <a:r>
                        <a:rPr lang="th-TH" sz="110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อุต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ฯ</a:t>
                      </a: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การเคหะฯ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313056"/>
                  </a:ext>
                </a:extLst>
              </a:tr>
              <a:tr h="121061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2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อื่นๆ</a:t>
                      </a:r>
                      <a:endParaRPr lang="en-US" sz="1200" b="1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87313" indent="-87313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10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กย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ศ.</a:t>
                      </a:r>
                    </a:p>
                    <a:p>
                      <a:pPr marL="87313" indent="-87313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สนง.</a:t>
                      </a:r>
                      <a:r>
                        <a:rPr lang="th-TH" sz="1100" spc="-7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เลขาธิการสภา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ผู้แทนราษฎร</a:t>
                      </a:r>
                    </a:p>
                    <a:p>
                      <a:pPr marL="87313" indent="-87313">
                        <a:lnSpc>
                          <a:spcPct val="65000"/>
                        </a:lnSpc>
                        <a:buAutoNum type="arabicPeriod"/>
                      </a:pP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สนง.ศาลยุติธรรม</a:t>
                      </a:r>
                      <a:endParaRPr lang="en-US" sz="11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...</a:t>
                      </a:r>
                      <a:endParaRPr lang="en-US" sz="11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050" spc="-8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สภาหอการค้าฯ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สภา</a:t>
                      </a:r>
                      <a:r>
                        <a:rPr lang="th-TH" sz="105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อุต</a:t>
                      </a:r>
                      <a:r>
                        <a:rPr lang="th-TH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ฯ</a:t>
                      </a:r>
                      <a:br>
                        <a:rPr lang="th-TH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en-US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050" spc="-1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สภา</a:t>
                      </a:r>
                      <a:r>
                        <a:rPr lang="th-TH" sz="1050" spc="-150" baseline="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อุต</a:t>
                      </a:r>
                      <a:r>
                        <a:rPr lang="th-TH" sz="1050" spc="-1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ฯ  ท่องเที่ยว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ธปท.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SME</a:t>
                      </a:r>
                      <a:r>
                        <a:rPr lang="th-TH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Bank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 </a:t>
                      </a:r>
                      <a:r>
                        <a:rPr lang="th-TH" sz="105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บ.ข้อมูลเครดิตฯ</a:t>
                      </a:r>
                      <a:endParaRPr lang="en-US" sz="105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7. </a:t>
                      </a:r>
                      <a:r>
                        <a:rPr lang="th-TH" sz="1050" spc="-7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สภาเกษตรกรฯ</a:t>
                      </a:r>
                      <a:endParaRPr lang="en-US" sz="1050" spc="-7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05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8. </a:t>
                      </a:r>
                      <a:r>
                        <a:rPr lang="th-TH" sz="105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สมาพันธ์ </a:t>
                      </a:r>
                      <a:r>
                        <a:rPr lang="en-US" sz="105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SME </a:t>
                      </a:r>
                      <a:r>
                        <a:rPr lang="th-TH" sz="1050" spc="-10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ไทย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kumimoji="0" lang="en-US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SME Bank</a:t>
                      </a:r>
                      <a:endParaRPr lang="en-US" sz="1100" spc="-10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กทม.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1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อปท.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อปท.</a:t>
                      </a:r>
                      <a:endParaRPr lang="en-US" sz="11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อปท.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กรุงเทพมหานคร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3. เมืองพัทยา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4. สตช. (ตรวจคนเข้าเมือง) </a:t>
                      </a:r>
                      <a:endParaRPr lang="en-US" sz="11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สำนักงาน </a:t>
                      </a:r>
                      <a:r>
                        <a:rPr kumimoji="0" lang="th-TH" sz="1100" b="0" i="0" u="none" strike="noStrike" kern="1200" cap="none" spc="-5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คป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ภ.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การรถไฟฯ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การกีฬาฯ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สถาบันการศึกษาเอกชน 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สภา</a:t>
                      </a:r>
                      <a:r>
                        <a:rPr lang="th-TH" sz="1100" dirty="0" err="1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อุต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ฯ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kumimoji="0" lang="en-US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เอกชน </a:t>
                      </a:r>
                      <a:r>
                        <a:rPr kumimoji="0" lang="en-US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 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แห่ง</a:t>
                      </a:r>
                      <a:endParaRPr lang="en-US" sz="1100" u="none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และ 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กสทช.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กสทช.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การนิคมฯ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3. กรมการอุตสาหกรรมทหาร 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endParaRPr lang="en-US" sz="11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66</a:t>
                      </a:r>
                      <a:endParaRPr lang="en-US" sz="1100" spc="-5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ธ.กรุงไทย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lang="en-US" sz="1100" spc="-5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  <a:p>
                      <a:pPr>
                        <a:lnSpc>
                          <a:spcPct val="65000"/>
                        </a:lnSpc>
                      </a:pPr>
                      <a:endParaRPr lang="en-US" sz="11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>
                        <a:lnSpc>
                          <a:spcPct val="65000"/>
                        </a:lnSpc>
                      </a:pPr>
                      <a:r>
                        <a:rPr lang="th-TH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100" u="sng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65</a:t>
                      </a:r>
                    </a:p>
                    <a:p>
                      <a:pPr>
                        <a:lnSpc>
                          <a:spcPct val="65000"/>
                        </a:lnSpc>
                      </a:pPr>
                      <a:r>
                        <a:rPr lang="en-US" sz="11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100" spc="-50" baseline="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กทม.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66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-</a:t>
                      </a:r>
                      <a:endParaRPr kumimoji="0" lang="th-TH" sz="1100" b="0" i="0" u="sng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kumimoji="0" lang="en-US" sz="1100" b="0" i="0" u="sng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67</a:t>
                      </a: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6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100" b="0" i="0" u="none" strike="noStrike" kern="1200" cap="none" spc="-5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ธนาคารแห่งประเทศไทย</a:t>
                      </a:r>
                      <a:endParaRPr kumimoji="0" lang="en-US" sz="1100" b="0" i="0" u="none" strike="noStrike" kern="1200" cap="none" spc="-5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8000" marR="18000" marT="18000" marB="18000">
                    <a:lnL w="12700" cmpd="sng">
                      <a:solidFill>
                        <a:srgbClr val="FFFFFF"/>
                      </a:solidFill>
                    </a:lnL>
                    <a:lnR w="12700" cmpd="sng">
                      <a:solidFill>
                        <a:srgbClr val="FFFFFF"/>
                      </a:solidFill>
                    </a:lnR>
                    <a:lnT w="12700" cmpd="sng">
                      <a:solidFill>
                        <a:srgbClr val="FFFFFF"/>
                      </a:solidFill>
                    </a:lnT>
                    <a:lnB w="12700" cmpd="sng">
                      <a:solidFill>
                        <a:srgbClr val="FFFFFF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9EB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0219707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3855BAC-9347-9FC8-90FD-D5448876E027}"/>
              </a:ext>
            </a:extLst>
          </p:cNvPr>
          <p:cNvSpPr txBox="1"/>
          <p:nvPr/>
        </p:nvSpPr>
        <p:spPr>
          <a:xfrm>
            <a:off x="3840049" y="6497247"/>
            <a:ext cx="8053988" cy="249299"/>
          </a:xfrm>
          <a:prstGeom prst="rect">
            <a:avLst/>
          </a:prstGeom>
          <a:noFill/>
          <a:ln>
            <a:solidFill>
              <a:srgbClr val="FF0000"/>
            </a:solidFill>
            <a:prstDash val="dash"/>
          </a:ln>
        </p:spPr>
        <p:txBody>
          <a:bodyPr wrap="square" rtlCol="0">
            <a:spAutoFit/>
          </a:bodyPr>
          <a:lstStyle/>
          <a:p>
            <a:pPr marL="895350" marR="0" lvl="0" indent="-8953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</a:t>
            </a:r>
            <a:r>
              <a:rPr kumimoji="0" lang="th-TH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หน่วยงานเจ้าภาพหลักได้ระบุรายชื่อหน่วยงานที่เกี่ยวข้องกับ </a:t>
            </a: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ตาม </a:t>
            </a:r>
            <a:r>
              <a:rPr kumimoji="0" lang="en-GB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Roadmap 2565 – 2567 </a:t>
            </a:r>
            <a:r>
              <a:rPr kumimoji="0" lang="th-TH" sz="1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เพื่อใช้ในการประเมินผลหน่วยงานที่เกี่ยวข้องในปี 2567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07B65097-D1C0-8262-26B9-FF8D359A300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703925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ounded Rectangle 8">
            <a:extLst>
              <a:ext uri="{FF2B5EF4-FFF2-40B4-BE49-F238E27FC236}">
                <a16:creationId xmlns:a16="http://schemas.microsoft.com/office/drawing/2014/main" id="{57FE15F8-C4CA-9108-3EFF-A802DB061DFA}"/>
              </a:ext>
            </a:extLst>
          </p:cNvPr>
          <p:cNvSpPr/>
          <p:nvPr/>
        </p:nvSpPr>
        <p:spPr>
          <a:xfrm>
            <a:off x="1405175" y="919999"/>
            <a:ext cx="9397797" cy="514718"/>
          </a:xfrm>
          <a:custGeom>
            <a:avLst/>
            <a:gdLst/>
            <a:ahLst/>
            <a:cxnLst/>
            <a:rect l="l" t="t" r="r" b="b"/>
            <a:pathLst>
              <a:path w="1800200" h="581397">
                <a:moveTo>
                  <a:pt x="109524" y="0"/>
                </a:moveTo>
                <a:lnTo>
                  <a:pt x="1690676" y="0"/>
                </a:lnTo>
                <a:cubicBezTo>
                  <a:pt x="1751164" y="0"/>
                  <a:pt x="1800200" y="49036"/>
                  <a:pt x="1800200" y="109524"/>
                </a:cubicBezTo>
                <a:lnTo>
                  <a:pt x="1800200" y="581397"/>
                </a:lnTo>
                <a:lnTo>
                  <a:pt x="0" y="581397"/>
                </a:lnTo>
                <a:lnTo>
                  <a:pt x="0" y="109524"/>
                </a:lnTo>
                <a:cubicBezTo>
                  <a:pt x="0" y="49036"/>
                  <a:pt x="49036" y="0"/>
                  <a:pt x="109524" y="0"/>
                </a:cubicBezTo>
                <a:close/>
              </a:path>
            </a:pathLst>
          </a:custGeom>
          <a:solidFill>
            <a:sysClr val="window" lastClr="FFFFFF">
              <a:lumMod val="50000"/>
            </a:sysClr>
          </a:solidFill>
          <a:ln w="25400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5D09761-ED95-E238-C506-BE1FDCF89BB9}"/>
              </a:ext>
            </a:extLst>
          </p:cNvPr>
          <p:cNvSpPr txBox="1"/>
          <p:nvPr/>
        </p:nvSpPr>
        <p:spPr>
          <a:xfrm>
            <a:off x="1405175" y="1444252"/>
            <a:ext cx="9392677" cy="461665"/>
          </a:xfrm>
          <a:prstGeom prst="rect">
            <a:avLst/>
          </a:prstGeom>
          <a:solidFill>
            <a:srgbClr val="008A3E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461963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การประเมินประสิทธิผล</a:t>
            </a:r>
            <a:r>
              <a:rPr kumimoji="0" lang="th-TH" sz="2400" b="1" i="0" u="none" strike="noStrike" kern="1200" cap="none" spc="-15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การดำเนินงาน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Performance Base) 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(ร้อยละ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70)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aphicFrame>
        <p:nvGraphicFramePr>
          <p:cNvPr id="30" name="Table 13">
            <a:extLst>
              <a:ext uri="{FF2B5EF4-FFF2-40B4-BE49-F238E27FC236}">
                <a16:creationId xmlns:a16="http://schemas.microsoft.com/office/drawing/2014/main" id="{D37975DA-7113-6AE3-379E-AB34FFD7E936}"/>
              </a:ext>
            </a:extLst>
          </p:cNvPr>
          <p:cNvGraphicFramePr>
            <a:graphicFrameLocks noGrp="1"/>
          </p:cNvGraphicFramePr>
          <p:nvPr/>
        </p:nvGraphicFramePr>
        <p:xfrm>
          <a:off x="1398657" y="1957480"/>
          <a:ext cx="9399195" cy="396000"/>
        </p:xfrm>
        <a:graphic>
          <a:graphicData uri="http://schemas.openxmlformats.org/drawingml/2006/table">
            <a:tbl>
              <a:tblPr firstRow="1" bandRow="1"/>
              <a:tblGrid>
                <a:gridCol w="9399195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</a:tblGrid>
              <a:tr h="396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284163" marR="0" lvl="0" indent="-2841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1.1	</a:t>
                      </a:r>
                      <a:r>
                        <a:rPr lang="th-TH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 ตัวชี้วัดตามภารกิจ (</a:t>
                      </a:r>
                      <a:r>
                        <a:rPr lang="en-US" sz="2400" b="1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Functional KPIs</a:t>
                      </a:r>
                      <a:r>
                        <a:rPr lang="th-TH" sz="2400" b="1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)</a:t>
                      </a:r>
                      <a:endParaRPr lang="en-US" sz="2400" b="1" kern="1200" spc="0" baseline="0" dirty="0">
                        <a:solidFill>
                          <a:srgbClr val="0000FF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  <a:sym typeface="Symbol" panose="05050102010706020507" pitchFamily="18" charset="2"/>
                      </a:endParaRPr>
                    </a:p>
                  </a:txBody>
                  <a:tcPr marL="97750" marR="97750" marT="29325" marB="2932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8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</a:tbl>
          </a:graphicData>
        </a:graphic>
      </p:graphicFrame>
      <p:graphicFrame>
        <p:nvGraphicFramePr>
          <p:cNvPr id="32" name="Table 13">
            <a:extLst>
              <a:ext uri="{FF2B5EF4-FFF2-40B4-BE49-F238E27FC236}">
                <a16:creationId xmlns:a16="http://schemas.microsoft.com/office/drawing/2014/main" id="{6B61F54D-F23E-DA9F-445D-838CC9E9E378}"/>
              </a:ext>
            </a:extLst>
          </p:cNvPr>
          <p:cNvGraphicFramePr>
            <a:graphicFrameLocks noGrp="1"/>
          </p:cNvGraphicFramePr>
          <p:nvPr/>
        </p:nvGraphicFramePr>
        <p:xfrm>
          <a:off x="1463810" y="2393229"/>
          <a:ext cx="9264379" cy="1645920"/>
        </p:xfrm>
        <a:graphic>
          <a:graphicData uri="http://schemas.openxmlformats.org/drawingml/2006/table">
            <a:tbl>
              <a:tblPr firstRow="1" bandRow="1"/>
              <a:tblGrid>
                <a:gridCol w="8415914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  <a:gridCol w="848465">
                  <a:extLst>
                    <a:ext uri="{9D8B030D-6E8A-4147-A177-3AD203B41FA5}">
                      <a16:colId xmlns:a16="http://schemas.microsoft.com/office/drawing/2014/main" val="1593291283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1. ระดับความสำเร็จในการยกระดับความสามารถในการแข่งขันการพัฒนามนุษย์ด้านทักษะ (</a:t>
                      </a: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Skill) </a:t>
                      </a: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แรงงานในอนาคต (</a:t>
                      </a: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Future Workforce)</a:t>
                      </a: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800" b="0" kern="1200" spc="0" baseline="0" dirty="0">
                          <a:solidFill>
                            <a:srgbClr val="FF000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2. อันดับความสามารถในการแข่งขันของประเทศด้านการศึกษา </a:t>
                      </a:r>
                    </a:p>
                  </a:txBody>
                  <a:tcPr marL="97750" marR="9775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8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9775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230800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kumimoji="0" lang="th-TH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ดัชนีการพัฒนาครูและบุคลากรทางการศึกษาให้มีคุณภาพ (คะแนน)</a:t>
                      </a: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ED7D3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8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9775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5665284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้อยละของนักเรียนที่มีสมรรถนะจากการประเมินโปรแกรมประเมินสมรรถนะนักเรียนมาตรฐานสากลไม่ถึงระดับพื้นฐานของทั้ง 3 วิชา</a:t>
                      </a:r>
                      <a:b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</a:b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ED7D3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ในแต่ละกลุ่มโรงเรียน </a:t>
                      </a:r>
                    </a:p>
                  </a:txBody>
                  <a:tcPr marL="97750" marR="9775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800" b="0" kern="1200" spc="0" baseline="0" dirty="0">
                          <a:solidFill>
                            <a:srgbClr val="ED7D3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800" b="0" kern="1200" spc="0" baseline="0" dirty="0">
                        <a:solidFill>
                          <a:srgbClr val="ED7D3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97750" marR="9775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9923732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7030A0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5. ร้อยละของจำนวนนักเรียนอาชีวศึกษาที่เข้าร่วมการจัดการศึกษาเชิงบูรณาการกับการทำงาน (ระบบทวิภาคี)</a:t>
                      </a:r>
                    </a:p>
                  </a:txBody>
                  <a:tcPr marL="97750" marR="9775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rgbClr val="7030A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rgbClr val="7030A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800" b="0" kern="1200" spc="0" baseline="0" dirty="0">
                          <a:solidFill>
                            <a:srgbClr val="7030A0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9775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5858073"/>
                  </a:ext>
                </a:extLst>
              </a:tr>
            </a:tbl>
          </a:graphicData>
        </a:graphic>
      </p:graphicFrame>
      <p:sp>
        <p:nvSpPr>
          <p:cNvPr id="37" name="Rounded Rectangle 24">
            <a:extLst>
              <a:ext uri="{FF2B5EF4-FFF2-40B4-BE49-F238E27FC236}">
                <a16:creationId xmlns:a16="http://schemas.microsoft.com/office/drawing/2014/main" id="{9A33A2F4-2477-40E6-91A2-02190E71C415}"/>
              </a:ext>
            </a:extLst>
          </p:cNvPr>
          <p:cNvSpPr/>
          <p:nvPr/>
        </p:nvSpPr>
        <p:spPr>
          <a:xfrm>
            <a:off x="1405175" y="1126819"/>
            <a:ext cx="9397810" cy="5554472"/>
          </a:xfrm>
          <a:prstGeom prst="roundRect">
            <a:avLst>
              <a:gd name="adj" fmla="val 6084"/>
            </a:avLst>
          </a:prstGeom>
          <a:noFill/>
          <a:ln w="25400" cap="flat" cmpd="sng" algn="ctr">
            <a:solidFill>
              <a:sysClr val="window" lastClr="FFFFFF">
                <a:lumMod val="50000"/>
              </a:sys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+mn-cs"/>
            </a:endParaRPr>
          </a:p>
        </p:txBody>
      </p:sp>
      <p:pic>
        <p:nvPicPr>
          <p:cNvPr id="39" name="Picture 185" descr="A red and white circle with a number one&#10;&#10;Description automatically generated with medium confidence">
            <a:extLst>
              <a:ext uri="{FF2B5EF4-FFF2-40B4-BE49-F238E27FC236}">
                <a16:creationId xmlns:a16="http://schemas.microsoft.com/office/drawing/2014/main" id="{306B06C6-EEE6-1660-C38E-E5C66BF00A0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885" y="1419089"/>
            <a:ext cx="469961" cy="469961"/>
          </a:xfrm>
          <a:prstGeom prst="rect">
            <a:avLst/>
          </a:prstGeom>
        </p:spPr>
      </p:pic>
      <p:graphicFrame>
        <p:nvGraphicFramePr>
          <p:cNvPr id="44" name="Table 13">
            <a:extLst>
              <a:ext uri="{FF2B5EF4-FFF2-40B4-BE49-F238E27FC236}">
                <a16:creationId xmlns:a16="http://schemas.microsoft.com/office/drawing/2014/main" id="{0E920712-3EF0-CD87-6603-2C2F557E701F}"/>
              </a:ext>
            </a:extLst>
          </p:cNvPr>
          <p:cNvGraphicFramePr>
            <a:graphicFrameLocks noGrp="1"/>
          </p:cNvGraphicFramePr>
          <p:nvPr/>
        </p:nvGraphicFramePr>
        <p:xfrm>
          <a:off x="1405175" y="4097547"/>
          <a:ext cx="9399195" cy="396000"/>
        </p:xfrm>
        <a:graphic>
          <a:graphicData uri="http://schemas.openxmlformats.org/drawingml/2006/table">
            <a:tbl>
              <a:tblPr firstRow="1" bandRow="1"/>
              <a:tblGrid>
                <a:gridCol w="9399195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</a:tblGrid>
              <a:tr h="39600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284163" marR="0" lvl="0" indent="-284163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1.2	 ตัวชี้วัดขับเคลื่อนการบูรณาการร่วมกัน (</a:t>
                      </a:r>
                      <a:r>
                        <a:rPr lang="en-US" sz="2400" b="1" kern="1200" spc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  <a:sym typeface="Symbol" panose="05050102010706020507" pitchFamily="18" charset="2"/>
                        </a:rPr>
                        <a:t>Joint KPIs)</a:t>
                      </a:r>
                    </a:p>
                  </a:txBody>
                  <a:tcPr marL="97750" marR="97750" marT="29325" marB="29325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>
                        <a:lumMod val="85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</a:tbl>
          </a:graphicData>
        </a:graphic>
      </p:graphicFrame>
      <p:sp>
        <p:nvSpPr>
          <p:cNvPr id="28" name="TextBox 27">
            <a:extLst>
              <a:ext uri="{FF2B5EF4-FFF2-40B4-BE49-F238E27FC236}">
                <a16:creationId xmlns:a16="http://schemas.microsoft.com/office/drawing/2014/main" id="{702633C4-D0DF-555E-857D-88D5F243EE65}"/>
              </a:ext>
            </a:extLst>
          </p:cNvPr>
          <p:cNvSpPr txBox="1"/>
          <p:nvPr/>
        </p:nvSpPr>
        <p:spPr>
          <a:xfrm>
            <a:off x="1405175" y="4864102"/>
            <a:ext cx="9392677" cy="461665"/>
          </a:xfrm>
          <a:prstGeom prst="rect">
            <a:avLst/>
          </a:prstGeom>
          <a:solidFill>
            <a:srgbClr val="C09200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461963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การประเมินศักยภาพใน</a:t>
            </a:r>
            <a:r>
              <a:rPr kumimoji="0" lang="th-TH" sz="2400" b="1" i="0" u="none" strike="noStrike" kern="1200" cap="none" spc="-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การดำเนินงาน</a:t>
            </a:r>
            <a:r>
              <a:rPr kumimoji="0" lang="en-US" sz="2400" b="1" i="0" u="none" strike="noStrike" kern="1200" cap="none" spc="-1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(Potential Base)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ร้อยละ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30)</a:t>
            </a:r>
            <a:endParaRPr kumimoji="0" lang="th-TH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pic>
        <p:nvPicPr>
          <p:cNvPr id="35" name="Picture 186" descr="A red number on a white circle&#10;&#10;Description automatically generated with medium confidence">
            <a:extLst>
              <a:ext uri="{FF2B5EF4-FFF2-40B4-BE49-F238E27FC236}">
                <a16:creationId xmlns:a16="http://schemas.microsoft.com/office/drawing/2014/main" id="{58FFB111-02B1-895C-3B79-854356F3576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885" y="4861481"/>
            <a:ext cx="469962" cy="469962"/>
          </a:xfrm>
          <a:prstGeom prst="rect">
            <a:avLst/>
          </a:prstGeom>
        </p:spPr>
      </p:pic>
      <p:sp>
        <p:nvSpPr>
          <p:cNvPr id="47" name="TextBox 46">
            <a:extLst>
              <a:ext uri="{FF2B5EF4-FFF2-40B4-BE49-F238E27FC236}">
                <a16:creationId xmlns:a16="http://schemas.microsoft.com/office/drawing/2014/main" id="{CD34F476-3094-BCDD-EE30-0C2FEC989835}"/>
              </a:ext>
            </a:extLst>
          </p:cNvPr>
          <p:cNvSpPr txBox="1"/>
          <p:nvPr/>
        </p:nvSpPr>
        <p:spPr>
          <a:xfrm>
            <a:off x="21021" y="-6605"/>
            <a:ext cx="115298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ตัวชี้วัดตามมาตรการปรับปรุงประสิทธิภาพในการปฏิบัติราชการ ประจำปีงบประมาณ พ.ศ. 2567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6" name="Rectangle 158">
            <a:extLst>
              <a:ext uri="{FF2B5EF4-FFF2-40B4-BE49-F238E27FC236}">
                <a16:creationId xmlns:a16="http://schemas.microsoft.com/office/drawing/2014/main" id="{AFF3D320-41D6-3B94-ED61-538ECADD0677}"/>
              </a:ext>
            </a:extLst>
          </p:cNvPr>
          <p:cNvSpPr/>
          <p:nvPr/>
        </p:nvSpPr>
        <p:spPr>
          <a:xfrm>
            <a:off x="3363199" y="897079"/>
            <a:ext cx="521151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สำนักงานคณะกรรมการการอาชีวศึกษา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E554D7A-3B1C-45BC-01E4-A1F842D7EE90}"/>
              </a:ext>
            </a:extLst>
          </p:cNvPr>
          <p:cNvSpPr txBox="1"/>
          <p:nvPr/>
        </p:nvSpPr>
        <p:spPr>
          <a:xfrm>
            <a:off x="758871" y="676569"/>
            <a:ext cx="1226027" cy="523220"/>
          </a:xfrm>
          <a:prstGeom prst="rect">
            <a:avLst/>
          </a:prstGeom>
          <a:solidFill>
            <a:srgbClr val="FF00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8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ตัวอย่าง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7" name="Table 13">
            <a:extLst>
              <a:ext uri="{FF2B5EF4-FFF2-40B4-BE49-F238E27FC236}">
                <a16:creationId xmlns:a16="http://schemas.microsoft.com/office/drawing/2014/main" id="{EF4BEA97-4F60-EB94-A969-95A5F8574FFF}"/>
              </a:ext>
            </a:extLst>
          </p:cNvPr>
          <p:cNvGraphicFramePr>
            <a:graphicFrameLocks noGrp="1"/>
          </p:cNvGraphicFramePr>
          <p:nvPr/>
        </p:nvGraphicFramePr>
        <p:xfrm>
          <a:off x="1463810" y="4522636"/>
          <a:ext cx="9264379" cy="274320"/>
        </p:xfrm>
        <a:graphic>
          <a:graphicData uri="http://schemas.openxmlformats.org/drawingml/2006/table">
            <a:tbl>
              <a:tblPr firstRow="1" bandRow="1"/>
              <a:tblGrid>
                <a:gridCol w="8415914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  <a:gridCol w="848465">
                  <a:extLst>
                    <a:ext uri="{9D8B030D-6E8A-4147-A177-3AD203B41FA5}">
                      <a16:colId xmlns:a16="http://schemas.microsoft.com/office/drawing/2014/main" val="1593291283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6. จำนวนผู้เรียนที่ได้รับการพัฒนาทักษะทางธุรกิจและการเป็นผู้ประกอบการภายใต้ศูนย์บ่มเพาะผู้ประกอบการอาชีวศึกษา</a:t>
                      </a: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800" b="0" kern="1200" spc="0" baseline="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</a:tbl>
          </a:graphicData>
        </a:graphic>
      </p:graphicFrame>
      <p:graphicFrame>
        <p:nvGraphicFramePr>
          <p:cNvPr id="8" name="Table 13">
            <a:extLst>
              <a:ext uri="{FF2B5EF4-FFF2-40B4-BE49-F238E27FC236}">
                <a16:creationId xmlns:a16="http://schemas.microsoft.com/office/drawing/2014/main" id="{92D44FD9-91B0-58B9-7E8A-BF4C707C8BAB}"/>
              </a:ext>
            </a:extLst>
          </p:cNvPr>
          <p:cNvGraphicFramePr>
            <a:graphicFrameLocks noGrp="1"/>
          </p:cNvGraphicFramePr>
          <p:nvPr/>
        </p:nvGraphicFramePr>
        <p:xfrm>
          <a:off x="1471883" y="5367826"/>
          <a:ext cx="9264379" cy="1097280"/>
        </p:xfrm>
        <a:graphic>
          <a:graphicData uri="http://schemas.openxmlformats.org/drawingml/2006/table">
            <a:tbl>
              <a:tblPr firstRow="1" bandRow="1"/>
              <a:tblGrid>
                <a:gridCol w="8415914">
                  <a:extLst>
                    <a:ext uri="{9D8B030D-6E8A-4147-A177-3AD203B41FA5}">
                      <a16:colId xmlns:a16="http://schemas.microsoft.com/office/drawing/2014/main" val="623254006"/>
                    </a:ext>
                  </a:extLst>
                </a:gridCol>
                <a:gridCol w="848465">
                  <a:extLst>
                    <a:ext uri="{9D8B030D-6E8A-4147-A177-3AD203B41FA5}">
                      <a16:colId xmlns:a16="http://schemas.microsoft.com/office/drawing/2014/main" val="1593291283"/>
                    </a:ext>
                  </a:extLst>
                </a:gridCol>
              </a:tblGrid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2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7</a:t>
                      </a: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. ร้อยละของชุดข้อมูลเปิดที่เป็นไปตามมาตรฐานในระบบบัญชีข้อมูลภาครัฐ (</a:t>
                      </a: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GD Catalog)</a:t>
                      </a: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2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8115797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8. </a:t>
                      </a: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ระดับความพร้อมรัฐบาลดิจิทัลหน่วยงานภาครัฐของประเทศไทย</a:t>
                      </a: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5</a:t>
                      </a:r>
                      <a:endParaRPr lang="th-TH" sz="1800" b="0" kern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647423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9. </a:t>
                      </a: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คะแนนความพร้อมรัฐบาลดิจิทัลหน่วยงานภาครัฐของประเทศไทย</a:t>
                      </a: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5</a:t>
                      </a:r>
                      <a:endParaRPr lang="th-TH" sz="1800" b="0" kern="12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984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10. </a:t>
                      </a:r>
                      <a:r>
                        <a:rPr kumimoji="0" lang="th-TH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การประเมินสถานะของหน่วยงานในการเป็นระบบราชการ 4.0 (</a:t>
                      </a: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PMQA 4.0) </a:t>
                      </a: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ร้อยละ </a:t>
                      </a:r>
                      <a:r>
                        <a:rPr lang="en-US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</a:t>
                      </a:r>
                      <a:r>
                        <a:rPr lang="th-TH" sz="1800" b="0" kern="120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0</a:t>
                      </a:r>
                    </a:p>
                  </a:txBody>
                  <a:tcPr marL="9775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3379198"/>
                  </a:ext>
                </a:extLst>
              </a:tr>
            </a:tbl>
          </a:graphicData>
        </a:graphic>
      </p:graphicFrame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434D985A-BC4D-E090-8CAF-8263D98FD70E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80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5158577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3648" y="-15861"/>
            <a:ext cx="11627893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3081" y="-15861"/>
            <a:ext cx="92760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th-TH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62867" y="6400952"/>
            <a:ext cx="2229133" cy="4708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9457" y="790658"/>
            <a:ext cx="8563719" cy="380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62013" marR="0" lvl="0" indent="-862013" algn="l" defTabSz="114300" rtl="0" eaLnBrk="1" fontAlgn="t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ชื่องานบริการ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.......</a:t>
            </a:r>
            <a:endParaRPr kumimoji="0" lang="th-TH" sz="2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29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60BD7AEF-BAB7-4F62-9716-7F96C0929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331216ED-1BB1-3518-B1C9-B7DE15C2900B}"/>
              </a:ext>
            </a:extLst>
          </p:cNvPr>
          <p:cNvSpPr txBox="1"/>
          <p:nvPr/>
        </p:nvSpPr>
        <p:spPr>
          <a:xfrm>
            <a:off x="9154099" y="1165039"/>
            <a:ext cx="2945578" cy="369332"/>
          </a:xfrm>
          <a:prstGeom prst="rect">
            <a:avLst/>
          </a:prstGeom>
          <a:solidFill>
            <a:srgbClr val="B4C7E7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บทบาทของหน่วยงาน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0109777-F2A5-83A7-FDC3-F81733DE8638}"/>
              </a:ext>
            </a:extLst>
          </p:cNvPr>
          <p:cNvSpPr txBox="1"/>
          <p:nvPr/>
        </p:nvSpPr>
        <p:spPr>
          <a:xfrm>
            <a:off x="9162050" y="1558960"/>
            <a:ext cx="2937627" cy="646331"/>
          </a:xfrm>
          <a:prstGeom prst="rect">
            <a:avLst/>
          </a:prstGeom>
          <a:solidFill>
            <a:srgbClr val="4472C4">
              <a:lumMod val="20000"/>
              <a:lumOff val="80000"/>
            </a:srgb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</a:t>
            </a: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Wingdings 2" panose="05020102010507070707" pitchFamily="18" charset="2"/>
              </a:rPr>
              <a:t>  หน่วยงานเจ้าภาพหลัก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◻</a:t>
            </a: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Calibri" panose="020F0502020204030204" pitchFamily="34" charset="0"/>
              </a:rPr>
              <a:t>  </a:t>
            </a: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หน่วยงานที่เกี่ยวข้อง</a:t>
            </a:r>
          </a:p>
        </p:txBody>
      </p:sp>
      <p:graphicFrame>
        <p:nvGraphicFramePr>
          <p:cNvPr id="9" name="Table 10">
            <a:extLst>
              <a:ext uri="{FF2B5EF4-FFF2-40B4-BE49-F238E27FC236}">
                <a16:creationId xmlns:a16="http://schemas.microsoft.com/office/drawing/2014/main" id="{CC2083C7-CD12-0628-2C2C-388F11B2D6A2}"/>
              </a:ext>
            </a:extLst>
          </p:cNvPr>
          <p:cNvGraphicFramePr>
            <a:graphicFrameLocks noGrp="1"/>
          </p:cNvGraphicFramePr>
          <p:nvPr/>
        </p:nvGraphicFramePr>
        <p:xfrm>
          <a:off x="119023" y="3161130"/>
          <a:ext cx="8842827" cy="1112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947609">
                  <a:extLst>
                    <a:ext uri="{9D8B030D-6E8A-4147-A177-3AD203B41FA5}">
                      <a16:colId xmlns:a16="http://schemas.microsoft.com/office/drawing/2014/main" val="4195182424"/>
                    </a:ext>
                  </a:extLst>
                </a:gridCol>
                <a:gridCol w="2947609">
                  <a:extLst>
                    <a:ext uri="{9D8B030D-6E8A-4147-A177-3AD203B41FA5}">
                      <a16:colId xmlns:a16="http://schemas.microsoft.com/office/drawing/2014/main" val="3989025799"/>
                    </a:ext>
                  </a:extLst>
                </a:gridCol>
                <a:gridCol w="2947609">
                  <a:extLst>
                    <a:ext uri="{9D8B030D-6E8A-4147-A177-3AD203B41FA5}">
                      <a16:colId xmlns:a16="http://schemas.microsoft.com/office/drawing/2014/main" val="2171948207"/>
                    </a:ext>
                  </a:extLst>
                </a:gridCol>
              </a:tblGrid>
              <a:tr h="370840">
                <a:tc gridSpan="2"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ข้อมูลพื้นฐาน </a:t>
                      </a:r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</a:t>
                      </a:r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055321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th-TH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800" b="1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2567</a:t>
                      </a:r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21519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th-TH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จำนวน (ผู้รับบริการ / หน่วยงาน </a:t>
                      </a:r>
                      <a:r>
                        <a:rPr lang="en-US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/ </a:t>
                      </a:r>
                      <a:r>
                        <a:rPr lang="th-TH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ระบบ)</a:t>
                      </a:r>
                      <a:endParaRPr lang="en-US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จำนวน (ผู้รับบริการ / หน่วยงาน </a:t>
                      </a:r>
                      <a:r>
                        <a:rPr lang="en-US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/ </a:t>
                      </a:r>
                      <a:r>
                        <a:rPr lang="th-TH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ระบบ)</a:t>
                      </a:r>
                      <a:endParaRPr lang="en-US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จำนวน (ผู้รับบริการ / หน่วยงาน </a:t>
                      </a:r>
                      <a:r>
                        <a:rPr lang="en-US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/ </a:t>
                      </a:r>
                      <a:r>
                        <a:rPr lang="th-TH" dirty="0"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ระบบ)</a:t>
                      </a:r>
                      <a:endParaRPr lang="en-US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2876210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3FBBA219-6215-D03F-85A7-0F8826E06739}"/>
              </a:ext>
            </a:extLst>
          </p:cNvPr>
          <p:cNvSpPr txBox="1"/>
          <p:nvPr/>
        </p:nvSpPr>
        <p:spPr>
          <a:xfrm>
            <a:off x="9173017" y="2327113"/>
            <a:ext cx="2937628" cy="1948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ผู้รับผิดชอบการรายงานผล</a:t>
            </a: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</a:t>
            </a: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หน่วยงานเจ้าภาพหลัก</a:t>
            </a:r>
            <a:endParaRPr kumimoji="0" lang="th-TH" sz="1600" b="1" i="0" u="none" strike="noStrike" kern="1200" cap="none" spc="-5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การรายงานผล</a:t>
            </a:r>
            <a:r>
              <a:rPr kumimoji="0" lang="en-US" sz="16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12 </a:t>
            </a:r>
            <a:r>
              <a:rPr kumimoji="0" lang="th-TH" sz="16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เดือน</a:t>
            </a:r>
            <a:r>
              <a:rPr kumimoji="0" lang="en-US" sz="16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en-US" sz="1600" b="1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ให้หน่วยงานเจ้าภาพหลัก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รายงานผลสำเร็จการดำเนินงานในภาพรวม และของแต่ละหน่วยงานที่เกี่ยวข้องตามที่ระบุไว้ </a:t>
            </a:r>
          </a:p>
          <a:p>
            <a:pPr marL="0" marR="0" lvl="0" indent="0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</a:t>
            </a: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  <a:p>
            <a:pPr marL="85725" marR="0" lvl="0" indent="-85725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 	กรณีหน่วยงานเกี่ยวข้องหลายงานบริการ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</a:t>
            </a: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b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จะวัดร้อยละความสำเร็จเฉลี่ยของงานบริการ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ที่เกี่ยวข้อง</a:t>
            </a:r>
          </a:p>
          <a:p>
            <a:pPr marL="85725" marR="0" lvl="0" indent="-85725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	</a:t>
            </a:r>
            <a:r>
              <a:rPr kumimoji="0" lang="th-TH" sz="16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หน่วยงานที่เกี่ยวข้องขอให้ใช้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KPI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Template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ต่อ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งานบริการ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</a:t>
            </a:r>
          </a:p>
        </p:txBody>
      </p: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A809893-FD61-8A8B-B9BA-4B251652367E}"/>
              </a:ext>
            </a:extLst>
          </p:cNvPr>
          <p:cNvGraphicFramePr>
            <a:graphicFrameLocks noGrp="1"/>
          </p:cNvGraphicFramePr>
          <p:nvPr/>
        </p:nvGraphicFramePr>
        <p:xfrm>
          <a:off x="203016" y="4404804"/>
          <a:ext cx="11785967" cy="1186303"/>
        </p:xfrm>
        <a:graphic>
          <a:graphicData uri="http://schemas.openxmlformats.org/drawingml/2006/table">
            <a:tbl>
              <a:tblPr firstRow="1" bandRow="1"/>
              <a:tblGrid>
                <a:gridCol w="2168975">
                  <a:extLst>
                    <a:ext uri="{9D8B030D-6E8A-4147-A177-3AD203B41FA5}">
                      <a16:colId xmlns:a16="http://schemas.microsoft.com/office/drawing/2014/main" val="1715323392"/>
                    </a:ext>
                  </a:extLst>
                </a:gridCol>
                <a:gridCol w="32056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981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3131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96559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en-US" sz="1800" b="1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0" marR="121936" marT="4373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r>
                        <a:rPr lang="en-US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รอบที่ </a:t>
                      </a:r>
                      <a:r>
                        <a:rPr lang="en-US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</a:t>
                      </a: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12 </a:t>
                      </a: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เดือน) </a:t>
                      </a:r>
                      <a:endParaRPr lang="en-US" sz="1600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0" marR="121936" marT="43738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 dirty="0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 dirty="0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กรณี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40000"/>
                        <a:lumOff val="6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60000"/>
                        <a:lumOff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384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kumimoji="0" lang="th-TH" sz="1800" b="1" i="0" u="sng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กรณี </a:t>
                      </a:r>
                      <a:r>
                        <a:rPr kumimoji="0" lang="en-US" sz="1800" b="1" i="0" u="sng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X </a:t>
                      </a:r>
                      <a:r>
                        <a:rPr kumimoji="0" lang="en-US" sz="1800" b="1" i="0" u="none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Agenda </a:t>
                      </a:r>
                      <a:br>
                        <a:rPr kumimoji="0" lang="en-US" sz="1800" b="1" i="0" u="none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</a:br>
                      <a:r>
                        <a:rPr kumimoji="0" lang="en-US" sz="1800" b="1" i="0" u="none" strike="noStrike" kern="0" cap="none" spc="-2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………………………</a:t>
                      </a:r>
                      <a:endParaRPr lang="th-TH" sz="1800" u="sng" kern="1200" noProof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43200" marR="43200" marT="43738" marB="43738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800" b="0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1800" b="0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800" b="0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1" name="Rectangle 20">
            <a:extLst>
              <a:ext uri="{FF2B5EF4-FFF2-40B4-BE49-F238E27FC236}">
                <a16:creationId xmlns:a16="http://schemas.microsoft.com/office/drawing/2014/main" id="{76E48F97-8FAE-506F-9224-A4E3A67707C1}"/>
              </a:ext>
            </a:extLst>
          </p:cNvPr>
          <p:cNvSpPr/>
          <p:nvPr/>
        </p:nvSpPr>
        <p:spPr>
          <a:xfrm>
            <a:off x="119023" y="1144423"/>
            <a:ext cx="8842828" cy="19731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	</a:t>
            </a:r>
            <a:endParaRPr kumimoji="0" lang="th-TH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8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มติคณะรัฐมนตรี วันที่ 3 สิงหาคม 2564 เห็นชอบการขับเคลื่อนการให้บริการประชาชนผ่านระบบอิเล็กทรอนิกส์ (</a:t>
            </a:r>
            <a:r>
              <a:rPr kumimoji="0" lang="en-US" sz="18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e-Service)</a:t>
            </a:r>
            <a:r>
              <a:rPr kumimoji="0" lang="th-TH" sz="18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ปีงบประมาณ พ.ศ. 2565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รวมงานบริการ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12 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งานบริการ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</a:t>
            </a:r>
            <a:endParaRPr kumimoji="0" lang="th-TH" sz="1800" b="0" i="0" u="none" strike="noStrike" kern="0" cap="none" spc="-2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แผนปฏิบัติการ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(Action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Plan)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หมายถึง แผนดำเนินการที่ส่วนราชการระบุรายละเอียด</a:t>
            </a: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กิจกรรมสำคัญที่ต้องดำเนินการเพื่อให้บรรลุเป้าหมาย</a:t>
            </a:r>
            <a:br>
              <a:rPr kumimoji="0" lang="en-US" sz="1800" b="1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มติคณะรัฐมนตรี วันที่ 3 สิงหาคม 2564 โดยระบุหน่วยงานที่รับผิดชอบให้ชัดเจน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/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ผลผลิตที่จะได้รับเ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ป็นรายเดือนหรือรายไตรมาสเพื่อใช้ติดตามความก้าวหน้าการขับเคลื่อน / </a:t>
            </a: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เป้าหมายในการวัดความสำเร็จ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ของแต่ละไตรมาส / การระบุ</a:t>
            </a:r>
            <a:r>
              <a:rPr kumimoji="0" lang="th-TH" sz="1800" b="1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เป้าหมายและบทบาทของหน่วยงานที่เกี่ยวข้อง</a:t>
            </a:r>
          </a:p>
          <a:p>
            <a:pPr marL="265113" marR="0" lvl="0" indent="-176213" algn="thaiDist" defTabSz="914400" rtl="0" eaLnBrk="1" fontAlgn="auto" latinLnBrk="0" hangingPunct="1">
              <a:lnSpc>
                <a:spcPct val="7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การประเมินความสำเร็จพิจารณาจาก การขยายผลการให้บริการ/เชื่อมระบบการให้บริการ หมายถึง การพิจารณาจาก (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</a:t>
            </a:r>
            <a:r>
              <a:rPr kumimoji="0" lang="th-TH" sz="1800" b="0" i="0" u="none" strike="noStrike" kern="0" cap="none" spc="-7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จำนวนผู้ใช้บริการเพิ่มขึ้น (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จำนวนหน่วยงานที่เชื่อมโยงเพิ่มมากขึ้น และ (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จำนวนงานบริการในระบบที่เพิ่มขึ้น โดยเป้าหมายต้องเพิ่มขึ้นจากผลการดำเนินงานปี 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2566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/เป็นไป</a:t>
            </a:r>
            <a:r>
              <a:rPr kumimoji="0" lang="th-TH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ตามแผน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(Roadmap) </a:t>
            </a:r>
            <a:r>
              <a:rPr kumimoji="0" lang="th-TH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ปี </a:t>
            </a:r>
            <a:r>
              <a:rPr kumimoji="0" lang="en-US" sz="1800" b="0" i="0" u="none" strike="noStrike" kern="120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2567)</a:t>
            </a:r>
            <a:endParaRPr kumimoji="0" lang="en-US" sz="1800" b="0" i="0" u="none" strike="sngStrike" kern="0" cap="none" spc="-2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0" name="Google Shape;317;p8">
            <a:extLst>
              <a:ext uri="{FF2B5EF4-FFF2-40B4-BE49-F238E27FC236}">
                <a16:creationId xmlns:a16="http://schemas.microsoft.com/office/drawing/2014/main" id="{506682AA-5005-B910-9F53-26C4287B1D16}"/>
              </a:ext>
            </a:extLst>
          </p:cNvPr>
          <p:cNvSpPr/>
          <p:nvPr/>
        </p:nvSpPr>
        <p:spPr>
          <a:xfrm>
            <a:off x="123079" y="6016928"/>
            <a:ext cx="11533265" cy="8802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806450" marR="0" lvl="0" indent="-8064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717550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เงื่อนไข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: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1. 	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สำนักงาน ก.พ.ร. กำหนดให้หน่วยงานเจ้าภาพส่งรายละเอียดตัวชี้วัด โดยเลือกกรณีที่สอดคล้องกับงานบริการ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Agenda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ระบุชื่อหน่วยงานที่เกี่ยวข้อง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และระบุเป้าหมายตามเกณฑ์การประเมินให้ครบถ้วน รวมทั้งข้อมูลพื้นฐาน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baseline)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ของงานบริการ และแผนปฏิบัติการปีงบประมาณ พ.ศ. 2567 </a:t>
            </a:r>
            <a:r>
              <a:rPr kumimoji="0" lang="th-TH" sz="1600" b="0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กำหนด</a:t>
            </a:r>
            <a:r>
              <a:rPr kumimoji="0" lang="th-TH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ส่งภายในวันที่ </a:t>
            </a:r>
            <a:r>
              <a:rPr kumimoji="0" lang="en-US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31 </a:t>
            </a:r>
            <a:r>
              <a:rPr kumimoji="0" lang="th-TH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ตุลาคม </a:t>
            </a:r>
            <a:r>
              <a:rPr kumimoji="0" lang="en-US" sz="16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2566</a:t>
            </a:r>
            <a:endParaRPr kumimoji="0" lang="th-TH" sz="16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  <a:p>
            <a:pPr marL="80645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717550" algn="l"/>
              </a:tabLst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2. 	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หน่วยงานเจ้าภาพรายงานความก้าวหน้าของการดำเนินการในภาพรวมมายังสำนักงาน ก.พ.ร. </a:t>
            </a:r>
            <a:r>
              <a:rPr kumimoji="0" lang="th-TH" sz="1600" b="0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เป็นประจำทุกเดือน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ภายในวันที่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15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ของเดือน </a:t>
            </a:r>
          </a:p>
          <a:p>
            <a:pPr marL="628650" marR="0" lvl="0" indent="-4763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717550" algn="l"/>
              </a:tabLst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 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โดยเริ่มตั้งแต่วันที่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15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พฤศจิกายน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2566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จนถึงวันที่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15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กันยายน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2567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1B57314-C596-4B3A-8089-8E8B56171DAD}"/>
              </a:ext>
            </a:extLst>
          </p:cNvPr>
          <p:cNvSpPr txBox="1"/>
          <p:nvPr/>
        </p:nvSpPr>
        <p:spPr>
          <a:xfrm>
            <a:off x="83747" y="458383"/>
            <a:ext cx="848981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ระดับความสำเร็จในการขับเคลื่อนการพัฒนางานบริการ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Agenda </a:t>
            </a: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ตามมติคณะรัฐมนตรี (12 งานบริการ)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E3ACCB7-B74E-0EFD-927D-5F1F8818DF08}"/>
              </a:ext>
            </a:extLst>
          </p:cNvPr>
          <p:cNvSpPr txBox="1"/>
          <p:nvPr/>
        </p:nvSpPr>
        <p:spPr>
          <a:xfrm>
            <a:off x="9804400" y="-18433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KPI Template 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E5CB6EC-F485-7932-8B15-CA599B4F9565}"/>
              </a:ext>
            </a:extLst>
          </p:cNvPr>
          <p:cNvGrpSpPr/>
          <p:nvPr/>
        </p:nvGrpSpPr>
        <p:grpSpPr>
          <a:xfrm>
            <a:off x="8912295" y="-35988"/>
            <a:ext cx="825578" cy="559499"/>
            <a:chOff x="7077929" y="400971"/>
            <a:chExt cx="825578" cy="559499"/>
          </a:xfrm>
        </p:grpSpPr>
        <p:pic>
          <p:nvPicPr>
            <p:cNvPr id="15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AD5AB43C-9A37-A618-AE74-6919ECA9AE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7124561" y="400971"/>
              <a:ext cx="706279" cy="559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985FC1C-E4AA-ED85-39DB-12B7B4502155}"/>
                </a:ext>
              </a:extLst>
            </p:cNvPr>
            <p:cNvSpPr/>
            <p:nvPr/>
          </p:nvSpPr>
          <p:spPr>
            <a:xfrm>
              <a:off x="7077929" y="469728"/>
              <a:ext cx="825578" cy="4806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น้ำหนัก</a:t>
              </a:r>
              <a:b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xx</a:t>
              </a:r>
              <a:endPara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</p:grp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A1C85617-2842-EC08-5EA8-D777298A1B21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81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346866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76513" y="6400800"/>
            <a:ext cx="2229133" cy="4708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B099668-C5C3-FDC3-DA92-8790BD177053}"/>
              </a:ext>
            </a:extLst>
          </p:cNvPr>
          <p:cNvSpPr txBox="1"/>
          <p:nvPr/>
        </p:nvSpPr>
        <p:spPr>
          <a:xfrm>
            <a:off x="203018" y="2476791"/>
            <a:ext cx="7627821" cy="1067758"/>
          </a:xfrm>
          <a:prstGeom prst="rect">
            <a:avLst/>
          </a:prstGeom>
          <a:solidFill>
            <a:srgbClr val="5B9BD5">
              <a:lumMod val="20000"/>
              <a:lumOff val="80000"/>
            </a:srgbClr>
          </a:solidFill>
        </p:spPr>
        <p:txBody>
          <a:bodyPr wrap="square">
            <a:noAutofit/>
          </a:bodyPr>
          <a:lstStyle>
            <a:defPPr>
              <a:defRPr lang="th-TH"/>
            </a:defPPr>
            <a:lvl1pPr algn="thaiDist">
              <a:defRPr sz="12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18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แนวทางการคัดเลือกงานบริการ</a:t>
            </a:r>
            <a:endParaRPr kumimoji="0" lang="en-US" sz="1600" b="0" i="0" u="sng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33363" marR="0" lvl="0" indent="-122238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เป็นงานบริการของกรมที่พัฒนาเป็นระบบอิเล็กทรอนิกส์อยู่แล้ว (</a:t>
            </a:r>
            <a:r>
              <a:rPr kumimoji="0" lang="en-US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L1 / L2) </a:t>
            </a: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หรือ </a:t>
            </a:r>
            <a:r>
              <a:rPr kumimoji="0" lang="en-US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L3 </a:t>
            </a: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แต่ยังไม่สมบูรณ์ เป้าหมายเพื่อพัฒนางานบริการให้เป็น</a:t>
            </a:r>
            <a:r>
              <a:rPr kumimoji="0" lang="th-TH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ระบบบริการอิเล็กทรอนิกส์ได้ตั้งแต่ต้นจนจบกระบวนการ (</a:t>
            </a:r>
            <a:r>
              <a:rPr kumimoji="0" lang="en-US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End-to-End Process) </a:t>
            </a:r>
            <a:r>
              <a:rPr kumimoji="0" lang="th-TH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และเชื่อมโยงเข้าสู่แพลตฟอร์มดิจิทัลกลาง (</a:t>
            </a:r>
            <a:r>
              <a:rPr kumimoji="0" lang="en-US" sz="16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Biz / Citizen Portal)</a:t>
            </a:r>
            <a:endParaRPr kumimoji="0" lang="th-TH" sz="1600" b="0" i="0" u="none" strike="noStrike" kern="0" cap="none" spc="-5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33363" marR="0" lvl="0" indent="-122238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เป็นงานบริการของกรมที่มีแผนในการพัฒนาเป็นระบบอิเล็กทรอนิกส์ (</a:t>
            </a:r>
            <a:r>
              <a:rPr kumimoji="0" lang="en-US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L1 / L2 / L3) </a:t>
            </a:r>
          </a:p>
          <a:p>
            <a:pPr marL="233363" marR="0" lvl="0" indent="-122238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เป็นงานบริการของกรมที่มีคู่มือประชาชน (คู่มือมาตรฐานกลางสำหรับประชาชน ตาม พ.ร.บ.การอำนายความสะดวกฯ &gt;&gt; </a:t>
            </a:r>
            <a:r>
              <a:rPr kumimoji="0" lang="en-US" sz="1600" b="0" i="0" u="none" strike="noStrike" kern="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info.go.th)</a:t>
            </a:r>
            <a:endParaRPr kumimoji="0" lang="th-TH" sz="1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F327634-18C7-6902-235C-056FC1AD6ADD}"/>
              </a:ext>
            </a:extLst>
          </p:cNvPr>
          <p:cNvSpPr txBox="1"/>
          <p:nvPr/>
        </p:nvSpPr>
        <p:spPr>
          <a:xfrm>
            <a:off x="7901776" y="1064665"/>
            <a:ext cx="4251860" cy="2412000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เป้าหมายการยกระดับงานบริการ 3 ระดับ ได้แก่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B76B183-E258-722B-7D15-775DEC648767}"/>
              </a:ext>
            </a:extLst>
          </p:cNvPr>
          <p:cNvSpPr/>
          <p:nvPr/>
        </p:nvSpPr>
        <p:spPr>
          <a:xfrm>
            <a:off x="203018" y="1533361"/>
            <a:ext cx="7627821" cy="88697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	</a:t>
            </a:r>
            <a:endParaRPr kumimoji="0" lang="th-TH" sz="1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เป็นการประเมินผลสำเร็จของการยกระดับงานบริการของส่วนราชการ ไปสู่การให้บริการผ่านออนไลน์เพื่อลดภาระการเดินทางมาติดต่อราชการ</a:t>
            </a:r>
            <a:r>
              <a:rPr kumimoji="0" lang="th-TH" sz="16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ของประชาชน โดยมีเป้าหมายให้มีการยกระดับงานบริการออนไลน์แบบเบ็ดเสร็จตั้งแต่ต้นจนจบกระบวนการ </a:t>
            </a:r>
            <a:r>
              <a:rPr kumimoji="0" lang="th-TH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End-to-End Process)</a:t>
            </a:r>
            <a:r>
              <a:rPr kumimoji="0" lang="th-TH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ตั้งแต่</a:t>
            </a:r>
            <a:r>
              <a:rPr kumimoji="0" lang="th-TH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ยื่นคำขอทางอิเล็กทรอนิกส์ </a:t>
            </a:r>
            <a:r>
              <a:rPr kumimoji="0" lang="en-US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(L1) </a:t>
            </a:r>
            <a:r>
              <a:rPr kumimoji="0" lang="th-TH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ชำระค่าธรรมเนียม/ค่าบริการทางอิเล็กทรอนิกส์ </a:t>
            </a:r>
            <a:r>
              <a:rPr kumimoji="0" lang="en-US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(L2) </a:t>
            </a:r>
            <a:r>
              <a:rPr kumimoji="0" lang="th-TH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(ถ้ามี) และออกเอกสารราชการทางอิเล็กทรอนิกส์ </a:t>
            </a:r>
            <a:r>
              <a:rPr kumimoji="0" lang="en-US" sz="16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(L3)</a:t>
            </a:r>
            <a:endParaRPr kumimoji="0" lang="th-TH" sz="1600" b="0" i="0" u="none" strike="noStrike" kern="0" cap="none" spc="-4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F58D0414-FBFB-3D76-544A-A438854E3196}"/>
              </a:ext>
            </a:extLst>
          </p:cNvPr>
          <p:cNvSpPr/>
          <p:nvPr/>
        </p:nvSpPr>
        <p:spPr>
          <a:xfrm>
            <a:off x="7974443" y="1303223"/>
            <a:ext cx="1152000" cy="5400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1 </a:t>
            </a:r>
            <a:b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Level 1 : L1)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799C3F8-48A9-300A-48F1-ED658C902DC9}"/>
              </a:ext>
            </a:extLst>
          </p:cNvPr>
          <p:cNvSpPr/>
          <p:nvPr/>
        </p:nvSpPr>
        <p:spPr>
          <a:xfrm>
            <a:off x="7974443" y="1998581"/>
            <a:ext cx="1152000" cy="5400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</a:t>
            </a:r>
            <a: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</a:t>
            </a:r>
            <a:r>
              <a:rPr kumimoji="0" lang="th-TH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b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Level 2 : L2)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2473C16-1453-12D4-2435-A995E6CC229A}"/>
              </a:ext>
            </a:extLst>
          </p:cNvPr>
          <p:cNvSpPr/>
          <p:nvPr/>
        </p:nvSpPr>
        <p:spPr>
          <a:xfrm>
            <a:off x="7974443" y="2693939"/>
            <a:ext cx="1152000" cy="540000"/>
          </a:xfrm>
          <a:prstGeom prst="rect">
            <a:avLst/>
          </a:prstGeom>
          <a:solidFill>
            <a:srgbClr val="FFC000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ระดับ </a:t>
            </a:r>
            <a: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3</a:t>
            </a:r>
            <a:r>
              <a:rPr kumimoji="0" lang="th-TH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b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</a:br>
            <a:r>
              <a:rPr kumimoji="0" lang="th-TH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800" b="1" i="0" u="sng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Level 3 : L3)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8501C50-711A-4EA0-5E5D-DF43AEB1AB64}"/>
              </a:ext>
            </a:extLst>
          </p:cNvPr>
          <p:cNvSpPr txBox="1"/>
          <p:nvPr/>
        </p:nvSpPr>
        <p:spPr>
          <a:xfrm>
            <a:off x="9126443" y="1325511"/>
            <a:ext cx="3027193" cy="4946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งานบริการที่ยื่นคำขอและเอกสารที่เกี่ยวข้องผ่านระบบอิเล็กทรอนิกส์ได้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C82F64A-F718-D0FE-612B-B2448F3ABC90}"/>
              </a:ext>
            </a:extLst>
          </p:cNvPr>
          <p:cNvSpPr txBox="1"/>
          <p:nvPr/>
        </p:nvSpPr>
        <p:spPr>
          <a:xfrm>
            <a:off x="9126443" y="1919035"/>
            <a:ext cx="3098129" cy="6885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งานบริการที่ยื่นคำขอและชำระค่าธรรมเนียมผ่านทางระบบอิเล็กทรอนิกส์ หรือช่องทางอื่น ๆ และมีการออกใบเสร็จรับเงินทางระบบอิเล็กทรอนิกส์ได้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D7B243E-FCAA-C2DC-A113-3798A7A9B255}"/>
              </a:ext>
            </a:extLst>
          </p:cNvPr>
          <p:cNvSpPr txBox="1"/>
          <p:nvPr/>
        </p:nvSpPr>
        <p:spPr>
          <a:xfrm>
            <a:off x="9126443" y="2630257"/>
            <a:ext cx="3098129" cy="8824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0" i="0" u="none" strike="noStrike" kern="0" cap="none" spc="-1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งานบริการที่ยื่นคำขอ ชำระค่าธรรมเนียม และออกใบอนุมัติ/ใบอนุญาต/เอกสารทางราชการได้ทางอิเล็กทรอนิกส์หรือการอนุมัติผ่านช่องทางอิเล็กทรอนิกส์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82DB733-E449-3211-A4AC-D1B957C3722C}"/>
              </a:ext>
            </a:extLst>
          </p:cNvPr>
          <p:cNvSpPr txBox="1"/>
          <p:nvPr/>
        </p:nvSpPr>
        <p:spPr>
          <a:xfrm>
            <a:off x="203017" y="6007005"/>
            <a:ext cx="6006952" cy="320088"/>
          </a:xfrm>
          <a:prstGeom prst="rect">
            <a:avLst/>
          </a:prstGeom>
          <a:solidFill>
            <a:srgbClr val="4472C4">
              <a:lumMod val="20000"/>
              <a:lumOff val="80000"/>
            </a:srgbClr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 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*  </a:t>
            </a:r>
            <a:r>
              <a:rPr kumimoji="0" lang="th-TH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เช่น ระบบชำระเงินกลางของบริการภาครัฐ (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e-Payment Portal of Government)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04AC9DB-2979-E314-4B6E-7B9B1834EFE8}"/>
              </a:ext>
            </a:extLst>
          </p:cNvPr>
          <p:cNvSpPr/>
          <p:nvPr/>
        </p:nvSpPr>
        <p:spPr>
          <a:xfrm>
            <a:off x="-13648" y="-15861"/>
            <a:ext cx="11627893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851FC94-D909-EF67-3647-7082FD0E78EE}"/>
              </a:ext>
            </a:extLst>
          </p:cNvPr>
          <p:cNvSpPr txBox="1"/>
          <p:nvPr/>
        </p:nvSpPr>
        <p:spPr>
          <a:xfrm>
            <a:off x="123080" y="-15861"/>
            <a:ext cx="9681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5F71723-8E42-0414-8419-7BE05074756C}"/>
              </a:ext>
            </a:extLst>
          </p:cNvPr>
          <p:cNvSpPr/>
          <p:nvPr/>
        </p:nvSpPr>
        <p:spPr>
          <a:xfrm>
            <a:off x="101558" y="1107510"/>
            <a:ext cx="8563719" cy="380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62013" marR="0" lvl="0" indent="-862013" algn="l" defTabSz="114300" rtl="0" eaLnBrk="1" fontAlgn="t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ชื่องานบริการ .......</a:t>
            </a:r>
            <a:endParaRPr kumimoji="0" lang="th-TH" sz="2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18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7B107FF2-03A3-A8FB-80B3-45BEDE0FF1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77AA77D5-B7DD-86EB-A3B0-2A0A8B832439}"/>
              </a:ext>
            </a:extLst>
          </p:cNvPr>
          <p:cNvSpPr txBox="1"/>
          <p:nvPr/>
        </p:nvSpPr>
        <p:spPr>
          <a:xfrm>
            <a:off x="9804400" y="-18433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KPI Template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E91269A-371F-E002-E591-2415B35A6359}"/>
              </a:ext>
            </a:extLst>
          </p:cNvPr>
          <p:cNvGrpSpPr/>
          <p:nvPr/>
        </p:nvGrpSpPr>
        <p:grpSpPr>
          <a:xfrm>
            <a:off x="8912295" y="-35988"/>
            <a:ext cx="825578" cy="559499"/>
            <a:chOff x="7077929" y="400971"/>
            <a:chExt cx="825578" cy="559499"/>
          </a:xfrm>
        </p:grpSpPr>
        <p:pic>
          <p:nvPicPr>
            <p:cNvPr id="19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1640608E-3758-74A4-9F7F-5F8723DA8B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7124561" y="400971"/>
              <a:ext cx="706279" cy="559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D18D8D64-E2B1-C514-EB4E-37370D45215F}"/>
                </a:ext>
              </a:extLst>
            </p:cNvPr>
            <p:cNvSpPr/>
            <p:nvPr/>
          </p:nvSpPr>
          <p:spPr>
            <a:xfrm>
              <a:off x="7077929" y="469728"/>
              <a:ext cx="825578" cy="4806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น้ำหนัก</a:t>
              </a:r>
              <a:b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xx</a:t>
              </a:r>
              <a:endPara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9EC52D38-E525-5176-E817-B437D24EA9B1}"/>
              </a:ext>
            </a:extLst>
          </p:cNvPr>
          <p:cNvSpPr txBox="1"/>
          <p:nvPr/>
        </p:nvSpPr>
        <p:spPr>
          <a:xfrm>
            <a:off x="101558" y="607755"/>
            <a:ext cx="11899126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ระดับความสำเร็จในการสร้างนวัตกรรมในการปรับปรุงกระบวนงาน (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e-Service)  L1/L2/L3) </a:t>
            </a:r>
            <a:endParaRPr kumimoji="0" lang="en-GB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" name="ตัวแทนหมายเลขสไลด์ 1">
            <a:extLst>
              <a:ext uri="{FF2B5EF4-FFF2-40B4-BE49-F238E27FC236}">
                <a16:creationId xmlns:a16="http://schemas.microsoft.com/office/drawing/2014/main" id="{5C821D02-C14B-B90F-3C69-F7A9EC9F358E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82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878908FE-8E72-54AF-5052-FE2482D6F009}"/>
              </a:ext>
            </a:extLst>
          </p:cNvPr>
          <p:cNvGraphicFramePr>
            <a:graphicFrameLocks noGrp="1"/>
          </p:cNvGraphicFramePr>
          <p:nvPr/>
        </p:nvGraphicFramePr>
        <p:xfrm>
          <a:off x="203017" y="3931027"/>
          <a:ext cx="11873195" cy="1176023"/>
        </p:xfrm>
        <a:graphic>
          <a:graphicData uri="http://schemas.openxmlformats.org/drawingml/2006/table">
            <a:tbl>
              <a:tblPr/>
              <a:tblGrid>
                <a:gridCol w="1353668">
                  <a:extLst>
                    <a:ext uri="{9D8B030D-6E8A-4147-A177-3AD203B41FA5}">
                      <a16:colId xmlns:a16="http://schemas.microsoft.com/office/drawing/2014/main" val="4116421523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2395031024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1583591442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67155911"/>
                    </a:ext>
                  </a:extLst>
                </a:gridCol>
              </a:tblGrid>
              <a:tr h="158084">
                <a:tc gridSpan="4">
                  <a:txBody>
                    <a:bodyPr/>
                    <a:lstStyle/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 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69275333"/>
                  </a:ext>
                </a:extLst>
              </a:tr>
              <a:tr h="306469">
                <a:tc>
                  <a:txBody>
                    <a:bodyPr/>
                    <a:lstStyle/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ระดับ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  <a:endParaRPr lang="th-TH" sz="18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เป้าหมายมาตรฐาน (75)</a:t>
                      </a:r>
                      <a:endParaRPr lang="th-TH" sz="18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4E0B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  <a:endParaRPr lang="th-TH" sz="18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D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7869"/>
                  </a:ext>
                </a:extLst>
              </a:tr>
              <a:tr h="269946">
                <a:tc>
                  <a:txBody>
                    <a:bodyPr/>
                    <a:lstStyle/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th-TH" sz="18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ระดับ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X</a:t>
                      </a:r>
                      <a:r>
                        <a:rPr lang="th-TH" sz="18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Level X)</a:t>
                      </a:r>
                      <a:r>
                        <a:rPr lang="th-TH" sz="18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</a:p>
                    <a:p>
                      <a:pPr algn="l">
                        <a:lnSpc>
                          <a:spcPct val="80000"/>
                        </a:lnSpc>
                        <a:spcBef>
                          <a:spcPts val="300"/>
                        </a:spcBef>
                        <a:spcAft>
                          <a:spcPts val="0"/>
                        </a:spcAft>
                      </a:pPr>
                      <a:r>
                        <a:rPr lang="en-US" sz="18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…………………….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8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8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8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480138"/>
                  </a:ext>
                </a:extLst>
              </a:tr>
            </a:tbl>
          </a:graphicData>
        </a:graphic>
      </p:graphicFrame>
      <p:sp>
        <p:nvSpPr>
          <p:cNvPr id="15" name="Google Shape;317;p8">
            <a:extLst>
              <a:ext uri="{FF2B5EF4-FFF2-40B4-BE49-F238E27FC236}">
                <a16:creationId xmlns:a16="http://schemas.microsoft.com/office/drawing/2014/main" id="{6DE16491-ABC8-CCB6-1955-1256167FD5F6}"/>
              </a:ext>
            </a:extLst>
          </p:cNvPr>
          <p:cNvSpPr/>
          <p:nvPr/>
        </p:nvSpPr>
        <p:spPr>
          <a:xfrm>
            <a:off x="155778" y="6388229"/>
            <a:ext cx="9965552" cy="43700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628650" marR="0" lvl="0" indent="-6286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62865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เงื่อนไข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: 	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1)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กำหนดให้ส่วนราชการรายงานผลจำนวนผู้ใช้บริการผ่านระบบบริการออนไลน์ ในรอบรายงาน 12 เดือน ประกอบการพิจารณา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62865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Sarabun"/>
              <a:buNone/>
              <a:tabLst>
                <a:tab pos="628650" algn="l"/>
              </a:tabLst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Sarabun"/>
              </a:rPr>
              <a:t>2)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ส่วนราชการรายงานความก้าวหน้าของการดำเนินการมายังสำนักงาน </a:t>
            </a:r>
            <a:r>
              <a:rPr kumimoji="0" lang="th-TH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ก.พ.ร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. </a:t>
            </a:r>
            <a:r>
              <a:rPr kumimoji="0" lang="th-TH" sz="1400" b="0" i="0" u="sng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เป็นประจำทุกเดือน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ภายในวันที่ 15 ของเดือน โดยเริ่มตั้งแต่วันที่ 15 พฤศจิกายน 2566 จนถึงวันที่ 15 กันยายน 2567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</a:t>
            </a:r>
            <a:endParaRPr kumimoji="0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78932048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76513" y="6400800"/>
            <a:ext cx="2229133" cy="4708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22555" y="824847"/>
            <a:ext cx="11939168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ชุดข้อมูล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Dataset)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หมายถึง การนำข้อมูลจากหลายแหล่งมารวบรวม เพื่อจัดเป็นชุดให้ตรงตามลักษณะโครงสร้างของข้อมูล หรือจากการใช้ประโยชน์ของข้อมูล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บัญชีข้อมูล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เอกสารแสดงบรรดารายการของชุดข้อมูล ที่จำแนกแยกแยะโดยการจัดกลุ่มหรือจัดประเภทข้อมูลที่อยู่ในความครอบครองหรือควบคุมของหน่วยงาน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ระบบบัญชีข้อมูล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ระบบโปรแกรมประยุกต์ที่ทำหน้าที่บริหารจัดการบัญชีข้อมูลของหน่วยงาน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บัญชีข้อมูลภาครัฐ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เอกสารแสดงบรรดารายการของชุดข้อมูลสำคัญที่รวบรวมจากบัญชีข้อมูลของหน่วยงานภาครัฐ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ระบบบัญชีข้อมูลภาครัฐ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หมายถึง ระบบงานที่ทำหน้าที่บริหารจัดการบัญชีข้อมูลภาครัฐมารวบรวมและจัดหมวดหมู่ รวมถึงระบบนามานุกรม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Directory Services)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ที่ให้บริการสืบค้นบัญชีรายการข้อมูลภาครัฐ</a:t>
            </a:r>
            <a:endParaRPr kumimoji="0" lang="th-TH" sz="1600" b="1" i="0" u="none" strike="noStrike" kern="1200" cap="none" spc="-2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คำอธิบายข้อมูลที่สอดคล้องตามมาตรฐานที่ สพร. กำหนด </a:t>
            </a:r>
            <a:r>
              <a:rPr kumimoji="0" lang="th-TH" sz="16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คำอธิบายข้อมูลส่วนหลัก (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Mandatory</a:t>
            </a:r>
            <a:r>
              <a:rPr kumimoji="0" lang="th-TH" sz="16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Metadata)</a:t>
            </a:r>
            <a:r>
              <a:rPr kumimoji="0" lang="th-TH" sz="16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สำหรับชุดข้อมูลภาครัฐ เป็นส่วนที่บังคับต้องทำการอธิบายข้อมูล ประกอบด้วยคำอธิบายข้อมูล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 14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รายการสำหรับ 1 ชุดข้อมูล ที่หน่วยงานของรัฐต้องจัดทำและระบุรายละเอียด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ข้อมูลสาธารณะ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ข้อมูลที่สามารถเปิดเผยได้สามารถนำไปใช้ได้อย่างอิสระไม่ว่าจะเป็นข้อมูลข่าวสาร/ข้อมูลส่วนบุคคล/ข้อมูลอิเล็กทรอนิกส์ เป็นต้น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คุณลักษณะแบบเปิด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คุณลักษณะของไฟล์ที่ไม่ถูกจำกัดด้วยเงื่อนไขต่าง ๆ จากเจ้าของผลิตภัณฑ์ สามารถเข้าถึงได้อย่างเสรีโดยไม่เสียค่าใช้จ่าย ใช้งานหรือประมวลผลได้หลากหลายซอฟต์แวร์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ชุดข้อมูลที่มีคุณค่าสูง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(High Value Datasets)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ข้อมูลที่เป็นประโยชน์ทั้งในมุมผู้ให้ข้อมูลและมุมของผู้นำข้อมูลไปใช้</a:t>
            </a:r>
          </a:p>
        </p:txBody>
      </p:sp>
      <p:pic>
        <p:nvPicPr>
          <p:cNvPr id="29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60BD7AEF-BAB7-4F62-9716-7F96C0929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F92967C6-121D-9170-A6F3-B23971B2C8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39FC36-6E27-F402-03FE-3674796F126D}"/>
              </a:ext>
            </a:extLst>
          </p:cNvPr>
          <p:cNvSpPr txBox="1"/>
          <p:nvPr/>
        </p:nvSpPr>
        <p:spPr>
          <a:xfrm>
            <a:off x="122555" y="3717689"/>
            <a:ext cx="11951324" cy="1323439"/>
          </a:xfrm>
          <a:prstGeom prst="rect">
            <a:avLst/>
          </a:prstGeom>
          <a:solidFill>
            <a:srgbClr val="DEEBF7"/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แนวทางการประเมินการนำชุดข้อมูลมาลงทะเบียนที่ระบบบัญชีข้อมูลภาครัฐ  </a:t>
            </a:r>
          </a:p>
          <a:p>
            <a:pPr marL="211021" marR="0" lvl="0" indent="-211021" algn="l" defTabSz="8440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หน่วยงานที่เกี่ยวข้องดำเนินการพัฒนา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/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ปรับปรุงชุดข้อมูล และดำเนินการตามแผนการดำเนินงานที่สำนักงานสถิติแห่งชาติ (สสช.)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พัฒนาชุดข้อมูลเปิดทุกชุดที่เผยแพร่บนระบบบัญชีข้อมูลหน่วยงานให้เป็นปัจจุบัน</a:t>
            </a:r>
          </a:p>
          <a:p>
            <a:pPr marL="211021" marR="0" lvl="0" indent="-211021" algn="l" defTabSz="8440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มีคำอธิบายข้อมูลส่วนหลัก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Mandatory Metadata)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14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รายการตามมาตรฐานที่ สพร.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นำชุดข้อมูลเปิดบนระบบบัญชีข้อมูลหน่วยงานที่ยังไม่ลงทะเบียนระบบบัญชีข้อมูลภาครัฐ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GD Catalog)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นำมาลงทะเบียนที่ระบบบัญชีข้อมูลภาครัฐ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2BCF6B7-0FEC-DE4B-DF92-AA1C4BB58101}"/>
              </a:ext>
            </a:extLst>
          </p:cNvPr>
          <p:cNvSpPr/>
          <p:nvPr/>
        </p:nvSpPr>
        <p:spPr>
          <a:xfrm>
            <a:off x="-13648" y="-15861"/>
            <a:ext cx="11627893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4F3B9EE-BF39-290F-0708-10AA3C37869F}"/>
              </a:ext>
            </a:extLst>
          </p:cNvPr>
          <p:cNvGrpSpPr/>
          <p:nvPr/>
        </p:nvGrpSpPr>
        <p:grpSpPr>
          <a:xfrm>
            <a:off x="8436245" y="-73630"/>
            <a:ext cx="1107285" cy="676140"/>
            <a:chOff x="12240606" y="1307654"/>
            <a:chExt cx="1107285" cy="615553"/>
          </a:xfrm>
        </p:grpSpPr>
        <p:pic>
          <p:nvPicPr>
            <p:cNvPr id="7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16D3E797-EBC6-CB88-FF39-EFEC03A2DD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12441110" y="1307654"/>
              <a:ext cx="706279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TextBox 2">
              <a:extLst>
                <a:ext uri="{FF2B5EF4-FFF2-40B4-BE49-F238E27FC236}">
                  <a16:creationId xmlns:a16="http://schemas.microsoft.com/office/drawing/2014/main" id="{9315D586-91DD-4B7F-BE6E-CA2C51A994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40606" y="1411557"/>
              <a:ext cx="1107285" cy="448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น้ำหนัก</a:t>
              </a:r>
              <a:br>
                <a:rPr kumimoji="0" lang="en-US" alt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</a:br>
              <a:r>
                <a:rPr kumimoji="0" lang="en-US" alt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xx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1297755D-DDA4-B1F1-B3B8-88DBFEF27271}"/>
              </a:ext>
            </a:extLst>
          </p:cNvPr>
          <p:cNvSpPr txBox="1"/>
          <p:nvPr/>
        </p:nvSpPr>
        <p:spPr>
          <a:xfrm>
            <a:off x="9543530" y="-11024"/>
            <a:ext cx="2070715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KPI T</a:t>
            </a:r>
            <a:r>
              <a:rPr kumimoji="0" lang="en-US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emplate</a:t>
            </a:r>
            <a:r>
              <a:rPr kumimoji="0" lang="th-TH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9C9BC59-836F-4640-8A66-1101D0E3B114}"/>
              </a:ext>
            </a:extLst>
          </p:cNvPr>
          <p:cNvSpPr txBox="1"/>
          <p:nvPr/>
        </p:nvSpPr>
        <p:spPr>
          <a:xfrm>
            <a:off x="122555" y="450993"/>
            <a:ext cx="97389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ร้อยละของชุดข้อมูลเปิดที่เป็นไปตามมาตรฐานในระบบบัญชีข้อมูลภาครัฐ (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GD Catalog)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E73B70-0A10-4DE9-6A1B-793BC42CF11F}"/>
              </a:ext>
            </a:extLst>
          </p:cNvPr>
          <p:cNvSpPr txBox="1"/>
          <p:nvPr/>
        </p:nvSpPr>
        <p:spPr>
          <a:xfrm>
            <a:off x="123080" y="-15861"/>
            <a:ext cx="9681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95EC82E-6945-9D38-161C-8E0E5328A890}"/>
              </a:ext>
            </a:extLst>
          </p:cNvPr>
          <p:cNvGraphicFramePr>
            <a:graphicFrameLocks noGrp="1"/>
          </p:cNvGraphicFramePr>
          <p:nvPr/>
        </p:nvGraphicFramePr>
        <p:xfrm>
          <a:off x="130277" y="5133203"/>
          <a:ext cx="11446433" cy="1184756"/>
        </p:xfrm>
        <a:graphic>
          <a:graphicData uri="http://schemas.openxmlformats.org/drawingml/2006/table">
            <a:tbl>
              <a:tblPr firstRow="1" bandRow="1"/>
              <a:tblGrid>
                <a:gridCol w="838536">
                  <a:extLst>
                    <a:ext uri="{9D8B030D-6E8A-4147-A177-3AD203B41FA5}">
                      <a16:colId xmlns:a16="http://schemas.microsoft.com/office/drawing/2014/main" val="2605340732"/>
                    </a:ext>
                  </a:extLst>
                </a:gridCol>
                <a:gridCol w="33634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972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47203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57742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</a:p>
                  </a:txBody>
                  <a:tcPr marL="63305" marR="63305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thaiDi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2400" b="1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2512456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กลุ่ม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0B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18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4358"/>
                  </a:ext>
                </a:extLst>
              </a:tr>
              <a:tr h="30869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</a:t>
                      </a:r>
                      <a:r>
                        <a:rPr lang="en-US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X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6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………</a:t>
                      </a:r>
                      <a:endParaRPr lang="th-TH" sz="1600" b="1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1600" b="1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1600" b="1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1600" b="1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212089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152E2CB8-0755-BFAE-16C9-65051EBEA082}"/>
              </a:ext>
            </a:extLst>
          </p:cNvPr>
          <p:cNvSpPr txBox="1"/>
          <p:nvPr/>
        </p:nvSpPr>
        <p:spPr>
          <a:xfrm>
            <a:off x="94404" y="6477984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</a:t>
            </a:r>
            <a:r>
              <a:rPr kumimoji="0" lang="th-TH" sz="1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ในแต่ละชุดข้อมูล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ต้องมีการจัดทำคำอธิบายข้อมูล (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Metadata) </a:t>
            </a:r>
            <a:r>
              <a:rPr kumimoji="0" lang="th-TH" sz="1600" b="0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ครบถ้วนจำนวน 14 รายการ หากส่วนราชการมีการจัดทำรายละเอียดไม่ครบ 14 รายการในแต่ละชุดข้อมูล จะไม่นับผลการดำเนินงาน</a:t>
            </a:r>
          </a:p>
        </p:txBody>
      </p:sp>
      <p:sp>
        <p:nvSpPr>
          <p:cNvPr id="14" name="ตัวแทนหมายเลขสไลด์ 1">
            <a:extLst>
              <a:ext uri="{FF2B5EF4-FFF2-40B4-BE49-F238E27FC236}">
                <a16:creationId xmlns:a16="http://schemas.microsoft.com/office/drawing/2014/main" id="{BA676FA0-8444-5405-EC41-A0ABFB64E89F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83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153231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76513" y="6386286"/>
            <a:ext cx="2229133" cy="4708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9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60BD7AEF-BAB7-4F62-9716-7F96C0929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F92967C6-121D-9170-A6F3-B23971B2C8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39FC36-6E27-F402-03FE-3674796F126D}"/>
              </a:ext>
            </a:extLst>
          </p:cNvPr>
          <p:cNvSpPr txBox="1"/>
          <p:nvPr/>
        </p:nvSpPr>
        <p:spPr>
          <a:xfrm>
            <a:off x="120338" y="3490698"/>
            <a:ext cx="11951324" cy="1826654"/>
          </a:xfrm>
          <a:prstGeom prst="rect">
            <a:avLst/>
          </a:prstGeom>
          <a:solidFill>
            <a:srgbClr val="DEEBF7"/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แนวทางการประเมินชุดข้อมูลที่ยกระดับเป็น </a:t>
            </a:r>
            <a:r>
              <a:rPr kumimoji="0" lang="en-US" sz="1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Master Data</a:t>
            </a:r>
            <a:r>
              <a:rPr kumimoji="0" lang="th-TH" sz="14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หน่วยงานที่เกี่ยวข้องดำเนินการพัฒนา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/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ปรับปรุงชุดข้อมูล และดำเนินการตามแผนการดำเนินงานที่สำนักงานพัฒนารัฐบาลดิจิทัล (สพร.) กำหนด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จัดทำคำอธิบายข้อมูลส่วนหลัก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(Mandatory Metadata) 14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รายการตามมาตรฐานที่ สพร.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นำขึ้นระบบบัญชีข้อมูลของหน่วยงาน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Agency Data Catalog)</a:t>
            </a: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จัดเก็บข้อมูลที่คัดเลือกในรูปแบบดิจิทัล โดยกรณีที่เป็นใบอนุญาต ให้อ้างอิง วิธีการทางอิเล็กทรอนิกส์ ข้อ 5 “การจัดทำฐานข้อมูลใบอนุญาตที่กฎหมายกำหนดฯ”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คุณภาพทุกชุดข้อมูลต้องเป็นประเภท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Structure Data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และมีคุณลักษณะชุดข้อมูลที่เป็น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Machine Readable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เท่านั้น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พัฒนาชุดข้อมูลหลักของหน่วยงานให้เป็นปัจจุบัน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เปิดเผยให้ประชาชน/ผู้ประกอบการสามารถตรวจสอบข้อมูลได้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มีช่องทาง (แพลตฟอร์มดิจิทัลกลาง) ที่สามารถให้หน่วยงานอื่นเชื่อมโยงข้อมูลระหว่างกันได้</a:t>
            </a:r>
            <a:endParaRPr kumimoji="0" lang="th-TH" sz="1400" b="0" i="0" u="none" strike="sng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มีการรวบรวม/วิเคราะห์สถิติการใช้งานข้อมูล และเสนอแนวทางการสนับสนุนให้มีการนำข้อมูลไปใช้ประโยชน์มากขึ้น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5EECCEB-7B64-2DDA-87F2-5180964524A4}"/>
              </a:ext>
            </a:extLst>
          </p:cNvPr>
          <p:cNvSpPr/>
          <p:nvPr/>
        </p:nvSpPr>
        <p:spPr>
          <a:xfrm>
            <a:off x="110399" y="740034"/>
            <a:ext cx="11939168" cy="2688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ประกาศคณะกรรมการพัฒนารัฐบาลดิจิทัล เรื่อง แพลตฟอร์มกลางของงานบริการภาครับสำหรับภาคธุรกิจและประชาชน กำหนดให้มีการ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ผลักดันให้หน่วยงานภาครัฐจัดทำข้อมูลหลักของหน่วยงาน (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</a:p>
          <a:p>
            <a:pPr marL="233363" marR="0" lvl="0" indent="-233363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สำนักงาน ก.พ.ร. สำนักงานสถิติแห่งชาติ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(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สสช.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และสำนักงานพัฒนารัฐบาลดิจิทัล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(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สพร.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ร่วมกันกำหนดเกณฑ์การคัดเลือกชุดข้อมูล เพื่อยกระดับชุดข้อมูลที่เกี่ยวข้องเป็นชุดข้อมูลหลักของหน่วยงาน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ชุดข้อมูล (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Dataset)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หมายถึง การนำข้อมูลจากหลายแหล่งมารวบรวม เพื่อจัดเป็นชุดให้ตรงตามลักษณะโครงสร้างของข้อมูล หรือจากการใช้ประโยชน์ของข้อมูล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Machine Readable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รูปแบบที่เครื่องคอมพิวเตอร์สามารถวิเคราะห์ประมวลผลต่อได้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ได้แก่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CSV, ODS, XML, JSON, KML, SHP, KMZ, RDF (URIs) , RDF (Linked Data)</a:t>
            </a:r>
            <a:endParaRPr kumimoji="0" lang="th-TH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บัญชีข้อมูล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เอกสารแสดงบรรดารายการของชุดข้อมูล ที่จำแนกแยกแยะโดยการจัดกลุ่มหรือจัดประเภทข้อมูลที่อยู่ในความครอบครองหรือควบคุมของหน่วยงานของรัฐ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คำอธิบายข้อมูลที่สอดคล้องตามมาตรฐานที่ สพร. กำหนด </a:t>
            </a:r>
            <a:r>
              <a:rPr kumimoji="0" lang="th-TH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คำอธิบายข้อมูลส่วนหลัก </a:t>
            </a:r>
            <a:r>
              <a:rPr kumimoji="0" lang="th-TH" sz="1400" b="1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</a:t>
            </a:r>
            <a:r>
              <a:rPr kumimoji="0" lang="en-US" sz="1400" b="1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Mandatory</a:t>
            </a:r>
            <a:r>
              <a:rPr kumimoji="0" lang="th-TH" sz="1400" b="1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1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Metadata)</a:t>
            </a:r>
            <a:r>
              <a:rPr kumimoji="0" lang="th-TH" sz="1400" b="0" i="0" u="none" strike="noStrike" kern="120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สำหรับชุดข้อมูลภาครัฐ เป็นส่วนที่บังคับต้องทำการอธิบายข้อมูล ประกอบด้วยคำอธิบายข้อมูล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 14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รายการสำหรับ 1 ชุดข้อมูล ที่หน่วยงานของรัฐต้องจัดทำและระบุรายละเอียด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ระบบบัญชีข้อมูล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คือ ระบบงานที่ทำหน้าที่บริหารจัดการบัญชีข้อมูลของหน่วยงาน 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ข้อมูลสาธารณะ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ข้อมูลที่สามารถเปิดเผยได้สามารถนำไปใช้ได้อย่างอิสระไม่ว่าจะเป็นข้อมูลข่าวสาร/ข้อมูลส่วนบุคคล/ข้อมูลอิเล็กทรอนิกส์ เป็นต้น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ชุดข้อมูลที่มีคุณค่าสูง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(High Value Datasets)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หมายถึง ข้อมูลที่เป็นประโยชน์ทั้งในมุมผู้ให้ข้อมูลและมุมของผู้นำข้อมูลไปใช้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คำอธิบายวิธีการเข้าถึงข้อมูล ตามรูปแบบที่สามารถเข้าถึงได้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ประกอบด้วย (1) ลิงค์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URL Datafile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หรือ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URL API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ที่หน่วยงานสามารถเชื่อมโยงได้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หรือลิงค์ สำหรับให้ประชาชนหรือเอกชนสามารถตรวจสอบข้อมูลได้ เช่น ตรวจสอบใบอนุญาต (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 วิธีการและเงื่อนไขการเข้าถึงข้อมูล เช่น คู่มือการดึงข้อมูล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API Document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หรือข้อกำหนดในการนำข้อมูลไปใช้</a:t>
            </a: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แพลตฟอร์มดิจิทัลกลาง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เช่น ระบบ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Linkage Center,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NSW,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GDX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เป็นต้น</a:t>
            </a:r>
            <a:endParaRPr kumimoji="0" lang="th-TH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33363" marR="0" lvl="0" indent="-23336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801688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การนำข้อมูลหลัก (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Master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Data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 ไปใช้ประโยชน์ร่วมกับหน่วยงานภายนอก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ต้องระบุชื่อหน่วยงานภาครัฐที่นำข้อมูลไปใช้ หรือแสดงหลักฐานการใช้ประโยชน์ข้อมูลร่วมกับหน่วยงานอื่น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0513CFD-917B-845F-65F6-DE1371B71612}"/>
              </a:ext>
            </a:extLst>
          </p:cNvPr>
          <p:cNvSpPr/>
          <p:nvPr/>
        </p:nvSpPr>
        <p:spPr>
          <a:xfrm>
            <a:off x="-13648" y="-15861"/>
            <a:ext cx="11627893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55E21C6-AF1B-04E3-B351-79668632793D}"/>
              </a:ext>
            </a:extLst>
          </p:cNvPr>
          <p:cNvSpPr txBox="1"/>
          <p:nvPr/>
        </p:nvSpPr>
        <p:spPr>
          <a:xfrm>
            <a:off x="110399" y="406539"/>
            <a:ext cx="97389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จำนวนชุดข้อมูลหลักของหน่วยงาน (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Master Data)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2846030-CED3-0FB1-919D-82DDA2A8B2CD}"/>
              </a:ext>
            </a:extLst>
          </p:cNvPr>
          <p:cNvGrpSpPr/>
          <p:nvPr/>
        </p:nvGrpSpPr>
        <p:grpSpPr>
          <a:xfrm>
            <a:off x="8428017" y="27040"/>
            <a:ext cx="1107285" cy="676140"/>
            <a:chOff x="12240606" y="1307654"/>
            <a:chExt cx="1107285" cy="615553"/>
          </a:xfrm>
        </p:grpSpPr>
        <p:pic>
          <p:nvPicPr>
            <p:cNvPr id="11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8B36027B-4D11-210C-8CF0-22707A25DF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12441110" y="1307654"/>
              <a:ext cx="706279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" name="TextBox 2">
              <a:extLst>
                <a:ext uri="{FF2B5EF4-FFF2-40B4-BE49-F238E27FC236}">
                  <a16:creationId xmlns:a16="http://schemas.microsoft.com/office/drawing/2014/main" id="{42D79115-EB09-BF69-83BC-ECB8A96A1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40606" y="1411557"/>
              <a:ext cx="1107285" cy="448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th-TH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น้ำหนัก</a:t>
              </a:r>
              <a:br>
                <a:rPr kumimoji="0" lang="en-US" altLang="th-TH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</a:br>
              <a:r>
                <a:rPr kumimoji="0" lang="en-US" altLang="th-TH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xx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D7EA919B-C8DF-82B2-2EC0-5B3FE75D266D}"/>
              </a:ext>
            </a:extLst>
          </p:cNvPr>
          <p:cNvSpPr txBox="1"/>
          <p:nvPr/>
        </p:nvSpPr>
        <p:spPr>
          <a:xfrm>
            <a:off x="9539416" y="7690"/>
            <a:ext cx="2070715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KPI Template</a:t>
            </a:r>
            <a:endParaRPr kumimoji="0" lang="th-TH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66F55A6-AF0D-CEBF-1421-48BBEA8439E8}"/>
              </a:ext>
            </a:extLst>
          </p:cNvPr>
          <p:cNvSpPr txBox="1"/>
          <p:nvPr/>
        </p:nvSpPr>
        <p:spPr>
          <a:xfrm>
            <a:off x="123080" y="-15861"/>
            <a:ext cx="9681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5D54AB02-66E4-D04C-6E53-E096C0B9B8ED}"/>
              </a:ext>
            </a:extLst>
          </p:cNvPr>
          <p:cNvGraphicFramePr>
            <a:graphicFrameLocks noGrp="1"/>
          </p:cNvGraphicFramePr>
          <p:nvPr/>
        </p:nvGraphicFramePr>
        <p:xfrm>
          <a:off x="130277" y="5335981"/>
          <a:ext cx="11446433" cy="1184756"/>
        </p:xfrm>
        <a:graphic>
          <a:graphicData uri="http://schemas.openxmlformats.org/drawingml/2006/table">
            <a:tbl>
              <a:tblPr firstRow="1" bandRow="1"/>
              <a:tblGrid>
                <a:gridCol w="838536">
                  <a:extLst>
                    <a:ext uri="{9D8B030D-6E8A-4147-A177-3AD203B41FA5}">
                      <a16:colId xmlns:a16="http://schemas.microsoft.com/office/drawing/2014/main" val="2605340732"/>
                    </a:ext>
                  </a:extLst>
                </a:gridCol>
                <a:gridCol w="33634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972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647203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57742"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</a:p>
                  </a:txBody>
                  <a:tcPr marL="63305" marR="63305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thaiDi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en-US" sz="2400" b="1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2512456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กลุ่ม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5E0B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9D18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1104358"/>
                  </a:ext>
                </a:extLst>
              </a:tr>
              <a:tr h="30869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th-TH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</a:t>
                      </a:r>
                      <a:r>
                        <a:rPr lang="en-US" sz="2000" b="1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X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sz="1600" b="0" strike="noStrike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………</a:t>
                      </a:r>
                      <a:endParaRPr lang="th-TH" sz="1600" b="1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1600" b="1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1600" b="1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63305" marR="63305" marT="4320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sz="1600" b="1" kern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2120894"/>
                  </a:ext>
                </a:extLst>
              </a:tr>
            </a:tbl>
          </a:graphicData>
        </a:graphic>
      </p:graphicFrame>
      <p:sp>
        <p:nvSpPr>
          <p:cNvPr id="14" name="TextBox 13">
            <a:extLst>
              <a:ext uri="{FF2B5EF4-FFF2-40B4-BE49-F238E27FC236}">
                <a16:creationId xmlns:a16="http://schemas.microsoft.com/office/drawing/2014/main" id="{D9AA7DE5-40B3-36B4-620F-3EC9A62167BB}"/>
              </a:ext>
            </a:extLst>
          </p:cNvPr>
          <p:cNvSpPr txBox="1"/>
          <p:nvPr/>
        </p:nvSpPr>
        <p:spPr>
          <a:xfrm>
            <a:off x="94404" y="6528784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6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15" name="ตัวแทนหมายเลขสไลด์ 1">
            <a:extLst>
              <a:ext uri="{FF2B5EF4-FFF2-40B4-BE49-F238E27FC236}">
                <a16:creationId xmlns:a16="http://schemas.microsoft.com/office/drawing/2014/main" id="{27A6C8A2-035E-01B0-F03D-FD0ED335CF82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84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5605218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3648" y="-15861"/>
            <a:ext cx="11627893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76513" y="6400800"/>
            <a:ext cx="2229133" cy="4708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30276" y="941732"/>
            <a:ext cx="11804146" cy="187185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รายงานการวิเคราะห์ผลการจัดอันดับขีดความสามารถในการแข่งขันของประเทศ 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International Institute for Management Development (IMD)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เป็นการวิเคราห์อันดับขีดความสามารถของประเทศโดยใช้ข้อมูลที่จัดเก็บเป็นรายปีตามตัวชี้วัดที่กำหนด ประกอบด้วยข้อมูล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ประเภท ได้แก่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ข้อมูลจากการสำรวจความคิดเห็นของผู้บริหารในภาคเอกชน/ธุรกิจ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(Survey Data) 2)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ข้อมูลเชิงสถิติที่ใช้ในการคำนวณคะแนนในการจัดอันดับของประเทศ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(Hard Data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ข้อมูลพื้นฐานที่ไม่ได้ใช้ในการจัดอันดับโดยตรง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Background Information)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ข้อมูลเชิงประจักษ์ที่มีผลต่อการจัดอันดับของประเทศ เป็นข้อมูลสถิติที่ได้จากการสำรวจ/สำมะโน/ทะเบียน หรือเกิดจากการคำนวณ/ประมาณค่าข้อมูล อ้างอิงจากแหล่งข้อมูลของหน่วยงานเจ้าของข้อมูลที่เกี่ยวข้อง และจะต้องมีการกำหนดรอบระยะเวลาการเผยแพร่ข้อมูล การปรับฐานข้อมูล และการให้คำนิยามตัวชี้วัดให้สอดคล้องกับคำนิยามตามตัวชี้วัดของ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การจัดส่งข้อมูลของประเทศไทย จะดำเนินการ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รูปแบบ ได้แก่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หน่วยงานในประเทศส่งข้อมูลให้กับ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โดยตรง และ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ส่งผ่านทางสมาคมการจัดการธุรกิจแห่งประเทศไทย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Thailand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Management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Association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TMA) 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การจัดทำชุดข้อมูลที่มีคำนิยามสอดคล้องกับคำนิยามตัวชี้วัดของ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เป็นปัจจุบันจะช่วยสะท้อนผลการจัดอันดับขีดความสามารถในการแข่งขันของประเทศไทยได้ใกล้เคียงกับความเป็นจริง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29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60BD7AEF-BAB7-4F62-9716-7F96C0929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F92967C6-121D-9170-A6F3-B23971B2C8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39FC36-6E27-F402-03FE-3674796F126D}"/>
              </a:ext>
            </a:extLst>
          </p:cNvPr>
          <p:cNvSpPr txBox="1"/>
          <p:nvPr/>
        </p:nvSpPr>
        <p:spPr>
          <a:xfrm>
            <a:off x="130276" y="2906594"/>
            <a:ext cx="11804145" cy="886974"/>
          </a:xfrm>
          <a:prstGeom prst="rect">
            <a:avLst/>
          </a:prstGeom>
          <a:solidFill>
            <a:srgbClr val="DEEBF7"/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  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ที่เกี่ยวข้องดำเนินการจัดทำชุดข้อมูลตามที่กำหนดและจัดส่งชุดข้อมูลให้กับสำนักงานสภาพัฒนาการเศรษฐกิจและสังคมแห่งชาติภายในเดือนมีนาคม 256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ให้มีคำอธิบายข้อมูลส่วนหลัก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Mandatory Metadata)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14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รายการตามมาตรฐานที่ สพร.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หน่วยงานนำชุดข้อมูลที่ขึ้นในระบบบัญชีข้อมูลของหน่วยงาน 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Agency Data Catalog)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จะเป็นชุดข้อมูลที่ สสช. ใช้ติดตามในการลงทะเบียนระบบบริการบัญชีข้อมูลภาครัฐ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Government Data Catalog)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ต่อไป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2EB1C5C8-EED7-C3DA-91B8-29DC7820A2D1}"/>
              </a:ext>
            </a:extLst>
          </p:cNvPr>
          <p:cNvGraphicFramePr>
            <a:graphicFrameLocks noGrp="1"/>
          </p:cNvGraphicFramePr>
          <p:nvPr/>
        </p:nvGraphicFramePr>
        <p:xfrm>
          <a:off x="130276" y="3926985"/>
          <a:ext cx="11804145" cy="1652316"/>
        </p:xfrm>
        <a:graphic>
          <a:graphicData uri="http://schemas.openxmlformats.org/drawingml/2006/table">
            <a:tbl>
              <a:tblPr firstRow="1" bandRow="1"/>
              <a:tblGrid>
                <a:gridCol w="39928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80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31097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282895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en-US" sz="1600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 dirty="0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2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40000"/>
                        <a:lumOff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60000"/>
                        <a:lumOff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0123"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จัดส่งทุกชุดข้อมูลให้กับสำนักงานสภาพัฒนาการเศรษฐกิจและสังคมแห่งชาติภายในเดือนมีนาคม 2567</a:t>
                      </a: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มีทรัพยากรข้อมูล (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Resource)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ของชุดข้อมูลเปิดที่เป็นปัจจุบันทั้งหมด ในรูปแบบ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Machine Readable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พร้อมคำอธิบายทรัพยากรข้อมูล </a:t>
                      </a: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สืบค้นและเข้าถึงทรัพยากรข้อมูลเปิดที่เป็นปัจจุบันทั้งหมดในรูปแบบ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Machine Readable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ได้ที่ระบบบัญชีข้อมูลหน่วยงาน (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Agency Data Catalog)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และ ระบบบัญชีข้อมูลภาครัฐ (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Government Data Catalog)</a:t>
                      </a:r>
                      <a:endParaRPr lang="th-TH" sz="1600" b="0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7181671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5DC2EF88-887F-C5F6-101E-D5103DE9570F}"/>
              </a:ext>
            </a:extLst>
          </p:cNvPr>
          <p:cNvSpPr txBox="1"/>
          <p:nvPr/>
        </p:nvSpPr>
        <p:spPr>
          <a:xfrm>
            <a:off x="106493" y="562786"/>
            <a:ext cx="11085154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IMD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5057D5A-C7C7-C3D0-230B-7FE873B029F8}"/>
              </a:ext>
            </a:extLst>
          </p:cNvPr>
          <p:cNvSpPr txBox="1"/>
          <p:nvPr/>
        </p:nvSpPr>
        <p:spPr>
          <a:xfrm>
            <a:off x="123080" y="-15861"/>
            <a:ext cx="9681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061F5EF-C802-BC2C-D5E9-AF4F90456F7A}"/>
              </a:ext>
            </a:extLst>
          </p:cNvPr>
          <p:cNvGrpSpPr/>
          <p:nvPr/>
        </p:nvGrpSpPr>
        <p:grpSpPr>
          <a:xfrm>
            <a:off x="8428017" y="27040"/>
            <a:ext cx="1107285" cy="676140"/>
            <a:chOff x="12240606" y="1307654"/>
            <a:chExt cx="1107285" cy="615553"/>
          </a:xfrm>
        </p:grpSpPr>
        <p:pic>
          <p:nvPicPr>
            <p:cNvPr id="10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2A941F53-03BF-52E3-9BCC-A0B9205E3F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12441110" y="1307654"/>
              <a:ext cx="706279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TextBox 2">
              <a:extLst>
                <a:ext uri="{FF2B5EF4-FFF2-40B4-BE49-F238E27FC236}">
                  <a16:creationId xmlns:a16="http://schemas.microsoft.com/office/drawing/2014/main" id="{DBE906E8-EDA9-E4DF-98ED-F80035FF8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40606" y="1411557"/>
              <a:ext cx="1107285" cy="448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th-TH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น้ำหนัก</a:t>
              </a:r>
              <a:br>
                <a:rPr kumimoji="0" lang="en-US" altLang="th-TH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</a:br>
              <a:r>
                <a:rPr kumimoji="0" lang="en-US" altLang="th-TH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xx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883970F-9FD1-6319-5677-5C21798205BE}"/>
              </a:ext>
            </a:extLst>
          </p:cNvPr>
          <p:cNvSpPr txBox="1"/>
          <p:nvPr/>
        </p:nvSpPr>
        <p:spPr>
          <a:xfrm>
            <a:off x="9539416" y="7690"/>
            <a:ext cx="2070715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KPI Template</a:t>
            </a:r>
            <a:endParaRPr kumimoji="0" lang="th-TH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B7F4388-24C1-25E3-494D-667FDB215706}"/>
              </a:ext>
            </a:extLst>
          </p:cNvPr>
          <p:cNvSpPr txBox="1"/>
          <p:nvPr/>
        </p:nvSpPr>
        <p:spPr>
          <a:xfrm>
            <a:off x="94404" y="6528784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6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13" name="ตัวแทนหมายเลขสไลด์ 1">
            <a:extLst>
              <a:ext uri="{FF2B5EF4-FFF2-40B4-BE49-F238E27FC236}">
                <a16:creationId xmlns:a16="http://schemas.microsoft.com/office/drawing/2014/main" id="{D669FA35-478A-5238-6E8C-121D51B32F8A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85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787793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3648" y="-15861"/>
            <a:ext cx="11627893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76513" y="6400800"/>
            <a:ext cx="2229133" cy="4708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20375" y="907993"/>
            <a:ext cx="11804146" cy="206883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รายงานการวิเคราะห์ผลการจัดอันดับขีดความสามารถในการแข่งขันของประเทศ 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International Institute for Management Development (IMD)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เป็นการวิเคราะห์อันดับขีดความสามารถของประเทศโดยใช้ข้อมูลที่จัดเก็บเป็นรายปีตามตัวชี้วัดที่กำหนด ประกอบด้วยข้อมูล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ประเภท ได้แก่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ข้อมูลจากการสำรวจความคิดเห็นของผู้บริหารในภาคเอกชน/ธุรกิจ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(Survey Data) 2)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ข้อมูลเชิงสถิติที่ใช้ในการคำนวณคะแนนในการจัดอันดับของประเทศ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(Hard Data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ข้อมูลพื้นฐานที่ไม่ได้ใช้ในการจัดอันดับโดยตรง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Background Information)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ทั้งนี้ ข้อมูลเชิงประจักษ์ที่มีผลต่อการจัดอันดับของประเทศ เป็นข้อมูลสถิติที่ได้จากการสำรวจ/สำมะโน/ทะเบียน หรือเกิดจากการคำนวณ/ประมาณค่าข้อมูล อ้างอิงจากแหล่งข้อมูลของหน่วยงานเจ้าของข้อมูลที่เกี่ยวข้อง และจะต้องมีการกำหนดรอบระยะเวลาการเผยแพร่ข้อมูล การปรับฐานข้อมูล และการให้คำนิยามตัวชี้วัดให้สอดคล้องกับคำนิยามตามตัวชี้วัดของ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สำหรับการจัดส่งข้อมูลของประเทศไทย จะดำเนินการ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รูปแบบ ได้แก่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หน่วยงานในประเทศส่งข้อมูลให้กับ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โดยตรง และ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ส่งผ่านทางสมาคมการจัดการธุรกิจแห่งประเทศไทย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Thailand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Management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Association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TMA) 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ดังนั้น การจัดทำชุดข้อมูลที่มีคำนิยามสอดคล้องกับคำนิยามตัวชี้วัดของ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และเป็นปัจจุบันจะช่วยสะท้อนผลการจัดอันดับขีดความสามารถในการแข่งขันของประเทศไทยได้ใกล้เคียงกับความเป็นจริง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71913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ำนักงานสภาพัฒนาการเศรษฐกิจและสังคมแห่งชาติทำหน้าที่ในการรวบรวมชุดข้อมูลจากหน่วยงานที่เกี่ยวข้องตามที่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TMA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ร้องขอ เพื่อดำเนินการจัดส่งให้กับ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IMD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ในลำดับต่อไป</a:t>
            </a:r>
          </a:p>
        </p:txBody>
      </p:sp>
      <p:pic>
        <p:nvPicPr>
          <p:cNvPr id="29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60BD7AEF-BAB7-4F62-9716-7F96C0929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F92967C6-121D-9170-A6F3-B23971B2C8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239FC36-6E27-F402-03FE-3674796F126D}"/>
              </a:ext>
            </a:extLst>
          </p:cNvPr>
          <p:cNvSpPr txBox="1"/>
          <p:nvPr/>
        </p:nvSpPr>
        <p:spPr>
          <a:xfrm>
            <a:off x="130276" y="3098189"/>
            <a:ext cx="5651399" cy="1280928"/>
          </a:xfrm>
          <a:prstGeom prst="rect">
            <a:avLst/>
          </a:prstGeom>
          <a:solidFill>
            <a:srgbClr val="DEEBF7"/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ขั้นตอนการดำเนินงาน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สำนักงานสภาพัฒนาการเศรษฐกิจและสังคมแห่งชาติ มีหนังสือแจ้งหน่วยงานที่เกี่ยวข้องภายในเดือนมีนาคม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2567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สำนักงานสภาพัฒนาการเศรษฐกิจและสังคมแห่งชาติ รวบรวมชุดข้อมูลจากหน่วยงานที่เกี่ยวข้อง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สำนักงานสภาพัฒนาการเศรษฐกิจและสังคมแห่งชาติ ตรวจสอบความถูกต้องของชุดข้อมูลและจัดส่งให้กับ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TMA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ภายในเดือนเมษายน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2567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8868971-B6FF-F4C4-FE89-EA61062BE15D}"/>
              </a:ext>
            </a:extLst>
          </p:cNvPr>
          <p:cNvGrpSpPr/>
          <p:nvPr/>
        </p:nvGrpSpPr>
        <p:grpSpPr>
          <a:xfrm>
            <a:off x="8036715" y="45713"/>
            <a:ext cx="1107285" cy="676140"/>
            <a:chOff x="12240606" y="1307654"/>
            <a:chExt cx="1107285" cy="615553"/>
          </a:xfrm>
        </p:grpSpPr>
        <p:pic>
          <p:nvPicPr>
            <p:cNvPr id="13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0DC5A739-C771-B185-2EB6-9292A2429B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12441110" y="1307654"/>
              <a:ext cx="706279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TextBox 2">
              <a:extLst>
                <a:ext uri="{FF2B5EF4-FFF2-40B4-BE49-F238E27FC236}">
                  <a16:creationId xmlns:a16="http://schemas.microsoft.com/office/drawing/2014/main" id="{46D65392-091F-DF09-35EA-5FEAFFFC8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40606" y="1411557"/>
              <a:ext cx="1107285" cy="448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น้ำหนัก</a:t>
              </a:r>
              <a:br>
                <a:rPr kumimoji="0" lang="en-US" alt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</a:br>
              <a:r>
                <a:rPr kumimoji="0" lang="en-US" alt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xx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8EAA5526-B43E-7065-F4F0-906383E70150}"/>
              </a:ext>
            </a:extLst>
          </p:cNvPr>
          <p:cNvSpPr txBox="1"/>
          <p:nvPr/>
        </p:nvSpPr>
        <p:spPr>
          <a:xfrm>
            <a:off x="9072438" y="9350"/>
            <a:ext cx="2533576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KPI Template</a:t>
            </a:r>
            <a:r>
              <a:rPr kumimoji="0" lang="th-TH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สศช.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2938F51-4B0A-3671-FACB-B76C450FBFA1}"/>
              </a:ext>
            </a:extLst>
          </p:cNvPr>
          <p:cNvSpPr txBox="1"/>
          <p:nvPr/>
        </p:nvSpPr>
        <p:spPr>
          <a:xfrm>
            <a:off x="61485" y="36138"/>
            <a:ext cx="7611524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6E042F2-B896-4DAA-3157-7323B5BD580E}"/>
              </a:ext>
            </a:extLst>
          </p:cNvPr>
          <p:cNvSpPr txBox="1"/>
          <p:nvPr/>
        </p:nvSpPr>
        <p:spPr>
          <a:xfrm>
            <a:off x="106493" y="562786"/>
            <a:ext cx="11085154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: IMD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C4DBF9F-2C95-D133-728E-C93A7CAD5325}"/>
              </a:ext>
            </a:extLst>
          </p:cNvPr>
          <p:cNvSpPr txBox="1"/>
          <p:nvPr/>
        </p:nvSpPr>
        <p:spPr>
          <a:xfrm>
            <a:off x="94404" y="6528784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6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11" name="ตัวแทนหมายเลขสไลด์ 1">
            <a:extLst>
              <a:ext uri="{FF2B5EF4-FFF2-40B4-BE49-F238E27FC236}">
                <a16:creationId xmlns:a16="http://schemas.microsoft.com/office/drawing/2014/main" id="{83351DCC-FB65-54E2-EF23-EC51B692E2A3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86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E4C59A4-BBEB-6307-10D5-22EFE81922CD}"/>
              </a:ext>
            </a:extLst>
          </p:cNvPr>
          <p:cNvGraphicFramePr>
            <a:graphicFrameLocks noGrp="1"/>
          </p:cNvGraphicFramePr>
          <p:nvPr/>
        </p:nvGraphicFramePr>
        <p:xfrm>
          <a:off x="94404" y="4791197"/>
          <a:ext cx="11804145" cy="1609603"/>
        </p:xfrm>
        <a:graphic>
          <a:graphicData uri="http://schemas.openxmlformats.org/drawingml/2006/table">
            <a:tbl>
              <a:tblPr firstRow="1" bandRow="1"/>
              <a:tblGrid>
                <a:gridCol w="39928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802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31097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282895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en-US" sz="1600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 dirty="0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28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40000"/>
                        <a:lumOff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60000"/>
                        <a:lumOff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0123"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จัดส่งชุดข้อมูล (</a:t>
                      </a:r>
                      <a:r>
                        <a:rPr lang="en-US" sz="1600" b="0" kern="1200" spc="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8 </a:t>
                      </a:r>
                      <a:r>
                        <a:rPr lang="th-TH" sz="1600" b="0" kern="1200" spc="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ชุดข้อมูล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ให้กับ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TMA 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ภายในเดือนเมษายน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endParaRPr lang="th-TH" sz="1600" b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จัดส่งชุดข้อมูล (</a:t>
                      </a:r>
                      <a:r>
                        <a:rPr lang="en-US" sz="1600" b="0" kern="1200" spc="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9 </a:t>
                      </a:r>
                      <a:r>
                        <a:rPr lang="th-TH" sz="1600" b="0" kern="1200" spc="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ชุดข้อมูล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ให้กับ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TMA 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ภายในเดือนเมษายน </a:t>
                      </a:r>
                      <a:r>
                        <a:rPr lang="en-US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endParaRPr lang="th-TH" sz="1600" b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จัดส่งทุกชุดข้อมูล (</a:t>
                      </a:r>
                      <a:r>
                        <a:rPr lang="en-US" sz="1600" b="0" kern="1200" spc="-2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10</a:t>
                      </a:r>
                      <a:r>
                        <a:rPr lang="th-TH" sz="1600" b="0" kern="1200" spc="-20" baseline="0" dirty="0">
                          <a:solidFill>
                            <a:srgbClr val="FF0000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ชุดข้อมูล</a:t>
                      </a:r>
                      <a:r>
                        <a:rPr lang="th-TH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 ให้กับ </a:t>
                      </a:r>
                      <a:r>
                        <a:rPr lang="en-US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TMA</a:t>
                      </a:r>
                      <a:r>
                        <a:rPr lang="th-TH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ภายในเดือนเมษายน </a:t>
                      </a:r>
                      <a:r>
                        <a:rPr lang="en-US" sz="1600" b="0" kern="1200" spc="-2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2567</a:t>
                      </a:r>
                      <a:endParaRPr lang="th-TH" sz="1600" b="0" spc="-2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7181671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ACDE1FA-906D-4D8B-DA11-FD921370DCC2}"/>
              </a:ext>
            </a:extLst>
          </p:cNvPr>
          <p:cNvSpPr txBox="1"/>
          <p:nvPr/>
        </p:nvSpPr>
        <p:spPr>
          <a:xfrm>
            <a:off x="6328184" y="2869344"/>
            <a:ext cx="40943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รายชื่อส่วนราชการกลุ่มเป้าหมาย ปีงบประมาณ พ.ศ.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จำนวน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15974B69-95C0-6C33-9A91-11C6C91BFC4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40268" y="3136096"/>
            <a:ext cx="5564722" cy="20194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85857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3648" y="-15861"/>
            <a:ext cx="11627893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76513" y="6400800"/>
            <a:ext cx="2229133" cy="470847"/>
          </a:xfrm>
          <a:prstGeom prst="rect">
            <a:avLst/>
          </a:prstGeom>
          <a:solidFill>
            <a:srgbClr val="FFBD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29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60BD7AEF-BAB7-4F62-9716-7F96C0929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F92967C6-121D-9170-A6F3-B23971B2C8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DC2EF88-887F-C5F6-101E-D5103DE9570F}"/>
              </a:ext>
            </a:extLst>
          </p:cNvPr>
          <p:cNvSpPr txBox="1"/>
          <p:nvPr/>
        </p:nvSpPr>
        <p:spPr>
          <a:xfrm>
            <a:off x="130276" y="569423"/>
            <a:ext cx="11085154" cy="3539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th-TH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ระดับความสำเร็จในการจัดทำชุดข้อมูลตัวชี้วัดสากล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GGGR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58C16DFE-CB75-D0F6-7006-285B3E95F845}"/>
              </a:ext>
            </a:extLst>
          </p:cNvPr>
          <p:cNvGrpSpPr/>
          <p:nvPr/>
        </p:nvGrpSpPr>
        <p:grpSpPr>
          <a:xfrm>
            <a:off x="8428017" y="27040"/>
            <a:ext cx="1107285" cy="676140"/>
            <a:chOff x="12240606" y="1307654"/>
            <a:chExt cx="1107285" cy="615553"/>
          </a:xfrm>
        </p:grpSpPr>
        <p:pic>
          <p:nvPicPr>
            <p:cNvPr id="3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B5820DE9-1E1D-CF8E-95A3-C1672E8ADA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12441110" y="1307654"/>
              <a:ext cx="706279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" name="TextBox 2">
              <a:extLst>
                <a:ext uri="{FF2B5EF4-FFF2-40B4-BE49-F238E27FC236}">
                  <a16:creationId xmlns:a16="http://schemas.microsoft.com/office/drawing/2014/main" id="{0A4B5BD2-5A8E-E080-C087-B330F740D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40606" y="1411557"/>
              <a:ext cx="1107285" cy="448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th-TH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น้ำหนัก</a:t>
              </a:r>
              <a:br>
                <a:rPr kumimoji="0" lang="en-US" altLang="th-TH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</a:br>
              <a:r>
                <a:rPr kumimoji="0" lang="en-US" altLang="th-TH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xx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ED9DCBC3-2A34-2F7A-9014-72C61E7B5FD3}"/>
              </a:ext>
            </a:extLst>
          </p:cNvPr>
          <p:cNvSpPr txBox="1"/>
          <p:nvPr/>
        </p:nvSpPr>
        <p:spPr>
          <a:xfrm>
            <a:off x="9539416" y="7690"/>
            <a:ext cx="2070715" cy="461665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KPI Template</a:t>
            </a:r>
            <a:endParaRPr kumimoji="0" lang="th-TH" altLang="en-US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E3B7040-A64A-463E-7403-A77F6FD0D234}"/>
              </a:ext>
            </a:extLst>
          </p:cNvPr>
          <p:cNvSpPr txBox="1"/>
          <p:nvPr/>
        </p:nvSpPr>
        <p:spPr>
          <a:xfrm>
            <a:off x="123080" y="-15861"/>
            <a:ext cx="9681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03A9211-2886-A0C6-7F4D-2B95E136C352}"/>
              </a:ext>
            </a:extLst>
          </p:cNvPr>
          <p:cNvSpPr txBox="1"/>
          <p:nvPr/>
        </p:nvSpPr>
        <p:spPr>
          <a:xfrm>
            <a:off x="94404" y="6528784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6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13" name="ตัวแทนหมายเลขสไลด์ 1">
            <a:extLst>
              <a:ext uri="{FF2B5EF4-FFF2-40B4-BE49-F238E27FC236}">
                <a16:creationId xmlns:a16="http://schemas.microsoft.com/office/drawing/2014/main" id="{37182BBB-B1E5-3364-8447-3FF69EC9461A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87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484D85B-BB82-8276-CD82-033AC7515C00}"/>
              </a:ext>
            </a:extLst>
          </p:cNvPr>
          <p:cNvSpPr txBox="1"/>
          <p:nvPr/>
        </p:nvSpPr>
        <p:spPr>
          <a:xfrm>
            <a:off x="178883" y="3128284"/>
            <a:ext cx="6071318" cy="1286506"/>
          </a:xfrm>
          <a:prstGeom prst="rect">
            <a:avLst/>
          </a:prstGeom>
          <a:solidFill>
            <a:srgbClr val="DEEBF7"/>
          </a:solidFill>
        </p:spPr>
        <p:txBody>
          <a:bodyPr wrap="square">
            <a:spAutoFit/>
          </a:bodyPr>
          <a:lstStyle>
            <a:defPPr>
              <a:defRPr lang="th-TH"/>
            </a:defPPr>
            <a:lvl1pPr>
              <a:defRPr sz="1100" b="1"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pPr marL="0" marR="0" lvl="0" indent="0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แนวทางการประเมิน  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หน่วยงานที่เกี่ยวข้องดำเนินการจัดทำชุดข้อมูลตามที่กำหนดและจัดส่งชุดข้อมูลให้กับสำนักงาน ก.พ.ร. ภายในเดือนกรกฎาคม 256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7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ให้มีคำอธิบายข้อมูลส่วนหลัก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Mandatory Metadata)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14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รายการตามมาตรฐานที่ สพร. กำหนด</a:t>
            </a:r>
          </a:p>
          <a:p>
            <a:pPr marL="211021" marR="0" lvl="0" indent="-211021" algn="l" defTabSz="844083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rabicParenR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หน่วยงานนำชุดข้อมูลที่ขึ้นในระบบบัญชีข้อมูลของหน่วยงาน 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Agency Data Catalog)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 จะเป็นชุดข้อมูลที่ สสช. ใช้ติดตามในการลงทะเบียนระบบบริการบัญชีข้อมูลภาครัฐ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Government Data Catalog)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</a:rPr>
              <a:t>ต่อไป</a:t>
            </a:r>
          </a:p>
        </p:txBody>
      </p:sp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8514700D-73EB-3F3A-40D5-1BE93F8B49C5}"/>
              </a:ext>
            </a:extLst>
          </p:cNvPr>
          <p:cNvGraphicFramePr>
            <a:graphicFrameLocks noGrp="1"/>
          </p:cNvGraphicFramePr>
          <p:nvPr/>
        </p:nvGraphicFramePr>
        <p:xfrm>
          <a:off x="162052" y="4545986"/>
          <a:ext cx="11455899" cy="1864100"/>
        </p:xfrm>
        <a:graphic>
          <a:graphicData uri="http://schemas.openxmlformats.org/drawingml/2006/table">
            <a:tbl>
              <a:tblPr firstRow="1" bandRow="1"/>
              <a:tblGrid>
                <a:gridCol w="327664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512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27975">
                  <a:extLst>
                    <a:ext uri="{9D8B030D-6E8A-4147-A177-3AD203B41FA5}">
                      <a16:colId xmlns:a16="http://schemas.microsoft.com/office/drawing/2014/main" val="2157571252"/>
                    </a:ext>
                  </a:extLst>
                </a:gridCol>
              </a:tblGrid>
              <a:tr h="287509">
                <a:tc gridSpan="3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l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kern="1200" noProof="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en-US" sz="1600" kern="1200" noProof="0" dirty="0">
                        <a:solidFill>
                          <a:schemeClr val="dk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th-TH" sz="1000" b="1">
                        <a:solidFill>
                          <a:sysClr val="windowText" lastClr="000000"/>
                        </a:solidFill>
                        <a:latin typeface="Tahoma" panose="020B0604030504040204" pitchFamily="34" charset="0"/>
                        <a:ea typeface="Tahoma" panose="020B0604030504040204" pitchFamily="34" charset="0"/>
                        <a:cs typeface="Tahoma" panose="020B060403050404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7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เป้าหมายมาตรฐาน (</a:t>
                      </a:r>
                      <a:r>
                        <a:rPr lang="en-US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75</a:t>
                      </a:r>
                      <a:r>
                        <a:rPr lang="th-TH" sz="1600" b="1" kern="1200" dirty="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40000"/>
                        <a:lumOff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b="1" kern="1200">
                          <a:solidFill>
                            <a:schemeClr val="dk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0AD47">
                        <a:lumMod val="60000"/>
                        <a:lumOff val="4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74620"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จัดส่งทุกชุดข้อมูลให้กับสำนักงาน</a:t>
                      </a:r>
                      <a:r>
                        <a:rPr lang="en-US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ก.พ.ร. </a:t>
                      </a:r>
                      <a:endParaRPr lang="en-US" sz="1600" b="1" kern="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มีคำอธิบายชุดข้อมูล (</a:t>
                      </a:r>
                      <a:r>
                        <a:rPr lang="en-US" sz="1600" b="1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Metadata)</a:t>
                      </a:r>
                      <a:r>
                        <a:rPr lang="th-TH" sz="1600" b="1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th-TH" sz="1600" b="0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ที่สอดคล้องตามมาตรฐานที่ สพร. กำหนด (</a:t>
                      </a:r>
                      <a:r>
                        <a:rPr lang="en-US" sz="1600" b="0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14</a:t>
                      </a:r>
                      <a:r>
                        <a:rPr lang="th-TH" sz="1600" b="0" kern="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รายการ) ของทุกชุดข้อมูล </a:t>
                      </a:r>
                      <a:endParaRPr lang="en-US" sz="1600" b="0" kern="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  <a:p>
                      <a:pPr marL="176213" marR="0" lvl="0" indent="-17621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มีคำอธิบายทรัพยากรข้อมูล (</a:t>
                      </a:r>
                      <a:r>
                        <a:rPr lang="en-US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Resource)</a:t>
                      </a:r>
                      <a:r>
                        <a:rPr lang="th-TH" sz="1600" b="0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ของชุด</a:t>
                      </a:r>
                      <a:r>
                        <a:rPr lang="th-TH" sz="1600" b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ea typeface="Tahoma" pitchFamily="34" charset="0"/>
                          <a:cs typeface="TH SarabunPSK" panose="020B0500040200020003" pitchFamily="34" charset="-34"/>
                        </a:rPr>
                        <a:t>ข้อมูลเปิดทั้งหมด</a:t>
                      </a:r>
                      <a:endParaRPr lang="th-TH" sz="1600" b="1" kern="1200" spc="0" baseline="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ea typeface="Tahoma" panose="020B0604030504040204" pitchFamily="34" charset="0"/>
                        <a:cs typeface="TH SarabunPSK" panose="020B0500040200020003" pitchFamily="34" charset="-34"/>
                      </a:endParaRPr>
                    </a:p>
                  </a:txBody>
                  <a:tcPr marL="63305" marR="63305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/>
                        </a:defRPr>
                      </a:lvl9pPr>
                    </a:lstStyle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ชุดข้อมูล คำอธิบายชุดข้อมูล ถูกนำขึ้นที่ระบบบัญชีข้อมูลหน่วยงาน และระบุทรัพยากรข้อมูล (</a:t>
                      </a:r>
                      <a:r>
                        <a:rPr lang="en-US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Resource)</a:t>
                      </a: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 ของชุดข้อมูลเปิดทั้งหมด</a:t>
                      </a:r>
                    </a:p>
                    <a:p>
                      <a:pPr marL="171450" marR="0" lvl="0" indent="-1714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th-TH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ชุดข้อมูลเปิดทั้งหมด ถูกนำมาลงทะเบียนในระบบบัญชีข้อมูลภาครัฐ (</a:t>
                      </a:r>
                      <a:r>
                        <a:rPr lang="en-US" sz="1600" b="1" kern="1200" spc="0" baseline="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ea typeface="Tahoma" panose="020B0604030504040204" pitchFamily="34" charset="0"/>
                          <a:cs typeface="TH SarabunPSK" panose="020B0500040200020003" pitchFamily="34" charset="-34"/>
                        </a:rPr>
                        <a:t>GD Catalog) </a:t>
                      </a:r>
                      <a:endParaRPr lang="th-TH" sz="1600" b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ea typeface="Tahoma" pitchFamily="34" charset="0"/>
                        <a:cs typeface="TH SarabunPSK" panose="020B0500040200020003" pitchFamily="34" charset="-34"/>
                      </a:endParaRPr>
                    </a:p>
                  </a:txBody>
                  <a:tcPr marL="121936" marR="121936" marT="43738" marB="4373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7181671"/>
                  </a:ext>
                </a:extLst>
              </a:tr>
            </a:tbl>
          </a:graphicData>
        </a:graphic>
      </p:graphicFrame>
      <p:sp>
        <p:nvSpPr>
          <p:cNvPr id="16" name="Rectangle 15">
            <a:extLst>
              <a:ext uri="{FF2B5EF4-FFF2-40B4-BE49-F238E27FC236}">
                <a16:creationId xmlns:a16="http://schemas.microsoft.com/office/drawing/2014/main" id="{1933D51A-F517-B43F-0242-B030E9396BFE}"/>
              </a:ext>
            </a:extLst>
          </p:cNvPr>
          <p:cNvSpPr/>
          <p:nvPr/>
        </p:nvSpPr>
        <p:spPr>
          <a:xfrm>
            <a:off x="135502" y="845480"/>
            <a:ext cx="11995656" cy="20744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ดัชนีช่องว่างหญิงชายโลก (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Global Gender Gap Report : GGGR)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จัดทำโดย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World Economic Forum (WEF)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โดยจัดอันดับความเสมอภาคหญิง ชาย จาก 146 ประเทศทั่วโลก โดยใช้ข้อมูลทุติยภูมิจากแหล่งต่าง ๆ 7 แหล่งข้อมูลเพื่อทำการประเมินใน 4 มิติ ได้แก่ 1) การมีส่วนร่วมและโอกาสทางเศรษฐกิจ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Economic Participation and Opportunity) 2)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การได้รับการศึกษา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Educational Attainment) 3)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สุขภาพและการรอดชีพ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Health and Survival)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พลังทางการเมือง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Political Empowerment)</a:t>
            </a:r>
            <a:endParaRPr kumimoji="0" lang="th-TH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ความสำคัญของรายงาน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GGGR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คือ </a:t>
            </a:r>
            <a:b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1)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เป็นประเด็นที่ทั่วโลกให้ความสำคัญและสอดคล้องกับ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SDGs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2) 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ในการประเมินสภาพแวดล้อมในการประกอบธุรกิจของธนาคารโลก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B-READY) </a:t>
            </a: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มีการประเมินประเด็นความเสมอภาคทางเพศในด้านกฎระเบียบ สิทธิ แรงจูงใจในการเข้าสู่ธุรกิจ และสัดส่วนหญิง ชาย ในสายงานต่าง ๆ</a:t>
            </a: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ข้อมูลเชิงประจักษ์ที่มีผลต่อการจัดอันดับของประเทศ เป็นข้อมูลสถิติที่ได้จากการสำรวจ/สำมะโน/ทะเบียน หรือเกิดจากการคำนวณ/ประมาณค่าข้อมูล อ้างอิงจากแหล่งข้อมูลของหน่วยงานเจ้าของข้อมูลที่เกี่ยวข้อง และจะต้องมีการกำหนดรอบระยะเวลาการเผยแพร่ข้อมูล การปรับฐานข้อมูล และการให้คำนิยามตัวชี้วัดให้สอดคล้องกับคำนิยาม</a:t>
            </a:r>
          </a:p>
          <a:p>
            <a:pPr marL="285750" marR="0" lvl="0" indent="-28575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h-TH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การจัดทำชุดข้อมูลที่ข้อมูลเป็นปัจจุบันจะช่วยสะท้อนผลการจัดอันดับขีดความสามารถในการแข่งขันของประเทศไทยได้ใกล้เคียงกับความเป็นจริง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E4F9AFF-ECCD-9F03-E844-5519BE1B5C9E}"/>
              </a:ext>
            </a:extLst>
          </p:cNvPr>
          <p:cNvSpPr txBox="1"/>
          <p:nvPr/>
        </p:nvSpPr>
        <p:spPr>
          <a:xfrm>
            <a:off x="6748071" y="2781134"/>
            <a:ext cx="456332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รายชื่อส่วนราชการกลุ่มเป้าหมาย ปีงบประมาณ พ.ศ.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จำนวน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3 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BB4658C8-3FE9-AFD6-4265-C9E806F5F7A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31397" y="3027622"/>
            <a:ext cx="4832275" cy="1857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23402921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3648" y="-15861"/>
            <a:ext cx="10908000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3081" y="-15861"/>
            <a:ext cx="92760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th-TH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62867" y="6400952"/>
            <a:ext cx="2229133" cy="4708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9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60BD7AEF-BAB7-4F62-9716-7F96C0929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A1C85617-2842-EC08-5EA8-D777298A1B21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88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9C4628-3D90-6BB5-0459-C19DF7FD9B5A}"/>
              </a:ext>
            </a:extLst>
          </p:cNvPr>
          <p:cNvSpPr txBox="1"/>
          <p:nvPr/>
        </p:nvSpPr>
        <p:spPr>
          <a:xfrm>
            <a:off x="9068417" y="-6918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KPI Template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582E55C-ABFD-BC77-AF99-2EDEEEFD4FC7}"/>
              </a:ext>
            </a:extLst>
          </p:cNvPr>
          <p:cNvGrpSpPr/>
          <p:nvPr/>
        </p:nvGrpSpPr>
        <p:grpSpPr>
          <a:xfrm>
            <a:off x="8176312" y="-24473"/>
            <a:ext cx="825578" cy="559499"/>
            <a:chOff x="7077929" y="400971"/>
            <a:chExt cx="825578" cy="559499"/>
          </a:xfrm>
        </p:grpSpPr>
        <p:pic>
          <p:nvPicPr>
            <p:cNvPr id="11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19886D94-F232-F913-903C-F92BF56065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7124561" y="400971"/>
              <a:ext cx="706279" cy="559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851F3E2-A730-53F5-AAA9-923F5945FFF2}"/>
                </a:ext>
              </a:extLst>
            </p:cNvPr>
            <p:cNvSpPr/>
            <p:nvPr/>
          </p:nvSpPr>
          <p:spPr>
            <a:xfrm>
              <a:off x="7077929" y="469728"/>
              <a:ext cx="825578" cy="4806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น้ำหนัก</a:t>
              </a:r>
              <a:b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xx</a:t>
              </a:r>
              <a:endPara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</p:grpSp>
      <p:pic>
        <p:nvPicPr>
          <p:cNvPr id="14" name="Picture 2" descr="สำนักงานพัฒนารัฐบาลดิจิทัล (องค์การมหาชน) สพร. หรือ DGA">
            <a:extLst>
              <a:ext uri="{FF2B5EF4-FFF2-40B4-BE49-F238E27FC236}">
                <a16:creationId xmlns:a16="http://schemas.microsoft.com/office/drawing/2014/main" id="{3271B45A-DFC3-0AA3-52BB-819B1F2863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96072" y="65168"/>
            <a:ext cx="524737" cy="3002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C1FA944A-1E42-E527-0F4D-0C926D426C5D}"/>
              </a:ext>
            </a:extLst>
          </p:cNvPr>
          <p:cNvSpPr/>
          <p:nvPr/>
        </p:nvSpPr>
        <p:spPr>
          <a:xfrm>
            <a:off x="123081" y="491359"/>
            <a:ext cx="4690708" cy="321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ระดับความพร้อมรัฐบาลดิจิทัลหน่วยงานภาครัฐของประเทศไทย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highlight>
                <a:srgbClr val="0000FF"/>
              </a:highlight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A36FBD3-70A4-3196-DE4D-EEB6C2452111}"/>
              </a:ext>
            </a:extLst>
          </p:cNvPr>
          <p:cNvSpPr/>
          <p:nvPr/>
        </p:nvSpPr>
        <p:spPr>
          <a:xfrm>
            <a:off x="133208" y="2763701"/>
            <a:ext cx="3433048" cy="2431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 ปี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38A4081-C69C-DBE7-F6A6-F31F191B4F6F}"/>
              </a:ext>
            </a:extLst>
          </p:cNvPr>
          <p:cNvSpPr/>
          <p:nvPr/>
        </p:nvSpPr>
        <p:spPr>
          <a:xfrm>
            <a:off x="95697" y="6151309"/>
            <a:ext cx="3918206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ช่วงเวลารายงานผล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เดือน ต.ค. ของทุกปี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9E3D860-0FAE-C918-6188-E9C969124464}"/>
              </a:ext>
            </a:extLst>
          </p:cNvPr>
          <p:cNvSpPr/>
          <p:nvPr/>
        </p:nvSpPr>
        <p:spPr>
          <a:xfrm>
            <a:off x="95697" y="5809076"/>
            <a:ext cx="12131040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ี่ไม่มีผลประเมินตามแบบสำรวจระดับความพร้อมการพัฒนารัฐบาลดิจิทัลหน่วยงานภาครัฐของประเทศไทย จะได้คะแนนตัวชี้วัดนี้เท่ากับ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0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0E3CB45-4155-601B-B8FC-0C06A136764B}"/>
              </a:ext>
            </a:extLst>
          </p:cNvPr>
          <p:cNvSpPr/>
          <p:nvPr/>
        </p:nvSpPr>
        <p:spPr>
          <a:xfrm>
            <a:off x="91844" y="5980176"/>
            <a:ext cx="6734673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ผู้รับผิดชอบการรายงานผล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สำนักงานพัฒนารัฐบาลดิจิทัล (องค์การมหาชน) (สพร.)</a:t>
            </a:r>
          </a:p>
        </p:txBody>
      </p:sp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AE55AD54-7A72-478A-433C-D39BA17D4B43}"/>
              </a:ext>
            </a:extLst>
          </p:cNvPr>
          <p:cNvGraphicFramePr>
            <a:graphicFrameLocks noGrp="1"/>
          </p:cNvGraphicFramePr>
          <p:nvPr/>
        </p:nvGraphicFramePr>
        <p:xfrm>
          <a:off x="205848" y="4813151"/>
          <a:ext cx="11873195" cy="919881"/>
        </p:xfrm>
        <a:graphic>
          <a:graphicData uri="http://schemas.openxmlformats.org/drawingml/2006/table">
            <a:tbl>
              <a:tblPr/>
              <a:tblGrid>
                <a:gridCol w="1353668">
                  <a:extLst>
                    <a:ext uri="{9D8B030D-6E8A-4147-A177-3AD203B41FA5}">
                      <a16:colId xmlns:a16="http://schemas.microsoft.com/office/drawing/2014/main" val="4116421523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2395031024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1583591442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67155911"/>
                    </a:ext>
                  </a:extLst>
                </a:gridCol>
              </a:tblGrid>
              <a:tr h="158084">
                <a:tc gridSpan="4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 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69275333"/>
                  </a:ext>
                </a:extLst>
              </a:tr>
              <a:tr h="30646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เป้าหมายมาตรฐาน (75)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E0B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8D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7869"/>
                  </a:ext>
                </a:extLst>
              </a:tr>
              <a:tr h="2699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X</a:t>
                      </a:r>
                      <a:endParaRPr lang="th-TH" sz="16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480138"/>
                  </a:ext>
                </a:extLst>
              </a:tr>
            </a:tbl>
          </a:graphicData>
        </a:graphic>
      </p:graphicFrame>
      <p:sp>
        <p:nvSpPr>
          <p:cNvPr id="38" name="TextBox 37">
            <a:extLst>
              <a:ext uri="{FF2B5EF4-FFF2-40B4-BE49-F238E27FC236}">
                <a16:creationId xmlns:a16="http://schemas.microsoft.com/office/drawing/2014/main" id="{EC0D2E1E-E140-0004-271D-B9A0E2F5441C}"/>
              </a:ext>
            </a:extLst>
          </p:cNvPr>
          <p:cNvSpPr txBox="1"/>
          <p:nvPr/>
        </p:nvSpPr>
        <p:spPr>
          <a:xfrm>
            <a:off x="105037" y="6528784"/>
            <a:ext cx="11039293" cy="270587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7014B9C-DE7D-91B9-48B1-2B44451F85B6}"/>
              </a:ext>
            </a:extLst>
          </p:cNvPr>
          <p:cNvSpPr/>
          <p:nvPr/>
        </p:nvSpPr>
        <p:spPr>
          <a:xfrm>
            <a:off x="133208" y="879630"/>
            <a:ext cx="11945838" cy="15381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394200" algn="l"/>
              </a:tabLst>
              <a:defRPr/>
            </a:pPr>
            <a:r>
              <a:rPr kumimoji="0" lang="th-TH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	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สำนักงานพัฒนารัฐบาลดิจิทัล (องค์การมหาชน) หรือ สพร. สำรวจ เก็บรวบรวมข้อมูล วิเคราะห์ และวิจัย เพื่อจัดทำตัวชี้วัด ดัชนีสนับสนุนการพัฒนารัฐบาลดิจิทัลเสนอต่อคณะกรรมการพัฒนารัฐบาลดิจิทัล ซึ่งสอดคล้องกับโครงการสำรวจระดับความพร้อมการพัฒนารัฐบาลดิจิทัลหน่วยงานภาครัฐ ที่ทำการสำรวจมาอย่างต่อเนื่องตั้งแต่ปี พ.ศ. 2558 จนถึงปัจจุบัน โดยในปี พ.ศ. 2566 สพร. ได้กำหนดกลุ่มเป้าหมายในการสำรวจ จำนวนรวมทั้งสิ้น 37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6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ประกอบด้วย หน่วยงานภาครัฐระดับกรมหรือเทียบเท่า จำนวน 30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0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(ส่วนราชการ รัฐวิสาหกิจ องค์การมหาชน และหน่วยงานรูปแบบอื่น) และคณะกรรมการผู้บริหารเทคโนโลยีสารสนเทศระดับสูงระดับจังหวัด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Provincial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Chief Information Officer Committee: PCIO)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จำนวน 76 จังหวัด</a:t>
            </a: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ระดับความพร้อมรัฐบาลดิจิทัล แบ่งเป็น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5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ระดับ (ระดับที่ 1 ระดับขั้นริเริ่ม (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Initial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 , ระดับที่ 2 ระดับขั้นต้น (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Developing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 , ระดับที่ 3 ระดับขั้นกลาง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(D</a:t>
            </a:r>
            <a:r>
              <a:rPr kumimoji="0" lang="en-GB" sz="1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efined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, ระดับที่ 4 ระดับขั้นสูง (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Managed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 , ระดับที่ 5 ระดับขั้นสูงสุด (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Optimizing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)) จากการสำรวจ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7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ตัวชี้วัด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Pillar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ได้แก่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1) Policies and Practices 2) Data-driven Practices 3)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Digital Capability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4)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Public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Service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5)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Smart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Back Office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6)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Secure and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Efficient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Infrastructure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และ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7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Digital Technology Practices</a:t>
            </a:r>
            <a:endParaRPr kumimoji="0" lang="th-TH" sz="1300" b="0" i="0" u="none" strike="sng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ผลการสำรวจดังกล่าวจะสามารถใช้เป็นข้อมูลประกอบการจัดทำนโยบายและแผนการขับเคลื่อนภาครัฐไปสู่การเป็นรัฐบาลดิจิทัล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Digital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Government)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โดย สพร. เป็นผู้ประมวลผลจากการสำรวจจากหน่วยงานทั้งหมดที่ประเมินตนเองตามแบบสำรวจของ สพร. </a:t>
            </a:r>
            <a:b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</a:b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DG Readiness Survey)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แล้วประกาศผลระดับความพร้อมรัฐบาลดิจิทัลในทุกปี ผ่านเว็บไซต์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https://www.dga.or.th/policy-standard/policy-regulation/dg-readiness-survey/</a:t>
            </a:r>
            <a:endParaRPr kumimoji="0" lang="th-TH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รณีใช้ประเมินส่วนราชการที่อยู่ในระบบการประเมินส่วนราชการตามมาตรการปรับปรุงประสิทธิภาพในการปฏิบัติราชการของส่วนราชการตามที่สำนักงาน </a:t>
            </a:r>
            <a:r>
              <a:rPr kumimoji="0" lang="th-TH" sz="1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ก.พ.ร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. กำหนด ประกอบด้วย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154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คือ กรมต่าง ๆ หน่วยงานสังกัดสำนักนายกรัฐมนตรี หน่วยงานไม่สังกัด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4C0C14F1-5E61-43E5-9946-19AF7FEEA24B}"/>
              </a:ext>
            </a:extLst>
          </p:cNvPr>
          <p:cNvGraphicFramePr>
            <a:graphicFrameLocks noGrp="1"/>
          </p:cNvGraphicFramePr>
          <p:nvPr/>
        </p:nvGraphicFramePr>
        <p:xfrm>
          <a:off x="205848" y="3108859"/>
          <a:ext cx="8050910" cy="8783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1650">
                  <a:extLst>
                    <a:ext uri="{9D8B030D-6E8A-4147-A177-3AD203B41FA5}">
                      <a16:colId xmlns:a16="http://schemas.microsoft.com/office/drawing/2014/main" val="51523606"/>
                    </a:ext>
                  </a:extLst>
                </a:gridCol>
                <a:gridCol w="651650">
                  <a:extLst>
                    <a:ext uri="{9D8B030D-6E8A-4147-A177-3AD203B41FA5}">
                      <a16:colId xmlns:a16="http://schemas.microsoft.com/office/drawing/2014/main" val="2644754066"/>
                    </a:ext>
                  </a:extLst>
                </a:gridCol>
                <a:gridCol w="651650">
                  <a:extLst>
                    <a:ext uri="{9D8B030D-6E8A-4147-A177-3AD203B41FA5}">
                      <a16:colId xmlns:a16="http://schemas.microsoft.com/office/drawing/2014/main" val="1595627643"/>
                    </a:ext>
                  </a:extLst>
                </a:gridCol>
                <a:gridCol w="651650">
                  <a:extLst>
                    <a:ext uri="{9D8B030D-6E8A-4147-A177-3AD203B41FA5}">
                      <a16:colId xmlns:a16="http://schemas.microsoft.com/office/drawing/2014/main" val="2659447798"/>
                    </a:ext>
                  </a:extLst>
                </a:gridCol>
                <a:gridCol w="651650">
                  <a:extLst>
                    <a:ext uri="{9D8B030D-6E8A-4147-A177-3AD203B41FA5}">
                      <a16:colId xmlns:a16="http://schemas.microsoft.com/office/drawing/2014/main" val="3079781069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3602311173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3714185839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1510311638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3878331073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2065998880"/>
                    </a:ext>
                  </a:extLst>
                </a:gridCol>
              </a:tblGrid>
              <a:tr h="0"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ข้อมูลพื้นฐาน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Baseline)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 – 2570 (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ถ้ามี)</a:t>
                      </a:r>
                      <a:endParaRPr lang="en-US" sz="120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39903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2562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2563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2564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2565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2567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2568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2569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2570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8994238"/>
                  </a:ext>
                </a:extLst>
              </a:tr>
              <a:tr h="379067"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FF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9680560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6E4BF3CE-BAF3-3075-6F6E-50A39C27F28E}"/>
              </a:ext>
            </a:extLst>
          </p:cNvPr>
          <p:cNvSpPr txBox="1"/>
          <p:nvPr/>
        </p:nvSpPr>
        <p:spPr>
          <a:xfrm>
            <a:off x="8256760" y="3170577"/>
            <a:ext cx="3822284" cy="8248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เป้าหมายแผนแม่บทภายใต้ยุทธศาสตร์ พ.ศ. </a:t>
            </a: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2566 – 2580 </a:t>
            </a:r>
            <a:r>
              <a:rPr kumimoji="0" lang="th-TH" sz="1400" b="1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(ฉบับแก้ไขเพิ่มเติม)</a:t>
            </a: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endParaRPr kumimoji="0" lang="th-TH" sz="1400" b="1" i="0" u="none" strike="noStrike" kern="1200" cap="none" spc="-4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l" defTabSz="914400" rtl="0" eaLnBrk="1" fontAlgn="b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สัดส่วนหน่วยงานระดับกรมที่มีระดับความพร้อมรัฐบาล ดิจิทัลหน่วยงานภาครัฐที่อยู่ในระดับ 4 ขึ้นไป ต่อ หน่วยงานภาครัฐระดับกรมทั้งหมด </a:t>
            </a:r>
            <a:b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(ไม่น้อยกว่าร้อยละ 20 ภายในปี 2570)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831059467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3648" y="-15861"/>
            <a:ext cx="10908000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3081" y="-15861"/>
            <a:ext cx="92760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th-TH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62867" y="6400952"/>
            <a:ext cx="2229133" cy="4708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9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60BD7AEF-BAB7-4F62-9716-7F96C0929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A1C85617-2842-EC08-5EA8-D777298A1B21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89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C9C4628-3D90-6BB5-0459-C19DF7FD9B5A}"/>
              </a:ext>
            </a:extLst>
          </p:cNvPr>
          <p:cNvSpPr txBox="1"/>
          <p:nvPr/>
        </p:nvSpPr>
        <p:spPr>
          <a:xfrm>
            <a:off x="9068417" y="-6918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KPI Template 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582E55C-ABFD-BC77-AF99-2EDEEEFD4FC7}"/>
              </a:ext>
            </a:extLst>
          </p:cNvPr>
          <p:cNvGrpSpPr/>
          <p:nvPr/>
        </p:nvGrpSpPr>
        <p:grpSpPr>
          <a:xfrm>
            <a:off x="8176312" y="-24473"/>
            <a:ext cx="825578" cy="559499"/>
            <a:chOff x="7077929" y="400971"/>
            <a:chExt cx="825578" cy="559499"/>
          </a:xfrm>
        </p:grpSpPr>
        <p:pic>
          <p:nvPicPr>
            <p:cNvPr id="11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19886D94-F232-F913-903C-F92BF56065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7124561" y="400971"/>
              <a:ext cx="706279" cy="559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9851F3E2-A730-53F5-AAA9-923F5945FFF2}"/>
                </a:ext>
              </a:extLst>
            </p:cNvPr>
            <p:cNvSpPr/>
            <p:nvPr/>
          </p:nvSpPr>
          <p:spPr>
            <a:xfrm>
              <a:off x="7077929" y="469728"/>
              <a:ext cx="825578" cy="48064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น้ำหนัก</a:t>
              </a:r>
              <a:br>
                <a:rPr kumimoji="0" lang="th-TH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</a:b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+mn-ea"/>
                  <a:cs typeface="TH SarabunPSK" panose="020B0500040200020003" pitchFamily="34" charset="-34"/>
                </a:rPr>
                <a:t>xx</a:t>
              </a:r>
              <a:endPara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endParaRPr>
            </a:p>
          </p:txBody>
        </p:sp>
      </p:grpSp>
      <p:pic>
        <p:nvPicPr>
          <p:cNvPr id="14" name="Picture 2" descr="สำนักงานพัฒนารัฐบาลดิจิทัล (องค์การมหาชน) สพร. หรือ DGA">
            <a:extLst>
              <a:ext uri="{FF2B5EF4-FFF2-40B4-BE49-F238E27FC236}">
                <a16:creationId xmlns:a16="http://schemas.microsoft.com/office/drawing/2014/main" id="{3271B45A-DFC3-0AA3-52BB-819B1F2863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96072" y="65168"/>
            <a:ext cx="524737" cy="3002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C1FA944A-1E42-E527-0F4D-0C926D426C5D}"/>
              </a:ext>
            </a:extLst>
          </p:cNvPr>
          <p:cNvSpPr/>
          <p:nvPr/>
        </p:nvSpPr>
        <p:spPr>
          <a:xfrm>
            <a:off x="123081" y="491359"/>
            <a:ext cx="4910319" cy="3277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คะแนนความพร้อมรัฐบาลดิจิทัลหน่วยงานภาครัฐของประเทศไทย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highlight>
                <a:srgbClr val="0000FF"/>
              </a:highlight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A36FBD3-70A4-3196-DE4D-EEB6C2452111}"/>
              </a:ext>
            </a:extLst>
          </p:cNvPr>
          <p:cNvSpPr/>
          <p:nvPr/>
        </p:nvSpPr>
        <p:spPr>
          <a:xfrm>
            <a:off x="133208" y="2763701"/>
            <a:ext cx="3433048" cy="2431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 ปี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638A4081-C69C-DBE7-F6A6-F31F191B4F6F}"/>
              </a:ext>
            </a:extLst>
          </p:cNvPr>
          <p:cNvSpPr/>
          <p:nvPr/>
        </p:nvSpPr>
        <p:spPr>
          <a:xfrm>
            <a:off x="95697" y="6151309"/>
            <a:ext cx="3918206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ช่วงเวลารายงานผล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เดือน ต.ค. ของทุกปี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79E3D860-0FAE-C918-6188-E9C969124464}"/>
              </a:ext>
            </a:extLst>
          </p:cNvPr>
          <p:cNvSpPr/>
          <p:nvPr/>
        </p:nvSpPr>
        <p:spPr>
          <a:xfrm>
            <a:off x="95697" y="5809076"/>
            <a:ext cx="12131040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หมายเหตุ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น่วยงานที่ไม่มีผลประเมินตามแบบสำรวจระดับความพร้อมการพัฒนารัฐบาลดิจิทัลหน่วยงานภาครัฐของประเทศไทย จะได้คะแนนตัวชี้วัดนี้เท่ากับ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0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10E3CB45-4155-601B-B8FC-0C06A136764B}"/>
              </a:ext>
            </a:extLst>
          </p:cNvPr>
          <p:cNvSpPr/>
          <p:nvPr/>
        </p:nvSpPr>
        <p:spPr>
          <a:xfrm>
            <a:off x="91844" y="5980176"/>
            <a:ext cx="6734673" cy="2754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46100" marR="0" lvl="0" indent="-5461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546100" algn="l"/>
              </a:tabLst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ผู้รับผิดชอบการรายงานผล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สำนักงานพัฒนารัฐบาลดิจิทัล (องค์การมหาชน) (สพร.)</a:t>
            </a:r>
          </a:p>
        </p:txBody>
      </p:sp>
      <p:graphicFrame>
        <p:nvGraphicFramePr>
          <p:cNvPr id="36" name="Table 35">
            <a:extLst>
              <a:ext uri="{FF2B5EF4-FFF2-40B4-BE49-F238E27FC236}">
                <a16:creationId xmlns:a16="http://schemas.microsoft.com/office/drawing/2014/main" id="{AE55AD54-7A72-478A-433C-D39BA17D4B43}"/>
              </a:ext>
            </a:extLst>
          </p:cNvPr>
          <p:cNvGraphicFramePr>
            <a:graphicFrameLocks noGrp="1"/>
          </p:cNvGraphicFramePr>
          <p:nvPr/>
        </p:nvGraphicFramePr>
        <p:xfrm>
          <a:off x="205848" y="4813151"/>
          <a:ext cx="11873195" cy="919881"/>
        </p:xfrm>
        <a:graphic>
          <a:graphicData uri="http://schemas.openxmlformats.org/drawingml/2006/table">
            <a:tbl>
              <a:tblPr/>
              <a:tblGrid>
                <a:gridCol w="1353668">
                  <a:extLst>
                    <a:ext uri="{9D8B030D-6E8A-4147-A177-3AD203B41FA5}">
                      <a16:colId xmlns:a16="http://schemas.microsoft.com/office/drawing/2014/main" val="4116421523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2395031024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1583591442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67155911"/>
                    </a:ext>
                  </a:extLst>
                </a:gridCol>
              </a:tblGrid>
              <a:tr h="158084">
                <a:tc gridSpan="4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 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69275333"/>
                  </a:ext>
                </a:extLst>
              </a:tr>
              <a:tr h="30646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7E6E6">
                        <a:lumMod val="9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เป้าหมายมาตรฐาน (75)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E0B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6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  <a:endParaRPr lang="th-TH" sz="16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ysClr val="windowText" lastClr="000000">
                          <a:lumMod val="50000"/>
                          <a:lumOff val="50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8D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7869"/>
                  </a:ext>
                </a:extLst>
              </a:tr>
              <a:tr h="26994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6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6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X</a:t>
                      </a:r>
                      <a:endParaRPr lang="th-TH" sz="16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6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480138"/>
                  </a:ext>
                </a:extLst>
              </a:tr>
            </a:tbl>
          </a:graphicData>
        </a:graphic>
      </p:graphicFrame>
      <p:sp>
        <p:nvSpPr>
          <p:cNvPr id="38" name="TextBox 37">
            <a:extLst>
              <a:ext uri="{FF2B5EF4-FFF2-40B4-BE49-F238E27FC236}">
                <a16:creationId xmlns:a16="http://schemas.microsoft.com/office/drawing/2014/main" id="{EC0D2E1E-E140-0004-271D-B9A0E2F5441C}"/>
              </a:ext>
            </a:extLst>
          </p:cNvPr>
          <p:cNvSpPr txBox="1"/>
          <p:nvPr/>
        </p:nvSpPr>
        <p:spPr>
          <a:xfrm>
            <a:off x="105037" y="6528784"/>
            <a:ext cx="11039293" cy="270587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4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4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1A8BD31-A8E0-20A8-E0AE-680E16B6371F}"/>
              </a:ext>
            </a:extLst>
          </p:cNvPr>
          <p:cNvSpPr/>
          <p:nvPr/>
        </p:nvSpPr>
        <p:spPr>
          <a:xfrm>
            <a:off x="123081" y="951230"/>
            <a:ext cx="11945838" cy="15381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4394200" algn="l"/>
              </a:tabLst>
              <a:defRPr/>
            </a:pPr>
            <a:r>
              <a:rPr kumimoji="0" lang="th-TH" sz="1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	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สำนักงานพัฒนารัฐบาลดิจิทัล (องค์การมหาชน) หรือ สพร. สำรวจ เก็บรวบรวมข้อมูล วิเคราะห์ และวิจัย เพื่อจัดทำตัวชี้วัด ดัชนีสนับสนุนการพัฒนารัฐบาลดิจิทัลเสนอต่อคณะกรรมการพัฒนารัฐบาลดิจิทัล ซึ่งสอดคล้องกับโครงการสำรวจระดับความพร้อมการพัฒนารัฐบาลดิจิทัลหน่วยงานภาครัฐ ที่ทำการสำรวจมาอย่างต่อเนื่องตั้งแต่ปี พ.ศ. 2558 จนถึงปัจจุบัน โดยในปี พ.ศ. 2566 สพร. ได้กำหนดกลุ่มเป้าหมายในการสำรวจ จำนวนรวมทั้งสิ้น 37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6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ประกอบด้วย หน่วยงานภาครัฐระดับกรมหรือเทียบเท่า จำนวน 30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0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(ส่วนราชการ รัฐวิสาหกิจ องค์การมหาชน และหน่วยงานรูปแบบอื่น) และคณะกรรมการผู้บริหารเทคโนโลยีสารสนเทศระดับสูงระดับจังหวัด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Provincial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Chief Information Officer Committee: PCIO)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จำนวน 76 จังหวัด</a:t>
            </a: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คะแนนความพร้อมรัฐบาลดิจิทัลเป็นคะแนนโดยรวมจากการสำรวจ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7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ตัวชี้วัด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Pillar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ได้แก่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1) Policies and Practices 2) Data-driven Practices 3)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Digital Capability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4)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Public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Service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5)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Smart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Back Office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6)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Secure and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Efficient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Infrastructure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และ </a:t>
            </a:r>
            <a:b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</a:b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7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)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Digital Technology Practices</a:t>
            </a:r>
            <a:endParaRPr kumimoji="0" lang="th-TH" sz="1300" b="0" i="0" u="none" strike="sng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ผลการสำรวจดังกล่าวจะสามารถใช้เป็นข้อมูลประกอบการจัดทำนโยบายและแผนการขับเคลื่อนภาครัฐไปสู่การเป็นรัฐบาลดิจิทัล 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Digital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Government)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โดย สพร. เป็นผู้ประมวลผลจากการสำรวจจากหน่วยงานทั้งหมดที่ประเมินตนเองตามแบบสำรวจของ สพร. </a:t>
            </a:r>
            <a:b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</a:b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(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DG Readiness Survey)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แล้วประกาศผลระดับความพร้อมรัฐบาลดิจิทัลในทุกปี ผ่านเว็บไซต์ </a:t>
            </a:r>
            <a:r>
              <a:rPr kumimoji="0" lang="en-GB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https://www.dga.or.th/policy-standard/policy-regulation/dg-readiness-survey/</a:t>
            </a:r>
            <a:endParaRPr kumimoji="0" lang="th-TH" sz="1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itchFamily="34" charset="0"/>
              <a:cs typeface="TH SarabunPSK" panose="020B0500040200020003" pitchFamily="34" charset="-34"/>
            </a:endParaRPr>
          </a:p>
          <a:p>
            <a:pPr marL="177800" marR="0" lvl="0" indent="-177800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4394200" algn="l"/>
              </a:tabLst>
              <a:defRPr/>
            </a:pP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รณีใช้ประเมินส่วนราชการที่อยู่ในระบบการประเมินส่วนราชการตามมาตรการปรับปรุงประสิทธิภาพในการปฏิบัติราชการของส่วนราชการตามที่สำนักงาน </a:t>
            </a:r>
            <a:r>
              <a:rPr kumimoji="0" lang="th-TH" sz="1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ก.พ.ร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. กำหนด ประกอบด้วย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154</a:t>
            </a:r>
            <a:r>
              <a:rPr kumimoji="0" lang="th-TH" sz="1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หน่วยงาน คือ กรมต่าง ๆ หน่วยงานสังกัดสำนักนายกรัฐมนตรี หน่วยงานไม่สังกัด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DA93A6FC-EFE0-DE69-CBF7-BEAB42AF3578}"/>
              </a:ext>
            </a:extLst>
          </p:cNvPr>
          <p:cNvGraphicFramePr>
            <a:graphicFrameLocks noGrp="1"/>
          </p:cNvGraphicFramePr>
          <p:nvPr/>
        </p:nvGraphicFramePr>
        <p:xfrm>
          <a:off x="205848" y="3108859"/>
          <a:ext cx="8050910" cy="87830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1650">
                  <a:extLst>
                    <a:ext uri="{9D8B030D-6E8A-4147-A177-3AD203B41FA5}">
                      <a16:colId xmlns:a16="http://schemas.microsoft.com/office/drawing/2014/main" val="51523606"/>
                    </a:ext>
                  </a:extLst>
                </a:gridCol>
                <a:gridCol w="651650">
                  <a:extLst>
                    <a:ext uri="{9D8B030D-6E8A-4147-A177-3AD203B41FA5}">
                      <a16:colId xmlns:a16="http://schemas.microsoft.com/office/drawing/2014/main" val="2644754066"/>
                    </a:ext>
                  </a:extLst>
                </a:gridCol>
                <a:gridCol w="651650">
                  <a:extLst>
                    <a:ext uri="{9D8B030D-6E8A-4147-A177-3AD203B41FA5}">
                      <a16:colId xmlns:a16="http://schemas.microsoft.com/office/drawing/2014/main" val="1595627643"/>
                    </a:ext>
                  </a:extLst>
                </a:gridCol>
                <a:gridCol w="651650">
                  <a:extLst>
                    <a:ext uri="{9D8B030D-6E8A-4147-A177-3AD203B41FA5}">
                      <a16:colId xmlns:a16="http://schemas.microsoft.com/office/drawing/2014/main" val="2659447798"/>
                    </a:ext>
                  </a:extLst>
                </a:gridCol>
                <a:gridCol w="651650">
                  <a:extLst>
                    <a:ext uri="{9D8B030D-6E8A-4147-A177-3AD203B41FA5}">
                      <a16:colId xmlns:a16="http://schemas.microsoft.com/office/drawing/2014/main" val="3079781069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3602311173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3714185839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1510311638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3878331073"/>
                    </a:ext>
                  </a:extLst>
                </a:gridCol>
                <a:gridCol w="958532">
                  <a:extLst>
                    <a:ext uri="{9D8B030D-6E8A-4147-A177-3AD203B41FA5}">
                      <a16:colId xmlns:a16="http://schemas.microsoft.com/office/drawing/2014/main" val="2065998880"/>
                    </a:ext>
                  </a:extLst>
                </a:gridCol>
              </a:tblGrid>
              <a:tr h="0"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ข้อมูลพื้นฐาน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Baseline)</a:t>
                      </a:r>
                      <a:endParaRPr lang="en-US" sz="12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th-TH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 – 2570 (</a:t>
                      </a:r>
                      <a:r>
                        <a:rPr lang="th-TH" sz="12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ถ้ามี)</a:t>
                      </a:r>
                      <a:endParaRPr lang="en-US" sz="120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39903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2562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2563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2564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2565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2567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2568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2569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5000"/>
                        </a:lnSpc>
                      </a:pPr>
                      <a:r>
                        <a:rPr lang="en-US" sz="12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2570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8994238"/>
                  </a:ext>
                </a:extLst>
              </a:tr>
              <a:tr h="379067"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2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FF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>
                        <a:lnSpc>
                          <a:spcPct val="85000"/>
                        </a:lnSpc>
                      </a:pPr>
                      <a:endParaRPr lang="en-US" sz="1200" b="0" i="0" u="none" strike="noStrike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8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2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9680560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64127F6E-368E-668D-C266-54F5D0B64C1A}"/>
              </a:ext>
            </a:extLst>
          </p:cNvPr>
          <p:cNvSpPr txBox="1"/>
          <p:nvPr/>
        </p:nvSpPr>
        <p:spPr>
          <a:xfrm>
            <a:off x="8256760" y="3159357"/>
            <a:ext cx="3822284" cy="8248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เป้าหมายแผนแม่บทภายใต้ยุทธศาสตร์ พ.ศ. </a:t>
            </a: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2566 – 2580 </a:t>
            </a:r>
            <a:r>
              <a:rPr kumimoji="0" lang="th-TH" sz="1400" b="1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(ฉบับแก้ไขเพิ่มเติม)</a:t>
            </a: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endParaRPr kumimoji="0" lang="th-TH" sz="1400" b="1" i="0" u="none" strike="noStrike" kern="1200" cap="none" spc="-4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0" marR="0" lvl="0" indent="0" algn="l" defTabSz="914400" rtl="0" eaLnBrk="1" fontAlgn="b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สัดส่วนหน่วยงานระดับกรมที่มีระดับความพร้อมรัฐบาล ดิจิทัลหน่วยงานภาครัฐที่อยู่ในระดับ 4 ขึ้นไป ต่อ หน่วยงานภาครัฐระดับกรมทั้งหมด </a:t>
            </a:r>
            <a:b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</a:b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(ไม่น้อยกว่าร้อยละ 20 ภายในปี 2570)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4795123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">
            <a:extLst>
              <a:ext uri="{FF2B5EF4-FFF2-40B4-BE49-F238E27FC236}">
                <a16:creationId xmlns:a16="http://schemas.microsoft.com/office/drawing/2014/main" id="{12CCBF9B-31EE-C401-6A20-EAFFC93AA3C9}"/>
              </a:ext>
            </a:extLst>
          </p:cNvPr>
          <p:cNvSpPr txBox="1">
            <a:spLocks noChangeArrowheads="1"/>
          </p:cNvSpPr>
          <p:nvPr/>
        </p:nvSpPr>
        <p:spPr bwMode="black">
          <a:xfrm>
            <a:off x="343979" y="257983"/>
            <a:ext cx="1044665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1pPr>
            <a:lvl2pPr marL="742950" indent="-28575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2pPr>
            <a:lvl3pPr marL="11430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3pPr>
            <a:lvl4pPr marL="16002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4pPr>
            <a:lvl5pPr marL="2057400" indent="-228600"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pitchFamily="34" charset="0"/>
                <a:cs typeface="Tahom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Sarabun"/>
              <a:buNone/>
              <a:tabLst/>
              <a:defRPr/>
            </a:pPr>
            <a:r>
              <a:rPr lang="th-TH" sz="2800" dirty="0">
                <a:solidFill>
                  <a:srgbClr val="FFFFFF"/>
                </a:solidFill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สรุป </a:t>
            </a:r>
            <a:r>
              <a:rPr lang="en-US" sz="2800" dirty="0">
                <a:solidFill>
                  <a:srgbClr val="FFFFFF"/>
                </a:solidFill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Roadmap</a:t>
            </a:r>
            <a:r>
              <a:rPr lang="th-TH" sz="2800" dirty="0">
                <a:solidFill>
                  <a:srgbClr val="FFFFFF"/>
                </a:solidFill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ในการบรรลุเป้าหมายของ </a:t>
            </a:r>
            <a:r>
              <a:rPr lang="en-US" sz="2800" dirty="0">
                <a:solidFill>
                  <a:srgbClr val="FFFFFF"/>
                </a:solidFill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12</a:t>
            </a:r>
            <a:r>
              <a:rPr lang="th-TH" sz="2800" dirty="0">
                <a:solidFill>
                  <a:srgbClr val="FFFFFF"/>
                </a:solidFill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งานบริการ </a:t>
            </a:r>
            <a:r>
              <a:rPr lang="en-US" sz="2800" dirty="0">
                <a:solidFill>
                  <a:srgbClr val="FFFFFF"/>
                </a:solidFill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Agenda</a:t>
            </a:r>
            <a:r>
              <a:rPr lang="th-TH" sz="2800" dirty="0">
                <a:solidFill>
                  <a:srgbClr val="FFFFFF"/>
                </a:solidFill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ปี </a:t>
            </a:r>
            <a:r>
              <a:rPr lang="en-US" sz="2800" dirty="0">
                <a:solidFill>
                  <a:srgbClr val="FFFFFF"/>
                </a:solidFill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2567</a:t>
            </a:r>
            <a:r>
              <a:rPr kumimoji="0" lang="th-TH" sz="2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Sarabun"/>
                <a:cs typeface="TH SarabunPSK" panose="020B0500040200020003" pitchFamily="34" charset="-34"/>
                <a:sym typeface="Sarabun"/>
              </a:rPr>
              <a:t> </a:t>
            </a:r>
            <a:endParaRPr kumimoji="0" lang="th-TH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Sarabun"/>
              <a:cs typeface="TH SarabunPSK" panose="020B0500040200020003" pitchFamily="34" charset="-34"/>
              <a:sym typeface="Sarabun"/>
            </a:endParaRPr>
          </a:p>
        </p:txBody>
      </p:sp>
      <p:graphicFrame>
        <p:nvGraphicFramePr>
          <p:cNvPr id="4" name="Table 8">
            <a:extLst>
              <a:ext uri="{FF2B5EF4-FFF2-40B4-BE49-F238E27FC236}">
                <a16:creationId xmlns:a16="http://schemas.microsoft.com/office/drawing/2014/main" id="{C09A601C-72AC-A09F-00A7-94EC5A075CF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7551573"/>
              </p:ext>
            </p:extLst>
          </p:nvPr>
        </p:nvGraphicFramePr>
        <p:xfrm>
          <a:off x="434656" y="876485"/>
          <a:ext cx="11509647" cy="6019165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3424711">
                  <a:extLst>
                    <a:ext uri="{9D8B030D-6E8A-4147-A177-3AD203B41FA5}">
                      <a16:colId xmlns:a16="http://schemas.microsoft.com/office/drawing/2014/main" val="1780704156"/>
                    </a:ext>
                  </a:extLst>
                </a:gridCol>
                <a:gridCol w="5051730">
                  <a:extLst>
                    <a:ext uri="{9D8B030D-6E8A-4147-A177-3AD203B41FA5}">
                      <a16:colId xmlns:a16="http://schemas.microsoft.com/office/drawing/2014/main" val="2134374864"/>
                    </a:ext>
                  </a:extLst>
                </a:gridCol>
                <a:gridCol w="1516603">
                  <a:extLst>
                    <a:ext uri="{9D8B030D-6E8A-4147-A177-3AD203B41FA5}">
                      <a16:colId xmlns:a16="http://schemas.microsoft.com/office/drawing/2014/main" val="3535919090"/>
                    </a:ext>
                  </a:extLst>
                </a:gridCol>
                <a:gridCol w="1516603">
                  <a:extLst>
                    <a:ext uri="{9D8B030D-6E8A-4147-A177-3AD203B41FA5}">
                      <a16:colId xmlns:a16="http://schemas.microsoft.com/office/drawing/2014/main" val="1047341344"/>
                    </a:ext>
                  </a:extLst>
                </a:gridCol>
              </a:tblGrid>
              <a:tr h="131015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งานบริการ </a:t>
                      </a:r>
                      <a:r>
                        <a:rPr kumimoji="0" lang="en-US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Agenda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ts val="13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h-TH" sz="16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uLnTx/>
                          <a:uFillTx/>
                          <a:latin typeface="TH SarabunPSK" panose="020B0500040200020003" pitchFamily="34" charset="-34"/>
                          <a:ea typeface="+mn-ea"/>
                          <a:cs typeface="TH SarabunPSK" panose="020B0500040200020003" pitchFamily="34" charset="-34"/>
                        </a:rPr>
                        <a:t>เป้าหมายตามมติ ครม. 3 ส.ค. 64 </a:t>
                      </a:r>
                      <a:endPara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CC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Roadmap </a:t>
                      </a:r>
                      <a:r>
                        <a:rPr lang="th-TH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ปี </a:t>
                      </a:r>
                      <a:r>
                        <a:rPr lang="en-US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CC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75000"/>
                        </a:lnSpc>
                      </a:pPr>
                      <a:endParaRPr lang="en-US" sz="1800" spc="-80" baseline="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65603121"/>
                  </a:ext>
                </a:extLst>
              </a:tr>
              <a:tr h="201855">
                <a:tc vMerge="1">
                  <a:txBody>
                    <a:bodyPr/>
                    <a:lstStyle/>
                    <a:p>
                      <a:pPr algn="ctr">
                        <a:lnSpc>
                          <a:spcPct val="75000"/>
                        </a:lnSpc>
                      </a:pPr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75000"/>
                        </a:lnSpc>
                      </a:pPr>
                      <a:endParaRPr lang="en-US" sz="1800" dirty="0"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th-TH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กรณีที่ 1</a:t>
                      </a:r>
                      <a:r>
                        <a:rPr lang="en-US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Agenda </a:t>
                      </a:r>
                      <a:br>
                        <a:rPr lang="en-US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พัฒนาระบบแล้วเสร็จ </a:t>
                      </a:r>
                      <a:endParaRPr lang="en-US" sz="160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00"/>
                        </a:lnSpc>
                      </a:pPr>
                      <a:r>
                        <a:rPr lang="th-TH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กรณีที่ 2 </a:t>
                      </a:r>
                      <a:r>
                        <a:rPr lang="en-US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Agenda </a:t>
                      </a:r>
                      <a:br>
                        <a:rPr lang="en-US" sz="160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600" spc="-80" baseline="0" dirty="0">
                          <a:solidFill>
                            <a:schemeClr val="bg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อยู่ระหว่างพัฒนาระบบ</a:t>
                      </a:r>
                      <a:endParaRPr lang="en-US" sz="1600" spc="-80" baseline="0" dirty="0">
                        <a:solidFill>
                          <a:schemeClr val="bg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99C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455873"/>
                  </a:ext>
                </a:extLst>
              </a:tr>
              <a:tr h="283607"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1. 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ระบบการยืนยันและพิสูจน์ตัวตนทางดิจิทัล (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DOPA-Digital ID) (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ปค.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4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ประชาชนสามารถระบุตัวตนแทนการใช้บัตรประจำตัวประชาชน รวมถึงติดต่อทำธุรกรรมออนไลน์กับรัฐได้</a:t>
                      </a:r>
                      <a:endParaRPr lang="en-US" sz="140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b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</a:b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(ขยายหน่วยงานที่ใช้บริการ</a:t>
                      </a: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และงานบริการในระบบ)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81259333"/>
                  </a:ext>
                </a:extLst>
              </a:tr>
              <a:tr h="208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2. 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หนึ่งรหัส หนึ่งผู้ประกอบการ (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One Identification : ID One SMEs)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สสว.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en-US" sz="14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ผู้ประกอบการสามารถขอรับบริการอนุมัติ อนุญาต ขอรับการส่งเสริมจากรัฐผ่าน </a:t>
                      </a: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ID </a:t>
                      </a: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เพียงตัวเดียว</a:t>
                      </a:r>
                      <a:r>
                        <a:rPr lang="th-TH" sz="1400" u="sng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400" u="sng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400" u="sng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b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</a:b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(ขยายหน่วยงานที่เชื่อมโยง)</a:t>
                      </a:r>
                      <a:endParaRPr lang="en-US" sz="1400" kern="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strike="sngStrike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6041803"/>
                  </a:ext>
                </a:extLst>
              </a:tr>
              <a:tr h="208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3. 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ระบบการรับชำระภาษีที่ดินและสิ่งปลูกสร้าง 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กรมที่ดิน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4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ประชาชนสามารถยื่นชำระภาษีที่ดินและสิ่งปลูกสร้างผ่านระบบออนไลน์ ตรวจสอบรายการข้อมูลและประเมินภาษีที่ต้องชำระเบื้องต้นได้ </a:t>
                      </a:r>
                      <a:endParaRPr lang="th-TH" sz="1400" u="sng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b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</a:b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(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ขยายหน่วยงานที่ใช้บริการ</a:t>
                      </a: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)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7659886"/>
                  </a:ext>
                </a:extLst>
              </a:tr>
              <a:tr h="28360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4. </a:t>
                      </a:r>
                      <a:r>
                        <a:rPr lang="th-TH" sz="1400" kern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ระบบการอนุญาตวัตถุอันตราย ณ จุดเดียว (</a:t>
                      </a:r>
                      <a:r>
                        <a:rPr lang="en-US" sz="1400" kern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HSSS)</a:t>
                      </a:r>
                      <a:r>
                        <a:rPr lang="th-TH" sz="1400" kern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 </a:t>
                      </a:r>
                      <a:r>
                        <a:rPr lang="en-US" sz="1400" kern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400" kern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กรมโรงงานฯ</a:t>
                      </a:r>
                      <a:r>
                        <a:rPr lang="en-US" sz="1400" kern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400" kern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ผู้ประกอบสามารถยื่นคำขออนุญาตวัตถุอันตรายแบบเบ็ดเสร็จครบวงจร ณ จุดเดียวผ่านช่องทางออนไลน์ ตั้งแต่ขึ้นทะเบียนวัตถุอันตราย แจ้งการดำเนินการเกี่ยวกับวัตถุอันตราย ขออนุญาตนำเข้า ส่งออกหรือ</a:t>
                      </a:r>
                      <a:b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มีไว้ในครอบครองของวัตถุอันตราย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355212"/>
                  </a:ext>
                </a:extLst>
              </a:tr>
              <a:tr h="208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5. 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ระบบรับรองมาตรฐานสินค้าเกษตร (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GAP) 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พืช ประมง และปศุสัตว์ 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มกอช.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4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ผู้ประกอบสามารถขอรับรองมาตรฐานสินค้าเกษตร (</a:t>
                      </a: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GAP) </a:t>
                      </a: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บนแพลตฟอร์มเดียว ตั้งแต่ยื่นคำขอ</a:t>
                      </a:r>
                      <a:b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จนได้รับการรับรอง </a:t>
                      </a: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GAP</a:t>
                      </a:r>
                      <a:endParaRPr lang="th-TH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904810"/>
                  </a:ext>
                </a:extLst>
              </a:tr>
              <a:tr h="208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6. 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ระบบการอำนวยความสะดวกให้แก่ผู้เดินทาง (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Ease of traveling) (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สป.กก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.) </a:t>
                      </a:r>
                      <a:endParaRPr lang="th-TH" sz="1400" u="sng" kern="0" spc="-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1100"/>
                        </a:lnSpc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นักท่องเที่ยวสามารถขอวีซ่า ขอหนังสือรับรองสถานภาพการเข้าประเทศไทย (</a:t>
                      </a: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Certificate of Entry-COE) </a:t>
                      </a: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รวมถึงขอข้อมูลด้านการท่องเที่ยว ขอความช่วยเหลือและบริการอื่น ๆ ที่เกี่ยวข้องได้</a:t>
                      </a:r>
                      <a:endParaRPr lang="en-US" sz="140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b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</a:b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(ขยายหน่วยงานที่เชื่อมโยง)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7484966"/>
                  </a:ext>
                </a:extLst>
              </a:tr>
              <a:tr h="208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7. 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ระบบช่วยเหลือผู้ว่างงานให้กลับเข้าสู่ตลาดแรงงาน 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กรมการจัดหางาน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4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ผู้ว่างงานสามารถขอรับบริการและขอรับความช่วยเหลือผ่านระบบออนไลน์ช่องทางเดียว ตั้งแต่แจ้ง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ว่างงาน ขอรับสิทธิต่าง ๆ จากการว่างงาน ฝึกอบรม จัดหางานใหม่ จับคู่ (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matching) 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ผู้ว่าจ้างและแรงงาน </a:t>
                      </a:r>
                      <a:r>
                        <a:rPr lang="th-TH" sz="1400" u="sng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b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</a:b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(ขยายหน่วยงานที่เชื่อมโยง)</a:t>
                      </a:r>
                      <a:endParaRPr lang="en-US" sz="1400" kern="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1634599"/>
                  </a:ext>
                </a:extLst>
              </a:tr>
              <a:tr h="208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8. 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ระบบเชื่อมโยงข้อมูลการนำเข้าและส่งออกสินค้าข้ามแดนทางบก</a:t>
                      </a:r>
                      <a:b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ของกลุ่มประเทศ 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ACMECS 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ผ่านระบบ 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NSW (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กรมศุลกากร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4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ผู้ส่งออกและนำเข้าสินค้าสามารถยื่นเรื่องขออนุมัติอนุญาตผ่านพิธีการศุลกากรทางระบบ </a:t>
                      </a: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NSW</a:t>
                      </a: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ระบบเดียว</a:t>
                      </a: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176798"/>
                  </a:ext>
                </a:extLst>
              </a:tr>
              <a:tr h="208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9. 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ระบบการขึ้นทะเบียนเกษตรกร และการขอรับความช่วยเหลือ</a:t>
                      </a:r>
                      <a:b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</a:b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ด้านการเกษตร 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สศก.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40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เกษตรกรสามารถขอขึ้นทะเบียนเกษตรกรทุกประเภท (พืช ปศุสัตว์ ประมง และยางพารา) และขอรับความช่วยเหลือด้านการเกษตรได้บนแพลตฟอร์มเดียว</a:t>
                      </a:r>
                      <a:endParaRPr lang="th-TH" sz="1400" u="sng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551098"/>
                  </a:ext>
                </a:extLst>
              </a:tr>
              <a:tr h="208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10. 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ระบบการแจ้งเตือนสิทธิ์และช่วยเหลือในการรับสวัสดิการของประชาชนตลอดช่วงชีวิต 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สป.พม</a:t>
                      </a:r>
                      <a:r>
                        <a:rPr lang="en-US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.)</a:t>
                      </a: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th-TH" sz="1400" u="sng" kern="0" spc="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ประชาชนสามารถขอรับสิทธิสวัสดิการต่างๆ ที่พึงได้รับจากรัฐ ตั้งแต่ได้รับการแจ้งเตือน การยื่นเรื่อง จนกระทั่งได้รับสิทธิ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b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</a:b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(ขยายหน่วยงานที่เชื่อมโยง)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2848638"/>
                  </a:ext>
                </a:extLst>
              </a:tr>
              <a:tr h="28360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11. 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ระบบการออกบัตรสุขภาพอิเล็กทรอนิกส์ 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กรมควบคุมโรค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endParaRPr lang="en-US" sz="14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ประชาชนสามารถขอและรับเอกสารรับรองการฉีดวัคซีนอิเล็กทรอนิกส์ได้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</a:p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(ขยายหน่วยงาน รพ. ที่นำระบบไปให้บริการ)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strike="sngStrike" kern="0" spc="0" dirty="0">
                        <a:solidFill>
                          <a:schemeClr val="tx1"/>
                        </a:solidFill>
                        <a:highlight>
                          <a:srgbClr val="FFFF00"/>
                        </a:highlight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2597116"/>
                  </a:ext>
                </a:extLst>
              </a:tr>
              <a:tr h="208015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12. 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ศูนย์การร้องเรียนแบบเบ็ดเสร็จ 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(</a:t>
                      </a:r>
                      <a:r>
                        <a:rPr lang="th-TH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สปน.</a:t>
                      </a:r>
                      <a:r>
                        <a:rPr lang="en-US" sz="1400" kern="0" spc="-5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)</a:t>
                      </a:r>
                      <a:endParaRPr lang="th-TH" sz="1400" kern="0" spc="-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1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ประชาชนสามารถยื่นเรื่องร้องเรียน ติดตาม ตรวจสอบสถานะ และรับแจ้งผลการร้องเรียนได้ ณ จุดเดียว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r>
                        <a:rPr lang="en-US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</a:t>
                      </a:r>
                      <a:br>
                        <a:rPr lang="th-TH" sz="1400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</a:br>
                      <a:r>
                        <a:rPr lang="th-TH" sz="1400" kern="0" spc="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  <a:sym typeface="Wingdings" panose="05000000000000000000" pitchFamily="2" charset="2"/>
                        </a:rPr>
                        <a:t>(ขยายหน่วยงานที่เชื่อมโยง)</a:t>
                      </a: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100"/>
                        </a:lnSpc>
                      </a:pPr>
                      <a:endParaRPr lang="en-US" sz="1400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9328028"/>
                  </a:ext>
                </a:extLst>
              </a:tr>
              <a:tr h="12726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400" kern="0" spc="-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ts val="1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400" kern="0" spc="-5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400" b="1" u="sng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9 </a:t>
                      </a:r>
                      <a:r>
                        <a:rPr lang="th-TH" sz="1400" b="1" u="sng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</a:t>
                      </a:r>
                      <a:endParaRPr lang="en-US" sz="1400" b="1" u="sng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000"/>
                        </a:lnSpc>
                      </a:pPr>
                      <a:r>
                        <a:rPr lang="en-US" sz="1400" b="1" u="sng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3 </a:t>
                      </a:r>
                      <a:r>
                        <a:rPr lang="th-TH" sz="1400" b="1" u="sng" kern="0" spc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งาน</a:t>
                      </a:r>
                      <a:endParaRPr lang="en-US" sz="1400" b="1" u="sng" kern="0" spc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9288328"/>
                  </a:ext>
                </a:extLst>
              </a:tr>
            </a:tbl>
          </a:graphicData>
        </a:graphic>
      </p:graphicFrame>
      <p:sp>
        <p:nvSpPr>
          <p:cNvPr id="2" name="ตัวแทนหมายเลขสไลด์ 1">
            <a:extLst>
              <a:ext uri="{FF2B5EF4-FFF2-40B4-BE49-F238E27FC236}">
                <a16:creationId xmlns:a16="http://schemas.microsoft.com/office/drawing/2014/main" id="{D394A14D-B246-57A9-65E4-4BB441BD33D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55250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Tahoma" panose="020B0604030504040204" pitchFamily="34" charset="0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9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8171502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-13648" y="-15861"/>
            <a:ext cx="11627893" cy="418052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3081" y="-15861"/>
            <a:ext cx="92760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รายละเอียดตัวชี้วัด</a:t>
            </a:r>
            <a:endParaRPr kumimoji="0" lang="th-TH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9731E13-D5F2-41FB-ABFE-F220E9B05DDC}"/>
              </a:ext>
            </a:extLst>
          </p:cNvPr>
          <p:cNvSpPr/>
          <p:nvPr/>
        </p:nvSpPr>
        <p:spPr>
          <a:xfrm>
            <a:off x="9962867" y="6400952"/>
            <a:ext cx="2229133" cy="4708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9" name="Picture 2" descr="สำนักงานคณะกรรมการการพัฒนาระบบราชการ">
            <a:extLst>
              <a:ext uri="{FF2B5EF4-FFF2-40B4-BE49-F238E27FC236}">
                <a16:creationId xmlns:a16="http://schemas.microsoft.com/office/drawing/2014/main" id="{60BD7AEF-BAB7-4F62-9716-7F96C0929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6345" y="31427"/>
            <a:ext cx="497291" cy="417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8E3ACCB7-B74E-0EFD-927D-5F1F8818DF08}"/>
              </a:ext>
            </a:extLst>
          </p:cNvPr>
          <p:cNvSpPr txBox="1"/>
          <p:nvPr/>
        </p:nvSpPr>
        <p:spPr>
          <a:xfrm>
            <a:off x="9804400" y="-18433"/>
            <a:ext cx="1809845" cy="417600"/>
          </a:xfrm>
          <a:prstGeom prst="rect">
            <a:avLst/>
          </a:prstGeom>
          <a:solidFill>
            <a:srgbClr val="FFFF00"/>
          </a:solidFill>
        </p:spPr>
        <p:txBody>
          <a:bodyPr wrap="square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KPI Template </a:t>
            </a:r>
          </a:p>
        </p:txBody>
      </p:sp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A1C85617-2842-EC08-5EA8-D777298A1B21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90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07F59E4-FC9C-65A6-8D8D-5EB1461A219D}"/>
              </a:ext>
            </a:extLst>
          </p:cNvPr>
          <p:cNvSpPr txBox="1"/>
          <p:nvPr/>
        </p:nvSpPr>
        <p:spPr>
          <a:xfrm>
            <a:off x="237533" y="481765"/>
            <a:ext cx="97389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7800" marR="0" lvl="0" indent="-1778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ตัวชี้วัด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00"/>
                </a:highlight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X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th-TH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คะแนนการประเมินสถานะของหน่วยงานในการเป็นระบบราชการ 4.0 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4.0)</a:t>
            </a:r>
            <a:endParaRPr kumimoji="0" lang="th-TH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  <a:sym typeface="Symbol" panose="05050102010706020507" pitchFamily="18" charset="2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09D4447-2F19-4FB9-0299-DC76BCA690B5}"/>
              </a:ext>
            </a:extLst>
          </p:cNvPr>
          <p:cNvSpPr/>
          <p:nvPr/>
        </p:nvSpPr>
        <p:spPr>
          <a:xfrm>
            <a:off x="349435" y="959401"/>
            <a:ext cx="11491550" cy="19007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801688" marR="0" lvl="0" indent="-801688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01688" algn="l"/>
              </a:tabLst>
              <a:defRPr/>
            </a:pPr>
            <a:r>
              <a:rPr kumimoji="0" lang="th-TH" sz="1800" b="1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คำอธิบาย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	</a:t>
            </a:r>
            <a:endParaRPr kumimoji="0" lang="th-TH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en-US" sz="18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</a:t>
            </a:r>
            <a:r>
              <a:rPr kumimoji="0" lang="th-TH" sz="18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8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4.0</a:t>
            </a:r>
            <a:r>
              <a:rPr kumimoji="0" lang="th-TH" sz="1800" b="0" i="0" u="none" strike="noStrike" kern="0" cap="none" spc="-5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คือ เครื่องมือการประเมินระบบการบริหารของส่วนราชการในเชิงบูรณาการ เพื่อเชื่อมโยงยุทธศาสตร์ของส่วนราชการกับเป้าหมาย และทิศทางการพัฒนาของประเทศ โดยมีวัตถุประสงค์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เพื่อเป็นแนวทางให้ส่วนราชการพัฒนาไปสู่ระบบราชการ 4.0 เพื่อประเมินความสามารถในการบริหารจัดการภายในหน่วยงานและความพยายามของส่วนราชการในการขับเคลื่อนงานให้บรรลุเป้าหมายอย่างยั่งยืน</a:t>
            </a:r>
            <a:endParaRPr kumimoji="0" lang="en-US" sz="1800" b="0" i="0" u="none" strike="noStrike" kern="0" cap="none" spc="-2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  <a:p>
            <a:pPr marL="265113" marR="0" lvl="0" indent="-17621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พิจารณาจากความสามารถในการพัฒนาการดำเนินงานเพื่อยกระดับผลการประเมินสถานะการเป็นระบบราชการ 4.0 (</a:t>
            </a:r>
            <a:r>
              <a:rPr kumimoji="0" lang="en-US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4.0)</a:t>
            </a:r>
          </a:p>
          <a:p>
            <a:pPr marL="265113" marR="0" lvl="0" indent="-176213" algn="thaiDist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265113" algn="l"/>
              </a:tabLst>
              <a:defRPr/>
            </a:pPr>
            <a:r>
              <a:rPr kumimoji="0" lang="th-TH" sz="18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พิจารณาจากผลการประเมินสถานะการเป็นระบบราชการ 4.0 (</a:t>
            </a:r>
            <a:r>
              <a:rPr kumimoji="0" lang="en-US" sz="18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PMQA 4.0) </a:t>
            </a:r>
            <a:r>
              <a:rPr kumimoji="0" lang="th-TH" sz="1800" b="0" i="0" u="none" strike="noStrike" kern="0" cap="none" spc="-4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ซึ่งเป็นคะแนนเฉลี่ยในภาพรวมทั้ง 7 หมวด ประกอบด้วย </a:t>
            </a:r>
            <a:r>
              <a:rPr kumimoji="0" lang="th-TH" sz="1800" b="0" i="0" u="none" strike="noStrike" kern="0" cap="none" spc="-2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หมวด 1 การนำองค์การ หมวด 2 การวางแผนเชิงยุทธศาสตร์ หมวด 3 การให้ความสำคัญกับผู้รับบริการและผู้มีส่วนได้ส่วนเสีย หมวด 4  การวัด การวิเคราะห์และการจัดการความรู้  หมวด 5 การมุ่งเน้นบุคลากร หมวด 6 การมุ่งเน้นระบบปฏิบัติการ และ หมวด 7 ผลลัพธ์การดำเนินการ</a:t>
            </a:r>
            <a:endParaRPr kumimoji="0" lang="en-US" sz="1800" b="1" i="0" u="none" strike="noStrike" kern="0" cap="none" spc="-2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CAB33E99-6AB7-F8AF-77B7-E37C2DAC35A3}"/>
              </a:ext>
            </a:extLst>
          </p:cNvPr>
          <p:cNvGraphicFramePr>
            <a:graphicFrameLocks noGrp="1"/>
          </p:cNvGraphicFramePr>
          <p:nvPr/>
        </p:nvGraphicFramePr>
        <p:xfrm>
          <a:off x="237533" y="4640721"/>
          <a:ext cx="11873195" cy="965838"/>
        </p:xfrm>
        <a:graphic>
          <a:graphicData uri="http://schemas.openxmlformats.org/drawingml/2006/table">
            <a:tbl>
              <a:tblPr/>
              <a:tblGrid>
                <a:gridCol w="1353668">
                  <a:extLst>
                    <a:ext uri="{9D8B030D-6E8A-4147-A177-3AD203B41FA5}">
                      <a16:colId xmlns:a16="http://schemas.microsoft.com/office/drawing/2014/main" val="4116421523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2395031024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1583591442"/>
                    </a:ext>
                  </a:extLst>
                </a:gridCol>
                <a:gridCol w="3506509">
                  <a:extLst>
                    <a:ext uri="{9D8B030D-6E8A-4147-A177-3AD203B41FA5}">
                      <a16:colId xmlns:a16="http://schemas.microsoft.com/office/drawing/2014/main" val="67155911"/>
                    </a:ext>
                  </a:extLst>
                </a:gridCol>
              </a:tblGrid>
              <a:tr h="158084">
                <a:tc gridSpan="4">
                  <a:txBody>
                    <a:bodyPr/>
                    <a:lstStyle/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 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เกณฑ์การประเมิน</a:t>
                      </a:r>
                      <a:endParaRPr lang="th-TH" sz="1800" b="1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4763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69275333"/>
                  </a:ext>
                </a:extLst>
              </a:tr>
              <a:tr h="306469">
                <a:tc>
                  <a:txBody>
                    <a:bodyPr/>
                    <a:lstStyle/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dirty="0"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</a:t>
                      </a: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เป้าหมายขั้นต้น (50)</a:t>
                      </a:r>
                      <a:endParaRPr lang="th-TH" sz="18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1EFD8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เป้าหมายมาตรฐาน (75)</a:t>
                      </a:r>
                      <a:endParaRPr lang="th-TH" sz="18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4E0B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th-TH" sz="1800" b="1" i="0" u="none" strike="noStrike" dirty="0">
                          <a:solidFill>
                            <a:srgbClr val="000000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เป้าหมายขั้นสูง (100)</a:t>
                      </a:r>
                      <a:endParaRPr lang="th-TH" sz="1800" dirty="0"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A8D08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677869"/>
                  </a:ext>
                </a:extLst>
              </a:tr>
              <a:tr h="269946">
                <a:tc>
                  <a:txBody>
                    <a:bodyPr/>
                    <a:lstStyle/>
                    <a:p>
                      <a:pPr marL="0" marR="0" lvl="0" indent="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h-TH" sz="18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กลุ่มที่ </a:t>
                      </a:r>
                      <a:r>
                        <a:rPr lang="en-US" sz="1800" dirty="0">
                          <a:solidFill>
                            <a:schemeClr val="tx1"/>
                          </a:solidFill>
                          <a:effectLst/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X</a:t>
                      </a:r>
                      <a:endParaRPr lang="th-TH" sz="18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h-TH" sz="18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8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endParaRPr lang="th-TH" sz="1800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1913" marR="61913" marT="23813" marB="23813">
                    <a:lnL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48" cap="flat" cmpd="sng" algn="ctr">
                      <a:solidFill>
                        <a:srgbClr val="BFBFB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48" cap="flat" cmpd="sng" algn="ctr">
                      <a:solidFill>
                        <a:srgbClr val="A5A5A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480138"/>
                  </a:ext>
                </a:extLst>
              </a:tr>
            </a:tbl>
          </a:graphicData>
        </a:graphic>
      </p:graphicFrame>
      <p:sp>
        <p:nvSpPr>
          <p:cNvPr id="20" name="TextBox 19">
            <a:extLst>
              <a:ext uri="{FF2B5EF4-FFF2-40B4-BE49-F238E27FC236}">
                <a16:creationId xmlns:a16="http://schemas.microsoft.com/office/drawing/2014/main" id="{7B6EADDE-7602-962F-407F-F4F218ACFDB8}"/>
              </a:ext>
            </a:extLst>
          </p:cNvPr>
          <p:cNvSpPr txBox="1"/>
          <p:nvPr/>
        </p:nvSpPr>
        <p:spPr>
          <a:xfrm>
            <a:off x="105037" y="6528784"/>
            <a:ext cx="11039293" cy="296043"/>
          </a:xfrm>
          <a:prstGeom prst="rect">
            <a:avLst/>
          </a:prstGeom>
          <a:noFill/>
          <a:ln w="1270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600" b="1" i="0" u="none" strike="noStrike" kern="1200" cap="none" spc="-3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เงื่อนไข</a:t>
            </a:r>
            <a:r>
              <a:rPr kumimoji="0" lang="en-US" sz="1600" b="1" i="0" u="none" strike="noStrike" kern="1200" cap="none" spc="-3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Tahoma" pitchFamily="34" charset="0"/>
                <a:cs typeface="TH SarabunPSK" panose="020B0500040200020003" pitchFamily="34" charset="-34"/>
              </a:rPr>
              <a:t> : -</a:t>
            </a:r>
            <a:endParaRPr kumimoji="0" lang="th-TH" sz="1600" b="0" i="0" u="none" strike="noStrike" kern="1200" cap="none" spc="-3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H SarabunPSK" panose="020B0500040200020003" pitchFamily="34" charset="-34"/>
              <a:ea typeface="Tahoma" panose="020B0604030504040204" pitchFamily="34" charset="0"/>
              <a:cs typeface="TH SarabunPSK" panose="020B0500040200020003" pitchFamily="34" charset="-34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3ED5CB1-CE9A-6359-175F-B432429E2471}"/>
              </a:ext>
            </a:extLst>
          </p:cNvPr>
          <p:cNvGrpSpPr/>
          <p:nvPr/>
        </p:nvGrpSpPr>
        <p:grpSpPr>
          <a:xfrm>
            <a:off x="8595862" y="29634"/>
            <a:ext cx="1107285" cy="676140"/>
            <a:chOff x="12240606" y="1307654"/>
            <a:chExt cx="1107285" cy="615553"/>
          </a:xfrm>
        </p:grpSpPr>
        <p:pic>
          <p:nvPicPr>
            <p:cNvPr id="24" name="Picture 1" descr="C:\Users\dathpan\Downloads\056aac9a306aef891367aae43a86394b.jpg">
              <a:extLst>
                <a:ext uri="{FF2B5EF4-FFF2-40B4-BE49-F238E27FC236}">
                  <a16:creationId xmlns:a16="http://schemas.microsoft.com/office/drawing/2014/main" id="{1121296E-20B7-5024-4411-436F9DCE2D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319" t="8192" r="17099" b="14839"/>
            <a:stretch>
              <a:fillRect/>
            </a:stretch>
          </p:blipFill>
          <p:spPr bwMode="auto">
            <a:xfrm>
              <a:off x="12441110" y="1307654"/>
              <a:ext cx="706279" cy="615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TextBox 2">
              <a:extLst>
                <a:ext uri="{FF2B5EF4-FFF2-40B4-BE49-F238E27FC236}">
                  <a16:creationId xmlns:a16="http://schemas.microsoft.com/office/drawing/2014/main" id="{837698E7-A130-0C7A-198E-A61AA8759C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40606" y="1411557"/>
              <a:ext cx="1107285" cy="448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1pPr>
              <a:lvl2pPr marL="742950" indent="-28575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2pPr>
              <a:lvl3pPr marL="11430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3pPr>
              <a:lvl4pPr marL="16002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4pPr>
              <a:lvl5pPr marL="2057400" indent="-228600" eaLnBrk="0" hangingPunct="0"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ngsana New" panose="02020603050405020304" pitchFamily="18" charset="-34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h-TH" alt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น้ำหนัก</a:t>
              </a:r>
              <a:br>
                <a:rPr kumimoji="0" lang="en-US" alt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</a:br>
              <a:r>
                <a:rPr kumimoji="0" lang="en-US" altLang="th-TH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H SarabunPSK" panose="020B0500040200020003" pitchFamily="34" charset="-34"/>
                  <a:ea typeface="Tahoma" panose="020B0604030504040204" pitchFamily="34" charset="0"/>
                  <a:cs typeface="TH SarabunPSK" panose="020B0500040200020003" pitchFamily="34" charset="-34"/>
                </a:rPr>
                <a:t>10</a:t>
              </a:r>
            </a:p>
          </p:txBody>
        </p: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7C0E3A0A-FB6B-2FF6-37D3-3299301496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8677733"/>
              </p:ext>
            </p:extLst>
          </p:nvPr>
        </p:nvGraphicFramePr>
        <p:xfrm>
          <a:off x="188529" y="3126464"/>
          <a:ext cx="11890515" cy="1331488"/>
        </p:xfrm>
        <a:graphic>
          <a:graphicData uri="http://schemas.openxmlformats.org/drawingml/2006/table">
            <a:tbl>
              <a:tblPr firstRow="1" bandRow="1"/>
              <a:tblGrid>
                <a:gridCol w="1116735">
                  <a:extLst>
                    <a:ext uri="{9D8B030D-6E8A-4147-A177-3AD203B41FA5}">
                      <a16:colId xmlns:a16="http://schemas.microsoft.com/office/drawing/2014/main" val="51523606"/>
                    </a:ext>
                  </a:extLst>
                </a:gridCol>
                <a:gridCol w="1116735">
                  <a:extLst>
                    <a:ext uri="{9D8B030D-6E8A-4147-A177-3AD203B41FA5}">
                      <a16:colId xmlns:a16="http://schemas.microsoft.com/office/drawing/2014/main" val="2644754066"/>
                    </a:ext>
                  </a:extLst>
                </a:gridCol>
                <a:gridCol w="1116735">
                  <a:extLst>
                    <a:ext uri="{9D8B030D-6E8A-4147-A177-3AD203B41FA5}">
                      <a16:colId xmlns:a16="http://schemas.microsoft.com/office/drawing/2014/main" val="1595627643"/>
                    </a:ext>
                  </a:extLst>
                </a:gridCol>
                <a:gridCol w="1116735">
                  <a:extLst>
                    <a:ext uri="{9D8B030D-6E8A-4147-A177-3AD203B41FA5}">
                      <a16:colId xmlns:a16="http://schemas.microsoft.com/office/drawing/2014/main" val="2659447798"/>
                    </a:ext>
                  </a:extLst>
                </a:gridCol>
                <a:gridCol w="1116735">
                  <a:extLst>
                    <a:ext uri="{9D8B030D-6E8A-4147-A177-3AD203B41FA5}">
                      <a16:colId xmlns:a16="http://schemas.microsoft.com/office/drawing/2014/main" val="3079781069"/>
                    </a:ext>
                  </a:extLst>
                </a:gridCol>
                <a:gridCol w="1261368">
                  <a:extLst>
                    <a:ext uri="{9D8B030D-6E8A-4147-A177-3AD203B41FA5}">
                      <a16:colId xmlns:a16="http://schemas.microsoft.com/office/drawing/2014/main" val="3602311173"/>
                    </a:ext>
                  </a:extLst>
                </a:gridCol>
                <a:gridCol w="1261368">
                  <a:extLst>
                    <a:ext uri="{9D8B030D-6E8A-4147-A177-3AD203B41FA5}">
                      <a16:colId xmlns:a16="http://schemas.microsoft.com/office/drawing/2014/main" val="3714185839"/>
                    </a:ext>
                  </a:extLst>
                </a:gridCol>
                <a:gridCol w="1261368">
                  <a:extLst>
                    <a:ext uri="{9D8B030D-6E8A-4147-A177-3AD203B41FA5}">
                      <a16:colId xmlns:a16="http://schemas.microsoft.com/office/drawing/2014/main" val="1510311638"/>
                    </a:ext>
                  </a:extLst>
                </a:gridCol>
                <a:gridCol w="1261368">
                  <a:extLst>
                    <a:ext uri="{9D8B030D-6E8A-4147-A177-3AD203B41FA5}">
                      <a16:colId xmlns:a16="http://schemas.microsoft.com/office/drawing/2014/main" val="3878331073"/>
                    </a:ext>
                  </a:extLst>
                </a:gridCol>
                <a:gridCol w="1261368">
                  <a:extLst>
                    <a:ext uri="{9D8B030D-6E8A-4147-A177-3AD203B41FA5}">
                      <a16:colId xmlns:a16="http://schemas.microsoft.com/office/drawing/2014/main" val="2065998880"/>
                    </a:ext>
                  </a:extLst>
                </a:gridCol>
              </a:tblGrid>
              <a:tr h="0">
                <a:tc gridSpan="5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ข้อมูลพื้นฐาน</a:t>
                      </a:r>
                      <a:r>
                        <a:rPr lang="th-TH" sz="14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(</a:t>
                      </a:r>
                      <a:r>
                        <a:rPr lang="en-US" sz="14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Baseline)</a:t>
                      </a:r>
                      <a:endParaRPr lang="en-US" sz="14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60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5"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th-TH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ค่าเป้าหมาย</a:t>
                      </a:r>
                      <a:r>
                        <a:rPr lang="th-TH" sz="14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 </a:t>
                      </a:r>
                      <a:r>
                        <a:rPr lang="en-US" sz="14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 – 2570 (</a:t>
                      </a:r>
                      <a:r>
                        <a:rPr lang="th-TH" sz="1400" baseline="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ถ้ามี)</a:t>
                      </a:r>
                      <a:endParaRPr lang="en-US" sz="1400" baseline="0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>
                        <a:lumMod val="95000"/>
                      </a:sys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399034"/>
                  </a:ext>
                </a:extLst>
              </a:tr>
              <a:tr h="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2562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2563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2564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2565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2566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rgbClr val="0000FF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2567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2568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2569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TH SarabunPSK" panose="020B0500040200020003" pitchFamily="34" charset="-34"/>
                          <a:cs typeface="TH SarabunPSK" panose="020B0500040200020003" pitchFamily="34" charset="-34"/>
                        </a:rPr>
                        <a:t>2570</a:t>
                      </a: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8994238"/>
                  </a:ext>
                </a:extLst>
              </a:tr>
              <a:tr h="72188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400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endParaRPr lang="en-US" sz="1400" b="0" i="0" u="none" strike="noStrike" dirty="0">
                        <a:solidFill>
                          <a:srgbClr val="FF0000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endParaRPr lang="en-US" sz="1400" b="0" i="0" u="none" strike="noStrike" dirty="0">
                        <a:solidFill>
                          <a:schemeClr val="tx1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 fontAlgn="b"/>
                      <a:endParaRPr lang="en-US" sz="1400" b="0" i="0" u="none" strike="noStrike" dirty="0">
                        <a:solidFill>
                          <a:srgbClr val="0000FF"/>
                        </a:solidFill>
                        <a:effectLst/>
                        <a:latin typeface="TH SarabunPSK" panose="020B0500040200020003" pitchFamily="34" charset="-34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uLnTx/>
                        <a:uFillTx/>
                        <a:latin typeface="TH SarabunPSK" panose="020B0500040200020003" pitchFamily="34" charset="-34"/>
                        <a:ea typeface="+mn-ea"/>
                        <a:cs typeface="TH SarabunPSK" panose="020B0500040200020003" pitchFamily="34" charset="-34"/>
                      </a:endParaRPr>
                    </a:p>
                  </a:txBody>
                  <a:tcPr>
                    <a:lnL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ysClr val="window" lastClr="FFFFFF">
                          <a:lumMod val="65000"/>
                        </a:sys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000">
                        <a:lumMod val="20000"/>
                        <a:lumOff val="8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9680560"/>
                  </a:ext>
                </a:extLst>
              </a:tr>
            </a:tbl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C18F1321-BE16-33B4-4486-B5878F5B5749}"/>
              </a:ext>
            </a:extLst>
          </p:cNvPr>
          <p:cNvSpPr/>
          <p:nvPr/>
        </p:nvSpPr>
        <p:spPr>
          <a:xfrm>
            <a:off x="123081" y="2892643"/>
            <a:ext cx="3433048" cy="2431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6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h-TH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เป้าหมาย ปี 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2567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:</a:t>
            </a:r>
            <a:r>
              <a:rPr kumimoji="0" lang="th-TH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</a:rPr>
              <a:t>-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47014540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หมายเลขสไลด์ 1">
            <a:extLst>
              <a:ext uri="{FF2B5EF4-FFF2-40B4-BE49-F238E27FC236}">
                <a16:creationId xmlns:a16="http://schemas.microsoft.com/office/drawing/2014/main" id="{500B6460-250F-B93A-4EC2-C617558DC0C8}"/>
              </a:ext>
            </a:extLst>
          </p:cNvPr>
          <p:cNvSpPr txBox="1">
            <a:spLocks/>
          </p:cNvSpPr>
          <p:nvPr/>
        </p:nvSpPr>
        <p:spPr>
          <a:xfrm>
            <a:off x="9448800" y="6552509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Arial"/>
              <a:buNone/>
              <a:tabLst/>
              <a:defRPr/>
            </a:pPr>
            <a:fld id="{ADDD58D8-6845-4EE8-8C9E-B61089B6AFC5}" type="slidenum">
              <a:rPr kumimoji="0" lang="th-TH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H SarabunPSK" panose="020B0500040200020003" pitchFamily="34" charset="-34"/>
                <a:ea typeface="+mn-ea"/>
                <a:cs typeface="TH SarabunPSK" panose="020B0500040200020003" pitchFamily="34" charset="-34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FFFF"/>
                </a:buClr>
                <a:buSzPts val="1200"/>
                <a:buFont typeface="Arial"/>
                <a:buNone/>
                <a:tabLst/>
                <a:defRPr/>
              </a:pPr>
              <a:t>91</a:t>
            </a:fld>
            <a:endParaRPr kumimoji="0" lang="th-TH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H SarabunPSK" panose="020B0500040200020003" pitchFamily="34" charset="-34"/>
              <a:ea typeface="+mn-ea"/>
              <a:cs typeface="TH SarabunPSK" panose="020B0500040200020003" pitchFamily="34" charset="-34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00071728"/>
      </p:ext>
    </p:extLst>
  </p:cSld>
  <p:clrMapOvr>
    <a:masterClrMapping/>
  </p:clrMapOvr>
</p:sld>
</file>

<file path=ppt/theme/theme1.xml><?xml version="1.0" encoding="utf-8"?>
<a:theme xmlns:a="http://schemas.openxmlformats.org/drawingml/2006/main" name="9_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Board Meeting">
  <a:themeElements>
    <a:clrScheme name="21_BasicWhite">
      <a:dk1>
        <a:srgbClr val="5E5E5E"/>
      </a:dk1>
      <a:lt1>
        <a:srgbClr val="FFFFFF"/>
      </a:lt1>
      <a:dk2>
        <a:srgbClr val="5E5E5E"/>
      </a:dk2>
      <a:lt2>
        <a:srgbClr val="D5D5D5"/>
      </a:lt2>
      <a:accent1>
        <a:srgbClr val="00A2FF"/>
      </a:accent1>
      <a:accent2>
        <a:srgbClr val="16E7CF"/>
      </a:accent2>
      <a:accent3>
        <a:srgbClr val="61D836"/>
      </a:accent3>
      <a:accent4>
        <a:srgbClr val="FFD932"/>
      </a:accent4>
      <a:accent5>
        <a:srgbClr val="FF644E"/>
      </a:accent5>
      <a:accent6>
        <a:srgbClr val="FF42A1"/>
      </a:accent6>
      <a:hlink>
        <a:srgbClr val="0000FF"/>
      </a:hlink>
      <a:folHlink>
        <a:srgbClr val="FF00FF"/>
      </a:folHlink>
    </a:clrScheme>
    <a:fontScheme name="21_BasicWhite">
      <a:majorFont>
        <a:latin typeface="Helvetica Neue"/>
        <a:ea typeface="Helvetica Neue"/>
        <a:cs typeface="Helvetica Neue"/>
      </a:majorFont>
      <a:minorFont>
        <a:latin typeface="Helvetica Neue"/>
        <a:ea typeface="Helvetica Neue"/>
        <a:cs typeface="Helvetica Neue"/>
      </a:minorFont>
    </a:fontScheme>
    <a:fmtScheme name="21_BasicWhit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000000"/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8255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3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Neue Medium"/>
            <a:ea typeface="Helvetica Neue Medium"/>
            <a:cs typeface="Helvetica Neue Medium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000000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2438338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400" b="0" i="0" u="none" strike="noStrike" cap="none" spc="0" normalizeH="0" baseline="0">
            <a:ln>
              <a:noFill/>
            </a:ln>
            <a:solidFill>
              <a:srgbClr val="5E5E5E"/>
            </a:solidFill>
            <a:effectLst/>
            <a:uFillTx/>
            <a:latin typeface="+mn-lt"/>
            <a:ea typeface="+mn-ea"/>
            <a:cs typeface="+mn-cs"/>
            <a:sym typeface="Helvetica Neue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4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Red Orange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84C22"/>
      </a:accent1>
      <a:accent2>
        <a:srgbClr val="FFBD47"/>
      </a:accent2>
      <a:accent3>
        <a:srgbClr val="B64926"/>
      </a:accent3>
      <a:accent4>
        <a:srgbClr val="FF8427"/>
      </a:accent4>
      <a:accent5>
        <a:srgbClr val="CC9900"/>
      </a:accent5>
      <a:accent6>
        <a:srgbClr val="B22600"/>
      </a:accent6>
      <a:hlink>
        <a:srgbClr val="CC9900"/>
      </a:hlink>
      <a:folHlink>
        <a:srgbClr val="666699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1_Office Theme">
  <a:themeElements>
    <a:clrScheme name="Red Orange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84C22"/>
      </a:accent1>
      <a:accent2>
        <a:srgbClr val="FFBD47"/>
      </a:accent2>
      <a:accent3>
        <a:srgbClr val="B64926"/>
      </a:accent3>
      <a:accent4>
        <a:srgbClr val="FF8427"/>
      </a:accent4>
      <a:accent5>
        <a:srgbClr val="CC9900"/>
      </a:accent5>
      <a:accent6>
        <a:srgbClr val="B22600"/>
      </a:accent6>
      <a:hlink>
        <a:srgbClr val="CC9900"/>
      </a:hlink>
      <a:folHlink>
        <a:srgbClr val="666699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10_Office Theme">
  <a:themeElements>
    <a:clrScheme name="Red Orange">
      <a:dk1>
        <a:sysClr val="windowText" lastClr="000000"/>
      </a:dk1>
      <a:lt1>
        <a:sysClr val="window" lastClr="FFFFFF"/>
      </a:lt1>
      <a:dk2>
        <a:srgbClr val="505046"/>
      </a:dk2>
      <a:lt2>
        <a:srgbClr val="EEECE1"/>
      </a:lt2>
      <a:accent1>
        <a:srgbClr val="E84C22"/>
      </a:accent1>
      <a:accent2>
        <a:srgbClr val="FFBD47"/>
      </a:accent2>
      <a:accent3>
        <a:srgbClr val="B64926"/>
      </a:accent3>
      <a:accent4>
        <a:srgbClr val="FF8427"/>
      </a:accent4>
      <a:accent5>
        <a:srgbClr val="CC9900"/>
      </a:accent5>
      <a:accent6>
        <a:srgbClr val="B22600"/>
      </a:accent6>
      <a:hlink>
        <a:srgbClr val="CC9900"/>
      </a:hlink>
      <a:folHlink>
        <a:srgbClr val="666699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23648</TotalTime>
  <Words>29028</Words>
  <Application>Microsoft Office PowerPoint</Application>
  <PresentationFormat>Widescreen</PresentationFormat>
  <Paragraphs>5861</Paragraphs>
  <Slides>91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25</vt:i4>
      </vt:variant>
      <vt:variant>
        <vt:lpstr>Theme</vt:lpstr>
      </vt:variant>
      <vt:variant>
        <vt:i4>9</vt:i4>
      </vt:variant>
      <vt:variant>
        <vt:lpstr>Slide Titles</vt:lpstr>
      </vt:variant>
      <vt:variant>
        <vt:i4>91</vt:i4>
      </vt:variant>
    </vt:vector>
  </HeadingPairs>
  <TitlesOfParts>
    <vt:vector size="125" baseType="lpstr">
      <vt:lpstr>맑은 고딕</vt:lpstr>
      <vt:lpstr>Albertus Extra Bold</vt:lpstr>
      <vt:lpstr>Arial</vt:lpstr>
      <vt:lpstr>Browallia New</vt:lpstr>
      <vt:lpstr>Calibri</vt:lpstr>
      <vt:lpstr>Calibri Light</vt:lpstr>
      <vt:lpstr>Corbel</vt:lpstr>
      <vt:lpstr>Courier New</vt:lpstr>
      <vt:lpstr>Helvetica Neue</vt:lpstr>
      <vt:lpstr>Helvetica Neue Light</vt:lpstr>
      <vt:lpstr>Helvetica Neue Medium</vt:lpstr>
      <vt:lpstr>Kanit</vt:lpstr>
      <vt:lpstr>Kanit Medium</vt:lpstr>
      <vt:lpstr>Lexend Regular Thin</vt:lpstr>
      <vt:lpstr>Prompt</vt:lpstr>
      <vt:lpstr>Prompt Light</vt:lpstr>
      <vt:lpstr>Prompt Medium</vt:lpstr>
      <vt:lpstr>Prompt SemiBold</vt:lpstr>
      <vt:lpstr>Sarabun</vt:lpstr>
      <vt:lpstr>Tahoma</vt:lpstr>
      <vt:lpstr>TH Sarabun New</vt:lpstr>
      <vt:lpstr>TH SarabunPSK</vt:lpstr>
      <vt:lpstr>THSarabunPSK</vt:lpstr>
      <vt:lpstr>Wingdings</vt:lpstr>
      <vt:lpstr>Wingdings 2</vt:lpstr>
      <vt:lpstr>9_Office Theme</vt:lpstr>
      <vt:lpstr>8_Office Theme</vt:lpstr>
      <vt:lpstr>Board Meeting</vt:lpstr>
      <vt:lpstr>2_Office Theme</vt:lpstr>
      <vt:lpstr>6_Office Theme</vt:lpstr>
      <vt:lpstr>4_Office Theme</vt:lpstr>
      <vt:lpstr>5_Office Theme</vt:lpstr>
      <vt:lpstr>1_Office Theme</vt:lpstr>
      <vt:lpstr>10_Office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Asus OPDC 004</dc:creator>
  <cp:lastModifiedBy>Suwicharn Boonkirdkool</cp:lastModifiedBy>
  <cp:revision>293</cp:revision>
  <cp:lastPrinted>2023-12-21T02:21:15Z</cp:lastPrinted>
  <dcterms:created xsi:type="dcterms:W3CDTF">2023-09-03T10:01:13Z</dcterms:created>
  <dcterms:modified xsi:type="dcterms:W3CDTF">2024-01-04T02:47:47Z</dcterms:modified>
</cp:coreProperties>
</file>