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2" r:id="rId2"/>
  </p:sldMasterIdLst>
  <p:notesMasterIdLst>
    <p:notesMasterId r:id="rId8"/>
  </p:notesMasterIdLst>
  <p:sldIdLst>
    <p:sldId id="261" r:id="rId3"/>
    <p:sldId id="262" r:id="rId4"/>
    <p:sldId id="266" r:id="rId5"/>
    <p:sldId id="264" r:id="rId6"/>
    <p:sldId id="265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4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CF8E2-CCC0-470A-A935-6345E14D3C7D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6DC0C-9CBC-43A5-AA6E-C47CC2DD4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52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8FB7B-8E32-42D5-9551-521ABFCD080C}" type="slidenum">
              <a:rPr lang="th-TH" altLang="th-TH" smtClean="0">
                <a:solidFill>
                  <a:prstClr val="black"/>
                </a:solidFill>
              </a:rPr>
              <a:pPr/>
              <a:t>2</a:t>
            </a:fld>
            <a:endParaRPr lang="th-TH" alt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789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01278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8172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4DC3-A240-4C36-9BFB-7FE7F49DB5B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76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A066-8B77-4050-A753-2EBACA9031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5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D036-1BE8-45D8-A206-69904196D53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131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24F26-03D0-4A89-BED4-438B240B19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317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4DC3-A240-4C36-9BFB-7FE7F49DB5B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709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011A-8D34-4A5D-B762-37045B2BFC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174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1D5A-D7C8-4E8F-9D9E-2CAA122944C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812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BB5F-D3A5-404D-B4BF-0B4A7AF6FA3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129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1C79-C12B-420B-8B76-F2D55D3E1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685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3A23-A8B5-4E7D-B4EA-D561DD9326C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7137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4374-F0DE-4777-A916-B4C91DE273F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72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011A-8D34-4A5D-B762-37045B2BFC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2154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F7EF-0B5A-4B1F-8344-0EEDA25268A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232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F9F5-704F-4D7C-99A1-0EDB360B54A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7580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A066-8B77-4050-A753-2EBACA9031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9267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D036-1BE8-45D8-A206-69904196D53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0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24F26-03D0-4A89-BED4-438B240B19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360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="" xmlns:a16="http://schemas.microsoft.com/office/drawing/2014/main" id="{1010C4F5-F6FB-4C6D-87E5-EEA88409EF0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2" name="Line 31">
            <a:extLst>
              <a:ext uri="{FF2B5EF4-FFF2-40B4-BE49-F238E27FC236}">
                <a16:creationId xmlns="" xmlns:a16="http://schemas.microsoft.com/office/drawing/2014/main" id="{9CD8D59D-8DED-4B3D-8BD4-433B45C8C5F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3" name="Line 31">
            <a:extLst>
              <a:ext uri="{FF2B5EF4-FFF2-40B4-BE49-F238E27FC236}">
                <a16:creationId xmlns="" xmlns:a16="http://schemas.microsoft.com/office/drawing/2014/main" id="{F522427E-0F71-454C-8A2A-1F6D1FBC2D3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5EA99861-5C58-4404-BBF5-51BCDBE5C4A8}"/>
              </a:ext>
            </a:extLst>
          </p:cNvPr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721B838F-37EA-48F6-A8EF-CA0FC96BE4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94" y="80928"/>
            <a:ext cx="606256" cy="5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4970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="" xmlns:a16="http://schemas.microsoft.com/office/drawing/2014/main" id="{7D7BE9B3-48B5-49DF-B57B-2CB697899BBE}"/>
              </a:ext>
            </a:extLst>
          </p:cNvPr>
          <p:cNvSpPr txBox="1">
            <a:spLocks/>
          </p:cNvSpPr>
          <p:nvPr userDrawn="1"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h-TH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="" xmlns:a16="http://schemas.microsoft.com/office/drawing/2014/main" id="{1010C4F5-F6FB-4C6D-87E5-EEA88409EF0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2" name="Line 31">
            <a:extLst>
              <a:ext uri="{FF2B5EF4-FFF2-40B4-BE49-F238E27FC236}">
                <a16:creationId xmlns="" xmlns:a16="http://schemas.microsoft.com/office/drawing/2014/main" id="{9CD8D59D-8DED-4B3D-8BD4-433B45C8C5F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3" name="Line 31">
            <a:extLst>
              <a:ext uri="{FF2B5EF4-FFF2-40B4-BE49-F238E27FC236}">
                <a16:creationId xmlns="" xmlns:a16="http://schemas.microsoft.com/office/drawing/2014/main" id="{F522427E-0F71-454C-8A2A-1F6D1FBC2D3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5EA99861-5C58-4404-BBF5-51BCDBE5C4A8}"/>
              </a:ext>
            </a:extLst>
          </p:cNvPr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721B838F-37EA-48F6-A8EF-CA0FC96BE4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94" y="80928"/>
            <a:ext cx="606256" cy="5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321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1D5A-D7C8-4E8F-9D9E-2CAA122944C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3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BB5F-D3A5-404D-B4BF-0B4A7AF6FA3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30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1C79-C12B-420B-8B76-F2D55D3E1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75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3A23-A8B5-4E7D-B4EA-D561DD9326C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1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4374-F0DE-4777-A916-B4C91DE273F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4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F7EF-0B5A-4B1F-8344-0EEDA25268A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71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F9F5-704F-4D7C-99A1-0EDB360B54A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38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1B54E-5685-4755-A77B-784961BD19F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94" y="80928"/>
            <a:ext cx="606256" cy="5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12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1B54E-5685-4755-A77B-784961BD19F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94" y="80928"/>
            <a:ext cx="606256" cy="5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60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C0B6DC-5814-435B-9164-87E16855D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640" y="1794271"/>
            <a:ext cx="8808720" cy="731519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th-TH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แบบฟอร์มการปรับตัวชี้วัด   </a:t>
            </a:r>
            <a:endParaRPr lang="th-TH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E052032-6431-49B6-969E-E0033FCD1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7772294-EAC3-44CE-8E9B-2A231D661E43}"/>
              </a:ext>
            </a:extLst>
          </p:cNvPr>
          <p:cNvSpPr txBox="1"/>
          <p:nvPr/>
        </p:nvSpPr>
        <p:spPr>
          <a:xfrm>
            <a:off x="6457950" y="136524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สิ่งที่ส่งมาด้วย </a:t>
            </a:r>
            <a:r>
              <a:rPr lang="en-US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th-TH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8E2889E6-C003-4F61-A7DE-5301619EF60D}"/>
              </a:ext>
            </a:extLst>
          </p:cNvPr>
          <p:cNvSpPr txBox="1">
            <a:spLocks/>
          </p:cNvSpPr>
          <p:nvPr/>
        </p:nvSpPr>
        <p:spPr>
          <a:xfrm>
            <a:off x="167640" y="2385851"/>
            <a:ext cx="8808720" cy="14283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4000"/>
              </a:lnSpc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ตามมาตรการปรับปรุงประสิทธิภาพ</a:t>
            </a:r>
            <a:b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ในการปฏิบัติราชการ </a:t>
            </a:r>
            <a:b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ประจำปีงบประมาณ พ.ศ.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2563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304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F3DAE81F-B923-4260-99E9-855656E20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B24CE093-0AC2-4D13-B92F-1971B0C04253}" type="slidenum">
              <a:rPr lang="th-TH" sz="900" smtClean="0">
                <a:solidFill>
                  <a:prstClr val="black">
                    <a:tint val="7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2</a:t>
            </a:fld>
            <a:endParaRPr lang="th-TH" sz="900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5DD5EBF4-DA8A-41A2-A97A-13E75B900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7" y="119269"/>
            <a:ext cx="8515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แบบฟอร์มสรุปภาพรวมการปรับตัวชี้วัดของ กรม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5E7BB715-F075-48B5-8905-523C3FC205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989400"/>
              </p:ext>
            </p:extLst>
          </p:nvPr>
        </p:nvGraphicFramePr>
        <p:xfrm>
          <a:off x="158423" y="948451"/>
          <a:ext cx="8744110" cy="3195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699">
                  <a:extLst>
                    <a:ext uri="{9D8B030D-6E8A-4147-A177-3AD203B41FA5}">
                      <a16:colId xmlns="" xmlns:a16="http://schemas.microsoft.com/office/drawing/2014/main" val="4233219029"/>
                    </a:ext>
                  </a:extLst>
                </a:gridCol>
                <a:gridCol w="3052637">
                  <a:extLst>
                    <a:ext uri="{9D8B030D-6E8A-4147-A177-3AD203B41FA5}">
                      <a16:colId xmlns="" xmlns:a16="http://schemas.microsoft.com/office/drawing/2014/main" val="2360750583"/>
                    </a:ext>
                  </a:extLst>
                </a:gridCol>
                <a:gridCol w="8499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785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5921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79270"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ลำดับ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</a:t>
                      </a:r>
                      <a:b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(ร้อยละ)</a:t>
                      </a:r>
                      <a:endParaRPr lang="en-US" sz="1200" b="1" spc="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ประเด็นที่ขอปรับตัวชี้วัดเดิม (ถ้ามี)</a:t>
                      </a:r>
                      <a:endParaRPr lang="en-US" sz="1200" b="1" spc="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 (ร้อยละ)</a:t>
                      </a:r>
                      <a:b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ที่ขอปรับใหม่</a:t>
                      </a:r>
                    </a:p>
                    <a:p>
                      <a:pPr algn="ctr"/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(ถ้ามี)</a:t>
                      </a:r>
                      <a:endParaRPr lang="en-US" sz="1200" b="1" spc="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78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ตัวชี้วัดเดิม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เช่น</a:t>
                      </a:r>
                      <a:r>
                        <a:rPr lang="en-US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ปรับค่าเป้าหมาย</a:t>
                      </a:r>
                      <a:r>
                        <a:rPr lang="en-US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ปรับน้ำหนัก/ </a:t>
                      </a:r>
                      <a:br>
                        <a:rPr lang="th-TH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</a:t>
                      </a:r>
                      <a:r>
                        <a:rPr lang="th-TH" sz="1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ยกเลิก</a:t>
                      </a:r>
                      <a:r>
                        <a:rPr lang="th-TH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 ฯลฯ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6467885"/>
                  </a:ext>
                </a:extLst>
              </a:tr>
              <a:tr h="438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ตัวชี้วัดเดิม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เช่น</a:t>
                      </a:r>
                      <a:r>
                        <a:rPr lang="en-US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ปรับค่าเป้าหมาย</a:t>
                      </a:r>
                      <a:r>
                        <a:rPr lang="en-US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ปรับน้ำหนัก/ </a:t>
                      </a:r>
                      <a:br>
                        <a:rPr lang="th-TH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</a:t>
                      </a:r>
                      <a:r>
                        <a:rPr lang="th-TH" sz="1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ยกเลิก</a:t>
                      </a:r>
                      <a:r>
                        <a:rPr lang="th-TH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 ฯลฯ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7483321"/>
                  </a:ext>
                </a:extLst>
              </a:tr>
              <a:tr h="417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ตัวชี้วัดเดิม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เช่น</a:t>
                      </a:r>
                      <a:r>
                        <a:rPr lang="en-US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ปรับค่าเป้าหมาย</a:t>
                      </a:r>
                      <a:r>
                        <a:rPr lang="en-US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ปรับน้ำหนัก/ </a:t>
                      </a:r>
                      <a:br>
                        <a:rPr lang="th-TH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</a:t>
                      </a:r>
                      <a:r>
                        <a:rPr lang="th-TH" sz="1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ยกเลิก</a:t>
                      </a:r>
                      <a:r>
                        <a:rPr lang="th-TH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 ฯลฯ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7436905"/>
                  </a:ext>
                </a:extLst>
              </a:tr>
              <a:tr h="4242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ตัวชี้วัดเดิม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เช่น</a:t>
                      </a:r>
                      <a:r>
                        <a:rPr lang="en-US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ปรับค่าเป้าหมาย</a:t>
                      </a:r>
                      <a:r>
                        <a:rPr lang="en-US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ปรับน้ำหนัก/ </a:t>
                      </a:r>
                      <a:br>
                        <a:rPr lang="th-TH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</a:t>
                      </a:r>
                      <a:r>
                        <a:rPr lang="th-TH" sz="1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ยกเลิก</a:t>
                      </a:r>
                      <a:r>
                        <a:rPr lang="th-TH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 ฯลฯ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4678577"/>
                  </a:ext>
                </a:extLst>
              </a:tr>
              <a:tr h="46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ตัวชี้วัดใหม่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30287679"/>
                  </a:ext>
                </a:extLst>
              </a:tr>
              <a:tr h="411464"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8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8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8D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3511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3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5DD5EBF4-DA8A-41A2-A97A-13E75B900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242"/>
            <a:ext cx="8515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แบบฟอร์มที่</a:t>
            </a:r>
            <a:r>
              <a:rPr lang="en-US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</a:t>
            </a: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การปรับตัวชี้วัดเดิมตามภารกิจปกติที่ได้รับผลกระทบ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กรม</a:t>
            </a:r>
            <a:r>
              <a:rPr lang="en-US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………….</a:t>
            </a: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033090"/>
              </p:ext>
            </p:extLst>
          </p:nvPr>
        </p:nvGraphicFramePr>
        <p:xfrm>
          <a:off x="66102" y="762317"/>
          <a:ext cx="9013503" cy="6056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19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683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31057">
                  <a:extLst>
                    <a:ext uri="{9D8B030D-6E8A-4147-A177-3AD203B41FA5}">
                      <a16:colId xmlns="" xmlns:a16="http://schemas.microsoft.com/office/drawing/2014/main" val="1008951326"/>
                    </a:ext>
                  </a:extLst>
                </a:gridCol>
                <a:gridCol w="1931057">
                  <a:extLst>
                    <a:ext uri="{9D8B030D-6E8A-4147-A177-3AD203B41FA5}">
                      <a16:colId xmlns="" xmlns:a16="http://schemas.microsoft.com/office/drawing/2014/main" val="311013554"/>
                    </a:ext>
                  </a:extLst>
                </a:gridCol>
                <a:gridCol w="193105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h-TH" sz="1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ตัวชี้วัดเดิม</a:t>
                      </a:r>
                      <a:endParaRPr lang="en-US" sz="1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ประเด็นที่ขอปรับตัวชี้วัด</a:t>
                      </a:r>
                      <a:endParaRPr lang="en-US" sz="1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ผลกระทบต่อการดำเนินงาน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ปัญหา อุปสรรค</a:t>
                      </a:r>
                      <a:endParaRPr lang="en-US" sz="1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แนวทางในการลดผลกระทบต่อการดำเนินงาน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แก้ไขปัญหาอุปสรรค</a:t>
                      </a:r>
                      <a:endParaRPr lang="en-US" sz="1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r>
                        <a:rPr lang="th-TH" sz="10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ชื่อตัวชี้วัด</a:t>
                      </a:r>
                    </a:p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ระบุประเด็นที่ขอปรับ เช่น ปรับค่าเป้าหมาย/ ปรับน้ำหนัก/ </a:t>
                      </a:r>
                      <a:br>
                        <a:rPr lang="th-TH" sz="10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ขอยกลิกตัวชี้วัด ฯลฯ</a:t>
                      </a:r>
                      <a:endParaRPr lang="en-US" sz="1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spc="-4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ชี้แจงรายละเอียด</a:t>
                      </a:r>
                      <a:br>
                        <a:rPr lang="th-TH" sz="1000" spc="-4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spc="-4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ผลกระทบต่อการดำเนินงาน</a:t>
                      </a:r>
                      <a:r>
                        <a:rPr lang="en-US" sz="1000" spc="-4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000" spc="-4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th-TH" sz="1000" spc="-4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spc="-4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ปัญหา อุปสรรค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spc="-4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650371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เดิม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ใหม่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2084709"/>
                  </a:ext>
                </a:extLst>
              </a:tr>
              <a:tr h="4867756">
                <a:tc vMerge="1">
                  <a:txBody>
                    <a:bodyPr/>
                    <a:lstStyle/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r>
              <a:rPr lang="en-US" altLang="th-TH" sz="900" dirty="0">
                <a:solidFill>
                  <a:srgbClr val="89898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th-TH" altLang="th-TH" sz="900" dirty="0">
              <a:solidFill>
                <a:srgbClr val="89898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20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86600" y="6502400"/>
            <a:ext cx="2057400" cy="365125"/>
          </a:xfrm>
        </p:spPr>
        <p:txBody>
          <a:bodyPr/>
          <a:lstStyle/>
          <a:p>
            <a:pPr>
              <a:defRPr/>
            </a:pPr>
            <a:fld id="{C7D103AA-8845-4AAA-8DCD-945F174AEA28}" type="slidenum">
              <a:rPr lang="th-TH" sz="900" smtClean="0">
                <a:solidFill>
                  <a:prstClr val="black">
                    <a:tint val="7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>
                <a:defRPr/>
              </a:pPr>
              <a:t>4</a:t>
            </a:fld>
            <a:endParaRPr lang="th-TH" sz="900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gray">
          <a:xfrm>
            <a:off x="99305" y="832490"/>
            <a:ext cx="7958845" cy="344094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600"/>
              </a:spcAft>
              <a:defRPr/>
            </a:pPr>
            <a:endParaRPr lang="en-US" sz="1000" kern="0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95" y="827193"/>
            <a:ext cx="83980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300" indent="-6223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ชื่อตัวชี้วัด</a:t>
            </a:r>
            <a:r>
              <a: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………..</a:t>
            </a:r>
            <a:endParaRPr lang="en-US" sz="9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6" name="ตาราง 9"/>
          <p:cNvGraphicFramePr>
            <a:graphicFrameLocks noGrp="1"/>
          </p:cNvGraphicFramePr>
          <p:nvPr/>
        </p:nvGraphicFramePr>
        <p:xfrm>
          <a:off x="99301" y="1235215"/>
          <a:ext cx="8902009" cy="140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20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84738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คำอธิบาย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0443036"/>
                  </a:ext>
                </a:extLst>
              </a:tr>
              <a:tr h="1127640">
                <a:tc>
                  <a:txBody>
                    <a:bodyPr/>
                    <a:lstStyle/>
                    <a:p>
                      <a:pPr marL="171450" marR="0" lvl="0" indent="-17145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h-TH" sz="1000" b="0" dirty="0">
                        <a:solidFill>
                          <a:prstClr val="black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-24520" y="49109"/>
            <a:ext cx="8602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แบบฟอร์มที่ </a:t>
            </a:r>
            <a:r>
              <a:rPr lang="en-US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th-TH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การเสนอตัวชี้วัดใหม่ในการแก้ไขปัญหาหรือป้องกันโรค </a:t>
            </a:r>
            <a:r>
              <a:rPr lang="en-US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</a:t>
            </a:r>
            <a:endParaRPr lang="th-TH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กรม………….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305" y="2935390"/>
          <a:ext cx="5780100" cy="970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762">
                  <a:extLst>
                    <a:ext uri="{9D8B030D-6E8A-4147-A177-3AD203B41FA5}">
                      <a16:colId xmlns="" xmlns:a16="http://schemas.microsoft.com/office/drawing/2014/main" val="1661457189"/>
                    </a:ext>
                  </a:extLst>
                </a:gridCol>
                <a:gridCol w="2030893">
                  <a:extLst>
                    <a:ext uri="{9D8B030D-6E8A-4147-A177-3AD203B41FA5}">
                      <a16:colId xmlns="" xmlns:a16="http://schemas.microsoft.com/office/drawing/2014/main" val="2395773697"/>
                    </a:ext>
                  </a:extLst>
                </a:gridCol>
                <a:gridCol w="1989445">
                  <a:extLst>
                    <a:ext uri="{9D8B030D-6E8A-4147-A177-3AD203B41FA5}">
                      <a16:colId xmlns="" xmlns:a16="http://schemas.microsoft.com/office/drawing/2014/main" val="2019525282"/>
                    </a:ext>
                  </a:extLst>
                </a:gridCol>
              </a:tblGrid>
              <a:tr h="15282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เกณฑ์การประเมิน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17566634"/>
                  </a:ext>
                </a:extLst>
              </a:tr>
              <a:tr h="143835"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เป้าหมายขั้นต้น (50)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เป้าหมายมาตรฐาน (</a:t>
                      </a:r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 (100)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3969053"/>
                  </a:ext>
                </a:extLst>
              </a:tr>
              <a:tr h="467463">
                <a:tc>
                  <a:txBody>
                    <a:bodyPr/>
                    <a:lstStyle/>
                    <a:p>
                      <a:pPr algn="ctr"/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745697"/>
                  </a:ext>
                </a:extLst>
              </a:tr>
            </a:tbl>
          </a:graphicData>
        </a:graphic>
      </p:graphicFrame>
      <p:graphicFrame>
        <p:nvGraphicFramePr>
          <p:cNvPr id="26" name="ตาราง 9"/>
          <p:cNvGraphicFramePr>
            <a:graphicFrameLocks noGrp="1"/>
          </p:cNvGraphicFramePr>
          <p:nvPr/>
        </p:nvGraphicFramePr>
        <p:xfrm>
          <a:off x="99305" y="4786230"/>
          <a:ext cx="5780096" cy="558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00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46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ประโยชน์ที่ประชาชนจะได้รับ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51155"/>
                  </a:ext>
                </a:extLst>
              </a:tr>
              <a:tr h="299756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ตาราง 9">
            <a:extLst>
              <a:ext uri="{FF2B5EF4-FFF2-40B4-BE49-F238E27FC236}">
                <a16:creationId xmlns="" xmlns:a16="http://schemas.microsoft.com/office/drawing/2014/main" id="{1FCC445B-E140-4455-BB0D-C67387B791DD}"/>
              </a:ext>
            </a:extLst>
          </p:cNvPr>
          <p:cNvGraphicFramePr>
            <a:graphicFrameLocks noGrp="1"/>
          </p:cNvGraphicFramePr>
          <p:nvPr/>
        </p:nvGraphicFramePr>
        <p:xfrm>
          <a:off x="99301" y="3980120"/>
          <a:ext cx="5780100" cy="610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0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เงื่อนไข (ถ้ามี)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51155"/>
                  </a:ext>
                </a:extLst>
              </a:tr>
              <a:tr h="351273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......................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1" name="กลุ่ม 4">
            <a:extLst>
              <a:ext uri="{FF2B5EF4-FFF2-40B4-BE49-F238E27FC236}">
                <a16:creationId xmlns="" xmlns:a16="http://schemas.microsoft.com/office/drawing/2014/main" id="{DB138557-8662-4FAD-821C-CD5A37D171FD}"/>
              </a:ext>
            </a:extLst>
          </p:cNvPr>
          <p:cNvGrpSpPr>
            <a:grpSpLocks/>
          </p:cNvGrpSpPr>
          <p:nvPr/>
        </p:nvGrpSpPr>
        <p:grpSpPr bwMode="auto">
          <a:xfrm>
            <a:off x="7977420" y="635158"/>
            <a:ext cx="1107285" cy="615553"/>
            <a:chOff x="7094187" y="1707729"/>
            <a:chExt cx="1164188" cy="613365"/>
          </a:xfrm>
        </p:grpSpPr>
        <p:pic>
          <p:nvPicPr>
            <p:cNvPr id="32" name="Picture 1" descr="C:\Users\dathpan\Downloads\056aac9a306aef891367aae43a86394b.jpg">
              <a:extLst>
                <a:ext uri="{FF2B5EF4-FFF2-40B4-BE49-F238E27FC236}">
                  <a16:creationId xmlns="" xmlns:a16="http://schemas.microsoft.com/office/drawing/2014/main" id="{1C8FDC59-D490-4774-BD7B-919EAA3763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19" t="8192" r="17099" b="14839"/>
            <a:stretch>
              <a:fillRect/>
            </a:stretch>
          </p:blipFill>
          <p:spPr bwMode="auto">
            <a:xfrm>
              <a:off x="7286862" y="1707729"/>
              <a:ext cx="742574" cy="613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TextBox 2">
              <a:extLst>
                <a:ext uri="{FF2B5EF4-FFF2-40B4-BE49-F238E27FC236}">
                  <a16:creationId xmlns="" xmlns:a16="http://schemas.microsoft.com/office/drawing/2014/main" id="{81B12B46-6918-4A5E-85F8-02480A1B65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4187" y="1848543"/>
              <a:ext cx="1164188" cy="39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h-TH" altLang="th-TH" sz="9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น้ำหนัก</a:t>
              </a:r>
              <a:endParaRPr lang="en-US" altLang="th-TH" sz="9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1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XX</a:t>
              </a:r>
              <a:endPara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2D04DC4-3AB9-4F7A-A0C8-47DA48CE41BF}"/>
              </a:ext>
            </a:extLst>
          </p:cNvPr>
          <p:cNvSpPr/>
          <p:nvPr/>
        </p:nvSpPr>
        <p:spPr>
          <a:xfrm>
            <a:off x="5879401" y="2729358"/>
            <a:ext cx="3332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000" i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(ข้อมูลประกอบ (ถ้ามี) เช่น กราฟข้อมูล/ ขั้นตอน</a:t>
            </a:r>
            <a:br>
              <a:rPr lang="th-TH" sz="1000" i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000" i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การดำเนินงาน/ </a:t>
            </a:r>
            <a:r>
              <a:rPr lang="en-US" sz="1000" i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Roadmap </a:t>
            </a:r>
            <a:r>
              <a:rPr lang="th-TH" sz="1000" i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ของแผน เป็นต้น)</a:t>
            </a:r>
            <a:endParaRPr lang="en-US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55601" y="3196143"/>
            <a:ext cx="3000541" cy="21378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525552"/>
              </p:ext>
            </p:extLst>
          </p:nvPr>
        </p:nvGraphicFramePr>
        <p:xfrm>
          <a:off x="134568" y="5483110"/>
          <a:ext cx="6220050" cy="982345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856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344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0825">
                <a:tc gridSpan="2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spc="-4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โปรดระบุ</a:t>
                      </a:r>
                      <a:r>
                        <a:rPr lang="th-TH" sz="1000" spc="-4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ระดับผลกระทบ (</a:t>
                      </a:r>
                      <a:r>
                        <a:rPr lang="en-US" sz="1000" spc="-4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Impact) </a:t>
                      </a:r>
                      <a:r>
                        <a:rPr lang="th-TH" sz="1000" spc="-4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ของตัวชี้วัด </a:t>
                      </a:r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(ระบุเครื่องหมาย√</a:t>
                      </a:r>
                      <a:r>
                        <a:rPr lang="th-TH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ใน   </a:t>
                      </a:r>
                      <a:r>
                        <a:rPr lang="en-US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285750" algn="l"/>
                      <a:endParaRPr lang="en-US" sz="1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th-TH" sz="1000" spc="-4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ส่งผลกระทบต่อการดำรงชีวิตของประชาชนโดยตรง</a:t>
                      </a:r>
                      <a:endParaRPr lang="en-US" sz="1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2859">
                <a:tc>
                  <a:txBody>
                    <a:bodyPr/>
                    <a:lstStyle/>
                    <a:p>
                      <a:pPr marL="0" indent="285750" algn="l"/>
                      <a:endParaRPr lang="en-US" sz="1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th-TH" sz="1000" spc="-4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ส่งผลกระทบต่อกลุ่มเป้าหมายภายนอกส่วนราชการ</a:t>
                      </a:r>
                      <a:endParaRPr lang="en-US" sz="1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3819">
                <a:tc>
                  <a:txBody>
                    <a:bodyPr/>
                    <a:lstStyle/>
                    <a:p>
                      <a:pPr marL="0" marR="0" indent="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spc="-4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spc="-4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ส่งผลกระทบต่อการปฏิบัติราชการภายในส่วนราชการ</a:t>
                      </a:r>
                      <a:endParaRPr lang="en-US" sz="1000" spc="-4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4028619" y="5531660"/>
            <a:ext cx="137160" cy="13716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853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86600" y="6502400"/>
            <a:ext cx="2057400" cy="365125"/>
          </a:xfrm>
        </p:spPr>
        <p:txBody>
          <a:bodyPr/>
          <a:lstStyle/>
          <a:p>
            <a:pPr>
              <a:defRPr/>
            </a:pPr>
            <a:fld id="{C7D103AA-8845-4AAA-8DCD-945F174AEA28}" type="slidenum">
              <a:rPr lang="th-TH" sz="900" smtClean="0">
                <a:solidFill>
                  <a:prstClr val="black">
                    <a:tint val="7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>
                <a:defRPr/>
              </a:pPr>
              <a:t>5</a:t>
            </a:fld>
            <a:endParaRPr lang="th-TH" sz="900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gray">
          <a:xfrm>
            <a:off x="99305" y="832490"/>
            <a:ext cx="7958845" cy="344094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600"/>
              </a:spcAft>
              <a:defRPr/>
            </a:pPr>
            <a:endParaRPr lang="en-US" sz="1000" kern="0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95" y="827193"/>
            <a:ext cx="83980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300" indent="-6223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ชื่อตัวชี้วัด</a:t>
            </a:r>
            <a:r>
              <a: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………..</a:t>
            </a:r>
            <a:endParaRPr lang="en-US" sz="9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6" name="ตาราง 9"/>
          <p:cNvGraphicFramePr>
            <a:graphicFrameLocks noGrp="1"/>
          </p:cNvGraphicFramePr>
          <p:nvPr/>
        </p:nvGraphicFramePr>
        <p:xfrm>
          <a:off x="99301" y="1235215"/>
          <a:ext cx="8902009" cy="140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20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84738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คำอธิบาย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0443036"/>
                  </a:ext>
                </a:extLst>
              </a:tr>
              <a:tr h="1127640">
                <a:tc>
                  <a:txBody>
                    <a:bodyPr/>
                    <a:lstStyle/>
                    <a:p>
                      <a:pPr marL="171450" marR="0" lvl="0" indent="-17145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h-TH" sz="1000" b="0" dirty="0">
                        <a:solidFill>
                          <a:prstClr val="black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0" y="37213"/>
            <a:ext cx="86021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แบบฟอร์มที่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การเสนอตัวชี้วัดใหม่ตามภารกิจหลัก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กรม</a:t>
            </a:r>
            <a:r>
              <a:rPr lang="en-US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………….</a:t>
            </a:r>
            <a:r>
              <a:rPr lang="th-TH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305" y="2935390"/>
          <a:ext cx="5780100" cy="970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762">
                  <a:extLst>
                    <a:ext uri="{9D8B030D-6E8A-4147-A177-3AD203B41FA5}">
                      <a16:colId xmlns="" xmlns:a16="http://schemas.microsoft.com/office/drawing/2014/main" val="1661457189"/>
                    </a:ext>
                  </a:extLst>
                </a:gridCol>
                <a:gridCol w="2030893">
                  <a:extLst>
                    <a:ext uri="{9D8B030D-6E8A-4147-A177-3AD203B41FA5}">
                      <a16:colId xmlns="" xmlns:a16="http://schemas.microsoft.com/office/drawing/2014/main" val="2395773697"/>
                    </a:ext>
                  </a:extLst>
                </a:gridCol>
                <a:gridCol w="1989445">
                  <a:extLst>
                    <a:ext uri="{9D8B030D-6E8A-4147-A177-3AD203B41FA5}">
                      <a16:colId xmlns="" xmlns:a16="http://schemas.microsoft.com/office/drawing/2014/main" val="2019525282"/>
                    </a:ext>
                  </a:extLst>
                </a:gridCol>
              </a:tblGrid>
              <a:tr h="15282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เกณฑ์การประเมิน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17566634"/>
                  </a:ext>
                </a:extLst>
              </a:tr>
              <a:tr h="143835"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เป้าหมายขั้นต้น (50)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เป้าหมายมาตรฐาน (</a:t>
                      </a:r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 (100)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3969053"/>
                  </a:ext>
                </a:extLst>
              </a:tr>
              <a:tr h="467463">
                <a:tc>
                  <a:txBody>
                    <a:bodyPr/>
                    <a:lstStyle/>
                    <a:p>
                      <a:pPr algn="ctr"/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745697"/>
                  </a:ext>
                </a:extLst>
              </a:tr>
            </a:tbl>
          </a:graphicData>
        </a:graphic>
      </p:graphicFrame>
      <p:graphicFrame>
        <p:nvGraphicFramePr>
          <p:cNvPr id="26" name="ตาราง 9"/>
          <p:cNvGraphicFramePr>
            <a:graphicFrameLocks noGrp="1"/>
          </p:cNvGraphicFramePr>
          <p:nvPr/>
        </p:nvGraphicFramePr>
        <p:xfrm>
          <a:off x="99305" y="4608115"/>
          <a:ext cx="5780096" cy="558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00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46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ประโยชน์ที่ประชาชนจะได้รับ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51155"/>
                  </a:ext>
                </a:extLst>
              </a:tr>
              <a:tr h="299756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ตาราง 9">
            <a:extLst>
              <a:ext uri="{FF2B5EF4-FFF2-40B4-BE49-F238E27FC236}">
                <a16:creationId xmlns="" xmlns:a16="http://schemas.microsoft.com/office/drawing/2014/main" id="{1FCC445B-E140-4455-BB0D-C67387B791DD}"/>
              </a:ext>
            </a:extLst>
          </p:cNvPr>
          <p:cNvGraphicFramePr>
            <a:graphicFrameLocks noGrp="1"/>
          </p:cNvGraphicFramePr>
          <p:nvPr/>
        </p:nvGraphicFramePr>
        <p:xfrm>
          <a:off x="99301" y="3980120"/>
          <a:ext cx="5780100" cy="545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0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เงื่อนไข (ถ้ามี)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51155"/>
                  </a:ext>
                </a:extLst>
              </a:tr>
              <a:tr h="286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1" name="กลุ่ม 4">
            <a:extLst>
              <a:ext uri="{FF2B5EF4-FFF2-40B4-BE49-F238E27FC236}">
                <a16:creationId xmlns="" xmlns:a16="http://schemas.microsoft.com/office/drawing/2014/main" id="{DB138557-8662-4FAD-821C-CD5A37D171FD}"/>
              </a:ext>
            </a:extLst>
          </p:cNvPr>
          <p:cNvGrpSpPr>
            <a:grpSpLocks/>
          </p:cNvGrpSpPr>
          <p:nvPr/>
        </p:nvGrpSpPr>
        <p:grpSpPr bwMode="auto">
          <a:xfrm>
            <a:off x="7977420" y="635158"/>
            <a:ext cx="1107285" cy="615553"/>
            <a:chOff x="7094187" y="1707729"/>
            <a:chExt cx="1164188" cy="613365"/>
          </a:xfrm>
        </p:grpSpPr>
        <p:pic>
          <p:nvPicPr>
            <p:cNvPr id="32" name="Picture 1" descr="C:\Users\dathpan\Downloads\056aac9a306aef891367aae43a86394b.jpg">
              <a:extLst>
                <a:ext uri="{FF2B5EF4-FFF2-40B4-BE49-F238E27FC236}">
                  <a16:creationId xmlns="" xmlns:a16="http://schemas.microsoft.com/office/drawing/2014/main" id="{1C8FDC59-D490-4774-BD7B-919EAA3763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19" t="8192" r="17099" b="14839"/>
            <a:stretch>
              <a:fillRect/>
            </a:stretch>
          </p:blipFill>
          <p:spPr bwMode="auto">
            <a:xfrm>
              <a:off x="7286862" y="1707729"/>
              <a:ext cx="742574" cy="613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TextBox 2">
              <a:extLst>
                <a:ext uri="{FF2B5EF4-FFF2-40B4-BE49-F238E27FC236}">
                  <a16:creationId xmlns="" xmlns:a16="http://schemas.microsoft.com/office/drawing/2014/main" id="{81B12B46-6918-4A5E-85F8-02480A1B65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4187" y="1848543"/>
              <a:ext cx="1164188" cy="39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h-TH" altLang="th-TH" sz="9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น้ำหนัก</a:t>
              </a:r>
              <a:endParaRPr lang="en-US" altLang="th-TH" sz="9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1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XX</a:t>
              </a:r>
              <a:endPara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2D04DC4-3AB9-4F7A-A0C8-47DA48CE41BF}"/>
              </a:ext>
            </a:extLst>
          </p:cNvPr>
          <p:cNvSpPr/>
          <p:nvPr/>
        </p:nvSpPr>
        <p:spPr>
          <a:xfrm>
            <a:off x="5879401" y="2729358"/>
            <a:ext cx="3332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000" i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(ข้อมูลประกอบ (ถ้ามี) เช่น กราฟข้อมูล/ ขั้นตอน</a:t>
            </a:r>
            <a:br>
              <a:rPr lang="th-TH" sz="1000" i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000" i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การดำเนินงาน/ </a:t>
            </a:r>
            <a:r>
              <a:rPr lang="en-US" sz="1000" i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Roadmap </a:t>
            </a:r>
            <a:r>
              <a:rPr lang="th-TH" sz="1000" i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ของแผน เป็นต้น)</a:t>
            </a:r>
            <a:endParaRPr lang="en-US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55601" y="3196144"/>
            <a:ext cx="3000541" cy="196698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79595" y="5492751"/>
          <a:ext cx="4937760" cy="74535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875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75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875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875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875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ความเชื่อมโยง </a:t>
                      </a:r>
                      <a:r>
                        <a:rPr lang="en-US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</a:t>
                      </a:r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องค์ประกอบ (ระบุเครื่องหมาย√ ใน      </a:t>
                      </a:r>
                      <a:r>
                        <a:rPr lang="en-US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h-TH" sz="1000" spc="-3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องค์ประกอบที่ </a:t>
                      </a:r>
                      <a:r>
                        <a:rPr lang="en-US" sz="1000" spc="-3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spc="-3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องค์ประกอบที่ </a:t>
                      </a:r>
                      <a:r>
                        <a:rPr lang="en-US" sz="1000" spc="-3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spc="-3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องค์ประกอบที่ </a:t>
                      </a:r>
                      <a:r>
                        <a:rPr lang="en-US" sz="1000" spc="-3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spc="-3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องค์ประกอบที่ </a:t>
                      </a:r>
                      <a:r>
                        <a:rPr lang="en-US" sz="1000" spc="-3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spc="-3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องค์ประกอบที่ </a:t>
                      </a:r>
                      <a:r>
                        <a:rPr lang="en-US" sz="1000" spc="-3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767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8353262" y="5559088"/>
            <a:ext cx="137160" cy="13716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50492" y="5546354"/>
            <a:ext cx="137160" cy="13716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white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455115"/>
              </p:ext>
            </p:extLst>
          </p:nvPr>
        </p:nvGraphicFramePr>
        <p:xfrm>
          <a:off x="5353800" y="5510175"/>
          <a:ext cx="3657600" cy="74535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14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ความเชื่อมโยงยุทธศาสตร์ฯ (ระบุเครื่องหมาย √ ใน       </a:t>
                      </a:r>
                      <a:r>
                        <a:rPr lang="en-US" sz="10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2249">
                <a:tc>
                  <a:txBody>
                    <a:bodyPr/>
                    <a:lstStyle/>
                    <a:p>
                      <a:pPr algn="ctr"/>
                      <a:r>
                        <a:rPr lang="th-TH" sz="1000" spc="-4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แผนแม่บท</a:t>
                      </a:r>
                      <a:endParaRPr lang="en-US" sz="1000" spc="-4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spc="-4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แผน </a:t>
                      </a:r>
                      <a:r>
                        <a:rPr lang="en-US" sz="1000" spc="-4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spc="-4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นโยบายรัฐบาล</a:t>
                      </a:r>
                      <a:endParaRPr lang="en-US" sz="1000" spc="-4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spc="-4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อื่นๆ</a:t>
                      </a:r>
                      <a:endParaRPr lang="en-US" sz="1000" spc="-4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767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229391"/>
      </p:ext>
    </p:extLst>
  </p:cSld>
  <p:clrMapOvr>
    <a:masterClrMapping/>
  </p:clrMapOvr>
</p:sld>
</file>

<file path=ppt/theme/theme1.xml><?xml version="1.0" encoding="utf-8"?>
<a:theme xmlns:a="http://schemas.openxmlformats.org/drawingml/2006/main" name="18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0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</TotalTime>
  <Words>377</Words>
  <Application>Microsoft Office PowerPoint</Application>
  <PresentationFormat>On-screen Show (4:3)</PresentationFormat>
  <Paragraphs>111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Angsana New</vt:lpstr>
      <vt:lpstr>Arial</vt:lpstr>
      <vt:lpstr>Calibri</vt:lpstr>
      <vt:lpstr>Calibri Light</vt:lpstr>
      <vt:lpstr>Cordia New</vt:lpstr>
      <vt:lpstr>Tahoma</vt:lpstr>
      <vt:lpstr>Wingdings</vt:lpstr>
      <vt:lpstr>18_Office Theme</vt:lpstr>
      <vt:lpstr>20_Office Theme</vt:lpstr>
      <vt:lpstr>  แบบฟอร์มการปรับตัวชี้วัด  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Chyapat Plaitho</dc:creator>
  <cp:lastModifiedBy>Kanjana Loplert</cp:lastModifiedBy>
  <cp:revision>13</cp:revision>
  <cp:lastPrinted>2020-06-15T08:36:46Z</cp:lastPrinted>
  <dcterms:created xsi:type="dcterms:W3CDTF">2020-06-08T07:42:21Z</dcterms:created>
  <dcterms:modified xsi:type="dcterms:W3CDTF">2020-06-15T10:28:27Z</dcterms:modified>
</cp:coreProperties>
</file>