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theme/theme6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7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8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9.xml" ContentType="application/vnd.openxmlformats-officedocument.theme+xml"/>
  <Override PartName="/ppt/slideLayouts/slideLayout83.xml" ContentType="application/vnd.openxmlformats-officedocument.presentationml.slideLayout+xml"/>
  <Override PartName="/ppt/theme/theme10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  <p:sldMasterId id="2147483748" r:id="rId3"/>
    <p:sldMasterId id="2147483751" r:id="rId4"/>
    <p:sldMasterId id="2147483781" r:id="rId5"/>
    <p:sldMasterId id="2147483793" r:id="rId6"/>
    <p:sldMasterId id="2147483796" r:id="rId7"/>
    <p:sldMasterId id="2147483830" r:id="rId8"/>
    <p:sldMasterId id="2147483857" r:id="rId9"/>
    <p:sldMasterId id="2147483884" r:id="rId10"/>
    <p:sldMasterId id="2147483886" r:id="rId11"/>
  </p:sldMasterIdLst>
  <p:notesMasterIdLst>
    <p:notesMasterId r:id="rId32"/>
  </p:notesMasterIdLst>
  <p:sldIdLst>
    <p:sldId id="280" r:id="rId12"/>
    <p:sldId id="258" r:id="rId13"/>
    <p:sldId id="631" r:id="rId14"/>
    <p:sldId id="634" r:id="rId15"/>
    <p:sldId id="315" r:id="rId16"/>
    <p:sldId id="316" r:id="rId17"/>
    <p:sldId id="317" r:id="rId18"/>
    <p:sldId id="318" r:id="rId19"/>
    <p:sldId id="623" r:id="rId20"/>
    <p:sldId id="270" r:id="rId21"/>
    <p:sldId id="271" r:id="rId22"/>
    <p:sldId id="314" r:id="rId23"/>
    <p:sldId id="261" r:id="rId24"/>
    <p:sldId id="262" r:id="rId25"/>
    <p:sldId id="635" r:id="rId26"/>
    <p:sldId id="267" r:id="rId27"/>
    <p:sldId id="263" r:id="rId28"/>
    <p:sldId id="264" r:id="rId29"/>
    <p:sldId id="632" r:id="rId30"/>
    <p:sldId id="320" r:id="rId3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D2DEEF"/>
    <a:srgbClr val="0000FF"/>
    <a:srgbClr val="EAEFF7"/>
    <a:srgbClr val="D9D9D9"/>
    <a:srgbClr val="FFF2CC"/>
    <a:srgbClr val="E2F0D9"/>
    <a:srgbClr val="5B9BD5"/>
    <a:srgbClr val="A9D18E"/>
    <a:srgbClr val="C2D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525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774" y="-384"/>
      </p:cViewPr>
      <p:guideLst>
        <p:guide orient="horz" pos="218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D13F9-F554-4FA7-A3AB-C57F321E224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90DE0-CB17-424E-A5D8-FDD72AD94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4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2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ordia New" pitchFamily="34" charset="-34"/>
            </a:endParaRPr>
          </a:p>
        </p:txBody>
      </p:sp>
      <p:sp>
        <p:nvSpPr>
          <p:cNvPr id="1222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fld id="{933DC212-FBB7-48C8-9FEB-86A77E539B42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268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8FB7B-8E32-42D5-9551-521ABFCD080C}" type="slidenum">
              <a:rPr kumimoji="0" lang="th-TH" alt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h-TH" alt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52325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78FB7B-8E32-42D5-9551-521ABFCD080C}" type="slidenum">
              <a:rPr kumimoji="0" lang="th-TH" alt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ordia New" pitchFamily="34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h-TH" alt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63407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8FB7B-8E32-42D5-9551-521ABFCD080C}" type="slidenum">
              <a:rPr lang="th-TH" altLang="th-TH" smtClean="0">
                <a:solidFill>
                  <a:prstClr val="black"/>
                </a:solidFill>
              </a:rPr>
              <a:pPr/>
              <a:t>11</a:t>
            </a:fld>
            <a:endParaRPr lang="th-TH" alt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996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8FB7B-8E32-42D5-9551-521ABFCD080C}" type="slidenum">
              <a:rPr kumimoji="0" lang="th-TH" alt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th-TH" alt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36789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8FB7B-8E32-42D5-9551-521ABFCD080C}" type="slidenum">
              <a:rPr kumimoji="0" lang="th-TH" alt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th-TH" alt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0200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8FB7B-8E32-42D5-9551-521ABFCD080C}" type="slidenum">
              <a:rPr kumimoji="0" lang="th-TH" alt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th-TH" alt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36789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01278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FA95D-413F-43D7-8EF9-804BF6E5A76D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9DD6FD50-0951-428E-85C8-8CF23DB96B82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390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02FC8-A909-4DFE-8654-F0E661662A07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0244B419-C17D-4981-89BE-E4FADC7CB63E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121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22270-E3F5-4B5B-A6B8-91190866CA1E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A57717DB-3831-4E79-9A04-20BFD8D9ED70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3011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14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830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503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782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679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504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6414" y="6343800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727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40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5483E-A4B8-4DCA-B8E7-5F0A20E999DE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F5C337C7-ADC1-456B-89A4-E3EF6020DC47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53800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554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588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956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CEFC-CA58-47EF-9B25-F68FBD944BB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15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28A2-9732-43E0-8F70-97C6A2EA909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126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4DC3-A240-4C36-9BFB-7FE7F49DB5B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338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011A-8D34-4A5D-B762-37045B2BFC0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3686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1D5A-D7C8-4E8F-9D9E-2CAA122944C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2750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BB5F-D3A5-404D-B4BF-0B4A7AF6FA3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4061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B1C79-C12B-420B-8B76-F2D55D3E194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18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9F750-7154-4AEA-9F67-14DB7CF6962A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BF2757C3-C92C-4CF4-91BB-33B889A24E8F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49947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A23-A8B5-4E7D-B4EA-D561DD9326C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5134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4374-F0DE-4777-A916-B4C91DE273F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7056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F7EF-0B5A-4B1F-8344-0EEDA25268A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048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F9F5-704F-4D7C-99A1-0EDB360B54A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20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A066-8B77-4050-A753-2EBACA9031E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9061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D036-1BE8-45D8-A206-69904196D53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4053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010C4F5-F6FB-4C6D-87E5-EEA88409EF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2" name="Line 31">
            <a:extLst>
              <a:ext uri="{FF2B5EF4-FFF2-40B4-BE49-F238E27FC236}">
                <a16:creationId xmlns:a16="http://schemas.microsoft.com/office/drawing/2014/main" id="{9CD8D59D-8DED-4B3D-8BD4-433B45C8C5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F522427E-0F71-454C-8A2A-1F6D1FBC2D3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EA99861-5C58-4404-BBF5-51BCDBE5C4A8}"/>
              </a:ext>
            </a:extLst>
          </p:cNvPr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21B838F-37EA-48F6-A8EF-CA0FC96BE4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6673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D7BE9B3-48B5-49DF-B57B-2CB697899BBE}"/>
              </a:ext>
            </a:extLst>
          </p:cNvPr>
          <p:cNvSpPr txBox="1">
            <a:spLocks/>
          </p:cNvSpPr>
          <p:nvPr userDrawn="1"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h-TH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010C4F5-F6FB-4C6D-87E5-EEA88409EF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2" name="Line 31">
            <a:extLst>
              <a:ext uri="{FF2B5EF4-FFF2-40B4-BE49-F238E27FC236}">
                <a16:creationId xmlns:a16="http://schemas.microsoft.com/office/drawing/2014/main" id="{9CD8D59D-8DED-4B3D-8BD4-433B45C8C5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F522427E-0F71-454C-8A2A-1F6D1FBC2D3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EA99861-5C58-4404-BBF5-51BCDBE5C4A8}"/>
              </a:ext>
            </a:extLst>
          </p:cNvPr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21B838F-37EA-48F6-A8EF-CA0FC96BE4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588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0" y="2552700"/>
            <a:ext cx="9139238" cy="1687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3" name="Line 31"/>
          <p:cNvSpPr>
            <a:spLocks noChangeShapeType="1"/>
          </p:cNvSpPr>
          <p:nvPr userDrawn="1"/>
        </p:nvSpPr>
        <p:spPr bwMode="auto">
          <a:xfrm>
            <a:off x="0" y="4335463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2800">
              <a:solidFill>
                <a:prstClr val="black"/>
              </a:solidFill>
            </a:endParaRPr>
          </a:p>
        </p:txBody>
      </p:sp>
      <p:sp>
        <p:nvSpPr>
          <p:cNvPr id="4" name="Line 31"/>
          <p:cNvSpPr>
            <a:spLocks noChangeShapeType="1"/>
          </p:cNvSpPr>
          <p:nvPr userDrawn="1"/>
        </p:nvSpPr>
        <p:spPr bwMode="auto">
          <a:xfrm>
            <a:off x="0" y="2463800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2800">
              <a:solidFill>
                <a:prstClr val="black"/>
              </a:solidFill>
            </a:endParaRPr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5911850"/>
            <a:ext cx="9620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DC32-DC86-4DEF-9407-3FADBF20DD5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34B9B-9FF1-40F4-B8F0-315DDBF65D20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3497513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8225B-F602-446B-9698-4013B879691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A0212-16F4-47C6-AC48-A6955DFD34E9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8139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96B33-B837-4627-B696-105815CDB77A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F9241CFE-1825-4923-9F3F-379B1186B0E8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742694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FD5FB-6920-4123-993D-8AFC8953132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52D39-D335-4336-BDA4-5B0AAFE2D1BC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220803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2B7A3-EFF0-4416-AC48-1A803297EE2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D22F6-8F18-4D06-9CBF-6642960B0082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740496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9E5F7-A5A2-4FD8-BBA7-3D36F9B0388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75136-75F4-4042-8B86-0CCC277E9479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9928708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F87E3-AFF8-44E0-83C2-5D7CE9138D6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9CE3E-F2CB-4C89-940B-6E2C954A7F7A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0241559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7BEA5-510B-4929-BABF-59A7A1FCD1D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C7632-8BDE-4B09-814B-625431D7C27D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9036290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E64D1-5D0C-4807-917D-BE800A7E5BD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47D4D-DCC1-4D30-86A2-5A21CF0F22AA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43531898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18089-5B17-4532-ABF4-9552FC6DC38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EDE36-789B-4806-A995-6C9A470A1FB1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6055674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A5ED8-5CCA-4138-9080-9DBF603B92A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0CF14-BB6E-45A7-B7B2-D3D8515554AA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0274119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5814E-FED8-4728-871A-9BD04C7999B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E538E-B88C-4F21-9DB1-3F7DA32C5404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7171017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05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AB317-8E84-40CF-A9D9-02B0CBAC7578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CE883B43-D7F7-4489-BEFC-1B208DD33DC0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86436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64498-E549-4427-81FF-FD904545BCD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1" y="2553183"/>
            <a:ext cx="9139533" cy="1686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68530" tIns="34266" rIns="68530" bIns="34266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auto">
          <a:xfrm>
            <a:off x="0" y="4334995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68530" tIns="34266" rIns="68530" bIns="34266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auto">
          <a:xfrm>
            <a:off x="0" y="2464277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68530" tIns="34266" rIns="68530" bIns="34266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858" y="5912528"/>
            <a:ext cx="961817" cy="80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2429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17-D976-4EE3-9768-93CCE6EDAE5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871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9EAC-16F2-4CCC-93A3-6138FDBD894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346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FAAF-C56C-4617-91EF-5AE6685BEB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3555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8FDD-EB6A-4091-9663-65F32D7911F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9137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0102-7F18-45F4-B535-21913A9E6F2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0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3BB7-32C2-4C42-8966-B3B8FDF9230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22300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254A-5AF2-41F7-BB95-693DBAE227E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9312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9B2-6481-4745-8F89-4FE6B379000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3967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28BD-1B4F-4253-8589-20C0D726F8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4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F6D42-CC38-4DAF-B063-66D78B8CFC16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E6A5ED66-C5FD-4F8A-A363-18A04EE364A5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02289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DA88-4179-4975-B710-E91B5F6F3D4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2040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5A7C-06C4-4A82-8C01-E24ADFBFF26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1133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B763-AF98-4D0E-BE78-9831FA64DF5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1079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1D98-FE83-48A5-ACE5-F6753AFA67B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9433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9144-9129-4760-87DC-4AB4DCF9838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6848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F423-2F14-4495-AB08-70FEB479262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8264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7436-B699-40A8-93C5-6850F42CFA6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41942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5D21-C0F7-4041-A135-AE5CDD9B5BC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4491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38E6-C364-4936-B14F-5C4C0A5DCC8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56987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EB1B-C470-46A7-878B-E868775AAB4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924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A9E49-7B90-461E-BF63-3D28DCFA4D16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499852D4-5BD6-4151-ACA2-41529020464A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859580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CA01-6634-48C5-A641-2A9CACFF23C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2857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185E-0AA0-46ED-BA34-D2DAC942B50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98557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0433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68254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26975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01802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06987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7621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7246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06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92AA3-CFA8-463A-9BAD-26061D3949E6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85AD485C-8F41-4E08-A5FB-FE9556278878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535373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14690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51814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35067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447536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467" y="3286539"/>
            <a:ext cx="9144000" cy="10154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rgbClr val="2E2E9C"/>
                </a:solidFill>
              </a:rPr>
              <a:t>พัฒนาระบบราชการ เพื่อชีวิตที่ดีขึ้นของประชาชน</a:t>
            </a:r>
            <a:endParaRPr lang="en-US" sz="2800" b="1" dirty="0">
              <a:solidFill>
                <a:srgbClr val="2E2E9C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rgbClr val="2E2E9C"/>
                </a:solidFill>
              </a:rPr>
              <a:t>GOOD  GOVERNANCE  FOR  BETTER  LIFE</a:t>
            </a:r>
            <a:endParaRPr lang="th-TH" sz="4000" b="1" dirty="0">
              <a:solidFill>
                <a:srgbClr val="2E2E9C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414" y="2092967"/>
            <a:ext cx="1302570" cy="10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1979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4C4E-CB83-4BB7-93EE-8AF7DE8DCF7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42486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CEFC-CA58-47EF-9B25-F68FBD944BB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75427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8C28-4A14-467A-BA64-F91F8AD91F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036184"/>
      </p:ext>
    </p:extLst>
  </p:cSld>
  <p:clrMapOvr>
    <a:masterClrMapping/>
  </p:clrMapOvr>
  <p:hf hdr="0" ftr="0" dt="0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8C28-4A14-467A-BA64-F91F8AD91F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007765"/>
      </p:ext>
    </p:extLst>
  </p:cSld>
  <p:clrMapOvr>
    <a:masterClrMapping/>
  </p:clrMapOvr>
  <p:hf hdr="0" ftr="0" dt="0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8C28-4A14-467A-BA64-F91F8AD91F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853421"/>
      </p:ext>
    </p:extLst>
  </p:cSld>
  <p:clrMapOvr>
    <a:masterClrMapping/>
  </p:clrMapOvr>
  <p:hf hdr="0" ftr="0" dt="0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8C28-4A14-467A-BA64-F91F8AD91F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62706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5C8E8-B5CC-4709-BC19-1467C2B8C1EF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6EFD49C0-3A59-4D86-B97C-86DE6A791383}" type="slidenum">
              <a:rPr lang="th-TH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085160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28A2-9732-43E0-8F70-97C6A2EA909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60931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8C28-4A14-467A-BA64-F91F8AD91F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73861"/>
      </p:ext>
    </p:extLst>
  </p:cSld>
  <p:clrMapOvr>
    <a:masterClrMapping/>
  </p:clrMapOvr>
  <p:hf hdr="0" ftr="0" dt="0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8C28-4A14-467A-BA64-F91F8AD91F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476763"/>
      </p:ext>
    </p:extLst>
  </p:cSld>
  <p:clrMapOvr>
    <a:masterClrMapping/>
  </p:clrMapOvr>
  <p:hf hdr="0" ftr="0" dt="0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8C28-4A14-467A-BA64-F91F8AD91F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900909"/>
      </p:ext>
    </p:extLst>
  </p:cSld>
  <p:clrMapOvr>
    <a:masterClrMapping/>
  </p:clrMapOvr>
  <p:hf hdr="0" ftr="0" dt="0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8C28-4A14-467A-BA64-F91F8AD91F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96339"/>
      </p:ext>
    </p:extLst>
  </p:cSld>
  <p:clrMapOvr>
    <a:masterClrMapping/>
  </p:clrMapOvr>
  <p:hf hdr="0" ftr="0" dt="0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96101" y="6466075"/>
            <a:ext cx="2057400" cy="365125"/>
          </a:xfrm>
        </p:spPr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010C4F5-F6FB-4C6D-87E5-EEA88409EF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8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68530" tIns="34266" rIns="68530" bIns="34266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1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2" name="Line 31">
            <a:extLst>
              <a:ext uri="{FF2B5EF4-FFF2-40B4-BE49-F238E27FC236}">
                <a16:creationId xmlns:a16="http://schemas.microsoft.com/office/drawing/2014/main" id="{9CD8D59D-8DED-4B3D-8BD4-433B45C8C5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68530" tIns="34266" rIns="68530" bIns="34266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1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F522427E-0F71-454C-8A2A-1F6D1FBC2D3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68530" tIns="34266" rIns="68530" bIns="34266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1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EA99861-5C58-4404-BBF5-51BCDBE5C4A8}"/>
              </a:ext>
            </a:extLst>
          </p:cNvPr>
          <p:cNvSpPr txBox="1">
            <a:spLocks/>
          </p:cNvSpPr>
          <p:nvPr userDrawn="1"/>
        </p:nvSpPr>
        <p:spPr>
          <a:xfrm>
            <a:off x="82551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00" dirty="0">
              <a:solidFill>
                <a:prstClr val="black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21B838F-37EA-48F6-A8EF-CA0FC96BE4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30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53801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D7BE9B3-48B5-49DF-B57B-2CB697899BBE}"/>
              </a:ext>
            </a:extLst>
          </p:cNvPr>
          <p:cNvSpPr txBox="1">
            <a:spLocks/>
          </p:cNvSpPr>
          <p:nvPr userDrawn="1"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h-TH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010C4F5-F6FB-4C6D-87E5-EEA88409EF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2" name="Line 31">
            <a:extLst>
              <a:ext uri="{FF2B5EF4-FFF2-40B4-BE49-F238E27FC236}">
                <a16:creationId xmlns:a16="http://schemas.microsoft.com/office/drawing/2014/main" id="{9CD8D59D-8DED-4B3D-8BD4-433B45C8C5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F522427E-0F71-454C-8A2A-1F6D1FBC2D3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EA99861-5C58-4404-BBF5-51BCDBE5C4A8}"/>
              </a:ext>
            </a:extLst>
          </p:cNvPr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21B838F-37EA-48F6-A8EF-CA0FC96BE4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97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83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slideLayout" Target="../slideLayouts/slideLayout96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Relationship Id="rId14" Type="http://schemas.openxmlformats.org/officeDocument/2006/relationships/theme" Target="../theme/theme1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21E35-343A-4BF1-BCAA-90FA19F1AD18}" type="datetime1">
              <a:rPr lang="th-TH" smtClean="0"/>
              <a:pPr>
                <a:defRPr/>
              </a:pPr>
              <a:t>19/06/63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Cordia New" pitchFamily="34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409DCD-98E3-4048-A4EC-62AB840B26E7}" type="slidenum">
              <a:rPr lang="th-TH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763" y="44450"/>
            <a:ext cx="9139237" cy="6207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4104" name="Line 31"/>
          <p:cNvSpPr>
            <a:spLocks noChangeShapeType="1"/>
          </p:cNvSpPr>
          <p:nvPr/>
        </p:nvSpPr>
        <p:spPr bwMode="auto">
          <a:xfrm>
            <a:off x="0" y="681038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2800">
              <a:solidFill>
                <a:prstClr val="black"/>
              </a:solidFill>
            </a:endParaRPr>
          </a:p>
        </p:txBody>
      </p:sp>
      <p:sp>
        <p:nvSpPr>
          <p:cNvPr id="4105" name="Line 31"/>
          <p:cNvSpPr>
            <a:spLocks noChangeShapeType="1"/>
          </p:cNvSpPr>
          <p:nvPr/>
        </p:nvSpPr>
        <p:spPr bwMode="auto">
          <a:xfrm>
            <a:off x="0" y="19050"/>
            <a:ext cx="9148763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2800">
              <a:solidFill>
                <a:prstClr val="black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2550" y="190500"/>
            <a:ext cx="7842250" cy="381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107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025" y="80963"/>
            <a:ext cx="60642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48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ngsana New" panose="02020603050405020304" pitchFamily="18" charset="-34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C0E28-FCA0-476C-B8C9-8A356D51402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E41A19-07C4-49F5-AA7C-956350604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65510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00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0ECD-60B6-41DF-B883-0BCEE6ABB8D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A33FFA8E-7CCC-49F2-81AA-717CAAB084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8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68530" tIns="34266" rIns="68530" bIns="34266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>
            <a:extLst>
              <a:ext uri="{FF2B5EF4-FFF2-40B4-BE49-F238E27FC236}">
                <a16:creationId xmlns:a16="http://schemas.microsoft.com/office/drawing/2014/main" id="{BD7F5704-6329-4DB3-8E9E-026F5C84495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68530" tIns="34266" rIns="68530" bIns="34266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>
            <a:extLst>
              <a:ext uri="{FF2B5EF4-FFF2-40B4-BE49-F238E27FC236}">
                <a16:creationId xmlns:a16="http://schemas.microsoft.com/office/drawing/2014/main" id="{80CC49DF-6C55-4ED0-A9E7-A5798391E85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68530" tIns="34266" rIns="68530" bIns="34266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BEF6DBE-7AB8-4433-9C51-CB86E11B7D77}"/>
              </a:ext>
            </a:extLst>
          </p:cNvPr>
          <p:cNvSpPr txBox="1">
            <a:spLocks/>
          </p:cNvSpPr>
          <p:nvPr userDrawn="1"/>
        </p:nvSpPr>
        <p:spPr>
          <a:xfrm>
            <a:off x="82551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00" dirty="0">
              <a:solidFill>
                <a:prstClr val="black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E66B3E6-4E66-425F-892C-39E18071BD39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30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47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0ECD-60B6-41DF-B883-0BCEE6ABB8D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785F95F1-3CDE-4E44-8E92-2A0936E798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8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68530" tIns="34266" rIns="68530" bIns="34266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>
            <a:extLst>
              <a:ext uri="{FF2B5EF4-FFF2-40B4-BE49-F238E27FC236}">
                <a16:creationId xmlns:a16="http://schemas.microsoft.com/office/drawing/2014/main" id="{2B65C93A-3F72-4647-841C-E936D1713C0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68530" tIns="34266" rIns="68530" bIns="34266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>
            <a:extLst>
              <a:ext uri="{FF2B5EF4-FFF2-40B4-BE49-F238E27FC236}">
                <a16:creationId xmlns:a16="http://schemas.microsoft.com/office/drawing/2014/main" id="{4C371ABE-E61C-41F3-872A-E3DC058C870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68530" tIns="34266" rIns="68530" bIns="34266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88B35BA-276F-496B-837F-69C8C0E761F8}"/>
              </a:ext>
            </a:extLst>
          </p:cNvPr>
          <p:cNvSpPr txBox="1">
            <a:spLocks/>
          </p:cNvSpPr>
          <p:nvPr userDrawn="1"/>
        </p:nvSpPr>
        <p:spPr>
          <a:xfrm>
            <a:off x="82551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100" dirty="0">
              <a:solidFill>
                <a:prstClr val="black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2B173AD-9A6E-48DD-A788-6311119ECB92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30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6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D8C28-4A14-467A-BA64-F91F8AD91F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510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4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1B54E-5685-4755-A77B-784961BD19F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4" r:id="rId12"/>
    <p:sldLayoutId id="214748376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44EE07-36C9-4B24-8B08-C2B2666CACD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Cordia New" pitchFamily="34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05D849-2596-481E-91F5-C0E0BEF10A0E}" type="slidenum">
              <a:rPr lang="th-TH" altLang="th-TH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647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30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0ECD-60B6-41DF-B883-0BCEE6ABB8D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76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chemeClr val="accent3">
                <a:lumMod val="0"/>
                <a:lumOff val="100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C0DB611-0B24-410B-B2DA-AD474DC992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457200"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98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56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j/93691104128?pwd=cnpIU3BCOVdIMWQyZEJFeWlNMGpidz09" TargetMode="External"/><Relationship Id="rId2" Type="http://schemas.openxmlformats.org/officeDocument/2006/relationships/hyperlink" Target="https://zoom.us/j/97088323904?pwd=VzNPaG8zcU5id3RKNTJuTnJES200dz09" TargetMode="Externa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s://zoom.us/j/98911862492?pwd=TzZOZjdTaDBUT010YlFnNitTYTA5UT09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57150" y="2528625"/>
            <a:ext cx="9148762" cy="1800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th-TH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การปรับตัวชี้วัดตามมาตรการปรับปรุงประสิทธิภาพ</a:t>
            </a:r>
            <a:br>
              <a:rPr lang="th-TH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ในการปฏิบัติราชการ ประจำปีงบประมาณ พ.ศ. 2563 เพื่อรองรับสถานการณ์การระบาดของโรคติดเชื้อไวรัสโคโรนาสายพันธุ์ใหม่ 2019 (</a:t>
            </a:r>
            <a:r>
              <a:rPr lang="en-US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COVID-19)</a:t>
            </a:r>
          </a:p>
        </p:txBody>
      </p:sp>
    </p:spTree>
    <p:extLst>
      <p:ext uri="{BB962C8B-B14F-4D97-AF65-F5344CB8AC3E}">
        <p14:creationId xmlns:p14="http://schemas.microsoft.com/office/powerpoint/2010/main" val="210485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512593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z="1000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h-TH" sz="10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31090"/>
            <a:ext cx="8486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2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กลไกการพิจารณาตัวชี้วัดของส่วนราชการและจังหวัด</a:t>
            </a:r>
            <a:endParaRPr lang="en-US" sz="24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1394" y="846822"/>
            <a:ext cx="7773456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buClr>
                <a:prstClr val="black"/>
              </a:buClr>
              <a:tabLst>
                <a:tab pos="810260" algn="l"/>
              </a:tabLst>
              <a:defRPr/>
            </a:pPr>
            <a:r>
              <a:rPr lang="th-TH" sz="1600" spc="-3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อ.ก.พ.ร</a:t>
            </a:r>
            <a:r>
              <a:rPr lang="th-TH" sz="1600" spc="-3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เกี่ยวกับการประเมินส่วนราชการตามมาตรการปรับปรุงประสิทธิภาพในการปฏิบัติราชการ </a:t>
            </a:r>
            <a:br>
              <a:rPr lang="th-TH" sz="1600" spc="-3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แต่งตั้งคณะทำงาน</a:t>
            </a:r>
            <a:r>
              <a:rPr lang="th-TH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เพื่อทำหน้าที่พิจารณาตัวชี้วัดของจังหวัด</a:t>
            </a:r>
          </a:p>
          <a:p>
            <a:pPr algn="thaiDist">
              <a:lnSpc>
                <a:spcPct val="110000"/>
              </a:lnSpc>
              <a:buClr>
                <a:prstClr val="black"/>
              </a:buClr>
              <a:tabLst>
                <a:tab pos="810260" algn="l"/>
              </a:tabLst>
              <a:defRPr/>
            </a:pPr>
            <a:r>
              <a:rPr lang="th-TH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(ตามคำสั่งคณะอนุกรรมการพัฒนาระบบราชการ เกี่ยวกับการประเมิน</a:t>
            </a:r>
            <a:r>
              <a:rPr lang="th-TH" sz="1200" spc="-3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ส่วนราชการตามมาตรการปรับปรุงประสิทธิภาพ</a:t>
            </a:r>
            <a:br>
              <a:rPr lang="th-TH" sz="1200" spc="-3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ในการปฏิบัติราชการ ที่ </a:t>
            </a:r>
            <a:r>
              <a:rPr lang="en-US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1/2562 </a:t>
            </a:r>
            <a:r>
              <a:rPr lang="th-TH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ลงวันที่ </a:t>
            </a:r>
            <a:r>
              <a:rPr lang="en-US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th-TH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ธันวาคม </a:t>
            </a:r>
            <a:r>
              <a:rPr lang="en-US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2562)</a:t>
            </a:r>
            <a:endParaRPr lang="th-TH" sz="12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3065" y="5035059"/>
            <a:ext cx="8770935" cy="1615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h-TH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ทำหน้าที่เป็นคณะกรรมการผู้ทรงคุณวุฒิเพื่อพิจารณาความเหมาะสมของตัวชี้วัด ค่าเป้าหมาย เกณฑ์การให้คะแนน </a:t>
            </a:r>
            <a:br>
              <a:rPr lang="th-TH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และน้ำหนักของตัวชี้วัดของส่วนราชการและจังหวัด ประจำปีงบประมาณ พ</a:t>
            </a:r>
            <a:r>
              <a:rPr lang="en-US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</a:t>
            </a:r>
            <a:r>
              <a:rPr lang="en-US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</a:t>
            </a:r>
            <a:r>
              <a:rPr lang="th-TH" sz="1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โดยพิจารณาจากประเด็นสำคัญ</a:t>
            </a:r>
            <a:b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ที่ต้องเร่งขับเคลื่อนการพัฒนาประเทศตามยุทธศาสตร์ชาติ แผนแม่บทภายใต้ยุทธศาสตร์ชาติ แผนพัฒนาเศรษฐกิจ</a:t>
            </a:r>
            <a:b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และสังคมแห่งชาติ ฉบับที่ 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นโยบายการพัฒนาที่ยั่งยืน (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SDGs) </a:t>
            </a: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นโยบายรัฐบาล และแผนยุทธศาสตร์ของส่วนราชการ </a:t>
            </a:r>
            <a:endParaRPr lang="en-US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ปฏิบัติงานอื่น ๆ ตามที่คณะอนุกรรมการพัฒนาระบบราชการ เกี่ยวกับการประเมินส่วนราชการตามมาตรการปรับปรุงประสิทธิภาพในการปฏิบัติราชการมอบหมาย</a:t>
            </a:r>
            <a:endParaRPr lang="en-US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D677E8-1F08-499A-BF92-14D5B3F2ECBD}"/>
              </a:ext>
            </a:extLst>
          </p:cNvPr>
          <p:cNvSpPr/>
          <p:nvPr/>
        </p:nvSpPr>
        <p:spPr>
          <a:xfrm>
            <a:off x="611714" y="3075150"/>
            <a:ext cx="5794295" cy="14157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t">
            <a:spAutoFit/>
          </a:bodyPr>
          <a:lstStyle/>
          <a:p>
            <a:pPr marL="228600" indent="-22860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  <a:tabLst>
                <a:tab pos="228600" algn="l"/>
                <a:tab pos="2689225" algn="l"/>
              </a:tabLst>
              <a:defRPr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นายวรากรณ์ สามโกเศศ	ประธาน</a:t>
            </a:r>
          </a:p>
          <a:p>
            <a:pPr marL="228600" indent="-22860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arenR"/>
              <a:tabLst>
                <a:tab pos="228600" algn="l"/>
                <a:tab pos="2689225" algn="l"/>
              </a:tabLst>
              <a:defRPr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เลขาธิการ ก.พ.ร. 	คณะทำงาน</a:t>
            </a:r>
          </a:p>
          <a:p>
            <a:pPr marL="228600" indent="-22860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arenR" startAt="3"/>
              <a:tabLst>
                <a:tab pos="228600" algn="l"/>
                <a:tab pos="2689225" algn="l"/>
              </a:tabLst>
              <a:defRPr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ผู้ทรงคุณวุฒิ จำนวน </a:t>
            </a:r>
            <a:r>
              <a:rPr 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3-5 </a:t>
            </a: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ท่าน	คณะทำงาน</a:t>
            </a:r>
          </a:p>
          <a:p>
            <a:pPr marL="228600" indent="-22860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arenR" startAt="3"/>
              <a:tabLst>
                <a:tab pos="228600" algn="l"/>
                <a:tab pos="2689225" algn="l"/>
              </a:tabLst>
              <a:defRPr/>
            </a:pPr>
            <a:r>
              <a:rPr lang="th-TH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เจ้าหน้าที่สำนักงาน ก.พ.ร. 	</a:t>
            </a:r>
            <a:r>
              <a:rPr lang="th-TH" sz="1400" spc="-7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คณะทำงานและเลขานุการ </a:t>
            </a:r>
            <a:br>
              <a:rPr lang="th-TH" sz="13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3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9D0949-54FA-4C47-8FE5-410E10B69A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9" y="965971"/>
            <a:ext cx="373065" cy="279438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66D3B3B-24F1-41C9-9E8C-FF152B1BD1AA}"/>
              </a:ext>
            </a:extLst>
          </p:cNvPr>
          <p:cNvSpPr/>
          <p:nvPr/>
        </p:nvSpPr>
        <p:spPr>
          <a:xfrm>
            <a:off x="625553" y="4632140"/>
            <a:ext cx="1450898" cy="36512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th-TH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อำนาจหน้าที่</a:t>
            </a:r>
            <a:endParaRPr lang="en-US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0ECDF1E-A656-405A-9F12-EF98CD0991E6}"/>
              </a:ext>
            </a:extLst>
          </p:cNvPr>
          <p:cNvSpPr/>
          <p:nvPr/>
        </p:nvSpPr>
        <p:spPr>
          <a:xfrm>
            <a:off x="611714" y="1995672"/>
            <a:ext cx="4369862" cy="3651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th-TH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คณะทำงานเพื่อพิจารณาตัวชี้วัดของจังหวัด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74D4983-A9E0-4F70-8446-DECE3994B969}"/>
              </a:ext>
            </a:extLst>
          </p:cNvPr>
          <p:cNvSpPr/>
          <p:nvPr/>
        </p:nvSpPr>
        <p:spPr>
          <a:xfrm>
            <a:off x="611714" y="2575103"/>
            <a:ext cx="1493311" cy="36512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th-TH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องค์ประกอบ</a:t>
            </a:r>
            <a:endParaRPr lang="en-US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15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>
              <a:defRPr/>
            </a:pPr>
            <a:fld id="{C7D103AA-8845-4AAA-8DCD-945F174AEA28}" type="slidenum">
              <a:rPr lang="th-TH" sz="100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th-TH" sz="10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8515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th-TH" sz="18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en-US" sz="18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ounded Rectangle 104">
            <a:extLst>
              <a:ext uri="{FF2B5EF4-FFF2-40B4-BE49-F238E27FC236}">
                <a16:creationId xmlns:a16="http://schemas.microsoft.com/office/drawing/2014/main" id="{E97171CF-8FF8-4F08-BA84-C57BB84A8951}"/>
              </a:ext>
            </a:extLst>
          </p:cNvPr>
          <p:cNvSpPr/>
          <p:nvPr/>
        </p:nvSpPr>
        <p:spPr>
          <a:xfrm>
            <a:off x="21827" y="81276"/>
            <a:ext cx="8883015" cy="584775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altLang="th-TH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ระยะเวลาการดำเนินการปรับตัวชี้วัด</a:t>
            </a:r>
            <a:br>
              <a:rPr lang="th-TH" altLang="th-TH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alt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ตามมาตรการปรับปรุงประสิทธิภาพในการปฏิบัติราชการ ประจำปีงบประมาณ พ</a:t>
            </a:r>
            <a:r>
              <a:rPr lang="en-US" alt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alt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</a:t>
            </a:r>
            <a:r>
              <a:rPr lang="en-US" alt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2563</a:t>
            </a:r>
            <a:endParaRPr lang="th-TH" altLang="th-TH" sz="1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068038" y="909504"/>
            <a:ext cx="932462" cy="314628"/>
            <a:chOff x="5246174" y="4153159"/>
            <a:chExt cx="723982" cy="3854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2556" y="4153159"/>
              <a:ext cx="417600" cy="382715"/>
            </a:xfrm>
            <a:prstGeom prst="rect">
              <a:avLst/>
            </a:prstGeom>
          </p:spPr>
        </p:pic>
        <p:grpSp>
          <p:nvGrpSpPr>
            <p:cNvPr id="23" name="Group 22"/>
            <p:cNvGrpSpPr/>
            <p:nvPr/>
          </p:nvGrpSpPr>
          <p:grpSpPr>
            <a:xfrm>
              <a:off x="5246174" y="4172879"/>
              <a:ext cx="365760" cy="365760"/>
              <a:chOff x="5630400" y="4304383"/>
              <a:chExt cx="467539" cy="469217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5630400" y="4304383"/>
                <a:ext cx="467539" cy="469217"/>
              </a:xfrm>
              <a:prstGeom prst="ellipse">
                <a:avLst/>
              </a:prstGeom>
              <a:solidFill>
                <a:srgbClr val="F8D88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2800">
                  <a:solidFill>
                    <a:prstClr val="white"/>
                  </a:solidFill>
                </a:endParaRPr>
              </a:p>
            </p:txBody>
          </p:sp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98120" y="4333183"/>
                <a:ext cx="335019" cy="335019"/>
              </a:xfrm>
              <a:prstGeom prst="rect">
                <a:avLst/>
              </a:prstGeom>
            </p:spPr>
          </p:pic>
        </p:grp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743024"/>
              </p:ext>
            </p:extLst>
          </p:nvPr>
        </p:nvGraphicFramePr>
        <p:xfrm>
          <a:off x="211981" y="1467586"/>
          <a:ext cx="8692861" cy="42312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43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9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7225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วัน/เดือน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</a:t>
                      </a:r>
                      <a:endParaRPr lang="en-US" sz="1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รายละเอียด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6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h-TH" sz="1300" spc="-2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 มิถุนายน</a:t>
                      </a:r>
                      <a:r>
                        <a:rPr lang="en-US" sz="1300" spc="-2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2563</a:t>
                      </a:r>
                      <a:endParaRPr lang="en-US" sz="1300" spc="-2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h-TH" sz="13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เสนอ อ.ก.พ.ร. เกี่ยวกับการประเมินส่วนราชการตามมาตรการปรับปรุงประสิทธิภาพในการปฏิบัติราชการเพื่อพิจารณาแนวทางการปรับเปลี่ยนตัวชี้วัด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7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r>
                        <a:rPr lang="th-TH" sz="13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มิถุนายน </a:t>
                      </a:r>
                      <a:r>
                        <a:rPr lang="en-US" sz="1300" spc="-2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h-TH" sz="13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แจ้งจังหวัดให้เสนอการปรับตัวชี้วัดตามมาตรการปรับปรุงประสิทธิภาพในการปฏิบัติราชการ ประจำปีงบประมาณ พ.ศ. 2563 เพื่อรองรับสถานการณ์การระบาดของโรคติดเชื้อไวรัสโคโรนาสายพันธุ์ใหม่ 2019 (</a:t>
                      </a:r>
                      <a:r>
                        <a:rPr lang="en-US" sz="13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pc="-2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  <a:r>
                        <a:rPr lang="en-US" sz="1300" spc="-2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300" spc="-2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มิถุนายน</a:t>
                      </a:r>
                      <a:r>
                        <a:rPr lang="en-US" sz="1300" spc="-2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300" spc="-2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2563</a:t>
                      </a:r>
                      <a:endParaRPr lang="en-US" sz="1300" spc="-2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h-TH" sz="13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ประชุมชี้แจงแนวทางการปรับเปลี่ยนตัวชี้วัดให้กับจังหวัดผ่านระบบอิเล็กทรอนิกส์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76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h-TH" sz="1300" b="1" spc="-20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ภายใน</a:t>
                      </a:r>
                      <a:r>
                        <a:rPr lang="en-US" sz="1300" b="1" spc="-20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300" b="1" spc="-20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r>
                        <a:rPr lang="en-US" sz="1300" b="1" spc="-20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300" b="1" spc="-20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กรกฎาคม</a:t>
                      </a:r>
                      <a:r>
                        <a:rPr lang="en-US" sz="1300" b="1" spc="-20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2563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h-TH" sz="13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จังหวัดจัดส่งคำขอปรับเปลี่ยนตัวชี้วัดมายังสำนักงาน ก.พ.ร. เพื่อพิจารณา</a:t>
                      </a:r>
                      <a:endParaRPr lang="en-US" sz="13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h-TH" sz="13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พร้อมส่งไฟล์ (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Active file) </a:t>
                      </a:r>
                      <a:r>
                        <a:rPr lang="th-TH" sz="1300" b="1" u="none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ทาง </a:t>
                      </a:r>
                      <a:r>
                        <a:rPr lang="en-US" sz="1300" b="1" u="none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e-mail :</a:t>
                      </a:r>
                      <a:r>
                        <a:rPr lang="th-TH" sz="1300" b="1" u="none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300" b="1" u="none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rad@opdc.go.th</a:t>
                      </a:r>
                      <a:endParaRPr lang="th-TH" sz="1300" b="1" u="none" dirty="0">
                        <a:solidFill>
                          <a:srgbClr val="0000CC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300" spc="-6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ภายใน</a:t>
                      </a:r>
                      <a:r>
                        <a:rPr lang="en-US" sz="1300" spc="-6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23</a:t>
                      </a:r>
                      <a:r>
                        <a:rPr lang="th-TH" sz="1300" spc="-6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กรกฎาคม</a:t>
                      </a:r>
                      <a:r>
                        <a:rPr lang="en-US" sz="1300" spc="-6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300" spc="-2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2563</a:t>
                      </a:r>
                      <a:endParaRPr lang="en-US" sz="1300" spc="-6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3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วิเคราะห์ข้อมูลและพิจารณาปรับตัวชี้วัดให้แก่จังหวัด</a:t>
                      </a:r>
                      <a:endParaRPr lang="en-US" sz="13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45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3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24 -31</a:t>
                      </a:r>
                      <a:r>
                        <a:rPr lang="th-TH" sz="13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300" spc="-6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กรกฎาคม</a:t>
                      </a:r>
                      <a:r>
                        <a:rPr lang="en-US" sz="1300" spc="-6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300" spc="-2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2563</a:t>
                      </a:r>
                      <a:endParaRPr lang="en-US" sz="13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h-TH" sz="13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ประชุมคณะกรรมการผู้ทรงคุณวุฒิเพื่อพิจารณาปรับตัวชี้วัดให้แก่ส่วนราชการและจังหวัด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62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h-TH" sz="1300" spc="-2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ภายใน</a:t>
                      </a:r>
                      <a:r>
                        <a:rPr lang="en-US" sz="1300" spc="-2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7</a:t>
                      </a:r>
                      <a:r>
                        <a:rPr lang="en-US" sz="1300" spc="-2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300" spc="-2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สิงหา</a:t>
                      </a:r>
                      <a:r>
                        <a:rPr lang="th-TH" sz="1300" spc="-2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คม </a:t>
                      </a:r>
                      <a:r>
                        <a:rPr lang="en-US" sz="1300" spc="-2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2563</a:t>
                      </a:r>
                      <a:endParaRPr lang="en-US" sz="1300" spc="-2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3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จัดทำหนังสือแจ้งผลการพิจารณาปรับตัวชี้วัด</a:t>
                      </a:r>
                      <a:r>
                        <a:rPr lang="th-TH" sz="13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แก่จังหวัด</a:t>
                      </a:r>
                      <a:endParaRPr lang="en-US" sz="13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2220FD6-33DA-41BD-8897-B0B24F48E4AD}"/>
              </a:ext>
            </a:extLst>
          </p:cNvPr>
          <p:cNvSpPr/>
          <p:nvPr/>
        </p:nvSpPr>
        <p:spPr>
          <a:xfrm>
            <a:off x="211981" y="872176"/>
            <a:ext cx="2816969" cy="36512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th-TH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ระยะเวลาการดำเนินการ</a:t>
            </a:r>
            <a:endParaRPr lang="en-US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891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ounded Rectangle 104">
            <a:extLst>
              <a:ext uri="{FF2B5EF4-FFF2-40B4-BE49-F238E27FC236}">
                <a16:creationId xmlns:a16="http://schemas.microsoft.com/office/drawing/2014/main" id="{E97171CF-8FF8-4F08-BA84-C57BB84A8951}"/>
              </a:ext>
            </a:extLst>
          </p:cNvPr>
          <p:cNvSpPr/>
          <p:nvPr/>
        </p:nvSpPr>
        <p:spPr>
          <a:xfrm>
            <a:off x="0" y="133085"/>
            <a:ext cx="8883015" cy="400110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alt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การประชุมชี้แจงส่วนราชการ</a:t>
            </a:r>
            <a:endParaRPr lang="th-TH" alt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14197"/>
            <a:ext cx="9144000" cy="553998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th-TH" sz="1600" b="1" dirty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การประชุมชี้แจงแนวทางการปรับตัวชี้วัดตามมาตรการปรับปรุงประสิทธิภาพฯ </a:t>
            </a:r>
            <a:b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4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วันที่ </a:t>
            </a:r>
            <a:r>
              <a:rPr lang="en-US" sz="14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</a:t>
            </a:r>
            <a:r>
              <a:rPr lang="th-TH" sz="14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มิถุนายน </a:t>
            </a:r>
            <a:r>
              <a:rPr lang="en-US" sz="14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</a:t>
            </a:r>
            <a:r>
              <a:rPr lang="th-TH" sz="14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เวลา </a:t>
            </a:r>
            <a:r>
              <a:rPr lang="en-US" sz="14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09.30</a:t>
            </a:r>
            <a:r>
              <a:rPr lang="th-TH" sz="14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น</a:t>
            </a:r>
            <a:r>
              <a:rPr lang="en-US" sz="14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4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ผ่านแอพลิเคชัน </a:t>
            </a:r>
            <a:r>
              <a:rPr lang="en-US" sz="14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Zoom</a:t>
            </a:r>
            <a:endParaRPr lang="th-TH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EABD182-AA26-4CBE-8BB4-33205BB5C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190719"/>
              </p:ext>
            </p:extLst>
          </p:nvPr>
        </p:nvGraphicFramePr>
        <p:xfrm>
          <a:off x="182880" y="1649197"/>
          <a:ext cx="8846821" cy="40767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78644">
                  <a:extLst>
                    <a:ext uri="{9D8B030D-6E8A-4147-A177-3AD203B41FA5}">
                      <a16:colId xmlns:a16="http://schemas.microsoft.com/office/drawing/2014/main" val="2450000034"/>
                    </a:ext>
                  </a:extLst>
                </a:gridCol>
                <a:gridCol w="3096101">
                  <a:extLst>
                    <a:ext uri="{9D8B030D-6E8A-4147-A177-3AD203B41FA5}">
                      <a16:colId xmlns:a16="http://schemas.microsoft.com/office/drawing/2014/main" val="2808579725"/>
                    </a:ext>
                  </a:extLst>
                </a:gridCol>
                <a:gridCol w="2809875">
                  <a:extLst>
                    <a:ext uri="{9D8B030D-6E8A-4147-A177-3AD203B41FA5}">
                      <a16:colId xmlns:a16="http://schemas.microsoft.com/office/drawing/2014/main" val="1385088936"/>
                    </a:ext>
                  </a:extLst>
                </a:gridCol>
                <a:gridCol w="2362201">
                  <a:extLst>
                    <a:ext uri="{9D8B030D-6E8A-4147-A177-3AD203B41FA5}">
                      <a16:colId xmlns:a16="http://schemas.microsoft.com/office/drawing/2014/main" val="4272394232"/>
                    </a:ext>
                  </a:extLst>
                </a:gridCol>
              </a:tblGrid>
              <a:tr h="59841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th-TH" sz="12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ห้องที่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th-TH" sz="12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th-TH" sz="12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ลิงค์เข้าประชุม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th-TH" sz="12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รหัสการประชุม (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Meeting ID)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Password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458623"/>
                  </a:ext>
                </a:extLst>
              </a:tr>
              <a:tr h="89762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ภาคตะวันออก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b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ภาคเหนือตอนล่าง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ภาคใต้ฝั่งอ่าวไทย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b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ภาคใต้ฝั่งอันดามัน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ภาคใต้ชายแดน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(26)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https://zoom.us/j/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97088323904</a:t>
                      </a: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?</a:t>
                      </a: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pwd</a:t>
                      </a: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=</a:t>
                      </a: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VzNPaG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</a:t>
                      </a: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zcU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</a:t>
                      </a: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id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</a:t>
                      </a: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RKNTJuTnJES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200</a:t>
                      </a: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dz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09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Meeting ID: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970 8832 3904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Password: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074286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169259"/>
                  </a:ext>
                </a:extLst>
              </a:tr>
              <a:tr h="138383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ภาคตะวันออกเฉียงเหนือตอนล่าง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ภาคตะวันออกเฉียงเหนือตอนล่าง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</a:t>
                      </a:r>
                      <a:endParaRPr lang="th-TH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ภาคกลางตอนล่าง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ภาคกลางตอนบน 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ภาคกลางปริมณฑล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ภาคกลางตอนล่าง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(25)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https://zoom.us/j/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93691104128</a:t>
                      </a: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?</a:t>
                      </a: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pwd</a:t>
                      </a: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=</a:t>
                      </a: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cnpIU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3</a:t>
                      </a: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BCOVdIMWQyZEJFeWlNMGpidz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09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Meeting ID: 936 9110 4128</a:t>
                      </a: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Password: 864307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951078"/>
                  </a:ext>
                </a:extLst>
              </a:tr>
              <a:tr h="119682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ภาคเหนือตอนบน 1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ภาคเหนือตอนบน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</a:t>
                      </a:r>
                      <a:b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ภาคเหนือตอนล่าง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ภาคตะวันออกเฉียงเหนือตอนบน 1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ภาคตะวันออกเฉียงเหนือตอนบน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</a:t>
                      </a:r>
                      <a:b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ภาคตะวันออกเฉียงเหนือตอนกลาง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(25)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https://zoom.us/j/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98911862492</a:t>
                      </a: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?</a:t>
                      </a: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pwd</a:t>
                      </a: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=</a:t>
                      </a: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TzZOZjdTaDBUT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010</a:t>
                      </a: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YlFnNitTYTA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5</a:t>
                      </a: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UT</a:t>
                      </a:r>
                      <a:r>
                        <a:rPr lang="th-TH" sz="1200" u="sng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09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Meeting ID: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989 1186 2492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  <a:tabLst>
                          <a:tab pos="540385" algn="l"/>
                          <a:tab pos="971550" algn="l"/>
                          <a:tab pos="1170305" algn="l"/>
                          <a:tab pos="148463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Password: </a:t>
                      </a:r>
                      <a:r>
                        <a:rPr lang="th-TH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990930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180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76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0B6DC-5814-435B-9164-87E16855D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" y="1879600"/>
            <a:ext cx="8808720" cy="211328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แบบฟอร์มคำขอเปลี่ยนแปลงรายละเอียดตัวชี้วัด 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และแบบฟอร์มเสนอตัวชี้วัดใหม่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ตามมาตรการปรับปรุงประสิทธิภาพ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ในการปฏิบัติราชการ 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ประจำปีงบประมาณ พ.ศ.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52032-6431-49B6-969E-E0033FCD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7048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D103AA-8845-4AAA-8DCD-945F174AEA28}" type="slidenum">
              <a:rPr kumimoji="0" lang="th-TH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th-TH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050F89-D91A-4CC4-8E17-0B7FC6F14F75}"/>
              </a:ext>
            </a:extLst>
          </p:cNvPr>
          <p:cNvSpPr/>
          <p:nvPr/>
        </p:nvSpPr>
        <p:spPr>
          <a:xfrm>
            <a:off x="38100" y="143867"/>
            <a:ext cx="8248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แบบฟอร์มคำขอเปลี่ยนแปลงรายละเอียดตัวชี้วัด และแบบฟอร์มเสนอตัวชี้วัดใหม่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04304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DAE81F-B923-4260-99E9-855656E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CE093-0AC2-4D13-B92F-1971B0C04253}" type="slidenum">
              <a:rPr kumimoji="0" lang="th-TH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th-TH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7" y="119269"/>
            <a:ext cx="8515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แบบฟอร์มสรุปภาพรวมการขอปรับตัวชี้วัดของจังหวัด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7BB715-F075-48B5-8905-523C3FC20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996076"/>
              </p:ext>
            </p:extLst>
          </p:nvPr>
        </p:nvGraphicFramePr>
        <p:xfrm>
          <a:off x="158423" y="948451"/>
          <a:ext cx="8744110" cy="328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699">
                  <a:extLst>
                    <a:ext uri="{9D8B030D-6E8A-4147-A177-3AD203B41FA5}">
                      <a16:colId xmlns:a16="http://schemas.microsoft.com/office/drawing/2014/main" val="4233219029"/>
                    </a:ext>
                  </a:extLst>
                </a:gridCol>
                <a:gridCol w="305263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849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8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9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9270"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ลำดับ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ประเด็นที่ขอปรับ  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 (ร้อยละ)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ที่ขอปรับใหม่</a:t>
                      </a:r>
                    </a:p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(ถ้ามี)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ปรับน้ำหนัก/ </a:t>
                      </a:r>
                      <a:b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ขอยกเลิกตัวชี้วัด ฯลฯ</a:t>
                      </a:r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xx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  <a:tr h="438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ปรับน้ำหนัก/ </a:t>
                      </a:r>
                      <a:b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ขอยกเลิกตัวชี้วัด ฯลฯ</a:t>
                      </a:r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xx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483321"/>
                  </a:ext>
                </a:extLst>
              </a:tr>
              <a:tr h="417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ปรับน้ำหนัก/ </a:t>
                      </a:r>
                      <a:b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ขอยกเลิกตัวชี้วัด ฯลฯ</a:t>
                      </a:r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xx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436905"/>
                  </a:ext>
                </a:extLst>
              </a:tr>
              <a:tr h="4242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ตัวชี้วัดการพัฒนาระบบฐานข้อมูลจังหวัด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678577"/>
                  </a:ext>
                </a:extLst>
              </a:tr>
              <a:tr h="4674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 ปรับค่าเป้าหมาย/ ปรับน้ำหนัก/ </a:t>
                      </a:r>
                      <a:b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ขอยกเลิกตัวชี้วัด ฯลฯ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xx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87679"/>
                  </a:ext>
                </a:extLst>
              </a:tr>
              <a:tr h="41146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1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31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DAE81F-B923-4260-99E9-855656E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CE093-0AC2-4D13-B92F-1971B0C04253}" type="slidenum">
              <a:rPr kumimoji="0" lang="th-TH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7" y="119269"/>
            <a:ext cx="8515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(ตัวอย่าง) แบบฟอร์มสรุปภาพรวมการปรับตัวชี้วัดของจังหวัด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7BB715-F075-48B5-8905-523C3FC2056B}"/>
              </a:ext>
            </a:extLst>
          </p:cNvPr>
          <p:cNvGraphicFramePr>
            <a:graphicFrameLocks noGrp="1"/>
          </p:cNvGraphicFramePr>
          <p:nvPr/>
        </p:nvGraphicFramePr>
        <p:xfrm>
          <a:off x="158423" y="948451"/>
          <a:ext cx="8744110" cy="3732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699">
                  <a:extLst>
                    <a:ext uri="{9D8B030D-6E8A-4147-A177-3AD203B41FA5}">
                      <a16:colId xmlns:a16="http://schemas.microsoft.com/office/drawing/2014/main" val="4233219029"/>
                    </a:ext>
                  </a:extLst>
                </a:gridCol>
                <a:gridCol w="305263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849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8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9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9270"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ลำดับ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ประเด็นที่ขอปรับ  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 (ร้อยละ)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ที่ขอปรับใหม่</a:t>
                      </a:r>
                    </a:p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(ถ้ามี)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AAAAA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 </a:t>
                      </a:r>
                      <a:b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  <a:tr h="438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BBBBB</a:t>
                      </a:r>
                      <a:endParaRPr kumimoji="0" lang="th-TH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ปรับน้ำหนัก</a:t>
                      </a:r>
                      <a:b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483321"/>
                  </a:ext>
                </a:extLst>
              </a:tr>
              <a:tr h="417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CCCCC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436905"/>
                  </a:ext>
                </a:extLst>
              </a:tr>
              <a:tr h="4242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การพัฒนาระบบฐานข้อมูลจังหวัด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2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678577"/>
                  </a:ext>
                </a:extLst>
              </a:tr>
              <a:tr h="4242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EEEEE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ยกเลิกตัวชี้วัด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4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FFFFF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เสนอตัวชี้วัดใหม่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87679"/>
                  </a:ext>
                </a:extLst>
              </a:tr>
              <a:tr h="41146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1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004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DAE81F-B923-4260-99E9-855656E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CE093-0AC2-4D13-B92F-1971B0C04253}" type="slidenum">
              <a:rPr kumimoji="0" lang="th-TH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7" y="119269"/>
            <a:ext cx="8515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(ตัวอย่าง) แบบฟอร์มสรุปภาพรวมการปรับตัวชี้วัดของจังหวัด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7BB715-F075-48B5-8905-523C3FC20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591791"/>
              </p:ext>
            </p:extLst>
          </p:nvPr>
        </p:nvGraphicFramePr>
        <p:xfrm>
          <a:off x="158423" y="948451"/>
          <a:ext cx="8744110" cy="3732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699">
                  <a:extLst>
                    <a:ext uri="{9D8B030D-6E8A-4147-A177-3AD203B41FA5}">
                      <a16:colId xmlns:a16="http://schemas.microsoft.com/office/drawing/2014/main" val="4233219029"/>
                    </a:ext>
                  </a:extLst>
                </a:gridCol>
                <a:gridCol w="305263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849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8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9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9270"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ลำดับ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ประเด็นที่ขอปรับ  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 (ร้อยละ)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ที่ขอปรับใหม่</a:t>
                      </a:r>
                    </a:p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(ถ้ามี)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AAAAA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 </a:t>
                      </a:r>
                      <a:b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  <a:tr h="438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BBBBB</a:t>
                      </a:r>
                      <a:endParaRPr kumimoji="0" lang="th-TH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ปรับน้ำหนัก</a:t>
                      </a:r>
                      <a:b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483321"/>
                  </a:ext>
                </a:extLst>
              </a:tr>
              <a:tr h="417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CCCCC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436905"/>
                  </a:ext>
                </a:extLst>
              </a:tr>
              <a:tr h="4242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การพัฒนาระบบฐานข้อมูลจังหวัด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2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678577"/>
                  </a:ext>
                </a:extLst>
              </a:tr>
              <a:tr h="4242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EEEEE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ยกเลิกตัวชี้วัด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4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FFFFF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เสนอตัวชี้วัดใหม่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87679"/>
                  </a:ext>
                </a:extLst>
              </a:tr>
              <a:tr h="41146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1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368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8202"/>
            <a:ext cx="8515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การขอปรับรายละเอียดตัวชี้วัดเดิม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505541"/>
              </p:ext>
            </p:extLst>
          </p:nvPr>
        </p:nvGraphicFramePr>
        <p:xfrm>
          <a:off x="72049" y="800813"/>
          <a:ext cx="9011791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9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1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9151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ประเด็นที่ขอปรับ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เดิม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ใหม่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เหตุผล/ปัญหา/ผลกระทบที่ได้รับ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9820"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ชื่อตัวชี้วัด</a:t>
                      </a:r>
                      <a:r>
                        <a:rPr lang="en-US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….</a:t>
                      </a:r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/องค์ประกอบ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b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ปรับน้ำหนัก/ </a:t>
                      </a:r>
                      <a:b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ขอยกเลิกตัวชี้วัด ฯลฯ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th-TH" sz="1000" dirty="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</a:t>
            </a:r>
            <a:endParaRPr kumimoji="0" lang="th-TH" altLang="th-TH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837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502400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D103AA-8845-4AAA-8DCD-945F174AEA28}" type="slidenum">
              <a:rPr kumimoji="0" lang="th-TH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th-TH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 bwMode="gray">
          <a:xfrm>
            <a:off x="99305" y="832490"/>
            <a:ext cx="7958845" cy="34409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95" y="827193"/>
            <a:ext cx="83980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ชื่อตัวชี้วัด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………..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6" name="ตาราง 9"/>
          <p:cNvGraphicFramePr>
            <a:graphicFrameLocks noGrp="1"/>
          </p:cNvGraphicFramePr>
          <p:nvPr/>
        </p:nvGraphicFramePr>
        <p:xfrm>
          <a:off x="99301" y="1235215"/>
          <a:ext cx="8902009" cy="140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h-TH" sz="10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0" y="233775"/>
            <a:ext cx="860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การเสนอตัวชี้วัดใหม่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305" y="2935390"/>
          <a:ext cx="5780100" cy="970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15282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14383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graphicFrame>
        <p:nvGraphicFramePr>
          <p:cNvPr id="26" name="ตาราง 9"/>
          <p:cNvGraphicFramePr>
            <a:graphicFrameLocks noGrp="1"/>
          </p:cNvGraphicFramePr>
          <p:nvPr/>
        </p:nvGraphicFramePr>
        <p:xfrm>
          <a:off x="99305" y="4786230"/>
          <a:ext cx="5780096" cy="558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6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299756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ตาราง 9">
            <a:extLst>
              <a:ext uri="{FF2B5EF4-FFF2-40B4-BE49-F238E27FC236}">
                <a16:creationId xmlns:a16="http://schemas.microsoft.com/office/drawing/2014/main" id="{1FCC445B-E140-4455-BB0D-C67387B791DD}"/>
              </a:ext>
            </a:extLst>
          </p:cNvPr>
          <p:cNvGraphicFramePr>
            <a:graphicFrameLocks noGrp="1"/>
          </p:cNvGraphicFramePr>
          <p:nvPr/>
        </p:nvGraphicFramePr>
        <p:xfrm>
          <a:off x="99301" y="3980120"/>
          <a:ext cx="5780100" cy="610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เงื่อนไข (ถ้ามี)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351273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1" name="กลุ่ม 4">
            <a:extLst>
              <a:ext uri="{FF2B5EF4-FFF2-40B4-BE49-F238E27FC236}">
                <a16:creationId xmlns:a16="http://schemas.microsoft.com/office/drawing/2014/main" id="{DB138557-8662-4FAD-821C-CD5A37D171FD}"/>
              </a:ext>
            </a:extLst>
          </p:cNvPr>
          <p:cNvGrpSpPr>
            <a:grpSpLocks/>
          </p:cNvGrpSpPr>
          <p:nvPr/>
        </p:nvGrpSpPr>
        <p:grpSpPr bwMode="auto">
          <a:xfrm>
            <a:off x="7977420" y="635158"/>
            <a:ext cx="1107285" cy="615553"/>
            <a:chOff x="7094187" y="1707729"/>
            <a:chExt cx="1164188" cy="613365"/>
          </a:xfrm>
        </p:grpSpPr>
        <p:pic>
          <p:nvPicPr>
            <p:cNvPr id="32" name="Picture 1" descr="C:\Users\dathpan\Downloads\056aac9a306aef891367aae43a86394b.jpg">
              <a:extLst>
                <a:ext uri="{FF2B5EF4-FFF2-40B4-BE49-F238E27FC236}">
                  <a16:creationId xmlns:a16="http://schemas.microsoft.com/office/drawing/2014/main" id="{1C8FDC59-D490-4774-BD7B-919EAA3763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7286862" y="1707729"/>
              <a:ext cx="742574" cy="613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2">
              <a:extLst>
                <a:ext uri="{FF2B5EF4-FFF2-40B4-BE49-F238E27FC236}">
                  <a16:creationId xmlns:a16="http://schemas.microsoft.com/office/drawing/2014/main" id="{81B12B46-6918-4A5E-85F8-02480A1B6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4187" y="1848543"/>
              <a:ext cx="1164188" cy="398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น้ำหนัก</a:t>
              </a:r>
              <a:endParaRPr kumimoji="0" lang="en-US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XX</a:t>
              </a:r>
              <a:endPara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5866415" y="3129469"/>
            <a:ext cx="3000541" cy="13132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(ข้อมูลประกอบ (ถ้ามี) เช่น กราฟข้อมูล/ ขั้นตอน</a:t>
            </a:r>
            <a:br>
              <a:rPr kumimoji="0" lang="th-TH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kumimoji="0" lang="th-TH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การดำเนินงาน/ </a:t>
            </a: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Roadmap </a:t>
            </a:r>
            <a:r>
              <a:rPr kumimoji="0" lang="th-TH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ของแผน เป็นต้น)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74981" y="5531660"/>
            <a:ext cx="137160" cy="1371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9305" y="5455929"/>
            <a:ext cx="8687361" cy="12478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เหตุผลที่ขอยกเลิกตัวชี้วัดเดิม และผลกระทบที่ได้รับ (โดยละเอียด) 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853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48E40E-E929-4460-98B4-4996CF33F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89578" y="6476486"/>
            <a:ext cx="2057400" cy="365125"/>
          </a:xfrm>
        </p:spPr>
        <p:txBody>
          <a:bodyPr/>
          <a:lstStyle/>
          <a:p>
            <a:r>
              <a:rPr lang="en-US" sz="1000" dirty="0">
                <a:solidFill>
                  <a:prstClr val="black">
                    <a:tint val="75000"/>
                  </a:prstClr>
                </a:solidFill>
              </a:rPr>
              <a:t>19</a:t>
            </a:r>
            <a:endParaRPr lang="th-TH" sz="10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4C1970-3634-4C4C-B9AF-D5029C7AC274}"/>
              </a:ext>
            </a:extLst>
          </p:cNvPr>
          <p:cNvSpPr/>
          <p:nvPr/>
        </p:nvSpPr>
        <p:spPr>
          <a:xfrm>
            <a:off x="163054" y="167759"/>
            <a:ext cx="7588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รายชื่อเจ้าหน้าที่ผู้ประสานงานกองพัฒนาระบบการบริหารงานส่วนภูมิภาค</a:t>
            </a:r>
            <a:endParaRPr lang="th-TH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9E39FC1-C7B8-45B4-A660-D2EECF153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062581"/>
              </p:ext>
            </p:extLst>
          </p:nvPr>
        </p:nvGraphicFramePr>
        <p:xfrm>
          <a:off x="280987" y="777361"/>
          <a:ext cx="8582025" cy="5699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675">
                  <a:extLst>
                    <a:ext uri="{9D8B030D-6E8A-4147-A177-3AD203B41FA5}">
                      <a16:colId xmlns:a16="http://schemas.microsoft.com/office/drawing/2014/main" val="1257086159"/>
                    </a:ext>
                  </a:extLst>
                </a:gridCol>
                <a:gridCol w="2860675">
                  <a:extLst>
                    <a:ext uri="{9D8B030D-6E8A-4147-A177-3AD203B41FA5}">
                      <a16:colId xmlns:a16="http://schemas.microsoft.com/office/drawing/2014/main" val="2589417985"/>
                    </a:ext>
                  </a:extLst>
                </a:gridCol>
                <a:gridCol w="2860675">
                  <a:extLst>
                    <a:ext uri="{9D8B030D-6E8A-4147-A177-3AD203B41FA5}">
                      <a16:colId xmlns:a16="http://schemas.microsoft.com/office/drawing/2014/main" val="1743740984"/>
                    </a:ext>
                  </a:extLst>
                </a:gridCol>
              </a:tblGrid>
              <a:tr h="3077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รายชื่อเจ้าหน้าที่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กลุ่มจังหวัดที่รับผิดชอบ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โทรศัพท์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 anchor="ctr"/>
                </a:tc>
                <a:extLst>
                  <a:ext uri="{0D108BD9-81ED-4DB2-BD59-A6C34878D82A}">
                    <a16:rowId xmlns:a16="http://schemas.microsoft.com/office/drawing/2014/main" val="1366559706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นางนันท์ชญาน์ จิรากร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</a:t>
                      </a:r>
                      <a:r>
                        <a:rPr lang="th-TH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</a:t>
                      </a: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</a:t>
                      </a:r>
                      <a:r>
                        <a:rPr lang="th-TH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</a:t>
                      </a: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</a:t>
                      </a: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080 795 4956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3991063835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นางสาวณัฐชยา เครือหงส์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</a:t>
                      </a: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081 421 3137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3376456022"/>
                  </a:ext>
                </a:extLst>
              </a:tr>
              <a:tr h="5745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นายอภิศักดิ์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หัตถะแสน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ภาคเหนือตอนบน 1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ภาคเหนือตอนบน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080 992 5196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229540660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นางสาววนิดา สุวรรณประภา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ภาคตะวันออกเฉียงเหนือตอนบน 1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ภาคตะวันออกเฉียงเหนือตอนบน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ภาคตะวันออกเฉียงเหนือตอนกลาง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085 030 3660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692709128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นางสาวกาญจนากร สามเมือง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ภาคใต้ฝั่งอ่าวไทย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ภาคใต้ฝั่งอันดามัน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ภาคใต้ชายแดน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089 681 0583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1996617399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นางสาวดวงเดือน จำปาเงิน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ภาคกลางตอนบน  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ภาคกลางปริมณฑล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089 043 7687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694254031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นายวีรวัตร บุณยรังกาญจน์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088 391 5338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2055760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38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-19228" y="708922"/>
            <a:ext cx="9163228" cy="1814169"/>
          </a:xfrm>
          <a:prstGeom prst="rect">
            <a:avLst/>
          </a:prstGeom>
          <a:solidFill>
            <a:schemeClr val="accent3">
              <a:lumMod val="40000"/>
              <a:lumOff val="60000"/>
              <a:alpha val="3764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0599" y="3358591"/>
            <a:ext cx="9163228" cy="3489535"/>
          </a:xfrm>
          <a:prstGeom prst="rect">
            <a:avLst/>
          </a:prstGeom>
          <a:solidFill>
            <a:schemeClr val="accent4">
              <a:lumMod val="20000"/>
              <a:lumOff val="80000"/>
              <a:alpha val="3803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8802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83002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fld id="{F787BCE6-A7AE-4862-8257-473FD87D2FC1}" type="slidenum">
              <a:rPr lang="th-TH" altLang="th-TH" sz="100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2</a:t>
            </a:fld>
            <a:endParaRPr lang="th-TH" altLang="th-TH" sz="1000" dirty="0">
              <a:solidFill>
                <a:srgbClr val="89898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313033" y="105315"/>
            <a:ext cx="856932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400" b="1" kern="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ที่มา</a:t>
            </a:r>
            <a:endParaRPr lang="en-US" sz="2400" dirty="0">
              <a:solidFill>
                <a:prstClr val="black"/>
              </a:solidFill>
              <a:cs typeface="Cordia New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8834" y="2451028"/>
            <a:ext cx="8202612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69875" indent="-269875" algn="thaiDist" eaLnBrk="0" fontAlgn="base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tabLst>
                <a:tab pos="174625" algn="l"/>
              </a:tabLst>
              <a:defRPr/>
            </a:pPr>
            <a:r>
              <a:rPr lang="th-TH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มติคณะรัฐมนตรีเมื่อวันที่</a:t>
            </a:r>
            <a:r>
              <a:rPr lang="en-US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17 </a:t>
            </a:r>
            <a:r>
              <a:rPr lang="th-TH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มีนาคม </a:t>
            </a:r>
            <a:r>
              <a:rPr lang="en-US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 </a:t>
            </a:r>
            <a:r>
              <a:rPr lang="th-TH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เห็นชอบ</a:t>
            </a:r>
            <a:endParaRPr lang="th-TH" sz="16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CC7AA6-9609-4E9E-959D-0B968ACB47B9}"/>
              </a:ext>
            </a:extLst>
          </p:cNvPr>
          <p:cNvSpPr txBox="1"/>
          <p:nvPr/>
        </p:nvSpPr>
        <p:spPr>
          <a:xfrm>
            <a:off x="-6749" y="2831739"/>
            <a:ext cx="9180576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เห็นชอบ </a:t>
            </a:r>
            <a:r>
              <a:rPr lang="th-TH" sz="14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การปรับแนวทางประเมินส่วนราชการและองค์การมหาชน ประจำปีงบประมาณ พ.ศ. </a:t>
            </a:r>
            <a:r>
              <a:rPr lang="en-US" sz="14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</a:t>
            </a:r>
            <a:r>
              <a:rPr lang="th-TH" sz="14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เพื่อรองรับสถานการณ์การระบาดของโรคติดเชื้อไวรัสโคโรนาสายพันธุ์ใหม่ 2019 (</a:t>
            </a:r>
            <a:r>
              <a:rPr lang="en-US" sz="1400" b="1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</a:t>
            </a:r>
            <a:r>
              <a:rPr lang="en-US" sz="14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th-TH" sz="14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19)</a:t>
            </a:r>
            <a:r>
              <a:rPr lang="th-TH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ตามที่สำนักงาน ก</a:t>
            </a:r>
            <a:r>
              <a:rPr lang="en-US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</a:t>
            </a:r>
            <a:r>
              <a:rPr lang="en-US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</a:t>
            </a:r>
            <a:r>
              <a:rPr lang="en-US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4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เสนอ</a:t>
            </a:r>
          </a:p>
        </p:txBody>
      </p:sp>
      <p:sp>
        <p:nvSpPr>
          <p:cNvPr id="34" name="Rectangle 33"/>
          <p:cNvSpPr/>
          <p:nvPr/>
        </p:nvSpPr>
        <p:spPr>
          <a:xfrm>
            <a:off x="0" y="704440"/>
            <a:ext cx="11368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ความเป็นมา</a:t>
            </a:r>
            <a:endParaRPr lang="en-US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Pentagon 52"/>
          <p:cNvSpPr/>
          <p:nvPr/>
        </p:nvSpPr>
        <p:spPr>
          <a:xfrm>
            <a:off x="4752725" y="948667"/>
            <a:ext cx="1486506" cy="1446360"/>
          </a:xfrm>
          <a:prstGeom prst="homePlate">
            <a:avLst>
              <a:gd name="adj" fmla="val 18862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55" name="Pentagon 54"/>
          <p:cNvSpPr/>
          <p:nvPr/>
        </p:nvSpPr>
        <p:spPr>
          <a:xfrm>
            <a:off x="6321946" y="951542"/>
            <a:ext cx="2760613" cy="1461327"/>
          </a:xfrm>
          <a:prstGeom prst="homePlate">
            <a:avLst>
              <a:gd name="adj" fmla="val 2371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56" name="Pentagon 55"/>
          <p:cNvSpPr/>
          <p:nvPr/>
        </p:nvSpPr>
        <p:spPr>
          <a:xfrm>
            <a:off x="2116535" y="951541"/>
            <a:ext cx="2565570" cy="1461328"/>
          </a:xfrm>
          <a:prstGeom prst="homePlate">
            <a:avLst>
              <a:gd name="adj" fmla="val 18742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52723" y="917699"/>
            <a:ext cx="13043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</a:t>
            </a:r>
            <a:r>
              <a:rPr lang="en-US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</a:t>
            </a:r>
            <a:r>
              <a:rPr lang="en-US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ในการประชุม ครั้งที่ </a:t>
            </a:r>
            <a:r>
              <a:rPr lang="en-US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4/2562</a:t>
            </a:r>
            <a:r>
              <a:rPr lang="th-TH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เมื่อวันที่</a:t>
            </a:r>
            <a:r>
              <a:rPr lang="en-US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</a:t>
            </a:r>
            <a:r>
              <a:rPr lang="th-TH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สิงหาคม </a:t>
            </a:r>
            <a:r>
              <a:rPr lang="en-US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2562</a:t>
            </a:r>
            <a:r>
              <a:rPr lang="th-TH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เห็นชอบแนวทาง</a:t>
            </a:r>
            <a:br>
              <a:rPr lang="th-TH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การประเมิน</a:t>
            </a:r>
            <a:r>
              <a:rPr lang="th-TH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ฯ ประจำปีงบประมาณ พ</a:t>
            </a:r>
            <a:r>
              <a:rPr lang="en-US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</a:t>
            </a:r>
            <a:r>
              <a:rPr lang="en-US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</a:t>
            </a:r>
            <a:r>
              <a:rPr lang="th-TH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โดยยึดแนวทางตามมติคณะรัฐมนตรี เมื่อวันที่ </a:t>
            </a:r>
            <a:r>
              <a:rPr lang="en-US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th-TH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พฤศจิกายน </a:t>
            </a:r>
            <a:r>
              <a:rPr lang="en-US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2561</a:t>
            </a:r>
          </a:p>
        </p:txBody>
      </p:sp>
      <p:sp>
        <p:nvSpPr>
          <p:cNvPr id="9" name="Rectangle 8"/>
          <p:cNvSpPr/>
          <p:nvPr/>
        </p:nvSpPr>
        <p:spPr>
          <a:xfrm>
            <a:off x="6353459" y="953438"/>
            <a:ext cx="24513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0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การแพร่ระบาดของโรคติดเชื้อไวรัสโคโรนา</a:t>
            </a:r>
            <a:br>
              <a:rPr lang="th-TH" sz="10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0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สายพันธุ์ใหม่ 2019 (</a:t>
            </a:r>
            <a:r>
              <a:rPr lang="en-US" sz="10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</a:t>
            </a:r>
            <a:r>
              <a:rPr lang="th-TH" sz="10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19) ทำให้หน่วยงานของรัฐต้องยกระดับการให้บริการประชาชนเพื่อเฝ้าระวัง ป้องกัน และควบคุมโรค ส่งผลให้มีผลกระทบต่อการดำเนินงานให้บรรลุเป้าหมายตัวชี้วัดตามภารกิจปกติของหน่วยงาน </a:t>
            </a:r>
            <a:r>
              <a:rPr lang="th-TH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 ก</a:t>
            </a:r>
            <a:r>
              <a:rPr lang="en-US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</a:t>
            </a:r>
            <a:r>
              <a:rPr lang="en-US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</a:t>
            </a:r>
            <a:r>
              <a:rPr lang="en-US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000" b="1" spc="-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จึงเสนอการปรับแนวทางประเมินส่วนราชการ </a:t>
            </a:r>
            <a:r>
              <a:rPr lang="th-TH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ประจำปีงบประมาณ พ</a:t>
            </a:r>
            <a:r>
              <a:rPr lang="en-US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</a:t>
            </a:r>
            <a:r>
              <a:rPr lang="en-US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</a:t>
            </a:r>
            <a:r>
              <a:rPr lang="th-TH" sz="10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เพื่อรองรับสถานการณ์ดังกล่าว</a:t>
            </a:r>
            <a:endParaRPr lang="en-US" sz="1000" b="1" spc="-4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2" descr="Image result for covid flat icon">
            <a:extLst>
              <a:ext uri="{FF2B5EF4-FFF2-40B4-BE49-F238E27FC236}">
                <a16:creationId xmlns:a16="http://schemas.microsoft.com/office/drawing/2014/main" id="{79F0AC5E-B497-43C3-924E-2E869C38D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8830" y="1166619"/>
            <a:ext cx="464816" cy="46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ctangle 58"/>
          <p:cNvSpPr/>
          <p:nvPr/>
        </p:nvSpPr>
        <p:spPr>
          <a:xfrm>
            <a:off x="10129060" y="3759636"/>
            <a:ext cx="2085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</a:t>
            </a:r>
            <a:r>
              <a:rPr 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</a:t>
            </a:r>
            <a:r>
              <a:rPr 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ในการประชุมครั้งที่</a:t>
            </a:r>
            <a:r>
              <a:rPr 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2/2562 </a:t>
            </a: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เมื่อวันที่ </a:t>
            </a:r>
            <a:r>
              <a:rPr 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</a:t>
            </a: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สิงหาคม </a:t>
            </a:r>
            <a:r>
              <a:rPr 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2562 </a:t>
            </a: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เห็นชอบหลักการประเมินองค์การมหาชน ประจำปีงบประมาณ พ</a:t>
            </a:r>
            <a:r>
              <a:rPr 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</a:t>
            </a:r>
            <a:r>
              <a:rPr 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2563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14363" y="4053052"/>
            <a:ext cx="8588478" cy="2548706"/>
          </a:xfrm>
          <a:prstGeom prst="rect">
            <a:avLst/>
          </a:prstGeom>
          <a:solidFill>
            <a:schemeClr val="accent5">
              <a:lumMod val="50000"/>
              <a:alpha val="3803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779991" y="4833588"/>
            <a:ext cx="1986418" cy="1592352"/>
          </a:xfrm>
          <a:prstGeom prst="roundRect">
            <a:avLst>
              <a:gd name="adj" fmla="val 12606"/>
            </a:avLst>
          </a:prstGeom>
          <a:solidFill>
            <a:schemeClr val="accent5">
              <a:lumMod val="60000"/>
              <a:lumOff val="40000"/>
              <a:alpha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BA8D83E2-F7B7-4F81-BEB8-C84FF7DF7C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427" y="4315840"/>
            <a:ext cx="530042" cy="440124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2C28327D-F15B-42FA-A699-E474BF72EA67}"/>
              </a:ext>
            </a:extLst>
          </p:cNvPr>
          <p:cNvSpPr/>
          <p:nvPr/>
        </p:nvSpPr>
        <p:spPr>
          <a:xfrm>
            <a:off x="833387" y="4279002"/>
            <a:ext cx="50448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lnSpc>
                <a:spcPts val="1600"/>
              </a:lnSpc>
              <a:spcBef>
                <a:spcPct val="0"/>
              </a:spcBef>
              <a:defRPr/>
            </a:pPr>
            <a:r>
              <a:rPr lang="th-TH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ให้หน่วยงานรวบรวมและจัดทำข้อมูล </a:t>
            </a:r>
            <a:r>
              <a:rPr lang="th-TH" sz="12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(มีนาคม </a:t>
            </a:r>
            <a:r>
              <a:rPr lang="en-US" sz="12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th-TH" sz="12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พฤษภาคม 2563)</a:t>
            </a:r>
            <a:r>
              <a:rPr lang="th-TH" sz="1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 eaLnBrk="0" fontAlgn="base" hangingPunct="0">
              <a:lnSpc>
                <a:spcPts val="1600"/>
              </a:lnSpc>
              <a:spcBef>
                <a:spcPct val="0"/>
              </a:spcBef>
              <a:defRPr/>
            </a:pPr>
            <a:br>
              <a:rPr lang="th-TH" sz="1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th-TH" sz="1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AutoShape 2">
            <a:extLst>
              <a:ext uri="{FF2B5EF4-FFF2-40B4-BE49-F238E27FC236}">
                <a16:creationId xmlns:a16="http://schemas.microsoft.com/office/drawing/2014/main" id="{2F793628-C19C-4325-96A9-0A2450CD6DEF}"/>
              </a:ext>
            </a:extLst>
          </p:cNvPr>
          <p:cNvSpPr>
            <a:spLocks/>
          </p:cNvSpPr>
          <p:nvPr/>
        </p:nvSpPr>
        <p:spPr bwMode="auto">
          <a:xfrm>
            <a:off x="433489" y="4233764"/>
            <a:ext cx="6117998" cy="2192175"/>
          </a:xfrm>
          <a:prstGeom prst="roundRect">
            <a:avLst>
              <a:gd name="adj" fmla="val 13474"/>
            </a:avLst>
          </a:prstGeom>
          <a:noFill/>
          <a:ln w="57150" cap="flat" cmpd="sng">
            <a:solidFill>
              <a:schemeClr val="bg1">
                <a:alpha val="31339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7093" tIns="27093" rIns="27093" bIns="27093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12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Helvetica Light" charset="0"/>
            </a:endParaRPr>
          </a:p>
        </p:txBody>
      </p:sp>
      <p:sp>
        <p:nvSpPr>
          <p:cNvPr id="65" name="AutoShape 3">
            <a:extLst>
              <a:ext uri="{FF2B5EF4-FFF2-40B4-BE49-F238E27FC236}">
                <a16:creationId xmlns:a16="http://schemas.microsoft.com/office/drawing/2014/main" id="{E72F865D-1006-4E3A-8269-DDDB19CDA368}"/>
              </a:ext>
            </a:extLst>
          </p:cNvPr>
          <p:cNvSpPr>
            <a:spLocks/>
          </p:cNvSpPr>
          <p:nvPr/>
        </p:nvSpPr>
        <p:spPr bwMode="auto">
          <a:xfrm>
            <a:off x="663956" y="4527258"/>
            <a:ext cx="5669280" cy="0"/>
          </a:xfrm>
          <a:prstGeom prst="roundRect">
            <a:avLst>
              <a:gd name="adj" fmla="val 50000"/>
            </a:avLst>
          </a:prstGeom>
          <a:solidFill>
            <a:srgbClr val="D8D6DA"/>
          </a:solidFill>
          <a:ln w="57150" cap="flat" cmpd="sng">
            <a:solidFill>
              <a:srgbClr val="D8D6DA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7093" tIns="27093" rIns="27093" bIns="27093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altLang="th-TH" sz="12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Helvetica Light" charset="0"/>
            </a:endParaRPr>
          </a:p>
        </p:txBody>
      </p:sp>
      <p:sp>
        <p:nvSpPr>
          <p:cNvPr id="66" name="Oval 4">
            <a:extLst>
              <a:ext uri="{FF2B5EF4-FFF2-40B4-BE49-F238E27FC236}">
                <a16:creationId xmlns:a16="http://schemas.microsoft.com/office/drawing/2014/main" id="{EDC8872C-795F-4233-8C39-A355937BE0B9}"/>
              </a:ext>
            </a:extLst>
          </p:cNvPr>
          <p:cNvSpPr>
            <a:spLocks/>
          </p:cNvSpPr>
          <p:nvPr/>
        </p:nvSpPr>
        <p:spPr bwMode="auto">
          <a:xfrm>
            <a:off x="9954889" y="3180855"/>
            <a:ext cx="548640" cy="548640"/>
          </a:xfrm>
          <a:prstGeom prst="ellipse">
            <a:avLst/>
          </a:prstGeom>
          <a:solidFill>
            <a:srgbClr val="FFFFFF"/>
          </a:solidFill>
          <a:ln w="38100" cap="flat" cmpd="sng">
            <a:solidFill>
              <a:srgbClr val="1F4E79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7093" tIns="27093" rIns="27093" bIns="27093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Helvetica Light" charset="0"/>
              </a:rPr>
              <a:t>มี</a:t>
            </a:r>
            <a:r>
              <a:rPr lang="en-US" altLang="th-TH" sz="1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Helvetica Light" charset="0"/>
              </a:rPr>
              <a:t>.</a:t>
            </a:r>
            <a:r>
              <a:rPr lang="th-TH" altLang="th-TH" sz="1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Helvetica Light" charset="0"/>
              </a:rPr>
              <a:t>ค</a:t>
            </a:r>
            <a:r>
              <a:rPr lang="en-US" altLang="th-TH" sz="1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Helvetica Light" charset="0"/>
              </a:rPr>
              <a:t>.</a:t>
            </a:r>
            <a:br>
              <a:rPr lang="th-TH" altLang="th-TH" sz="1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Helvetica Light" charset="0"/>
              </a:rPr>
            </a:br>
            <a:r>
              <a:rPr lang="en-US" altLang="th-TH" sz="1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Helvetica Light" charset="0"/>
              </a:rPr>
              <a:t>63</a:t>
            </a:r>
            <a:endParaRPr lang="th-TH" altLang="th-TH" sz="1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Helvetica Light" charset="0"/>
            </a:endParaRPr>
          </a:p>
        </p:txBody>
      </p:sp>
      <p:pic>
        <p:nvPicPr>
          <p:cNvPr id="68" name="Picture 2" descr="Image result for covid flat icon">
            <a:extLst>
              <a:ext uri="{FF2B5EF4-FFF2-40B4-BE49-F238E27FC236}">
                <a16:creationId xmlns:a16="http://schemas.microsoft.com/office/drawing/2014/main" id="{108625CB-299A-4F07-A54D-EF500037A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9060" y="2523091"/>
            <a:ext cx="310452" cy="310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Image result for covid flat icon">
            <a:extLst>
              <a:ext uri="{FF2B5EF4-FFF2-40B4-BE49-F238E27FC236}">
                <a16:creationId xmlns:a16="http://schemas.microsoft.com/office/drawing/2014/main" id="{826E205A-AC48-40BE-BF32-24EDEC038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0128" y="2740492"/>
            <a:ext cx="214522" cy="21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ounded Rectangle 70"/>
          <p:cNvSpPr/>
          <p:nvPr/>
        </p:nvSpPr>
        <p:spPr>
          <a:xfrm>
            <a:off x="579392" y="4880303"/>
            <a:ext cx="5812717" cy="5486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D8D6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316063" y="5048393"/>
            <a:ext cx="547614" cy="196442"/>
            <a:chOff x="-19878" y="4748592"/>
            <a:chExt cx="547614" cy="196442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-19878" y="4845239"/>
              <a:ext cx="457200" cy="0"/>
            </a:xfrm>
            <a:prstGeom prst="line">
              <a:avLst/>
            </a:prstGeom>
            <a:ln w="38100">
              <a:solidFill>
                <a:srgbClr val="F24858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344856" y="4748592"/>
              <a:ext cx="182880" cy="196442"/>
            </a:xfrm>
            <a:prstGeom prst="ellipse">
              <a:avLst/>
            </a:prstGeom>
            <a:solidFill>
              <a:srgbClr val="FFAB27">
                <a:alpha val="30196"/>
              </a:srgbClr>
            </a:solidFill>
            <a:ln w="19050">
              <a:solidFill>
                <a:srgbClr val="F248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5" name="Rectangle 74"/>
          <p:cNvSpPr/>
          <p:nvPr/>
        </p:nvSpPr>
        <p:spPr>
          <a:xfrm>
            <a:off x="911671" y="4888142"/>
            <a:ext cx="5349982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 eaLnBrk="0" fontAlgn="base" hangingPunct="0">
              <a:lnSpc>
                <a:spcPts val="16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th-TH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หน่วยงานสามารถเสนอขอปรับเปลี่ยนตัวชี้วัดเดิม</a:t>
            </a:r>
            <a: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ตามภารกิจปกติที่คาดว่า</a:t>
            </a:r>
            <a:b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ถูกผลกระทบจากการระบาดของโรคโควิด 19</a:t>
            </a:r>
            <a:endParaRPr lang="en-US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589461" y="5605623"/>
            <a:ext cx="5802648" cy="5486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D8D6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316063" y="5785215"/>
            <a:ext cx="547614" cy="196442"/>
            <a:chOff x="-19878" y="4748592"/>
            <a:chExt cx="547614" cy="196442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-19878" y="4845239"/>
              <a:ext cx="457200" cy="0"/>
            </a:xfrm>
            <a:prstGeom prst="line">
              <a:avLst/>
            </a:prstGeom>
            <a:ln w="38100">
              <a:solidFill>
                <a:srgbClr val="F24858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344856" y="4748592"/>
              <a:ext cx="182880" cy="196442"/>
            </a:xfrm>
            <a:prstGeom prst="ellipse">
              <a:avLst/>
            </a:prstGeom>
            <a:solidFill>
              <a:srgbClr val="FFAB27">
                <a:alpha val="30196"/>
              </a:srgbClr>
            </a:solidFill>
            <a:ln w="19050">
              <a:solidFill>
                <a:srgbClr val="F248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80" name="Rectangle 79"/>
          <p:cNvSpPr/>
          <p:nvPr/>
        </p:nvSpPr>
        <p:spPr>
          <a:xfrm>
            <a:off x="893104" y="5638144"/>
            <a:ext cx="5247350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 eaLnBrk="0" fontAlgn="base" hangingPunct="0">
              <a:lnSpc>
                <a:spcPts val="16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th-TH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หน่วยงานสามารถเสนอตัวชี้วัดใหม่ </a:t>
            </a:r>
            <a: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ในส่วนของการดำเนินการที่หน่วยงาน</a:t>
            </a:r>
            <a:b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ได้ทำหน้าที่ในการแก้ปัญหาหรือป้องกันการแพร่ระบาดของโรคโควิด 19 </a:t>
            </a:r>
          </a:p>
        </p:txBody>
      </p:sp>
      <p:sp>
        <p:nvSpPr>
          <p:cNvPr id="82" name="Oval 4">
            <a:extLst>
              <a:ext uri="{FF2B5EF4-FFF2-40B4-BE49-F238E27FC236}">
                <a16:creationId xmlns:a16="http://schemas.microsoft.com/office/drawing/2014/main" id="{70980E5F-A671-48CC-93A4-39844CD7F100}"/>
              </a:ext>
            </a:extLst>
          </p:cNvPr>
          <p:cNvSpPr>
            <a:spLocks/>
          </p:cNvSpPr>
          <p:nvPr/>
        </p:nvSpPr>
        <p:spPr bwMode="auto">
          <a:xfrm>
            <a:off x="10583507" y="2979381"/>
            <a:ext cx="731520" cy="731520"/>
          </a:xfrm>
          <a:prstGeom prst="ellipse">
            <a:avLst/>
          </a:prstGeom>
          <a:solidFill>
            <a:srgbClr val="FFFFFF"/>
          </a:solidFill>
          <a:ln w="38100" cap="flat" cmpd="sng">
            <a:solidFill>
              <a:srgbClr val="1F4E79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27093" tIns="27093" rIns="27093" bIns="27093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Helvetica Light" charset="0"/>
              </a:rPr>
              <a:t>มิ</a:t>
            </a:r>
            <a:r>
              <a:rPr lang="en-US" altLang="th-TH" sz="1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Helvetica Light" charset="0"/>
              </a:rPr>
              <a:t>.</a:t>
            </a:r>
            <a:r>
              <a:rPr lang="th-TH" altLang="th-TH" sz="1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Helvetica Light" charset="0"/>
              </a:rPr>
              <a:t>ย</a:t>
            </a:r>
            <a:r>
              <a:rPr lang="en-US" altLang="th-TH" sz="1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Helvetica Light" charset="0"/>
              </a:rPr>
              <a:t>.63</a:t>
            </a:r>
            <a:r>
              <a:rPr lang="th-TH" altLang="th-TH" sz="1000" b="1" spc="-6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Helvetica Light" charset="0"/>
              </a:rPr>
              <a:t>เป็นต้นไป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829688" y="4897315"/>
            <a:ext cx="1899429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lnSpc>
                <a:spcPts val="16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เมื่อสถานการณ์</a:t>
            </a:r>
            <a:b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การแพร่ระบาดของ</a:t>
            </a:r>
            <a:b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โรคโควิด 19 คลี่คลายลง </a:t>
            </a:r>
            <a:b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สำนักงาน ก.พ.ร. </a:t>
            </a:r>
            <a:b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จะนำข้อมูลดังกล่าวมาพิจารณาปรับตัวชี้วัด</a:t>
            </a:r>
            <a:br>
              <a:rPr lang="en-US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ให้แก่หน่วยงานต่อไป</a:t>
            </a:r>
          </a:p>
        </p:txBody>
      </p:sp>
      <p:sp>
        <p:nvSpPr>
          <p:cNvPr id="84" name="Isosceles Triangle 83"/>
          <p:cNvSpPr/>
          <p:nvPr/>
        </p:nvSpPr>
        <p:spPr>
          <a:xfrm rot="5400000">
            <a:off x="6431752" y="5093627"/>
            <a:ext cx="232429" cy="170230"/>
          </a:xfrm>
          <a:prstGeom prst="triangle">
            <a:avLst/>
          </a:prstGeom>
          <a:solidFill>
            <a:srgbClr val="F248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5" name="Isosceles Triangle 84"/>
          <p:cNvSpPr/>
          <p:nvPr/>
        </p:nvSpPr>
        <p:spPr>
          <a:xfrm rot="5400000">
            <a:off x="6438942" y="5778313"/>
            <a:ext cx="232429" cy="170230"/>
          </a:xfrm>
          <a:prstGeom prst="triangle">
            <a:avLst/>
          </a:prstGeom>
          <a:solidFill>
            <a:srgbClr val="F248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Arrow: Pentagon 105">
            <a:extLst>
              <a:ext uri="{FF2B5EF4-FFF2-40B4-BE49-F238E27FC236}">
                <a16:creationId xmlns:a16="http://schemas.microsoft.com/office/drawing/2014/main" id="{A4DCE3DE-1BE1-49AF-8382-613AA9CF09FD}"/>
              </a:ext>
            </a:extLst>
          </p:cNvPr>
          <p:cNvSpPr/>
          <p:nvPr/>
        </p:nvSpPr>
        <p:spPr>
          <a:xfrm>
            <a:off x="370487" y="3603665"/>
            <a:ext cx="1215366" cy="304164"/>
          </a:xfrm>
          <a:prstGeom prst="homePlate">
            <a:avLst/>
          </a:prstGeom>
          <a:solidFill>
            <a:srgbClr val="FFAB2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prstClr val="white"/>
              </a:solidFill>
              <a:latin typeface="DB Ozone X" panose="02000506090000020004" pitchFamily="2" charset="-34"/>
              <a:cs typeface="DB Ozone X" panose="02000506090000020004" pitchFamily="2" charset="-34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79894" y="3631504"/>
            <a:ext cx="13988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วัตถุประสงค์ </a:t>
            </a:r>
            <a:r>
              <a:rPr lang="en-US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89" name="Rectangle 88"/>
          <p:cNvSpPr/>
          <p:nvPr/>
        </p:nvSpPr>
        <p:spPr>
          <a:xfrm>
            <a:off x="1589929" y="3544165"/>
            <a:ext cx="7503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2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เพื่อให้หน่วยงานสามารถปฏิบัติภารกิจภายใต้วิกฤตได้อย่างมีประสิทธิภาพ ลดภาระในการดำเนินงานให้บรรลุเป้าหมาย</a:t>
            </a:r>
            <a:br>
              <a:rPr lang="en-US" sz="12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ของตัวชี้วัด และสามารถระดมทรัพยากรเพื่อแก้ไขวิกฤตของการแพร่ระบาดของโรคโควิด </a:t>
            </a:r>
            <a:r>
              <a:rPr lang="en-US" sz="12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</a:t>
            </a:r>
            <a:r>
              <a:rPr lang="th-TH" sz="12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ได้อย่างทันการณ์ </a:t>
            </a:r>
            <a:endParaRPr lang="en-US" sz="1200" spc="-4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8" y="3563552"/>
            <a:ext cx="393972" cy="3939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39369" y="4544122"/>
            <a:ext cx="2021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และส่งให้สำนักงาน ก.พ.ร.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69" name="Picture 2" descr="Image result for covid flat icon">
            <a:extLst>
              <a:ext uri="{FF2B5EF4-FFF2-40B4-BE49-F238E27FC236}">
                <a16:creationId xmlns:a16="http://schemas.microsoft.com/office/drawing/2014/main" id="{ECBBA6D8-CE77-4F89-A7A1-155DDBED4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875" y="5907136"/>
            <a:ext cx="480838" cy="480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163900" y="935541"/>
            <a:ext cx="231717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มติคณะรัฐมนตรี </a:t>
            </a:r>
            <a:r>
              <a:rPr 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พฤศจิกายน </a:t>
            </a:r>
            <a:r>
              <a:rPr 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2561</a:t>
            </a:r>
            <a:r>
              <a:rPr lang="th-TH" altLang="en-US" sz="10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เห็นชอบการประเมินส่วนราชการตามมาตรการ</a:t>
            </a:r>
            <a:r>
              <a:rPr lang="th-TH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ปรับปรุงประสิทธิภาพฯ ประจำปีงบประมาณ พ.ศ. </a:t>
            </a:r>
            <a:r>
              <a:rPr lang="en-US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2562</a:t>
            </a:r>
            <a:r>
              <a:rPr lang="th-TH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โดยแ</a:t>
            </a:r>
            <a:r>
              <a:rPr lang="th-TH" altLang="en-US" sz="10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บ่งเกณฑ์การประเมินเป็น </a:t>
            </a:r>
            <a:r>
              <a:rPr lang="en-US" altLang="en-US" sz="10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th-TH" altLang="en-US" sz="10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ระดับ โดยพิจารณาจากคะแนนเฉลี่ยในภาพรวม</a:t>
            </a:r>
            <a:r>
              <a:rPr lang="th-TH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ทุกองค์ประกอบ </a:t>
            </a:r>
            <a:br>
              <a:rPr lang="th-TH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และปรับรอบการประเมินเป็น ปีละ </a:t>
            </a:r>
            <a:r>
              <a:rPr lang="en-US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h-TH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รอบ </a:t>
            </a:r>
            <a:br>
              <a:rPr lang="th-TH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(รอบการประเมินตั้งแต่วันที่ </a:t>
            </a:r>
            <a:r>
              <a:rPr lang="en-US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h-TH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ตุลาคม ถึงวันที่ </a:t>
            </a:r>
            <a:r>
              <a:rPr lang="en-US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</a:t>
            </a:r>
            <a:r>
              <a:rPr lang="th-TH" alt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กันยายนของทุกปี)</a:t>
            </a:r>
          </a:p>
        </p:txBody>
      </p:sp>
      <p:sp>
        <p:nvSpPr>
          <p:cNvPr id="46" name="Pentagon 45"/>
          <p:cNvSpPr/>
          <p:nvPr/>
        </p:nvSpPr>
        <p:spPr>
          <a:xfrm>
            <a:off x="45157" y="946513"/>
            <a:ext cx="2005999" cy="1481270"/>
          </a:xfrm>
          <a:prstGeom prst="homePlate">
            <a:avLst>
              <a:gd name="adj" fmla="val 18742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2250" y="1053142"/>
            <a:ext cx="181127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มติคณะรัฐมนตรี </a:t>
            </a:r>
            <a:r>
              <a:rPr lang="en-US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th-TH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เมษายน </a:t>
            </a:r>
            <a:r>
              <a:rPr lang="en-US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2559</a:t>
            </a:r>
            <a:r>
              <a:rPr lang="th-TH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thaiDi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en-US" sz="1000" spc="-5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เห็นชอบ</a:t>
            </a:r>
            <a:r>
              <a:rPr lang="th-TH" altLang="en-US" sz="10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กับมาตรการปรับปรุงประสิทธิภาพในการปฏิบัติราชการ </a:t>
            </a:r>
            <a:r>
              <a:rPr lang="th-TH" altLang="en-US" sz="1000" spc="-6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โดยให้ประเมินใน </a:t>
            </a:r>
            <a:r>
              <a:rPr lang="en-US" altLang="en-US" sz="1000" spc="-6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th-TH" altLang="en-US" sz="1000" spc="-6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องค์ประกอบ </a:t>
            </a:r>
            <a:r>
              <a:rPr lang="th-TH" altLang="en-US" sz="10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และให้มีการประเมิน</a:t>
            </a:r>
            <a:r>
              <a:rPr lang="th-TH" sz="1000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ปีละ 2 รอบ </a:t>
            </a:r>
            <a:r>
              <a:rPr lang="th-TH" sz="1000" spc="-6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(รอบที่ 1 ตั้งแต่วันที่ 1 ตุลาคม –</a:t>
            </a:r>
            <a:br>
              <a:rPr lang="th-TH" sz="1000" spc="-6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000" spc="-6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 มีนาคม และ</a:t>
            </a:r>
            <a:r>
              <a:rPr lang="th-TH" sz="1000" spc="-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รอบที่ 2 ตั้งแต่</a:t>
            </a: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วันที่ 1 เมษายน– 3</a:t>
            </a:r>
            <a:r>
              <a:rPr lang="en-US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 </a:t>
            </a:r>
            <a:r>
              <a:rPr lang="th-TH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กันยายน)</a:t>
            </a:r>
            <a:endParaRPr lang="en-US" sz="1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38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14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D08D07-67D6-412E-AE5A-4E5BE69A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7048" y="6387560"/>
            <a:ext cx="2057400" cy="365125"/>
          </a:xfrm>
        </p:spPr>
        <p:txBody>
          <a:bodyPr/>
          <a:lstStyle/>
          <a:p>
            <a:fld id="{499852D4-5BD6-4151-ACA2-41529020464A}" type="slidenum">
              <a:rPr lang="th-TH" sz="1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3</a:t>
            </a:fld>
            <a:endParaRPr lang="th-TH" sz="1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104F44-B6A8-4BF3-966E-C454FCBCEC1C}"/>
              </a:ext>
            </a:extLst>
          </p:cNvPr>
          <p:cNvSpPr/>
          <p:nvPr/>
        </p:nvSpPr>
        <p:spPr>
          <a:xfrm>
            <a:off x="-313033" y="105315"/>
            <a:ext cx="856932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2400" b="1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 กำหนดการประชุม</a:t>
            </a:r>
            <a:endParaRPr lang="en-US" sz="2400" dirty="0">
              <a:cs typeface="Cordia New" pitchFamily="34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B6BD21-E9A2-495D-81CB-961AED7EA738}"/>
              </a:ext>
            </a:extLst>
          </p:cNvPr>
          <p:cNvSpPr/>
          <p:nvPr/>
        </p:nvSpPr>
        <p:spPr>
          <a:xfrm>
            <a:off x="476733" y="1065068"/>
            <a:ext cx="8380188" cy="3099118"/>
          </a:xfrm>
          <a:prstGeom prst="rect">
            <a:avLst/>
          </a:prstGeom>
          <a:ln w="127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2000"/>
              </a:lnSpc>
              <a:defRPr/>
            </a:pP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09.30 - 09.45 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  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เปิดการประชุม  โดย รองเลขาธิการ ก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(น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สุรุ่งลักษณ์ เมฆะอำนวยชัย)</a:t>
            </a:r>
          </a:p>
          <a:p>
            <a:pPr>
              <a:lnSpc>
                <a:spcPct val="112000"/>
              </a:lnSpc>
              <a:defRPr/>
            </a:pPr>
            <a:endParaRPr lang="th-TH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1325" indent="-1711325">
              <a:lnSpc>
                <a:spcPct val="112000"/>
              </a:lnSpc>
              <a:defRPr/>
            </a:pP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09.45 - 11.15 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การชี้แจงแนวทางการปรับตัวชี้วัดตามมาตรการปรับปรุงประสิทธิภาพในการปฏิบัติราชการ ประจำปีงบประมาณ พ.ศ. 2563 เพื่อรองรับสถานการณ์การระบาดของโรคติดเชื้อไวรัสโคโรนาสายพันธุ์ใหม่ 2019 (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 -19)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 ผู้อำนวยการกองพัฒนาระบบการบริหารงานส่วนภูมิภาค </a:t>
            </a:r>
            <a:b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(นายธนศักดิ์ มังกโรทัย)</a:t>
            </a:r>
          </a:p>
          <a:p>
            <a:pPr marL="2000250" indent="-2000250">
              <a:lnSpc>
                <a:spcPct val="112000"/>
              </a:lnSpc>
              <a:defRPr/>
            </a:pPr>
            <a:endParaRPr lang="th-TH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311275" indent="-1311275">
              <a:lnSpc>
                <a:spcPct val="112000"/>
              </a:lnSpc>
              <a:defRPr/>
            </a:pP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11.15 - 12.00 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  </a:t>
            </a:r>
            <a:r>
              <a:rPr lang="th-TH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แลกเปลี่ยนความคิดเห็นและตอบข้อคำถาม</a:t>
            </a:r>
            <a:endParaRPr lang="en-US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2000"/>
              </a:lnSpc>
              <a:defRPr/>
            </a:pPr>
            <a:endParaRPr lang="en-US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4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A345F1-DF9A-438D-8B39-BA4BB9A51549}"/>
              </a:ext>
            </a:extLst>
          </p:cNvPr>
          <p:cNvSpPr txBox="1"/>
          <p:nvPr/>
        </p:nvSpPr>
        <p:spPr>
          <a:xfrm>
            <a:off x="46279" y="167052"/>
            <a:ext cx="6944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แนวทางการปรับตัวชี้วัดของจังหวัด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Pentagon 36"/>
          <p:cNvSpPr/>
          <p:nvPr/>
        </p:nvSpPr>
        <p:spPr>
          <a:xfrm>
            <a:off x="106439" y="4851440"/>
            <a:ext cx="1972368" cy="1015663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0385" algn="l"/>
                <a:tab pos="971550" algn="l"/>
                <a:tab pos="1170305" algn="l"/>
              </a:tabLst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เงื่อนไขในการขอปรับรายละเอียดตัวชี้วัดและ/หรือเปลี่ยนแปลงตัวชี้วัดของจังหวัด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279" y="910868"/>
            <a:ext cx="2011337" cy="587767"/>
            <a:chOff x="-40201" y="1537493"/>
            <a:chExt cx="1971137" cy="263845"/>
          </a:xfrm>
        </p:grpSpPr>
        <p:sp>
          <p:nvSpPr>
            <p:cNvPr id="75" name="Arrow: Pentagon 105">
              <a:extLst>
                <a:ext uri="{FF2B5EF4-FFF2-40B4-BE49-F238E27FC236}">
                  <a16:creationId xmlns:a16="http://schemas.microsoft.com/office/drawing/2014/main" id="{A4DCE3DE-1BE1-49AF-8382-613AA9CF09FD}"/>
                </a:ext>
              </a:extLst>
            </p:cNvPr>
            <p:cNvSpPr/>
            <p:nvPr/>
          </p:nvSpPr>
          <p:spPr>
            <a:xfrm>
              <a:off x="-2011" y="1547279"/>
              <a:ext cx="1932947" cy="254059"/>
            </a:xfrm>
            <a:prstGeom prst="homePlate">
              <a:avLst/>
            </a:prstGeom>
            <a:solidFill>
              <a:srgbClr val="FFAB2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-40201" y="1537493"/>
              <a:ext cx="1846875" cy="124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2155094" y="1959446"/>
            <a:ext cx="6874524" cy="238305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lvl="0" indent="-228600" algn="l" defTabSz="914400" rtl="0" eaLnBrk="1" fontAlgn="auto" latinLnBrk="0" hangingPunct="1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2.1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กรณีการขอปรับรายละเอียดตัวชี้วัดเดิม </a:t>
            </a: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เช่น ขอปรับคำนิยาม ค่าเป้าหมาย น้ำหนัก ขอบเขต และเงื่อนไข เป็นต้น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ให้จังหวัดชี้แจงเหตุผล ความจำเป็น ปัญหาอุปสรรคในการดำเนินงาน พร้อมทั้งเสนอรายละเอียดที่ขอปรับใหม่ </a:t>
            </a: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โดยจัดทำรายละเอียดลงในแบบฟอร์มที่กำหนด</a:t>
            </a:r>
          </a:p>
          <a:p>
            <a:pPr marL="228600" marR="0" lvl="0" indent="-228600" algn="l" defTabSz="914400" rtl="0" eaLnBrk="1" fontAlgn="auto" latinLnBrk="0" hangingPunct="1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2.2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กรณีการขอยกเลิกตัวชี้วัดเดิม และเสนอตัวชี้วัดใหม่  </a:t>
            </a:r>
          </a:p>
          <a:p>
            <a:pPr marL="400050" marR="0" lvl="0" indent="-171450" algn="l" defTabSz="914400" rtl="0" eaLnBrk="1" fontAlgn="auto" latinLnBrk="0" hangingPunct="1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</a:t>
            </a: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สามารถเ</a:t>
            </a: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สนอตัวชี้วัดใหม่ที่เหมาะสมสอดคล้องกับการดำเนินงานของจังหวัด หรือ</a:t>
            </a:r>
          </a:p>
          <a:p>
            <a:pPr marL="400050" marR="0" lvl="0" indent="-171450" algn="l" defTabSz="914400" rtl="0" eaLnBrk="1" fontAlgn="auto" latinLnBrk="0" hangingPunct="1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พิจารณาคัดเลือกตัวชี้วัดเกี่ยวกับโรคติดเชื้อ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 </a:t>
            </a: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จากรายการตัวชี้วัดที่สำนักงาน ก.พ.ร. จัดทำขึ้น </a:t>
            </a:r>
          </a:p>
          <a:p>
            <a:pPr marL="228600" marR="0" lvl="0" indent="0" algn="l" defTabSz="914400" rtl="0" eaLnBrk="1" fontAlgn="auto" latinLnBrk="0" hangingPunct="1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ทั้งนี้ หากมีการปรับน้ำหนักตัวชี้วัด จังหวัดต้องเกลี่ยน้ำหนักตัวชี้วัดใหม่ </a:t>
            </a: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โดยน้ำหนักรวมยังคง</a:t>
            </a:r>
            <a:r>
              <a:rPr lang="th-TH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เท่ากับ</a:t>
            </a:r>
            <a:r>
              <a:rPr lang="en-US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</a:t>
            </a:r>
            <a:endParaRPr kumimoji="0" lang="th-TH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2.3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กรณีการขอยกเลิกตัวชี้วัด และไม่เสนอตัวชี้วัดใหม่ทดแทน </a:t>
            </a: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จังหวัดต้องเกลี่ยน้ำหนักตัวชี้วัดใหม่ </a:t>
            </a:r>
            <a:b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kumimoji="0" lang="th-TH" sz="1200" b="0" i="0" u="none" strike="sng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Pentagon 35"/>
          <p:cNvSpPr/>
          <p:nvPr/>
        </p:nvSpPr>
        <p:spPr>
          <a:xfrm>
            <a:off x="114382" y="2550809"/>
            <a:ext cx="1972368" cy="1200329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9DC3E6"/>
            </a:solidFill>
          </a:ln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แนวทางในการขอปรับรายละเอียดตัวชี้วัดและ/หรือเปลี่ยนแปลงตัวชี้วัดของจังหวัด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72218" y="6426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D103AA-8845-4AAA-8DCD-945F174AEA28}" type="slidenum">
              <a:rPr kumimoji="0" lang="th-TH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55094" y="4679496"/>
            <a:ext cx="6874524" cy="1410386"/>
          </a:xfrm>
          <a:prstGeom prst="rec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3.1   เมื่อจังหวัดขอปรับรายละเอียดตัวชี้วัดและ/หรือเปลี่ยนแปลงตัวชี้วัดของจังหวัดตามแนวทางข้อ 2 แล้ว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จังหวัดจะต้องเหลือตัวชี้วัดอย่างน้อย 3 ตัวชี้วัด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3.2 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ตัวชี้วัดที่จังหวัดไม่สามารถขอปรับรายละเอียดตัวชี้วัดและ/หรือเปลี่ยนแปลงตัวชี้วัดได้ คือ ตัวชี้วัดการพัฒนาระบบฐานข้อมูลจังหวัด </a:t>
            </a: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โดยจะต้องคงไว้ทั้งตัวชี้วัดและน้ำหนักของตัวชี้วัดนี้ </a:t>
            </a:r>
            <a:b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(ร้อยละ 10)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0385" algn="l"/>
                <a:tab pos="971550" algn="l"/>
              </a:tabLst>
              <a:defRPr/>
            </a:pPr>
            <a:endParaRPr kumimoji="0" lang="en-US" sz="12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C9B519-330B-440B-A245-8E1F4667D2CF}"/>
              </a:ext>
            </a:extLst>
          </p:cNvPr>
          <p:cNvSpPr/>
          <p:nvPr/>
        </p:nvSpPr>
        <p:spPr>
          <a:xfrm>
            <a:off x="-177995" y="916439"/>
            <a:ext cx="21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0385" algn="l"/>
                <a:tab pos="971550" algn="l"/>
              </a:tabLst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เหตุผลความจำเป็น</a:t>
            </a:r>
            <a:b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ของการปรับตัวชี้วัด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DEE442-BB0F-4E61-A705-5A49D45BFA93}"/>
              </a:ext>
            </a:extLst>
          </p:cNvPr>
          <p:cNvSpPr/>
          <p:nvPr/>
        </p:nvSpPr>
        <p:spPr>
          <a:xfrm>
            <a:off x="2155094" y="916998"/>
            <a:ext cx="6874524" cy="728726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จังหวัดได้รับผลกระทบจากปัจจัยภายนอกที่ไม่สามารถควบคุมได้ และไม่อยู่ในวิสัยที่จะคาดหมายหรือวางแผนเพื่อบริหารจัดการความเสี่ยงได้ เช่น การเปลี่ยนแปลงนโยบายรัฐบาล และการแพร่ระบาดของโรคติดเชื้อ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</a:t>
            </a: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 เป็นต้น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489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22416748-D669-4187-BB37-149F23297942}"/>
              </a:ext>
            </a:extLst>
          </p:cNvPr>
          <p:cNvSpPr txBox="1">
            <a:spLocks/>
          </p:cNvSpPr>
          <p:nvPr/>
        </p:nvSpPr>
        <p:spPr>
          <a:xfrm>
            <a:off x="83080" y="25781"/>
            <a:ext cx="8185006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การจัดกลุ่มมาตรการ 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 </a:t>
            </a:r>
            <a:r>
              <a:rPr lang="th-TH" sz="20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ของจังหวัด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CC66793-E883-4A07-9B6B-BEB4F29C7858}"/>
              </a:ext>
            </a:extLst>
          </p:cNvPr>
          <p:cNvSpPr txBox="1">
            <a:spLocks/>
          </p:cNvSpPr>
          <p:nvPr/>
        </p:nvSpPr>
        <p:spPr>
          <a:xfrm>
            <a:off x="1826514" y="730312"/>
            <a:ext cx="3142303" cy="27699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th-TH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r>
              <a:rPr lang="en-US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การดำเนินการของจังหวัด</a:t>
            </a:r>
            <a:endParaRPr lang="th-TH" sz="1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97CFEB4-747C-4B22-A825-80FFAB6B8441}"/>
              </a:ext>
            </a:extLst>
          </p:cNvPr>
          <p:cNvSpPr txBox="1">
            <a:spLocks/>
          </p:cNvSpPr>
          <p:nvPr/>
        </p:nvSpPr>
        <p:spPr>
          <a:xfrm>
            <a:off x="5732102" y="736079"/>
            <a:ext cx="2442347" cy="276999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th-TH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r>
              <a:rPr lang="en-US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ตัวชี้วัดตามมาตรการ</a:t>
            </a:r>
            <a:endParaRPr lang="th-TH" sz="1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62434D-60DB-4177-85F3-1C921CC196F3}"/>
              </a:ext>
            </a:extLst>
          </p:cNvPr>
          <p:cNvSpPr/>
          <p:nvPr/>
        </p:nvSpPr>
        <p:spPr>
          <a:xfrm>
            <a:off x="1733647" y="1094282"/>
            <a:ext cx="2834640" cy="2549336"/>
          </a:xfrm>
          <a:prstGeom prst="rect">
            <a:avLst/>
          </a:prstGeom>
          <a:noFill/>
          <a:ln w="28575">
            <a:solidFill>
              <a:srgbClr val="BC82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000" spc="-3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044A1B-C176-406B-A547-7F409815D719}"/>
              </a:ext>
            </a:extLst>
          </p:cNvPr>
          <p:cNvSpPr/>
          <p:nvPr/>
        </p:nvSpPr>
        <p:spPr>
          <a:xfrm>
            <a:off x="4570573" y="1094926"/>
            <a:ext cx="4537833" cy="2549337"/>
          </a:xfrm>
          <a:prstGeom prst="rect">
            <a:avLst/>
          </a:prstGeom>
          <a:solidFill>
            <a:srgbClr val="FFF2CC"/>
          </a:solidFill>
          <a:ln w="28575">
            <a:solidFill>
              <a:srgbClr val="BC82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00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8DC9ED-CB99-449C-AE98-ADAF9BDA59A7}"/>
              </a:ext>
            </a:extLst>
          </p:cNvPr>
          <p:cNvSpPr txBox="1"/>
          <p:nvPr/>
        </p:nvSpPr>
        <p:spPr>
          <a:xfrm>
            <a:off x="4558973" y="1114299"/>
            <a:ext cx="45850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 algn="thaiDist">
              <a:buFont typeface="+mj-lt"/>
              <a:buAutoNum type="arabicPeriod"/>
              <a:defRPr/>
            </a:pPr>
            <a:r>
              <a:rPr lang="th-TH" sz="1000" spc="-6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ความสำเร็จของการดำเนินการตามมาตรการป้องกันและเฝ้าระวังการระบาดของ </a:t>
            </a:r>
            <a:r>
              <a:rPr lang="en-US" sz="1000" spc="-6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</a:t>
            </a:r>
            <a:endParaRPr lang="th-TH" sz="1000" spc="-6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68275" indent="-168275" algn="thaiDist">
              <a:buFont typeface="+mj-lt"/>
              <a:buAutoNum type="arabicPeriod"/>
              <a:defRPr/>
            </a:pP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นวัตกรรมในการบริหารจัดการสถานการณ์/แก้ปัญหา/การเตรียมการรับมือต่อสถานการณ์ฉุกเฉิน </a:t>
            </a:r>
          </a:p>
          <a:p>
            <a:pPr marL="168275" indent="-168275" algn="thaiDist">
              <a:buFont typeface="+mj-lt"/>
              <a:buAutoNum type="arabicPeriod"/>
              <a:defRPr/>
            </a:pP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ร้อยละของจำนวน อปท. ที่เข้ามามีส่วนร่วมในการป้องกันการแพร่ระบาดของโรคติดเชื้อ</a:t>
            </a:r>
            <a:r>
              <a:rPr lang="en-US" sz="10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 </a:t>
            </a:r>
            <a:endParaRPr lang="th-TH" sz="1000" spc="-3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68275" indent="-168275" algn="thaiDist">
              <a:buFont typeface="+mj-lt"/>
              <a:buAutoNum type="arabicPeriod"/>
              <a:defRPr/>
            </a:pP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สัดส่วนจำนวนผู้ที่กระทำผิด ฝ่าฝืนมาตรการต่าง ๆ ที่จังหวัดกำหนด ต่อจำนวนประชากรแสนคน</a:t>
            </a:r>
          </a:p>
          <a:p>
            <a:pPr marL="168275" indent="-168275" algn="thaiDist">
              <a:buFont typeface="+mj-lt"/>
              <a:buAutoNum type="arabicPeriod"/>
              <a:defRPr/>
            </a:pP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ร้อยละของจำนวนเรื่องร้องเรียนของผู้บริโภคได้รับการแก้ไขตามที่กฎหมายกำหนด</a:t>
            </a:r>
          </a:p>
          <a:p>
            <a:pPr marL="168275" indent="-168275" algn="thaiDist">
              <a:buFont typeface="+mj-lt"/>
              <a:buAutoNum type="arabicPeriod"/>
              <a:defRPr/>
            </a:pP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อัตราผู้ติดเชื้อ </a:t>
            </a:r>
            <a:r>
              <a:rPr lang="en-US" sz="10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 </a:t>
            </a: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(สะสม) ต่อประชากรแสนคน</a:t>
            </a:r>
          </a:p>
          <a:p>
            <a:pPr marL="168275" indent="-168275" algn="thaiDist">
              <a:buFont typeface="+mj-lt"/>
              <a:buAutoNum type="arabicPeriod"/>
              <a:defRPr/>
            </a:pP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อัตราการเสียชีวิตจากการติดเชื้อ </a:t>
            </a:r>
            <a:r>
              <a:rPr lang="en-US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 </a:t>
            </a: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ต่อประชากรแสนคน </a:t>
            </a:r>
          </a:p>
          <a:p>
            <a:pPr marL="168275" indent="-168275" algn="thaiDist">
              <a:buFont typeface="+mj-lt"/>
              <a:buAutoNum type="arabicPeriod"/>
              <a:defRPr/>
            </a:pP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ความสำเร็จของการควบคุมจำนวนผู้ติดเชื้อ</a:t>
            </a:r>
            <a:r>
              <a:rPr lang="en-US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COVID-</a:t>
            </a: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 รายใหม่</a:t>
            </a:r>
          </a:p>
          <a:p>
            <a:pPr marL="168275" indent="-168275" algn="thaiDist">
              <a:buFont typeface="+mj-lt"/>
              <a:buAutoNum type="arabicPeriod"/>
              <a:defRPr/>
            </a:pP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ร้อยละของประชาชนกลุ่มเป้าหมายมีความพึงพอใจต่อการดำเนินการเฝ้าระวัง ป้องกัน ควบคุมโรคติดเชื้อ </a:t>
            </a:r>
            <a:r>
              <a:rPr lang="en-US" sz="10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 </a:t>
            </a: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ของจังหวัด</a:t>
            </a:r>
          </a:p>
          <a:p>
            <a:pPr marL="168275" indent="-168275" algn="thaiDist">
              <a:buFont typeface="+mj-lt"/>
              <a:buAutoNum type="arabicPeriod"/>
              <a:defRPr/>
            </a:pP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การถอดบทเรียน </a:t>
            </a:r>
            <a:r>
              <a:rPr lang="en-US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</a:t>
            </a:r>
          </a:p>
          <a:p>
            <a:pPr marL="168275" indent="-168275" algn="thaiDist">
              <a:buFont typeface="+mj-lt"/>
              <a:buAutoNum type="arabicPeriod"/>
              <a:defRPr/>
            </a:pP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ร้อยละของประชาชนที่มีการรับรู้ เข้าใจ เกี่ยวกับ </a:t>
            </a:r>
            <a:r>
              <a:rPr lang="en-US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 </a:t>
            </a: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ของจังหวัด</a:t>
            </a:r>
          </a:p>
          <a:p>
            <a:pPr marL="168275" indent="-168275" algn="thaiDist">
              <a:buFontTx/>
              <a:buAutoNum type="arabicPeriod"/>
              <a:defRPr/>
            </a:pPr>
            <a:endParaRPr lang="th-TH" sz="1000" spc="-4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Arrow: Pentagon 10">
            <a:extLst>
              <a:ext uri="{FF2B5EF4-FFF2-40B4-BE49-F238E27FC236}">
                <a16:creationId xmlns:a16="http://schemas.microsoft.com/office/drawing/2014/main" id="{80F232B7-DA11-4D75-BE40-09CE4D015D63}"/>
              </a:ext>
            </a:extLst>
          </p:cNvPr>
          <p:cNvSpPr/>
          <p:nvPr/>
        </p:nvSpPr>
        <p:spPr>
          <a:xfrm>
            <a:off x="427797" y="1078016"/>
            <a:ext cx="1398718" cy="365760"/>
          </a:xfrm>
          <a:prstGeom prst="homePlate">
            <a:avLst/>
          </a:prstGeom>
          <a:solidFill>
            <a:srgbClr val="FFD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B4F8F5-F475-4404-935D-215A682A3DDC}"/>
              </a:ext>
            </a:extLst>
          </p:cNvPr>
          <p:cNvSpPr txBox="1"/>
          <p:nvPr/>
        </p:nvSpPr>
        <p:spPr>
          <a:xfrm>
            <a:off x="481534" y="1044091"/>
            <a:ext cx="11544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กลุ่มมาตรการ</a:t>
            </a:r>
            <a:b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ด้านการป้องกัน</a:t>
            </a:r>
            <a:endParaRPr lang="en-US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F497D5-07B4-4344-9962-C72FDDE507B4}"/>
              </a:ext>
            </a:extLst>
          </p:cNvPr>
          <p:cNvSpPr txBox="1"/>
          <p:nvPr/>
        </p:nvSpPr>
        <p:spPr>
          <a:xfrm>
            <a:off x="34213" y="1471659"/>
            <a:ext cx="1604086" cy="707886"/>
          </a:xfrm>
          <a:prstGeom prst="rect">
            <a:avLst/>
          </a:prstGeom>
          <a:solidFill>
            <a:srgbClr val="FFD166"/>
          </a:solidFill>
        </p:spPr>
        <p:txBody>
          <a:bodyPr wrap="square" rtlCol="0">
            <a:spAutoFit/>
          </a:bodyPr>
          <a:lstStyle/>
          <a:p>
            <a:pPr algn="thaiDist">
              <a:defRPr/>
            </a:pPr>
            <a:r>
              <a:rPr lang="th-TH" sz="1000" spc="-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เป็นมาตรการป้องกันเพื่อไม่ให้เกิด</a:t>
            </a: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การแพร่ระบาดของไวรัส </a:t>
            </a:r>
            <a:r>
              <a:rPr lang="en-US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</a:t>
            </a: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000" spc="-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หรือไม่ให้จำนวนผู้ติดเชื้อเพิ่มขึ้น</a:t>
            </a:r>
            <a:endParaRPr lang="en-US" sz="1000" spc="-2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1F7500-AB52-41E0-8E44-3752685AE114}"/>
              </a:ext>
            </a:extLst>
          </p:cNvPr>
          <p:cNvSpPr/>
          <p:nvPr/>
        </p:nvSpPr>
        <p:spPr>
          <a:xfrm>
            <a:off x="34213" y="1078016"/>
            <a:ext cx="365760" cy="365760"/>
          </a:xfrm>
          <a:prstGeom prst="rect">
            <a:avLst/>
          </a:prstGeom>
          <a:solidFill>
            <a:srgbClr val="FFD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en-US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26D1A90-015E-4E69-BB54-BD6BB50BF7A1}"/>
              </a:ext>
            </a:extLst>
          </p:cNvPr>
          <p:cNvSpPr/>
          <p:nvPr/>
        </p:nvSpPr>
        <p:spPr>
          <a:xfrm>
            <a:off x="1135147" y="365254"/>
            <a:ext cx="697938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จากการสำรวจมาตรการของจังหวัด</a:t>
            </a:r>
            <a:r>
              <a:rPr lang="en-US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เมื่อวันที่ </a:t>
            </a:r>
            <a:r>
              <a:rPr lang="en-US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</a:t>
            </a: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เม.ย</a:t>
            </a:r>
            <a:r>
              <a:rPr lang="en-US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63</a:t>
            </a: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มีจำนวนทั้งหมด 904 มาตรการ </a:t>
            </a:r>
            <a:endParaRPr lang="en-US" sz="110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79DD585-B9D5-4E08-B4AE-76F09C65EE74}"/>
              </a:ext>
            </a:extLst>
          </p:cNvPr>
          <p:cNvSpPr/>
          <p:nvPr/>
        </p:nvSpPr>
        <p:spPr>
          <a:xfrm>
            <a:off x="1733647" y="3982436"/>
            <a:ext cx="2834640" cy="1015343"/>
          </a:xfrm>
          <a:prstGeom prst="rect">
            <a:avLst/>
          </a:prstGeom>
          <a:noFill/>
          <a:ln w="28575">
            <a:solidFill>
              <a:srgbClr val="90351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000" spc="-3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466CEA7-AE91-43E3-A55E-9EF813AE5D92}"/>
              </a:ext>
            </a:extLst>
          </p:cNvPr>
          <p:cNvSpPr/>
          <p:nvPr/>
        </p:nvSpPr>
        <p:spPr>
          <a:xfrm>
            <a:off x="4558238" y="3980676"/>
            <a:ext cx="4537831" cy="1014012"/>
          </a:xfrm>
          <a:prstGeom prst="rect">
            <a:avLst/>
          </a:prstGeom>
          <a:solidFill>
            <a:srgbClr val="FBE5D6"/>
          </a:solidFill>
          <a:ln w="28575">
            <a:solidFill>
              <a:srgbClr val="90351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00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1CA9231-76CA-4142-8A72-DFFEA42E72CA}"/>
              </a:ext>
            </a:extLst>
          </p:cNvPr>
          <p:cNvSpPr txBox="1"/>
          <p:nvPr/>
        </p:nvSpPr>
        <p:spPr>
          <a:xfrm>
            <a:off x="4552660" y="4151908"/>
            <a:ext cx="4575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8275" indent="-168275" algn="thaiDist">
              <a:buFontTx/>
              <a:buAutoNum type="arabicPeriod"/>
              <a:defRPr/>
            </a:pPr>
            <a:r>
              <a:rPr lang="th-TH" sz="1000" spc="-6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ความสำเร็จในการช่วยเหลือเยียวยากลุ่มเป้าหมายที่ได้รับผลกระทบจากสถานการณ์ระบาดของเชื้อ </a:t>
            </a:r>
            <a:r>
              <a:rPr lang="en-US" sz="1000" spc="-6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</a:t>
            </a:r>
          </a:p>
          <a:p>
            <a:pPr marL="168275" indent="-168275" algn="thaiDist">
              <a:buFontTx/>
              <a:buAutoNum type="arabicPeriod"/>
              <a:defRPr/>
            </a:pPr>
            <a:r>
              <a:rPr lang="th-TH" sz="10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จำนวนเรื่องร้องเรียนเกี่ยวกับการช่วยเหลือเยียวยาผู้ที่ได้รับผลกระทบจากสถานการณ์ระบาดของเชื้อ </a:t>
            </a:r>
            <a:r>
              <a:rPr lang="en-US" sz="10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 </a:t>
            </a:r>
            <a:r>
              <a:rPr lang="th-TH" sz="10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ที่ได้รับการแก้ไข</a:t>
            </a:r>
          </a:p>
        </p:txBody>
      </p:sp>
      <p:sp>
        <p:nvSpPr>
          <p:cNvPr id="71" name="Arrow: Pentagon 10">
            <a:extLst>
              <a:ext uri="{FF2B5EF4-FFF2-40B4-BE49-F238E27FC236}">
                <a16:creationId xmlns:a16="http://schemas.microsoft.com/office/drawing/2014/main" id="{7BF82EFF-DA22-41CF-AA43-BEA6BF03CC35}"/>
              </a:ext>
            </a:extLst>
          </p:cNvPr>
          <p:cNvSpPr/>
          <p:nvPr/>
        </p:nvSpPr>
        <p:spPr>
          <a:xfrm>
            <a:off x="427797" y="3972783"/>
            <a:ext cx="1398718" cy="365760"/>
          </a:xfrm>
          <a:prstGeom prst="homePlate">
            <a:avLst/>
          </a:prstGeom>
          <a:solidFill>
            <a:srgbClr val="E07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DD4B519-8E1D-4550-B62D-7185C3BB8AB1}"/>
              </a:ext>
            </a:extLst>
          </p:cNvPr>
          <p:cNvSpPr txBox="1"/>
          <p:nvPr/>
        </p:nvSpPr>
        <p:spPr>
          <a:xfrm>
            <a:off x="481534" y="3938858"/>
            <a:ext cx="11817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กลุ่มมาตรการ</a:t>
            </a:r>
            <a:b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ด้านการเยียวยา</a:t>
            </a:r>
            <a:endParaRPr lang="en-US" sz="11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13E774C-C698-4B7E-A05D-F44DEE5E0376}"/>
              </a:ext>
            </a:extLst>
          </p:cNvPr>
          <p:cNvSpPr txBox="1"/>
          <p:nvPr/>
        </p:nvSpPr>
        <p:spPr>
          <a:xfrm>
            <a:off x="34213" y="4366426"/>
            <a:ext cx="1604086" cy="553998"/>
          </a:xfrm>
          <a:prstGeom prst="rect">
            <a:avLst/>
          </a:prstGeom>
          <a:solidFill>
            <a:srgbClr val="E07A5F"/>
          </a:solidFill>
        </p:spPr>
        <p:txBody>
          <a:bodyPr wrap="square" rtlCol="0">
            <a:spAutoFit/>
          </a:bodyPr>
          <a:lstStyle/>
          <a:p>
            <a:pPr algn="thaiDist">
              <a:defRPr/>
            </a:pPr>
            <a:r>
              <a:rPr lang="th-TH" sz="1000" spc="-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เป็นมาตรการเยียวยาผู้ที่ได้รับผลกระทบจาก</a:t>
            </a:r>
            <a:r>
              <a:rPr lang="th-TH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การแพร่ระบาดของไวรัส </a:t>
            </a:r>
            <a:r>
              <a:rPr lang="en-US" sz="1000" spc="-4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</a:t>
            </a:r>
            <a:endParaRPr lang="en-US" sz="1000" spc="-2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B1DD545-4074-4FE6-AD23-498602774998}"/>
              </a:ext>
            </a:extLst>
          </p:cNvPr>
          <p:cNvSpPr/>
          <p:nvPr/>
        </p:nvSpPr>
        <p:spPr>
          <a:xfrm>
            <a:off x="34213" y="3972783"/>
            <a:ext cx="365760" cy="365760"/>
          </a:xfrm>
          <a:prstGeom prst="rect">
            <a:avLst/>
          </a:prstGeom>
          <a:solidFill>
            <a:srgbClr val="E07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US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0DE71D3-AC2E-4578-85C3-0FC5E23D8E50}"/>
              </a:ext>
            </a:extLst>
          </p:cNvPr>
          <p:cNvSpPr/>
          <p:nvPr/>
        </p:nvSpPr>
        <p:spPr>
          <a:xfrm>
            <a:off x="1721791" y="5375999"/>
            <a:ext cx="2834640" cy="960212"/>
          </a:xfrm>
          <a:prstGeom prst="rect">
            <a:avLst/>
          </a:prstGeom>
          <a:noFill/>
          <a:ln w="28575">
            <a:solidFill>
              <a:srgbClr val="8F898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000" spc="-3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9044EA6-1B0B-45BA-9541-13B49D8E836D}"/>
              </a:ext>
            </a:extLst>
          </p:cNvPr>
          <p:cNvSpPr/>
          <p:nvPr/>
        </p:nvSpPr>
        <p:spPr>
          <a:xfrm>
            <a:off x="4548191" y="5379762"/>
            <a:ext cx="4537830" cy="958240"/>
          </a:xfrm>
          <a:prstGeom prst="rect">
            <a:avLst/>
          </a:prstGeom>
          <a:solidFill>
            <a:srgbClr val="F0F0F0"/>
          </a:solidFill>
          <a:ln w="28575">
            <a:solidFill>
              <a:srgbClr val="8F898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00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F91F68B-5A6A-4010-A50F-93C5F6A2F2A0}"/>
              </a:ext>
            </a:extLst>
          </p:cNvPr>
          <p:cNvSpPr txBox="1"/>
          <p:nvPr/>
        </p:nvSpPr>
        <p:spPr>
          <a:xfrm>
            <a:off x="4571998" y="5487838"/>
            <a:ext cx="4475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525" indent="-136525" algn="thaiDist">
              <a:buFont typeface="+mj-lt"/>
              <a:buAutoNum type="arabicPeriod"/>
              <a:defRPr/>
            </a:pP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ความสำเร็จของการจัดทำแผนปฏิบัติการเพื่อฟื้นฟูจังหวัดภายหลังสถานการณ์</a:t>
            </a:r>
            <a:b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การแพร่ระบาดของ 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  </a:t>
            </a: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คลี่คลาย</a:t>
            </a:r>
          </a:p>
        </p:txBody>
      </p:sp>
      <p:sp>
        <p:nvSpPr>
          <p:cNvPr id="90" name="Arrow: Pentagon 10">
            <a:extLst>
              <a:ext uri="{FF2B5EF4-FFF2-40B4-BE49-F238E27FC236}">
                <a16:creationId xmlns:a16="http://schemas.microsoft.com/office/drawing/2014/main" id="{CB002E5E-0325-4A76-A35D-F9E2EE713511}"/>
              </a:ext>
            </a:extLst>
          </p:cNvPr>
          <p:cNvSpPr/>
          <p:nvPr/>
        </p:nvSpPr>
        <p:spPr>
          <a:xfrm>
            <a:off x="427796" y="5383332"/>
            <a:ext cx="1398718" cy="365760"/>
          </a:xfrm>
          <a:prstGeom prst="homePlate">
            <a:avLst/>
          </a:prstGeom>
          <a:solidFill>
            <a:srgbClr val="C9C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2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6BFAA4D-7812-4801-8A70-236AD329E26D}"/>
              </a:ext>
            </a:extLst>
          </p:cNvPr>
          <p:cNvSpPr txBox="1"/>
          <p:nvPr/>
        </p:nvSpPr>
        <p:spPr>
          <a:xfrm>
            <a:off x="481533" y="5349407"/>
            <a:ext cx="10534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กลุ่มมาตรการ</a:t>
            </a:r>
            <a:b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ด้านการฟื้นฟู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9C9C5ED-7413-4EAC-A0F3-A035FE3804AD}"/>
              </a:ext>
            </a:extLst>
          </p:cNvPr>
          <p:cNvSpPr txBox="1"/>
          <p:nvPr/>
        </p:nvSpPr>
        <p:spPr>
          <a:xfrm>
            <a:off x="34212" y="5772212"/>
            <a:ext cx="1604086" cy="507831"/>
          </a:xfrm>
          <a:prstGeom prst="rect">
            <a:avLst/>
          </a:prstGeom>
          <a:solidFill>
            <a:srgbClr val="C9C9C9"/>
          </a:solidFill>
        </p:spPr>
        <p:txBody>
          <a:bodyPr wrap="square" rtlCol="0">
            <a:spAutoFit/>
          </a:bodyPr>
          <a:lstStyle/>
          <a:p>
            <a:pPr algn="thaiDist">
              <a:defRPr/>
            </a:pPr>
            <a:r>
              <a:rPr lang="th-TH" sz="9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เป็นมาตรการเพื่อฟื้นฟูเศรษฐกิจ</a:t>
            </a:r>
            <a:r>
              <a:rPr lang="th-TH" sz="9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และสังคมที่ได้รับผลกระทบ</a:t>
            </a:r>
            <a:r>
              <a:rPr lang="th-TH" sz="900" spc="-7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จากการระบาดของไวรัส </a:t>
            </a:r>
            <a:r>
              <a:rPr lang="en-US" sz="900" spc="-7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7B682EE-1383-41CA-9F52-EEC8E3E3369E}"/>
              </a:ext>
            </a:extLst>
          </p:cNvPr>
          <p:cNvSpPr/>
          <p:nvPr/>
        </p:nvSpPr>
        <p:spPr>
          <a:xfrm>
            <a:off x="34212" y="5383332"/>
            <a:ext cx="365760" cy="365760"/>
          </a:xfrm>
          <a:prstGeom prst="rect">
            <a:avLst/>
          </a:prstGeom>
          <a:solidFill>
            <a:srgbClr val="C9C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sz="16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D9100E1D-AC71-4095-AEF6-C678D041CAD6}"/>
              </a:ext>
            </a:extLst>
          </p:cNvPr>
          <p:cNvSpPr txBox="1"/>
          <p:nvPr/>
        </p:nvSpPr>
        <p:spPr>
          <a:xfrm>
            <a:off x="1784721" y="1130348"/>
            <a:ext cx="2753079" cy="1700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525" indent="-136525" algn="thaiDist">
              <a:buFont typeface="+mj-lt"/>
              <a:buAutoNum type="arabicPeriod"/>
              <a:defRPr/>
            </a:pPr>
            <a:r>
              <a:rPr lang="th-TH" sz="9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การออกมาตรการที่เกี่ยวข้องกับการป้องกันควบคุมโรคติดเชื้อ</a:t>
            </a:r>
          </a:p>
          <a:p>
            <a:pPr marL="136525" indent="-136525" algn="thaiDist">
              <a:buFont typeface="+mj-lt"/>
              <a:buAutoNum type="arabicPeriod"/>
              <a:defRPr/>
            </a:pPr>
            <a:r>
              <a:rPr lang="th-TH" sz="9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การจัดทำแผนปฏิบัติการค้นหา เฝ้าระวังป้องกันโรคในระดับพื้นที่</a:t>
            </a:r>
          </a:p>
          <a:p>
            <a:pPr marL="136525" indent="-136525" algn="thaiDist">
              <a:buFont typeface="+mj-lt"/>
              <a:buAutoNum type="arabicPeriod"/>
              <a:defRPr/>
            </a:pPr>
            <a:r>
              <a:rPr lang="th-TH" sz="9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การคัดกรอง การแยกและกักกันผู้เดินทางภายในและระหว่างราชอาณาจักร</a:t>
            </a:r>
          </a:p>
          <a:p>
            <a:pPr marL="136525" indent="-136525" algn="thaiDist">
              <a:buFont typeface="+mj-lt"/>
              <a:buAutoNum type="arabicPeriod"/>
              <a:defRPr/>
            </a:pPr>
            <a:r>
              <a:rPr lang="th-TH" sz="950" spc="-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การปรับรูปแบบการทำงานหรือการเพิ่มช่องทาง</a:t>
            </a:r>
            <a:br>
              <a:rPr lang="th-TH" sz="950" spc="-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95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การให้บริการในรูปแบบ </a:t>
            </a:r>
            <a:r>
              <a:rPr lang="en-US" sz="95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e-service</a:t>
            </a:r>
            <a:r>
              <a:rPr lang="th-TH" sz="95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แทนการให้บริการ</a:t>
            </a:r>
            <a:r>
              <a:rPr lang="th-TH" sz="9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ในสำนักงาน</a:t>
            </a:r>
          </a:p>
          <a:p>
            <a:pPr marL="136525" indent="-136525" algn="thaiDist">
              <a:buFont typeface="+mj-lt"/>
              <a:buAutoNum type="arabicPeriod"/>
              <a:defRPr/>
            </a:pPr>
            <a:r>
              <a:rPr lang="th-TH" sz="9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การสื่อสารประชาสัมพันธ์ข่าวสารที่เกี่ยวข้องกับการป้องกัน </a:t>
            </a:r>
            <a:r>
              <a:rPr lang="en-US" sz="9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605D01B5-808A-40AF-9961-5CE9E7C454E7}"/>
              </a:ext>
            </a:extLst>
          </p:cNvPr>
          <p:cNvSpPr txBox="1"/>
          <p:nvPr/>
        </p:nvSpPr>
        <p:spPr>
          <a:xfrm>
            <a:off x="1775035" y="4106526"/>
            <a:ext cx="274532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6525" indent="-136525" algn="thaiDist">
              <a:buFont typeface="+mj-lt"/>
              <a:buAutoNum type="arabicPeriod"/>
              <a:defRPr/>
            </a:pPr>
            <a:r>
              <a:rPr lang="th-TH" sz="9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การช่วยเหลือด้านค่าครองชีพและการครองชีพ เช่น การลดราคาสินค้าสำหรับการดำรงชีวิต การผ่อนปรนค่าเช่า เป็นต้น </a:t>
            </a:r>
          </a:p>
          <a:p>
            <a:pPr marL="136525" indent="-136525" algn="thaiDist">
              <a:buFont typeface="+mj-lt"/>
              <a:buAutoNum type="arabicPeriod"/>
              <a:defRPr/>
            </a:pPr>
            <a:r>
              <a:rPr lang="th-TH" sz="900" spc="-2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การช่วยเหลือด้านอาชีพ เช่น การส่งเสริมการมีงานทำ </a:t>
            </a:r>
            <a:r>
              <a:rPr lang="th-TH" sz="9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การพัฒนาทักษะอาชีพ เป็นต้น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6C8F3CB7-25EB-45EE-A401-2E35B8FBA396}"/>
              </a:ext>
            </a:extLst>
          </p:cNvPr>
          <p:cNvSpPr txBox="1"/>
          <p:nvPr/>
        </p:nvSpPr>
        <p:spPr>
          <a:xfrm>
            <a:off x="1735460" y="5426267"/>
            <a:ext cx="2804948" cy="7463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9063" indent="-119063" algn="thaiDist">
              <a:buFont typeface="+mj-lt"/>
              <a:buAutoNum type="arabicPeriod"/>
              <a:defRPr/>
            </a:pPr>
            <a:r>
              <a:rPr lang="th-TH" sz="85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การจัดทำแผนงานฟื้นฟูเศรษฐกิจชุมชน ผ่านการดำเนินโครงการกิจกรรมเพื่อสร้างรายได้และธุรกิจชุมชนที่เชื่อมโยงกับภาคการท่องเที่ยวหรือบริการอื่น ๆ ตลอดจนการพัฒนาโครงสร้างพื้นฐานในชุมชน</a:t>
            </a:r>
          </a:p>
          <a:p>
            <a:pPr marL="119063" indent="-119063" algn="thaiDist">
              <a:buFont typeface="+mj-lt"/>
              <a:buAutoNum type="arabicPeriod"/>
              <a:defRPr/>
            </a:pPr>
            <a:r>
              <a:rPr lang="th-TH" sz="850" spc="-7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มาตรการตามแผนงานฟื้นฟูกิจกรรมทางเศรษฐกิจที่ได้รับผลกระทบ</a:t>
            </a:r>
          </a:p>
        </p:txBody>
      </p:sp>
      <p:sp>
        <p:nvSpPr>
          <p:cNvPr id="3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r>
              <a:rPr lang="en-US" altLang="th-TH" sz="1000" dirty="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th-TH" altLang="th-TH" sz="1000" dirty="0">
              <a:solidFill>
                <a:srgbClr val="89898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074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484919"/>
            <a:ext cx="2057400" cy="365125"/>
          </a:xfrm>
        </p:spPr>
        <p:txBody>
          <a:bodyPr/>
          <a:lstStyle/>
          <a:p>
            <a:pPr>
              <a:defRPr/>
            </a:pPr>
            <a:fld id="{C7D103AA-8845-4AAA-8DCD-945F174AEA28}" type="slidenum">
              <a:rPr lang="th-TH" sz="10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>
                <a:defRPr/>
              </a:pPr>
              <a:t>6</a:t>
            </a:fld>
            <a:endParaRPr lang="th-TH" sz="1000" dirty="0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6584" y="141122"/>
            <a:ext cx="8185006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รายการตัวชี้วัดของจังหวัด (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Menu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293189"/>
              </p:ext>
            </p:extLst>
          </p:nvPr>
        </p:nvGraphicFramePr>
        <p:xfrm>
          <a:off x="96584" y="1182753"/>
          <a:ext cx="8982394" cy="468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6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1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9092">
                <a:tc rowSpan="2"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เกณฑ์การวัด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กลุ่มมาตรการด้านการป้องกัน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766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ความสำเร็จของการดำเนินการตามมาตรการป้องกันและเฝ้าระวังการระบาดของ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</a:t>
                      </a:r>
                      <a:endParaRPr lang="th-TH" sz="11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66688" marR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นวัตกรรมในการบริหารจัดการสถานการณ์/แก้ปัญหา/การเตรียมการรับมือต่อสถานการณ์ฉุกเฉิน </a:t>
                      </a:r>
                      <a:endParaRPr lang="en-US" sz="11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100" b="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จังหวัดระบุมาตรการการบริหารจัดการสำคัญที่เป็นนวัตกรรม </a:t>
                      </a:r>
                    </a:p>
                    <a:p>
                      <a:pPr algn="ctr"/>
                      <a:r>
                        <a:rPr lang="th-TH" sz="1100" b="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และส่งผลกระทบสูง โดยสรุป </a:t>
                      </a:r>
                      <a:r>
                        <a:rPr lang="en-US" sz="1100" b="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lang="th-TH" sz="1100" b="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- </a:t>
                      </a:r>
                      <a:r>
                        <a:rPr lang="en-US" sz="1100" b="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lang="th-TH" sz="1100" b="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หน้า</a:t>
                      </a:r>
                      <a:endParaRPr lang="en-US" sz="1100" b="0" spc="-3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spc="-3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b="0" spc="-3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66688" marR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</a:t>
                      </a:r>
                      <a:r>
                        <a:rPr lang="th-TH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ร้อยละของจำนวน อปท. ที่เข้ามามีส่วนร่วมในการป้องกันการแพร่ระบาดของโรคติดเชื้อ</a:t>
                      </a: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66688" marR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r>
                        <a:rPr lang="th-TH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สัดส่วนจำนวนผู้ที่กระทำผิด ฝ่าฝืนมาตรการต่าง ๆ ที่จังหวัดกำหนดต่อจำนวนประชากรแสนคน</a:t>
                      </a:r>
                      <a:endParaRPr lang="en-US" sz="1100" spc="-2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ผลการดำเนินงานเฉลี่ยของประเทศ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636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lang="th-TH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ร้อยละของจำนวนเรื่องร้องเรียนของผู้บริโภคได้รับการแก้ไขตามที่กฎหมายกำหนด</a:t>
                      </a:r>
                      <a:endParaRPr lang="en-US" sz="1100" spc="-2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8360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 </a:t>
                      </a:r>
                      <a:r>
                        <a:rPr lang="th-TH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อัตราผู้ติดเชื้อ </a:t>
                      </a: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 </a:t>
                      </a:r>
                      <a:r>
                        <a:rPr lang="th-TH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(สะสม</a:t>
                      </a: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</a:t>
                      </a:r>
                      <a:r>
                        <a:rPr lang="th-TH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ต่อประชากรแสนคน</a:t>
                      </a:r>
                      <a:endParaRPr lang="en-US" sz="1100" spc="-2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ค่าเฉลี่ยของประเทศ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(ขั้นต้น + ขั้นสูง)/2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ไม่พบการติดเชื้อ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4214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66688" marR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 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อัตราการเสียชีวิตจากการติดเชื้อ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</a:t>
                      </a:r>
                      <a:r>
                        <a:rPr lang="th-TH" sz="110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ต่อประชากรแสนคน</a:t>
                      </a:r>
                      <a:endParaRPr lang="en-US" sz="1100" spc="-2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ค่าเฉลี่ยของประเทศ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(ขั้นต้น + ขั้นสูง)/2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ไม่พบผู้เสียชีวิตจากการติดเชื้อ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8100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</a:t>
                      </a:r>
                      <a:r>
                        <a:rPr lang="th-TH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b="0" spc="-2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ความสำเร็จของการควบคุมจำนวนผู้ติดเชื้อ</a:t>
                      </a:r>
                      <a:r>
                        <a:rPr lang="th-TH" sz="1100" b="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100" b="0" spc="-2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 </a:t>
                      </a:r>
                      <a:r>
                        <a:rPr lang="th-TH" sz="1100" b="0" spc="-2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รายใหม่ 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spc="-2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จำนวนผู้ติดเชื้อ</a:t>
                      </a:r>
                      <a:b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โควิด-19 </a:t>
                      </a:r>
                      <a:b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ตั้งแต่เดือน ก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– 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2563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ค่ากึ่งกลาง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ค่าเป้าหมายขั้นต้น+ขั้นสูง)/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ไม่พบผู้ติดเชื้อ</a:t>
                      </a:r>
                      <a:b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โควิด-19 รายใหม่</a:t>
                      </a:r>
                      <a:b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ช่วงเดือน มิ.ย.- ก.ย. 2563  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9119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4D60583-17F3-46A6-AAA3-B6EA52601329}"/>
              </a:ext>
            </a:extLst>
          </p:cNvPr>
          <p:cNvSpPr/>
          <p:nvPr/>
        </p:nvSpPr>
        <p:spPr>
          <a:xfrm>
            <a:off x="96584" y="784586"/>
            <a:ext cx="85915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จังหวัดสามารถเลือกรายการตัวชี้วัด (</a:t>
            </a: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Menu</a:t>
            </a: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ที่สำนักงาน ก</a:t>
            </a: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</a:t>
            </a: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</a:t>
            </a: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กำหนด </a:t>
            </a:r>
          </a:p>
        </p:txBody>
      </p:sp>
    </p:spTree>
    <p:extLst>
      <p:ext uri="{BB962C8B-B14F-4D97-AF65-F5344CB8AC3E}">
        <p14:creationId xmlns:p14="http://schemas.microsoft.com/office/powerpoint/2010/main" val="1084693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>
              <a:defRPr/>
            </a:pPr>
            <a:fld id="{C7D103AA-8845-4AAA-8DCD-945F174AEA28}" type="slidenum">
              <a:rPr lang="th-TH" sz="10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>
                <a:defRPr/>
              </a:pPr>
              <a:t>7</a:t>
            </a:fld>
            <a:endParaRPr lang="th-TH" sz="1000" dirty="0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876391"/>
              </p:ext>
            </p:extLst>
          </p:nvPr>
        </p:nvGraphicFramePr>
        <p:xfrm>
          <a:off x="7620" y="826469"/>
          <a:ext cx="9052560" cy="5106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2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2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เกณฑ์การวัด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กลุ่มมาตรการด้านการป้องกัน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ต่อ)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868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66688" marR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9. </a:t>
                      </a:r>
                      <a:r>
                        <a:rPr lang="th-TH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ร้อยละของประชาชนกลุ่มเป้าหมายมีความพึงพอใจต่อการดำเนินการ</a:t>
                      </a:r>
                      <a:b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เฝ้าระวัง ป้องกัน ควบคุมโรคติดเชื้อ </a:t>
                      </a: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 </a:t>
                      </a:r>
                      <a:r>
                        <a:rPr lang="th-TH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ของจังหวัด</a:t>
                      </a:r>
                      <a:endParaRPr lang="en-US" sz="1100" spc="-2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85</a:t>
                      </a: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529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10. </a:t>
                      </a:r>
                      <a:r>
                        <a:rPr lang="th-TH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การถอดบทเรียน </a:t>
                      </a: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 </a:t>
                      </a:r>
                    </a:p>
                  </a:txBody>
                  <a:tcPr>
                    <a:solidFill>
                      <a:srgbClr val="EAEFF7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ถอดบทเรียน</a:t>
                      </a:r>
                      <a:r>
                        <a:rPr lang="th-TH" sz="1100" kern="120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</a:t>
                      </a:r>
                      <a:r>
                        <a:rPr lang="th-TH" sz="1100" kern="120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ในประเด็นต่อไปนี้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มาตรการป้องกัน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มาตรการแก้ไขปัญหา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มาตรการเยียวยา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0" kern="12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โดยให้คัดเลือกและรายงานผล เฉพาะมาตรการหรือการดำเนินการที่มีผลกระทบค่อนข้างสูง หรือเป็นปัจจัยสำคัญต่อความสำเร็จหรือความล้มเหลว</a:t>
                      </a: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4628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pc="-2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11. </a:t>
                      </a:r>
                      <a:r>
                        <a:rPr lang="th-TH" sz="110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ร้อยละของประชาชนที่มีการรับรู้ เข้าใจ เกี่ยวกับ </a:t>
                      </a:r>
                      <a:r>
                        <a:rPr lang="en-US" sz="110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 </a:t>
                      </a:r>
                      <a:r>
                        <a:rPr lang="th-TH" sz="110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ของจังหวัด</a:t>
                      </a:r>
                    </a:p>
                  </a:txBody>
                  <a:tcP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kern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5381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กลุ่มมาตรการด้านการเยียวยา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786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66688" marR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ความสำเร็จในการช่วยเหลือเยียวยากลุ่มเป้าหมายที่ได้รับผลกระทบจากสถานการณ์ระบาดของเชื้อ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</a:t>
                      </a:r>
                      <a:endParaRPr lang="th-TH" sz="11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229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66688" marR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</a:t>
                      </a:r>
                      <a:r>
                        <a:rPr lang="th-TH" sz="11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</a:t>
                      </a:r>
                      <a:r>
                        <a:rPr lang="th-TH" sz="110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เรื่องร้องเรียนเกี่ยวกับมาตรการเยียวยาผู้ที่ได้รับผลกระทบจากสถานการณ์ระบาดของเชื้อ </a:t>
                      </a:r>
                      <a:r>
                        <a:rPr lang="en-US" sz="110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 </a:t>
                      </a:r>
                      <a:r>
                        <a:rPr lang="th-TH" sz="1100" spc="-3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ที่ได้รับการแก้ไข</a:t>
                      </a:r>
                    </a:p>
                  </a:txBody>
                  <a:tcP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85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531352"/>
                  </a:ext>
                </a:extLst>
              </a:tr>
              <a:tr h="1533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กลุ่มมาตรการด้านการฟื้นฟู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978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66688" marR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ความสำเร็จของการจัดทำแผนปฏิบัติการเพื่อฟื้นฟูจังหวัดภายหลังสถานการณ์การแพร่ระบาดของ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COVID-19 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คลี่คลาย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h-TH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จัดทำประชาพิจารณ์ร่างแผนปฏิบัติการเพื่อฟื้นฟูฯ ต่อภาคประชาชนและภาคส่วนที่เกี่ยวข้อง</a:t>
                      </a: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h-TH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แก้ไขร่างแผนฯ เสนอต่อผู้ว่าราชการ</a:t>
                      </a:r>
                      <a:br>
                        <a:rPr lang="th-TH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ให้ความเห็นชอบ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th-TH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แผนปฏิบัติการเพื่อฟื้นฟูจังหวัด ได้รับงบประมาณ</a:t>
                      </a:r>
                      <a:br>
                        <a:rPr lang="th-TH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ในการดำเนินงานตามแผนงานที่กำหนด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959FFD7E-33AA-43B4-8D45-80FF3F0DED44}"/>
              </a:ext>
            </a:extLst>
          </p:cNvPr>
          <p:cNvSpPr txBox="1">
            <a:spLocks/>
          </p:cNvSpPr>
          <p:nvPr/>
        </p:nvSpPr>
        <p:spPr>
          <a:xfrm>
            <a:off x="106109" y="169697"/>
            <a:ext cx="8185006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รายการตัวชี้วัดของจังหวัด (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Menu</a:t>
            </a: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)(ต่อ) </a:t>
            </a:r>
          </a:p>
        </p:txBody>
      </p:sp>
    </p:spTree>
    <p:extLst>
      <p:ext uri="{BB962C8B-B14F-4D97-AF65-F5344CB8AC3E}">
        <p14:creationId xmlns:p14="http://schemas.microsoft.com/office/powerpoint/2010/main" val="2678826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B3DCD1B-B528-4C26-819B-8176EE216F0D}"/>
              </a:ext>
            </a:extLst>
          </p:cNvPr>
          <p:cNvSpPr txBox="1">
            <a:spLocks/>
          </p:cNvSpPr>
          <p:nvPr/>
        </p:nvSpPr>
        <p:spPr>
          <a:xfrm>
            <a:off x="9849" y="-5170"/>
            <a:ext cx="8606929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การขอปรับค่าเป้าหมายและเปลี่ยนแปลงตัวชี้วัด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เพื่อรองรับสถานการณ์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COVID-19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ของจังหวัด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1B7B4C9-9278-4DEC-8AC6-4A90AACAC39F}"/>
              </a:ext>
            </a:extLst>
          </p:cNvPr>
          <p:cNvSpPr txBox="1"/>
          <p:nvPr/>
        </p:nvSpPr>
        <p:spPr>
          <a:xfrm>
            <a:off x="951369" y="679614"/>
            <a:ext cx="8181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 fontAlgn="base">
              <a:spcAft>
                <a:spcPts val="600"/>
              </a:spcAft>
              <a:defRPr/>
            </a:pPr>
            <a:r>
              <a:rPr lang="th-TH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ขอปรับค่าเป้าหมายและเปลี่ยนแปลงตัวชี้วัด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เนื่องจากได้รับผลกระทบจากสถานการณ์การแพร่ระบาด</a:t>
            </a:r>
            <a:b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</a:t>
            </a:r>
          </a:p>
        </p:txBody>
      </p:sp>
      <p:sp>
        <p:nvSpPr>
          <p:cNvPr id="30" name="Pentagon 29">
            <a:extLst>
              <a:ext uri="{FF2B5EF4-FFF2-40B4-BE49-F238E27FC236}">
                <a16:creationId xmlns:a16="http://schemas.microsoft.com/office/drawing/2014/main" id="{0BCF3F4D-5FD4-4116-BFDB-DE2AA1D305CD}"/>
              </a:ext>
            </a:extLst>
          </p:cNvPr>
          <p:cNvSpPr/>
          <p:nvPr/>
        </p:nvSpPr>
        <p:spPr>
          <a:xfrm>
            <a:off x="0" y="748203"/>
            <a:ext cx="939337" cy="291791"/>
          </a:xfrm>
          <a:prstGeom prst="homePlat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Slide Number Placeholder 1"/>
          <p:cNvSpPr txBox="1">
            <a:spLocks/>
          </p:cNvSpPr>
          <p:nvPr/>
        </p:nvSpPr>
        <p:spPr bwMode="auto">
          <a:xfrm>
            <a:off x="7086600" y="6492875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th-TH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5pPr>
            <a:lvl6pPr marL="2286000" algn="l" defTabSz="914400" rtl="0" eaLnBrk="0" fontAlgn="base" latinLnBrk="0" hangingPunct="0"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6pPr>
            <a:lvl7pPr marL="2743200" algn="l" defTabSz="914400" rtl="0" eaLnBrk="0" fontAlgn="base" latinLnBrk="0" hangingPunct="0"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7pPr>
            <a:lvl8pPr marL="3200400" algn="l" defTabSz="914400" rtl="0" eaLnBrk="0" fontAlgn="base" latinLnBrk="0" hangingPunct="0"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8pPr>
            <a:lvl9pPr marL="3657600" algn="l" defTabSz="914400" rtl="0" eaLnBrk="0" fontAlgn="base" latinLnBrk="0" hangingPunct="0"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th-TH" sz="1000" dirty="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kumimoji="0" lang="th-TH" altLang="th-TH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44D49DF7-7439-4656-9AB6-4BA604DEB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143961"/>
              </p:ext>
            </p:extLst>
          </p:nvPr>
        </p:nvGraphicFramePr>
        <p:xfrm>
          <a:off x="91440" y="1118176"/>
          <a:ext cx="896112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222">
                  <a:extLst>
                    <a:ext uri="{9D8B030D-6E8A-4147-A177-3AD203B41FA5}">
                      <a16:colId xmlns:a16="http://schemas.microsoft.com/office/drawing/2014/main" val="2261236461"/>
                    </a:ext>
                  </a:extLst>
                </a:gridCol>
                <a:gridCol w="4308567">
                  <a:extLst>
                    <a:ext uri="{9D8B030D-6E8A-4147-A177-3AD203B41FA5}">
                      <a16:colId xmlns:a16="http://schemas.microsoft.com/office/drawing/2014/main" val="3749679038"/>
                    </a:ext>
                  </a:extLst>
                </a:gridCol>
                <a:gridCol w="861714">
                  <a:extLst>
                    <a:ext uri="{9D8B030D-6E8A-4147-A177-3AD203B41FA5}">
                      <a16:colId xmlns:a16="http://schemas.microsoft.com/office/drawing/2014/main" val="3368116508"/>
                    </a:ext>
                  </a:extLst>
                </a:gridCol>
                <a:gridCol w="861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7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6135">
                <a:tc>
                  <a:txBody>
                    <a:bodyPr/>
                    <a:lstStyle/>
                    <a:p>
                      <a:pPr algn="ctr"/>
                      <a:r>
                        <a:rPr lang="th-TH" sz="1000" b="1" spc="-5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ลำดับ</a:t>
                      </a:r>
                      <a:endParaRPr lang="en-US" sz="1000" b="1" spc="-5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spc="-3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น้ำหนักเดิม</a:t>
                      </a:r>
                      <a:br>
                        <a:rPr lang="th-TH" sz="1000" b="1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000" b="1" spc="-3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น้ำหนักใหม่</a:t>
                      </a:r>
                      <a:br>
                        <a:rPr lang="th-TH" sz="1000" b="1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000" b="1" spc="-4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หมายเหตุ</a:t>
                      </a:r>
                      <a:endParaRPr lang="en-US" sz="1000" b="1" spc="-4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50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210">
                        <a:spcAft>
                          <a:spcPts val="0"/>
                        </a:spcAft>
                      </a:pPr>
                      <a:r>
                        <a:rPr lang="th-TH" sz="1000" spc="-5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ผลการดำเนินงานตามแนวทางส่งเสริมเกษตรแปลงใหญ่ (ข้าว ปลาช่อน มะนาว)</a:t>
                      </a:r>
                      <a:endParaRPr lang="en-US" sz="1000" spc="-50" baseline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225425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ร้อยละของต้นทุนการผลิตที่ลดลง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225425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ร้อยละของผลผลิตสินค้าเกษตรที่เพิ่มขึ้น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225425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ร้อยละของแปลงที่ได้ราคาผลผลิตเพิ่มขึ้น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225425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th-TH" sz="1000" spc="-2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ร้อยละของนาแปลงใหญ่ที่ได้รับการรับรองคุณภาพและมาตรฐานการผลิต</a:t>
                      </a:r>
                      <a:endParaRPr lang="en-US" sz="1000" spc="-20" baseline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th-TH" sz="1000" b="0" i="0" u="none" strike="noStrike" kern="1200" cap="none" spc="-4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699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ร้อยละของปริมาณขยะมูลฝอยชุมชนได้รับการจัดการอย่างถูกต้อง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000" b="0" i="0" u="none" strike="noStrike" kern="1200" cap="none" spc="-4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5170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รายได้จากการจำหน่ายผลิตภัณฑ์ชุมชน (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OTOP)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000" b="0" i="0" u="none" strike="noStrike" kern="1200" cap="none" spc="-4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8086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ร้อยละของครัวเรือนยากจนเป้าหมายที่มีรายได้ต่ำกว่าเกณฑ์ จปฐ. คงเหลือ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-4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kumimoji="0" lang="th-TH" sz="1000" b="0" i="0" u="none" strike="noStrike" kern="1200" cap="none" spc="-4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452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5670" indent="-893445">
                        <a:spcAft>
                          <a:spcPts val="0"/>
                        </a:spcAft>
                      </a:pPr>
                      <a:r>
                        <a:rPr lang="th-TH" sz="10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การพัฒนาระบบฐานข้อมูลของจังหวัด</a:t>
                      </a:r>
                      <a:endParaRPr lang="en-US" sz="10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en-US" sz="10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en-US" sz="10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000" b="1" i="0" u="none" strike="noStrike" kern="1200" cap="none" spc="-4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คงไว้ทั้งตัวชี้วัดและน้ำหนัก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97908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  <a:endParaRPr kumimoji="0" lang="th-TH" sz="9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-4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  <a:endParaRPr kumimoji="0" lang="th-TH" sz="900" b="1" i="0" u="none" strike="noStrike" kern="1200" cap="none" spc="-4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th-TH" sz="900" b="1" i="0" u="none" strike="noStrike" kern="1200" cap="none" spc="-4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983696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A2FE1038-6C6E-4407-88E5-69BFA63BB8BC}"/>
              </a:ext>
            </a:extLst>
          </p:cNvPr>
          <p:cNvSpPr/>
          <p:nvPr/>
        </p:nvSpPr>
        <p:spPr>
          <a:xfrm>
            <a:off x="1259510" y="3523907"/>
            <a:ext cx="706297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ตัวชี้วัดการถอดบทเรียน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COVID-19 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(เมนู)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Pentagon 32">
            <a:extLst>
              <a:ext uri="{FF2B5EF4-FFF2-40B4-BE49-F238E27FC236}">
                <a16:creationId xmlns:a16="http://schemas.microsoft.com/office/drawing/2014/main" id="{B331BF59-83C2-4E2D-8847-590EBE9D8F2C}"/>
              </a:ext>
            </a:extLst>
          </p:cNvPr>
          <p:cNvSpPr/>
          <p:nvPr/>
        </p:nvSpPr>
        <p:spPr>
          <a:xfrm>
            <a:off x="-10471" y="3508519"/>
            <a:ext cx="1229671" cy="276999"/>
          </a:xfrm>
          <a:prstGeom prst="homePlate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ตัวชี้วัดใหม่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3B6C7F51-196F-48C7-8890-D699E1733B3D}"/>
              </a:ext>
            </a:extLst>
          </p:cNvPr>
          <p:cNvGraphicFramePr>
            <a:graphicFrameLocks noGrp="1"/>
          </p:cNvGraphicFramePr>
          <p:nvPr/>
        </p:nvGraphicFramePr>
        <p:xfrm>
          <a:off x="505575" y="3787545"/>
          <a:ext cx="7955280" cy="105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ขั้นต้น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2286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5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ถอดบทเรียน</a:t>
                      </a:r>
                      <a:r>
                        <a:rPr lang="th-TH" sz="1050" kern="120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COVID-19</a:t>
                      </a:r>
                      <a:r>
                        <a:rPr lang="th-TH" sz="1050" kern="120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05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ในประเด็นต่อไปนี้ 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91782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5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มาตรการป้องกัน 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91782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5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มาตรการแก้ไขปัญหา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91782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5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มาตรการเยียวยา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50" b="0" kern="12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โดยให้คัดเลือกและรายงานผล เฉพาะมาตรการหรือการดำเนินการที่มีผลกระทบค่อนข้างสูง หรือเป็นปัจจัยสำคัญต่อความสำเร็จหรือความล้มเหลว</a:t>
                      </a:r>
                      <a:endParaRPr lang="th-TH" sz="1000" b="0" kern="12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462896"/>
                  </a:ext>
                </a:extLst>
              </a:tr>
            </a:tbl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BC3ACB9F-4863-46DA-9095-4B67EE9958DB}"/>
              </a:ext>
            </a:extLst>
          </p:cNvPr>
          <p:cNvSpPr/>
          <p:nvPr/>
        </p:nvSpPr>
        <p:spPr>
          <a:xfrm>
            <a:off x="951729" y="4874766"/>
            <a:ext cx="706297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รายได้จากการจำหน่ายผลิตภัณฑ์ชุมชน (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OTOP)</a:t>
            </a:r>
          </a:p>
        </p:txBody>
      </p:sp>
      <p:sp>
        <p:nvSpPr>
          <p:cNvPr id="33" name="Pentagon 32">
            <a:extLst>
              <a:ext uri="{FF2B5EF4-FFF2-40B4-BE49-F238E27FC236}">
                <a16:creationId xmlns:a16="http://schemas.microsoft.com/office/drawing/2014/main" id="{F781F1B7-441F-44E5-89DF-BB19275F8DAB}"/>
              </a:ext>
            </a:extLst>
          </p:cNvPr>
          <p:cNvSpPr/>
          <p:nvPr/>
        </p:nvSpPr>
        <p:spPr>
          <a:xfrm>
            <a:off x="12392" y="4915141"/>
            <a:ext cx="881474" cy="253916"/>
          </a:xfrm>
          <a:prstGeom prst="homePlate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50" b="1" i="0" u="none" strike="noStrike" kern="1200" cap="none" spc="-4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ตัวชี้วัดที่ </a:t>
            </a:r>
            <a:r>
              <a:rPr kumimoji="0" lang="en-US" sz="1050" b="1" i="0" u="none" strike="noStrike" kern="1200" cap="none" spc="-4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9F243D0-F7E2-44C1-956D-C0BA7E7B0AB6}"/>
              </a:ext>
            </a:extLst>
          </p:cNvPr>
          <p:cNvSpPr txBox="1"/>
          <p:nvPr/>
        </p:nvSpPr>
        <p:spPr>
          <a:xfrm>
            <a:off x="216424" y="6365651"/>
            <a:ext cx="8299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8513" marR="0" lvl="0" indent="-5699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เหตุผล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</a:t>
            </a:r>
            <a:endParaRPr kumimoji="0" lang="th-TH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ขอปรับค่าเป้าหมาย เนื่องจาก ปรับค่าเป้าหมายตัวชี้วัดให้สอดคล้องกับกรมพัฒนาชุมชน</a:t>
            </a:r>
          </a:p>
        </p:txBody>
      </p:sp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525B21A1-F126-4C5A-B4A4-3F83041C2A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426410"/>
              </p:ext>
            </p:extLst>
          </p:nvPr>
        </p:nvGraphicFramePr>
        <p:xfrm>
          <a:off x="286806" y="5194172"/>
          <a:ext cx="8570388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371">
                  <a:extLst>
                    <a:ext uri="{9D8B030D-6E8A-4147-A177-3AD203B41FA5}">
                      <a16:colId xmlns:a16="http://schemas.microsoft.com/office/drawing/2014/main" val="1285011526"/>
                    </a:ext>
                  </a:extLst>
                </a:gridCol>
                <a:gridCol w="1942371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2125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3255"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2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th-TH" sz="10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เดิม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924</a:t>
                      </a: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227</a:t>
                      </a: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308</a:t>
                      </a: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บาท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ผลการดำเนินงานปีงบประมาณ พ.ศ.2562</a:t>
                      </a: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2,116,650,039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บาท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ผลการดำเนินงานปีงบประมาณ พ.ศ.2562 </a:t>
                      </a:r>
                      <a:b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อัตราการเติบโตร้อยละ 10</a:t>
                      </a: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2,212,861,404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บาท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ผลการดำเนินงานปีงบประมาณ พ.ศ.2562 </a:t>
                      </a:r>
                      <a:b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+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อัตราการเติบโตร้อยละ 15</a:t>
                      </a: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th-TH" sz="105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ใหม่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มูลค่าการจำหน่ายผลิตภัณฑ์ </a:t>
                      </a: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OTOP 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เพิ่มขึ้นร้อยละ 7</a:t>
                      </a:r>
                      <a:endParaRPr lang="en-US" sz="105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มูลค่าการจำหน่ายผลิตภัณฑ์ </a:t>
                      </a: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OTOP 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เพิ่มขึ้นร้อยละ </a:t>
                      </a: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มูลค่าการจำหน่ายผลิตภัณฑ์ </a:t>
                      </a:r>
                      <a:r>
                        <a:rPr lang="en-US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OTOP </a:t>
                      </a:r>
                      <a:r>
                        <a:rPr lang="th-TH" sz="105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เพิ่มขึ้นร้อยละ 10</a:t>
                      </a:r>
                      <a:endParaRPr lang="en-US" sz="105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365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51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31B7B4C9-9278-4DEC-8AC6-4A90AACAC39F}"/>
              </a:ext>
            </a:extLst>
          </p:cNvPr>
          <p:cNvSpPr txBox="1"/>
          <p:nvPr/>
        </p:nvSpPr>
        <p:spPr>
          <a:xfrm>
            <a:off x="962198" y="833712"/>
            <a:ext cx="8181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th-TH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ขอยกเลิกตัวชี้วัด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1BD8D5F-D7F1-4C8B-ACA8-00F7A3C4F635}"/>
              </a:ext>
            </a:extLst>
          </p:cNvPr>
          <p:cNvGraphicFramePr>
            <a:graphicFrameLocks noGrp="1"/>
          </p:cNvGraphicFramePr>
          <p:nvPr/>
        </p:nvGraphicFramePr>
        <p:xfrm>
          <a:off x="-141032" y="7888675"/>
          <a:ext cx="8154957" cy="1257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371">
                  <a:extLst>
                    <a:ext uri="{9D8B030D-6E8A-4147-A177-3AD203B41FA5}">
                      <a16:colId xmlns:a16="http://schemas.microsoft.com/office/drawing/2014/main" val="1285011526"/>
                    </a:ext>
                  </a:extLst>
                </a:gridCol>
                <a:gridCol w="1942371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2125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3255"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1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1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499183">
                <a:tc>
                  <a:txBody>
                    <a:bodyPr/>
                    <a:lstStyle/>
                    <a:p>
                      <a:pPr algn="ctr"/>
                      <a:r>
                        <a:rPr lang="th-TH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เดิม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234,094</a:t>
                      </a:r>
                      <a:r>
                        <a:rPr lang="en-US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ล้านบาท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lang="th-TH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57</a:t>
                      </a:r>
                      <a:r>
                        <a:rPr 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,504</a:t>
                      </a:r>
                      <a:r>
                        <a:rPr lang="th-TH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ล้านบาท</a:t>
                      </a:r>
                    </a:p>
                    <a:p>
                      <a:pPr algn="ctr"/>
                      <a:r>
                        <a:rPr lang="th-TH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growth</a:t>
                      </a:r>
                      <a:r>
                        <a:rPr lang="th-TH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10</a:t>
                      </a:r>
                      <a:r>
                        <a:rPr 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%)</a:t>
                      </a:r>
                      <a:endParaRPr lang="th-TH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269,209</a:t>
                      </a:r>
                      <a:r>
                        <a:rPr lang="th-TH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ล้านบาท</a:t>
                      </a:r>
                    </a:p>
                    <a:p>
                      <a:pPr algn="ctr"/>
                      <a:r>
                        <a:rPr lang="th-TH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growth</a:t>
                      </a:r>
                      <a:r>
                        <a:rPr lang="th-TH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15</a:t>
                      </a:r>
                      <a:r>
                        <a:rPr 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  <a:tr h="499183">
                <a:tc>
                  <a:txBody>
                    <a:bodyPr/>
                    <a:lstStyle/>
                    <a:p>
                      <a:pPr algn="ctr"/>
                      <a:r>
                        <a:rPr lang="th-TH" sz="11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ใหม่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234,094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ล้านบาท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lang="th-TH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57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,504</a:t>
                      </a:r>
                      <a:r>
                        <a:rPr lang="th-TH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ล้านบาท</a:t>
                      </a:r>
                    </a:p>
                    <a:p>
                      <a:pPr algn="ctr"/>
                      <a:r>
                        <a:rPr lang="th-TH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growth</a:t>
                      </a:r>
                      <a:r>
                        <a:rPr lang="th-TH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6%)</a:t>
                      </a:r>
                      <a:endParaRPr lang="th-TH" sz="11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269,209</a:t>
                      </a:r>
                      <a:r>
                        <a:rPr lang="th-TH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ล้านบาท</a:t>
                      </a:r>
                    </a:p>
                    <a:p>
                      <a:pPr algn="ctr"/>
                      <a:r>
                        <a:rPr lang="th-TH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growth</a:t>
                      </a:r>
                      <a:r>
                        <a:rPr lang="th-TH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365025"/>
                  </a:ext>
                </a:extLst>
              </a:tr>
            </a:tbl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E8549252-10FB-45F0-8365-C1F8C172E4D5}"/>
              </a:ext>
            </a:extLst>
          </p:cNvPr>
          <p:cNvSpPr/>
          <p:nvPr/>
        </p:nvSpPr>
        <p:spPr>
          <a:xfrm>
            <a:off x="980087" y="2762775"/>
            <a:ext cx="706297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ผลการดำเนินงานตามแนวทางส่งเสริมเกษตรแปลงใหญ่ (ข้าว มะนาว มันสำปะหลัง)</a:t>
            </a:r>
          </a:p>
        </p:txBody>
      </p:sp>
      <p:sp>
        <p:nvSpPr>
          <p:cNvPr id="30" name="Pentagon 29">
            <a:extLst>
              <a:ext uri="{FF2B5EF4-FFF2-40B4-BE49-F238E27FC236}">
                <a16:creationId xmlns:a16="http://schemas.microsoft.com/office/drawing/2014/main" id="{0BCF3F4D-5FD4-4116-BFDB-DE2AA1D305CD}"/>
              </a:ext>
            </a:extLst>
          </p:cNvPr>
          <p:cNvSpPr/>
          <p:nvPr/>
        </p:nvSpPr>
        <p:spPr>
          <a:xfrm>
            <a:off x="0" y="822634"/>
            <a:ext cx="939337" cy="291791"/>
          </a:xfrm>
          <a:prstGeom prst="homePlat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Slide Number Placeholder 1"/>
          <p:cNvSpPr txBox="1">
            <a:spLocks/>
          </p:cNvSpPr>
          <p:nvPr/>
        </p:nvSpPr>
        <p:spPr bwMode="auto">
          <a:xfrm>
            <a:off x="7086600" y="6492875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th-TH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5pPr>
            <a:lvl6pPr marL="2286000" algn="l" defTabSz="914400" rtl="0" eaLnBrk="0" fontAlgn="base" latinLnBrk="0" hangingPunct="0"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6pPr>
            <a:lvl7pPr marL="2743200" algn="l" defTabSz="914400" rtl="0" eaLnBrk="0" fontAlgn="base" latinLnBrk="0" hangingPunct="0"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7pPr>
            <a:lvl8pPr marL="3200400" algn="l" defTabSz="914400" rtl="0" eaLnBrk="0" fontAlgn="base" latinLnBrk="0" hangingPunct="0"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8pPr>
            <a:lvl9pPr marL="3657600" algn="l" defTabSz="914400" rtl="0" eaLnBrk="0" fontAlgn="base" latinLnBrk="0" hangingPunct="0">
              <a:spcAft>
                <a:spcPct val="0"/>
              </a:spcAft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ordia New" pitchFamily="34" charset="-34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th-TH" sz="1000" dirty="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kumimoji="0" lang="th-TH" altLang="th-TH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44D49DF7-7439-4656-9AB6-4BA604DEB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628466"/>
              </p:ext>
            </p:extLst>
          </p:nvPr>
        </p:nvGraphicFramePr>
        <p:xfrm>
          <a:off x="82966" y="1206357"/>
          <a:ext cx="8961120" cy="1421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222">
                  <a:extLst>
                    <a:ext uri="{9D8B030D-6E8A-4147-A177-3AD203B41FA5}">
                      <a16:colId xmlns:a16="http://schemas.microsoft.com/office/drawing/2014/main" val="2261236461"/>
                    </a:ext>
                  </a:extLst>
                </a:gridCol>
                <a:gridCol w="4308567">
                  <a:extLst>
                    <a:ext uri="{9D8B030D-6E8A-4147-A177-3AD203B41FA5}">
                      <a16:colId xmlns:a16="http://schemas.microsoft.com/office/drawing/2014/main" val="3749679038"/>
                    </a:ext>
                  </a:extLst>
                </a:gridCol>
                <a:gridCol w="861714">
                  <a:extLst>
                    <a:ext uri="{9D8B030D-6E8A-4147-A177-3AD203B41FA5}">
                      <a16:colId xmlns:a16="http://schemas.microsoft.com/office/drawing/2014/main" val="3368116508"/>
                    </a:ext>
                  </a:extLst>
                </a:gridCol>
                <a:gridCol w="861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7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6135">
                <a:tc>
                  <a:txBody>
                    <a:bodyPr/>
                    <a:lstStyle/>
                    <a:p>
                      <a:pPr algn="ctr"/>
                      <a:r>
                        <a:rPr lang="th-TH" sz="1000" b="1" spc="-5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ลำดับ</a:t>
                      </a:r>
                      <a:endParaRPr lang="en-US" sz="1000" b="1" spc="-5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000" b="1" spc="-3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น้ำหนักเดิม</a:t>
                      </a:r>
                      <a:br>
                        <a:rPr lang="th-TH" sz="1000" b="1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000" b="1" spc="-3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น้ำหนักใหม่</a:t>
                      </a:r>
                      <a:br>
                        <a:rPr lang="th-TH" sz="1000" b="1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1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000" b="1" spc="-4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หมายเหตุ</a:t>
                      </a:r>
                      <a:endParaRPr lang="en-US" sz="1000" b="1" spc="-4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50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21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th-TH" sz="1000" spc="-50" baseline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ผลการดำเนินงานตามแนวทางส่งเสริมเกษตรแปลงใหญ่ (ข้าว มะนาว มันสำปะหลัง)</a:t>
                      </a:r>
                      <a:endParaRPr lang="en-US" sz="1000" spc="-50" baseline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225425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ร้อยละของต้นทุนการผลิตที่ลดลง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225425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ร้อยละของผลผลิตสินค้าเกษตรที่เพิ่มขึ้น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225425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ร้อยละของแปลงที่ได้ราคาผลผลิตเพิ่มขึ้น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lvl="0" indent="-225425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th-TH" sz="1000" spc="-20" baseline="0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ร้อยละของแปลงใหญ่ที่ได้รับการรับรองคุณภาพและมาตรฐานการผลิต</a:t>
                      </a:r>
                    </a:p>
                    <a:p>
                      <a:pPr marL="117475" lvl="0" indent="0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00" spc="-20" baseline="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000" b="0" i="0" u="none" strike="noStrike" kern="1200" cap="none" spc="-4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ขอยกเลิกตัวชี้วัดย่อย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699325"/>
                  </a:ext>
                </a:extLst>
              </a:tr>
            </a:tbl>
          </a:graphicData>
        </a:graphic>
      </p:graphicFrame>
      <p:sp>
        <p:nvSpPr>
          <p:cNvPr id="33" name="Pentagon 32"/>
          <p:cNvSpPr/>
          <p:nvPr/>
        </p:nvSpPr>
        <p:spPr>
          <a:xfrm>
            <a:off x="60963" y="2785858"/>
            <a:ext cx="919124" cy="253916"/>
          </a:xfrm>
          <a:prstGeom prst="homePlate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50" b="1" i="0" u="none" strike="noStrike" kern="1200" cap="none" spc="-4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ตัวชี้วัดที่ </a:t>
            </a:r>
            <a:r>
              <a:rPr kumimoji="0" lang="en-US" sz="1050" b="1" i="0" u="none" strike="noStrike" kern="1200" cap="none" spc="-4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9FAAADF3-5986-40AE-BB70-D7AF6714F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53898"/>
              </p:ext>
            </p:extLst>
          </p:nvPr>
        </p:nvGraphicFramePr>
        <p:xfrm>
          <a:off x="26127" y="3481476"/>
          <a:ext cx="8961120" cy="174012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08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8515">
                  <a:extLst>
                    <a:ext uri="{9D8B030D-6E8A-4147-A177-3AD203B41FA5}">
                      <a16:colId xmlns:a16="http://schemas.microsoft.com/office/drawing/2014/main" val="1277013936"/>
                    </a:ext>
                  </a:extLst>
                </a:gridCol>
                <a:gridCol w="468781">
                  <a:extLst>
                    <a:ext uri="{9D8B030D-6E8A-4147-A177-3AD203B41FA5}">
                      <a16:colId xmlns:a16="http://schemas.microsoft.com/office/drawing/2014/main" val="3867531261"/>
                    </a:ext>
                  </a:extLst>
                </a:gridCol>
                <a:gridCol w="721844">
                  <a:extLst>
                    <a:ext uri="{9D8B030D-6E8A-4147-A177-3AD203B41FA5}">
                      <a16:colId xmlns:a16="http://schemas.microsoft.com/office/drawing/2014/main" val="3718772534"/>
                    </a:ext>
                  </a:extLst>
                </a:gridCol>
                <a:gridCol w="490821">
                  <a:extLst>
                    <a:ext uri="{9D8B030D-6E8A-4147-A177-3AD203B41FA5}">
                      <a16:colId xmlns:a16="http://schemas.microsoft.com/office/drawing/2014/main" val="1785707681"/>
                    </a:ext>
                  </a:extLst>
                </a:gridCol>
                <a:gridCol w="689017">
                  <a:extLst>
                    <a:ext uri="{9D8B030D-6E8A-4147-A177-3AD203B41FA5}">
                      <a16:colId xmlns:a16="http://schemas.microsoft.com/office/drawing/2014/main" val="3264850319"/>
                    </a:ext>
                  </a:extLst>
                </a:gridCol>
                <a:gridCol w="689017">
                  <a:extLst>
                    <a:ext uri="{9D8B030D-6E8A-4147-A177-3AD203B41FA5}">
                      <a16:colId xmlns:a16="http://schemas.microsoft.com/office/drawing/2014/main" val="3860330753"/>
                    </a:ext>
                  </a:extLst>
                </a:gridCol>
                <a:gridCol w="689017">
                  <a:extLst>
                    <a:ext uri="{9D8B030D-6E8A-4147-A177-3AD203B41FA5}">
                      <a16:colId xmlns:a16="http://schemas.microsoft.com/office/drawing/2014/main" val="3981416612"/>
                    </a:ext>
                  </a:extLst>
                </a:gridCol>
              </a:tblGrid>
              <a:tr h="2286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9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ข้าว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spc="-8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9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มะนาว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spc="-9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900" dirty="0"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มันสำปะหลัง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spc="-5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20061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ขั้นต่ำ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spc="-8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ขั้นมาตรฐาน</a:t>
                      </a:r>
                      <a:endParaRPr lang="en-US" sz="1000" spc="-8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ขั้นต่ำ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spc="-9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ขั้นมาตรฐาน</a:t>
                      </a:r>
                      <a:endParaRPr lang="en-US" sz="1000" spc="-9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ขั้นต่ำ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spc="-5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ขั้นมาตรฐาน</a:t>
                      </a:r>
                      <a:endParaRPr lang="en-US" sz="1000" spc="-50" baseline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เดิม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เดิม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เดิม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เดิม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เดิม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เดิม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เดิม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เดิม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เดิม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1.1 ร้อยละของต้นทุนการผลิตที่ลดลง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6.84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7.92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12.59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12.59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596277"/>
                  </a:ext>
                </a:extLst>
              </a:tr>
              <a:tr h="1704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1.2 ร้อยละของผลผลิตสินค้าเกษตรที่เพิ่มขึ้น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56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1.3 </a:t>
                      </a:r>
                      <a:r>
                        <a:rPr lang="th-TH" sz="1000" spc="-2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ร้อยละของแปลงที่ได้ราคาผลผลิตเพิ่มขึ้น</a:t>
                      </a:r>
                      <a:endParaRPr lang="en-US" sz="1000" b="0" spc="-20" baseline="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8632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212725" indent="-212725" algn="l">
                        <a:spcAft>
                          <a:spcPts val="0"/>
                        </a:spcAft>
                      </a:pPr>
                      <a:r>
                        <a:rPr lang="th-TH" sz="1000" b="1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1.4 ร้อยละของแปลงใหญ่ที่ได้รับรองคุณภาพและมาตรฐานการผลิต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55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55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000" dirty="0"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71275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212725" indent="-212725" algn="ctr">
                        <a:spcAft>
                          <a:spcPts val="0"/>
                        </a:spcAft>
                      </a:pPr>
                      <a:r>
                        <a:rPr lang="th-TH" sz="10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น้ำหนัก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8.34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8.33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8.33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563016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33CDDA81-9472-48F9-8BDD-9B17EA547F7F}"/>
              </a:ext>
            </a:extLst>
          </p:cNvPr>
          <p:cNvSpPr/>
          <p:nvPr/>
        </p:nvSpPr>
        <p:spPr>
          <a:xfrm>
            <a:off x="980086" y="3025260"/>
            <a:ext cx="77459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base">
              <a:spcAft>
                <a:spcPts val="600"/>
              </a:spcAft>
              <a:defRPr/>
            </a:pPr>
            <a:r>
              <a:rPr lang="th-TH" sz="12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ขอยกเลิกตัวชี้วัดย่อยที่ </a:t>
            </a:r>
            <a:r>
              <a:rPr lang="en-US" sz="12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1.4 </a:t>
            </a:r>
            <a:r>
              <a:rPr lang="th-TH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ร้อยละของแปลงใหญ่ที่ได้รับรองคุณภาพและมาตรฐานการผลิต</a:t>
            </a:r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th-TH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มันสำปะหลัง</a:t>
            </a:r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 </a:t>
            </a:r>
            <a:endParaRPr kumimoji="0" lang="th-TH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Callout: Up Arrow 1">
            <a:extLst>
              <a:ext uri="{FF2B5EF4-FFF2-40B4-BE49-F238E27FC236}">
                <a16:creationId xmlns:a16="http://schemas.microsoft.com/office/drawing/2014/main" id="{48710494-4D82-42ED-AA6E-BEA43C53D79A}"/>
              </a:ext>
            </a:extLst>
          </p:cNvPr>
          <p:cNvSpPr/>
          <p:nvPr/>
        </p:nvSpPr>
        <p:spPr>
          <a:xfrm>
            <a:off x="5917710" y="4937160"/>
            <a:ext cx="2934787" cy="1315120"/>
          </a:xfrm>
          <a:prstGeom prst="upArrowCallout">
            <a:avLst>
              <a:gd name="adj1" fmla="val 15608"/>
              <a:gd name="adj2" fmla="val 25000"/>
              <a:gd name="adj3" fmla="val 25000"/>
              <a:gd name="adj4" fmla="val 6497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ขอยกเลิกตัวชี้วัดย่อยที่ </a:t>
            </a:r>
            <a:r>
              <a:rPr lang="en-US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1.4 </a:t>
            </a: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เนื่องจาก</a:t>
            </a:r>
            <a:b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หน่วยรับรองคุณภาพไม่ได้รับงบประมาณ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1DCF50F-B999-46DB-A288-775E2A3AE41C}"/>
              </a:ext>
            </a:extLst>
          </p:cNvPr>
          <p:cNvSpPr txBox="1">
            <a:spLocks/>
          </p:cNvSpPr>
          <p:nvPr/>
        </p:nvSpPr>
        <p:spPr>
          <a:xfrm>
            <a:off x="9849" y="148718"/>
            <a:ext cx="8606929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 </a:t>
            </a:r>
            <a:r>
              <a:rPr lang="th-TH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การขอยกเลิกตัวชี้วัด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allout: Right Arrow 4">
            <a:extLst>
              <a:ext uri="{FF2B5EF4-FFF2-40B4-BE49-F238E27FC236}">
                <a16:creationId xmlns:a16="http://schemas.microsoft.com/office/drawing/2014/main" id="{C8E6673E-E4CC-4DBC-9470-A14E2E4D6711}"/>
              </a:ext>
            </a:extLst>
          </p:cNvPr>
          <p:cNvSpPr/>
          <p:nvPr/>
        </p:nvSpPr>
        <p:spPr>
          <a:xfrm>
            <a:off x="2786742" y="5400822"/>
            <a:ext cx="2996218" cy="914400"/>
          </a:xfrm>
          <a:prstGeom prst="rightArrowCallout">
            <a:avLst>
              <a:gd name="adj1" fmla="val 36428"/>
              <a:gd name="adj2" fmla="val 25000"/>
              <a:gd name="adj3" fmla="val 25000"/>
              <a:gd name="adj4" fmla="val 8968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th-TH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ไม่ต้องเกลี่ยน้ำหนักใหม่  </a:t>
            </a:r>
            <a:br>
              <a:rPr lang="th-TH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การประเมินผลจะประเมิน</a:t>
            </a:r>
            <a:br>
              <a:rPr lang="th-TH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จาก </a:t>
            </a:r>
            <a:r>
              <a:rPr lang="en-US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th-TH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ตัวชี้วัดย่อยที่เหลือ</a:t>
            </a:r>
          </a:p>
        </p:txBody>
      </p:sp>
    </p:spTree>
    <p:extLst>
      <p:ext uri="{BB962C8B-B14F-4D97-AF65-F5344CB8AC3E}">
        <p14:creationId xmlns:p14="http://schemas.microsoft.com/office/powerpoint/2010/main" val="411626239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0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2395</TotalTime>
  <Words>3888</Words>
  <Application>Microsoft Office PowerPoint</Application>
  <PresentationFormat>On-screen Show (4:3)</PresentationFormat>
  <Paragraphs>606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20</vt:i4>
      </vt:variant>
    </vt:vector>
  </HeadingPairs>
  <TitlesOfParts>
    <vt:vector size="37" baseType="lpstr">
      <vt:lpstr>Arial</vt:lpstr>
      <vt:lpstr>Calibri</vt:lpstr>
      <vt:lpstr>Calibri Light</vt:lpstr>
      <vt:lpstr>DB Ozone X</vt:lpstr>
      <vt:lpstr>Tahoma</vt:lpstr>
      <vt:lpstr>Wingdings</vt:lpstr>
      <vt:lpstr>2_Office Theme</vt:lpstr>
      <vt:lpstr>13_Office Theme</vt:lpstr>
      <vt:lpstr>7_Office Theme</vt:lpstr>
      <vt:lpstr>20_Office Theme</vt:lpstr>
      <vt:lpstr>Custom Design</vt:lpstr>
      <vt:lpstr>Office Theme</vt:lpstr>
      <vt:lpstr>4_Custom Design</vt:lpstr>
      <vt:lpstr>17_Office Theme</vt:lpstr>
      <vt:lpstr>15_Office Theme</vt:lpstr>
      <vt:lpstr>8_Custom Design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แบบฟอร์มคำขอเปลี่ยนแปลงรายละเอียดตัวชี้วัด  และแบบฟอร์มเสนอตัวชี้วัดใหม่     ตามมาตรการปรับปรุงประสิทธิภาพ ในการปฏิบัติราชการ  ประจำปีงบประมาณ พ.ศ. 2563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นางสาว ชญาภัส  พลายโถ</dc:creator>
  <cp:lastModifiedBy>นางสาว ปณิตา  ปิยะพุทธิชัย</cp:lastModifiedBy>
  <cp:revision>219</cp:revision>
  <cp:lastPrinted>2020-06-19T00:50:47Z</cp:lastPrinted>
  <dcterms:created xsi:type="dcterms:W3CDTF">2020-06-15T03:54:30Z</dcterms:created>
  <dcterms:modified xsi:type="dcterms:W3CDTF">2020-06-19T00:59:28Z</dcterms:modified>
</cp:coreProperties>
</file>