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theme/theme3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4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theme/theme5.xml" ContentType="application/vnd.openxmlformats-officedocument.theme+xml"/>
  <Override PartName="/ppt/slideLayouts/slideLayout48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1" r:id="rId1"/>
    <p:sldMasterId id="2147483781" r:id="rId2"/>
    <p:sldMasterId id="2147483793" r:id="rId3"/>
    <p:sldMasterId id="2147483796" r:id="rId4"/>
    <p:sldMasterId id="2147483830" r:id="rId5"/>
    <p:sldMasterId id="2147483884" r:id="rId6"/>
  </p:sldMasterIdLst>
  <p:notesMasterIdLst>
    <p:notesMasterId r:id="rId14"/>
  </p:notesMasterIdLst>
  <p:sldIdLst>
    <p:sldId id="261" r:id="rId7"/>
    <p:sldId id="262" r:id="rId8"/>
    <p:sldId id="635" r:id="rId9"/>
    <p:sldId id="263" r:id="rId10"/>
    <p:sldId id="264" r:id="rId11"/>
    <p:sldId id="632" r:id="rId12"/>
    <p:sldId id="320" r:id="rId13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4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D2DEEF"/>
    <a:srgbClr val="0000FF"/>
    <a:srgbClr val="EAEFF7"/>
    <a:srgbClr val="D9D9D9"/>
    <a:srgbClr val="FFF2CC"/>
    <a:srgbClr val="E2F0D9"/>
    <a:srgbClr val="5B9BD5"/>
    <a:srgbClr val="A9D18E"/>
    <a:srgbClr val="C2DE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525" autoAdjust="0"/>
    <p:restoredTop sz="94660"/>
  </p:normalViewPr>
  <p:slideViewPr>
    <p:cSldViewPr snapToGrid="0" showGuides="1">
      <p:cViewPr varScale="1">
        <p:scale>
          <a:sx n="64" d="100"/>
          <a:sy n="64" d="100"/>
        </p:scale>
        <p:origin x="1312" y="44"/>
      </p:cViewPr>
      <p:guideLst>
        <p:guide orient="horz" pos="2184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829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presProps" Target="pres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5D13F9-F554-4FA7-A3AB-C57F321E2245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D90DE0-CB17-424E-A5D8-FDD72AD946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04741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B78FB7B-8E32-42D5-9551-521ABFCD080C}" type="slidenum">
              <a:rPr kumimoji="0" lang="th-TH" altLang="th-TH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Cordia New" panose="020B0304020202020204" pitchFamily="34" charset="-34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th-TH" altLang="th-TH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Cordia New" panose="020B03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41367899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B78FB7B-8E32-42D5-9551-521ABFCD080C}" type="slidenum">
              <a:rPr kumimoji="0" lang="th-TH" altLang="th-TH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Cordia New" panose="020B0304020202020204" pitchFamily="34" charset="-34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th-TH" altLang="th-TH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Cordia New" panose="020B03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7902006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8012789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6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F4DC3-A240-4C36-9BFB-7FE7F49DB5BB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23/06/63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69338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9A066-8B77-4050-A753-2EBACA9031E7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23/06/63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19061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2D036-1BE8-45D8-A206-69904196D53E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23/06/63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64053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CE093-0AC2-4D13-B92F-1971B0C04253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Rectangle 9">
            <a:extLst>
              <a:ext uri="{FF2B5EF4-FFF2-40B4-BE49-F238E27FC236}">
                <a16:creationId xmlns:a16="http://schemas.microsoft.com/office/drawing/2014/main" id="{1010C4F5-F6FB-4C6D-87E5-EEA88409EF01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467" y="43949"/>
            <a:ext cx="9139533" cy="6207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none" lIns="91373" tIns="45688" rIns="91373" bIns="45688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th-TH" sz="2800" dirty="0">
              <a:solidFill>
                <a:srgbClr val="333333"/>
              </a:solidFill>
              <a:latin typeface="Arial" charset="0"/>
              <a:cs typeface="Angsana New" charset="-34"/>
            </a:endParaRPr>
          </a:p>
        </p:txBody>
      </p:sp>
      <p:sp>
        <p:nvSpPr>
          <p:cNvPr id="12" name="Line 31">
            <a:extLst>
              <a:ext uri="{FF2B5EF4-FFF2-40B4-BE49-F238E27FC236}">
                <a16:creationId xmlns:a16="http://schemas.microsoft.com/office/drawing/2014/main" id="{9CD8D59D-8DED-4B3D-8BD4-433B45C8C5FB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0" y="680521"/>
            <a:ext cx="9148467" cy="0"/>
          </a:xfrm>
          <a:prstGeom prst="line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ffectLst/>
        </p:spPr>
        <p:txBody>
          <a:bodyPr lIns="91373" tIns="45688" rIns="91373" bIns="45688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th-TH" sz="2800" dirty="0">
              <a:solidFill>
                <a:srgbClr val="333333"/>
              </a:solidFill>
              <a:latin typeface="Arial" charset="0"/>
              <a:cs typeface="Angsana New" charset="-34"/>
            </a:endParaRPr>
          </a:p>
        </p:txBody>
      </p:sp>
      <p:sp>
        <p:nvSpPr>
          <p:cNvPr id="13" name="Line 31">
            <a:extLst>
              <a:ext uri="{FF2B5EF4-FFF2-40B4-BE49-F238E27FC236}">
                <a16:creationId xmlns:a16="http://schemas.microsoft.com/office/drawing/2014/main" id="{F522427E-0F71-454C-8A2A-1F6D1FBC2D32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0" y="19813"/>
            <a:ext cx="9148467" cy="0"/>
          </a:xfrm>
          <a:prstGeom prst="line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ffectLst/>
        </p:spPr>
        <p:txBody>
          <a:bodyPr lIns="91373" tIns="45688" rIns="91373" bIns="45688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th-TH" sz="2800" dirty="0">
              <a:solidFill>
                <a:srgbClr val="333333"/>
              </a:solidFill>
              <a:latin typeface="Arial" charset="0"/>
              <a:cs typeface="Angsana New" charset="-34"/>
            </a:endParaRP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5EA99861-5C58-4404-BBF5-51BCDBE5C4A8}"/>
              </a:ext>
            </a:extLst>
          </p:cNvPr>
          <p:cNvSpPr txBox="1">
            <a:spLocks/>
          </p:cNvSpPr>
          <p:nvPr userDrawn="1"/>
        </p:nvSpPr>
        <p:spPr>
          <a:xfrm>
            <a:off x="82550" y="191022"/>
            <a:ext cx="7842250" cy="38100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base"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721B838F-37EA-48F6-A8EF-CA0FC96BE42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55194" y="80928"/>
            <a:ext cx="606256" cy="5098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36673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CE093-0AC2-4D13-B92F-1971B0C04253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7D7BE9B3-48B5-49DF-B57B-2CB697899BBE}"/>
              </a:ext>
            </a:extLst>
          </p:cNvPr>
          <p:cNvSpPr txBox="1">
            <a:spLocks/>
          </p:cNvSpPr>
          <p:nvPr userDrawn="1"/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th-TH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C7D103AA-8845-4AAA-8DCD-945F174AEA28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Rectangle 9">
            <a:extLst>
              <a:ext uri="{FF2B5EF4-FFF2-40B4-BE49-F238E27FC236}">
                <a16:creationId xmlns:a16="http://schemas.microsoft.com/office/drawing/2014/main" id="{1010C4F5-F6FB-4C6D-87E5-EEA88409EF01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467" y="43949"/>
            <a:ext cx="9139533" cy="6207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none" lIns="91373" tIns="45688" rIns="91373" bIns="45688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th-TH" sz="2800" dirty="0">
              <a:solidFill>
                <a:srgbClr val="333333"/>
              </a:solidFill>
              <a:latin typeface="Arial" charset="0"/>
              <a:cs typeface="Angsana New" charset="-34"/>
            </a:endParaRPr>
          </a:p>
        </p:txBody>
      </p:sp>
      <p:sp>
        <p:nvSpPr>
          <p:cNvPr id="12" name="Line 31">
            <a:extLst>
              <a:ext uri="{FF2B5EF4-FFF2-40B4-BE49-F238E27FC236}">
                <a16:creationId xmlns:a16="http://schemas.microsoft.com/office/drawing/2014/main" id="{9CD8D59D-8DED-4B3D-8BD4-433B45C8C5FB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0" y="680521"/>
            <a:ext cx="9148467" cy="0"/>
          </a:xfrm>
          <a:prstGeom prst="line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ffectLst/>
        </p:spPr>
        <p:txBody>
          <a:bodyPr lIns="91373" tIns="45688" rIns="91373" bIns="45688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th-TH" sz="2800" dirty="0">
              <a:solidFill>
                <a:srgbClr val="333333"/>
              </a:solidFill>
              <a:latin typeface="Arial" charset="0"/>
              <a:cs typeface="Angsana New" charset="-34"/>
            </a:endParaRPr>
          </a:p>
        </p:txBody>
      </p:sp>
      <p:sp>
        <p:nvSpPr>
          <p:cNvPr id="13" name="Line 31">
            <a:extLst>
              <a:ext uri="{FF2B5EF4-FFF2-40B4-BE49-F238E27FC236}">
                <a16:creationId xmlns:a16="http://schemas.microsoft.com/office/drawing/2014/main" id="{F522427E-0F71-454C-8A2A-1F6D1FBC2D32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0" y="19813"/>
            <a:ext cx="9148467" cy="0"/>
          </a:xfrm>
          <a:prstGeom prst="line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ffectLst/>
        </p:spPr>
        <p:txBody>
          <a:bodyPr lIns="91373" tIns="45688" rIns="91373" bIns="45688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th-TH" sz="2800" dirty="0">
              <a:solidFill>
                <a:srgbClr val="333333"/>
              </a:solidFill>
              <a:latin typeface="Arial" charset="0"/>
              <a:cs typeface="Angsana New" charset="-34"/>
            </a:endParaRP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5EA99861-5C58-4404-BBF5-51BCDBE5C4A8}"/>
              </a:ext>
            </a:extLst>
          </p:cNvPr>
          <p:cNvSpPr txBox="1">
            <a:spLocks/>
          </p:cNvSpPr>
          <p:nvPr userDrawn="1"/>
        </p:nvSpPr>
        <p:spPr>
          <a:xfrm>
            <a:off x="82550" y="191022"/>
            <a:ext cx="7842250" cy="38100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base"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721B838F-37EA-48F6-A8EF-CA0FC96BE42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55194" y="80928"/>
            <a:ext cx="606256" cy="5098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53588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ChangeArrowheads="1"/>
          </p:cNvSpPr>
          <p:nvPr userDrawn="1"/>
        </p:nvSpPr>
        <p:spPr bwMode="auto">
          <a:xfrm>
            <a:off x="0" y="2552700"/>
            <a:ext cx="9139238" cy="168751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none" lIns="91373" tIns="45688" rIns="91373" bIns="45688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th-TH" dirty="0">
              <a:solidFill>
                <a:srgbClr val="333333"/>
              </a:solidFill>
              <a:latin typeface="Arial" charset="0"/>
              <a:cs typeface="Angsana New" charset="-34"/>
            </a:endParaRPr>
          </a:p>
        </p:txBody>
      </p:sp>
      <p:sp>
        <p:nvSpPr>
          <p:cNvPr id="3" name="Line 31"/>
          <p:cNvSpPr>
            <a:spLocks noChangeShapeType="1"/>
          </p:cNvSpPr>
          <p:nvPr userDrawn="1"/>
        </p:nvSpPr>
        <p:spPr bwMode="auto">
          <a:xfrm>
            <a:off x="0" y="4335463"/>
            <a:ext cx="9144000" cy="0"/>
          </a:xfrm>
          <a:prstGeom prst="line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373" tIns="45688" rIns="91373" bIns="45688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h-TH" sz="2800">
              <a:solidFill>
                <a:prstClr val="black"/>
              </a:solidFill>
            </a:endParaRPr>
          </a:p>
        </p:txBody>
      </p:sp>
      <p:sp>
        <p:nvSpPr>
          <p:cNvPr id="4" name="Line 31"/>
          <p:cNvSpPr>
            <a:spLocks noChangeShapeType="1"/>
          </p:cNvSpPr>
          <p:nvPr userDrawn="1"/>
        </p:nvSpPr>
        <p:spPr bwMode="auto">
          <a:xfrm>
            <a:off x="0" y="2463800"/>
            <a:ext cx="9144000" cy="0"/>
          </a:xfrm>
          <a:prstGeom prst="line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373" tIns="45688" rIns="91373" bIns="45688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h-TH" sz="2800">
              <a:solidFill>
                <a:prstClr val="black"/>
              </a:solidFill>
            </a:endParaRPr>
          </a:p>
        </p:txBody>
      </p:sp>
      <p:pic>
        <p:nvPicPr>
          <p:cNvPr id="5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9400" y="5911850"/>
            <a:ext cx="962025" cy="809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EFDC32-DC86-4DEF-9407-3FADBF20DD55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23/06/63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534B9B-9FF1-40F4-B8F0-315DDBF65D20}" type="slidenum">
              <a:rPr lang="th-TH" altLang="th-TH"/>
              <a:pPr/>
              <a:t>‹#›</a:t>
            </a:fld>
            <a:endParaRPr lang="th-TH" altLang="th-TH"/>
          </a:p>
        </p:txBody>
      </p:sp>
    </p:spTree>
    <p:extLst>
      <p:ext uri="{BB962C8B-B14F-4D97-AF65-F5344CB8AC3E}">
        <p14:creationId xmlns:p14="http://schemas.microsoft.com/office/powerpoint/2010/main" val="23497513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98225B-F602-446B-9698-4013B8796912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23/06/63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7A0212-16F4-47C6-AC48-A6955DFD34E9}" type="slidenum">
              <a:rPr lang="th-TH" altLang="th-TH"/>
              <a:pPr/>
              <a:t>‹#›</a:t>
            </a:fld>
            <a:endParaRPr lang="th-TH" altLang="th-TH"/>
          </a:p>
        </p:txBody>
      </p:sp>
    </p:spTree>
    <p:extLst>
      <p:ext uri="{BB962C8B-B14F-4D97-AF65-F5344CB8AC3E}">
        <p14:creationId xmlns:p14="http://schemas.microsoft.com/office/powerpoint/2010/main" val="15813993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8FD5FB-6920-4123-993D-8AFC89531323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23/06/63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652D39-D335-4336-BDA4-5B0AAFE2D1BC}" type="slidenum">
              <a:rPr lang="th-TH" altLang="th-TH"/>
              <a:pPr/>
              <a:t>‹#›</a:t>
            </a:fld>
            <a:endParaRPr lang="th-TH" altLang="th-TH"/>
          </a:p>
        </p:txBody>
      </p:sp>
    </p:spTree>
    <p:extLst>
      <p:ext uri="{BB962C8B-B14F-4D97-AF65-F5344CB8AC3E}">
        <p14:creationId xmlns:p14="http://schemas.microsoft.com/office/powerpoint/2010/main" val="122080375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B2B7A3-EFF0-4416-AC48-1A803297EE29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23/06/63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5D22F6-8F18-4D06-9CBF-6642960B0082}" type="slidenum">
              <a:rPr lang="th-TH" altLang="th-TH"/>
              <a:pPr/>
              <a:t>‹#›</a:t>
            </a:fld>
            <a:endParaRPr lang="th-TH" altLang="th-TH"/>
          </a:p>
        </p:txBody>
      </p:sp>
    </p:spTree>
    <p:extLst>
      <p:ext uri="{BB962C8B-B14F-4D97-AF65-F5344CB8AC3E}">
        <p14:creationId xmlns:p14="http://schemas.microsoft.com/office/powerpoint/2010/main" val="157404967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09E5F7-A5A2-4FD8-BBA7-3D36F9B0388F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23/06/63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575136-75F4-4042-8B86-0CCC277E9479}" type="slidenum">
              <a:rPr lang="th-TH" altLang="th-TH"/>
              <a:pPr/>
              <a:t>‹#›</a:t>
            </a:fld>
            <a:endParaRPr lang="th-TH" altLang="th-TH"/>
          </a:p>
        </p:txBody>
      </p:sp>
    </p:spTree>
    <p:extLst>
      <p:ext uri="{BB962C8B-B14F-4D97-AF65-F5344CB8AC3E}">
        <p14:creationId xmlns:p14="http://schemas.microsoft.com/office/powerpoint/2010/main" val="99287088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5F87E3-AFF8-44E0-83C2-5D7CE9138D6D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23/06/63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29CE3E-F2CB-4C89-940B-6E2C954A7F7A}" type="slidenum">
              <a:rPr lang="th-TH" altLang="th-TH"/>
              <a:pPr/>
              <a:t>‹#›</a:t>
            </a:fld>
            <a:endParaRPr lang="th-TH" altLang="th-TH"/>
          </a:p>
        </p:txBody>
      </p:sp>
    </p:spTree>
    <p:extLst>
      <p:ext uri="{BB962C8B-B14F-4D97-AF65-F5344CB8AC3E}">
        <p14:creationId xmlns:p14="http://schemas.microsoft.com/office/powerpoint/2010/main" val="30241559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6011A-8D34-4A5D-B762-37045B2BFC00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23/06/63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436863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F7BEA5-510B-4929-BABF-59A7A1FCD1D9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23/06/63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4C7632-8BDE-4B09-814B-625431D7C27D}" type="slidenum">
              <a:rPr lang="th-TH" altLang="th-TH"/>
              <a:pPr/>
              <a:t>‹#›</a:t>
            </a:fld>
            <a:endParaRPr lang="th-TH" altLang="th-TH"/>
          </a:p>
        </p:txBody>
      </p:sp>
    </p:spTree>
    <p:extLst>
      <p:ext uri="{BB962C8B-B14F-4D97-AF65-F5344CB8AC3E}">
        <p14:creationId xmlns:p14="http://schemas.microsoft.com/office/powerpoint/2010/main" val="90362902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0E64D1-5D0C-4807-917D-BE800A7E5BD2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23/06/63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347D4D-DCC1-4D30-86A2-5A21CF0F22AA}" type="slidenum">
              <a:rPr lang="th-TH" altLang="th-TH"/>
              <a:pPr/>
              <a:t>‹#›</a:t>
            </a:fld>
            <a:endParaRPr lang="th-TH" altLang="th-TH"/>
          </a:p>
        </p:txBody>
      </p:sp>
    </p:spTree>
    <p:extLst>
      <p:ext uri="{BB962C8B-B14F-4D97-AF65-F5344CB8AC3E}">
        <p14:creationId xmlns:p14="http://schemas.microsoft.com/office/powerpoint/2010/main" val="143531898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h-TH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F18089-5B17-4532-ABF4-9552FC6DC384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23/06/63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0EDE36-789B-4806-A995-6C9A470A1FB1}" type="slidenum">
              <a:rPr lang="th-TH" altLang="th-TH"/>
              <a:pPr/>
              <a:t>‹#›</a:t>
            </a:fld>
            <a:endParaRPr lang="th-TH" altLang="th-TH"/>
          </a:p>
        </p:txBody>
      </p:sp>
    </p:spTree>
    <p:extLst>
      <p:ext uri="{BB962C8B-B14F-4D97-AF65-F5344CB8AC3E}">
        <p14:creationId xmlns:p14="http://schemas.microsoft.com/office/powerpoint/2010/main" val="260556746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2A5ED8-5CCA-4138-9080-9DBF603B92AD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23/06/63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20CF14-BB6E-45A7-B7B2-D3D8515554AA}" type="slidenum">
              <a:rPr lang="th-TH" altLang="th-TH"/>
              <a:pPr/>
              <a:t>‹#›</a:t>
            </a:fld>
            <a:endParaRPr lang="th-TH" altLang="th-TH"/>
          </a:p>
        </p:txBody>
      </p:sp>
    </p:spTree>
    <p:extLst>
      <p:ext uri="{BB962C8B-B14F-4D97-AF65-F5344CB8AC3E}">
        <p14:creationId xmlns:p14="http://schemas.microsoft.com/office/powerpoint/2010/main" val="202741194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5814E-FED8-4728-871A-9BD04C7999BC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23/06/63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0E538E-B88C-4F21-9DB1-3F7DA32C5404}" type="slidenum">
              <a:rPr lang="th-TH" altLang="th-TH"/>
              <a:pPr/>
              <a:t>‹#›</a:t>
            </a:fld>
            <a:endParaRPr lang="th-TH" altLang="th-TH"/>
          </a:p>
        </p:txBody>
      </p:sp>
    </p:spTree>
    <p:extLst>
      <p:ext uri="{BB962C8B-B14F-4D97-AF65-F5344CB8AC3E}">
        <p14:creationId xmlns:p14="http://schemas.microsoft.com/office/powerpoint/2010/main" val="171710173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3BB84-46D1-4E2F-89E7-A5FCB3B1153B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23/06/63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405327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64498-E549-4427-81FF-FD904545BCD0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23/06/63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CE093-0AC2-4D13-B92F-1971B0C04253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Rectangle 9"/>
          <p:cNvSpPr>
            <a:spLocks noChangeArrowheads="1"/>
          </p:cNvSpPr>
          <p:nvPr userDrawn="1"/>
        </p:nvSpPr>
        <p:spPr bwMode="auto">
          <a:xfrm>
            <a:off x="1" y="2553183"/>
            <a:ext cx="9139533" cy="16868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none" lIns="68530" tIns="34266" rIns="68530" bIns="34266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th-TH" sz="1350" dirty="0">
              <a:solidFill>
                <a:srgbClr val="333333"/>
              </a:solidFill>
              <a:latin typeface="Arial" charset="0"/>
              <a:cs typeface="Angsana New" charset="-34"/>
            </a:endParaRPr>
          </a:p>
        </p:txBody>
      </p:sp>
      <p:sp>
        <p:nvSpPr>
          <p:cNvPr id="14" name="Line 31"/>
          <p:cNvSpPr>
            <a:spLocks noChangeShapeType="1"/>
          </p:cNvSpPr>
          <p:nvPr userDrawn="1"/>
        </p:nvSpPr>
        <p:spPr bwMode="auto">
          <a:xfrm>
            <a:off x="0" y="4334995"/>
            <a:ext cx="9144000" cy="0"/>
          </a:xfrm>
          <a:prstGeom prst="line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ffectLst/>
        </p:spPr>
        <p:txBody>
          <a:bodyPr lIns="68530" tIns="34266" rIns="68530" bIns="34266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th-TH" sz="1350" dirty="0">
              <a:solidFill>
                <a:srgbClr val="333333"/>
              </a:solidFill>
              <a:latin typeface="Arial" charset="0"/>
              <a:cs typeface="Angsana New" charset="-34"/>
            </a:endParaRPr>
          </a:p>
        </p:txBody>
      </p:sp>
      <p:sp>
        <p:nvSpPr>
          <p:cNvPr id="15" name="Line 31"/>
          <p:cNvSpPr>
            <a:spLocks noChangeShapeType="1"/>
          </p:cNvSpPr>
          <p:nvPr userDrawn="1"/>
        </p:nvSpPr>
        <p:spPr bwMode="auto">
          <a:xfrm>
            <a:off x="0" y="2464277"/>
            <a:ext cx="9144000" cy="0"/>
          </a:xfrm>
          <a:prstGeom prst="line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ffectLst/>
        </p:spPr>
        <p:txBody>
          <a:bodyPr lIns="68530" tIns="34266" rIns="68530" bIns="34266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th-TH" sz="1350" dirty="0">
              <a:solidFill>
                <a:srgbClr val="333333"/>
              </a:solidFill>
              <a:latin typeface="Arial" charset="0"/>
              <a:cs typeface="Angsana New" charset="-34"/>
            </a:endParaRP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8858" y="5912528"/>
            <a:ext cx="961817" cy="808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372429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62617-D976-4EE3-9768-93CCE6EDAE52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23/06/63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CE093-0AC2-4D13-B92F-1971B0C04253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938714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0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5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59EAC-16F2-4CCC-93A3-6138FDBD894C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23/06/63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CE093-0AC2-4D13-B92F-1971B0C04253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83469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9FAAF-C56C-4617-91EF-5AE6685BEB97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23/06/63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CE093-0AC2-4D13-B92F-1971B0C04253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13555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81D5A-D7C8-4E8F-9D9E-2CAA122944CB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23/06/63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727502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7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9" y="1681163"/>
            <a:ext cx="386873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9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E8FDD-EB6A-4091-9663-65F32D7911FD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23/06/63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CE093-0AC2-4D13-B92F-1971B0C04253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691378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C0102-7F18-45F4-B535-21913A9E6F23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23/06/63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CE093-0AC2-4D13-B92F-1971B0C04253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6506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C3BB7-32C2-4C42-8966-B3B8FDF9230B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23/06/63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CE093-0AC2-4D13-B92F-1971B0C04253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422300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9" y="457200"/>
            <a:ext cx="2949575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7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9" y="2057400"/>
            <a:ext cx="2949575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7254A-5AF2-41F7-BB95-693DBAE227E8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23/06/63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CE093-0AC2-4D13-B92F-1971B0C04253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493120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9" y="457200"/>
            <a:ext cx="2949575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7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9" y="2057400"/>
            <a:ext cx="2949575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4A9B2-6481-4745-8F89-4FE6B3790002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23/06/63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CE093-0AC2-4D13-B92F-1971B0C04253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739678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528BD-1B4F-4253-8589-20C0D726F86E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23/06/63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CE093-0AC2-4D13-B92F-1971B0C04253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544119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7626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BDA88-4179-4975-B710-E91B5F6F3D4C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23/06/63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CE093-0AC2-4D13-B92F-1971B0C04253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602040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35A7C-06C4-4A82-8C01-E24ADFBFF261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23/06/63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011331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0B763-AF98-4D0E-BE78-9831FA64DF5B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23/06/63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51079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21D98-FE83-48A5-ACE5-F6753AFA67B6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23/06/63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39433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9BB5F-D3A5-404D-B4BF-0B4A7AF6FA39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23/06/63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940614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F9144-9129-4760-87DC-4AB4DCF98385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23/06/63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0684803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7F423-2F14-4495-AB08-70FEB4792628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23/06/63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478264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17436-B699-40A8-93C5-6850F42CFA6F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23/06/63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8419420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35D21-C0F7-4041-A135-AE5CDD9B5BCD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23/06/63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6449142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938E6-C364-4936-B14F-5C4C0A5DCC8E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23/06/63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9569872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8EB1B-C470-46A7-878B-E868775AAB4E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23/06/63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2924032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BCA01-6634-48C5-A641-2A9CACFF23CA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23/06/63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9285787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0185E-0AA0-46ED-BA34-D2DAC942B50A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23/06/63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6985571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ine 31"/>
          <p:cNvSpPr>
            <a:spLocks noChangeShapeType="1"/>
          </p:cNvSpPr>
          <p:nvPr userDrawn="1"/>
        </p:nvSpPr>
        <p:spPr bwMode="auto">
          <a:xfrm>
            <a:off x="0" y="4475361"/>
            <a:ext cx="9148467" cy="0"/>
          </a:xfrm>
          <a:prstGeom prst="line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ffectLst/>
        </p:spPr>
        <p:txBody>
          <a:bodyPr lIns="91373" tIns="45688" rIns="91373" bIns="45688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th-TH" dirty="0">
              <a:solidFill>
                <a:srgbClr val="333333"/>
              </a:solidFill>
              <a:latin typeface="Arial" charset="0"/>
              <a:cs typeface="Angsana New" charset="-34"/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4467" y="3286539"/>
            <a:ext cx="9144000" cy="101542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800" b="1" dirty="0">
                <a:solidFill>
                  <a:srgbClr val="2E2E9C"/>
                </a:solidFill>
              </a:rPr>
              <a:t>พัฒนาระบบราชการ เพื่อชีวิตที่ดีขึ้นของประชาชน</a:t>
            </a:r>
            <a:endParaRPr lang="en-US" sz="2800" b="1" dirty="0">
              <a:solidFill>
                <a:srgbClr val="2E2E9C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en-US" sz="2000" b="1" dirty="0">
                <a:solidFill>
                  <a:srgbClr val="2E2E9C"/>
                </a:solidFill>
              </a:rPr>
              <a:t>GOOD  GOVERNANCE  FOR  BETTER  LIFE</a:t>
            </a:r>
            <a:endParaRPr lang="th-TH" sz="4000" b="1" dirty="0">
              <a:solidFill>
                <a:srgbClr val="2E2E9C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3414" y="2092967"/>
            <a:ext cx="1302570" cy="1095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6197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B1C79-C12B-420B-8B76-F2D55D3E1942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23/06/63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11867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03A23-A8B5-4E7D-B4EA-D561DD9326C0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23/06/63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35134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C4374-F0DE-4777-A916-B4C91DE273FB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23/06/63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77056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7F7EF-0B5A-4B1F-8344-0EEDA25268A8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23/06/63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80487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BF9F5-704F-4D7C-99A1-0EDB360B54A4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23/06/63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60207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25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/Relationships>
</file>

<file path=ppt/slideMasters/_rels/slideMaster6.xml.rels><?xml version="1.0" encoding="UTF-8" standalone="yes"?>
<Relationships xmlns="http://schemas.openxmlformats.org/package/2006/relationships"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4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31B54E-5685-4755-A77B-784961BD19F1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23/06/63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D103AA-8845-4AAA-8DCD-945F174AEA28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Rectangle 9"/>
          <p:cNvSpPr>
            <a:spLocks noChangeArrowheads="1"/>
          </p:cNvSpPr>
          <p:nvPr userDrawn="1"/>
        </p:nvSpPr>
        <p:spPr bwMode="auto">
          <a:xfrm>
            <a:off x="4467" y="43949"/>
            <a:ext cx="9139533" cy="6207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none" lIns="91373" tIns="45688" rIns="91373" bIns="45688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th-TH" dirty="0">
              <a:solidFill>
                <a:srgbClr val="333333"/>
              </a:solidFill>
              <a:latin typeface="Arial" charset="0"/>
              <a:cs typeface="Angsana New" charset="-34"/>
            </a:endParaRPr>
          </a:p>
        </p:txBody>
      </p:sp>
      <p:sp>
        <p:nvSpPr>
          <p:cNvPr id="8" name="Line 31"/>
          <p:cNvSpPr>
            <a:spLocks noChangeShapeType="1"/>
          </p:cNvSpPr>
          <p:nvPr userDrawn="1"/>
        </p:nvSpPr>
        <p:spPr bwMode="auto">
          <a:xfrm>
            <a:off x="0" y="680521"/>
            <a:ext cx="9148467" cy="0"/>
          </a:xfrm>
          <a:prstGeom prst="line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ffectLst/>
        </p:spPr>
        <p:txBody>
          <a:bodyPr lIns="91373" tIns="45688" rIns="91373" bIns="45688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th-TH" dirty="0">
              <a:solidFill>
                <a:srgbClr val="333333"/>
              </a:solidFill>
              <a:latin typeface="Arial" charset="0"/>
              <a:cs typeface="Angsana New" charset="-34"/>
            </a:endParaRPr>
          </a:p>
        </p:txBody>
      </p:sp>
      <p:sp>
        <p:nvSpPr>
          <p:cNvPr id="9" name="Line 31"/>
          <p:cNvSpPr>
            <a:spLocks noChangeShapeType="1"/>
          </p:cNvSpPr>
          <p:nvPr userDrawn="1"/>
        </p:nvSpPr>
        <p:spPr bwMode="auto">
          <a:xfrm>
            <a:off x="0" y="19813"/>
            <a:ext cx="9148467" cy="0"/>
          </a:xfrm>
          <a:prstGeom prst="line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ffectLst/>
        </p:spPr>
        <p:txBody>
          <a:bodyPr lIns="91373" tIns="45688" rIns="91373" bIns="45688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th-TH" dirty="0">
              <a:solidFill>
                <a:srgbClr val="333333"/>
              </a:solidFill>
              <a:latin typeface="Arial" charset="0"/>
              <a:cs typeface="Angsana New" charset="-34"/>
            </a:endParaRPr>
          </a:p>
        </p:txBody>
      </p:sp>
      <p:sp>
        <p:nvSpPr>
          <p:cNvPr id="10" name="Title 1"/>
          <p:cNvSpPr txBox="1">
            <a:spLocks/>
          </p:cNvSpPr>
          <p:nvPr userDrawn="1"/>
        </p:nvSpPr>
        <p:spPr>
          <a:xfrm>
            <a:off x="82550" y="191022"/>
            <a:ext cx="7842250" cy="38100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55194" y="80928"/>
            <a:ext cx="606256" cy="5098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648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2" r:id="rId1"/>
    <p:sldLayoutId id="2147483753" r:id="rId2"/>
    <p:sldLayoutId id="2147483754" r:id="rId3"/>
    <p:sldLayoutId id="2147483755" r:id="rId4"/>
    <p:sldLayoutId id="2147483756" r:id="rId5"/>
    <p:sldLayoutId id="2147483757" r:id="rId6"/>
    <p:sldLayoutId id="2147483758" r:id="rId7"/>
    <p:sldLayoutId id="2147483759" r:id="rId8"/>
    <p:sldLayoutId id="2147483760" r:id="rId9"/>
    <p:sldLayoutId id="2147483761" r:id="rId10"/>
    <p:sldLayoutId id="2147483762" r:id="rId11"/>
    <p:sldLayoutId id="2147483764" r:id="rId12"/>
    <p:sldLayoutId id="2147483765" r:id="rId13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th-TH" altLang="en-US"/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th-TH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944EE07-36C9-4B24-8B08-C2B2666CACD4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23/06/63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Cordia New" pitchFamily="34" charset="-34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805D849-2596-481E-91F5-C0E0BEF10A0E}" type="slidenum">
              <a:rPr lang="th-TH" altLang="th-TH"/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th-TH" altLang="th-TH"/>
          </a:p>
        </p:txBody>
      </p:sp>
    </p:spTree>
    <p:extLst>
      <p:ext uri="{BB962C8B-B14F-4D97-AF65-F5344CB8AC3E}">
        <p14:creationId xmlns:p14="http://schemas.microsoft.com/office/powerpoint/2010/main" val="364798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2" r:id="rId1"/>
    <p:sldLayoutId id="2147483783" r:id="rId2"/>
    <p:sldLayoutId id="2147483784" r:id="rId3"/>
    <p:sldLayoutId id="2147483785" r:id="rId4"/>
    <p:sldLayoutId id="2147483786" r:id="rId5"/>
    <p:sldLayoutId id="2147483787" r:id="rId6"/>
    <p:sldLayoutId id="2147483788" r:id="rId7"/>
    <p:sldLayoutId id="2147483789" r:id="rId8"/>
    <p:sldLayoutId id="2147483790" r:id="rId9"/>
    <p:sldLayoutId id="2147483791" r:id="rId10"/>
    <p:sldLayoutId id="2147483792" r:id="rId11"/>
  </p:sldLayoutIdLst>
  <p:hf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cs typeface="Angsana New" pitchFamily="18" charset="-34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cs typeface="Angsana New" pitchFamily="18" charset="-34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cs typeface="Angsana New" pitchFamily="18" charset="-34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cs typeface="Angsana New" pitchFamily="18" charset="-34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cs typeface="Angsana New" pitchFamily="18" charset="-34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cs typeface="Angsana New" pitchFamily="18" charset="-34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cs typeface="Angsana New" pitchFamily="18" charset="-34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cs typeface="Angsana New" pitchFamily="18" charset="-34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3DA5EB-5313-4E25-8D31-41DBBB83F05C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23/06/63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D103AA-8845-4AAA-8DCD-945F174AEA28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Rectangle 9"/>
          <p:cNvSpPr>
            <a:spLocks noChangeArrowheads="1"/>
          </p:cNvSpPr>
          <p:nvPr userDrawn="1"/>
        </p:nvSpPr>
        <p:spPr bwMode="auto">
          <a:xfrm>
            <a:off x="4467" y="43949"/>
            <a:ext cx="9139533" cy="6207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none" lIns="91373" tIns="45688" rIns="91373" bIns="45688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th-TH" dirty="0">
              <a:solidFill>
                <a:srgbClr val="333333"/>
              </a:solidFill>
              <a:latin typeface="Arial" charset="0"/>
              <a:cs typeface="Angsana New" charset="-34"/>
            </a:endParaRPr>
          </a:p>
        </p:txBody>
      </p:sp>
      <p:sp>
        <p:nvSpPr>
          <p:cNvPr id="8" name="Line 31"/>
          <p:cNvSpPr>
            <a:spLocks noChangeShapeType="1"/>
          </p:cNvSpPr>
          <p:nvPr userDrawn="1"/>
        </p:nvSpPr>
        <p:spPr bwMode="auto">
          <a:xfrm>
            <a:off x="0" y="680521"/>
            <a:ext cx="9148467" cy="0"/>
          </a:xfrm>
          <a:prstGeom prst="line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ffectLst/>
        </p:spPr>
        <p:txBody>
          <a:bodyPr lIns="91373" tIns="45688" rIns="91373" bIns="45688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th-TH" dirty="0">
              <a:solidFill>
                <a:srgbClr val="333333"/>
              </a:solidFill>
              <a:latin typeface="Arial" charset="0"/>
              <a:cs typeface="Angsana New" charset="-34"/>
            </a:endParaRPr>
          </a:p>
        </p:txBody>
      </p:sp>
      <p:sp>
        <p:nvSpPr>
          <p:cNvPr id="9" name="Line 31"/>
          <p:cNvSpPr>
            <a:spLocks noChangeShapeType="1"/>
          </p:cNvSpPr>
          <p:nvPr userDrawn="1"/>
        </p:nvSpPr>
        <p:spPr bwMode="auto">
          <a:xfrm>
            <a:off x="0" y="19813"/>
            <a:ext cx="9148467" cy="0"/>
          </a:xfrm>
          <a:prstGeom prst="line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ffectLst/>
        </p:spPr>
        <p:txBody>
          <a:bodyPr lIns="91373" tIns="45688" rIns="91373" bIns="45688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th-TH" dirty="0">
              <a:solidFill>
                <a:srgbClr val="333333"/>
              </a:solidFill>
              <a:latin typeface="Arial" charset="0"/>
              <a:cs typeface="Angsana New" charset="-34"/>
            </a:endParaRPr>
          </a:p>
        </p:txBody>
      </p:sp>
      <p:sp>
        <p:nvSpPr>
          <p:cNvPr id="10" name="Title 1"/>
          <p:cNvSpPr txBox="1">
            <a:spLocks/>
          </p:cNvSpPr>
          <p:nvPr userDrawn="1"/>
        </p:nvSpPr>
        <p:spPr>
          <a:xfrm>
            <a:off x="82550" y="191022"/>
            <a:ext cx="7842250" cy="38100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55194" y="80928"/>
            <a:ext cx="606256" cy="5098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6302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4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2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220ECD-60B6-41DF-B883-0BCEE6ABB8D6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23/06/63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2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2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4CE093-0AC2-4D13-B92F-1971B0C04253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87641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7" r:id="rId1"/>
    <p:sldLayoutId id="2147483798" r:id="rId2"/>
    <p:sldLayoutId id="2147483799" r:id="rId3"/>
    <p:sldLayoutId id="2147483800" r:id="rId4"/>
    <p:sldLayoutId id="2147483801" r:id="rId5"/>
    <p:sldLayoutId id="2147483802" r:id="rId6"/>
    <p:sldLayoutId id="2147483803" r:id="rId7"/>
    <p:sldLayoutId id="2147483804" r:id="rId8"/>
    <p:sldLayoutId id="2147483805" r:id="rId9"/>
    <p:sldLayoutId id="2147483806" r:id="rId10"/>
    <p:sldLayoutId id="2147483807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68580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chemeClr val="accent3">
                <a:lumMod val="0"/>
                <a:lumOff val="100000"/>
              </a:schemeClr>
            </a:gs>
            <a:gs pos="0">
              <a:schemeClr val="accent3">
                <a:lumMod val="0"/>
                <a:lumOff val="100000"/>
              </a:schemeClr>
            </a:gs>
            <a:gs pos="100000">
              <a:schemeClr val="bg1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6C0DB611-0B24-410B-B2DA-AD474DC99260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 defTabSz="457200"/>
              <a:t>23/06/63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C7D103AA-8845-4AAA-8DCD-945F174AEA28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 defTabSz="457200"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Rectangle 9"/>
          <p:cNvSpPr>
            <a:spLocks noChangeArrowheads="1"/>
          </p:cNvSpPr>
          <p:nvPr/>
        </p:nvSpPr>
        <p:spPr bwMode="auto">
          <a:xfrm>
            <a:off x="4467" y="43949"/>
            <a:ext cx="9139533" cy="6207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none" lIns="91373" tIns="45688" rIns="91373" bIns="45688" anchor="ctr"/>
          <a:lstStyle/>
          <a:p>
            <a:pPr defTabSz="4572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th-TH" dirty="0">
              <a:solidFill>
                <a:srgbClr val="333333"/>
              </a:solidFill>
              <a:latin typeface="Arial" charset="0"/>
              <a:cs typeface="Angsana New" charset="-34"/>
            </a:endParaRPr>
          </a:p>
        </p:txBody>
      </p:sp>
      <p:sp>
        <p:nvSpPr>
          <p:cNvPr id="8" name="Line 31"/>
          <p:cNvSpPr>
            <a:spLocks noChangeShapeType="1"/>
          </p:cNvSpPr>
          <p:nvPr/>
        </p:nvSpPr>
        <p:spPr bwMode="auto">
          <a:xfrm>
            <a:off x="0" y="680521"/>
            <a:ext cx="9148467" cy="0"/>
          </a:xfrm>
          <a:prstGeom prst="line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ffectLst/>
        </p:spPr>
        <p:txBody>
          <a:bodyPr lIns="91373" tIns="45688" rIns="91373" bIns="45688"/>
          <a:lstStyle/>
          <a:p>
            <a:pPr defTabSz="4572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th-TH" dirty="0">
              <a:solidFill>
                <a:srgbClr val="333333"/>
              </a:solidFill>
              <a:latin typeface="Arial" charset="0"/>
              <a:cs typeface="Angsana New" charset="-34"/>
            </a:endParaRPr>
          </a:p>
        </p:txBody>
      </p:sp>
      <p:sp>
        <p:nvSpPr>
          <p:cNvPr id="9" name="Line 31"/>
          <p:cNvSpPr>
            <a:spLocks noChangeShapeType="1"/>
          </p:cNvSpPr>
          <p:nvPr/>
        </p:nvSpPr>
        <p:spPr bwMode="auto">
          <a:xfrm>
            <a:off x="0" y="19813"/>
            <a:ext cx="9148467" cy="0"/>
          </a:xfrm>
          <a:prstGeom prst="line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ffectLst/>
        </p:spPr>
        <p:txBody>
          <a:bodyPr lIns="91373" tIns="45688" rIns="91373" bIns="45688"/>
          <a:lstStyle/>
          <a:p>
            <a:pPr defTabSz="4572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th-TH" dirty="0">
              <a:solidFill>
                <a:srgbClr val="333333"/>
              </a:solidFill>
              <a:latin typeface="Arial" charset="0"/>
              <a:cs typeface="Angsana New" charset="-34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82550" y="191022"/>
            <a:ext cx="7842250" cy="38100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55194" y="80928"/>
            <a:ext cx="606256" cy="5098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5980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1" r:id="rId1"/>
    <p:sldLayoutId id="2147483832" r:id="rId2"/>
    <p:sldLayoutId id="2147483833" r:id="rId3"/>
    <p:sldLayoutId id="2147483834" r:id="rId4"/>
    <p:sldLayoutId id="2147483835" r:id="rId5"/>
    <p:sldLayoutId id="2147483836" r:id="rId6"/>
    <p:sldLayoutId id="2147483837" r:id="rId7"/>
    <p:sldLayoutId id="2147483838" r:id="rId8"/>
    <p:sldLayoutId id="2147483839" r:id="rId9"/>
    <p:sldLayoutId id="2147483840" r:id="rId10"/>
    <p:sldLayoutId id="214748384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0C0E28-FCA0-476C-B8C9-8A356D51402A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23/06/63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3E41A19-07C4-49F5-AA7C-956350604F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086600" y="655109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C7D103AA-8845-4AAA-8DCD-945F174AEA28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90054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5" r:id="rId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C0B6DC-5814-435B-9164-87E16855D4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200" y="1879600"/>
            <a:ext cx="8808720" cy="2113280"/>
          </a:xfrm>
        </p:spPr>
        <p:txBody>
          <a:bodyPr>
            <a:noAutofit/>
          </a:bodyPr>
          <a:lstStyle/>
          <a:p>
            <a:pPr>
              <a:lnSpc>
                <a:spcPct val="130000"/>
              </a:lnSpc>
            </a:pPr>
            <a: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แบบฟอร์มคำขอเปลี่ยนแปลงรายละเอียดตัวชี้วัด </a:t>
            </a:r>
            <a:b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และแบบฟอร์มเสนอตัวชี้วัดใหม่</a:t>
            </a:r>
            <a:b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ตามมาตรการปรับปรุงประสิทธิภาพ</a:t>
            </a:r>
            <a:b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ในการปฏิบัติราชการ </a:t>
            </a:r>
            <a:b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ประจำปีงบประมาณ พ.ศ. </a:t>
            </a:r>
            <a:r>
              <a:rPr lang="en-US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2563</a:t>
            </a:r>
            <a:endParaRPr lang="th-TH" sz="2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052032-6431-49B6-969E-E0033FCD17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947048" y="6492875"/>
            <a:ext cx="20574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7D103AA-8845-4AAA-8DCD-945F174AEA28}" type="slidenum">
              <a:rPr kumimoji="0" lang="th-TH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th-TH" sz="10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8050F89-D91A-4CC4-8E17-0B7FC6F14F75}"/>
              </a:ext>
            </a:extLst>
          </p:cNvPr>
          <p:cNvSpPr/>
          <p:nvPr/>
        </p:nvSpPr>
        <p:spPr>
          <a:xfrm>
            <a:off x="38100" y="143867"/>
            <a:ext cx="824865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แบบฟอร์มคำขอเปลี่ยนแปลงรายละเอียดตัวชี้วัด และแบบฟอร์มเสนอตัวชี้วัดใหม่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22043045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3DAE81F-B923-4260-99E9-855656E203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86600" y="6492875"/>
            <a:ext cx="20574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4CE093-0AC2-4D13-B92F-1971B0C04253}" type="slidenum">
              <a:rPr kumimoji="0" lang="th-TH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th-TH" sz="10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5DD5EBF4-DA8A-41A2-A97A-13E75B9005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77" y="119269"/>
            <a:ext cx="851535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แบบฟอร์มสรุปภาพรวมการขอปรับตัวชี้วัดของจังหวัด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………….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5E7BB715-F075-48B5-8905-523C3FC2056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8996076"/>
              </p:ext>
            </p:extLst>
          </p:nvPr>
        </p:nvGraphicFramePr>
        <p:xfrm>
          <a:off x="158423" y="948451"/>
          <a:ext cx="8744110" cy="32843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3699">
                  <a:extLst>
                    <a:ext uri="{9D8B030D-6E8A-4147-A177-3AD203B41FA5}">
                      <a16:colId xmlns:a16="http://schemas.microsoft.com/office/drawing/2014/main" val="4233219029"/>
                    </a:ext>
                  </a:extLst>
                </a:gridCol>
                <a:gridCol w="3052637">
                  <a:extLst>
                    <a:ext uri="{9D8B030D-6E8A-4147-A177-3AD203B41FA5}">
                      <a16:colId xmlns:a16="http://schemas.microsoft.com/office/drawing/2014/main" val="2360750583"/>
                    </a:ext>
                  </a:extLst>
                </a:gridCol>
                <a:gridCol w="8499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785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5921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79270">
                <a:tc>
                  <a:txBody>
                    <a:bodyPr/>
                    <a:lstStyle/>
                    <a:p>
                      <a:pPr algn="ctr"/>
                      <a:r>
                        <a:rPr lang="th-TH" sz="12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ลำดับ</a:t>
                      </a:r>
                      <a:endParaRPr lang="en-US" sz="12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2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ตัวชี้วัด</a:t>
                      </a:r>
                      <a:endParaRPr lang="en-US" sz="12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200" b="1" spc="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น้ำหนัก</a:t>
                      </a:r>
                      <a:br>
                        <a:rPr lang="th-TH" sz="1200" b="1" spc="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th-TH" sz="1200" b="1" spc="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(ร้อยละ)</a:t>
                      </a:r>
                      <a:endParaRPr lang="en-US" sz="1200" b="1" spc="0" baseline="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200" b="1" spc="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ประเด็นที่ขอปรับ  </a:t>
                      </a:r>
                      <a:endParaRPr lang="en-US" sz="1200" b="1" spc="0" baseline="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200" b="1" spc="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น้ำหนัก (ร้อยละ)</a:t>
                      </a:r>
                      <a:br>
                        <a:rPr lang="th-TH" sz="1200" b="1" spc="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th-TH" sz="1200" b="1" spc="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ที่ขอปรับใหม่</a:t>
                      </a:r>
                    </a:p>
                    <a:p>
                      <a:pPr algn="ctr"/>
                      <a:r>
                        <a:rPr lang="th-TH" sz="1200" b="1" spc="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(ถ้ามี)</a:t>
                      </a:r>
                      <a:endParaRPr lang="en-US" sz="1200" b="1" spc="0" baseline="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787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th-TH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ตัวชี้วัดเดิม</a:t>
                      </a:r>
                      <a:endParaRPr kumimoji="0" lang="en-US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-2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30</a:t>
                      </a:r>
                      <a:endParaRPr kumimoji="0" lang="th-TH" sz="1200" b="1" i="0" u="none" strike="noStrike" kern="1200" cap="none" spc="-2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1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เช่น</a:t>
                      </a:r>
                      <a:r>
                        <a:rPr lang="en-US" sz="110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th-TH" sz="110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ปรับค่าเป้าหมาย</a:t>
                      </a:r>
                      <a:r>
                        <a:rPr lang="en-US" sz="110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/</a:t>
                      </a:r>
                      <a:r>
                        <a:rPr lang="th-TH" sz="110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ปรับน้ำหนัก/ </a:t>
                      </a:r>
                      <a:br>
                        <a:rPr lang="th-TH" sz="110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th-TH" sz="110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ขอยกเลิกตัวชี้วัด ฯลฯ</a:t>
                      </a:r>
                      <a:endParaRPr lang="en-US" sz="11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-2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xx</a:t>
                      </a:r>
                      <a:endParaRPr kumimoji="0" lang="th-TH" sz="1200" b="1" i="0" u="none" strike="noStrike" kern="1200" cap="none" spc="-2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6467885"/>
                  </a:ext>
                </a:extLst>
              </a:tr>
              <a:tr h="43864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th-TH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ตัวชี้วัดเดิม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-2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</a:t>
                      </a:r>
                      <a:endParaRPr kumimoji="0" lang="th-TH" sz="1200" b="1" i="0" u="none" strike="noStrike" kern="1200" cap="none" spc="-2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1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เช่น</a:t>
                      </a:r>
                      <a:r>
                        <a:rPr lang="en-US" sz="110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th-TH" sz="110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ปรับค่าเป้าหมาย</a:t>
                      </a:r>
                      <a:r>
                        <a:rPr lang="en-US" sz="110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/</a:t>
                      </a:r>
                      <a:r>
                        <a:rPr lang="th-TH" sz="110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ปรับน้ำหนัก/ </a:t>
                      </a:r>
                      <a:br>
                        <a:rPr lang="th-TH" sz="110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th-TH" sz="110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ขอยกเลิกตัวชี้วัด ฯลฯ</a:t>
                      </a:r>
                      <a:endParaRPr lang="en-US" sz="11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-2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xx</a:t>
                      </a:r>
                      <a:endParaRPr kumimoji="0" lang="th-TH" sz="1200" b="1" i="0" u="none" strike="noStrike" kern="1200" cap="none" spc="-2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kumimoji="0" lang="th-TH" sz="1200" b="1" i="0" u="none" strike="noStrike" kern="1200" cap="none" spc="-2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7483321"/>
                  </a:ext>
                </a:extLst>
              </a:tr>
              <a:tr h="41744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th-TH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ตัวชี้วัดเดิม</a:t>
                      </a:r>
                      <a:endParaRPr kumimoji="0" lang="en-US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-2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</a:t>
                      </a:r>
                      <a:endParaRPr kumimoji="0" lang="th-TH" sz="1200" b="1" i="0" u="none" strike="noStrike" kern="1200" cap="none" spc="-2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1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เช่น</a:t>
                      </a:r>
                      <a:r>
                        <a:rPr lang="en-US" sz="110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th-TH" sz="110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ปรับค่าเป้าหมาย</a:t>
                      </a:r>
                      <a:r>
                        <a:rPr lang="en-US" sz="110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/</a:t>
                      </a:r>
                      <a:r>
                        <a:rPr lang="th-TH" sz="110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ปรับน้ำหนัก/ </a:t>
                      </a:r>
                      <a:br>
                        <a:rPr lang="th-TH" sz="110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th-TH" sz="110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ขอยกเลิกตัวชี้วัด ฯลฯ</a:t>
                      </a:r>
                      <a:endParaRPr lang="en-US" sz="11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-2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xx</a:t>
                      </a:r>
                      <a:endParaRPr kumimoji="0" lang="th-TH" sz="1200" b="1" i="0" u="none" strike="noStrike" kern="1200" cap="none" spc="-2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kumimoji="0" lang="th-TH" sz="1200" b="1" i="0" u="none" strike="noStrike" kern="1200" cap="none" spc="-2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7436905"/>
                  </a:ext>
                </a:extLst>
              </a:tr>
              <a:tr h="42424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th-TH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ตัวชี้วัดการพัฒนาระบบฐานข้อมูลจังหวัด</a:t>
                      </a: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-20" normalizeH="0" baseline="0" noProof="0" dirty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10</a:t>
                      </a:r>
                      <a:endParaRPr kumimoji="0" lang="th-TH" sz="1200" b="1" i="0" u="none" strike="noStrike" kern="1200" cap="none" spc="-20" normalizeH="0" baseline="0" noProof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solidFill>
                            <a:srgbClr val="0000CC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-20" normalizeH="0" baseline="0" noProof="0" dirty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</a:t>
                      </a:r>
                      <a:endParaRPr kumimoji="0" lang="th-TH" sz="1200" b="1" i="0" u="none" strike="noStrike" kern="1200" cap="none" spc="-20" normalizeH="0" baseline="0" noProof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4678577"/>
                  </a:ext>
                </a:extLst>
              </a:tr>
              <a:tr h="46741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th-TH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ตัวชี้วัดเดิม</a:t>
                      </a:r>
                      <a:endParaRPr kumimoji="0" lang="en-US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1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เช่น ปรับค่าเป้าหมาย/ ปรับน้ำหนัก/ </a:t>
                      </a:r>
                      <a:br>
                        <a:rPr lang="th-TH" sz="11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th-TH" sz="11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ขอยกเลิกตัวชี้วัด ฯลฯ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-2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xx</a:t>
                      </a:r>
                      <a:endParaRPr kumimoji="0" lang="th-TH" sz="1200" b="1" i="0" u="none" strike="noStrike" kern="1200" cap="none" spc="-2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0287679"/>
                  </a:ext>
                </a:extLst>
              </a:tr>
              <a:tr h="411464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th-TH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รวม</a:t>
                      </a:r>
                      <a:endParaRPr kumimoji="0" lang="en-US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8D7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kumimoji="0" lang="en-US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8D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8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รวม</a:t>
                      </a:r>
                      <a:endParaRPr kumimoji="0" lang="en-US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8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8D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5119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39311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3DAE81F-B923-4260-99E9-855656E203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86600" y="6492875"/>
            <a:ext cx="20574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4CE093-0AC2-4D13-B92F-1971B0C04253}" type="slidenum">
              <a:rPr kumimoji="0" lang="th-TH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th-TH" sz="10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5DD5EBF4-DA8A-41A2-A97A-13E75B9005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77" y="119269"/>
            <a:ext cx="851535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(ตัวอย่าง) แบบฟอร์มสรุปภาพรวมการปรับตัวชี้วัดของจังหวัด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</a:t>
            </a:r>
            <a:r>
              <a:rPr kumimoji="0" lang="th-TH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ก.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……….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5E7BB715-F075-48B5-8905-523C3FC2056B}"/>
              </a:ext>
            </a:extLst>
          </p:cNvPr>
          <p:cNvGraphicFramePr>
            <a:graphicFrameLocks noGrp="1"/>
          </p:cNvGraphicFramePr>
          <p:nvPr/>
        </p:nvGraphicFramePr>
        <p:xfrm>
          <a:off x="158423" y="948451"/>
          <a:ext cx="8744110" cy="37322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3699">
                  <a:extLst>
                    <a:ext uri="{9D8B030D-6E8A-4147-A177-3AD203B41FA5}">
                      <a16:colId xmlns:a16="http://schemas.microsoft.com/office/drawing/2014/main" val="4233219029"/>
                    </a:ext>
                  </a:extLst>
                </a:gridCol>
                <a:gridCol w="3052637">
                  <a:extLst>
                    <a:ext uri="{9D8B030D-6E8A-4147-A177-3AD203B41FA5}">
                      <a16:colId xmlns:a16="http://schemas.microsoft.com/office/drawing/2014/main" val="2360750583"/>
                    </a:ext>
                  </a:extLst>
                </a:gridCol>
                <a:gridCol w="8499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785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5921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79270">
                <a:tc>
                  <a:txBody>
                    <a:bodyPr/>
                    <a:lstStyle/>
                    <a:p>
                      <a:pPr algn="ctr"/>
                      <a:r>
                        <a:rPr lang="th-TH" sz="12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ลำดับ</a:t>
                      </a:r>
                      <a:endParaRPr lang="en-US" sz="12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2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ตัวชี้วัดเดิม</a:t>
                      </a:r>
                      <a:endParaRPr lang="en-US" sz="12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200" b="1" spc="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น้ำหนัก</a:t>
                      </a:r>
                      <a:br>
                        <a:rPr lang="th-TH" sz="1200" b="1" spc="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th-TH" sz="1200" b="1" spc="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(ร้อยละ)</a:t>
                      </a:r>
                      <a:endParaRPr lang="en-US" sz="1200" b="1" spc="0" baseline="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200" b="1" spc="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ประเด็นที่ขอปรับ  </a:t>
                      </a:r>
                      <a:endParaRPr lang="en-US" sz="1200" b="1" spc="0" baseline="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200" b="1" spc="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น้ำหนัก (ร้อยละ)</a:t>
                      </a:r>
                      <a:br>
                        <a:rPr lang="th-TH" sz="1200" b="1" spc="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th-TH" sz="1200" b="1" spc="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ที่ขอปรับใหม่</a:t>
                      </a:r>
                    </a:p>
                    <a:p>
                      <a:pPr algn="ctr"/>
                      <a:r>
                        <a:rPr lang="th-TH" sz="1200" b="1" spc="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(ถ้ามี)</a:t>
                      </a:r>
                      <a:endParaRPr lang="en-US" sz="1200" b="1" spc="0" baseline="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787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AAAAA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-2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30</a:t>
                      </a:r>
                      <a:endParaRPr kumimoji="0" lang="th-TH" sz="1200" b="1" i="0" u="none" strike="noStrike" kern="1200" cap="none" spc="-2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20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ปรับค่าเป้าหมาย </a:t>
                      </a:r>
                      <a:br>
                        <a:rPr lang="th-TH" sz="120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th-TH" sz="120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0" lang="th-TH" sz="1200" b="1" i="0" u="none" strike="noStrike" kern="1200" cap="none" spc="-2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6467885"/>
                  </a:ext>
                </a:extLst>
              </a:tr>
              <a:tr h="43864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BBBBB</a:t>
                      </a:r>
                      <a:endParaRPr kumimoji="0" lang="th-TH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0" lang="th-TH" sz="1200" b="1" i="0" u="none" strike="noStrike" kern="1200" cap="none" spc="-2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2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th-TH" sz="120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ปรับน้ำหนัก</a:t>
                      </a:r>
                      <a:br>
                        <a:rPr lang="th-TH" sz="120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th-TH" sz="120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0" lang="th-TH" sz="1200" b="1" i="0" u="none" strike="noStrike" kern="1200" cap="none" spc="-2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7483321"/>
                  </a:ext>
                </a:extLst>
              </a:tr>
              <a:tr h="41744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CCCCC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0" lang="th-TH" sz="1200" b="1" i="0" u="none" strike="noStrike" kern="1200" cap="none" spc="-2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2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</a:t>
                      </a:r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-2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</a:t>
                      </a:r>
                      <a:endParaRPr kumimoji="0" lang="th-TH" sz="1200" b="1" i="0" u="none" strike="noStrike" kern="1200" cap="none" spc="-2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7436905"/>
                  </a:ext>
                </a:extLst>
              </a:tr>
              <a:tr h="42424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th-TH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การพัฒนาระบบฐานข้อมูลจังหวัด</a:t>
                      </a: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0" lang="th-TH" sz="1200" b="1" i="0" u="none" strike="noStrike" kern="1200" cap="none" spc="-2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200" dirty="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</a:t>
                      </a:r>
                      <a:endParaRPr lang="en-US" sz="1200" dirty="0">
                        <a:solidFill>
                          <a:srgbClr val="FF000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0" lang="th-TH" sz="1200" b="1" i="0" u="none" strike="noStrike" kern="1200" cap="none" spc="-2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4678577"/>
                  </a:ext>
                </a:extLst>
              </a:tr>
              <a:tr h="42424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EEEEE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kumimoji="0" lang="en-US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-2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</a:t>
                      </a:r>
                      <a:endParaRPr kumimoji="0" lang="th-TH" sz="1200" b="1" i="0" u="none" strike="noStrike" kern="1200" cap="none" spc="-2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2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ยกเลิกตัวชี้วัด</a:t>
                      </a:r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0" lang="th-TH" sz="1200" b="1" i="0" u="none" strike="noStrike" kern="1200" cap="none" spc="-2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741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th-TH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</a:t>
                      </a:r>
                      <a:endParaRPr kumimoji="0" lang="en-US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FFFFF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2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เสนอตัวชี้วัดใหม่</a:t>
                      </a:r>
                      <a:endParaRPr lang="en-US" sz="12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-2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25</a:t>
                      </a:r>
                      <a:endParaRPr kumimoji="0" lang="th-TH" sz="1200" b="1" i="0" u="none" strike="noStrike" kern="1200" cap="none" spc="-2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0287679"/>
                  </a:ext>
                </a:extLst>
              </a:tr>
              <a:tr h="411464">
                <a:tc gridSpan="2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th-TH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รวม</a:t>
                      </a:r>
                      <a:endParaRPr kumimoji="0" lang="en-US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kumimoji="0" lang="en-US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8D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2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100</a:t>
                      </a:r>
                      <a:endParaRPr lang="en-US" sz="12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h-TH" sz="12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รวม</a:t>
                      </a:r>
                      <a:endParaRPr lang="en-US" sz="12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5119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950041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>
            <a:extLst>
              <a:ext uri="{FF2B5EF4-FFF2-40B4-BE49-F238E27FC236}">
                <a16:creationId xmlns:a16="http://schemas.microsoft.com/office/drawing/2014/main" id="{5DD5EBF4-DA8A-41A2-A97A-13E75B9005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08202"/>
            <a:ext cx="851535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แบบฟอร์มที่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1</a:t>
            </a:r>
            <a:r>
              <a:rPr kumimoji="0" lang="th-TH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การขอปรับรายละเอียดตัวชี้วัดเดิม 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8505541"/>
              </p:ext>
            </p:extLst>
          </p:nvPr>
        </p:nvGraphicFramePr>
        <p:xfrm>
          <a:off x="72049" y="800813"/>
          <a:ext cx="9011791" cy="5730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59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78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764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699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2156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39151">
                <a:tc>
                  <a:txBody>
                    <a:bodyPr/>
                    <a:lstStyle/>
                    <a:p>
                      <a:pPr algn="ctr"/>
                      <a:r>
                        <a:rPr lang="th-TH" sz="14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ตัวชี้วัด</a:t>
                      </a:r>
                      <a:endParaRPr lang="en-US" sz="14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4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ประเด็นที่ขอปรับ</a:t>
                      </a:r>
                      <a:endParaRPr lang="en-US" sz="14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4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เดิม</a:t>
                      </a:r>
                      <a:endParaRPr lang="en-US" sz="14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4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ใหม่</a:t>
                      </a:r>
                      <a:endParaRPr lang="en-US" sz="14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4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เหตุผล/ปัญหา/ผลกระทบที่ได้รับ</a:t>
                      </a:r>
                      <a:endParaRPr lang="en-US" sz="14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59820">
                <a:tc>
                  <a:txBody>
                    <a:bodyPr/>
                    <a:lstStyle/>
                    <a:p>
                      <a:r>
                        <a:rPr lang="th-TH" sz="14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ชื่อตัวชี้วัด</a:t>
                      </a:r>
                      <a:r>
                        <a:rPr lang="en-US" sz="14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….</a:t>
                      </a:r>
                      <a:r>
                        <a:rPr lang="th-TH" sz="14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/องค์ประกอบ</a:t>
                      </a:r>
                      <a:endParaRPr lang="en-US" sz="14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endParaRPr lang="th-TH" sz="14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endParaRPr lang="th-TH" sz="14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endParaRPr lang="th-TH" sz="14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endParaRPr lang="th-TH" sz="14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endParaRPr lang="th-TH" sz="14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endParaRPr lang="th-TH" sz="14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endParaRPr lang="th-TH" sz="14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endParaRPr lang="th-TH" sz="14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endParaRPr lang="th-TH" sz="14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endParaRPr lang="th-TH" sz="14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endParaRPr lang="th-TH" sz="14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endParaRPr lang="th-TH" sz="14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endParaRPr lang="th-TH" sz="14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endParaRPr lang="th-TH" sz="14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endParaRPr lang="th-TH" sz="14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endParaRPr lang="th-TH" sz="14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endParaRPr lang="th-TH" sz="14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endParaRPr lang="th-TH" sz="14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endParaRPr lang="th-TH" sz="14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endParaRPr lang="th-TH" sz="14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endParaRPr lang="th-TH" sz="14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endParaRPr lang="th-TH" sz="14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th-TH" sz="14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เช่น</a:t>
                      </a:r>
                      <a:r>
                        <a:rPr lang="en-US" sz="140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th-TH" sz="140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ปรับค่าเป้าหมาย</a:t>
                      </a:r>
                      <a:r>
                        <a:rPr lang="en-US" sz="140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/</a:t>
                      </a:r>
                      <a:r>
                        <a:rPr lang="th-TH" sz="140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br>
                        <a:rPr lang="th-TH" sz="140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th-TH" sz="140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ปรับน้ำหนัก/ </a:t>
                      </a:r>
                      <a:br>
                        <a:rPr lang="th-TH" sz="140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th-TH" sz="140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ขอยกเลิกตัวชี้วัด ฯลฯ</a:t>
                      </a:r>
                      <a:endParaRPr lang="en-US" sz="14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spc="-4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spc="-4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" name="Slide Number Placeholder 1"/>
          <p:cNvSpPr>
            <a:spLocks noGrp="1"/>
          </p:cNvSpPr>
          <p:nvPr>
            <p:ph type="sldNum" sz="quarter" idx="12"/>
          </p:nvPr>
        </p:nvSpPr>
        <p:spPr bwMode="auto">
          <a:xfrm>
            <a:off x="7086600" y="6492875"/>
            <a:ext cx="20574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Calibri" pitchFamily="34" charset="0"/>
                <a:cs typeface="Cordia New" pitchFamily="34" charset="-34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itchFamily="34" charset="0"/>
                <a:cs typeface="Cordia New" pitchFamily="34" charset="-34"/>
              </a:defRPr>
            </a:lvl2pPr>
            <a:lvl3pPr>
              <a:defRPr sz="2000">
                <a:solidFill>
                  <a:schemeClr val="tx1"/>
                </a:solidFill>
                <a:latin typeface="Calibri" pitchFamily="34" charset="0"/>
                <a:cs typeface="Cordia New" pitchFamily="34" charset="-34"/>
              </a:defRPr>
            </a:lvl3pPr>
            <a:lvl4pPr>
              <a:defRPr>
                <a:solidFill>
                  <a:schemeClr val="tx1"/>
                </a:solidFill>
                <a:latin typeface="Calibri" pitchFamily="34" charset="0"/>
                <a:cs typeface="Cordia New" pitchFamily="34" charset="-34"/>
              </a:defRPr>
            </a:lvl4pPr>
            <a:lvl5pPr>
              <a:defRPr>
                <a:solidFill>
                  <a:schemeClr val="tx1"/>
                </a:solidFill>
                <a:latin typeface="Calibri" pitchFamily="34" charset="0"/>
                <a:cs typeface="Cordia New" pitchFamily="34" charset="-34"/>
              </a:defRPr>
            </a:lvl5pPr>
            <a:lvl6pPr eaLnBrk="0" fontAlgn="base" hangingPunct="0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Cordia New" pitchFamily="34" charset="-34"/>
              </a:defRPr>
            </a:lvl6pPr>
            <a:lvl7pPr eaLnBrk="0" fontAlgn="base" hangingPunct="0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Cordia New" pitchFamily="34" charset="-34"/>
              </a:defRPr>
            </a:lvl7pPr>
            <a:lvl8pPr eaLnBrk="0" fontAlgn="base" hangingPunct="0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Cordia New" pitchFamily="34" charset="-34"/>
              </a:defRPr>
            </a:lvl8pPr>
            <a:lvl9pPr eaLnBrk="0" fontAlgn="base" hangingPunct="0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Cordia New" pitchFamily="34" charset="-34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th-TH" sz="1000" dirty="0">
                <a:solidFill>
                  <a:srgbClr val="89898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17</a:t>
            </a:r>
            <a:endParaRPr kumimoji="0" lang="th-TH" altLang="th-TH" sz="1000" b="0" i="0" u="none" strike="noStrike" kern="1200" cap="none" spc="0" normalizeH="0" baseline="0" noProof="0" dirty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38374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7086600" y="6502400"/>
            <a:ext cx="20574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7D103AA-8845-4AAA-8DCD-945F174AEA28}" type="slidenum">
              <a:rPr kumimoji="0" lang="th-TH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th-TH" sz="10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Rounded Rectangle 3"/>
          <p:cNvSpPr/>
          <p:nvPr/>
        </p:nvSpPr>
        <p:spPr bwMode="gray">
          <a:xfrm>
            <a:off x="99305" y="832490"/>
            <a:ext cx="7958845" cy="344094"/>
          </a:xfrm>
          <a:prstGeom prst="roundRect">
            <a:avLst>
              <a:gd name="adj" fmla="val 50000"/>
            </a:avLst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72000" tIns="72000" rIns="72000" bIns="72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79595" y="827193"/>
            <a:ext cx="839805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22300" marR="0" lvl="0" indent="-6223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ชื่อตัวชี้วัด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………..</a:t>
            </a:r>
            <a:endParaRPr kumimoji="0" lang="en-US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aphicFrame>
        <p:nvGraphicFramePr>
          <p:cNvPr id="46" name="ตาราง 9"/>
          <p:cNvGraphicFramePr>
            <a:graphicFrameLocks noGrp="1"/>
          </p:cNvGraphicFramePr>
          <p:nvPr/>
        </p:nvGraphicFramePr>
        <p:xfrm>
          <a:off x="99301" y="1235215"/>
          <a:ext cx="8902009" cy="1401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020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84738">
                <a:tc>
                  <a:txBody>
                    <a:bodyPr/>
                    <a:lstStyle/>
                    <a:p>
                      <a:pPr marL="0" marR="0" lvl="0" indent="0" algn="thaiDi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th-TH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คำอธิบาย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0443036"/>
                  </a:ext>
                </a:extLst>
              </a:tr>
              <a:tr h="1127640">
                <a:tc>
                  <a:txBody>
                    <a:bodyPr/>
                    <a:lstStyle/>
                    <a:p>
                      <a:pPr marL="171450" marR="0" lvl="0" indent="-171450" algn="thaiDi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th-TH" sz="1000" b="0" dirty="0">
                        <a:solidFill>
                          <a:prstClr val="black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9" name="TextBox 28"/>
          <p:cNvSpPr txBox="1"/>
          <p:nvPr/>
        </p:nvSpPr>
        <p:spPr>
          <a:xfrm>
            <a:off x="0" y="233775"/>
            <a:ext cx="86021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แบบฟอร์มที่ 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 </a:t>
            </a:r>
            <a:r>
              <a:rPr kumimoji="0" lang="th-TH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การเสนอตัวชี้วัดใหม่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99305" y="2935390"/>
          <a:ext cx="5780100" cy="9703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9762">
                  <a:extLst>
                    <a:ext uri="{9D8B030D-6E8A-4147-A177-3AD203B41FA5}">
                      <a16:colId xmlns:a16="http://schemas.microsoft.com/office/drawing/2014/main" val="1661457189"/>
                    </a:ext>
                  </a:extLst>
                </a:gridCol>
                <a:gridCol w="2030893">
                  <a:extLst>
                    <a:ext uri="{9D8B030D-6E8A-4147-A177-3AD203B41FA5}">
                      <a16:colId xmlns:a16="http://schemas.microsoft.com/office/drawing/2014/main" val="2395773697"/>
                    </a:ext>
                  </a:extLst>
                </a:gridCol>
                <a:gridCol w="1989445">
                  <a:extLst>
                    <a:ext uri="{9D8B030D-6E8A-4147-A177-3AD203B41FA5}">
                      <a16:colId xmlns:a16="http://schemas.microsoft.com/office/drawing/2014/main" val="2019525282"/>
                    </a:ext>
                  </a:extLst>
                </a:gridCol>
              </a:tblGrid>
              <a:tr h="152824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เกณฑ์การประเมิน</a:t>
                      </a:r>
                      <a:endParaRPr kumimoji="0" lang="en-US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th-TH" sz="1000" b="1" dirty="0">
                        <a:solidFill>
                          <a:sysClr val="windowText" lastClr="00000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th-TH" sz="1000" b="1" dirty="0">
                        <a:solidFill>
                          <a:sysClr val="windowText" lastClr="00000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7566634"/>
                  </a:ext>
                </a:extLst>
              </a:tr>
              <a:tr h="143835">
                <a:tc>
                  <a:txBody>
                    <a:bodyPr/>
                    <a:lstStyle/>
                    <a:p>
                      <a:pPr algn="ctr"/>
                      <a:r>
                        <a:rPr lang="th-TH" sz="1000" b="1" dirty="0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เป้าหมายขั้นต้น (50)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000" b="1" dirty="0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เป้าหมายมาตรฐาน (</a:t>
                      </a:r>
                      <a:r>
                        <a:rPr lang="en-US" sz="1000" b="1" dirty="0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75</a:t>
                      </a:r>
                      <a:r>
                        <a:rPr lang="th-TH" sz="1000" b="1" dirty="0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000" b="1" dirty="0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เป้าหมายขั้นสูง (100)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3969053"/>
                  </a:ext>
                </a:extLst>
              </a:tr>
              <a:tr h="467463">
                <a:tc>
                  <a:txBody>
                    <a:bodyPr/>
                    <a:lstStyle/>
                    <a:p>
                      <a:pPr algn="ctr"/>
                      <a:endParaRPr lang="th-TH" sz="9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9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745697"/>
                  </a:ext>
                </a:extLst>
              </a:tr>
            </a:tbl>
          </a:graphicData>
        </a:graphic>
      </p:graphicFrame>
      <p:graphicFrame>
        <p:nvGraphicFramePr>
          <p:cNvPr id="26" name="ตาราง 9"/>
          <p:cNvGraphicFramePr>
            <a:graphicFrameLocks noGrp="1"/>
          </p:cNvGraphicFramePr>
          <p:nvPr/>
        </p:nvGraphicFramePr>
        <p:xfrm>
          <a:off x="99305" y="4786230"/>
          <a:ext cx="5780096" cy="5588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800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4657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ประโยชน์ที่ประชาชนจะได้รับ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51155"/>
                  </a:ext>
                </a:extLst>
              </a:tr>
              <a:tr h="299756"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en-US" sz="900" b="0" baseline="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0" name="ตาราง 9">
            <a:extLst>
              <a:ext uri="{FF2B5EF4-FFF2-40B4-BE49-F238E27FC236}">
                <a16:creationId xmlns:a16="http://schemas.microsoft.com/office/drawing/2014/main" id="{1FCC445B-E140-4455-BB0D-C67387B791DD}"/>
              </a:ext>
            </a:extLst>
          </p:cNvPr>
          <p:cNvGraphicFramePr>
            <a:graphicFrameLocks noGrp="1"/>
          </p:cNvGraphicFramePr>
          <p:nvPr/>
        </p:nvGraphicFramePr>
        <p:xfrm>
          <a:off x="99301" y="3980120"/>
          <a:ext cx="5780100" cy="6103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80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เงื่อนไข (ถ้ามี)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51155"/>
                  </a:ext>
                </a:extLst>
              </a:tr>
              <a:tr h="351273"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th-TH" sz="900" b="0" baseline="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......................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pSp>
        <p:nvGrpSpPr>
          <p:cNvPr id="31" name="กลุ่ม 4">
            <a:extLst>
              <a:ext uri="{FF2B5EF4-FFF2-40B4-BE49-F238E27FC236}">
                <a16:creationId xmlns:a16="http://schemas.microsoft.com/office/drawing/2014/main" id="{DB138557-8662-4FAD-821C-CD5A37D171FD}"/>
              </a:ext>
            </a:extLst>
          </p:cNvPr>
          <p:cNvGrpSpPr>
            <a:grpSpLocks/>
          </p:cNvGrpSpPr>
          <p:nvPr/>
        </p:nvGrpSpPr>
        <p:grpSpPr bwMode="auto">
          <a:xfrm>
            <a:off x="7977420" y="635158"/>
            <a:ext cx="1107285" cy="615553"/>
            <a:chOff x="7094187" y="1707729"/>
            <a:chExt cx="1164188" cy="613365"/>
          </a:xfrm>
        </p:grpSpPr>
        <p:pic>
          <p:nvPicPr>
            <p:cNvPr id="32" name="Picture 1" descr="C:\Users\dathpan\Downloads\056aac9a306aef891367aae43a86394b.jpg">
              <a:extLst>
                <a:ext uri="{FF2B5EF4-FFF2-40B4-BE49-F238E27FC236}">
                  <a16:creationId xmlns:a16="http://schemas.microsoft.com/office/drawing/2014/main" id="{1C8FDC59-D490-4774-BD7B-919EAA3763C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319" t="8192" r="17099" b="14839"/>
            <a:stretch>
              <a:fillRect/>
            </a:stretch>
          </p:blipFill>
          <p:spPr bwMode="auto">
            <a:xfrm>
              <a:off x="7286862" y="1707729"/>
              <a:ext cx="742574" cy="613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7" name="TextBox 2">
              <a:extLst>
                <a:ext uri="{FF2B5EF4-FFF2-40B4-BE49-F238E27FC236}">
                  <a16:creationId xmlns:a16="http://schemas.microsoft.com/office/drawing/2014/main" id="{81B12B46-6918-4A5E-85F8-02480A1B655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094187" y="1848543"/>
              <a:ext cx="1164188" cy="398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h-TH" altLang="th-TH" sz="9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น้ำหนัก</a:t>
              </a:r>
              <a:endParaRPr kumimoji="0" lang="en-US" altLang="th-TH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XX</a:t>
              </a:r>
              <a:endParaRPr kumimoji="0" lang="th-TH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sp>
        <p:nvSpPr>
          <p:cNvPr id="8" name="Rectangle 7"/>
          <p:cNvSpPr/>
          <p:nvPr/>
        </p:nvSpPr>
        <p:spPr>
          <a:xfrm>
            <a:off x="5866415" y="3129469"/>
            <a:ext cx="3000541" cy="131322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0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(ข้อมูลประกอบ (ถ้ามี) เช่น กราฟข้อมูล/ ขั้นตอน</a:t>
            </a:r>
            <a:br>
              <a:rPr kumimoji="0" lang="th-TH" sz="10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kumimoji="0" lang="th-TH" sz="10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การดำเนินงาน/ </a:t>
            </a:r>
            <a:r>
              <a:rPr kumimoji="0" lang="en-US" sz="10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Roadmap </a:t>
            </a:r>
            <a:r>
              <a:rPr kumimoji="0" lang="th-TH" sz="10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ของแผน เป็นต้น)</a:t>
            </a:r>
            <a:endParaRPr kumimoji="0" lang="en-US" sz="10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4074981" y="5531660"/>
            <a:ext cx="137160" cy="13716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99305" y="5455929"/>
            <a:ext cx="8687361" cy="124782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h-TH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h-TH" sz="1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เหตุผลที่ขอยกเลิกตัวชี้วัดเดิม และผลกระทบที่ได้รับ (โดยละเอียด) </a:t>
            </a:r>
            <a:endParaRPr kumimoji="0" lang="en-US" sz="1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38533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C48E40E-E929-4460-98B4-4996CF33F6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989578" y="6476486"/>
            <a:ext cx="2057400" cy="365125"/>
          </a:xfrm>
        </p:spPr>
        <p:txBody>
          <a:bodyPr/>
          <a:lstStyle/>
          <a:p>
            <a:r>
              <a:rPr lang="en-US" sz="1000" dirty="0">
                <a:solidFill>
                  <a:prstClr val="black">
                    <a:tint val="75000"/>
                  </a:prstClr>
                </a:solidFill>
              </a:rPr>
              <a:t>19</a:t>
            </a:r>
            <a:endParaRPr lang="th-TH" sz="1000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04C1970-3634-4C4C-B9AF-D5029C7AC274}"/>
              </a:ext>
            </a:extLst>
          </p:cNvPr>
          <p:cNvSpPr/>
          <p:nvPr/>
        </p:nvSpPr>
        <p:spPr>
          <a:xfrm>
            <a:off x="163054" y="167759"/>
            <a:ext cx="75889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h-TH" b="1" dirty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รายชื่อเจ้าหน้าที่ผู้ประสานงานกองพัฒนาระบบการบริหารงานส่วนภูมิภาค</a:t>
            </a:r>
            <a:endParaRPr lang="th-TH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59E39FC1-C7B8-45B4-A660-D2EECF153B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6062581"/>
              </p:ext>
            </p:extLst>
          </p:nvPr>
        </p:nvGraphicFramePr>
        <p:xfrm>
          <a:off x="280987" y="777361"/>
          <a:ext cx="8582025" cy="56991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60675">
                  <a:extLst>
                    <a:ext uri="{9D8B030D-6E8A-4147-A177-3AD203B41FA5}">
                      <a16:colId xmlns:a16="http://schemas.microsoft.com/office/drawing/2014/main" val="1257086159"/>
                    </a:ext>
                  </a:extLst>
                </a:gridCol>
                <a:gridCol w="2860675">
                  <a:extLst>
                    <a:ext uri="{9D8B030D-6E8A-4147-A177-3AD203B41FA5}">
                      <a16:colId xmlns:a16="http://schemas.microsoft.com/office/drawing/2014/main" val="2589417985"/>
                    </a:ext>
                  </a:extLst>
                </a:gridCol>
                <a:gridCol w="2860675">
                  <a:extLst>
                    <a:ext uri="{9D8B030D-6E8A-4147-A177-3AD203B41FA5}">
                      <a16:colId xmlns:a16="http://schemas.microsoft.com/office/drawing/2014/main" val="1743740984"/>
                    </a:ext>
                  </a:extLst>
                </a:gridCol>
              </a:tblGrid>
              <a:tr h="30778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1400" b="1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รายชื่อเจ้าหน้าที่</a:t>
                      </a:r>
                      <a:endParaRPr lang="en-US" sz="14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9525" marB="952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1400" b="1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กลุ่มจังหวัดที่รับผิดชอบ</a:t>
                      </a:r>
                      <a:endParaRPr lang="en-US" sz="14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9525" marB="952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1400" b="1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โทรศัพท์</a:t>
                      </a:r>
                      <a:endParaRPr lang="en-US" sz="14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9525" marB="9525" anchor="ctr"/>
                </a:tc>
                <a:extLst>
                  <a:ext uri="{0D108BD9-81ED-4DB2-BD59-A6C34878D82A}">
                    <a16:rowId xmlns:a16="http://schemas.microsoft.com/office/drawing/2014/main" val="1366559706"/>
                  </a:ext>
                </a:extLst>
              </a:tr>
              <a:tr h="87126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นางนันท์ชญาน์ จิรากร</a:t>
                      </a:r>
                      <a:endParaRPr lang="en-US" sz="14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9525" marB="95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ภาคตะวันออก</a:t>
                      </a:r>
                      <a:r>
                        <a:rPr lang="th-TH" sz="14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 </a:t>
                      </a:r>
                      <a:r>
                        <a:rPr lang="th-TH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endParaRPr lang="en-US" sz="14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ภาคตะวันออก</a:t>
                      </a:r>
                      <a:r>
                        <a:rPr lang="th-TH" sz="14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 </a:t>
                      </a:r>
                      <a:r>
                        <a:rPr lang="th-TH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endParaRPr lang="en-US" sz="14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ภาคเหนือตอนล่าง </a:t>
                      </a:r>
                      <a:r>
                        <a:rPr lang="en-US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 </a:t>
                      </a:r>
                      <a:r>
                        <a:rPr lang="th-TH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endParaRPr lang="en-US" sz="14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th-TH" sz="14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080 795 4956</a:t>
                      </a:r>
                      <a:endParaRPr lang="en-US" sz="140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9525" marB="9525"/>
                </a:tc>
                <a:extLst>
                  <a:ext uri="{0D108BD9-81ED-4DB2-BD59-A6C34878D82A}">
                    <a16:rowId xmlns:a16="http://schemas.microsoft.com/office/drawing/2014/main" val="3991063835"/>
                  </a:ext>
                </a:extLst>
              </a:tr>
              <a:tr h="87126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นางสาวณัฐชยา เครือหงส์</a:t>
                      </a:r>
                      <a:endParaRPr lang="en-US" sz="14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9525" marB="95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ภาคตะวันออกเฉียงเหนือตอนล่าง </a:t>
                      </a:r>
                      <a:r>
                        <a:rPr lang="en-US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 </a:t>
                      </a:r>
                      <a:r>
                        <a:rPr lang="th-TH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endParaRPr lang="en-US" sz="14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ภาคตะวันออกเฉียงเหนือตอนล่าง </a:t>
                      </a:r>
                      <a:r>
                        <a:rPr lang="en-US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  </a:t>
                      </a:r>
                    </a:p>
                    <a:p>
                      <a:pPr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ภาคกลางตอนล่าง </a:t>
                      </a:r>
                      <a:r>
                        <a:rPr lang="en-US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  </a:t>
                      </a:r>
                    </a:p>
                  </a:txBody>
                  <a:tcPr marL="68580" marR="68580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th-TH" sz="14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081 421 3137</a:t>
                      </a:r>
                      <a:endParaRPr lang="en-US" sz="140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9525" marB="9525"/>
                </a:tc>
                <a:extLst>
                  <a:ext uri="{0D108BD9-81ED-4DB2-BD59-A6C34878D82A}">
                    <a16:rowId xmlns:a16="http://schemas.microsoft.com/office/drawing/2014/main" val="3376456022"/>
                  </a:ext>
                </a:extLst>
              </a:tr>
              <a:tr h="57451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นายอภิศักดิ์</a:t>
                      </a: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 </a:t>
                      </a:r>
                      <a:r>
                        <a:rPr lang="th-TH" sz="140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หัตถะแสน</a:t>
                      </a:r>
                      <a:endParaRPr lang="en-US" sz="14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9525" marB="95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ภาคเหนือตอนบน 1</a:t>
                      </a:r>
                      <a:r>
                        <a:rPr lang="en-US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 </a:t>
                      </a:r>
                    </a:p>
                    <a:p>
                      <a:pPr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ภาคเหนือตอนบน </a:t>
                      </a:r>
                      <a:r>
                        <a:rPr lang="en-US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  </a:t>
                      </a:r>
                    </a:p>
                  </a:txBody>
                  <a:tcPr marL="68580" marR="68580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th-TH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080 992 5196</a:t>
                      </a:r>
                      <a:endParaRPr lang="en-US" sz="14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9525" marB="9525"/>
                </a:tc>
                <a:extLst>
                  <a:ext uri="{0D108BD9-81ED-4DB2-BD59-A6C34878D82A}">
                    <a16:rowId xmlns:a16="http://schemas.microsoft.com/office/drawing/2014/main" val="229540660"/>
                  </a:ext>
                </a:extLst>
              </a:tr>
              <a:tr h="87126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นางสาววนิดา สุวรรณประภา</a:t>
                      </a:r>
                      <a:endParaRPr lang="en-US" sz="14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9525" marB="95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ภาคตะวันออกเฉียงเหนือตอนบน 1</a:t>
                      </a:r>
                      <a:r>
                        <a:rPr lang="en-US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 </a:t>
                      </a:r>
                    </a:p>
                    <a:p>
                      <a:pPr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ภาคตะวันออกเฉียงเหนือตอนบน </a:t>
                      </a:r>
                      <a:r>
                        <a:rPr lang="en-US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  </a:t>
                      </a:r>
                    </a:p>
                    <a:p>
                      <a:pPr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ภาคตะวันออกเฉียงเหนือตอนกลาง</a:t>
                      </a:r>
                      <a:r>
                        <a:rPr lang="en-US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 </a:t>
                      </a:r>
                    </a:p>
                  </a:txBody>
                  <a:tcPr marL="68580" marR="68580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th-TH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085 030 3660</a:t>
                      </a:r>
                      <a:endParaRPr lang="en-US" sz="14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9525" marB="9525"/>
                </a:tc>
                <a:extLst>
                  <a:ext uri="{0D108BD9-81ED-4DB2-BD59-A6C34878D82A}">
                    <a16:rowId xmlns:a16="http://schemas.microsoft.com/office/drawing/2014/main" val="692709128"/>
                  </a:ext>
                </a:extLst>
              </a:tr>
              <a:tr h="87126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นางสาวกาญจนากร สามเมือง</a:t>
                      </a:r>
                      <a:endParaRPr lang="en-US" sz="14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9525" marB="95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ภาคใต้ฝั่งอ่าวไทย</a:t>
                      </a:r>
                      <a:r>
                        <a:rPr lang="en-US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 </a:t>
                      </a:r>
                    </a:p>
                    <a:p>
                      <a:pPr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ภาคใต้ฝั่งอันดามัน</a:t>
                      </a:r>
                      <a:r>
                        <a:rPr lang="en-US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1 </a:t>
                      </a:r>
                    </a:p>
                    <a:p>
                      <a:pPr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ภาคใต้ชายแดน</a:t>
                      </a:r>
                      <a:r>
                        <a:rPr lang="en-US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 </a:t>
                      </a:r>
                    </a:p>
                  </a:txBody>
                  <a:tcPr marL="68580" marR="68580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th-TH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089 681 0583</a:t>
                      </a:r>
                      <a:endParaRPr lang="en-US" sz="14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9525" marB="9525"/>
                </a:tc>
                <a:extLst>
                  <a:ext uri="{0D108BD9-81ED-4DB2-BD59-A6C34878D82A}">
                    <a16:rowId xmlns:a16="http://schemas.microsoft.com/office/drawing/2014/main" val="1996617399"/>
                  </a:ext>
                </a:extLst>
              </a:tr>
              <a:tr h="87126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นางสาวดวงเดือน จำปาเงิน</a:t>
                      </a:r>
                      <a:endParaRPr lang="en-US" sz="14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9525" marB="95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40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ภาคกลางตอนบน  </a:t>
                      </a:r>
                      <a:endParaRPr lang="en-US" sz="14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ภาคกลางปริมณฑล</a:t>
                      </a:r>
                      <a:r>
                        <a:rPr lang="en-US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 </a:t>
                      </a:r>
                    </a:p>
                    <a:p>
                      <a:pPr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ภาคกลางตอนล่าง </a:t>
                      </a:r>
                      <a:r>
                        <a:rPr lang="en-US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  </a:t>
                      </a:r>
                    </a:p>
                  </a:txBody>
                  <a:tcPr marL="68580" marR="68580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th-TH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089 043 7687</a:t>
                      </a:r>
                      <a:endParaRPr lang="en-US" sz="14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9525" marB="9525"/>
                </a:tc>
                <a:extLst>
                  <a:ext uri="{0D108BD9-81ED-4DB2-BD59-A6C34878D82A}">
                    <a16:rowId xmlns:a16="http://schemas.microsoft.com/office/drawing/2014/main" val="694254031"/>
                  </a:ext>
                </a:extLst>
              </a:tr>
              <a:tr h="42805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นายวีรวัตร บุณยรังกาญจน์</a:t>
                      </a:r>
                      <a:endParaRPr lang="en-US" sz="14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9525" marB="95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ภาคเหนือตอนล่าง </a:t>
                      </a:r>
                      <a:r>
                        <a:rPr lang="en-US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  </a:t>
                      </a:r>
                    </a:p>
                  </a:txBody>
                  <a:tcPr marL="68580" marR="68580" marT="9525" marB="9525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088 391 5338</a:t>
                      </a:r>
                      <a:endParaRPr lang="en-US" sz="14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9525" marB="9525"/>
                </a:tc>
                <a:extLst>
                  <a:ext uri="{0D108BD9-81ED-4DB2-BD59-A6C34878D82A}">
                    <a16:rowId xmlns:a16="http://schemas.microsoft.com/office/drawing/2014/main" val="20557605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923856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50147251"/>
      </p:ext>
    </p:extLst>
  </p:cSld>
  <p:clrMapOvr>
    <a:masterClrMapping/>
  </p:clrMapOvr>
</p:sld>
</file>

<file path=ppt/theme/theme1.xml><?xml version="1.0" encoding="utf-8"?>
<a:theme xmlns:a="http://schemas.openxmlformats.org/drawingml/2006/main" name="20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4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17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8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2389</TotalTime>
  <Words>525</Words>
  <Application>Microsoft Office PowerPoint</Application>
  <PresentationFormat>On-screen Show (4:3)</PresentationFormat>
  <Paragraphs>167</Paragraphs>
  <Slides>7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6</vt:i4>
      </vt:variant>
      <vt:variant>
        <vt:lpstr>Slide Titles</vt:lpstr>
      </vt:variant>
      <vt:variant>
        <vt:i4>7</vt:i4>
      </vt:variant>
    </vt:vector>
  </HeadingPairs>
  <TitlesOfParts>
    <vt:vector size="18" baseType="lpstr">
      <vt:lpstr>Arial</vt:lpstr>
      <vt:lpstr>Calibri</vt:lpstr>
      <vt:lpstr>Calibri Light</vt:lpstr>
      <vt:lpstr>Tahoma</vt:lpstr>
      <vt:lpstr>Wingdings</vt:lpstr>
      <vt:lpstr>20_Office Theme</vt:lpstr>
      <vt:lpstr>Custom Design</vt:lpstr>
      <vt:lpstr>Office Theme</vt:lpstr>
      <vt:lpstr>4_Custom Design</vt:lpstr>
      <vt:lpstr>17_Office Theme</vt:lpstr>
      <vt:lpstr>8_Custom Design</vt:lpstr>
      <vt:lpstr>แบบฟอร์มคำขอเปลี่ยนแปลงรายละเอียดตัวชี้วัด  และแบบฟอร์มเสนอตัวชี้วัดใหม่     ตามมาตรการปรับปรุงประสิทธิภาพ ในการปฏิบัติราชการ  ประจำปีงบประมาณ พ.ศ. 2563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นางสาว ชญาภัส  พลายโถ</dc:creator>
  <cp:lastModifiedBy>Windows User</cp:lastModifiedBy>
  <cp:revision>220</cp:revision>
  <cp:lastPrinted>2020-06-15T11:19:03Z</cp:lastPrinted>
  <dcterms:created xsi:type="dcterms:W3CDTF">2020-06-15T03:54:30Z</dcterms:created>
  <dcterms:modified xsi:type="dcterms:W3CDTF">2020-06-23T04:35:02Z</dcterms:modified>
</cp:coreProperties>
</file>