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6009" r:id="rId1"/>
    <p:sldMasterId id="2147486027" r:id="rId2"/>
    <p:sldMasterId id="2147486040" r:id="rId3"/>
  </p:sldMasterIdLst>
  <p:notesMasterIdLst>
    <p:notesMasterId r:id="rId20"/>
  </p:notesMasterIdLst>
  <p:handoutMasterIdLst>
    <p:handoutMasterId r:id="rId21"/>
  </p:handoutMasterIdLst>
  <p:sldIdLst>
    <p:sldId id="257" r:id="rId4"/>
    <p:sldId id="2821" r:id="rId5"/>
    <p:sldId id="2822" r:id="rId6"/>
    <p:sldId id="2738" r:id="rId7"/>
    <p:sldId id="7900" r:id="rId8"/>
    <p:sldId id="7893" r:id="rId9"/>
    <p:sldId id="7899" r:id="rId10"/>
    <p:sldId id="7894" r:id="rId11"/>
    <p:sldId id="2708" r:id="rId12"/>
    <p:sldId id="7898" r:id="rId13"/>
    <p:sldId id="2732" r:id="rId14"/>
    <p:sldId id="2747" r:id="rId15"/>
    <p:sldId id="282" r:id="rId16"/>
    <p:sldId id="2710" r:id="rId17"/>
    <p:sldId id="2820" r:id="rId18"/>
    <p:sldId id="2750" r:id="rId19"/>
  </p:sldIdLst>
  <p:sldSz cx="12192000" cy="6858000"/>
  <p:notesSz cx="9928225" cy="6797675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ahoma" pitchFamily="34" charset="0"/>
        <a:ea typeface="+mn-ea"/>
        <a:cs typeface="Tahoma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ahoma" pitchFamily="34" charset="0"/>
        <a:ea typeface="+mn-ea"/>
        <a:cs typeface="Tahoma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ahoma" pitchFamily="34" charset="0"/>
        <a:ea typeface="+mn-ea"/>
        <a:cs typeface="Tahoma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ahoma" pitchFamily="34" charset="0"/>
        <a:ea typeface="+mn-ea"/>
        <a:cs typeface="Tahoma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Tahoma" pitchFamily="34" charset="0"/>
        <a:ea typeface="+mn-ea"/>
        <a:cs typeface="Tahoma" pitchFamily="34" charset="0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Tahoma" pitchFamily="34" charset="0"/>
        <a:ea typeface="+mn-ea"/>
        <a:cs typeface="Tahoma" pitchFamily="34" charset="0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Tahoma" pitchFamily="34" charset="0"/>
        <a:ea typeface="+mn-ea"/>
        <a:cs typeface="Tahoma" pitchFamily="34" charset="0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Tahoma" pitchFamily="34" charset="0"/>
        <a:ea typeface="+mn-ea"/>
        <a:cs typeface="Tahoma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0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 userDrawn="1">
          <p15:clr>
            <a:srgbClr val="A4A3A4"/>
          </p15:clr>
        </p15:guide>
        <p15:guide id="2" pos="3188" userDrawn="1">
          <p15:clr>
            <a:srgbClr val="A4A3A4"/>
          </p15:clr>
        </p15:guide>
        <p15:guide id="3" orient="horz" pos="2159" userDrawn="1">
          <p15:clr>
            <a:srgbClr val="A4A3A4"/>
          </p15:clr>
        </p15:guide>
        <p15:guide id="4" pos="3175" userDrawn="1">
          <p15:clr>
            <a:srgbClr val="A4A3A4"/>
          </p15:clr>
        </p15:guide>
        <p15:guide id="5" orient="horz" pos="2150" userDrawn="1">
          <p15:clr>
            <a:srgbClr val="A4A3A4"/>
          </p15:clr>
        </p15:guide>
        <p15:guide id="6" orient="horz" pos="2146" userDrawn="1">
          <p15:clr>
            <a:srgbClr val="A4A3A4"/>
          </p15:clr>
        </p15:guide>
        <p15:guide id="7" pos="3159" userDrawn="1">
          <p15:clr>
            <a:srgbClr val="A4A3A4"/>
          </p15:clr>
        </p15:guide>
        <p15:guide id="8" pos="3145" userDrawn="1">
          <p15:clr>
            <a:srgbClr val="A4A3A4"/>
          </p15:clr>
        </p15:guide>
        <p15:guide id="9" orient="horz" pos="2158" userDrawn="1">
          <p15:clr>
            <a:srgbClr val="A4A3A4"/>
          </p15:clr>
        </p15:guide>
        <p15:guide id="10" orient="horz" pos="2154" userDrawn="1">
          <p15:clr>
            <a:srgbClr val="A4A3A4"/>
          </p15:clr>
        </p15:guide>
        <p15:guide id="11" orient="horz" pos="2145" userDrawn="1">
          <p15:clr>
            <a:srgbClr val="A4A3A4"/>
          </p15:clr>
        </p15:guide>
        <p15:guide id="12" orient="horz" pos="2142" userDrawn="1">
          <p15:clr>
            <a:srgbClr val="A4A3A4"/>
          </p15:clr>
        </p15:guide>
        <p15:guide id="13" pos="3162" userDrawn="1">
          <p15:clr>
            <a:srgbClr val="A4A3A4"/>
          </p15:clr>
        </p15:guide>
        <p15:guide id="14" pos="3132" userDrawn="1">
          <p15:clr>
            <a:srgbClr val="A4A3A4"/>
          </p15:clr>
        </p15:guide>
        <p15:guide id="16" orient="horz" pos="2149" userDrawn="1">
          <p15:clr>
            <a:srgbClr val="A4A3A4"/>
          </p15:clr>
        </p15:guide>
        <p15:guide id="20" orient="horz" pos="2144" userDrawn="1">
          <p15:clr>
            <a:srgbClr val="A4A3A4"/>
          </p15:clr>
        </p15:guide>
        <p15:guide id="21" orient="horz" pos="2141" userDrawn="1">
          <p15:clr>
            <a:srgbClr val="A4A3A4"/>
          </p15:clr>
        </p15:guide>
        <p15:guide id="22" pos="3183" userDrawn="1">
          <p15:clr>
            <a:srgbClr val="A4A3A4"/>
          </p15:clr>
        </p15:guide>
        <p15:guide id="23" pos="3170" userDrawn="1">
          <p15:clr>
            <a:srgbClr val="A4A3A4"/>
          </p15:clr>
        </p15:guide>
        <p15:guide id="24" pos="3154" userDrawn="1">
          <p15:clr>
            <a:srgbClr val="A4A3A4"/>
          </p15:clr>
        </p15:guide>
        <p15:guide id="25" pos="3141" userDrawn="1">
          <p15:clr>
            <a:srgbClr val="A4A3A4"/>
          </p15:clr>
        </p15:guide>
        <p15:guide id="26" pos="3157" userDrawn="1">
          <p15:clr>
            <a:srgbClr val="A4A3A4"/>
          </p15:clr>
        </p15:guide>
        <p15:guide id="27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E65"/>
    <a:srgbClr val="F2F2F2"/>
    <a:srgbClr val="DEEBF7"/>
    <a:srgbClr val="FFFFFF"/>
    <a:srgbClr val="EBF1E9"/>
    <a:srgbClr val="D5E3CF"/>
    <a:srgbClr val="B5C8E5"/>
    <a:srgbClr val="FF0000"/>
    <a:srgbClr val="0000FF"/>
    <a:srgbClr val="FFE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สไตล์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ไม่มีสไตล์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สไตล์ธีม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905" autoAdjust="0"/>
    <p:restoredTop sz="93842" autoAdjust="0"/>
  </p:normalViewPr>
  <p:slideViewPr>
    <p:cSldViewPr>
      <p:cViewPr varScale="1">
        <p:scale>
          <a:sx n="64" d="100"/>
          <a:sy n="64" d="100"/>
        </p:scale>
        <p:origin x="760" y="44"/>
      </p:cViewPr>
      <p:guideLst>
        <p:guide orient="horz" pos="3203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02" y="-114"/>
      </p:cViewPr>
      <p:guideLst>
        <p:guide orient="horz" pos="2163"/>
        <p:guide pos="3188"/>
        <p:guide orient="horz" pos="2159"/>
        <p:guide pos="3175"/>
        <p:guide orient="horz" pos="2150"/>
        <p:guide orient="horz" pos="2146"/>
        <p:guide pos="3159"/>
        <p:guide pos="3145"/>
        <p:guide orient="horz" pos="2158"/>
        <p:guide orient="horz" pos="2154"/>
        <p:guide orient="horz" pos="2145"/>
        <p:guide orient="horz" pos="2142"/>
        <p:guide pos="3162"/>
        <p:guide pos="3132"/>
        <p:guide orient="horz" pos="2149"/>
        <p:guide orient="horz" pos="2144"/>
        <p:guide orient="horz" pos="2141"/>
        <p:guide pos="3183"/>
        <p:guide pos="3170"/>
        <p:guide pos="3154"/>
        <p:guide pos="3141"/>
        <p:guide pos="3157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/>
              <a:t>รายได้การจัดเก็บภาษีสรรพากร</a:t>
            </a:r>
            <a:endParaRPr lang="en-US"/>
          </a:p>
        </c:rich>
      </c:tx>
      <c:layout>
        <c:manualLayout>
          <c:xMode val="edge"/>
          <c:yMode val="edge"/>
          <c:x val="0.25682693053734768"/>
          <c:y val="5.511076395669248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ประมาณการ (ล้านบาท)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60525624971522E-2"/>
                  <c:y val="-0.10520816988463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74-43C9-B8A1-831727BAA812}"/>
                </c:ext>
              </c:extLst>
            </c:dLbl>
            <c:dLbl>
              <c:idx val="1"/>
              <c:layout>
                <c:manualLayout>
                  <c:x val="-2.8679467866813947E-2"/>
                  <c:y val="-0.10249780471141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9C-4F72-ABE1-0031F731F687}"/>
                </c:ext>
              </c:extLst>
            </c:dLbl>
            <c:dLbl>
              <c:idx val="2"/>
              <c:layout>
                <c:manualLayout>
                  <c:x val="-1.177736514066856E-2"/>
                  <c:y val="-0.13337479598526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9C-4F72-ABE1-0031F731F687}"/>
                </c:ext>
              </c:extLst>
            </c:dLbl>
            <c:dLbl>
              <c:idx val="3"/>
              <c:layout>
                <c:manualLayout>
                  <c:x val="-3.1406307041782447E-2"/>
                  <c:y val="-6.6132916748030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9C-4F72-ABE1-0031F731F687}"/>
                </c:ext>
              </c:extLst>
            </c:dLbl>
            <c:dLbl>
              <c:idx val="4"/>
              <c:layout>
                <c:manualLayout>
                  <c:x val="-4.0756570312143981E-3"/>
                  <c:y val="-0.197451223660191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9C-4F72-ABE1-0031F731F6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1895000</c:v>
                </c:pt>
                <c:pt idx="1">
                  <c:v>1865600</c:v>
                </c:pt>
                <c:pt idx="2">
                  <c:v>1928000</c:v>
                </c:pt>
                <c:pt idx="3">
                  <c:v>2000000</c:v>
                </c:pt>
                <c:pt idx="4">
                  <c:v>2116500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9C-4F72-ABE1-0031F731F6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ผลจัดเก็บภาษี (ล้านบาท)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8907884374572816E-2"/>
                  <c:y val="4.3321011128967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74-43C9-B8A1-831727BAA812}"/>
                </c:ext>
              </c:extLst>
            </c:dLbl>
            <c:dLbl>
              <c:idx val="1"/>
              <c:layout>
                <c:manualLayout>
                  <c:x val="-1.2226971093643195E-2"/>
                  <c:y val="5.5698442880101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74-43C9-B8A1-831727BAA812}"/>
                </c:ext>
              </c:extLst>
            </c:dLbl>
            <c:dLbl>
              <c:idx val="2"/>
              <c:layout>
                <c:manualLayout>
                  <c:x val="-2.0378285156071992E-2"/>
                  <c:y val="7.4264590506802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74-43C9-B8A1-831727BAA812}"/>
                </c:ext>
              </c:extLst>
            </c:dLbl>
            <c:dLbl>
              <c:idx val="3"/>
              <c:layout>
                <c:manualLayout>
                  <c:x val="2.959825574715779E-3"/>
                  <c:y val="0.149933093646479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9C-4F72-ABE1-0031F731F687}"/>
                </c:ext>
              </c:extLst>
            </c:dLbl>
            <c:dLbl>
              <c:idx val="4"/>
              <c:layout>
                <c:manualLayout>
                  <c:x val="0"/>
                  <c:y val="6.0621840352361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9C-4F72-ABE1-0031F731F6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1757947</c:v>
                </c:pt>
                <c:pt idx="1">
                  <c:v>1793537</c:v>
                </c:pt>
                <c:pt idx="2">
                  <c:v>1915457</c:v>
                </c:pt>
                <c:pt idx="3">
                  <c:v>2009310</c:v>
                </c:pt>
                <c:pt idx="4">
                  <c:v>1833812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9C-4F72-ABE1-0031F731F6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412608"/>
        <c:axId val="53414144"/>
      </c:lineChart>
      <c:catAx>
        <c:axId val="5341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3414144"/>
        <c:crosses val="autoZero"/>
        <c:auto val="1"/>
        <c:lblAlgn val="ctr"/>
        <c:lblOffset val="100"/>
        <c:noMultiLvlLbl val="0"/>
      </c:catAx>
      <c:valAx>
        <c:axId val="5341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341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ตามเอกสารงบประมาณ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083561987400974E-2"/>
                  <c:y val="-7.4560927138709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90-4761-9DDF-EC5FE48A73E9}"/>
                </c:ext>
              </c:extLst>
            </c:dLbl>
            <c:dLbl>
              <c:idx val="1"/>
              <c:layout>
                <c:manualLayout>
                  <c:x val="-6.5606476340729039E-2"/>
                  <c:y val="-6.2134105948924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90-4761-9DDF-EC5FE48A73E9}"/>
                </c:ext>
              </c:extLst>
            </c:dLbl>
            <c:dLbl>
              <c:idx val="2"/>
              <c:layout>
                <c:manualLayout>
                  <c:x val="-2.952291435332819E-2"/>
                  <c:y val="-5.592069535403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90-4761-9DDF-EC5FE48A73E9}"/>
                </c:ext>
              </c:extLst>
            </c:dLbl>
            <c:dLbl>
              <c:idx val="3"/>
              <c:layout>
                <c:manualLayout>
                  <c:x val="-6.8886800157765618E-2"/>
                  <c:y val="-5.5920695354032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90-4761-9DDF-EC5FE48A73E9}"/>
                </c:ext>
              </c:extLst>
            </c:dLbl>
            <c:dLbl>
              <c:idx val="4"/>
              <c:layout>
                <c:manualLayout>
                  <c:x val="-3.6083561987400974E-2"/>
                  <c:y val="-5.5920695354032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90-4761-9DDF-EC5FE48A73E9}"/>
                </c:ext>
              </c:extLst>
            </c:dLbl>
            <c:dLbl>
              <c:idx val="5"/>
              <c:layout>
                <c:manualLayout>
                  <c:x val="-5.6607048190371413E-2"/>
                  <c:y val="3.5627808626768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90-4761-9DDF-EC5FE48A73E9}"/>
                </c:ext>
              </c:extLst>
            </c:dLbl>
            <c:dLbl>
              <c:idx val="6"/>
              <c:layout>
                <c:manualLayout>
                  <c:x val="-7.5747571276980844E-3"/>
                  <c:y val="-4.2297440579624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90-4761-9DDF-EC5FE48A73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170AB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</c:v>
                </c:pt>
                <c:pt idx="6">
                  <c:v>2563</c:v>
                </c:pt>
              </c:numCache>
            </c:numRef>
          </c:cat>
          <c:val>
            <c:numRef>
              <c:f>Sheet1!$B$2:$B$9</c:f>
              <c:numCache>
                <c:formatCode>#,##0</c:formatCode>
                <c:ptCount val="8"/>
                <c:pt idx="0">
                  <c:v>131800</c:v>
                </c:pt>
                <c:pt idx="1">
                  <c:v>122400</c:v>
                </c:pt>
                <c:pt idx="2">
                  <c:v>120500</c:v>
                </c:pt>
                <c:pt idx="3">
                  <c:v>111000</c:v>
                </c:pt>
                <c:pt idx="4">
                  <c:v>111000</c:v>
                </c:pt>
                <c:pt idx="5">
                  <c:v>100000</c:v>
                </c:pt>
                <c:pt idx="6">
                  <c:v>111000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D90-4761-9DDF-EC5FE48A73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ที่จัดเก็บได้จริง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1849066877020685E-2"/>
                  <c:y val="9.9414569518279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90-4761-9DDF-EC5FE48A73E9}"/>
                </c:ext>
              </c:extLst>
            </c:dLbl>
            <c:dLbl>
              <c:idx val="1"/>
              <c:layout>
                <c:manualLayout>
                  <c:x val="-6.5606476340729039E-2"/>
                  <c:y val="0.118054801302957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90-4761-9DDF-EC5FE48A73E9}"/>
                </c:ext>
              </c:extLst>
            </c:dLbl>
            <c:dLbl>
              <c:idx val="2"/>
              <c:layout>
                <c:manualLayout>
                  <c:x val="-4.2644209621473937E-2"/>
                  <c:y val="5.592069535403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D90-4761-9DDF-EC5FE48A73E9}"/>
                </c:ext>
              </c:extLst>
            </c:dLbl>
            <c:dLbl>
              <c:idx val="3"/>
              <c:layout>
                <c:manualLayout>
                  <c:x val="-8.2008095425911309E-2"/>
                  <c:y val="7.0860402913924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D90-4761-9DDF-EC5FE48A73E9}"/>
                </c:ext>
              </c:extLst>
            </c:dLbl>
            <c:dLbl>
              <c:idx val="4"/>
              <c:layout>
                <c:manualLayout>
                  <c:x val="-5.3069107678473081E-2"/>
                  <c:y val="3.5627808626768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D90-4761-9DDF-EC5FE48A73E9}"/>
                </c:ext>
              </c:extLst>
            </c:dLbl>
            <c:dLbl>
              <c:idx val="5"/>
              <c:layout>
                <c:manualLayout>
                  <c:x val="-5.3069107678473081E-2"/>
                  <c:y val="-3.5627808626768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D90-4761-9DDF-EC5FE48A73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</c:v>
                </c:pt>
                <c:pt idx="6">
                  <c:v>2563</c:v>
                </c:pt>
              </c:numCache>
            </c:numRef>
          </c:cat>
          <c:val>
            <c:numRef>
              <c:f>Sheet1!$C$2:$C$9</c:f>
              <c:numCache>
                <c:formatCode>#,##0</c:formatCode>
                <c:ptCount val="8"/>
                <c:pt idx="0">
                  <c:v>117740</c:v>
                </c:pt>
                <c:pt idx="1">
                  <c:v>115488</c:v>
                </c:pt>
                <c:pt idx="2">
                  <c:v>111541</c:v>
                </c:pt>
                <c:pt idx="3" formatCode="#,##0.00">
                  <c:v>104784.67</c:v>
                </c:pt>
                <c:pt idx="4">
                  <c:v>108772</c:v>
                </c:pt>
                <c:pt idx="5">
                  <c:v>108522</c:v>
                </c:pt>
                <c:pt idx="6" formatCode="General">
                  <c:v>93898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D90-4761-9DDF-EC5FE48A73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253504"/>
        <c:axId val="145255040"/>
      </c:lineChart>
      <c:catAx>
        <c:axId val="14525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5255040"/>
        <c:crosses val="autoZero"/>
        <c:auto val="1"/>
        <c:lblAlgn val="ctr"/>
        <c:lblOffset val="100"/>
        <c:noMultiLvlLbl val="0"/>
      </c:catAx>
      <c:valAx>
        <c:axId val="14525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5253504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43737020077713"/>
          <c:y val="6.6481791448714134E-2"/>
          <c:w val="0.8212100727873598"/>
          <c:h val="0.7005540585519620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ตามเอกสารงบประมาณ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601948993679999E-2"/>
                  <c:y val="2.8093821109749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EC-4F8C-8192-CA1FAEDE253F}"/>
                </c:ext>
              </c:extLst>
            </c:dLbl>
            <c:dLbl>
              <c:idx val="1"/>
              <c:layout>
                <c:manualLayout>
                  <c:x val="-2.641406487143981E-2"/>
                  <c:y val="6.2291234462665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EC-4F8C-8192-CA1FAEDE253F}"/>
                </c:ext>
              </c:extLst>
            </c:dLbl>
            <c:dLbl>
              <c:idx val="2"/>
              <c:layout>
                <c:manualLayout>
                  <c:x val="-8.497744089318178E-2"/>
                  <c:y val="-7.4962946544629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EC-4F8C-8192-CA1FAEDE253F}"/>
                </c:ext>
              </c:extLst>
            </c:dLbl>
            <c:dLbl>
              <c:idx val="3"/>
              <c:layout>
                <c:manualLayout>
                  <c:x val="-9.6860818960311859E-2"/>
                  <c:y val="-0.102420307882883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EC-4F8C-8192-CA1FAEDE253F}"/>
                </c:ext>
              </c:extLst>
            </c:dLbl>
            <c:dLbl>
              <c:idx val="4"/>
              <c:layout>
                <c:manualLayout>
                  <c:x val="-8.5153861367519706E-2"/>
                  <c:y val="-7.9112998043444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EC-4F8C-8192-CA1FAEDE253F}"/>
                </c:ext>
              </c:extLst>
            </c:dLbl>
            <c:dLbl>
              <c:idx val="5"/>
              <c:layout>
                <c:manualLayout>
                  <c:x val="-6.1765020572128897E-2"/>
                  <c:y val="-6.9731535899898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EC-4F8C-8192-CA1FAEDE253F}"/>
                </c:ext>
              </c:extLst>
            </c:dLbl>
            <c:dLbl>
              <c:idx val="6"/>
              <c:layout>
                <c:manualLayout>
                  <c:x val="-3.4313900317849387E-3"/>
                  <c:y val="-4.77667358469418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642,600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633-4C23-BDD8-EC8ECE753E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170AB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496300</c:v>
                </c:pt>
                <c:pt idx="1">
                  <c:v>549900</c:v>
                </c:pt>
                <c:pt idx="2">
                  <c:v>600000</c:v>
                </c:pt>
                <c:pt idx="3">
                  <c:v>622600</c:v>
                </c:pt>
                <c:pt idx="4">
                  <c:v>642600</c:v>
                </c:pt>
                <c:pt idx="5">
                  <c:v>634000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5EC-4F8C-8192-CA1FAEDE25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ภาษีที่จัดเก็บได้จริง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3175312601657428E-2"/>
                  <c:y val="-9.89723427416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EC-4F8C-8192-CA1FAEDE253F}"/>
                </c:ext>
              </c:extLst>
            </c:dLbl>
            <c:dLbl>
              <c:idx val="1"/>
              <c:layout>
                <c:manualLayout>
                  <c:x val="-0.12141281914309121"/>
                  <c:y val="-6.7156604318811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5EC-4F8C-8192-CA1FAEDE253F}"/>
                </c:ext>
              </c:extLst>
            </c:dLbl>
            <c:dLbl>
              <c:idx val="2"/>
              <c:layout>
                <c:manualLayout>
                  <c:x val="-4.2376795290385259E-2"/>
                  <c:y val="5.6381842719345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EC-4F8C-8192-CA1FAEDE253F}"/>
                </c:ext>
              </c:extLst>
            </c:dLbl>
            <c:dLbl>
              <c:idx val="3"/>
              <c:layout>
                <c:manualLayout>
                  <c:x val="-4.1481666033829408E-3"/>
                  <c:y val="-1.136772045899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5EC-4F8C-8192-CA1FAEDE253F}"/>
                </c:ext>
              </c:extLst>
            </c:dLbl>
            <c:dLbl>
              <c:idx val="4"/>
              <c:layout>
                <c:manualLayout>
                  <c:x val="7.1379146398648299E-3"/>
                  <c:y val="6.5073221356462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5EC-4F8C-8192-CA1FAEDE253F}"/>
                </c:ext>
              </c:extLst>
            </c:dLbl>
            <c:dLbl>
              <c:idx val="5"/>
              <c:layout>
                <c:manualLayout>
                  <c:x val="0"/>
                  <c:y val="4.77667358469418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584,400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C5EC-4F8C-8192-CA1FAEDE25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</c:numCache>
            </c:numRef>
          </c:cat>
          <c:val>
            <c:numRef>
              <c:f>Sheet1!$C$2:$C$8</c:f>
              <c:numCache>
                <c:formatCode>#,##0</c:formatCode>
                <c:ptCount val="7"/>
                <c:pt idx="0">
                  <c:v>517685</c:v>
                </c:pt>
                <c:pt idx="1">
                  <c:v>562361</c:v>
                </c:pt>
                <c:pt idx="2">
                  <c:v>580448</c:v>
                </c:pt>
                <c:pt idx="3">
                  <c:v>585407</c:v>
                </c:pt>
                <c:pt idx="4">
                  <c:v>548363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5EC-4F8C-8192-CA1FAEDE2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568128"/>
        <c:axId val="125569664"/>
      </c:lineChart>
      <c:catAx>
        <c:axId val="12556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25569664"/>
        <c:crosses val="autoZero"/>
        <c:auto val="1"/>
        <c:lblAlgn val="ctr"/>
        <c:lblOffset val="100"/>
        <c:noMultiLvlLbl val="0"/>
      </c:catAx>
      <c:valAx>
        <c:axId val="125569664"/>
        <c:scaling>
          <c:orientation val="minMax"/>
          <c:min val="4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25568128"/>
        <c:crosses val="autoZero"/>
        <c:crossBetween val="between"/>
        <c:majorUnit val="100000"/>
        <c:minorUnit val="5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0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th-TH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รายได้ของกรมธนารักษ์ </a:t>
            </a:r>
          </a:p>
          <a:p>
            <a:pPr>
              <a:defRPr sz="10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th-TH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(ล้านบาท)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2502113950287031E-2"/>
          <c:y val="0.29162752150300397"/>
          <c:w val="0.89610594367707619"/>
          <c:h val="0.53098939634032416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รายได้ของกรมธนารักษ์ (ล้านบาท)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8.7386819040114E-2"/>
                  <c:y val="5.4080207974595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94-4630-B172-BFA2A2BB180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10465</c:v>
                </c:pt>
                <c:pt idx="1">
                  <c:v>11467</c:v>
                </c:pt>
                <c:pt idx="2">
                  <c:v>10232</c:v>
                </c:pt>
                <c:pt idx="3">
                  <c:v>10307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0F-465C-B8FA-A45339BD14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8598784"/>
        <c:axId val="148601472"/>
      </c:lineChart>
      <c:catAx>
        <c:axId val="14859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148601472"/>
        <c:crosses val="autoZero"/>
        <c:auto val="1"/>
        <c:lblAlgn val="ctr"/>
        <c:lblOffset val="100"/>
        <c:noMultiLvlLbl val="0"/>
      </c:catAx>
      <c:valAx>
        <c:axId val="148601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8598784"/>
        <c:crosses val="autoZero"/>
        <c:crossBetween val="between"/>
      </c:valAx>
    </c:plotArea>
    <c:plotVisOnly val="1"/>
    <c:dispBlanksAs val="zero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15507436570429"/>
          <c:y val="0.25732923589416201"/>
          <c:w val="0.79728937007874012"/>
          <c:h val="0.62731609590387094"/>
        </c:manualLayout>
      </c:layout>
      <c:lineChart>
        <c:grouping val="standard"/>
        <c:varyColors val="0"/>
        <c:ser>
          <c:idx val="1"/>
          <c:order val="0"/>
          <c:tx>
            <c:strRef>
              <c:f>'[Chart in Microsoft PowerPoint]GDP รายได้'!$K$22</c:f>
              <c:strCache>
                <c:ptCount val="1"/>
                <c:pt idx="0">
                  <c:v>ประมาณการ</c:v>
                </c:pt>
              </c:strCache>
            </c:strRef>
          </c:tx>
          <c:dLbls>
            <c:dLbl>
              <c:idx val="0"/>
              <c:layout>
                <c:manualLayout>
                  <c:x val="-5.3205827109028575E-2"/>
                  <c:y val="8.6957276088156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99-42D4-9006-4CBE7F2726D4}"/>
                </c:ext>
              </c:extLst>
            </c:dLbl>
            <c:dLbl>
              <c:idx val="1"/>
              <c:layout>
                <c:manualLayout>
                  <c:x val="-7.2104330708661471E-2"/>
                  <c:y val="7.3599445902595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99-42D4-9006-4CBE7F2726D4}"/>
                </c:ext>
              </c:extLst>
            </c:dLbl>
            <c:dLbl>
              <c:idx val="2"/>
              <c:layout>
                <c:manualLayout>
                  <c:x val="-6.9326552930883634E-2"/>
                  <c:y val="7.3599445902595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99-42D4-9006-4CBE7F2726D4}"/>
                </c:ext>
              </c:extLst>
            </c:dLbl>
            <c:dLbl>
              <c:idx val="3"/>
              <c:layout>
                <c:manualLayout>
                  <c:x val="-9.154877515310586E-2"/>
                  <c:y val="7.8229075532225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99-42D4-9006-4CBE7F2726D4}"/>
                </c:ext>
              </c:extLst>
            </c:dLbl>
            <c:dLbl>
              <c:idx val="4"/>
              <c:layout>
                <c:manualLayout>
                  <c:x val="-6.7790667593954843E-2"/>
                  <c:y val="6.69916433060937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99-42D4-9006-4CBE7F2726D4}"/>
                </c:ext>
              </c:extLst>
            </c:dLbl>
            <c:dLbl>
              <c:idx val="5"/>
              <c:layout>
                <c:manualLayout>
                  <c:x val="-8.958185521939048E-2"/>
                  <c:y val="7.6901013720558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99-42D4-9006-4CBE7F2726D4}"/>
                </c:ext>
              </c:extLst>
            </c:dLbl>
            <c:dLbl>
              <c:idx val="6"/>
              <c:layout>
                <c:manualLayout>
                  <c:x val="-1.3263282355697148E-2"/>
                  <c:y val="9.1497379396404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99-42D4-9006-4CBE7F2726D4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in Microsoft PowerPoint]GDP รายได้'!$N$99:$T$99</c:f>
              <c:numCache>
                <c:formatCode>General</c:formatCode>
                <c:ptCount val="7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</c:v>
                </c:pt>
                <c:pt idx="6">
                  <c:v>2563</c:v>
                </c:pt>
              </c:numCache>
            </c:numRef>
          </c:cat>
          <c:val>
            <c:numRef>
              <c:f>'[Chart in Microsoft PowerPoint]GDP รายได้'!$N$107:$T$107</c:f>
              <c:numCache>
                <c:formatCode>#,##0</c:formatCode>
                <c:ptCount val="7"/>
                <c:pt idx="0">
                  <c:v>116000</c:v>
                </c:pt>
                <c:pt idx="1">
                  <c:v>120000</c:v>
                </c:pt>
                <c:pt idx="2">
                  <c:v>120000</c:v>
                </c:pt>
                <c:pt idx="3">
                  <c:v>131000</c:v>
                </c:pt>
                <c:pt idx="4">
                  <c:v>137000</c:v>
                </c:pt>
                <c:pt idx="5">
                  <c:v>168000</c:v>
                </c:pt>
                <c:pt idx="6" formatCode="General">
                  <c:v>188000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899-42D4-9006-4CBE7F2726D4}"/>
            </c:ext>
          </c:extLst>
        </c:ser>
        <c:ser>
          <c:idx val="0"/>
          <c:order val="1"/>
          <c:tx>
            <c:strRef>
              <c:f>'[Chart in Microsoft PowerPoint]GDP รายได้'!$K$21</c:f>
              <c:strCache>
                <c:ptCount val="1"/>
                <c:pt idx="0">
                  <c:v>ผลการจัดเก็บ</c:v>
                </c:pt>
              </c:strCache>
            </c:strRef>
          </c:tx>
          <c:dLbls>
            <c:dLbl>
              <c:idx val="0"/>
              <c:layout>
                <c:manualLayout>
                  <c:x val="-5.8927485221860282E-2"/>
                  <c:y val="-0.113407216124336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99-42D4-9006-4CBE7F2726D4}"/>
                </c:ext>
              </c:extLst>
            </c:dLbl>
            <c:dLbl>
              <c:idx val="1"/>
              <c:layout>
                <c:manualLayout>
                  <c:x val="-7.0883594808959102E-2"/>
                  <c:y val="-8.39403960085301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99-42D4-9006-4CBE7F2726D4}"/>
                </c:ext>
              </c:extLst>
            </c:dLbl>
            <c:dLbl>
              <c:idx val="2"/>
              <c:layout>
                <c:manualLayout>
                  <c:x val="-0.10821544181977252"/>
                  <c:y val="-5.0451297754447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899-42D4-9006-4CBE7F2726D4}"/>
                </c:ext>
              </c:extLst>
            </c:dLbl>
            <c:dLbl>
              <c:idx val="3"/>
              <c:layout>
                <c:manualLayout>
                  <c:x val="-7.2104330708661415E-2"/>
                  <c:y val="-6.43401866433362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99-42D4-9006-4CBE7F2726D4}"/>
                </c:ext>
              </c:extLst>
            </c:dLbl>
            <c:dLbl>
              <c:idx val="4"/>
              <c:layout>
                <c:manualLayout>
                  <c:x val="-8.3460245950688947E-2"/>
                  <c:y val="-5.3501111641054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899-42D4-9006-4CBE7F2726D4}"/>
                </c:ext>
              </c:extLst>
            </c:dLbl>
            <c:dLbl>
              <c:idx val="5"/>
              <c:layout>
                <c:manualLayout>
                  <c:x val="-7.8237053165110884E-2"/>
                  <c:y val="-5.350111164105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899-42D4-9006-4CBE7F2726D4}"/>
                </c:ext>
              </c:extLst>
            </c:dLbl>
            <c:dLbl>
              <c:idx val="6"/>
              <c:layout>
                <c:manualLayout>
                  <c:x val="-1.4348580322574514E-2"/>
                  <c:y val="-8.4727705942696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899-42D4-9006-4CBE7F2726D4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in Microsoft PowerPoint]GDP รายได้'!$N$99:$T$99</c:f>
              <c:numCache>
                <c:formatCode>General</c:formatCode>
                <c:ptCount val="7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</c:v>
                </c:pt>
                <c:pt idx="6">
                  <c:v>2563</c:v>
                </c:pt>
              </c:numCache>
            </c:numRef>
          </c:cat>
          <c:val>
            <c:numRef>
              <c:f>'[Chart in Microsoft PowerPoint]GDP รายได้'!$N$106:$T$106</c:f>
              <c:numCache>
                <c:formatCode>#,##0</c:formatCode>
                <c:ptCount val="7"/>
                <c:pt idx="0">
                  <c:v>136691</c:v>
                </c:pt>
                <c:pt idx="1">
                  <c:v>161253</c:v>
                </c:pt>
                <c:pt idx="2">
                  <c:v>133727</c:v>
                </c:pt>
                <c:pt idx="3">
                  <c:v>162265</c:v>
                </c:pt>
                <c:pt idx="4">
                  <c:v>157041</c:v>
                </c:pt>
                <c:pt idx="5" formatCode="#,##0.00">
                  <c:v>169159.36</c:v>
                </c:pt>
                <c:pt idx="6" formatCode="General">
                  <c:v>188861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F899-42D4-9006-4CBE7F272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315392"/>
        <c:axId val="154321280"/>
      </c:lineChart>
      <c:catAx>
        <c:axId val="15431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4321280"/>
        <c:crosses val="autoZero"/>
        <c:auto val="1"/>
        <c:lblAlgn val="ctr"/>
        <c:lblOffset val="100"/>
        <c:noMultiLvlLbl val="0"/>
      </c:catAx>
      <c:valAx>
        <c:axId val="15432128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/>
                  <a:t>ล้านบาท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3.0240230387868203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543153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0084994842635693"/>
          <c:y val="4.0033140044817478E-2"/>
          <c:w val="0.47754602887232911"/>
          <c:h val="0.184153978467494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2" y="38"/>
            <a:ext cx="4303309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0" tIns="45235" rIns="90480" bIns="45235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646" y="38"/>
            <a:ext cx="4303309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0" tIns="45235" rIns="90480" bIns="4523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2" y="6456735"/>
            <a:ext cx="4303309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0" tIns="45235" rIns="90480" bIns="45235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646" y="6456735"/>
            <a:ext cx="4303309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0" tIns="45235" rIns="90480" bIns="4523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</a:lstStyle>
          <a:p>
            <a:pPr>
              <a:defRPr/>
            </a:pPr>
            <a:fld id="{669211E8-05F9-4D20-84CE-04AE002C247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9387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2" y="38"/>
            <a:ext cx="4303309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0" tIns="45235" rIns="90480" bIns="45235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646" y="38"/>
            <a:ext cx="4303309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0" tIns="45235" rIns="90480" bIns="4523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01925" y="508000"/>
            <a:ext cx="4533900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95" y="3229470"/>
            <a:ext cx="7943505" cy="305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0" tIns="45235" rIns="90480" bIns="45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/>
              <a:t>Click to edit Master text styles</a:t>
            </a:r>
          </a:p>
          <a:p>
            <a:pPr lvl="1"/>
            <a:r>
              <a:rPr lang="th-TH" noProof="0"/>
              <a:t>Second level</a:t>
            </a:r>
          </a:p>
          <a:p>
            <a:pPr lvl="2"/>
            <a:r>
              <a:rPr lang="th-TH" noProof="0"/>
              <a:t>Third level</a:t>
            </a:r>
          </a:p>
          <a:p>
            <a:pPr lvl="3"/>
            <a:r>
              <a:rPr lang="th-TH" noProof="0"/>
              <a:t>Fourth level</a:t>
            </a:r>
          </a:p>
          <a:p>
            <a:pPr lvl="4"/>
            <a:r>
              <a:rPr lang="th-TH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2" y="6456735"/>
            <a:ext cx="4303309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0" tIns="45235" rIns="90480" bIns="45235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646" y="6456735"/>
            <a:ext cx="4303309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0" tIns="45235" rIns="90480" bIns="4523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</a:lstStyle>
          <a:p>
            <a:pPr>
              <a:defRPr/>
            </a:pPr>
            <a:fld id="{C7964AD4-79B1-4E62-9F63-3AA4B48BCAA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8470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01925" y="508000"/>
            <a:ext cx="4533900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Cordia New" panose="020B0304020202020204" pitchFamily="34" charset="-34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5465" indent="-286718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6870" indent="-229371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5618" indent="-229371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64365" indent="-229371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23115" indent="-229371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81862" indent="-229371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40610" indent="-229371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99356" indent="-229371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FB40E-74E3-411B-B5AC-2B5720E25B9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370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77788" y="1284288"/>
            <a:ext cx="6164262" cy="3468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2797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77788" y="1284288"/>
            <a:ext cx="6164262" cy="3468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5480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01925" y="508000"/>
            <a:ext cx="4533900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Cordia New" panose="020B0304020202020204" pitchFamily="34" charset="-34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5465" indent="-286718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6870" indent="-229371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5618" indent="-229371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64365" indent="-229371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23115" indent="-229371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81862" indent="-229371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40610" indent="-229371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99356" indent="-229371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FB40E-74E3-411B-B5AC-2B5720E25B9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3701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77788" y="1284288"/>
            <a:ext cx="6164262" cy="3468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27975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2701925" y="508000"/>
            <a:ext cx="4533900" cy="2551113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51761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2701925" y="508000"/>
            <a:ext cx="4533900" cy="2551113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98971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2701925" y="508000"/>
            <a:ext cx="4533900" cy="2551113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98971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2701925" y="508000"/>
            <a:ext cx="4533900" cy="2551113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6660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83D70-B0D0-490E-BEDC-C3D27D823EE0}" type="datetime1">
              <a:rPr lang="th-TH" smtClean="0"/>
              <a:pPr>
                <a:defRPr/>
              </a:pPr>
              <a:t>06/08/64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C737-6EFC-41A1-840E-C06521E3CC7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608946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83D70-B0D0-490E-BEDC-C3D27D823EE0}" type="datetime1">
              <a:rPr lang="th-TH" smtClean="0"/>
              <a:pPr>
                <a:defRPr/>
              </a:pPr>
              <a:t>06/08/64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C737-6EFC-41A1-840E-C06521E3CC7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698699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83D70-B0D0-490E-BEDC-C3D27D823EE0}" type="datetime1">
              <a:rPr lang="th-TH" smtClean="0"/>
              <a:pPr>
                <a:defRPr/>
              </a:pPr>
              <a:t>06/08/64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C737-6EFC-41A1-840E-C06521E3CC7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221497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4498-E549-4427-81FF-FD904545BCD0}" type="datetime1">
              <a:rPr lang="th-TH" smtClean="0"/>
              <a:pPr/>
              <a:t>06/08/64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2" y="2553183"/>
            <a:ext cx="12186044" cy="1686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68530" tIns="34266" rIns="68530" bIns="34266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35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4" name="Line 31"/>
          <p:cNvSpPr>
            <a:spLocks noChangeShapeType="1"/>
          </p:cNvSpPr>
          <p:nvPr userDrawn="1"/>
        </p:nvSpPr>
        <p:spPr bwMode="auto">
          <a:xfrm>
            <a:off x="0" y="4334995"/>
            <a:ext cx="12192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 lIns="68530" tIns="34266" rIns="68530" bIns="34266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35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5" name="Line 31"/>
          <p:cNvSpPr>
            <a:spLocks noChangeShapeType="1"/>
          </p:cNvSpPr>
          <p:nvPr userDrawn="1"/>
        </p:nvSpPr>
        <p:spPr bwMode="auto">
          <a:xfrm>
            <a:off x="0" y="2464277"/>
            <a:ext cx="12192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 lIns="68530" tIns="34266" rIns="68530" bIns="34266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35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688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624439" y="1640438"/>
            <a:ext cx="10943167" cy="4741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6000" rIns="0" bIns="0"/>
          <a:lstStyle>
            <a:lvl1pPr marL="162000" indent="-162000" algn="l" rtl="0" eaLnBrk="1" fontAlgn="base" hangingPunct="1">
              <a:spcBef>
                <a:spcPts val="225"/>
              </a:spcBef>
              <a:spcAft>
                <a:spcPts val="225"/>
              </a:spcAft>
              <a:buClr>
                <a:schemeClr val="tx1"/>
              </a:buClr>
              <a:buFont typeface="Arial" pitchFamily="34" charset="0"/>
              <a:defRPr lang="de-DE" sz="1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3375" indent="-162000" algn="l" rtl="0" eaLnBrk="1" fontAlgn="base" hangingPunct="1">
              <a:spcBef>
                <a:spcPts val="225"/>
              </a:spcBef>
              <a:spcAft>
                <a:spcPts val="225"/>
              </a:spcAft>
              <a:buClr>
                <a:schemeClr val="tx1"/>
              </a:buClr>
              <a:buFont typeface="Arial" pitchFamily="34" charset="0"/>
              <a:defRPr lang="de-DE" sz="13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9106" indent="-135731" algn="l" rtl="0" eaLnBrk="1" fontAlgn="base" hangingPunct="1">
              <a:spcBef>
                <a:spcPts val="225"/>
              </a:spcBef>
              <a:spcAft>
                <a:spcPts val="225"/>
              </a:spcAft>
              <a:buClr>
                <a:schemeClr val="tx1"/>
              </a:buClr>
              <a:buFont typeface="Arial" pitchFamily="34" charset="0"/>
              <a:tabLst/>
              <a:defRPr lang="de-DE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35000" algn="l" rtl="0" eaLnBrk="1" fontAlgn="base" hangingPunct="1">
              <a:spcBef>
                <a:spcPts val="225"/>
              </a:spcBef>
              <a:spcAft>
                <a:spcPts val="225"/>
              </a:spcAft>
              <a:buClr>
                <a:schemeClr val="tx1"/>
              </a:buClr>
              <a:buFont typeface="Arial" pitchFamily="34" charset="0"/>
              <a:defRPr lang="de-DE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108000" algn="l" rtl="0" eaLnBrk="1" fontAlgn="base" hangingPunct="1">
              <a:spcBef>
                <a:spcPts val="225"/>
              </a:spcBef>
              <a:spcAft>
                <a:spcPts val="225"/>
              </a:spcAft>
              <a:buClr>
                <a:schemeClr val="tx1"/>
              </a:buClr>
              <a:buFont typeface="Arial" pitchFamily="34" charset="0"/>
              <a:defRPr lang="de-DE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 bwMode="auto">
          <a:xfrm>
            <a:off x="624439" y="1102301"/>
            <a:ext cx="10943167" cy="538138"/>
          </a:xfrm>
          <a:prstGeom prst="rect">
            <a:avLst/>
          </a:prstGeom>
          <a:noFill/>
        </p:spPr>
        <p:txBody>
          <a:bodyPr lIns="0" tIns="72000" rIns="0" bIns="36000">
            <a:noAutofit/>
          </a:bodyPr>
          <a:lstStyle>
            <a:lvl1pPr marL="0" indent="0">
              <a:buNone/>
              <a:defRPr lang="de-DE" sz="1350" b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4810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918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630833" y="6580191"/>
            <a:ext cx="2540000" cy="2635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333333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0A75B839-8F56-486C-8433-00ADCF59C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81769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C-1888-48E9-9195-84C5CC9F40FC}" type="datetime1">
              <a:rPr lang="th-TH" smtClean="0"/>
              <a:t>06/08/64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318062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C-1888-48E9-9195-84C5CC9F40FC}" type="datetime1">
              <a:rPr lang="th-TH" smtClean="0"/>
              <a:t>06/08/64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296173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C-1888-48E9-9195-84C5CC9F40FC}" type="datetime1">
              <a:rPr lang="th-TH" smtClean="0"/>
              <a:t>06/08/64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693755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C-1888-48E9-9195-84C5CC9F40FC}" type="datetime1">
              <a:rPr lang="th-TH" smtClean="0"/>
              <a:t>06/08/64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107947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83D70-B0D0-490E-BEDC-C3D27D823EE0}" type="datetime1">
              <a:rPr lang="th-TH" smtClean="0"/>
              <a:pPr>
                <a:defRPr/>
              </a:pPr>
              <a:t>06/08/64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C737-6EFC-41A1-840E-C06521E3CC7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276117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C-1888-48E9-9195-84C5CC9F40FC}" type="datetime1">
              <a:rPr lang="th-TH" smtClean="0"/>
              <a:t>06/08/64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986412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C-1888-48E9-9195-84C5CC9F40FC}" type="datetime1">
              <a:rPr lang="th-TH" smtClean="0"/>
              <a:t>06/08/64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56295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C-1888-48E9-9195-84C5CC9F40FC}" type="datetime1">
              <a:rPr lang="th-TH" smtClean="0"/>
              <a:t>06/08/64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803973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C-1888-48E9-9195-84C5CC9F40FC}" type="datetime1">
              <a:rPr lang="th-TH" smtClean="0"/>
              <a:t>06/08/64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511902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C-1888-48E9-9195-84C5CC9F40FC}" type="datetime1">
              <a:rPr lang="th-TH" smtClean="0"/>
              <a:t>06/08/64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73904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C-1888-48E9-9195-84C5CC9F40FC}" type="datetime1">
              <a:rPr lang="th-TH" smtClean="0"/>
              <a:t>06/08/64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330244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C-1888-48E9-9195-84C5CC9F40FC}" type="datetime1">
              <a:rPr lang="th-TH" smtClean="0"/>
              <a:t>06/08/64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076366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4498-E549-4427-81FF-FD904545BCD0}" type="datetime1">
              <a:rPr lang="th-TH" smtClean="0"/>
              <a:pPr/>
              <a:t>06/08/64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2" y="2553183"/>
            <a:ext cx="12186044" cy="1686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68530" tIns="34266" rIns="68530" bIns="34266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35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4" name="Line 31"/>
          <p:cNvSpPr>
            <a:spLocks noChangeShapeType="1"/>
          </p:cNvSpPr>
          <p:nvPr userDrawn="1"/>
        </p:nvSpPr>
        <p:spPr bwMode="auto">
          <a:xfrm>
            <a:off x="0" y="4334995"/>
            <a:ext cx="12192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 lIns="68530" tIns="34266" rIns="68530" bIns="34266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35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5" name="Line 31"/>
          <p:cNvSpPr>
            <a:spLocks noChangeShapeType="1"/>
          </p:cNvSpPr>
          <p:nvPr userDrawn="1"/>
        </p:nvSpPr>
        <p:spPr bwMode="auto">
          <a:xfrm>
            <a:off x="0" y="2464277"/>
            <a:ext cx="12192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 lIns="68530" tIns="34266" rIns="68530" bIns="34266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35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600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83D70-B0D0-490E-BEDC-C3D27D823EE0}" type="datetime1">
              <a:rPr lang="th-TH" smtClean="0"/>
              <a:pPr>
                <a:defRPr/>
              </a:pPr>
              <a:t>06/08/64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C737-6EFC-41A1-840E-C06521E3CC7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338131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83D70-B0D0-490E-BEDC-C3D27D823EE0}" type="datetime1">
              <a:rPr lang="th-TH" smtClean="0"/>
              <a:pPr>
                <a:defRPr/>
              </a:pPr>
              <a:t>06/08/64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C737-6EFC-41A1-840E-C06521E3CC7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31662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83D70-B0D0-490E-BEDC-C3D27D823EE0}" type="datetime1">
              <a:rPr lang="th-TH" smtClean="0"/>
              <a:pPr>
                <a:defRPr/>
              </a:pPr>
              <a:t>06/08/64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C737-6EFC-41A1-840E-C06521E3CC7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195192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83D70-B0D0-490E-BEDC-C3D27D823EE0}" type="datetime1">
              <a:rPr lang="th-TH" smtClean="0"/>
              <a:pPr>
                <a:defRPr/>
              </a:pPr>
              <a:t>06/08/64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C737-6EFC-41A1-840E-C06521E3CC7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780775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83D70-B0D0-490E-BEDC-C3D27D823EE0}" type="datetime1">
              <a:rPr lang="th-TH" smtClean="0"/>
              <a:pPr>
                <a:defRPr/>
              </a:pPr>
              <a:t>06/08/64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C737-6EFC-41A1-840E-C06521E3CC7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969400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83D70-B0D0-490E-BEDC-C3D27D823EE0}" type="datetime1">
              <a:rPr lang="th-TH" smtClean="0"/>
              <a:pPr>
                <a:defRPr/>
              </a:pPr>
              <a:t>06/08/64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C737-6EFC-41A1-840E-C06521E3CC7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979599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83D70-B0D0-490E-BEDC-C3D27D823EE0}" type="datetime1">
              <a:rPr lang="th-TH" smtClean="0"/>
              <a:pPr>
                <a:defRPr/>
              </a:pPr>
              <a:t>06/08/64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C737-6EFC-41A1-840E-C06521E3CC7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096498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96F9E-FC79-495D-A315-5CF5CCA2C301}" type="datetime1">
              <a:rPr lang="th-TH" smtClean="0"/>
              <a:t>06/08/64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1FE844-FDB9-4FED-B9F1-14F7E26DA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51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863C10E3-BA1C-4D2A-8415-ADB45EE1E6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2553183"/>
            <a:ext cx="12186044" cy="1686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373" tIns="45688" rIns="91373" bIns="4568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9" name="Line 31">
            <a:extLst>
              <a:ext uri="{FF2B5EF4-FFF2-40B4-BE49-F238E27FC236}">
                <a16:creationId xmlns:a16="http://schemas.microsoft.com/office/drawing/2014/main" id="{8D54ED21-F984-4EE2-BD6C-40987FF5BA4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4334995"/>
            <a:ext cx="12192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0" name="Line 31">
            <a:extLst>
              <a:ext uri="{FF2B5EF4-FFF2-40B4-BE49-F238E27FC236}">
                <a16:creationId xmlns:a16="http://schemas.microsoft.com/office/drawing/2014/main" id="{9D63FDC9-1ED5-4349-B491-12C22CB06A7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2464277"/>
            <a:ext cx="12192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09034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D6BC-1888-48E9-9195-84C5CC9F40FC}" type="datetime1">
              <a:rPr lang="th-TH" smtClean="0"/>
              <a:t>06/08/64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78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28" r:id="rId1"/>
    <p:sldLayoutId id="2147486029" r:id="rId2"/>
    <p:sldLayoutId id="2147486030" r:id="rId3"/>
    <p:sldLayoutId id="2147486031" r:id="rId4"/>
    <p:sldLayoutId id="2147486032" r:id="rId5"/>
    <p:sldLayoutId id="2147486033" r:id="rId6"/>
    <p:sldLayoutId id="2147486034" r:id="rId7"/>
    <p:sldLayoutId id="2147486035" r:id="rId8"/>
    <p:sldLayoutId id="2147486036" r:id="rId9"/>
    <p:sldLayoutId id="2147486037" r:id="rId10"/>
    <p:sldLayoutId id="2147486038" r:id="rId11"/>
    <p:sldLayoutId id="2147486039" r:id="rId12"/>
    <p:sldLayoutId id="2147486024" r:id="rId13"/>
    <p:sldLayoutId id="2147486025" r:id="rId14"/>
    <p:sldLayoutId id="214748602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D6BC-1888-48E9-9195-84C5CC9F40FC}" type="datetime1">
              <a:rPr lang="th-TH" smtClean="0"/>
              <a:t>06/08/64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97783C8-D370-4138-A037-177AE103BE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57" y="43949"/>
            <a:ext cx="12186044" cy="6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373" tIns="45688" rIns="91373" bIns="4568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8" name="Line 31">
            <a:extLst>
              <a:ext uri="{FF2B5EF4-FFF2-40B4-BE49-F238E27FC236}">
                <a16:creationId xmlns:a16="http://schemas.microsoft.com/office/drawing/2014/main" id="{240EFE5F-E051-438D-880C-5FBA0BD7B92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" y="680521"/>
            <a:ext cx="12197956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9" name="Line 31">
            <a:extLst>
              <a:ext uri="{FF2B5EF4-FFF2-40B4-BE49-F238E27FC236}">
                <a16:creationId xmlns:a16="http://schemas.microsoft.com/office/drawing/2014/main" id="{39231DE9-2298-4DAA-9B01-F2539BE1DDA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" y="19813"/>
            <a:ext cx="12197956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981BBE-4709-49FB-AA9A-2E8D32ADF40F}"/>
              </a:ext>
            </a:extLst>
          </p:cNvPr>
          <p:cNvSpPr txBox="1">
            <a:spLocks/>
          </p:cNvSpPr>
          <p:nvPr userDrawn="1"/>
        </p:nvSpPr>
        <p:spPr>
          <a:xfrm>
            <a:off x="110067" y="191022"/>
            <a:ext cx="10456333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151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41" r:id="rId1"/>
    <p:sldLayoutId id="2147486042" r:id="rId2"/>
    <p:sldLayoutId id="2147486043" r:id="rId3"/>
    <p:sldLayoutId id="2147486044" r:id="rId4"/>
    <p:sldLayoutId id="2147486045" r:id="rId5"/>
    <p:sldLayoutId id="2147486046" r:id="rId6"/>
    <p:sldLayoutId id="2147486047" r:id="rId7"/>
    <p:sldLayoutId id="2147486048" r:id="rId8"/>
    <p:sldLayoutId id="2147486049" r:id="rId9"/>
    <p:sldLayoutId id="2147486050" r:id="rId10"/>
    <p:sldLayoutId id="2147486051" r:id="rId11"/>
    <p:sldLayoutId id="214748605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351585" y="2132856"/>
            <a:ext cx="77768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2456" indent="-602456" algn="ctr" defTabSz="342900" eaLnBrk="0" hangingPunct="0">
              <a:lnSpc>
                <a:spcPct val="130000"/>
              </a:lnSpc>
              <a:tabLst>
                <a:tab pos="602456" algn="l"/>
              </a:tabLst>
              <a:defRPr/>
            </a:pPr>
            <a:r>
              <a:rPr lang="th-TH" altLang="zh-CN" sz="2000" b="1" spc="-23" dirty="0">
                <a:solidFill>
                  <a:srgbClr val="FF0000"/>
                </a:solidFill>
                <a:ea typeface="Tahoma" panose="020B0604030504040204" pitchFamily="34" charset="0"/>
                <a:cs typeface="Tahoma"/>
              </a:rPr>
              <a:t>ตัวอย่าง </a:t>
            </a:r>
            <a:r>
              <a:rPr lang="en-US" altLang="zh-CN" sz="2000" b="1" spc="-23" dirty="0">
                <a:solidFill>
                  <a:srgbClr val="FF0000"/>
                </a:solidFill>
                <a:ea typeface="Tahoma" panose="020B0604030504040204" pitchFamily="34" charset="0"/>
                <a:cs typeface="Tahoma"/>
              </a:rPr>
              <a:t>:</a:t>
            </a:r>
            <a:r>
              <a:rPr lang="en-US" altLang="zh-CN" sz="1875" b="1" spc="-23" dirty="0">
                <a:solidFill>
                  <a:srgbClr val="FF0000"/>
                </a:solidFill>
                <a:ea typeface="Tahoma" panose="020B0604030504040204" pitchFamily="34" charset="0"/>
                <a:cs typeface="Tahoma"/>
              </a:rPr>
              <a:t> </a:t>
            </a:r>
            <a:r>
              <a:rPr lang="th-TH" altLang="zh-CN" sz="1875" b="1" spc="-23" dirty="0">
                <a:solidFill>
                  <a:srgbClr val="000000"/>
                </a:solidFill>
                <a:ea typeface="Tahoma" panose="020B0604030504040204" pitchFamily="34" charset="0"/>
                <a:cs typeface="Tahoma"/>
              </a:rPr>
              <a:t>แบบฟอร์มการเสนอตัวชี้วัด</a:t>
            </a:r>
          </a:p>
          <a:p>
            <a:pPr marL="602456" indent="-602456" algn="ctr" defTabSz="342900" eaLnBrk="0" hangingPunct="0">
              <a:lnSpc>
                <a:spcPct val="130000"/>
              </a:lnSpc>
              <a:tabLst>
                <a:tab pos="602456" algn="l"/>
              </a:tabLst>
              <a:defRPr/>
            </a:pPr>
            <a:r>
              <a:rPr lang="th-TH" altLang="zh-CN" sz="1875" b="1" spc="-23" dirty="0">
                <a:solidFill>
                  <a:srgbClr val="000000"/>
                </a:solidFill>
                <a:ea typeface="Tahoma" panose="020B0604030504040204" pitchFamily="34" charset="0"/>
                <a:cs typeface="Tahoma"/>
              </a:rPr>
              <a:t>การประเมินส่วนราชการตามมาตรการปรับปรุงประสิทธิภาพ</a:t>
            </a:r>
          </a:p>
          <a:p>
            <a:pPr marL="602456" indent="-602456" algn="ctr" defTabSz="342900" eaLnBrk="0" hangingPunct="0">
              <a:lnSpc>
                <a:spcPct val="130000"/>
              </a:lnSpc>
              <a:tabLst>
                <a:tab pos="602456" algn="l"/>
              </a:tabLst>
              <a:defRPr/>
            </a:pPr>
            <a:r>
              <a:rPr lang="th-TH" altLang="zh-CN" sz="1875" b="1" spc="-23" dirty="0">
                <a:solidFill>
                  <a:srgbClr val="000000"/>
                </a:solidFill>
                <a:ea typeface="Tahoma" panose="020B0604030504040204" pitchFamily="34" charset="0"/>
                <a:cs typeface="Tahoma"/>
              </a:rPr>
              <a:t>ในการปฏิบัติราชการ ประจำปีงบประมาณ พ.ศ. 256</a:t>
            </a:r>
            <a:r>
              <a:rPr lang="en-US" altLang="zh-CN" sz="1875" b="1" spc="-23" dirty="0">
                <a:solidFill>
                  <a:srgbClr val="000000"/>
                </a:solidFill>
                <a:ea typeface="Tahoma" panose="020B0604030504040204" pitchFamily="34" charset="0"/>
                <a:cs typeface="Tahoma"/>
              </a:rPr>
              <a:t>5</a:t>
            </a:r>
            <a:r>
              <a:rPr lang="en-GB" altLang="zh-CN" sz="1875" b="1" spc="-23" dirty="0">
                <a:solidFill>
                  <a:srgbClr val="000000"/>
                </a:solidFill>
                <a:ea typeface="Tahoma" panose="020B0604030504040204" pitchFamily="34" charset="0"/>
                <a:cs typeface="Tahoma"/>
              </a:rPr>
              <a:t> </a:t>
            </a:r>
            <a:endParaRPr lang="th-TH" altLang="zh-CN" sz="1875" b="1" spc="-23" dirty="0">
              <a:solidFill>
                <a:srgbClr val="000000"/>
              </a:solidFill>
              <a:ea typeface="Tahoma" panose="020B0604030504040204" pitchFamily="34" charset="0"/>
              <a:cs typeface="Tahoma"/>
            </a:endParaRPr>
          </a:p>
          <a:p>
            <a:pPr marL="602456" indent="-602456" algn="ctr" defTabSz="342900" eaLnBrk="0" hangingPunct="0">
              <a:lnSpc>
                <a:spcPct val="130000"/>
              </a:lnSpc>
              <a:tabLst>
                <a:tab pos="602456" algn="l"/>
              </a:tabLst>
              <a:defRPr/>
            </a:pPr>
            <a:r>
              <a:rPr lang="th-TH" altLang="zh-CN" sz="1875" b="1" spc="-23" dirty="0">
                <a:solidFill>
                  <a:srgbClr val="000000"/>
                </a:solidFill>
                <a:ea typeface="Tahoma" panose="020B0604030504040204" pitchFamily="34" charset="0"/>
                <a:cs typeface="Tahoma"/>
              </a:rPr>
              <a:t>กระทรวง................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73E7DC-3C73-478E-8D93-8921FD9AC9AE}"/>
              </a:ext>
            </a:extLst>
          </p:cNvPr>
          <p:cNvSpPr/>
          <p:nvPr/>
        </p:nvSpPr>
        <p:spPr>
          <a:xfrm>
            <a:off x="0" y="0"/>
            <a:ext cx="2999656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แบบฟอร์มสำหรับกระทรวง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B8CA23-910E-4E25-90BA-35BC391B2ACB}"/>
              </a:ext>
            </a:extLst>
          </p:cNvPr>
          <p:cNvSpPr txBox="1"/>
          <p:nvPr/>
        </p:nvSpPr>
        <p:spPr>
          <a:xfrm>
            <a:off x="191344" y="6309320"/>
            <a:ext cx="7430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solidFill>
                  <a:schemeClr val="tx1"/>
                </a:solidFill>
              </a:rPr>
              <a:t>หมายเหตุ </a:t>
            </a:r>
            <a:r>
              <a:rPr lang="en-US" sz="1200" b="1" dirty="0">
                <a:solidFill>
                  <a:schemeClr val="tx1"/>
                </a:solidFill>
              </a:rPr>
              <a:t>: </a:t>
            </a:r>
            <a:r>
              <a:rPr lang="th-TH" sz="1200" b="1" dirty="0">
                <a:solidFill>
                  <a:schemeClr val="tx1"/>
                </a:solidFill>
              </a:rPr>
              <a:t>แบบฟอร์มส่วนราชการสามารถปรับได้ตามความเหมาะสมตามบริบทข้อมูลของแต่ละส่วนราชการ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32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ตาราง 9"/>
          <p:cNvGraphicFramePr>
            <a:graphicFrameLocks noGrp="1"/>
          </p:cNvGraphicFramePr>
          <p:nvPr/>
        </p:nvGraphicFramePr>
        <p:xfrm>
          <a:off x="1117410" y="5919404"/>
          <a:ext cx="6629034" cy="836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9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ประโยชน์ที่ประชาชนจะได้รับ</a:t>
                      </a: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1155"/>
                  </a:ext>
                </a:extLst>
              </a:tr>
              <a:tr h="5207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รายได้ภาษีสรรพากรเป็นรายได้ของรัฐบาลเพื่อนำไปใช้ในการพัฒนาประเทศ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(2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รักษาความยั่งยืนทางการคลัง และรักษาเสถียรภาพทางเศรษฐกิจของประเทศ</a:t>
                      </a:r>
                    </a:p>
                  </a:txBody>
                  <a:tcPr marL="68580" marR="68580"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 bwMode="gray">
          <a:xfrm>
            <a:off x="1053812" y="793824"/>
            <a:ext cx="4715949" cy="32566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8896" y="793824"/>
            <a:ext cx="629854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622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Tahoma" panose="020B0604030504040204" pitchFamily="34" charset="0"/>
              </a:rPr>
              <a:t>2.1 </a:t>
            </a:r>
            <a:r>
              <a:rPr lang="th-TH" sz="1400" b="1" dirty="0">
                <a:solidFill>
                  <a:prstClr val="black"/>
                </a:solidFill>
                <a:ea typeface="Tahoma" panose="020B0604030504040204" pitchFamily="34" charset="0"/>
              </a:rPr>
              <a:t>จำนวนรายได้ภาษีสรรพากรที่จัดเก็บได้ (ล้านบาท)</a:t>
            </a:r>
          </a:p>
          <a:p>
            <a:pPr marL="622300" indent="-6223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dirty="0">
              <a:solidFill>
                <a:prstClr val="black"/>
              </a:solidFill>
              <a:ea typeface="Tahoma" pitchFamily="34" charset="0"/>
            </a:endParaRPr>
          </a:p>
        </p:txBody>
      </p:sp>
      <p:graphicFrame>
        <p:nvGraphicFramePr>
          <p:cNvPr id="46" name="ตาราง 9"/>
          <p:cNvGraphicFramePr>
            <a:graphicFrameLocks noGrp="1"/>
          </p:cNvGraphicFramePr>
          <p:nvPr/>
        </p:nvGraphicFramePr>
        <p:xfrm>
          <a:off x="1127448" y="1220223"/>
          <a:ext cx="9937104" cy="1357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7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0668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คำอธิบาย</a:t>
                      </a: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443036"/>
                  </a:ext>
                </a:extLst>
              </a:tr>
              <a:tr h="101200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นิยาม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จำนวนภาษีที่จัดเก็บได้ หมายถึง ผลสำเร็จการจัดเก็บภาษีสรรพากร (ภาษีเงินได้บุคคลธรรมดา ภาษีเงินได้นิติบุคคล ภาษีเงินได้ปิโตรเลียม ภาษีมูลค่าเพิ่ม ภาษีธุรกิจเฉพาะ อากรแสตมป์ ภาษีการรับมรดก และอื่น ๆ) ซึ่งเป็นรายได้หลักของรัฐบาล ภายใต้ความรับผิดชอบของกรมสรรพากร กระทรวงการคลัง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ขอบเขตการประเมิน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:</a:t>
                      </a: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ภาษีอากรที่สามารถจัดเก็บได้ในช่วงปีงบประมาณ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พ.ศ. 256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วิธีการเก็บข้อมูล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ฐานข้อมูลในระบบคอมพิวเตอร์  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แหล่งที่มาของข้อมูล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กรมสรรพากร กระทรวงการคลัง</a:t>
                      </a: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คาดการจัดเก็บภาษีประจำปี คือ คาดการจัดเก็บรายได้ภาษีสรรพากรของคณะทำงานติดตามผลการจัดเก็บรายได้รัฐบาล กระทรวงการคลัง </a:t>
                      </a: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1127447" y="2756804"/>
          <a:ext cx="5401932" cy="914400"/>
        </p:xfrm>
        <a:graphic>
          <a:graphicData uri="http://schemas.openxmlformats.org/drawingml/2006/table">
            <a:tbl>
              <a:tblPr firstRow="1"/>
              <a:tblGrid>
                <a:gridCol w="1396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7519">
                  <a:extLst>
                    <a:ext uri="{9D8B030D-6E8A-4147-A177-3AD203B41FA5}">
                      <a16:colId xmlns:a16="http://schemas.microsoft.com/office/drawing/2014/main" val="4041828440"/>
                    </a:ext>
                  </a:extLst>
                </a:gridCol>
                <a:gridCol w="667519">
                  <a:extLst>
                    <a:ext uri="{9D8B030D-6E8A-4147-A177-3AD203B41FA5}">
                      <a16:colId xmlns:a16="http://schemas.microsoft.com/office/drawing/2014/main" val="4161316149"/>
                    </a:ext>
                  </a:extLst>
                </a:gridCol>
                <a:gridCol w="667519">
                  <a:extLst>
                    <a:ext uri="{9D8B030D-6E8A-4147-A177-3AD203B41FA5}">
                      <a16:colId xmlns:a16="http://schemas.microsoft.com/office/drawing/2014/main" val="4036223871"/>
                    </a:ext>
                  </a:extLst>
                </a:gridCol>
                <a:gridCol w="667519">
                  <a:extLst>
                    <a:ext uri="{9D8B030D-6E8A-4147-A177-3AD203B41FA5}">
                      <a16:colId xmlns:a16="http://schemas.microsoft.com/office/drawing/2014/main" val="473551486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ข้อมูลพื้นฐาน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baseline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947573"/>
                  </a:ext>
                </a:extLst>
              </a:tr>
              <a:tr h="205518">
                <a:tc>
                  <a:txBody>
                    <a:bodyPr/>
                    <a:lstStyle/>
                    <a:p>
                      <a:pPr lvl="0"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ปีงบประมาณ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2560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ผลการดำเนินงาน</a:t>
                      </a:r>
                      <a:b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0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(ล้านบาท)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1,757,947</a:t>
                      </a:r>
                    </a:p>
                  </a:txBody>
                  <a:tcPr marL="54000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1,793,537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1,915,457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009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,310</a:t>
                      </a: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1,833,812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1,720,000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(คาดการณ์)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1960" y="3822894"/>
          <a:ext cx="6629034" cy="1064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231">
                  <a:extLst>
                    <a:ext uri="{9D8B030D-6E8A-4147-A177-3AD203B41FA5}">
                      <a16:colId xmlns:a16="http://schemas.microsoft.com/office/drawing/2014/main" val="1661457189"/>
                    </a:ext>
                  </a:extLst>
                </a:gridCol>
                <a:gridCol w="2324285">
                  <a:extLst>
                    <a:ext uri="{9D8B030D-6E8A-4147-A177-3AD203B41FA5}">
                      <a16:colId xmlns:a16="http://schemas.microsoft.com/office/drawing/2014/main" val="2395773697"/>
                    </a:ext>
                  </a:extLst>
                </a:gridCol>
                <a:gridCol w="2243518">
                  <a:extLst>
                    <a:ext uri="{9D8B030D-6E8A-4147-A177-3AD203B41FA5}">
                      <a16:colId xmlns:a16="http://schemas.microsoft.com/office/drawing/2014/main" val="2019525282"/>
                    </a:ext>
                  </a:extLst>
                </a:gridCol>
              </a:tblGrid>
              <a:tr h="31308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เกณฑ์การประเมิน (คทง.คาดการณ์รายได้ภาษีสรรพากร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 xxx </a:t>
                      </a: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ลบ.)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6634"/>
                  </a:ext>
                </a:extLst>
              </a:tr>
              <a:tr h="294669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เป้าหมายขั้นต้น (50)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เป้าหมายมาตรฐาน (</a:t>
                      </a: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เป้าหมายขั้นสูง (100)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69053"/>
                  </a:ext>
                </a:extLst>
              </a:tr>
              <a:tr h="44200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คาดการณ์รายได้ภาษีสรรพากร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2565 - …%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คาดการณ์รายได้ภาษีสรรพากร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คาดการณ์รายได้ภาษีสรรพากร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 + …%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E55FA05F-7FB7-4B0E-942B-C513BF4139BE}"/>
              </a:ext>
            </a:extLst>
          </p:cNvPr>
          <p:cNvSpPr/>
          <p:nvPr/>
        </p:nvSpPr>
        <p:spPr>
          <a:xfrm>
            <a:off x="7954184" y="2813536"/>
            <a:ext cx="3902456" cy="17891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1" name="Chart 20"/>
          <p:cNvGraphicFramePr>
            <a:graphicFrameLocks/>
          </p:cNvGraphicFramePr>
          <p:nvPr/>
        </p:nvGraphicFramePr>
        <p:xfrm>
          <a:off x="7954184" y="2813536"/>
          <a:ext cx="3348234" cy="2052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entagon 43">
            <a:extLst>
              <a:ext uri="{FF2B5EF4-FFF2-40B4-BE49-F238E27FC236}">
                <a16:creationId xmlns:a16="http://schemas.microsoft.com/office/drawing/2014/main" id="{1755DE49-B3BF-4308-9071-54B54A22B25D}"/>
              </a:ext>
            </a:extLst>
          </p:cNvPr>
          <p:cNvSpPr/>
          <p:nvPr/>
        </p:nvSpPr>
        <p:spPr>
          <a:xfrm>
            <a:off x="8096620" y="831590"/>
            <a:ext cx="1580342" cy="320908"/>
          </a:xfrm>
          <a:prstGeom prst="homePlate">
            <a:avLst>
              <a:gd name="adj" fmla="val 39432"/>
            </a:avLst>
          </a:prstGeom>
          <a:solidFill>
            <a:srgbClr val="D9D9D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7" rIns="91434" bIns="45717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ตัวชี้วัดเดิม</a:t>
            </a:r>
            <a:endParaRPr lang="th-TH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49CFC5B-C772-4883-8F1B-871A36D96DAD}"/>
              </a:ext>
            </a:extLst>
          </p:cNvPr>
          <p:cNvSpPr txBox="1">
            <a:spLocks/>
          </p:cNvSpPr>
          <p:nvPr/>
        </p:nvSpPr>
        <p:spPr>
          <a:xfrm>
            <a:off x="10056440" y="6429666"/>
            <a:ext cx="20574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th-TH"/>
            </a:defPPr>
            <a:lvl1pPr marL="0" algn="r" defTabSz="91434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70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0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10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82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51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2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92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62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8F63A3B-78C7-47BE-AE5E-E10140E04643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4CF4F590-8CAC-4625-BAE7-499321A207CC}"/>
              </a:ext>
            </a:extLst>
          </p:cNvPr>
          <p:cNvSpPr txBox="1"/>
          <p:nvPr/>
        </p:nvSpPr>
        <p:spPr>
          <a:xfrm>
            <a:off x="1365088" y="140478"/>
            <a:ext cx="83118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rgbClr val="0033CC"/>
                </a:solidFill>
                <a:ea typeface="Tahoma" pitchFamily="34" charset="0"/>
              </a:rPr>
              <a:t>ความเชื่อมโยงตัวชี้วัดระดับกระทรวงกับตัวชี้วัดระดับกรมที่รับผิดชอบ</a:t>
            </a:r>
            <a:endParaRPr lang="th-TH" sz="900" b="1" dirty="0">
              <a:solidFill>
                <a:prstClr val="black"/>
              </a:solidFill>
              <a:ea typeface="Tahoma" pitchFamily="34" charset="0"/>
            </a:endParaRPr>
          </a:p>
        </p:txBody>
      </p:sp>
      <p:sp>
        <p:nvSpPr>
          <p:cNvPr id="25" name="กล่องข้อความ 10">
            <a:extLst>
              <a:ext uri="{FF2B5EF4-FFF2-40B4-BE49-F238E27FC236}">
                <a16:creationId xmlns:a16="http://schemas.microsoft.com/office/drawing/2014/main" id="{57A3C7D8-804A-4EBF-AB2D-7D60A4EA8FD5}"/>
              </a:ext>
            </a:extLst>
          </p:cNvPr>
          <p:cNvSpPr txBox="1"/>
          <p:nvPr/>
        </p:nvSpPr>
        <p:spPr>
          <a:xfrm>
            <a:off x="374761" y="202394"/>
            <a:ext cx="922047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prstClr val="white"/>
                </a:solidFill>
                <a:ea typeface="Tahoma" panose="020B0604030504040204" pitchFamily="34" charset="0"/>
              </a:rPr>
              <a:t>ตัวอย่าง</a:t>
            </a:r>
            <a:endParaRPr lang="en-US" sz="1600" b="1" dirty="0">
              <a:solidFill>
                <a:prstClr val="white"/>
              </a:solidFill>
              <a:ea typeface="Tahoma" panose="020B0604030504040204" pitchFamily="34" charset="0"/>
            </a:endParaRPr>
          </a:p>
        </p:txBody>
      </p:sp>
      <p:grpSp>
        <p:nvGrpSpPr>
          <p:cNvPr id="27" name="กลุ่ม 4">
            <a:extLst>
              <a:ext uri="{FF2B5EF4-FFF2-40B4-BE49-F238E27FC236}">
                <a16:creationId xmlns:a16="http://schemas.microsoft.com/office/drawing/2014/main" id="{9CE8E153-8471-4286-A40E-9F41179C2FA2}"/>
              </a:ext>
            </a:extLst>
          </p:cNvPr>
          <p:cNvGrpSpPr>
            <a:grpSpLocks/>
          </p:cNvGrpSpPr>
          <p:nvPr/>
        </p:nvGrpSpPr>
        <p:grpSpPr bwMode="auto">
          <a:xfrm>
            <a:off x="9628301" y="768259"/>
            <a:ext cx="1107285" cy="615553"/>
            <a:chOff x="7094187" y="1707729"/>
            <a:chExt cx="1164188" cy="613365"/>
          </a:xfrm>
        </p:grpSpPr>
        <p:pic>
          <p:nvPicPr>
            <p:cNvPr id="28" name="Picture 1" descr="C:\Users\dathpan\Downloads\056aac9a306aef891367aae43a86394b.jpg">
              <a:extLst>
                <a:ext uri="{FF2B5EF4-FFF2-40B4-BE49-F238E27FC236}">
                  <a16:creationId xmlns:a16="http://schemas.microsoft.com/office/drawing/2014/main" id="{D6AD7F85-097D-46BE-9D75-92D22E813B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9" t="8192" r="17099" b="14839"/>
            <a:stretch>
              <a:fillRect/>
            </a:stretch>
          </p:blipFill>
          <p:spPr bwMode="auto">
            <a:xfrm>
              <a:off x="7286862" y="1707729"/>
              <a:ext cx="742574" cy="61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">
              <a:extLst>
                <a:ext uri="{FF2B5EF4-FFF2-40B4-BE49-F238E27FC236}">
                  <a16:creationId xmlns:a16="http://schemas.microsoft.com/office/drawing/2014/main" id="{0314B78D-38DD-48ED-8595-CA297CCAE6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4187" y="1848543"/>
              <a:ext cx="1164188" cy="39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altLang="th-TH" sz="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น้ำหนัก</a:t>
              </a:r>
              <a:endParaRPr lang="en-US" altLang="th-TH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99061307-C9A4-43FE-A5D4-8E1A484DC007}"/>
              </a:ext>
            </a:extLst>
          </p:cNvPr>
          <p:cNvGraphicFramePr>
            <a:graphicFrameLocks noGrp="1"/>
          </p:cNvGraphicFramePr>
          <p:nvPr/>
        </p:nvGraphicFramePr>
        <p:xfrm>
          <a:off x="1160074" y="5101668"/>
          <a:ext cx="5259388" cy="639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9388">
                  <a:extLst>
                    <a:ext uri="{9D8B030D-6E8A-4147-A177-3AD203B41FA5}">
                      <a16:colId xmlns:a16="http://schemas.microsoft.com/office/drawing/2014/main" val="1661457189"/>
                    </a:ext>
                  </a:extLst>
                </a:gridCol>
              </a:tblGrid>
              <a:tr h="295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เป้าหมายการดำเนินงาน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เดือน (ต.ค.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 – 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6634"/>
                  </a:ext>
                </a:extLst>
              </a:tr>
              <a:tr h="3447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คาดการณ์รายได้ ปี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 </a:t>
                      </a: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(ครึ่งปี)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2" name="ตาราง 4">
            <a:extLst>
              <a:ext uri="{FF2B5EF4-FFF2-40B4-BE49-F238E27FC236}">
                <a16:creationId xmlns:a16="http://schemas.microsoft.com/office/drawing/2014/main" id="{0F8F30F0-F4F7-4191-9764-26EC39CC1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067635"/>
              </p:ext>
            </p:extLst>
          </p:nvPr>
        </p:nvGraphicFramePr>
        <p:xfrm>
          <a:off x="10704512" y="757013"/>
          <a:ext cx="1333409" cy="537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409">
                  <a:extLst>
                    <a:ext uri="{9D8B030D-6E8A-4147-A177-3AD203B41FA5}">
                      <a16:colId xmlns:a16="http://schemas.microsoft.com/office/drawing/2014/main" val="37383232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หน่วยงานที่รับผิดชอบ</a:t>
                      </a:r>
                      <a:endParaRPr lang="en-US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652984"/>
                  </a:ext>
                </a:extLst>
              </a:tr>
              <a:tr h="294118">
                <a:tc>
                  <a:txBody>
                    <a:bodyPr/>
                    <a:lstStyle/>
                    <a:p>
                      <a:pPr marL="174625" indent="-174625">
                        <a:buFont typeface="+mj-lt"/>
                        <a:buAutoNum type="arabicParenR"/>
                      </a:pP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กรมสรรพากร </a:t>
                      </a:r>
                      <a:endParaRPr lang="en-US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283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54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984432" y="6427930"/>
            <a:ext cx="205740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D103AA-8845-4AAA-8DCD-945F174AEA28}" type="slidenum">
              <a:rPr lang="th-TH" sz="110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th-TH" sz="11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6" name="ตาราง 9"/>
          <p:cNvGraphicFramePr>
            <a:graphicFrameLocks noGrp="1"/>
          </p:cNvGraphicFramePr>
          <p:nvPr/>
        </p:nvGraphicFramePr>
        <p:xfrm>
          <a:off x="681660" y="1535089"/>
          <a:ext cx="988475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4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5237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คำอธิบาย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4430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40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นิยาม  </a:t>
                      </a:r>
                      <a:r>
                        <a:rPr lang="en-US" sz="140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en-US" sz="1400" b="0" baseline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th-TH" sz="140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จำนวนรายได้ศุลกากรที่สามารถจัดเก็บได้ หมายถึง ผลรวมรายได้ศุลกากรก่อนหักอากรถอนคืน ของอากรขาเข้า อากรขาออก 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400" b="0" baseline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</a:t>
                      </a:r>
                      <a:r>
                        <a:rPr lang="th-TH" sz="140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และค่าธรรมเนียมที่จัดเก็บได้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656096" y="2432201"/>
          <a:ext cx="4945137" cy="944880"/>
        </p:xfrm>
        <a:graphic>
          <a:graphicData uri="http://schemas.openxmlformats.org/drawingml/2006/table">
            <a:tbl>
              <a:tblPr firstRow="1"/>
              <a:tblGrid>
                <a:gridCol w="1781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3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3329">
                  <a:extLst>
                    <a:ext uri="{9D8B030D-6E8A-4147-A177-3AD203B41FA5}">
                      <a16:colId xmlns:a16="http://schemas.microsoft.com/office/drawing/2014/main" val="4041828440"/>
                    </a:ext>
                  </a:extLst>
                </a:gridCol>
                <a:gridCol w="773329">
                  <a:extLst>
                    <a:ext uri="{9D8B030D-6E8A-4147-A177-3AD203B41FA5}">
                      <a16:colId xmlns:a16="http://schemas.microsoft.com/office/drawing/2014/main" val="4161316149"/>
                    </a:ext>
                  </a:extLst>
                </a:gridCol>
                <a:gridCol w="843163">
                  <a:extLst>
                    <a:ext uri="{9D8B030D-6E8A-4147-A177-3AD203B41FA5}">
                      <a16:colId xmlns:a16="http://schemas.microsoft.com/office/drawing/2014/main" val="2721746032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ข้อมูลพื้นฐาน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baseline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947573"/>
                  </a:ext>
                </a:extLst>
              </a:tr>
              <a:tr h="163859">
                <a:tc>
                  <a:txBody>
                    <a:bodyPr/>
                    <a:lstStyle/>
                    <a:p>
                      <a:pPr lvl="0"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ปีงบประมาณ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99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จำนวนรายได้ศุลกากรที่จัดเก็บได้ (ล้านบาท)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108,722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108,523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93,898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88,800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(คาดการณ์ฯ)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3742" y="3479575"/>
          <a:ext cx="6327764" cy="1019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527">
                  <a:extLst>
                    <a:ext uri="{9D8B030D-6E8A-4147-A177-3AD203B41FA5}">
                      <a16:colId xmlns:a16="http://schemas.microsoft.com/office/drawing/2014/main" val="1661457189"/>
                    </a:ext>
                  </a:extLst>
                </a:gridCol>
                <a:gridCol w="2085280">
                  <a:extLst>
                    <a:ext uri="{9D8B030D-6E8A-4147-A177-3AD203B41FA5}">
                      <a16:colId xmlns:a16="http://schemas.microsoft.com/office/drawing/2014/main" val="2395773697"/>
                    </a:ext>
                  </a:extLst>
                </a:gridCol>
                <a:gridCol w="2124957">
                  <a:extLst>
                    <a:ext uri="{9D8B030D-6E8A-4147-A177-3AD203B41FA5}">
                      <a16:colId xmlns:a16="http://schemas.microsoft.com/office/drawing/2014/main" val="2019525282"/>
                    </a:ext>
                  </a:extLst>
                </a:gridCol>
              </a:tblGrid>
              <a:tr h="15282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เกณฑ์การประเมิน (คทง.คาดการณ์รายได้ภาษีศุลกากร =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xxx 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ลบ.)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6634"/>
                  </a:ext>
                </a:extLst>
              </a:tr>
              <a:tr h="143835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เป้าหมายขั้นต้น (50)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เป้าหมายมาตรฐาน (</a:t>
                      </a: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เป้าหมายขั้นสูง (100)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69053"/>
                  </a:ext>
                </a:extLst>
              </a:tr>
              <a:tr h="47061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คาดการณ์รายได้ภาษีศุลกากร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b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2565 - …%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คาดการณ์รายได้ภาษีศุลกากร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b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คาดการณ์รายได้ภาษีศุลกากร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b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 + …%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45697"/>
                  </a:ext>
                </a:extLst>
              </a:tr>
            </a:tbl>
          </a:graphicData>
        </a:graphic>
      </p:graphicFrame>
      <p:graphicFrame>
        <p:nvGraphicFramePr>
          <p:cNvPr id="30" name="ตาราง 9">
            <a:extLst>
              <a:ext uri="{FF2B5EF4-FFF2-40B4-BE49-F238E27FC236}">
                <a16:creationId xmlns:a16="http://schemas.microsoft.com/office/drawing/2014/main" id="{1FCC445B-E140-4455-BB0D-C67387B791DD}"/>
              </a:ext>
            </a:extLst>
          </p:cNvPr>
          <p:cNvGraphicFramePr>
            <a:graphicFrameLocks noGrp="1"/>
          </p:cNvGraphicFramePr>
          <p:nvPr/>
        </p:nvGraphicFramePr>
        <p:xfrm>
          <a:off x="1302108" y="5787850"/>
          <a:ext cx="643494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4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เงื่อนไข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115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การเจริญเติบทางเศรษฐกิจของประเทศเป็นไปตามสมมติฐานทางเศรษฐกิจตามที่ภาครัฐกำหนด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C4E7B0F-7A49-4614-B862-8510F969E575}"/>
              </a:ext>
            </a:extLst>
          </p:cNvPr>
          <p:cNvGraphicFramePr/>
          <p:nvPr/>
        </p:nvGraphicFramePr>
        <p:xfrm>
          <a:off x="7679515" y="2562440"/>
          <a:ext cx="3861906" cy="190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กล่องข้อความ 10">
            <a:extLst>
              <a:ext uri="{FF2B5EF4-FFF2-40B4-BE49-F238E27FC236}">
                <a16:creationId xmlns:a16="http://schemas.microsoft.com/office/drawing/2014/main" id="{62E440F9-F5C4-4E71-9F1D-5D5F74B589A9}"/>
              </a:ext>
            </a:extLst>
          </p:cNvPr>
          <p:cNvSpPr txBox="1"/>
          <p:nvPr/>
        </p:nvSpPr>
        <p:spPr>
          <a:xfrm>
            <a:off x="290557" y="164939"/>
            <a:ext cx="922047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prstClr val="white"/>
                </a:solidFill>
                <a:ea typeface="Tahoma" panose="020B0604030504040204" pitchFamily="34" charset="0"/>
              </a:rPr>
              <a:t>ตัวอย่าง</a:t>
            </a:r>
            <a:endParaRPr lang="en-US" sz="1600" b="1" dirty="0">
              <a:solidFill>
                <a:prstClr val="white"/>
              </a:solidFill>
              <a:ea typeface="Tahoma" panose="020B0604030504040204" pitchFamily="34" charset="0"/>
            </a:endParaRP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F68CF3E5-005D-4019-88F5-2114C096A562}"/>
              </a:ext>
            </a:extLst>
          </p:cNvPr>
          <p:cNvSpPr/>
          <p:nvPr/>
        </p:nvSpPr>
        <p:spPr bwMode="gray">
          <a:xfrm>
            <a:off x="733982" y="1004818"/>
            <a:ext cx="4715949" cy="32566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B2CAB8-F209-4BAF-8EC8-F02436C2CA70}"/>
              </a:ext>
            </a:extLst>
          </p:cNvPr>
          <p:cNvSpPr/>
          <p:nvPr/>
        </p:nvSpPr>
        <p:spPr>
          <a:xfrm>
            <a:off x="887669" y="995410"/>
            <a:ext cx="4765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622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Tahoma" panose="020B0604030504040204" pitchFamily="34" charset="0"/>
              </a:rPr>
              <a:t>2.2 </a:t>
            </a:r>
            <a:r>
              <a:rPr lang="th-TH" sz="1400" b="1" dirty="0">
                <a:solidFill>
                  <a:prstClr val="black"/>
                </a:solidFill>
                <a:ea typeface="Tahoma" panose="020B0604030504040204" pitchFamily="34" charset="0"/>
              </a:rPr>
              <a:t>จำนวนรายได้ศุลกากรที่จัดเก็บได้ (ล้านบาท) </a:t>
            </a:r>
            <a:endParaRPr lang="en-US" sz="900" b="1" dirty="0">
              <a:solidFill>
                <a:prstClr val="black"/>
              </a:solidFill>
              <a:ea typeface="Tahoma" pitchFamily="34" charset="0"/>
            </a:endParaRPr>
          </a:p>
        </p:txBody>
      </p:sp>
      <p:grpSp>
        <p:nvGrpSpPr>
          <p:cNvPr id="21" name="กลุ่ม 4">
            <a:extLst>
              <a:ext uri="{FF2B5EF4-FFF2-40B4-BE49-F238E27FC236}">
                <a16:creationId xmlns:a16="http://schemas.microsoft.com/office/drawing/2014/main" id="{3EAB7BCC-59AD-4567-90A7-8ECD1AC915E2}"/>
              </a:ext>
            </a:extLst>
          </p:cNvPr>
          <p:cNvGrpSpPr>
            <a:grpSpLocks/>
          </p:cNvGrpSpPr>
          <p:nvPr/>
        </p:nvGrpSpPr>
        <p:grpSpPr bwMode="auto">
          <a:xfrm>
            <a:off x="11211329" y="1330479"/>
            <a:ext cx="1107285" cy="615553"/>
            <a:chOff x="7094187" y="1707729"/>
            <a:chExt cx="1164188" cy="613365"/>
          </a:xfrm>
        </p:grpSpPr>
        <p:pic>
          <p:nvPicPr>
            <p:cNvPr id="22" name="Picture 1" descr="C:\Users\dathpan\Downloads\056aac9a306aef891367aae43a86394b.jpg">
              <a:extLst>
                <a:ext uri="{FF2B5EF4-FFF2-40B4-BE49-F238E27FC236}">
                  <a16:creationId xmlns:a16="http://schemas.microsoft.com/office/drawing/2014/main" id="{3CB3CB6D-24D3-4F8E-9DE5-92624FECC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9" t="8192" r="17099" b="14839"/>
            <a:stretch>
              <a:fillRect/>
            </a:stretch>
          </p:blipFill>
          <p:spPr bwMode="auto">
            <a:xfrm>
              <a:off x="7286862" y="1707729"/>
              <a:ext cx="742574" cy="61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">
              <a:extLst>
                <a:ext uri="{FF2B5EF4-FFF2-40B4-BE49-F238E27FC236}">
                  <a16:creationId xmlns:a16="http://schemas.microsoft.com/office/drawing/2014/main" id="{D04C34A5-3C5E-4143-AF93-41C518000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4187" y="1848543"/>
              <a:ext cx="1164188" cy="39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altLang="th-TH" sz="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น้ำหนัก</a:t>
              </a:r>
              <a:endParaRPr lang="en-US" altLang="th-TH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  <a:endPara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4" name="Pentagon 43">
            <a:extLst>
              <a:ext uri="{FF2B5EF4-FFF2-40B4-BE49-F238E27FC236}">
                <a16:creationId xmlns:a16="http://schemas.microsoft.com/office/drawing/2014/main" id="{9B0C642C-8A2F-4D65-88BE-1378733E7ACC}"/>
              </a:ext>
            </a:extLst>
          </p:cNvPr>
          <p:cNvSpPr/>
          <p:nvPr/>
        </p:nvSpPr>
        <p:spPr>
          <a:xfrm>
            <a:off x="8766616" y="942644"/>
            <a:ext cx="1580342" cy="320908"/>
          </a:xfrm>
          <a:prstGeom prst="homePlate">
            <a:avLst>
              <a:gd name="adj" fmla="val 39432"/>
            </a:avLst>
          </a:prstGeom>
          <a:solidFill>
            <a:srgbClr val="D9D9D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7" rIns="91434" bIns="45717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ตัวชี้วัดเดิม</a:t>
            </a:r>
            <a:endParaRPr lang="th-TH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5DEB0864-240E-45F6-B1E2-C841F0C3C99E}"/>
              </a:ext>
            </a:extLst>
          </p:cNvPr>
          <p:cNvGraphicFramePr>
            <a:graphicFrameLocks noGrp="1"/>
          </p:cNvGraphicFramePr>
          <p:nvPr/>
        </p:nvGraphicFramePr>
        <p:xfrm>
          <a:off x="633623" y="4670125"/>
          <a:ext cx="6337884" cy="76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884">
                  <a:extLst>
                    <a:ext uri="{9D8B030D-6E8A-4147-A177-3AD203B41FA5}">
                      <a16:colId xmlns:a16="http://schemas.microsoft.com/office/drawing/2014/main" val="1661457189"/>
                    </a:ext>
                  </a:extLst>
                </a:gridCol>
              </a:tblGrid>
              <a:tr h="353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เป้าหมายการดำเนินงาน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เดือน (ต.ค.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 – 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6634"/>
                  </a:ext>
                </a:extLst>
              </a:tr>
              <a:tr h="4129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คาดการณ์รายได้ ปี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 </a:t>
                      </a: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(ครึ่งปี)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Box 11">
            <a:extLst>
              <a:ext uri="{FF2B5EF4-FFF2-40B4-BE49-F238E27FC236}">
                <a16:creationId xmlns:a16="http://schemas.microsoft.com/office/drawing/2014/main" id="{CBCEE6C2-FE38-42B9-A137-276DCD80ADD1}"/>
              </a:ext>
            </a:extLst>
          </p:cNvPr>
          <p:cNvSpPr txBox="1"/>
          <p:nvPr/>
        </p:nvSpPr>
        <p:spPr>
          <a:xfrm>
            <a:off x="1365088" y="140478"/>
            <a:ext cx="83118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rgbClr val="0033CC"/>
                </a:solidFill>
                <a:ea typeface="Tahoma" pitchFamily="34" charset="0"/>
              </a:rPr>
              <a:t>ความเชื่อมโยงตัวชี้วัดระดับกระทรวงกับตัวชี้วัดระดับกรมที่รับผิดชอบ</a:t>
            </a:r>
            <a:endParaRPr lang="th-TH" sz="900" b="1" dirty="0">
              <a:solidFill>
                <a:prstClr val="black"/>
              </a:solidFill>
              <a:ea typeface="Tahoma" pitchFamily="34" charset="0"/>
            </a:endParaRPr>
          </a:p>
        </p:txBody>
      </p:sp>
      <p:graphicFrame>
        <p:nvGraphicFramePr>
          <p:cNvPr id="26" name="ตาราง 4">
            <a:extLst>
              <a:ext uri="{FF2B5EF4-FFF2-40B4-BE49-F238E27FC236}">
                <a16:creationId xmlns:a16="http://schemas.microsoft.com/office/drawing/2014/main" id="{36ECC4EB-A913-4043-84B5-F1574AB23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898144"/>
              </p:ext>
            </p:extLst>
          </p:nvPr>
        </p:nvGraphicFramePr>
        <p:xfrm>
          <a:off x="10431563" y="804416"/>
          <a:ext cx="1333409" cy="537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409">
                  <a:extLst>
                    <a:ext uri="{9D8B030D-6E8A-4147-A177-3AD203B41FA5}">
                      <a16:colId xmlns:a16="http://schemas.microsoft.com/office/drawing/2014/main" val="37383232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หน่วยงานที่รับผิดชอบ</a:t>
                      </a:r>
                      <a:endParaRPr lang="en-US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652984"/>
                  </a:ext>
                </a:extLst>
              </a:tr>
              <a:tr h="294118">
                <a:tc>
                  <a:txBody>
                    <a:bodyPr/>
                    <a:lstStyle/>
                    <a:p>
                      <a:pPr marL="174625" indent="-174625">
                        <a:buFont typeface="+mj-lt"/>
                        <a:buAutoNum type="arabicParenR"/>
                      </a:pP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กรมศุลกากร</a:t>
                      </a:r>
                      <a:endParaRPr lang="en-US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283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686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ตาราง 9"/>
          <p:cNvGraphicFramePr>
            <a:graphicFrameLocks noGrp="1"/>
          </p:cNvGraphicFramePr>
          <p:nvPr/>
        </p:nvGraphicFramePr>
        <p:xfrm>
          <a:off x="407368" y="1208708"/>
          <a:ext cx="10153128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3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2518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คำอธิบาย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443036"/>
                  </a:ext>
                </a:extLst>
              </a:tr>
              <a:tr h="542963">
                <a:tc>
                  <a:txBody>
                    <a:bodyPr/>
                    <a:lstStyle/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2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จำนวนรายได้ หมายถึง จำนวนเงินภาษีที่จัดเก็บจากผู้ประกอบการในประเทศ ผู้นำเข้า และจากการประเมินภาษี รวมถึงรายได้อื่นที่กฎหมายบังคับจัดเก็บนอกจากค่าภาษี</a:t>
                      </a: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ขอบเขตการประเมิน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รายได้จากการจัดเก็บภาษี ปีงบประมาณ 256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วิธีการเก็บข้อมูล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 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จัดเก็บข้อมูลจากระบบ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กรมสรรพสามิต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แหล่งที่มาของข้อมูล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: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ผลการจัดเก็บภาษีของสำนักงานสรรพสามิตพื้นที่ทุกพื้นที่  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48"/>
          <p:cNvGraphicFramePr>
            <a:graphicFrameLocks noGrp="1"/>
          </p:cNvGraphicFramePr>
          <p:nvPr/>
        </p:nvGraphicFramePr>
        <p:xfrm>
          <a:off x="407368" y="2532068"/>
          <a:ext cx="5234590" cy="1035654"/>
        </p:xfrm>
        <a:graphic>
          <a:graphicData uri="http://schemas.openxmlformats.org/drawingml/2006/table">
            <a:tbl>
              <a:tblPr firstRow="1"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5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5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2598">
                  <a:extLst>
                    <a:ext uri="{9D8B030D-6E8A-4147-A177-3AD203B41FA5}">
                      <a16:colId xmlns:a16="http://schemas.microsoft.com/office/drawing/2014/main" val="4041828440"/>
                    </a:ext>
                  </a:extLst>
                </a:gridCol>
                <a:gridCol w="592598">
                  <a:extLst>
                    <a:ext uri="{9D8B030D-6E8A-4147-A177-3AD203B41FA5}">
                      <a16:colId xmlns:a16="http://schemas.microsoft.com/office/drawing/2014/main" val="416131614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102639138"/>
                    </a:ext>
                  </a:extLst>
                </a:gridCol>
              </a:tblGrid>
              <a:tr h="254937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ข้อมูลพื้นฐาน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baseline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947573"/>
                  </a:ext>
                </a:extLst>
              </a:tr>
              <a:tr h="254937">
                <a:tc>
                  <a:txBody>
                    <a:bodyPr/>
                    <a:lstStyle/>
                    <a:p>
                      <a:pPr lvl="0"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ผลการดำเนินการ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2559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2560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2561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fontAlgn="t"/>
                      <a:r>
                        <a:rPr lang="th-TH" sz="1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จำนวนรายได้ภาษีสรรพสามิตที่จัดเก็บได้</a:t>
                      </a:r>
                      <a:r>
                        <a:rPr lang="en-US" sz="10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000" b="0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(ล้านบาท)</a:t>
                      </a:r>
                      <a:endParaRPr lang="en-US" sz="1000" b="0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517,68</a:t>
                      </a:r>
                      <a:r>
                        <a:rPr lang="th-TH" sz="1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562,361</a:t>
                      </a:r>
                    </a:p>
                  </a:txBody>
                  <a:tcPr marL="51442" marR="514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580,44</a:t>
                      </a:r>
                      <a:r>
                        <a:rPr lang="th-TH" sz="1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</a:t>
                      </a: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,40</a:t>
                      </a: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548,363</a:t>
                      </a: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548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000</a:t>
                      </a:r>
                    </a:p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(คาดการณ์ฯ)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836587"/>
                  </a:ext>
                </a:extLst>
              </a:tr>
            </a:tbl>
          </a:graphicData>
        </a:graphic>
      </p:graphicFrame>
      <p:graphicFrame>
        <p:nvGraphicFramePr>
          <p:cNvPr id="13" name="Table 4"/>
          <p:cNvGraphicFramePr>
            <a:graphicFrameLocks noGrp="1"/>
          </p:cNvGraphicFramePr>
          <p:nvPr/>
        </p:nvGraphicFramePr>
        <p:xfrm>
          <a:off x="407368" y="3656642"/>
          <a:ext cx="6411585" cy="1076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529">
                  <a:extLst>
                    <a:ext uri="{9D8B030D-6E8A-4147-A177-3AD203B41FA5}">
                      <a16:colId xmlns:a16="http://schemas.microsoft.com/office/drawing/2014/main" val="1661457189"/>
                    </a:ext>
                  </a:extLst>
                </a:gridCol>
                <a:gridCol w="1985007">
                  <a:extLst>
                    <a:ext uri="{9D8B030D-6E8A-4147-A177-3AD203B41FA5}">
                      <a16:colId xmlns:a16="http://schemas.microsoft.com/office/drawing/2014/main" val="2395773697"/>
                    </a:ext>
                  </a:extLst>
                </a:gridCol>
                <a:gridCol w="2255049">
                  <a:extLst>
                    <a:ext uri="{9D8B030D-6E8A-4147-A177-3AD203B41FA5}">
                      <a16:colId xmlns:a16="http://schemas.microsoft.com/office/drawing/2014/main" val="2019525282"/>
                    </a:ext>
                  </a:extLst>
                </a:gridCol>
              </a:tblGrid>
              <a:tr h="36415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เกณฑ์การประเมิน (คทง.คาดการณ์รายได้ภาษีสรรพสามิต =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xxx </a:t>
                      </a: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ลบ.)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6634"/>
                  </a:ext>
                </a:extLst>
              </a:tr>
              <a:tr h="285417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เป้าหมายขั้นต้น (50)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เป้าหมายมาตรฐาน (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เป้าหมายขั้นสูง (100)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69053"/>
                  </a:ext>
                </a:extLst>
              </a:tr>
              <a:tr h="36065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คาดการณ์รายได้ภาษีสรรพสามิต</a:t>
                      </a:r>
                      <a:b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2565 - …%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คาดการณ์รายได้ภาษีสรรพสามิต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คาดการณ์รายได้ภาษีสรรพสามิต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b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 + …%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45697"/>
                  </a:ext>
                </a:extLst>
              </a:tr>
            </a:tbl>
          </a:graphicData>
        </a:graphic>
      </p:graphicFrame>
      <p:graphicFrame>
        <p:nvGraphicFramePr>
          <p:cNvPr id="14" name="ตาราง 9"/>
          <p:cNvGraphicFramePr>
            <a:graphicFrameLocks noGrp="1"/>
          </p:cNvGraphicFramePr>
          <p:nvPr/>
        </p:nvGraphicFramePr>
        <p:xfrm>
          <a:off x="4946781" y="5746424"/>
          <a:ext cx="6108147" cy="1066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8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ประโยชน์ที่ประชาชนจะได้รับ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115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เพื่อเพิ่มพูนประสิทธิภาพและประสิทธิผลในการบริหารการจัดเก็บรายได้ภาษีสรรพสามิต</a:t>
                      </a:r>
                    </a:p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เพื่อเร่งรัด ติดตามการจัดเก็บรายได้ภาษีสรรพสามิตให้บรรลุตามเป้าหมายที่กระทรวงการคลังกำหนดไว้</a:t>
                      </a:r>
                    </a:p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เพื่อรับทราบปัญหาอุปสรรค และร่วมหารือเพื่อหาแนวทางในการปรับปรุงแก้ไขการบริหารการจัดเก็บรายได้ภาษีสรรพสามิต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ตาราง 9">
            <a:extLst>
              <a:ext uri="{FF2B5EF4-FFF2-40B4-BE49-F238E27FC236}">
                <a16:creationId xmlns:a16="http://schemas.microsoft.com/office/drawing/2014/main" id="{1FCC445B-E140-4455-BB0D-C67387B791DD}"/>
              </a:ext>
            </a:extLst>
          </p:cNvPr>
          <p:cNvGraphicFramePr>
            <a:graphicFrameLocks noGrp="1"/>
          </p:cNvGraphicFramePr>
          <p:nvPr/>
        </p:nvGraphicFramePr>
        <p:xfrm>
          <a:off x="1127448" y="5751372"/>
          <a:ext cx="2445400" cy="69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31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เงื่อนไข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115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การเจริญเติบโตทางเศรษฐกิจของประเทศเป็นไปตามที่ภาครัฐกำหนด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Chart 24"/>
          <p:cNvGraphicFramePr/>
          <p:nvPr/>
        </p:nvGraphicFramePr>
        <p:xfrm>
          <a:off x="7464152" y="2734427"/>
          <a:ext cx="4123471" cy="228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319ADD5E-3F5F-4924-9B1F-28B4262EE988}"/>
              </a:ext>
            </a:extLst>
          </p:cNvPr>
          <p:cNvSpPr txBox="1">
            <a:spLocks/>
          </p:cNvSpPr>
          <p:nvPr/>
        </p:nvSpPr>
        <p:spPr>
          <a:xfrm>
            <a:off x="9959608" y="63665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8F63A3B-78C7-47BE-AE5E-E10140E04643}" type="slidenum">
              <a:rPr lang="en-US" sz="1100">
                <a:solidFill>
                  <a:prstClr val="black">
                    <a:lumMod val="65000"/>
                    <a:lumOff val="3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กล่องข้อความ 10">
            <a:extLst>
              <a:ext uri="{FF2B5EF4-FFF2-40B4-BE49-F238E27FC236}">
                <a16:creationId xmlns:a16="http://schemas.microsoft.com/office/drawing/2014/main" id="{6A53CE02-6446-44CE-99A5-3C07537C7382}"/>
              </a:ext>
            </a:extLst>
          </p:cNvPr>
          <p:cNvSpPr txBox="1"/>
          <p:nvPr/>
        </p:nvSpPr>
        <p:spPr>
          <a:xfrm>
            <a:off x="603649" y="173276"/>
            <a:ext cx="922047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prstClr val="white"/>
                </a:solidFill>
                <a:ea typeface="Tahoma" panose="020B0604030504040204" pitchFamily="34" charset="0"/>
              </a:rPr>
              <a:t>ตัวอย่าง</a:t>
            </a:r>
            <a:endParaRPr lang="en-US" sz="1600" b="1" dirty="0">
              <a:solidFill>
                <a:prstClr val="white"/>
              </a:solidFill>
              <a:ea typeface="Tahoma" panose="020B0604030504040204" pitchFamily="34" charset="0"/>
            </a:endParaRPr>
          </a:p>
        </p:txBody>
      </p:sp>
      <p:sp>
        <p:nvSpPr>
          <p:cNvPr id="25" name="Rounded Rectangle 3">
            <a:extLst>
              <a:ext uri="{FF2B5EF4-FFF2-40B4-BE49-F238E27FC236}">
                <a16:creationId xmlns:a16="http://schemas.microsoft.com/office/drawing/2014/main" id="{8A1E65C3-240A-466C-AC9D-973965919A08}"/>
              </a:ext>
            </a:extLst>
          </p:cNvPr>
          <p:cNvSpPr/>
          <p:nvPr/>
        </p:nvSpPr>
        <p:spPr bwMode="gray">
          <a:xfrm>
            <a:off x="1124577" y="811040"/>
            <a:ext cx="4715949" cy="32566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B70D53-874E-42A9-A856-6AA28303D3C7}"/>
              </a:ext>
            </a:extLst>
          </p:cNvPr>
          <p:cNvSpPr/>
          <p:nvPr/>
        </p:nvSpPr>
        <p:spPr>
          <a:xfrm>
            <a:off x="1149636" y="828672"/>
            <a:ext cx="4765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622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Tahoma" panose="020B0604030504040204" pitchFamily="34" charset="0"/>
              </a:rPr>
              <a:t>2</a:t>
            </a:r>
            <a:r>
              <a:rPr lang="th-TH" sz="1400" b="1" dirty="0">
                <a:solidFill>
                  <a:prstClr val="black"/>
                </a:solidFill>
                <a:ea typeface="Tahoma" panose="020B0604030504040204" pitchFamily="34" charset="0"/>
              </a:rPr>
              <a:t>.3 จำนวนรายได้ภาษีสรรพสามิตที่จัดเก็บได้</a:t>
            </a:r>
          </a:p>
        </p:txBody>
      </p:sp>
      <p:grpSp>
        <p:nvGrpSpPr>
          <p:cNvPr id="28" name="กลุ่ม 4">
            <a:extLst>
              <a:ext uri="{FF2B5EF4-FFF2-40B4-BE49-F238E27FC236}">
                <a16:creationId xmlns:a16="http://schemas.microsoft.com/office/drawing/2014/main" id="{4F6D5DE5-807E-42AD-A564-EB98E5AA03EE}"/>
              </a:ext>
            </a:extLst>
          </p:cNvPr>
          <p:cNvGrpSpPr>
            <a:grpSpLocks/>
          </p:cNvGrpSpPr>
          <p:nvPr/>
        </p:nvGrpSpPr>
        <p:grpSpPr bwMode="auto">
          <a:xfrm>
            <a:off x="9776351" y="776112"/>
            <a:ext cx="1107285" cy="615553"/>
            <a:chOff x="7094187" y="1707729"/>
            <a:chExt cx="1164188" cy="613365"/>
          </a:xfrm>
        </p:grpSpPr>
        <p:pic>
          <p:nvPicPr>
            <p:cNvPr id="29" name="Picture 1" descr="C:\Users\dathpan\Downloads\056aac9a306aef891367aae43a86394b.jpg">
              <a:extLst>
                <a:ext uri="{FF2B5EF4-FFF2-40B4-BE49-F238E27FC236}">
                  <a16:creationId xmlns:a16="http://schemas.microsoft.com/office/drawing/2014/main" id="{4BAB405C-4436-41D2-BFD7-30D36F2918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9" t="8192" r="17099" b="14839"/>
            <a:stretch>
              <a:fillRect/>
            </a:stretch>
          </p:blipFill>
          <p:spPr bwMode="auto">
            <a:xfrm>
              <a:off x="7286862" y="1707729"/>
              <a:ext cx="742574" cy="61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">
              <a:extLst>
                <a:ext uri="{FF2B5EF4-FFF2-40B4-BE49-F238E27FC236}">
                  <a16:creationId xmlns:a16="http://schemas.microsoft.com/office/drawing/2014/main" id="{6F466B1A-396B-4368-AD37-7858235DA6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4187" y="1848543"/>
              <a:ext cx="1164188" cy="39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altLang="th-TH" sz="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น้ำหนัก</a:t>
              </a:r>
              <a:endParaRPr lang="en-US" altLang="th-TH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Pentagon 43">
            <a:extLst>
              <a:ext uri="{FF2B5EF4-FFF2-40B4-BE49-F238E27FC236}">
                <a16:creationId xmlns:a16="http://schemas.microsoft.com/office/drawing/2014/main" id="{0349E829-EC1C-4AE6-9F71-66145E61DBDF}"/>
              </a:ext>
            </a:extLst>
          </p:cNvPr>
          <p:cNvSpPr/>
          <p:nvPr/>
        </p:nvSpPr>
        <p:spPr>
          <a:xfrm>
            <a:off x="8244670" y="839443"/>
            <a:ext cx="1580342" cy="320908"/>
          </a:xfrm>
          <a:prstGeom prst="homePlate">
            <a:avLst>
              <a:gd name="adj" fmla="val 39432"/>
            </a:avLst>
          </a:prstGeom>
          <a:solidFill>
            <a:srgbClr val="D9D9D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7" rIns="91434" bIns="45717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ตัวชี้วัดเดิม</a:t>
            </a:r>
            <a:endParaRPr lang="th-TH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B6D243D4-92BD-4F34-BDF2-61E4632656B8}"/>
              </a:ext>
            </a:extLst>
          </p:cNvPr>
          <p:cNvGraphicFramePr>
            <a:graphicFrameLocks noGrp="1"/>
          </p:cNvGraphicFramePr>
          <p:nvPr/>
        </p:nvGraphicFramePr>
        <p:xfrm>
          <a:off x="444218" y="4811938"/>
          <a:ext cx="6337884" cy="76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884">
                  <a:extLst>
                    <a:ext uri="{9D8B030D-6E8A-4147-A177-3AD203B41FA5}">
                      <a16:colId xmlns:a16="http://schemas.microsoft.com/office/drawing/2014/main" val="1661457189"/>
                    </a:ext>
                  </a:extLst>
                </a:gridCol>
              </a:tblGrid>
              <a:tr h="353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เป้าหมายการดำเนินงาน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เดือน (ต.ค.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 – 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6634"/>
                  </a:ext>
                </a:extLst>
              </a:tr>
              <a:tr h="4129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คาดการณ์รายได้ ปี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 </a:t>
                      </a: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(ครึ่งปี)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Box 11">
            <a:extLst>
              <a:ext uri="{FF2B5EF4-FFF2-40B4-BE49-F238E27FC236}">
                <a16:creationId xmlns:a16="http://schemas.microsoft.com/office/drawing/2014/main" id="{B09E53EB-00B1-4464-8227-5D63AD2FE739}"/>
              </a:ext>
            </a:extLst>
          </p:cNvPr>
          <p:cNvSpPr txBox="1"/>
          <p:nvPr/>
        </p:nvSpPr>
        <p:spPr>
          <a:xfrm>
            <a:off x="1608650" y="148393"/>
            <a:ext cx="83118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rgbClr val="0033CC"/>
                </a:solidFill>
                <a:ea typeface="Tahoma" pitchFamily="34" charset="0"/>
              </a:rPr>
              <a:t>ความเชื่อมโยงตัวชี้วัดระดับกระทรวงกับตัวชี้วัดระดับกรมที่รับผิดชอบ</a:t>
            </a:r>
            <a:endParaRPr lang="th-TH" sz="900" b="1" dirty="0">
              <a:solidFill>
                <a:prstClr val="black"/>
              </a:solidFill>
              <a:ea typeface="Tahoma" pitchFamily="34" charset="0"/>
            </a:endParaRPr>
          </a:p>
        </p:txBody>
      </p:sp>
      <p:graphicFrame>
        <p:nvGraphicFramePr>
          <p:cNvPr id="19" name="ตาราง 4">
            <a:extLst>
              <a:ext uri="{FF2B5EF4-FFF2-40B4-BE49-F238E27FC236}">
                <a16:creationId xmlns:a16="http://schemas.microsoft.com/office/drawing/2014/main" id="{3C7DAA82-680C-4B18-BCA6-BA7885DE7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212432"/>
              </p:ext>
            </p:extLst>
          </p:nvPr>
        </p:nvGraphicFramePr>
        <p:xfrm>
          <a:off x="10704512" y="764928"/>
          <a:ext cx="1333409" cy="537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409">
                  <a:extLst>
                    <a:ext uri="{9D8B030D-6E8A-4147-A177-3AD203B41FA5}">
                      <a16:colId xmlns:a16="http://schemas.microsoft.com/office/drawing/2014/main" val="37383232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หน่วยงานที่รับผิดชอบ</a:t>
                      </a:r>
                      <a:endParaRPr lang="en-US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652984"/>
                  </a:ext>
                </a:extLst>
              </a:tr>
              <a:tr h="294118">
                <a:tc>
                  <a:txBody>
                    <a:bodyPr/>
                    <a:lstStyle/>
                    <a:p>
                      <a:pPr marL="174625" indent="-174625">
                        <a:buFont typeface="+mj-lt"/>
                        <a:buAutoNum type="arabicParenR"/>
                      </a:pP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กรมสรรพสามิต</a:t>
                      </a:r>
                      <a:endParaRPr lang="en-US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283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833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56440" y="6448251"/>
            <a:ext cx="205740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D103AA-8845-4AAA-8DCD-945F174AEA28}" type="slidenum">
              <a:rPr lang="th-TH" sz="110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th-TH" sz="11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6" name="ตาราง 9"/>
          <p:cNvGraphicFramePr>
            <a:graphicFrameLocks noGrp="1"/>
          </p:cNvGraphicFramePr>
          <p:nvPr/>
        </p:nvGraphicFramePr>
        <p:xfrm>
          <a:off x="335362" y="1124744"/>
          <a:ext cx="11161238" cy="2110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025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คำอธิบาย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443036"/>
                  </a:ext>
                </a:extLst>
              </a:tr>
              <a:tr h="1057762">
                <a:tc>
                  <a:txBody>
                    <a:bodyPr/>
                    <a:lstStyle/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05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นิยาม </a:t>
                      </a:r>
                      <a:r>
                        <a:rPr lang="en-US" sz="105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en-US" sz="1050" b="0" baseline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05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รายได้ของกรมธนารักษ์ หมายถึง รายได้ที่ได้รับจากการบริหารที่ราชพัสดุทั่วประเทศ และรายได้จากการจำหน่ายจ่ายแลกเหรียญกษาปณ์หมุนเวียน และเหรียญกษาปณ์ที่ระลึกในโอกาสต่างๆ หลังจากหักต้นทุนแล้ว</a:t>
                      </a: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05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ขอบเขตการประเมิน </a:t>
                      </a:r>
                      <a:r>
                        <a:rPr lang="en-US" sz="105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 </a:t>
                      </a:r>
                      <a:r>
                        <a:rPr lang="th-TH" sz="105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จัดเก็บรายได้ตามเป้าหมายประมาณการรายได้ของกรมธนารักษ์ที่กำหนด</a:t>
                      </a: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05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วิธีการเก็บข้อมูล </a:t>
                      </a:r>
                      <a:r>
                        <a:rPr lang="en-US" sz="105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en-US" sz="1050" b="0" baseline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050" b="0" baseline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รวบรวมข้อมูลจากแหล่งข้อมูลที่เกี่ยวข้อง</a:t>
                      </a:r>
                      <a:endParaRPr lang="th-TH" sz="1050" b="0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05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แหล่งที่มาของข้อมูล </a:t>
                      </a:r>
                      <a:r>
                        <a:rPr lang="en-US" sz="105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en-US" sz="1050" b="0" baseline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050" b="0" baseline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ระบบสารสนเทศ ได้แก่ ระบบงานจัดประโยชน์และสัญญาเช่า และระบบ </a:t>
                      </a:r>
                      <a:r>
                        <a:rPr lang="en-US" sz="1050" b="0" baseline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GFMIS</a:t>
                      </a: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05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เป้าหมายมาตรฐาน จำนวน 6,570 ล้านบาท ไม่รวมรายได้พิเศษ (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Irregular) </a:t>
                      </a:r>
                      <a:r>
                        <a:rPr lang="th-TH" sz="105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ต่ำกว่าผลการดำเนินงานปี 2560 - 2563 เนื่องจากประมาณการการจัดเก็บรายได้ในปี 2564 - 2565 ได้รับผลกระทบจากสถานการณ์แพร่ระบาดของ 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COVID 19 </a:t>
                      </a:r>
                      <a:r>
                        <a:rPr lang="th-TH" sz="105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โดยในปี 2564 รายได้จากค่าเช่าที่ราชพัสดุมีแนวโน้มลดลง อาทิเช่น รายได้จากบริษัท ท่าอากาศยานไทย จำกัด (มหาชน) ลดลงประมาณ 2,000 ล้านบาท และรายได้ค่าเช่าลดลงจากมาตรการช่วยเหลือผู้เช่าที่ราชพัสดุเพื่ออยู่อาศัยและเพื่อการเกษตร และผู้เช่าที่ราชพัสดุเชิงพาณิชย์บางส่วน จำนวน 150 ล้านบาท รวมทั้งจากสถานการณ์สังคมไร้เงินสดทำให้มีแนวโน้มรายได้จากการจ่ายแลกเหรียญกษาปณ์ลดลง</a:t>
                      </a: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05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 หมายถึง รายได้กรมธนารักษ์ ไม่รวมรายได้พิเศษ (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Irregular)</a:t>
                      </a:r>
                      <a:r>
                        <a:rPr lang="th-TH" sz="105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โดยในปี 2559 - 2563 มีรายได้พิเศษทั้งสิ้น จำนวน 723 ล้านบาท 3,836 ล้านบาท 3,727 ล้านบาท 1,337 ล้านบาท และ 1,037 ล้านบาท ตามลำดับ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335360" y="3244106"/>
          <a:ext cx="6912768" cy="1104900"/>
        </p:xfrm>
        <a:graphic>
          <a:graphicData uri="http://schemas.openxmlformats.org/drawingml/2006/table">
            <a:tbl>
              <a:tblPr firstRow="1"/>
              <a:tblGrid>
                <a:gridCol w="1857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6951">
                  <a:extLst>
                    <a:ext uri="{9D8B030D-6E8A-4147-A177-3AD203B41FA5}">
                      <a16:colId xmlns:a16="http://schemas.microsoft.com/office/drawing/2014/main" val="2912782750"/>
                    </a:ext>
                  </a:extLst>
                </a:gridCol>
                <a:gridCol w="750348">
                  <a:extLst>
                    <a:ext uri="{9D8B030D-6E8A-4147-A177-3AD203B41FA5}">
                      <a16:colId xmlns:a16="http://schemas.microsoft.com/office/drawing/2014/main" val="202688309"/>
                    </a:ext>
                  </a:extLst>
                </a:gridCol>
                <a:gridCol w="695444">
                  <a:extLst>
                    <a:ext uri="{9D8B030D-6E8A-4147-A177-3AD203B41FA5}">
                      <a16:colId xmlns:a16="http://schemas.microsoft.com/office/drawing/2014/main" val="1955337757"/>
                    </a:ext>
                  </a:extLst>
                </a:gridCol>
                <a:gridCol w="733921">
                  <a:extLst>
                    <a:ext uri="{9D8B030D-6E8A-4147-A177-3AD203B41FA5}">
                      <a16:colId xmlns:a16="http://schemas.microsoft.com/office/drawing/2014/main" val="3878248158"/>
                    </a:ext>
                  </a:extLst>
                </a:gridCol>
                <a:gridCol w="1341611">
                  <a:extLst>
                    <a:ext uri="{9D8B030D-6E8A-4147-A177-3AD203B41FA5}">
                      <a16:colId xmlns:a16="http://schemas.microsoft.com/office/drawing/2014/main" val="2346396358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ข้อมูลพื้นฐาน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947573"/>
                  </a:ext>
                </a:extLst>
              </a:tr>
              <a:tr h="163859">
                <a:tc>
                  <a:txBody>
                    <a:bodyPr/>
                    <a:lstStyle/>
                    <a:p>
                      <a:pPr lvl="0" algn="ctr"/>
                      <a:r>
                        <a:rPr lang="th-TH" sz="9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ปีงบประมาณ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2560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682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5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ผลการดำเนินงาน (ล้านบาท)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5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รายได้ของกรมธนารักษ์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รายได้ไม่รวมรายได้พิเศษ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6,761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u="sng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6,038</a:t>
                      </a:r>
                      <a:r>
                        <a:rPr lang="th-TH" sz="105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lang="en-US" sz="105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10,465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u="sng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6,629</a:t>
                      </a:r>
                      <a:r>
                        <a:rPr lang="th-TH" sz="105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lang="en-US" sz="105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11,467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u="sng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7,740</a:t>
                      </a:r>
                      <a:r>
                        <a:rPr lang="th-TH" sz="105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lang="en-US" sz="105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10,232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u="sng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8,895</a:t>
                      </a:r>
                      <a:r>
                        <a:rPr lang="th-TH" sz="105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lang="en-US" sz="105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10,</a:t>
                      </a:r>
                      <a:r>
                        <a:rPr lang="en-US" sz="105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050" u="sng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9,270</a:t>
                      </a:r>
                      <a:r>
                        <a:rPr lang="th-TH" sz="105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lang="en-US" sz="105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6,570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(คาดการณ์รายได้)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6608" y="4980387"/>
          <a:ext cx="6309360" cy="967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66145718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39577369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19525282"/>
                    </a:ext>
                  </a:extLst>
                </a:gridCol>
              </a:tblGrid>
              <a:tr h="28139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เกณฑ์การประเมิน  </a:t>
                      </a: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(คทง.คาดการณ์รายได้ธนารักษ์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= </a:t>
                      </a:r>
                      <a:r>
                        <a:rPr lang="en-US" sz="1200" b="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xxx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ลบ.)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6634"/>
                  </a:ext>
                </a:extLst>
              </a:tr>
              <a:tr h="202768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เป้าหมายขั้นต้น (50)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เป้าหมายมาตรฐาน (</a:t>
                      </a: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  <a:r>
                        <a:rPr lang="th-TH" sz="11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เป้าหมายขั้นสูง (100)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69053"/>
                  </a:ext>
                </a:extLst>
              </a:tr>
              <a:tr h="3566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คาดการณ์รายได้ของกรมธนารักษ์</a:t>
                      </a:r>
                      <a:b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2565 - …%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คาดการณ์รายได้ของกรมธนารักษ์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คาดการณ์รายได้ของกรมธนารักษ์</a:t>
                      </a:r>
                      <a:b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 + …%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426432"/>
                  </a:ext>
                </a:extLst>
              </a:tr>
            </a:tbl>
          </a:graphicData>
        </a:graphic>
      </p:graphicFrame>
      <p:graphicFrame>
        <p:nvGraphicFramePr>
          <p:cNvPr id="26" name="ตาราง 9"/>
          <p:cNvGraphicFramePr>
            <a:graphicFrameLocks noGrp="1"/>
          </p:cNvGraphicFramePr>
          <p:nvPr/>
        </p:nvGraphicFramePr>
        <p:xfrm>
          <a:off x="8832304" y="5733256"/>
          <a:ext cx="2415316" cy="83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ประโยชน์ที่ประชาชนจะได้รับ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1155"/>
                  </a:ext>
                </a:extLst>
              </a:tr>
              <a:tr h="30659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05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รายได้กรมธนารักษ์นำส่งเป็นรายได้แผ่นดินเพื่อใช้ในการพัฒนาประเทศ</a:t>
                      </a:r>
                      <a:br>
                        <a:rPr lang="th-TH" sz="105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05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ในภาพรวม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แผนภูมิ 7"/>
          <p:cNvGraphicFramePr/>
          <p:nvPr/>
        </p:nvGraphicFramePr>
        <p:xfrm>
          <a:off x="8616280" y="3429000"/>
          <a:ext cx="2689278" cy="1878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24A40A3-3D88-45CA-AC21-15F2938ECB5A}"/>
              </a:ext>
            </a:extLst>
          </p:cNvPr>
          <p:cNvSpPr/>
          <p:nvPr/>
        </p:nvSpPr>
        <p:spPr>
          <a:xfrm>
            <a:off x="367298" y="4412162"/>
            <a:ext cx="5986072" cy="5682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รายได้หลักของกรมธนารักษ์ มาจากที่ราชพัสดุ ซึ่ง จะจัดเก็บ 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 ได้แก่ </a:t>
            </a:r>
            <a:r>
              <a:rPr lang="en-US" sz="1050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 </a:t>
            </a:r>
            <a:r>
              <a:rPr lang="th-TH" sz="1050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sz="1050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Revenue sharing</a:t>
            </a:r>
            <a:r>
              <a:rPr lang="en-US" sz="105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ซึ่งส่วนนี้ได้รับผลกระทบการ สถานการณ์ 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เช่น สนามบินสุวรรณภูมิ และสนามบินอื่นๆ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รายได้จากที่ราชพัสดุดังกล่าวเป็นรายได้จากผลการประกอบกิจการปีก่อนหน้าของผู้เช่า </a:t>
            </a:r>
          </a:p>
        </p:txBody>
      </p:sp>
      <p:sp>
        <p:nvSpPr>
          <p:cNvPr id="20" name="กล่องข้อความ 10">
            <a:extLst>
              <a:ext uri="{FF2B5EF4-FFF2-40B4-BE49-F238E27FC236}">
                <a16:creationId xmlns:a16="http://schemas.microsoft.com/office/drawing/2014/main" id="{9E14180D-91F4-43BF-890F-B34AB8FFFC2C}"/>
              </a:ext>
            </a:extLst>
          </p:cNvPr>
          <p:cNvSpPr txBox="1"/>
          <p:nvPr/>
        </p:nvSpPr>
        <p:spPr>
          <a:xfrm>
            <a:off x="362565" y="187040"/>
            <a:ext cx="922047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prstClr val="white"/>
                </a:solidFill>
                <a:ea typeface="Tahoma" panose="020B0604030504040204" pitchFamily="34" charset="0"/>
              </a:rPr>
              <a:t>ตัวอย่าง</a:t>
            </a:r>
            <a:endParaRPr lang="en-US" sz="1600" b="1" dirty="0">
              <a:solidFill>
                <a:prstClr val="white"/>
              </a:solidFill>
              <a:ea typeface="Tahoma" panose="020B0604030504040204" pitchFamily="34" charset="0"/>
            </a:endParaRP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A53CD6CB-58BE-4B14-9562-55F4D312F86B}"/>
              </a:ext>
            </a:extLst>
          </p:cNvPr>
          <p:cNvSpPr/>
          <p:nvPr/>
        </p:nvSpPr>
        <p:spPr bwMode="gray">
          <a:xfrm>
            <a:off x="1146595" y="795529"/>
            <a:ext cx="4715949" cy="32566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A77DC9-E09E-4A2B-B8CA-474BB10F6AF2}"/>
              </a:ext>
            </a:extLst>
          </p:cNvPr>
          <p:cNvSpPr/>
          <p:nvPr/>
        </p:nvSpPr>
        <p:spPr>
          <a:xfrm>
            <a:off x="1171654" y="813161"/>
            <a:ext cx="4765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622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Tahoma" panose="020B0604030504040204" pitchFamily="34" charset="0"/>
              </a:rPr>
              <a:t>2</a:t>
            </a:r>
            <a:r>
              <a:rPr lang="th-TH" sz="1400" b="1" dirty="0">
                <a:solidFill>
                  <a:prstClr val="black"/>
                </a:solidFill>
                <a:ea typeface="Tahoma" panose="020B0604030504040204" pitchFamily="34" charset="0"/>
              </a:rPr>
              <a:t>.4 รายได้ของกรมธนารักษ์ (ล้านบาท)</a:t>
            </a:r>
          </a:p>
        </p:txBody>
      </p:sp>
      <p:grpSp>
        <p:nvGrpSpPr>
          <p:cNvPr id="23" name="กลุ่ม 4">
            <a:extLst>
              <a:ext uri="{FF2B5EF4-FFF2-40B4-BE49-F238E27FC236}">
                <a16:creationId xmlns:a16="http://schemas.microsoft.com/office/drawing/2014/main" id="{BD8BB112-187B-4899-B013-C9863D744EA9}"/>
              </a:ext>
            </a:extLst>
          </p:cNvPr>
          <p:cNvGrpSpPr>
            <a:grpSpLocks/>
          </p:cNvGrpSpPr>
          <p:nvPr/>
        </p:nvGrpSpPr>
        <p:grpSpPr bwMode="auto">
          <a:xfrm>
            <a:off x="9071383" y="764704"/>
            <a:ext cx="1107285" cy="615553"/>
            <a:chOff x="7094187" y="1707729"/>
            <a:chExt cx="1164188" cy="613365"/>
          </a:xfrm>
        </p:grpSpPr>
        <p:pic>
          <p:nvPicPr>
            <p:cNvPr id="24" name="Picture 1" descr="C:\Users\dathpan\Downloads\056aac9a306aef891367aae43a86394b.jpg">
              <a:extLst>
                <a:ext uri="{FF2B5EF4-FFF2-40B4-BE49-F238E27FC236}">
                  <a16:creationId xmlns:a16="http://schemas.microsoft.com/office/drawing/2014/main" id="{27FFFABD-0B68-481C-AFF6-8CB528513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9" t="8192" r="17099" b="14839"/>
            <a:stretch>
              <a:fillRect/>
            </a:stretch>
          </p:blipFill>
          <p:spPr bwMode="auto">
            <a:xfrm>
              <a:off x="7286862" y="1707729"/>
              <a:ext cx="742574" cy="61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">
              <a:extLst>
                <a:ext uri="{FF2B5EF4-FFF2-40B4-BE49-F238E27FC236}">
                  <a16:creationId xmlns:a16="http://schemas.microsoft.com/office/drawing/2014/main" id="{76DDA790-6E19-462B-9CCA-637604A34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4187" y="1848543"/>
              <a:ext cx="1164188" cy="39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altLang="th-TH" sz="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น้ำหนัก</a:t>
              </a:r>
              <a:endParaRPr lang="en-US" altLang="th-TH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7" name="Pentagon 43">
            <a:extLst>
              <a:ext uri="{FF2B5EF4-FFF2-40B4-BE49-F238E27FC236}">
                <a16:creationId xmlns:a16="http://schemas.microsoft.com/office/drawing/2014/main" id="{9B446F54-CAD8-4156-8451-82D9C0717E32}"/>
              </a:ext>
            </a:extLst>
          </p:cNvPr>
          <p:cNvSpPr/>
          <p:nvPr/>
        </p:nvSpPr>
        <p:spPr>
          <a:xfrm>
            <a:off x="7539702" y="828035"/>
            <a:ext cx="1580342" cy="320908"/>
          </a:xfrm>
          <a:prstGeom prst="homePlate">
            <a:avLst>
              <a:gd name="adj" fmla="val 39432"/>
            </a:avLst>
          </a:prstGeom>
          <a:solidFill>
            <a:srgbClr val="D9D9D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7" rIns="91434" bIns="45717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ตัวชี้วัดใหม่</a:t>
            </a:r>
            <a:endParaRPr lang="th-TH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12C2C88F-8476-46AD-A919-34A362130439}"/>
              </a:ext>
            </a:extLst>
          </p:cNvPr>
          <p:cNvGraphicFramePr>
            <a:graphicFrameLocks noGrp="1"/>
          </p:cNvGraphicFramePr>
          <p:nvPr/>
        </p:nvGraphicFramePr>
        <p:xfrm>
          <a:off x="351708" y="6029593"/>
          <a:ext cx="5259388" cy="639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9388">
                  <a:extLst>
                    <a:ext uri="{9D8B030D-6E8A-4147-A177-3AD203B41FA5}">
                      <a16:colId xmlns:a16="http://schemas.microsoft.com/office/drawing/2014/main" val="1661457189"/>
                    </a:ext>
                  </a:extLst>
                </a:gridCol>
              </a:tblGrid>
              <a:tr h="295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เป้าหมายการดำเนินงาน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เดือน (ต.ค.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 – 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6634"/>
                  </a:ext>
                </a:extLst>
              </a:tr>
              <a:tr h="3447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คาดการณ์รายได้ ปี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 </a:t>
                      </a: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(ครึ่งปี)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Box 11">
            <a:extLst>
              <a:ext uri="{FF2B5EF4-FFF2-40B4-BE49-F238E27FC236}">
                <a16:creationId xmlns:a16="http://schemas.microsoft.com/office/drawing/2014/main" id="{67E548CF-2AA4-4FEC-8CF4-D33C184C1D20}"/>
              </a:ext>
            </a:extLst>
          </p:cNvPr>
          <p:cNvSpPr txBox="1"/>
          <p:nvPr/>
        </p:nvSpPr>
        <p:spPr>
          <a:xfrm>
            <a:off x="1365088" y="140478"/>
            <a:ext cx="83118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rgbClr val="0033CC"/>
                </a:solidFill>
                <a:ea typeface="Tahoma" pitchFamily="34" charset="0"/>
              </a:rPr>
              <a:t>ความเชื่อมโยงตัวชี้วัดระดับกระทรวงกับตัวชี้วัดระดับกรมที่รับผิดชอบ</a:t>
            </a:r>
            <a:endParaRPr lang="th-TH" sz="900" b="1" dirty="0">
              <a:solidFill>
                <a:prstClr val="black"/>
              </a:solidFill>
              <a:ea typeface="Tahoma" pitchFamily="34" charset="0"/>
            </a:endParaRPr>
          </a:p>
        </p:txBody>
      </p:sp>
      <p:graphicFrame>
        <p:nvGraphicFramePr>
          <p:cNvPr id="28" name="ตาราง 4">
            <a:extLst>
              <a:ext uri="{FF2B5EF4-FFF2-40B4-BE49-F238E27FC236}">
                <a16:creationId xmlns:a16="http://schemas.microsoft.com/office/drawing/2014/main" id="{10B8F9B3-EF25-4F41-A06E-B0F0117B6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943567"/>
              </p:ext>
            </p:extLst>
          </p:nvPr>
        </p:nvGraphicFramePr>
        <p:xfrm>
          <a:off x="10704512" y="757013"/>
          <a:ext cx="1333409" cy="537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409">
                  <a:extLst>
                    <a:ext uri="{9D8B030D-6E8A-4147-A177-3AD203B41FA5}">
                      <a16:colId xmlns:a16="http://schemas.microsoft.com/office/drawing/2014/main" val="37383232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หน่วยงานที่รับผิดชอบ</a:t>
                      </a:r>
                      <a:endParaRPr lang="en-US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652984"/>
                  </a:ext>
                </a:extLst>
              </a:tr>
              <a:tr h="294118">
                <a:tc>
                  <a:txBody>
                    <a:bodyPr/>
                    <a:lstStyle/>
                    <a:p>
                      <a:pPr marL="174625" indent="-174625">
                        <a:buFont typeface="+mj-lt"/>
                        <a:buAutoNum type="arabicParenR"/>
                      </a:pP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กรมธนารักษ์ </a:t>
                      </a:r>
                      <a:endParaRPr lang="en-US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283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523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15264" y="6453336"/>
            <a:ext cx="205740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D103AA-8845-4AAA-8DCD-945F174AEA28}" type="slidenum">
              <a:rPr lang="th-TH" sz="110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th-TH" sz="11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6" name="ตาราง 9"/>
          <p:cNvGraphicFramePr>
            <a:graphicFrameLocks noGrp="1"/>
          </p:cNvGraphicFramePr>
          <p:nvPr/>
        </p:nvGraphicFramePr>
        <p:xfrm>
          <a:off x="895596" y="1361982"/>
          <a:ext cx="9865095" cy="1312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5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629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คำอธิบาย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443036"/>
                  </a:ext>
                </a:extLst>
              </a:tr>
              <a:tr h="1038625">
                <a:tc>
                  <a:txBody>
                    <a:bodyPr/>
                    <a:lstStyle/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20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นิยาม</a:t>
                      </a:r>
                      <a:r>
                        <a:rPr lang="en-US" sz="1200" b="0" baseline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: </a:t>
                      </a:r>
                      <a:r>
                        <a:rPr lang="en-US" sz="1200" b="0" baseline="0" dirty="0" err="1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รายได้ที่จัดเก็บจากรัฐวิสาหกิจและ</a:t>
                      </a:r>
                      <a:r>
                        <a:rPr lang="th-TH" sz="1200" b="0" baseline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หลักทรัพย์ของรัฐภายใต้ความรับผิดชอบของ สคร. </a:t>
                      </a: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ขอบเขตการประเมิน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จำนวนเงินนำส่งที่จัดเก็บได้เปรียบเทียบกับเป้าหมาย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20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วิธีการเก็บข้อมูล</a:t>
                      </a:r>
                      <a:r>
                        <a:rPr lang="en-US" sz="120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:</a:t>
                      </a:r>
                      <a:r>
                        <a:rPr lang="en-US" sz="1200" b="0" baseline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จัดทำรายงาน</a:t>
                      </a:r>
                      <a:r>
                        <a:rPr lang="th-TH" sz="1200" b="0" baseline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การนำส่งเงินรายได้แผ่นดิน/เงินปันผลของรัฐวิสาหกิจและ</a:t>
                      </a:r>
                      <a:r>
                        <a:rPr lang="en-US" sz="1200" b="0" baseline="0" dirty="0" err="1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หลักทรัพย์ของรัฐประจำเดือน</a:t>
                      </a:r>
                      <a:endParaRPr lang="en-US" sz="1200" b="0" baseline="0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20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แหล่งที่มาของข้อมูล</a:t>
                      </a:r>
                      <a:r>
                        <a:rPr lang="en-US" sz="120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: </a:t>
                      </a:r>
                      <a:r>
                        <a:rPr lang="en-US" sz="1200" b="0" dirty="0" err="1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หนังสือนำส่งเงินรายได้แผ่นดินของรัฐวิสาหกิจ</a:t>
                      </a:r>
                      <a:r>
                        <a:rPr lang="en-US" sz="120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ระบบ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KTB Corporate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Online</a:t>
                      </a:r>
                      <a:endParaRPr lang="th-TH" sz="1200" b="0" baseline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2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เงินนำส่งรายได้แผ่นดิน/เงินปันผลของรัฐวิสาหกิจและ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หลักทรัพย์ของรัฐ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ขึ้นอยู่กับผลประกอบการและสภาพคล่องทางการเงินของรัฐวิสาหกิจ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895596" y="2751262"/>
          <a:ext cx="5760720" cy="917916"/>
        </p:xfrm>
        <a:graphic>
          <a:graphicData uri="http://schemas.openxmlformats.org/drawingml/2006/table">
            <a:tbl>
              <a:tblPr firstRow="1"/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04182844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6131614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898852065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ข้อมูลพื้นฐาน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baseline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947573"/>
                  </a:ext>
                </a:extLst>
              </a:tr>
              <a:tr h="163859">
                <a:tc>
                  <a:txBody>
                    <a:bodyPr/>
                    <a:lstStyle/>
                    <a:p>
                      <a:pPr lvl="0"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ปีงบประมาณ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2560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ผลการดำเนินงาน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133,727</a:t>
                      </a:r>
                    </a:p>
                    <a:p>
                      <a:pPr algn="ctr" fontAlgn="b"/>
                      <a:r>
                        <a:rPr lang="th-TH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(-17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th-TH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/-27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,527</a:t>
                      </a:r>
                      <a:r>
                        <a:rPr lang="th-TH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162,265</a:t>
                      </a:r>
                    </a:p>
                    <a:p>
                      <a:pPr algn="ctr" fontAlgn="b"/>
                      <a:r>
                        <a:rPr lang="th-TH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(21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th-TH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/28,538)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157,041</a:t>
                      </a:r>
                    </a:p>
                    <a:p>
                      <a:pPr algn="ctr" fontAlgn="b"/>
                      <a:r>
                        <a:rPr lang="th-TH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(-3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th-TH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/-5,224)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169,009</a:t>
                      </a:r>
                    </a:p>
                    <a:p>
                      <a:pPr algn="ctr" fontAlgn="b"/>
                      <a:r>
                        <a:rPr lang="th-TH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(8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th-TH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/11,968)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188</a:t>
                      </a:r>
                      <a:r>
                        <a:rPr kumimoji="0" lang="th-TH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,861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fontAlgn="b"/>
                      <a:r>
                        <a:rPr lang="th-TH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(12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th-TH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/19,852)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115,563</a:t>
                      </a:r>
                      <a:br>
                        <a:rPr lang="en-US" sz="900" b="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900" b="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(คาดการณ์)</a:t>
                      </a:r>
                      <a:endParaRPr lang="th-TH" sz="9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ตาราง 9"/>
          <p:cNvGraphicFramePr>
            <a:graphicFrameLocks noGrp="1"/>
          </p:cNvGraphicFramePr>
          <p:nvPr/>
        </p:nvGraphicFramePr>
        <p:xfrm>
          <a:off x="1251349" y="5737634"/>
          <a:ext cx="5828730" cy="764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8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5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ประโยชน์ที่ประชาชนจะได้รับ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1155"/>
                  </a:ext>
                </a:extLst>
              </a:tr>
              <a:tr h="50504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่วยรักษาเสถียรภาพทางการคลังของประเทศและทำให้รัฐเกิดสภาพคล่องทางการเงินในการบริหารและพัฒนาประเทศในด้านต่างๆ ใ</a:t>
                      </a:r>
                      <a:r>
                        <a:rPr lang="th-TH" sz="1100" b="0" baseline="0" dirty="0" err="1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แก่ประชาชน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1" name="กลุ่ม 4">
            <a:extLst>
              <a:ext uri="{FF2B5EF4-FFF2-40B4-BE49-F238E27FC236}">
                <a16:creationId xmlns:a16="http://schemas.microsoft.com/office/drawing/2014/main" id="{DB138557-8662-4FAD-821C-CD5A37D171FD}"/>
              </a:ext>
            </a:extLst>
          </p:cNvPr>
          <p:cNvGrpSpPr>
            <a:grpSpLocks/>
          </p:cNvGrpSpPr>
          <p:nvPr/>
        </p:nvGrpSpPr>
        <p:grpSpPr bwMode="auto">
          <a:xfrm>
            <a:off x="9348972" y="888685"/>
            <a:ext cx="1107285" cy="615553"/>
            <a:chOff x="7094187" y="1707729"/>
            <a:chExt cx="1164188" cy="613365"/>
          </a:xfrm>
        </p:grpSpPr>
        <p:pic>
          <p:nvPicPr>
            <p:cNvPr id="32" name="Picture 1" descr="C:\Users\dathpan\Downloads\056aac9a306aef891367aae43a86394b.jpg">
              <a:extLst>
                <a:ext uri="{FF2B5EF4-FFF2-40B4-BE49-F238E27FC236}">
                  <a16:creationId xmlns:a16="http://schemas.microsoft.com/office/drawing/2014/main" id="{1C8FDC59-D490-4774-BD7B-919EAA3763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9" t="8192" r="17099" b="14839"/>
            <a:stretch>
              <a:fillRect/>
            </a:stretch>
          </p:blipFill>
          <p:spPr bwMode="auto">
            <a:xfrm>
              <a:off x="7286862" y="1707729"/>
              <a:ext cx="742574" cy="61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2">
              <a:extLst>
                <a:ext uri="{FF2B5EF4-FFF2-40B4-BE49-F238E27FC236}">
                  <a16:creationId xmlns:a16="http://schemas.microsoft.com/office/drawing/2014/main" id="{81B12B46-6918-4A5E-85F8-02480A1B6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4187" y="1848543"/>
              <a:ext cx="1164188" cy="39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altLang="th-TH" sz="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น้ำหนัก</a:t>
              </a:r>
              <a:endParaRPr lang="en-US" altLang="th-TH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96B994ED-89F6-4D06-B548-867CDA45A200}"/>
              </a:ext>
            </a:extLst>
          </p:cNvPr>
          <p:cNvGraphicFramePr>
            <a:graphicFrameLocks noGrp="1"/>
          </p:cNvGraphicFramePr>
          <p:nvPr/>
        </p:nvGraphicFramePr>
        <p:xfrm>
          <a:off x="895596" y="3771248"/>
          <a:ext cx="658368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166145718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395773697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19525282"/>
                    </a:ext>
                  </a:extLst>
                </a:gridCol>
              </a:tblGrid>
              <a:tr h="2213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เกณฑ์การประเมิน   (คทง.คาดการณ์รายได้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= </a:t>
                      </a:r>
                      <a:r>
                        <a:rPr lang="en-US" sz="1200" b="1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xxx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ลบ.)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6634"/>
                  </a:ext>
                </a:extLst>
              </a:tr>
              <a:tr h="208341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เป้าหมายขั้นต้น (50)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เป้าหมายมาตรฐาน (</a:t>
                      </a: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เป้าหมายขั้นสูง (100)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69053"/>
                  </a:ext>
                </a:extLst>
              </a:tr>
              <a:tr h="45574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คาดการณ์รายได้จากรัฐวิสาหกิจ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b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2565 - …%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คาดการณ์รายได้จากรัฐวิสาหกิจ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b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คาดการณ์รายได้จากรัฐวิสาหกิจ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b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 + …%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426432"/>
                  </a:ext>
                </a:extLst>
              </a:tr>
            </a:tbl>
          </a:graphicData>
        </a:graphic>
      </p:graphicFrame>
      <p:sp>
        <p:nvSpPr>
          <p:cNvPr id="18" name="กล่องข้อความ 10">
            <a:extLst>
              <a:ext uri="{FF2B5EF4-FFF2-40B4-BE49-F238E27FC236}">
                <a16:creationId xmlns:a16="http://schemas.microsoft.com/office/drawing/2014/main" id="{A6376F87-2810-4F7A-A0FE-9204EB6749F4}"/>
              </a:ext>
            </a:extLst>
          </p:cNvPr>
          <p:cNvSpPr txBox="1"/>
          <p:nvPr/>
        </p:nvSpPr>
        <p:spPr>
          <a:xfrm>
            <a:off x="434573" y="212913"/>
            <a:ext cx="922047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prstClr val="white"/>
                </a:solidFill>
                <a:ea typeface="Tahoma" panose="020B0604030504040204" pitchFamily="34" charset="0"/>
              </a:rPr>
              <a:t>ตัวอย่าง</a:t>
            </a:r>
            <a:endParaRPr lang="en-US" sz="1600" b="1" dirty="0">
              <a:solidFill>
                <a:prstClr val="white"/>
              </a:solidFill>
              <a:ea typeface="Tahoma" panose="020B0604030504040204" pitchFamily="34" charset="0"/>
            </a:endParaRP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B2C42291-CD7A-4177-8F3B-1B33407FBA4A}"/>
              </a:ext>
            </a:extLst>
          </p:cNvPr>
          <p:cNvSpPr/>
          <p:nvPr/>
        </p:nvSpPr>
        <p:spPr bwMode="gray">
          <a:xfrm>
            <a:off x="1331559" y="919510"/>
            <a:ext cx="7040880" cy="32566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90DBEB-F46F-41F7-BD92-B5A1505423A5}"/>
              </a:ext>
            </a:extLst>
          </p:cNvPr>
          <p:cNvSpPr/>
          <p:nvPr/>
        </p:nvSpPr>
        <p:spPr>
          <a:xfrm>
            <a:off x="1356620" y="937142"/>
            <a:ext cx="7463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622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Tahoma" panose="020B0604030504040204" pitchFamily="34" charset="0"/>
              </a:rPr>
              <a:t>2</a:t>
            </a:r>
            <a:r>
              <a:rPr lang="th-TH" sz="1400" b="1" dirty="0">
                <a:solidFill>
                  <a:prstClr val="black"/>
                </a:solidFill>
                <a:ea typeface="Tahoma" panose="020B0604030504040204" pitchFamily="34" charset="0"/>
              </a:rPr>
              <a:t>.5 รายได้ที่จัดเก็บจากรัฐวิสาหกิจและหลักทรัพย์ของรัฐเป็นไปตามเป้าหมาย (ล้านบาท)</a:t>
            </a:r>
          </a:p>
        </p:txBody>
      </p:sp>
      <p:sp>
        <p:nvSpPr>
          <p:cNvPr id="25" name="Pentagon 43">
            <a:extLst>
              <a:ext uri="{FF2B5EF4-FFF2-40B4-BE49-F238E27FC236}">
                <a16:creationId xmlns:a16="http://schemas.microsoft.com/office/drawing/2014/main" id="{63B8C352-F184-4063-897A-E7965BB18DB2}"/>
              </a:ext>
            </a:extLst>
          </p:cNvPr>
          <p:cNvSpPr/>
          <p:nvPr/>
        </p:nvSpPr>
        <p:spPr>
          <a:xfrm>
            <a:off x="8494287" y="952016"/>
            <a:ext cx="1005840" cy="320908"/>
          </a:xfrm>
          <a:prstGeom prst="homePlate">
            <a:avLst>
              <a:gd name="adj" fmla="val 39432"/>
            </a:avLst>
          </a:prstGeom>
          <a:solidFill>
            <a:srgbClr val="D9D9D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7" rIns="91434" bIns="45717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ตัวชี้วัดเดิม</a:t>
            </a:r>
            <a:endParaRPr lang="th-TH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0000000-0008-0000-0200-00000B000000}"/>
              </a:ext>
            </a:extLst>
          </p:cNvPr>
          <p:cNvGraphicFramePr>
            <a:graphicFrameLocks/>
          </p:cNvGraphicFramePr>
          <p:nvPr/>
        </p:nvGraphicFramePr>
        <p:xfrm>
          <a:off x="7968208" y="2712159"/>
          <a:ext cx="3148237" cy="238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DD8F2823-CA96-428C-950D-AC89B5C5468E}"/>
              </a:ext>
            </a:extLst>
          </p:cNvPr>
          <p:cNvGraphicFramePr>
            <a:graphicFrameLocks noGrp="1"/>
          </p:cNvGraphicFramePr>
          <p:nvPr/>
        </p:nvGraphicFramePr>
        <p:xfrm>
          <a:off x="859945" y="4937477"/>
          <a:ext cx="5259388" cy="639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9388">
                  <a:extLst>
                    <a:ext uri="{9D8B030D-6E8A-4147-A177-3AD203B41FA5}">
                      <a16:colId xmlns:a16="http://schemas.microsoft.com/office/drawing/2014/main" val="1661457189"/>
                    </a:ext>
                  </a:extLst>
                </a:gridCol>
              </a:tblGrid>
              <a:tr h="295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เป้าหมายการดำเนินงาน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เดือน (ต.ค.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 – 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6634"/>
                  </a:ext>
                </a:extLst>
              </a:tr>
              <a:tr h="3447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คาดการณ์รายได้ ปี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 </a:t>
                      </a: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(ครึ่งปี)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11">
            <a:extLst>
              <a:ext uri="{FF2B5EF4-FFF2-40B4-BE49-F238E27FC236}">
                <a16:creationId xmlns:a16="http://schemas.microsoft.com/office/drawing/2014/main" id="{225B82B3-AE75-4B21-A3D8-7A66E0BD752F}"/>
              </a:ext>
            </a:extLst>
          </p:cNvPr>
          <p:cNvSpPr txBox="1"/>
          <p:nvPr/>
        </p:nvSpPr>
        <p:spPr>
          <a:xfrm>
            <a:off x="1365088" y="140478"/>
            <a:ext cx="83118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rgbClr val="0033CC"/>
                </a:solidFill>
                <a:ea typeface="Tahoma" pitchFamily="34" charset="0"/>
              </a:rPr>
              <a:t>ความเชื่อมโยงตัวชี้วัดระดับกระทรวงกับตัวชี้วัดระดับกรมที่รับผิดชอบ</a:t>
            </a:r>
            <a:endParaRPr lang="th-TH" sz="900" b="1" dirty="0">
              <a:solidFill>
                <a:prstClr val="black"/>
              </a:solidFill>
              <a:ea typeface="Tahoma" pitchFamily="34" charset="0"/>
            </a:endParaRPr>
          </a:p>
        </p:txBody>
      </p:sp>
      <p:graphicFrame>
        <p:nvGraphicFramePr>
          <p:cNvPr id="24" name="ตาราง 4">
            <a:extLst>
              <a:ext uri="{FF2B5EF4-FFF2-40B4-BE49-F238E27FC236}">
                <a16:creationId xmlns:a16="http://schemas.microsoft.com/office/drawing/2014/main" id="{0E6F5DD1-FCCB-4676-B7DE-BB259AF4B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947900"/>
              </p:ext>
            </p:extLst>
          </p:nvPr>
        </p:nvGraphicFramePr>
        <p:xfrm>
          <a:off x="10704512" y="757013"/>
          <a:ext cx="1333409" cy="537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409">
                  <a:extLst>
                    <a:ext uri="{9D8B030D-6E8A-4147-A177-3AD203B41FA5}">
                      <a16:colId xmlns:a16="http://schemas.microsoft.com/office/drawing/2014/main" val="37383232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หน่วยงานที่รับผิดชอบ</a:t>
                      </a:r>
                      <a:endParaRPr lang="en-US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652984"/>
                  </a:ext>
                </a:extLst>
              </a:tr>
              <a:tr h="294118">
                <a:tc>
                  <a:txBody>
                    <a:bodyPr/>
                    <a:lstStyle/>
                    <a:p>
                      <a:pPr marL="174625" indent="-174625">
                        <a:buFont typeface="+mj-lt"/>
                        <a:buAutoNum type="arabicParenR"/>
                      </a:pP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สคร.</a:t>
                      </a:r>
                      <a:endParaRPr lang="en-US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283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520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ตาราง 9">
            <a:extLst>
              <a:ext uri="{FF2B5EF4-FFF2-40B4-BE49-F238E27FC236}">
                <a16:creationId xmlns:a16="http://schemas.microsoft.com/office/drawing/2014/main" id="{81E70264-49F8-44CE-9E2E-ADEB0EDE842F}"/>
              </a:ext>
            </a:extLst>
          </p:cNvPr>
          <p:cNvGraphicFramePr>
            <a:graphicFrameLocks noGrp="1"/>
          </p:cNvGraphicFramePr>
          <p:nvPr/>
        </p:nvGraphicFramePr>
        <p:xfrm>
          <a:off x="335360" y="1229876"/>
          <a:ext cx="7955683" cy="162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5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0065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คำอธิบาย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443036"/>
                  </a:ext>
                </a:extLst>
              </a:tr>
              <a:tr h="10591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050" b="0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นิยาม : สำนักงานปลัดกระทรวงการคลังมีความต้องการที่จะพัฒนาระบบ </a:t>
                      </a:r>
                      <a:r>
                        <a:rPr lang="en-US" sz="1050" b="0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GFMIS </a:t>
                      </a:r>
                      <a:r>
                        <a:rPr lang="th-TH" sz="1050" b="0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เดิม โดยมีนโยบายในการจัดหาระบบ </a:t>
                      </a:r>
                      <a:r>
                        <a:rPr lang="en-US" sz="1050" b="0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New GFMIS Thai </a:t>
                      </a:r>
                      <a:r>
                        <a:rPr lang="th-TH" sz="1050" b="0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ให้มีประสิทธิภาพ มีความยืดหยุ่น รองรับการขยายตัวในอนาคต สามารถดูแลบริหารจัดการและพัฒนาด้วยทีมงานในประเทศ โดยใช้สถาปัตยกรรมที่เป็นระบบเปิด (</a:t>
                      </a:r>
                      <a:r>
                        <a:rPr lang="en-US" sz="1050" b="0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Open System) </a:t>
                      </a:r>
                      <a:r>
                        <a:rPr lang="th-TH" sz="1050" b="0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เพื่อเป็นทางเลือกในการพัฒนาต่อไป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050" b="0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รายละเอียดของกิจกรรมหรือการดำเนินงาน : เป็นระบบที่รองรับการเชื่อมต่อกับระบบงานภายนอกให้สามารถใช้งานได้สอดคล้องกับกระบวนงานปัจจุบัน โดยมีการวิเคราะห์และออกแบบการทำงานระดับต่าง ๆ มีการทดสอบระบบงานระดับ </a:t>
                      </a:r>
                      <a:r>
                        <a:rPr lang="en-US" sz="1050" b="0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Functional</a:t>
                      </a:r>
                      <a:r>
                        <a:rPr lang="en-US" sz="1050" b="0" baseline="0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050" b="0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Test</a:t>
                      </a:r>
                      <a:r>
                        <a:rPr lang="th-TH" sz="1050" b="0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มีการทดสอบการนำร่องการใช้ระบบงานกับหน่วยงานนำร่อง </a:t>
                      </a:r>
                      <a:r>
                        <a:rPr lang="en-US" sz="1050" b="0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050" b="0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และขยายผลให้ครอบคลุมหน่วยงานกลุ่มเป้าหมายที่เกี่ยวข้อง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050" b="0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ขอบเขตการประเมิน : 1 ตุลาคม 256</a:t>
                      </a:r>
                      <a:r>
                        <a:rPr lang="en-US" sz="1050" b="0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th-TH" sz="1050" b="0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- 30 กันยายน 256</a:t>
                      </a:r>
                      <a:r>
                        <a:rPr lang="en-US" sz="1050" b="0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th-TH" sz="1050" b="0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050" b="0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แหล่งที่มาของข้อมูล/แผน : เอกสารการวิเคราะห์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32282DA0-052E-4A6C-A9E0-78663BC194C1}"/>
              </a:ext>
            </a:extLst>
          </p:cNvPr>
          <p:cNvGraphicFramePr>
            <a:graphicFrameLocks noGrp="1"/>
          </p:cNvGraphicFramePr>
          <p:nvPr/>
        </p:nvGraphicFramePr>
        <p:xfrm>
          <a:off x="754859" y="2847152"/>
          <a:ext cx="6973719" cy="1045845"/>
        </p:xfrm>
        <a:graphic>
          <a:graphicData uri="http://schemas.openxmlformats.org/drawingml/2006/table">
            <a:tbl>
              <a:tblPr firstRow="1"/>
              <a:tblGrid>
                <a:gridCol w="1643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6323">
                  <a:extLst>
                    <a:ext uri="{9D8B030D-6E8A-4147-A177-3AD203B41FA5}">
                      <a16:colId xmlns:a16="http://schemas.microsoft.com/office/drawing/2014/main" val="4041828440"/>
                    </a:ext>
                  </a:extLst>
                </a:gridCol>
                <a:gridCol w="2113882">
                  <a:extLst>
                    <a:ext uri="{9D8B030D-6E8A-4147-A177-3AD203B41FA5}">
                      <a16:colId xmlns:a16="http://schemas.microsoft.com/office/drawing/2014/main" val="4161316149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ข้อมูลพื้นฐาน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947573"/>
                  </a:ext>
                </a:extLst>
              </a:tr>
              <a:tr h="163859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ปีงบประมาณ</a:t>
                      </a:r>
                      <a:endParaRPr kumimoji="0" lang="en-US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ผลการดำเนินงาน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ได้รูปแบบระบบงาน (</a:t>
                      </a: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Function Design)</a:t>
                      </a:r>
                      <a:r>
                        <a:rPr kumimoji="0" lang="th-TH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ของระบบบริหารการเงินการคลังภาครัฐแบบอิเล็กทรอนิกส์ใหม่ (</a:t>
                      </a: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New GFMIS Thai)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 4 หน่วยงานทดสอบระบบ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6B34D3A3-69C5-412E-93C5-697A0DE24B40}"/>
              </a:ext>
            </a:extLst>
          </p:cNvPr>
          <p:cNvGraphicFramePr>
            <a:graphicFrameLocks noGrp="1"/>
          </p:cNvGraphicFramePr>
          <p:nvPr/>
        </p:nvGraphicFramePr>
        <p:xfrm>
          <a:off x="754859" y="4951886"/>
          <a:ext cx="6691590" cy="104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530">
                  <a:extLst>
                    <a:ext uri="{9D8B030D-6E8A-4147-A177-3AD203B41FA5}">
                      <a16:colId xmlns:a16="http://schemas.microsoft.com/office/drawing/2014/main" val="1661457189"/>
                    </a:ext>
                  </a:extLst>
                </a:gridCol>
                <a:gridCol w="2230530">
                  <a:extLst>
                    <a:ext uri="{9D8B030D-6E8A-4147-A177-3AD203B41FA5}">
                      <a16:colId xmlns:a16="http://schemas.microsoft.com/office/drawing/2014/main" val="2395773697"/>
                    </a:ext>
                  </a:extLst>
                </a:gridCol>
                <a:gridCol w="2230530">
                  <a:extLst>
                    <a:ext uri="{9D8B030D-6E8A-4147-A177-3AD203B41FA5}">
                      <a16:colId xmlns:a16="http://schemas.microsoft.com/office/drawing/2014/main" val="2019525282"/>
                    </a:ext>
                  </a:extLst>
                </a:gridCol>
              </a:tblGrid>
              <a:tr h="23443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เกณฑ์การประเมิน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6634"/>
                  </a:ext>
                </a:extLst>
              </a:tr>
              <a:tr h="271952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เป้าหมายขั้นต้น (50 คะแนน)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เป้าหมายมาตรฐาน (</a:t>
                      </a:r>
                      <a:r>
                        <a:rPr kumimoji="0" lang="en-US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  <a:r>
                        <a:rPr kumimoji="0" lang="th-TH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คะแนน)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เป้าหมายขั้นสูง (100 คะแนน)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69053"/>
                  </a:ext>
                </a:extLst>
              </a:tr>
              <a:tr h="511120">
                <a:tc>
                  <a:txBody>
                    <a:bodyPr/>
                    <a:lstStyle/>
                    <a:p>
                      <a:pPr algn="ctr"/>
                      <a:r>
                        <a:rPr lang="th-TH" sz="1000" b="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หน่วยงานกลุ่มเป้าหมาย</a:t>
                      </a:r>
                    </a:p>
                    <a:p>
                      <a:pPr algn="ctr"/>
                      <a:r>
                        <a:rPr lang="th-TH" sz="1000" b="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สามารถเริ่มใช้ระบบงาน</a:t>
                      </a:r>
                      <a:br>
                        <a:rPr lang="th-TH" sz="1000" b="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000" b="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ได้ตามแผน ร้อยละ </a:t>
                      </a:r>
                      <a:r>
                        <a:rPr lang="en-US" sz="1000" b="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</a:p>
                  </a:txBody>
                  <a:tcPr marL="72000" marR="7200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หน่วยงานกลุ่มเป้าหมาย</a:t>
                      </a:r>
                    </a:p>
                    <a:p>
                      <a:pPr algn="ctr"/>
                      <a:r>
                        <a:rPr lang="th-TH" sz="1000" b="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สามารถเริ่มใช้ระบบงาน</a:t>
                      </a:r>
                      <a:br>
                        <a:rPr lang="th-TH" sz="1000" b="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000" b="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ได้ตามแผน ร้อยละ </a:t>
                      </a:r>
                      <a:r>
                        <a:rPr lang="en-US" sz="1000" b="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</a:p>
                  </a:txBody>
                  <a:tcPr marL="72000" marR="7200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หน่วยงานกลุ่มเป้าหมาย</a:t>
                      </a:r>
                    </a:p>
                    <a:p>
                      <a:pPr algn="ctr"/>
                      <a:r>
                        <a:rPr lang="th-TH" sz="1000" b="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สามารถเริ่มใช้ระบบงาน</a:t>
                      </a:r>
                      <a:br>
                        <a:rPr lang="th-TH" sz="1000" b="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000" b="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ได้ตามแผน ร้อยละ </a:t>
                      </a:r>
                      <a:r>
                        <a:rPr lang="en-US" sz="1000" b="0" spc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72000" marR="7200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289328"/>
                  </a:ext>
                </a:extLst>
              </a:tr>
            </a:tbl>
          </a:graphicData>
        </a:graphic>
      </p:graphicFrame>
      <p:graphicFrame>
        <p:nvGraphicFramePr>
          <p:cNvPr id="39" name="ตาราง 9">
            <a:extLst>
              <a:ext uri="{FF2B5EF4-FFF2-40B4-BE49-F238E27FC236}">
                <a16:creationId xmlns:a16="http://schemas.microsoft.com/office/drawing/2014/main" id="{42BD58F7-3C14-4AAE-B48F-32F2C09018D2}"/>
              </a:ext>
            </a:extLst>
          </p:cNvPr>
          <p:cNvGraphicFramePr>
            <a:graphicFrameLocks noGrp="1"/>
          </p:cNvGraphicFramePr>
          <p:nvPr/>
        </p:nvGraphicFramePr>
        <p:xfrm>
          <a:off x="8687740" y="4926343"/>
          <a:ext cx="3277565" cy="1399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436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ประโยชน์ที่ประชาชนจะได้รับ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1155"/>
                  </a:ext>
                </a:extLst>
              </a:tr>
              <a:tr h="10299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เพื่อให้ระบบบริหารการเงินการคลังภาครัฐมีประสิทธิภาพ มีความยืดหยุ่น รองรับการขยายตัวในอนาคต สามารถบริหารการจ่ายเงินไปสู่ประชาชนได้อย่างรวดเร็ว </a:t>
                      </a:r>
                      <a:b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และโปร่งใส รวมทั้งประหยัดงบประมาณที่ใช้ในการบำรุงรักษา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A9040195-2958-433C-AAD3-D49FD512859E}"/>
              </a:ext>
            </a:extLst>
          </p:cNvPr>
          <p:cNvGraphicFramePr>
            <a:graphicFrameLocks noGrp="1"/>
          </p:cNvGraphicFramePr>
          <p:nvPr/>
        </p:nvGraphicFramePr>
        <p:xfrm>
          <a:off x="754859" y="3928123"/>
          <a:ext cx="5780098" cy="998220"/>
        </p:xfrm>
        <a:graphic>
          <a:graphicData uri="http://schemas.openxmlformats.org/drawingml/2006/table">
            <a:tbl>
              <a:tblPr firstRow="1"/>
              <a:tblGrid>
                <a:gridCol w="1355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2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2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แผนระยะยาว /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Roadmap</a:t>
                      </a:r>
                      <a:r>
                        <a:rPr kumimoji="0" lang="th-TH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(2564 - 2565)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baseline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947573"/>
                  </a:ext>
                </a:extLst>
              </a:tr>
              <a:tr h="163859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ปีงบประมาณ</a:t>
                      </a:r>
                      <a:endParaRPr kumimoji="0" lang="en-US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2564</a:t>
                      </a:r>
                      <a:endParaRPr kumimoji="0" lang="en-US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</a:t>
                      </a:r>
                      <a:endParaRPr kumimoji="0" lang="en-US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ค่าเป้าหมาย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เตรียมการใช้งานระบบริหารการเงินการคลังภาครัฐแบบอิเล็กทรอนิกส์ใหม่</a:t>
                      </a:r>
                      <a:b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New GFMIS Thai) </a:t>
                      </a: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ตามแผนการดำเนินการ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ใช้งานระบบบริหารการเงินการคลังภาครัฐ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แบบอิเล็กทรอนิกส์ใหม่ (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NewGFMIS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Thai)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Rectangle 50">
            <a:extLst>
              <a:ext uri="{FF2B5EF4-FFF2-40B4-BE49-F238E27FC236}">
                <a16:creationId xmlns:a16="http://schemas.microsoft.com/office/drawing/2014/main" id="{E55FA05F-7FB7-4B0E-942B-C513BF4139BE}"/>
              </a:ext>
            </a:extLst>
          </p:cNvPr>
          <p:cNvSpPr/>
          <p:nvPr/>
        </p:nvSpPr>
        <p:spPr>
          <a:xfrm>
            <a:off x="8712185" y="2946796"/>
            <a:ext cx="3098046" cy="15140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ขั้นตอนการดำเนินงาน</a:t>
            </a:r>
          </a:p>
          <a:p>
            <a:pPr marL="1030288" indent="-1030288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082675" algn="l"/>
              </a:tabLst>
              <a:defRPr/>
            </a:pPr>
            <a:r>
              <a:rPr lang="th-TH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ขั้นตอนที่ </a:t>
            </a:r>
            <a:r>
              <a:rPr lang="en-US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ติดตั้งระบบและเครือข่ายพร้อมอุปกรณ์คอมพิวเตอร์</a:t>
            </a:r>
          </a:p>
          <a:p>
            <a:pPr marL="1030288" indent="-1030288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082675" algn="l"/>
              </a:tabLst>
              <a:defRPr/>
            </a:pPr>
            <a:r>
              <a:rPr lang="th-TH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ขั้นตอนที่ </a:t>
            </a:r>
            <a:r>
              <a:rPr lang="en-US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ทดสอบระบบงานระดับ 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Test</a:t>
            </a:r>
          </a:p>
          <a:p>
            <a:pPr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ขั้นตอนที่ </a:t>
            </a:r>
            <a:r>
              <a:rPr lang="en-US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ทดสอบการเชื่อมโยงระบบงาน</a:t>
            </a:r>
            <a:endParaRPr lang="en-US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ขั้นตอนที่ 4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ทดสอบการนำร่องการใช้ระบบงาน</a:t>
            </a:r>
          </a:p>
          <a:p>
            <a:pPr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ขั้นตอนที่ 5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เริ่มใช้งานระบบงานตามกลุ่มเป้าหมาย</a:t>
            </a:r>
          </a:p>
          <a:p>
            <a:pPr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080C90EF-8E11-4EC8-8659-FDEB9BFF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0371" y="6448251"/>
            <a:ext cx="2057400" cy="365125"/>
          </a:xfr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C7D103AA-8845-4AAA-8DCD-945F174AEA28}" type="slidenum">
              <a:rPr lang="th-TH" sz="110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th-TH" sz="1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004E9F35-1085-43D3-864F-66A97C9683ED}"/>
              </a:ext>
            </a:extLst>
          </p:cNvPr>
          <p:cNvSpPr txBox="1"/>
          <p:nvPr/>
        </p:nvSpPr>
        <p:spPr>
          <a:xfrm>
            <a:off x="1343472" y="41790"/>
            <a:ext cx="770694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rgbClr val="0033CC"/>
                </a:solidFill>
              </a:rPr>
              <a:t>ตัวชี้วัดกระทรวงการคลัง</a:t>
            </a:r>
            <a:endParaRPr lang="en-US" sz="1700" b="1" dirty="0">
              <a:solidFill>
                <a:srgbClr val="0033CC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prstClr val="white">
                    <a:lumMod val="50000"/>
                  </a:prstClr>
                </a:solidFill>
                <a:ea typeface="Tahoma" pitchFamily="34" charset="0"/>
              </a:rPr>
              <a:t>ตามมาตรการปรับปรุงประสิทธิภาพในการปฏิบัติราชการ </a:t>
            </a:r>
            <a:r>
              <a:rPr lang="th-TH" sz="1400" b="1" dirty="0">
                <a:solidFill>
                  <a:prstClr val="black"/>
                </a:solidFill>
                <a:ea typeface="Tahoma" pitchFamily="34" charset="0"/>
              </a:rPr>
              <a:t>ประจำปีงบประมาณ พ.ศ. </a:t>
            </a:r>
            <a:r>
              <a:rPr lang="en-US" sz="1400" b="1" dirty="0">
                <a:solidFill>
                  <a:prstClr val="black"/>
                </a:solidFill>
                <a:ea typeface="Tahoma" pitchFamily="34" charset="0"/>
              </a:rPr>
              <a:t>2565</a:t>
            </a:r>
            <a:endParaRPr lang="th-TH" sz="900" b="1" dirty="0">
              <a:solidFill>
                <a:prstClr val="black"/>
              </a:solidFill>
              <a:ea typeface="Tahoma" pitchFamily="34" charset="0"/>
            </a:endParaRPr>
          </a:p>
        </p:txBody>
      </p:sp>
      <p:sp>
        <p:nvSpPr>
          <p:cNvPr id="22" name="กล่องข้อความ 10">
            <a:extLst>
              <a:ext uri="{FF2B5EF4-FFF2-40B4-BE49-F238E27FC236}">
                <a16:creationId xmlns:a16="http://schemas.microsoft.com/office/drawing/2014/main" id="{BF9F122A-BAB4-412C-A172-3483473690C3}"/>
              </a:ext>
            </a:extLst>
          </p:cNvPr>
          <p:cNvSpPr txBox="1"/>
          <p:nvPr/>
        </p:nvSpPr>
        <p:spPr>
          <a:xfrm>
            <a:off x="432483" y="166651"/>
            <a:ext cx="922047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prstClr val="white"/>
                </a:solidFill>
                <a:ea typeface="Tahoma" panose="020B0604030504040204" pitchFamily="34" charset="0"/>
              </a:rPr>
              <a:t>ตัวอย่าง</a:t>
            </a:r>
            <a:endParaRPr lang="en-US" sz="1600" b="1" dirty="0">
              <a:solidFill>
                <a:prstClr val="white"/>
              </a:solidFill>
              <a:ea typeface="Tahoma" panose="020B0604030504040204" pitchFamily="34" charset="0"/>
            </a:endParaRPr>
          </a:p>
        </p:txBody>
      </p:sp>
      <p:sp>
        <p:nvSpPr>
          <p:cNvPr id="24" name="Rounded Rectangle 3">
            <a:extLst>
              <a:ext uri="{FF2B5EF4-FFF2-40B4-BE49-F238E27FC236}">
                <a16:creationId xmlns:a16="http://schemas.microsoft.com/office/drawing/2014/main" id="{949D0633-0104-492B-8E0F-3E55A70A4269}"/>
              </a:ext>
            </a:extLst>
          </p:cNvPr>
          <p:cNvSpPr/>
          <p:nvPr/>
        </p:nvSpPr>
        <p:spPr bwMode="gray">
          <a:xfrm>
            <a:off x="348512" y="788657"/>
            <a:ext cx="7543692" cy="4622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กล่องข้อความ 5">
            <a:extLst>
              <a:ext uri="{FF2B5EF4-FFF2-40B4-BE49-F238E27FC236}">
                <a16:creationId xmlns:a16="http://schemas.microsoft.com/office/drawing/2014/main" id="{E94832B2-B449-483D-BFED-03AB17297E29}"/>
              </a:ext>
            </a:extLst>
          </p:cNvPr>
          <p:cNvSpPr txBox="1"/>
          <p:nvPr/>
        </p:nvSpPr>
        <p:spPr>
          <a:xfrm>
            <a:off x="449867" y="844886"/>
            <a:ext cx="75436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indent="-233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Tahoma" panose="020B0604030504040204" pitchFamily="34" charset="0"/>
              </a:rPr>
              <a:t>7</a:t>
            </a:r>
            <a:r>
              <a:rPr lang="th-TH" sz="1400" b="1" dirty="0">
                <a:solidFill>
                  <a:prstClr val="black"/>
                </a:solidFill>
                <a:ea typeface="Tahoma" panose="020B0604030504040204" pitchFamily="34" charset="0"/>
              </a:rPr>
              <a:t>. การพัฒนาระบบบริหารการเงินการคลังภาครัฐแบบอิเล็กทรอนิกส์ใหม่ (</a:t>
            </a:r>
            <a:r>
              <a:rPr lang="en-US" sz="1400" b="1" dirty="0">
                <a:solidFill>
                  <a:prstClr val="black"/>
                </a:solidFill>
                <a:ea typeface="Tahoma" panose="020B0604030504040204" pitchFamily="34" charset="0"/>
              </a:rPr>
              <a:t>New GFMIS Thai)</a:t>
            </a:r>
          </a:p>
        </p:txBody>
      </p:sp>
      <p:sp>
        <p:nvSpPr>
          <p:cNvPr id="26" name="กล่องข้อความ 13">
            <a:extLst>
              <a:ext uri="{FF2B5EF4-FFF2-40B4-BE49-F238E27FC236}">
                <a16:creationId xmlns:a16="http://schemas.microsoft.com/office/drawing/2014/main" id="{815DC159-6320-4262-8A2A-861380CA0B9C}"/>
              </a:ext>
            </a:extLst>
          </p:cNvPr>
          <p:cNvSpPr txBox="1"/>
          <p:nvPr/>
        </p:nvSpPr>
        <p:spPr>
          <a:xfrm>
            <a:off x="8024535" y="784858"/>
            <a:ext cx="1167809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th-TH"/>
            </a:defPPr>
            <a:lvl1pPr algn="ctr">
              <a:defRPr sz="1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</a:rPr>
              <a:t>Joint KPIs</a:t>
            </a:r>
            <a:r>
              <a:rPr lang="th-TH" sz="1000" dirty="0">
                <a:solidFill>
                  <a:prstClr val="black"/>
                </a:solidFill>
              </a:rPr>
              <a:t>ภายในกระทรวง</a:t>
            </a:r>
            <a:endParaRPr lang="en-US" sz="1000" dirty="0">
              <a:solidFill>
                <a:prstClr val="black"/>
              </a:solidFill>
            </a:endParaRPr>
          </a:p>
        </p:txBody>
      </p:sp>
      <p:grpSp>
        <p:nvGrpSpPr>
          <p:cNvPr id="27" name="กลุ่ม 4">
            <a:extLst>
              <a:ext uri="{FF2B5EF4-FFF2-40B4-BE49-F238E27FC236}">
                <a16:creationId xmlns:a16="http://schemas.microsoft.com/office/drawing/2014/main" id="{BBF44484-4FB3-4E59-8D2F-1B0345E31417}"/>
              </a:ext>
            </a:extLst>
          </p:cNvPr>
          <p:cNvGrpSpPr>
            <a:grpSpLocks/>
          </p:cNvGrpSpPr>
          <p:nvPr/>
        </p:nvGrpSpPr>
        <p:grpSpPr bwMode="auto">
          <a:xfrm>
            <a:off x="10790178" y="1250949"/>
            <a:ext cx="1107285" cy="615553"/>
            <a:chOff x="7094187" y="1707729"/>
            <a:chExt cx="1164188" cy="613365"/>
          </a:xfrm>
        </p:grpSpPr>
        <p:pic>
          <p:nvPicPr>
            <p:cNvPr id="28" name="Picture 1" descr="C:\Users\dathpan\Downloads\056aac9a306aef891367aae43a86394b.jpg">
              <a:extLst>
                <a:ext uri="{FF2B5EF4-FFF2-40B4-BE49-F238E27FC236}">
                  <a16:creationId xmlns:a16="http://schemas.microsoft.com/office/drawing/2014/main" id="{49CEBD53-4563-4E69-8A7F-71F45692A8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9" t="8192" r="17099" b="14839"/>
            <a:stretch>
              <a:fillRect/>
            </a:stretch>
          </p:blipFill>
          <p:spPr bwMode="auto">
            <a:xfrm>
              <a:off x="7286862" y="1707729"/>
              <a:ext cx="742574" cy="61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">
              <a:extLst>
                <a:ext uri="{FF2B5EF4-FFF2-40B4-BE49-F238E27FC236}">
                  <a16:creationId xmlns:a16="http://schemas.microsoft.com/office/drawing/2014/main" id="{F5684881-1AB3-432B-B9BF-893CB2548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4187" y="1848543"/>
              <a:ext cx="1164188" cy="39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altLang="th-TH" sz="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น้ำหนัก</a:t>
              </a:r>
              <a:endParaRPr lang="en-US" altLang="th-TH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0" name="Pentagon 43">
            <a:extLst>
              <a:ext uri="{FF2B5EF4-FFF2-40B4-BE49-F238E27FC236}">
                <a16:creationId xmlns:a16="http://schemas.microsoft.com/office/drawing/2014/main" id="{7F1FA873-0C43-4402-8EEC-FA94EDD6CE0F}"/>
              </a:ext>
            </a:extLst>
          </p:cNvPr>
          <p:cNvSpPr/>
          <p:nvPr/>
        </p:nvSpPr>
        <p:spPr>
          <a:xfrm>
            <a:off x="10840901" y="765836"/>
            <a:ext cx="1005840" cy="32090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7" rIns="91434" bIns="45717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ตัวชี้วัดเดิม</a:t>
            </a:r>
            <a:endParaRPr lang="th-TH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B29CF314-E1E8-4429-BF0F-1BDD56F2A8C2}"/>
              </a:ext>
            </a:extLst>
          </p:cNvPr>
          <p:cNvGraphicFramePr>
            <a:graphicFrameLocks noGrp="1"/>
          </p:cNvGraphicFramePr>
          <p:nvPr/>
        </p:nvGraphicFramePr>
        <p:xfrm>
          <a:off x="821887" y="5936911"/>
          <a:ext cx="5259388" cy="727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9388">
                  <a:extLst>
                    <a:ext uri="{9D8B030D-6E8A-4147-A177-3AD203B41FA5}">
                      <a16:colId xmlns:a16="http://schemas.microsoft.com/office/drawing/2014/main" val="1661457189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เป้าหมายการดำเนินงาน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เดือน (ต.ค.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 – 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6634"/>
                  </a:ext>
                </a:extLst>
              </a:tr>
              <a:tr h="3447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เป้าหมายตามแผนการดำเนินงานการพัฒนาระบบบริหารการเงินการคลังภาครัฐแบบอิเล็กทรอนิกส์ใหม่ (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New GFMIS Thai)</a:t>
                      </a: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ตาราง 4">
            <a:extLst>
              <a:ext uri="{FF2B5EF4-FFF2-40B4-BE49-F238E27FC236}">
                <a16:creationId xmlns:a16="http://schemas.microsoft.com/office/drawing/2014/main" id="{635B5A50-7A4A-47E5-8727-33B0F3D94EFA}"/>
              </a:ext>
            </a:extLst>
          </p:cNvPr>
          <p:cNvGraphicFramePr>
            <a:graphicFrameLocks noGrp="1"/>
          </p:cNvGraphicFramePr>
          <p:nvPr/>
        </p:nvGraphicFramePr>
        <p:xfrm>
          <a:off x="9336360" y="783930"/>
          <a:ext cx="1333409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409">
                  <a:extLst>
                    <a:ext uri="{9D8B030D-6E8A-4147-A177-3AD203B41FA5}">
                      <a16:colId xmlns:a16="http://schemas.microsoft.com/office/drawing/2014/main" val="37383232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หน่วยงานที่รับผิดชอบ</a:t>
                      </a:r>
                      <a:endParaRPr lang="en-US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652984"/>
                  </a:ext>
                </a:extLst>
              </a:tr>
              <a:tr h="294118">
                <a:tc>
                  <a:txBody>
                    <a:bodyPr/>
                    <a:lstStyle/>
                    <a:p>
                      <a:pPr marL="174625" indent="-174625">
                        <a:buFont typeface="+mj-lt"/>
                        <a:buAutoNum type="arabicParenR"/>
                      </a:pP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สป.คลัง</a:t>
                      </a:r>
                      <a:r>
                        <a:rPr lang="en-US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174625" indent="-174625">
                        <a:buFont typeface="+mj-lt"/>
                        <a:buAutoNum type="arabicParenR"/>
                      </a:pP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กรมบัญชีกลาง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283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895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61D2A019-201F-4A5D-A180-1940DACD9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352" y="6332291"/>
            <a:ext cx="274320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D103AA-8845-4AAA-8DCD-945F174AEA28}" type="slidenum">
              <a:rPr lang="th-TH" sz="1100">
                <a:solidFill>
                  <a:prstClr val="black">
                    <a:lumMod val="50000"/>
                    <a:lumOff val="50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th-TH" sz="11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EB80EAB0-B93C-4CD9-800F-DA9976B10D8B}"/>
              </a:ext>
            </a:extLst>
          </p:cNvPr>
          <p:cNvGraphicFramePr>
            <a:graphicFrameLocks noGrp="1"/>
          </p:cNvGraphicFramePr>
          <p:nvPr/>
        </p:nvGraphicFramePr>
        <p:xfrm>
          <a:off x="263352" y="4606508"/>
          <a:ext cx="9433048" cy="1246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3958">
                  <a:extLst>
                    <a:ext uri="{9D8B030D-6E8A-4147-A177-3AD203B41FA5}">
                      <a16:colId xmlns:a16="http://schemas.microsoft.com/office/drawing/2014/main" val="3764588279"/>
                    </a:ext>
                  </a:extLst>
                </a:gridCol>
                <a:gridCol w="2219090">
                  <a:extLst>
                    <a:ext uri="{9D8B030D-6E8A-4147-A177-3AD203B41FA5}">
                      <a16:colId xmlns:a16="http://schemas.microsoft.com/office/drawing/2014/main" val="2360583784"/>
                    </a:ext>
                  </a:extLst>
                </a:gridCol>
              </a:tblGrid>
              <a:tr h="372435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หน่วยงานรับผิดชอบ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808676"/>
                  </a:ext>
                </a:extLst>
              </a:tr>
              <a:tr h="261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8.1 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การปรับปรุงประสิทธิภาพการให้บริการด้านการชำระภาษี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กรมสรรพากร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3830946"/>
                  </a:ext>
                </a:extLst>
              </a:tr>
              <a:tr h="29988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8.2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การปรับปรุง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ประสิทธิภาพการให้บริการด้านการค้าระหว่างประเทศ</a:t>
                      </a:r>
                      <a:endParaRPr 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กรมศุลกากร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9516451"/>
                  </a:ext>
                </a:extLst>
              </a:tr>
              <a:tr h="299882">
                <a:tc>
                  <a:txBody>
                    <a:bodyPr/>
                    <a:lstStyle/>
                    <a:p>
                      <a:pPr marL="284163" indent="-284163"/>
                      <a:r>
                        <a:rPr lang="en-US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8.3 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การปรับปรุงประสิทธิภาพการให้บริการด้านกระบวนการจัดซื้อจัดจ้าง (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Contracting with the Government)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กรมบัญชีกลาง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2413639"/>
                  </a:ext>
                </a:extLst>
              </a:tr>
            </a:tbl>
          </a:graphicData>
        </a:graphic>
      </p:graphicFrame>
      <p:graphicFrame>
        <p:nvGraphicFramePr>
          <p:cNvPr id="13" name="Table 37">
            <a:extLst>
              <a:ext uri="{FF2B5EF4-FFF2-40B4-BE49-F238E27FC236}">
                <a16:creationId xmlns:a16="http://schemas.microsoft.com/office/drawing/2014/main" id="{AB8D30D7-347D-4A93-ACD8-84BB97E4FA80}"/>
              </a:ext>
            </a:extLst>
          </p:cNvPr>
          <p:cNvGraphicFramePr>
            <a:graphicFrameLocks noGrp="1"/>
          </p:cNvGraphicFramePr>
          <p:nvPr/>
        </p:nvGraphicFramePr>
        <p:xfrm>
          <a:off x="263352" y="2816182"/>
          <a:ext cx="7699176" cy="945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6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62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เกณฑ์การประเมิน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28" marR="91428" marT="45859" marB="4585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623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เป้าหมายขั้นต้น (50)</a:t>
                      </a:r>
                    </a:p>
                  </a:txBody>
                  <a:tcPr marL="91428" marR="91428" marT="45859" marB="4585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เป้าหมายมาตรฐาน (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 marL="91428" marR="91428" marT="45859" marB="4585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เป้าหมายขั้นสูง (100)</a:t>
                      </a:r>
                    </a:p>
                  </a:txBody>
                  <a:tcPr marL="91428" marR="91428" marT="45859" marB="4585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41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1448" marR="91448" marT="45728" marB="457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 80</a:t>
                      </a:r>
                    </a:p>
                  </a:txBody>
                  <a:tcPr marL="91448" marR="91448" marT="45728" marB="457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  <a:endParaRPr lang="th-TH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8" marR="91448" marT="45728" marB="457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ตาราง 9">
            <a:extLst>
              <a:ext uri="{FF2B5EF4-FFF2-40B4-BE49-F238E27FC236}">
                <a16:creationId xmlns:a16="http://schemas.microsoft.com/office/drawing/2014/main" id="{94FFBD72-5562-41D1-B63C-A07659D444E6}"/>
              </a:ext>
            </a:extLst>
          </p:cNvPr>
          <p:cNvGraphicFramePr>
            <a:graphicFrameLocks noGrp="1"/>
          </p:cNvGraphicFramePr>
          <p:nvPr/>
        </p:nvGraphicFramePr>
        <p:xfrm>
          <a:off x="263352" y="1533225"/>
          <a:ext cx="877168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1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9398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คำอธิบาย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443036"/>
                  </a:ext>
                </a:extLst>
              </a:tr>
              <a:tr h="75530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20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ชี้วัดนี้เป็นการประเมินผลความสำเร็จในการผลักดันให้เกิดการปฏิรูป/ปรับปรุงประสิทธิภาพการให้บริการ เพิ่มขีดความสามารถในการแข่งขันทั้งการค้า และการลงทุนของประเทศที่ง่ายต่อการประกอบธุรกิจ ตามรายงานผลการวิจัย</a:t>
                      </a:r>
                      <a:r>
                        <a:rPr lang="th-TH" sz="1200" b="0" baseline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baseline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Doing Business </a:t>
                      </a:r>
                      <a:r>
                        <a:rPr lang="th-TH" sz="1200" b="0" baseline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ของธนาคารโลก ใน</a:t>
                      </a:r>
                      <a:r>
                        <a:rPr lang="th-TH" sz="120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ค.ศ. 202</a:t>
                      </a:r>
                      <a:r>
                        <a:rPr lang="en-US" sz="120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lang="th-TH" sz="120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20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โดยประเมินผลจากความสำเร็จของการผลักดันการปรับปรุงบริหารด้านการรับชำระภาษี </a:t>
                      </a:r>
                      <a:r>
                        <a:rPr lang="th-TH" sz="1200" b="0" baseline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200" b="0" baseline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Paying Taxes)</a:t>
                      </a:r>
                      <a:r>
                        <a:rPr lang="th-TH" sz="1200" b="0" baseline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ด้านการค้าระหว่างประเทศ (</a:t>
                      </a:r>
                      <a:r>
                        <a:rPr lang="en-US" sz="1200" b="0" baseline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Trading across borders</a:t>
                      </a:r>
                      <a:r>
                        <a:rPr lang="th-TH" sz="1200" b="0" baseline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และด้าน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กระบวนการจัดซื้อจัดจ้าง  (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Contracting with the Government)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DD066185-833B-418F-931F-07300948343B}"/>
              </a:ext>
            </a:extLst>
          </p:cNvPr>
          <p:cNvSpPr txBox="1"/>
          <p:nvPr/>
        </p:nvSpPr>
        <p:spPr>
          <a:xfrm>
            <a:off x="8544272" y="1182814"/>
            <a:ext cx="1167809" cy="246221"/>
          </a:xfrm>
          <a:prstGeom prst="rect">
            <a:avLst/>
          </a:prstGeom>
          <a:solidFill>
            <a:srgbClr val="F19E65"/>
          </a:solidFill>
        </p:spPr>
        <p:txBody>
          <a:bodyPr wrap="square" anchor="ctr">
            <a:spAutoFit/>
          </a:bodyPr>
          <a:lstStyle>
            <a:defPPr>
              <a:defRPr lang="th-TH"/>
            </a:defPPr>
            <a:lvl1pPr algn="ctr">
              <a:defRPr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Inter. Index</a:t>
            </a:r>
          </a:p>
        </p:txBody>
      </p:sp>
      <p:sp>
        <p:nvSpPr>
          <p:cNvPr id="25" name="Rounded Rectangle 3">
            <a:extLst>
              <a:ext uri="{FF2B5EF4-FFF2-40B4-BE49-F238E27FC236}">
                <a16:creationId xmlns:a16="http://schemas.microsoft.com/office/drawing/2014/main" id="{94979F5B-8F71-4FBE-B3F1-FC7BB79FB47A}"/>
              </a:ext>
            </a:extLst>
          </p:cNvPr>
          <p:cNvSpPr/>
          <p:nvPr/>
        </p:nvSpPr>
        <p:spPr bwMode="gray">
          <a:xfrm>
            <a:off x="335360" y="764704"/>
            <a:ext cx="7699175" cy="62520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กล่องข้อความ 5">
            <a:extLst>
              <a:ext uri="{FF2B5EF4-FFF2-40B4-BE49-F238E27FC236}">
                <a16:creationId xmlns:a16="http://schemas.microsoft.com/office/drawing/2014/main" id="{DFF211C1-B4AC-41B9-BAB4-5AF49DD704EF}"/>
              </a:ext>
            </a:extLst>
          </p:cNvPr>
          <p:cNvSpPr txBox="1"/>
          <p:nvPr/>
        </p:nvSpPr>
        <p:spPr>
          <a:xfrm>
            <a:off x="551384" y="820934"/>
            <a:ext cx="7344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indent="-233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Tahoma" panose="020B0604030504040204" pitchFamily="34" charset="0"/>
              </a:rPr>
              <a:t>8</a:t>
            </a:r>
            <a:r>
              <a:rPr lang="th-TH" sz="1400" b="1" dirty="0">
                <a:solidFill>
                  <a:prstClr val="black"/>
                </a:solidFill>
                <a:ea typeface="Tahoma" panose="020B0604030504040204" pitchFamily="34" charset="0"/>
              </a:rPr>
              <a:t>. ความสำเร็จของการผลักดันอันดับความยากง่ายในการประกอบธุรกิจของประเทศไทย (</a:t>
            </a:r>
            <a:r>
              <a:rPr lang="en-US" sz="1400" b="1" dirty="0">
                <a:solidFill>
                  <a:prstClr val="black"/>
                </a:solidFill>
                <a:ea typeface="Tahoma" panose="020B0604030504040204" pitchFamily="34" charset="0"/>
              </a:rPr>
              <a:t>Doing Business) </a:t>
            </a:r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E542C0F5-CB32-4877-BD9B-818535546A59}"/>
              </a:ext>
            </a:extLst>
          </p:cNvPr>
          <p:cNvSpPr txBox="1"/>
          <p:nvPr/>
        </p:nvSpPr>
        <p:spPr>
          <a:xfrm>
            <a:off x="1674165" y="84587"/>
            <a:ext cx="770694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rgbClr val="0033CC"/>
                </a:solidFill>
              </a:rPr>
              <a:t>ตัวชี้วัดกระทรวงการคลัง</a:t>
            </a:r>
            <a:endParaRPr lang="en-US" sz="2000" b="1" dirty="0">
              <a:solidFill>
                <a:srgbClr val="0033CC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prstClr val="white">
                    <a:lumMod val="50000"/>
                  </a:prstClr>
                </a:solidFill>
                <a:ea typeface="Tahoma" pitchFamily="34" charset="0"/>
              </a:rPr>
              <a:t>ตามมาตรการปรับปรุงประสิทธิภาพในการปฏิบัติราชการ </a:t>
            </a:r>
            <a:r>
              <a:rPr lang="th-TH" sz="1400" b="1" dirty="0">
                <a:solidFill>
                  <a:prstClr val="black"/>
                </a:solidFill>
                <a:ea typeface="Tahoma" pitchFamily="34" charset="0"/>
              </a:rPr>
              <a:t>ประจำปีงบประมาณ พ.ศ. </a:t>
            </a:r>
            <a:r>
              <a:rPr lang="en-US" sz="1400" b="1" dirty="0">
                <a:solidFill>
                  <a:prstClr val="black"/>
                </a:solidFill>
                <a:ea typeface="Tahoma" pitchFamily="34" charset="0"/>
              </a:rPr>
              <a:t>2565</a:t>
            </a:r>
            <a:endParaRPr lang="th-TH" sz="900" b="1" dirty="0">
              <a:solidFill>
                <a:prstClr val="black"/>
              </a:solidFill>
              <a:ea typeface="Tahoma" pitchFamily="34" charset="0"/>
            </a:endParaRPr>
          </a:p>
        </p:txBody>
      </p:sp>
      <p:sp>
        <p:nvSpPr>
          <p:cNvPr id="28" name="กล่องข้อความ 10">
            <a:extLst>
              <a:ext uri="{FF2B5EF4-FFF2-40B4-BE49-F238E27FC236}">
                <a16:creationId xmlns:a16="http://schemas.microsoft.com/office/drawing/2014/main" id="{E3041675-8986-4F47-A6E5-6D76D4D0F49B}"/>
              </a:ext>
            </a:extLst>
          </p:cNvPr>
          <p:cNvSpPr txBox="1"/>
          <p:nvPr/>
        </p:nvSpPr>
        <p:spPr>
          <a:xfrm>
            <a:off x="549242" y="209448"/>
            <a:ext cx="922047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prstClr val="white"/>
                </a:solidFill>
                <a:ea typeface="Tahoma" panose="020B0604030504040204" pitchFamily="34" charset="0"/>
              </a:rPr>
              <a:t>ตัวอย่าง</a:t>
            </a:r>
            <a:endParaRPr lang="en-US" sz="1600" b="1" dirty="0">
              <a:solidFill>
                <a:prstClr val="white"/>
              </a:solidFill>
              <a:ea typeface="Tahoma" panose="020B0604030504040204" pitchFamily="34" charset="0"/>
            </a:endParaRPr>
          </a:p>
        </p:txBody>
      </p:sp>
      <p:sp>
        <p:nvSpPr>
          <p:cNvPr id="29" name="กล่องข้อความ 13">
            <a:extLst>
              <a:ext uri="{FF2B5EF4-FFF2-40B4-BE49-F238E27FC236}">
                <a16:creationId xmlns:a16="http://schemas.microsoft.com/office/drawing/2014/main" id="{CF5BB3F2-092A-4216-ABA2-88B806CEF1AB}"/>
              </a:ext>
            </a:extLst>
          </p:cNvPr>
          <p:cNvSpPr txBox="1"/>
          <p:nvPr/>
        </p:nvSpPr>
        <p:spPr>
          <a:xfrm>
            <a:off x="8544273" y="764704"/>
            <a:ext cx="1167809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th-TH"/>
            </a:defPPr>
            <a:lvl1pPr algn="ctr">
              <a:defRPr sz="1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</a:rPr>
              <a:t>Joint KPIs</a:t>
            </a:r>
            <a:r>
              <a:rPr lang="th-TH" sz="1000" dirty="0">
                <a:solidFill>
                  <a:prstClr val="black"/>
                </a:solidFill>
              </a:rPr>
              <a:t>ภายในกระทรวง</a:t>
            </a:r>
            <a:endParaRPr lang="en-US" sz="1000" dirty="0">
              <a:solidFill>
                <a:prstClr val="black"/>
              </a:solidFill>
            </a:endParaRPr>
          </a:p>
        </p:txBody>
      </p:sp>
      <p:grpSp>
        <p:nvGrpSpPr>
          <p:cNvPr id="30" name="กลุ่ม 4">
            <a:extLst>
              <a:ext uri="{FF2B5EF4-FFF2-40B4-BE49-F238E27FC236}">
                <a16:creationId xmlns:a16="http://schemas.microsoft.com/office/drawing/2014/main" id="{087BE0C9-915C-4853-988B-7C786D9A5324}"/>
              </a:ext>
            </a:extLst>
          </p:cNvPr>
          <p:cNvGrpSpPr>
            <a:grpSpLocks/>
          </p:cNvGrpSpPr>
          <p:nvPr/>
        </p:nvGrpSpPr>
        <p:grpSpPr bwMode="auto">
          <a:xfrm>
            <a:off x="11045730" y="774358"/>
            <a:ext cx="1107285" cy="615553"/>
            <a:chOff x="7094187" y="1707729"/>
            <a:chExt cx="1164188" cy="613365"/>
          </a:xfrm>
        </p:grpSpPr>
        <p:pic>
          <p:nvPicPr>
            <p:cNvPr id="31" name="Picture 1" descr="C:\Users\dathpan\Downloads\056aac9a306aef891367aae43a86394b.jpg">
              <a:extLst>
                <a:ext uri="{FF2B5EF4-FFF2-40B4-BE49-F238E27FC236}">
                  <a16:creationId xmlns:a16="http://schemas.microsoft.com/office/drawing/2014/main" id="{A6BC950A-F399-4BD4-BE76-AE2E530FF2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9" t="8192" r="17099" b="14839"/>
            <a:stretch>
              <a:fillRect/>
            </a:stretch>
          </p:blipFill>
          <p:spPr bwMode="auto">
            <a:xfrm>
              <a:off x="7286862" y="1707729"/>
              <a:ext cx="742574" cy="61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2">
              <a:extLst>
                <a:ext uri="{FF2B5EF4-FFF2-40B4-BE49-F238E27FC236}">
                  <a16:creationId xmlns:a16="http://schemas.microsoft.com/office/drawing/2014/main" id="{54240D7C-FB84-4B9F-B205-C71A33C738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4187" y="1848543"/>
              <a:ext cx="1164188" cy="39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altLang="th-TH" sz="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น้ำหนัก</a:t>
              </a:r>
              <a:endParaRPr lang="en-US" altLang="th-TH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16" name="ตาราง 9">
            <a:extLst>
              <a:ext uri="{FF2B5EF4-FFF2-40B4-BE49-F238E27FC236}">
                <a16:creationId xmlns:a16="http://schemas.microsoft.com/office/drawing/2014/main" id="{777B134A-9372-41E5-A46C-50616EA7A549}"/>
              </a:ext>
            </a:extLst>
          </p:cNvPr>
          <p:cNvGraphicFramePr>
            <a:graphicFrameLocks noGrp="1"/>
          </p:cNvGraphicFramePr>
          <p:nvPr/>
        </p:nvGraphicFramePr>
        <p:xfrm>
          <a:off x="286038" y="6073775"/>
          <a:ext cx="8138160" cy="64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8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574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ประโยชน์ที่ประชาชนจะได้รับ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115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การให้บริการของหน่วยงานภาครัฐมีประสิทธิภาพ สามารถอำนวยความสะดวกในการประกอบธุรกิจ และยกระดับการเข้าถึงบริการภาครัฐได้สะดวกรวดเร็วและโปร่งใสยิ่งขึ้น รวมทั้งเพิ่มขีดความสามารถในการแข่งขันของประเทศ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76D11947-D79E-42CB-B6FD-E829A962DAB5}"/>
              </a:ext>
            </a:extLst>
          </p:cNvPr>
          <p:cNvGraphicFramePr>
            <a:graphicFrameLocks noGrp="1"/>
          </p:cNvGraphicFramePr>
          <p:nvPr/>
        </p:nvGraphicFramePr>
        <p:xfrm>
          <a:off x="281598" y="3816828"/>
          <a:ext cx="6030426" cy="64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0426">
                  <a:extLst>
                    <a:ext uri="{9D8B030D-6E8A-4147-A177-3AD203B41FA5}">
                      <a16:colId xmlns:a16="http://schemas.microsoft.com/office/drawing/2014/main" val="1661457189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เป้าหมายการดำเนินงาน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เดือน (ต.ค.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 – 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6634"/>
                  </a:ext>
                </a:extLst>
              </a:tr>
              <a:tr h="3447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เป้าหมายตามแผนการดำเนินงานในการปรับปรุงประสิทธิภาพการให้บริการ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ตาราง 4">
            <a:extLst>
              <a:ext uri="{FF2B5EF4-FFF2-40B4-BE49-F238E27FC236}">
                <a16:creationId xmlns:a16="http://schemas.microsoft.com/office/drawing/2014/main" id="{D5F4F46C-31DC-4BE7-85BD-5C672A9298D6}"/>
              </a:ext>
            </a:extLst>
          </p:cNvPr>
          <p:cNvGraphicFramePr>
            <a:graphicFrameLocks noGrp="1"/>
          </p:cNvGraphicFramePr>
          <p:nvPr/>
        </p:nvGraphicFramePr>
        <p:xfrm>
          <a:off x="9803151" y="764704"/>
          <a:ext cx="1333409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409">
                  <a:extLst>
                    <a:ext uri="{9D8B030D-6E8A-4147-A177-3AD203B41FA5}">
                      <a16:colId xmlns:a16="http://schemas.microsoft.com/office/drawing/2014/main" val="37383232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หน่วยงานที่รับผิดชอบ</a:t>
                      </a:r>
                      <a:endParaRPr lang="en-US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652984"/>
                  </a:ext>
                </a:extLst>
              </a:tr>
              <a:tr h="294118">
                <a:tc>
                  <a:txBody>
                    <a:bodyPr/>
                    <a:lstStyle/>
                    <a:p>
                      <a:pPr marL="174625" indent="-174625">
                        <a:buFont typeface="+mj-lt"/>
                        <a:buAutoNum type="arabicParenR"/>
                      </a:pP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กรมสรรพากร</a:t>
                      </a:r>
                    </a:p>
                    <a:p>
                      <a:pPr marL="174625" indent="-174625">
                        <a:buFont typeface="+mj-lt"/>
                        <a:buAutoNum type="arabicParenR"/>
                      </a:pP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กรมศุลกากร</a:t>
                      </a:r>
                    </a:p>
                    <a:p>
                      <a:pPr marL="174625" indent="-174625">
                        <a:buFont typeface="+mj-lt"/>
                        <a:buAutoNum type="arabicParenR"/>
                      </a:pP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กรมบัญชีกลาง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283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08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666FE82C-5698-4DDE-9212-83E587C25E98}"/>
              </a:ext>
            </a:extLst>
          </p:cNvPr>
          <p:cNvGrpSpPr/>
          <p:nvPr/>
        </p:nvGrpSpPr>
        <p:grpSpPr>
          <a:xfrm>
            <a:off x="-1364" y="4383604"/>
            <a:ext cx="9096220" cy="1005840"/>
            <a:chOff x="10300" y="3113159"/>
            <a:chExt cx="9096220" cy="100584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27C64EC-C851-4E13-98D6-75F288E60216}"/>
                </a:ext>
              </a:extLst>
            </p:cNvPr>
            <p:cNvSpPr/>
            <p:nvPr/>
          </p:nvSpPr>
          <p:spPr>
            <a:xfrm>
              <a:off x="563049" y="3113159"/>
              <a:ext cx="8543471" cy="1005840"/>
            </a:xfrm>
            <a:prstGeom prst="rect">
              <a:avLst/>
            </a:prstGeom>
            <a:noFill/>
            <a:ln w="19050">
              <a:solidFill>
                <a:srgbClr val="B4C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4313" indent="-214313" algn="ctr">
                <a:buFont typeface="Arial" panose="020B0604020202020204" pitchFamily="34" charset="0"/>
                <a:buChar char="•"/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373DB-3CA0-4B8A-AC53-F1188B213FFE}"/>
                </a:ext>
              </a:extLst>
            </p:cNvPr>
            <p:cNvSpPr/>
            <p:nvPr/>
          </p:nvSpPr>
          <p:spPr>
            <a:xfrm rot="16200000">
              <a:off x="-259267" y="3382726"/>
              <a:ext cx="1005840" cy="466705"/>
            </a:xfrm>
            <a:prstGeom prst="rect">
              <a:avLst/>
            </a:prstGeom>
            <a:solidFill>
              <a:srgbClr val="647E8E"/>
            </a:solidFill>
            <a:ln>
              <a:solidFill>
                <a:srgbClr val="647E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8588" indent="-128588" algn="ctr">
                <a:buFont typeface="Arial" panose="020B0604020202020204" pitchFamily="34" charset="0"/>
                <a:buChar char="•"/>
                <a:defRPr/>
              </a:pPr>
              <a:endParaRPr lang="en-US" sz="750" spc="-3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773F5B1E-ADEC-4787-8EBF-70DFE7161C23}"/>
              </a:ext>
            </a:extLst>
          </p:cNvPr>
          <p:cNvSpPr/>
          <p:nvPr/>
        </p:nvSpPr>
        <p:spPr>
          <a:xfrm rot="16200000">
            <a:off x="-221945" y="4728418"/>
            <a:ext cx="1030035" cy="34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900" b="1" spc="-3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ตัวชี้วัดระดับกระทรวง</a:t>
            </a:r>
            <a:endParaRPr lang="en-US" sz="900" b="1" spc="-3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2AD0A582-FEE3-476B-B695-CBB8B9621579}"/>
              </a:ext>
            </a:extLst>
          </p:cNvPr>
          <p:cNvSpPr txBox="1">
            <a:spLocks/>
          </p:cNvSpPr>
          <p:nvPr/>
        </p:nvSpPr>
        <p:spPr>
          <a:xfrm>
            <a:off x="386822" y="166976"/>
            <a:ext cx="861060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ความเชื่อมโยงยุทธศาสตร์ระดับชาติกับตัวชี้วัดของ</a:t>
            </a:r>
            <a:r>
              <a:rPr lang="th-TH" sz="1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กระทรวง.....</a:t>
            </a:r>
            <a:endParaRPr lang="th-TH" sz="17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Pentagon 217">
            <a:extLst>
              <a:ext uri="{FF2B5EF4-FFF2-40B4-BE49-F238E27FC236}">
                <a16:creationId xmlns:a16="http://schemas.microsoft.com/office/drawing/2014/main" id="{2F1468F8-88EF-4B9D-9DB4-E807F77351E1}"/>
              </a:ext>
            </a:extLst>
          </p:cNvPr>
          <p:cNvSpPr/>
          <p:nvPr/>
        </p:nvSpPr>
        <p:spPr>
          <a:xfrm>
            <a:off x="2754399" y="1121057"/>
            <a:ext cx="3316247" cy="262725"/>
          </a:xfrm>
          <a:prstGeom prst="homePlate">
            <a:avLst>
              <a:gd name="adj" fmla="val 256"/>
            </a:avLst>
          </a:prstGeom>
          <a:solidFill>
            <a:srgbClr val="C6A690"/>
          </a:solidFill>
          <a:ln w="28575">
            <a:solidFill>
              <a:srgbClr val="9B6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105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แผนฯ </a:t>
            </a:r>
            <a:r>
              <a:rPr lang="en-US" altLang="en-US" sz="105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th-TH" altLang="en-US" sz="105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Pentagon 218">
            <a:extLst>
              <a:ext uri="{FF2B5EF4-FFF2-40B4-BE49-F238E27FC236}">
                <a16:creationId xmlns:a16="http://schemas.microsoft.com/office/drawing/2014/main" id="{942D5B31-5A96-4276-A568-DC57FD3A1AC8}"/>
              </a:ext>
            </a:extLst>
          </p:cNvPr>
          <p:cNvSpPr/>
          <p:nvPr/>
        </p:nvSpPr>
        <p:spPr>
          <a:xfrm>
            <a:off x="551384" y="1121057"/>
            <a:ext cx="2117528" cy="255866"/>
          </a:xfrm>
          <a:prstGeom prst="homePlate">
            <a:avLst>
              <a:gd name="adj" fmla="val 256"/>
            </a:avLst>
          </a:prstGeom>
          <a:solidFill>
            <a:srgbClr val="847072"/>
          </a:solidFill>
          <a:ln w="28575">
            <a:solidFill>
              <a:srgbClr val="685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14">
              <a:defRPr/>
            </a:pPr>
            <a:r>
              <a:rPr lang="th-TH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แผนแม่บทภายใต้ยุทธศาสตร์ชาติ </a:t>
            </a:r>
          </a:p>
        </p:txBody>
      </p:sp>
      <p:sp>
        <p:nvSpPr>
          <p:cNvPr id="65" name="Pentagon 219">
            <a:extLst>
              <a:ext uri="{FF2B5EF4-FFF2-40B4-BE49-F238E27FC236}">
                <a16:creationId xmlns:a16="http://schemas.microsoft.com/office/drawing/2014/main" id="{9823F199-D3CE-45D9-9D51-10A20E824E17}"/>
              </a:ext>
            </a:extLst>
          </p:cNvPr>
          <p:cNvSpPr/>
          <p:nvPr/>
        </p:nvSpPr>
        <p:spPr>
          <a:xfrm>
            <a:off x="7808058" y="1121056"/>
            <a:ext cx="4310435" cy="271221"/>
          </a:xfrm>
          <a:prstGeom prst="homePlate">
            <a:avLst>
              <a:gd name="adj" fmla="val 256"/>
            </a:avLst>
          </a:prstGeom>
          <a:solidFill>
            <a:srgbClr val="385723"/>
          </a:solidFill>
          <a:ln w="28575">
            <a:solidFill>
              <a:srgbClr val="C5E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105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นโยบายรัฐบาล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2B35C2D-623F-43C0-AC27-129F1DFB38A0}"/>
              </a:ext>
            </a:extLst>
          </p:cNvPr>
          <p:cNvSpPr/>
          <p:nvPr/>
        </p:nvSpPr>
        <p:spPr>
          <a:xfrm>
            <a:off x="551386" y="3693352"/>
            <a:ext cx="11622610" cy="639050"/>
          </a:xfrm>
          <a:prstGeom prst="rect">
            <a:avLst/>
          </a:prstGeom>
          <a:solidFill>
            <a:schemeClr val="bg1"/>
          </a:solidFill>
          <a:ln w="19050">
            <a:solidFill>
              <a:srgbClr val="DCC5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thaiDist" fontAlgn="t">
              <a:lnSpc>
                <a:spcPct val="150000"/>
              </a:lnSpc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D1E0CAD-411F-404C-9C82-E07EC8D24202}"/>
              </a:ext>
            </a:extLst>
          </p:cNvPr>
          <p:cNvSpPr txBox="1"/>
          <p:nvPr/>
        </p:nvSpPr>
        <p:spPr>
          <a:xfrm>
            <a:off x="0" y="754459"/>
            <a:ext cx="12191999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th-TH" sz="1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</a:rPr>
              <a:t>ยุทธศาสตร์ชาติ พ.ศ. </a:t>
            </a:r>
            <a:r>
              <a:rPr lang="en-US" sz="1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</a:rPr>
              <a:t>2561 – 2580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FFA96FD-3240-4C47-85C2-3E170E850042}"/>
              </a:ext>
            </a:extLst>
          </p:cNvPr>
          <p:cNvSpPr/>
          <p:nvPr/>
        </p:nvSpPr>
        <p:spPr>
          <a:xfrm>
            <a:off x="2767054" y="1441420"/>
            <a:ext cx="3316247" cy="707886"/>
          </a:xfrm>
          <a:prstGeom prst="rect">
            <a:avLst/>
          </a:prstGeom>
          <a:solidFill>
            <a:srgbClr val="F6EFEA"/>
          </a:solidFill>
          <a:ln>
            <a:solidFill>
              <a:srgbClr val="BC8A6C"/>
            </a:solidFill>
          </a:ln>
        </p:spPr>
        <p:txBody>
          <a:bodyPr wrap="square" lIns="45720" rIns="45720">
            <a:spAutoFit/>
          </a:bodyPr>
          <a:lstStyle/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r>
              <a:rPr lang="th-TH" sz="1000" spc="-50" dirty="0">
                <a:solidFill>
                  <a:prstClr val="black"/>
                </a:solidFill>
                <a:ea typeface="Tahoma" panose="020B0604030504040204" pitchFamily="34" charset="0"/>
              </a:rPr>
              <a:t>....</a:t>
            </a:r>
          </a:p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r>
              <a:rPr lang="th-TH" sz="1000" spc="-50" dirty="0">
                <a:solidFill>
                  <a:prstClr val="black"/>
                </a:solidFill>
                <a:ea typeface="Tahoma" panose="020B0604030504040204" pitchFamily="34" charset="0"/>
              </a:rPr>
              <a:t>.....</a:t>
            </a:r>
          </a:p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endParaRPr lang="th-TH" sz="1000" spc="-60" dirty="0">
              <a:solidFill>
                <a:schemeClr val="tx1"/>
              </a:solidFill>
              <a:ea typeface="Tahoma" panose="020B0604030504040204" pitchFamily="34" charset="0"/>
            </a:endParaRPr>
          </a:p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endParaRPr lang="en-US" sz="1000" dirty="0">
              <a:solidFill>
                <a:schemeClr val="tx1"/>
              </a:solidFill>
              <a:ea typeface="Tahoma" panose="020B060403050404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EA3490F-F185-48BF-8B98-11280E405275}"/>
              </a:ext>
            </a:extLst>
          </p:cNvPr>
          <p:cNvSpPr/>
          <p:nvPr/>
        </p:nvSpPr>
        <p:spPr>
          <a:xfrm>
            <a:off x="551385" y="1441419"/>
            <a:ext cx="2141271" cy="707886"/>
          </a:xfrm>
          <a:prstGeom prst="rect">
            <a:avLst/>
          </a:prstGeom>
          <a:solidFill>
            <a:srgbClr val="E6E2E2"/>
          </a:solidFill>
          <a:ln>
            <a:solidFill>
              <a:srgbClr val="847072"/>
            </a:solidFill>
          </a:ln>
        </p:spPr>
        <p:txBody>
          <a:bodyPr wrap="square" lIns="45720" rIns="45720">
            <a:spAutoFit/>
          </a:bodyPr>
          <a:lstStyle/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r>
              <a:rPr lang="th-TH" sz="1000" dirty="0">
                <a:solidFill>
                  <a:prstClr val="black"/>
                </a:solidFill>
                <a:ea typeface="Tahoma" panose="020B0604030504040204" pitchFamily="34" charset="0"/>
              </a:rPr>
              <a:t>......</a:t>
            </a:r>
          </a:p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endParaRPr lang="th-TH" sz="1000" dirty="0">
              <a:solidFill>
                <a:prstClr val="black"/>
              </a:solidFill>
              <a:ea typeface="Tahoma" panose="020B0604030504040204" pitchFamily="34" charset="0"/>
            </a:endParaRPr>
          </a:p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endParaRPr lang="th-TH" sz="1000" dirty="0">
              <a:solidFill>
                <a:prstClr val="black"/>
              </a:solidFill>
              <a:ea typeface="Tahoma" panose="020B0604030504040204" pitchFamily="34" charset="0"/>
            </a:endParaRPr>
          </a:p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endParaRPr lang="th-TH" sz="1000" dirty="0">
              <a:solidFill>
                <a:prstClr val="black"/>
              </a:solidFill>
              <a:ea typeface="Tahoma" panose="020B060403050404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E46DAF6-2B23-438A-9111-2A6F644A3CD5}"/>
              </a:ext>
            </a:extLst>
          </p:cNvPr>
          <p:cNvSpPr/>
          <p:nvPr/>
        </p:nvSpPr>
        <p:spPr>
          <a:xfrm rot="16200000">
            <a:off x="-322443" y="1457388"/>
            <a:ext cx="1111593" cy="466705"/>
          </a:xfrm>
          <a:prstGeom prst="rect">
            <a:avLst/>
          </a:prstGeom>
          <a:solidFill>
            <a:srgbClr val="3D313F"/>
          </a:solidFill>
          <a:ln>
            <a:solidFill>
              <a:srgbClr val="3D3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แผน/นโยบาย</a:t>
            </a:r>
            <a:endParaRPr lang="en-US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4B4DBB9-959D-4313-ACB5-BAA4BD6A83B8}"/>
              </a:ext>
            </a:extLst>
          </p:cNvPr>
          <p:cNvSpPr/>
          <p:nvPr/>
        </p:nvSpPr>
        <p:spPr>
          <a:xfrm rot="16200000">
            <a:off x="-69394" y="3807078"/>
            <a:ext cx="623499" cy="448702"/>
          </a:xfrm>
          <a:prstGeom prst="rect">
            <a:avLst/>
          </a:prstGeom>
          <a:solidFill>
            <a:srgbClr val="915E4D"/>
          </a:solidFill>
          <a:ln>
            <a:solidFill>
              <a:srgbClr val="915E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defRPr/>
            </a:pPr>
            <a:r>
              <a:rPr lang="th-TH" sz="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แผนยุทธศาสตร์กระทรวง</a:t>
            </a:r>
            <a:endParaRPr lang="en-US" sz="8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Rounded Rectangle 208">
            <a:extLst>
              <a:ext uri="{FF2B5EF4-FFF2-40B4-BE49-F238E27FC236}">
                <a16:creationId xmlns:a16="http://schemas.microsoft.com/office/drawing/2014/main" id="{893197F1-DAA7-46DC-A5E7-2EC37C5EB896}"/>
              </a:ext>
            </a:extLst>
          </p:cNvPr>
          <p:cNvSpPr/>
          <p:nvPr/>
        </p:nvSpPr>
        <p:spPr bwMode="auto">
          <a:xfrm>
            <a:off x="1991544" y="3714046"/>
            <a:ext cx="138357" cy="231710"/>
          </a:xfrm>
          <a:prstGeom prst="roundRect">
            <a:avLst/>
          </a:prstGeom>
          <a:solidFill>
            <a:srgbClr val="647E8E"/>
          </a:solidFill>
          <a:ln>
            <a:solidFill>
              <a:srgbClr val="647E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93" name="Rounded Rectangle 209">
            <a:extLst>
              <a:ext uri="{FF2B5EF4-FFF2-40B4-BE49-F238E27FC236}">
                <a16:creationId xmlns:a16="http://schemas.microsoft.com/office/drawing/2014/main" id="{C71F72AB-DA79-4EB2-A041-B92E52B13938}"/>
              </a:ext>
            </a:extLst>
          </p:cNvPr>
          <p:cNvSpPr/>
          <p:nvPr/>
        </p:nvSpPr>
        <p:spPr bwMode="auto">
          <a:xfrm>
            <a:off x="4445475" y="3714046"/>
            <a:ext cx="138357" cy="231710"/>
          </a:xfrm>
          <a:prstGeom prst="roundRect">
            <a:avLst/>
          </a:prstGeom>
          <a:solidFill>
            <a:srgbClr val="647E8E"/>
          </a:solidFill>
          <a:ln>
            <a:solidFill>
              <a:srgbClr val="647E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94" name="Rounded Rectangle 210">
            <a:extLst>
              <a:ext uri="{FF2B5EF4-FFF2-40B4-BE49-F238E27FC236}">
                <a16:creationId xmlns:a16="http://schemas.microsoft.com/office/drawing/2014/main" id="{3821D329-51A7-4336-9210-608570194D9C}"/>
              </a:ext>
            </a:extLst>
          </p:cNvPr>
          <p:cNvSpPr/>
          <p:nvPr/>
        </p:nvSpPr>
        <p:spPr bwMode="auto">
          <a:xfrm>
            <a:off x="6965755" y="3714046"/>
            <a:ext cx="138357" cy="231710"/>
          </a:xfrm>
          <a:prstGeom prst="roundRect">
            <a:avLst/>
          </a:prstGeom>
          <a:solidFill>
            <a:srgbClr val="647E8E"/>
          </a:solidFill>
          <a:ln>
            <a:solidFill>
              <a:srgbClr val="647E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95" name="Rounded Rectangle 211">
            <a:extLst>
              <a:ext uri="{FF2B5EF4-FFF2-40B4-BE49-F238E27FC236}">
                <a16:creationId xmlns:a16="http://schemas.microsoft.com/office/drawing/2014/main" id="{5D14738B-01F7-4FD3-9391-28CD86FED524}"/>
              </a:ext>
            </a:extLst>
          </p:cNvPr>
          <p:cNvSpPr/>
          <p:nvPr/>
        </p:nvSpPr>
        <p:spPr bwMode="auto">
          <a:xfrm>
            <a:off x="9486035" y="3714046"/>
            <a:ext cx="138357" cy="231710"/>
          </a:xfrm>
          <a:prstGeom prst="roundRect">
            <a:avLst/>
          </a:prstGeom>
          <a:solidFill>
            <a:srgbClr val="647E8E"/>
          </a:solidFill>
          <a:ln>
            <a:solidFill>
              <a:srgbClr val="647E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96" name="TextBox 102">
            <a:extLst>
              <a:ext uri="{FF2B5EF4-FFF2-40B4-BE49-F238E27FC236}">
                <a16:creationId xmlns:a16="http://schemas.microsoft.com/office/drawing/2014/main" id="{ABA9F4E9-8610-47D4-9525-D3F93771C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22" y="4018146"/>
            <a:ext cx="28322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....................................</a:t>
            </a:r>
          </a:p>
        </p:txBody>
      </p:sp>
      <p:sp>
        <p:nvSpPr>
          <p:cNvPr id="97" name="TextBox 102">
            <a:extLst>
              <a:ext uri="{FF2B5EF4-FFF2-40B4-BE49-F238E27FC236}">
                <a16:creationId xmlns:a16="http://schemas.microsoft.com/office/drawing/2014/main" id="{11BB7DA4-8FE5-4D71-ACD6-7E02132E1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417" y="4020850"/>
            <a:ext cx="16665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………………………….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TextBox 102">
            <a:extLst>
              <a:ext uri="{FF2B5EF4-FFF2-40B4-BE49-F238E27FC236}">
                <a16:creationId xmlns:a16="http://schemas.microsoft.com/office/drawing/2014/main" id="{AF42CCE7-8715-47A1-BE67-8F076423C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008" y="4046875"/>
            <a:ext cx="170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............................</a:t>
            </a:r>
          </a:p>
        </p:txBody>
      </p:sp>
      <p:sp>
        <p:nvSpPr>
          <p:cNvPr id="99" name="TextBox 102">
            <a:extLst>
              <a:ext uri="{FF2B5EF4-FFF2-40B4-BE49-F238E27FC236}">
                <a16:creationId xmlns:a16="http://schemas.microsoft.com/office/drawing/2014/main" id="{F43C4723-6468-4B3D-A381-10B51120F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1872" y="4034564"/>
            <a:ext cx="1700990" cy="27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……………………………..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Pentagon 217">
            <a:extLst>
              <a:ext uri="{FF2B5EF4-FFF2-40B4-BE49-F238E27FC236}">
                <a16:creationId xmlns:a16="http://schemas.microsoft.com/office/drawing/2014/main" id="{086BD765-E782-468C-AD0F-7E505D0DE1D5}"/>
              </a:ext>
            </a:extLst>
          </p:cNvPr>
          <p:cNvSpPr/>
          <p:nvPr/>
        </p:nvSpPr>
        <p:spPr>
          <a:xfrm>
            <a:off x="6146282" y="1121056"/>
            <a:ext cx="1616446" cy="261143"/>
          </a:xfrm>
          <a:prstGeom prst="homePlate">
            <a:avLst>
              <a:gd name="adj" fmla="val 256"/>
            </a:avLst>
          </a:prstGeom>
          <a:solidFill>
            <a:srgbClr val="D5B8EA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105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แผนการปฏิรูปประเทศ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937A7D8-92E5-47FA-809A-7D1FFFEA0FB8}"/>
              </a:ext>
            </a:extLst>
          </p:cNvPr>
          <p:cNvSpPr/>
          <p:nvPr/>
        </p:nvSpPr>
        <p:spPr>
          <a:xfrm>
            <a:off x="6146281" y="1448441"/>
            <a:ext cx="1629023" cy="707886"/>
          </a:xfrm>
          <a:prstGeom prst="rect">
            <a:avLst/>
          </a:prstGeom>
          <a:solidFill>
            <a:srgbClr val="E4D2F2"/>
          </a:solidFill>
          <a:ln>
            <a:solidFill>
              <a:srgbClr val="7030A0"/>
            </a:solidFill>
          </a:ln>
        </p:spPr>
        <p:txBody>
          <a:bodyPr wrap="square" lIns="45720" rIns="45720">
            <a:noAutofit/>
          </a:bodyPr>
          <a:lstStyle/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r>
              <a:rPr lang="th-TH" sz="1000" dirty="0">
                <a:solidFill>
                  <a:prstClr val="black"/>
                </a:solidFill>
                <a:ea typeface="Tahoma" panose="020B0604030504040204" pitchFamily="34" charset="0"/>
              </a:rPr>
              <a:t>......</a:t>
            </a:r>
          </a:p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r>
              <a:rPr lang="th-TH" sz="1000" dirty="0">
                <a:solidFill>
                  <a:prstClr val="black"/>
                </a:solidFill>
                <a:ea typeface="Tahoma" panose="020B0604030504040204" pitchFamily="34" charset="0"/>
              </a:rPr>
              <a:t>......</a:t>
            </a:r>
            <a:endParaRPr lang="en-US" sz="1000" dirty="0">
              <a:solidFill>
                <a:prstClr val="black"/>
              </a:solidFill>
              <a:ea typeface="Tahoma" panose="020B060403050404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0CA95A-706D-4C8F-9E8D-65B8D35D4E08}"/>
              </a:ext>
            </a:extLst>
          </p:cNvPr>
          <p:cNvGrpSpPr/>
          <p:nvPr/>
        </p:nvGrpSpPr>
        <p:grpSpPr>
          <a:xfrm>
            <a:off x="0" y="2288962"/>
            <a:ext cx="12288688" cy="1366222"/>
            <a:chOff x="160896" y="3182081"/>
            <a:chExt cx="9149195" cy="127367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9FB6DED-0C47-46B4-8915-3CDE355F70EB}"/>
                </a:ext>
              </a:extLst>
            </p:cNvPr>
            <p:cNvSpPr/>
            <p:nvPr/>
          </p:nvSpPr>
          <p:spPr>
            <a:xfrm>
              <a:off x="194385" y="3182081"/>
              <a:ext cx="9115706" cy="1273673"/>
            </a:xfrm>
            <a:prstGeom prst="rect">
              <a:avLst/>
            </a:prstGeom>
            <a:solidFill>
              <a:srgbClr val="EEE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8B83E70-9B91-4F6D-8C49-24F053F7A988}"/>
                </a:ext>
              </a:extLst>
            </p:cNvPr>
            <p:cNvSpPr/>
            <p:nvPr/>
          </p:nvSpPr>
          <p:spPr>
            <a:xfrm rot="16200000">
              <a:off x="-297899" y="3644417"/>
              <a:ext cx="1265062" cy="347471"/>
            </a:xfrm>
            <a:prstGeom prst="rect">
              <a:avLst/>
            </a:prstGeom>
            <a:solidFill>
              <a:srgbClr val="745E78"/>
            </a:solidFill>
            <a:ln>
              <a:solidFill>
                <a:srgbClr val="745E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0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ตัวชี้วัด</a:t>
              </a:r>
              <a:endPara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518870D-787F-4F46-9729-F301C6D4AB05}"/>
              </a:ext>
            </a:extLst>
          </p:cNvPr>
          <p:cNvSpPr/>
          <p:nvPr/>
        </p:nvSpPr>
        <p:spPr>
          <a:xfrm>
            <a:off x="571344" y="2388629"/>
            <a:ext cx="2097567" cy="1234440"/>
          </a:xfrm>
          <a:prstGeom prst="rect">
            <a:avLst/>
          </a:prstGeom>
          <a:solidFill>
            <a:schemeClr val="bg1"/>
          </a:solidFill>
          <a:ln w="19050">
            <a:solidFill>
              <a:srgbClr val="847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rIns="64008" rtlCol="0" anchor="t"/>
          <a:lstStyle/>
          <a:p>
            <a:pPr marL="55563" indent="-55563" fontAlgn="t">
              <a:buFont typeface="Arial" panose="020B0604020202020204" pitchFamily="34" charset="0"/>
              <a:buChar char="•"/>
            </a:pPr>
            <a:r>
              <a:rPr lang="th-TH" sz="1000" spc="-4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......</a:t>
            </a:r>
            <a:endParaRPr lang="en-US" sz="1000" spc="-4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7475" indent="-117475" algn="thaiDist" fontAlgn="t">
              <a:buFont typeface="Arial" panose="020B0604020202020204" pitchFamily="34" charset="0"/>
              <a:buChar char="•"/>
            </a:pPr>
            <a:endParaRPr lang="th-TH" sz="750" spc="-4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AC951A3-E50B-459E-B4AE-7C9F528439B8}"/>
              </a:ext>
            </a:extLst>
          </p:cNvPr>
          <p:cNvSpPr/>
          <p:nvPr/>
        </p:nvSpPr>
        <p:spPr>
          <a:xfrm>
            <a:off x="2744607" y="2411784"/>
            <a:ext cx="4069081" cy="1190500"/>
          </a:xfrm>
          <a:prstGeom prst="rect">
            <a:avLst/>
          </a:prstGeom>
          <a:solidFill>
            <a:schemeClr val="bg1"/>
          </a:solidFill>
          <a:ln w="19050">
            <a:solidFill>
              <a:srgbClr val="BC8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rIns="64008" rtlCol="0" anchor="t"/>
          <a:lstStyle/>
          <a:p>
            <a:pPr marL="117475" indent="-117475" algn="thaiDist" fontAlgn="t">
              <a:buFont typeface="Arial" panose="020B0604020202020204" pitchFamily="34" charset="0"/>
              <a:buChar char="•"/>
            </a:pPr>
            <a:r>
              <a:rPr lang="en-US" sz="7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</a:t>
            </a:r>
          </a:p>
          <a:p>
            <a:pPr marL="117475" indent="-117475" algn="thaiDist" fontAlgn="t">
              <a:buFont typeface="Arial" panose="020B0604020202020204" pitchFamily="34" charset="0"/>
              <a:buChar char="•"/>
            </a:pPr>
            <a:r>
              <a:rPr lang="en-US" sz="7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4FE808B-519B-4554-ABA5-E71EB5D0D7A7}"/>
              </a:ext>
            </a:extLst>
          </p:cNvPr>
          <p:cNvSpPr/>
          <p:nvPr/>
        </p:nvSpPr>
        <p:spPr>
          <a:xfrm>
            <a:off x="6888088" y="2412949"/>
            <a:ext cx="5285908" cy="1193851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rIns="64008" rtlCol="0" anchor="t"/>
          <a:lstStyle/>
          <a:p>
            <a:pPr marL="114300" indent="-114300" algn="thaiDist" fontAlgn="t">
              <a:buFont typeface="Arial" panose="020B0604020202020204" pitchFamily="34" charset="0"/>
              <a:buChar char="•"/>
            </a:pPr>
            <a:r>
              <a:rPr lang="en-US" sz="800" spc="-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</a:t>
            </a:r>
          </a:p>
          <a:p>
            <a:pPr marL="114300" indent="-114300" algn="thaiDist" fontAlgn="t">
              <a:buFont typeface="Arial" panose="020B0604020202020204" pitchFamily="34" charset="0"/>
              <a:buChar char="•"/>
            </a:pPr>
            <a:r>
              <a:rPr lang="en-US" sz="800" spc="-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</a:t>
            </a:r>
            <a:endParaRPr lang="th-TH" sz="800" spc="-5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1CD8A2-1DC1-4DB5-AD43-77FA65CED554}"/>
              </a:ext>
            </a:extLst>
          </p:cNvPr>
          <p:cNvCxnSpPr>
            <a:cxnSpLocks/>
            <a:stCxn id="74" idx="2"/>
            <a:endCxn id="60" idx="0"/>
          </p:cNvCxnSpPr>
          <p:nvPr/>
        </p:nvCxnSpPr>
        <p:spPr>
          <a:xfrm flipH="1">
            <a:off x="1620128" y="2149305"/>
            <a:ext cx="1893" cy="239324"/>
          </a:xfrm>
          <a:prstGeom prst="line">
            <a:avLst/>
          </a:prstGeom>
          <a:ln w="19050">
            <a:solidFill>
              <a:srgbClr val="847072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3B62FD4-66D6-47E3-9E98-F846F12419E3}"/>
              </a:ext>
            </a:extLst>
          </p:cNvPr>
          <p:cNvCxnSpPr/>
          <p:nvPr/>
        </p:nvCxnSpPr>
        <p:spPr>
          <a:xfrm>
            <a:off x="4542616" y="2142605"/>
            <a:ext cx="351" cy="211843"/>
          </a:xfrm>
          <a:prstGeom prst="line">
            <a:avLst/>
          </a:prstGeom>
          <a:ln w="19050">
            <a:solidFill>
              <a:srgbClr val="BC8A6C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181312A5-0EE0-4BF4-8585-046FF98A3300}"/>
              </a:ext>
            </a:extLst>
          </p:cNvPr>
          <p:cNvCxnSpPr>
            <a:cxnSpLocks/>
            <a:stCxn id="102" idx="2"/>
            <a:endCxn id="68" idx="0"/>
          </p:cNvCxnSpPr>
          <p:nvPr/>
        </p:nvCxnSpPr>
        <p:spPr>
          <a:xfrm rot="16200000" flipH="1">
            <a:off x="8117606" y="999513"/>
            <a:ext cx="256622" cy="2570249"/>
          </a:xfrm>
          <a:prstGeom prst="bentConnector3">
            <a:avLst>
              <a:gd name="adj1" fmla="val 50000"/>
            </a:avLst>
          </a:prstGeom>
          <a:ln w="19050">
            <a:solidFill>
              <a:srgbClr val="7030A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D639162-B548-4CEA-8DFF-434BEE09B713}"/>
              </a:ext>
            </a:extLst>
          </p:cNvPr>
          <p:cNvSpPr/>
          <p:nvPr/>
        </p:nvSpPr>
        <p:spPr>
          <a:xfrm rot="16200000">
            <a:off x="-417257" y="5853536"/>
            <a:ext cx="1306269" cy="4589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900" b="1" spc="-3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หน่วยงานที่รับผิดชอบ</a:t>
            </a:r>
            <a:endParaRPr lang="en-US" sz="900" b="1" spc="-3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A74F9DB-4CC3-4075-BFC8-B5DEA173C2B0}"/>
              </a:ext>
            </a:extLst>
          </p:cNvPr>
          <p:cNvSpPr/>
          <p:nvPr/>
        </p:nvSpPr>
        <p:spPr>
          <a:xfrm>
            <a:off x="1919557" y="5575528"/>
            <a:ext cx="953302" cy="580359"/>
          </a:xfrm>
          <a:prstGeom prst="rect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228600" indent="-228600" defTabSz="457200">
              <a:lnSpc>
                <a:spcPct val="110000"/>
              </a:lnSpc>
              <a:buAutoNum type="arabicParenR"/>
              <a:defRPr/>
            </a:pPr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………………..</a:t>
            </a:r>
          </a:p>
          <a:p>
            <a:pPr marL="228600" indent="-228600" defTabSz="457200">
              <a:lnSpc>
                <a:spcPct val="110000"/>
              </a:lnSpc>
              <a:buAutoNum type="arabicParenR"/>
              <a:defRPr/>
            </a:pPr>
            <a:r>
              <a:rPr lang="en-US" sz="8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………………..</a:t>
            </a:r>
          </a:p>
          <a:p>
            <a:pPr marL="228600" indent="-228600" defTabSz="457200">
              <a:lnSpc>
                <a:spcPct val="110000"/>
              </a:lnSpc>
              <a:buAutoNum type="arabicParenR"/>
              <a:defRPr/>
            </a:pPr>
            <a:r>
              <a:rPr lang="en-US" sz="8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………………..</a:t>
            </a:r>
          </a:p>
        </p:txBody>
      </p:sp>
      <p:cxnSp>
        <p:nvCxnSpPr>
          <p:cNvPr id="118" name="Connector: Elbow 55">
            <a:extLst>
              <a:ext uri="{FF2B5EF4-FFF2-40B4-BE49-F238E27FC236}">
                <a16:creationId xmlns:a16="http://schemas.microsoft.com/office/drawing/2014/main" id="{F762A3C5-BFD6-4647-8F0A-A0453B5F4CDB}"/>
              </a:ext>
            </a:extLst>
          </p:cNvPr>
          <p:cNvCxnSpPr>
            <a:cxnSpLocks/>
          </p:cNvCxnSpPr>
          <p:nvPr/>
        </p:nvCxnSpPr>
        <p:spPr>
          <a:xfrm>
            <a:off x="2415680" y="5301208"/>
            <a:ext cx="0" cy="274320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001FBE0-380C-46D9-9AAC-F306A1D5079D}"/>
              </a:ext>
            </a:extLst>
          </p:cNvPr>
          <p:cNvSpPr/>
          <p:nvPr/>
        </p:nvSpPr>
        <p:spPr>
          <a:xfrm>
            <a:off x="7926890" y="5572519"/>
            <a:ext cx="1196506" cy="520906"/>
          </a:xfrm>
          <a:prstGeom prst="rect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228600" indent="-228600" defTabSz="457200">
              <a:lnSpc>
                <a:spcPct val="110000"/>
              </a:lnSpc>
              <a:buAutoNum type="arabicParenR"/>
              <a:defRPr/>
            </a:pPr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……………….</a:t>
            </a:r>
          </a:p>
          <a:p>
            <a:pPr marL="228600" indent="-228600" defTabSz="457200">
              <a:lnSpc>
                <a:spcPct val="110000"/>
              </a:lnSpc>
              <a:buAutoNum type="arabicParenR"/>
              <a:defRPr/>
            </a:pPr>
            <a:r>
              <a:rPr lang="en-US" sz="8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………………..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C3AB512-55A7-40A4-85B6-D290E06733A5}"/>
              </a:ext>
            </a:extLst>
          </p:cNvPr>
          <p:cNvSpPr/>
          <p:nvPr/>
        </p:nvSpPr>
        <p:spPr>
          <a:xfrm>
            <a:off x="9390032" y="5572519"/>
            <a:ext cx="852594" cy="520906"/>
          </a:xfrm>
          <a:prstGeom prst="rect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228600" indent="-228600" defTabSz="457200">
              <a:lnSpc>
                <a:spcPct val="110000"/>
              </a:lnSpc>
              <a:buAutoNum type="arabicParenR"/>
              <a:defRPr/>
            </a:pPr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……………..</a:t>
            </a:r>
          </a:p>
          <a:p>
            <a:pPr marL="228600" indent="-228600" defTabSz="457200">
              <a:lnSpc>
                <a:spcPct val="110000"/>
              </a:lnSpc>
              <a:buAutoNum type="arabicParenR"/>
              <a:defRPr/>
            </a:pPr>
            <a:r>
              <a:rPr lang="en-US" sz="8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</a:t>
            </a:r>
          </a:p>
          <a:p>
            <a:pPr marL="228600" indent="-228600" defTabSz="457200">
              <a:lnSpc>
                <a:spcPct val="110000"/>
              </a:lnSpc>
              <a:buAutoNum type="arabicParenR"/>
              <a:defRPr/>
            </a:pPr>
            <a:r>
              <a:rPr lang="en-US" sz="8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47E1696-F42A-49D5-B705-D85E2CB00778}"/>
              </a:ext>
            </a:extLst>
          </p:cNvPr>
          <p:cNvGrpSpPr/>
          <p:nvPr/>
        </p:nvGrpSpPr>
        <p:grpSpPr>
          <a:xfrm>
            <a:off x="8360168" y="6417999"/>
            <a:ext cx="2866390" cy="346249"/>
            <a:chOff x="9182" y="6171260"/>
            <a:chExt cx="2866390" cy="346249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E391D63-4178-4E8D-8909-311832816B07}"/>
                </a:ext>
              </a:extLst>
            </p:cNvPr>
            <p:cNvSpPr/>
            <p:nvPr/>
          </p:nvSpPr>
          <p:spPr>
            <a:xfrm>
              <a:off x="9182" y="6171260"/>
              <a:ext cx="2866390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th-TH" sz="700" dirty="0">
                  <a:solidFill>
                    <a:schemeClr val="tx1"/>
                  </a:solidFill>
                  <a:ea typeface="Tahoma" panose="020B0604030504040204" pitchFamily="34" charset="0"/>
                </a:rPr>
                <a:t>หมายเหตุ</a:t>
              </a:r>
            </a:p>
            <a:p>
              <a:pPr marL="227013" indent="-227013" defTabSz="457200" fontAlgn="auto"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th-TH" sz="700" dirty="0">
                  <a:solidFill>
                    <a:schemeClr val="tx1"/>
                  </a:solidFill>
                  <a:ea typeface="Tahoma" panose="020B0604030504040204" pitchFamily="34" charset="0"/>
                </a:rPr>
                <a:t>   </a:t>
              </a:r>
              <a:r>
                <a:rPr lang="en-US" sz="700" dirty="0">
                  <a:solidFill>
                    <a:schemeClr val="tx1"/>
                  </a:solidFill>
                  <a:ea typeface="Tahoma" panose="020B0604030504040204" pitchFamily="34" charset="0"/>
                </a:rPr>
                <a:t>  </a:t>
              </a:r>
              <a:r>
                <a:rPr lang="th-TH" sz="700" dirty="0">
                  <a:solidFill>
                    <a:schemeClr val="tx1"/>
                  </a:solidFill>
                  <a:ea typeface="Tahoma" panose="020B0604030504040204" pitchFamily="34" charset="0"/>
                </a:rPr>
                <a:t>คือ ตัวชี้วัดของแผนระดับชาติที่ถ่ายทอดลงสู่ตัวชี้วัดของกระทรวง</a:t>
              </a:r>
            </a:p>
          </p:txBody>
        </p:sp>
        <p:sp>
          <p:nvSpPr>
            <p:cNvPr id="135" name="5-Point Star 132">
              <a:extLst>
                <a:ext uri="{FF2B5EF4-FFF2-40B4-BE49-F238E27FC236}">
                  <a16:creationId xmlns:a16="http://schemas.microsoft.com/office/drawing/2014/main" id="{28298953-9B2E-4FFE-820F-20BDADBB784D}"/>
                </a:ext>
              </a:extLst>
            </p:cNvPr>
            <p:cNvSpPr/>
            <p:nvPr/>
          </p:nvSpPr>
          <p:spPr>
            <a:xfrm>
              <a:off x="101548" y="6352806"/>
              <a:ext cx="109728" cy="109728"/>
            </a:xfrm>
            <a:prstGeom prst="star5">
              <a:avLst/>
            </a:prstGeom>
            <a:solidFill>
              <a:srgbClr val="FFC000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77" name="Connector: Elbow 55">
            <a:extLst>
              <a:ext uri="{FF2B5EF4-FFF2-40B4-BE49-F238E27FC236}">
                <a16:creationId xmlns:a16="http://schemas.microsoft.com/office/drawing/2014/main" id="{C8B802E7-419A-484D-BB35-E1D4BF0330F5}"/>
              </a:ext>
            </a:extLst>
          </p:cNvPr>
          <p:cNvCxnSpPr>
            <a:cxnSpLocks/>
          </p:cNvCxnSpPr>
          <p:nvPr/>
        </p:nvCxnSpPr>
        <p:spPr>
          <a:xfrm>
            <a:off x="9816329" y="5302270"/>
            <a:ext cx="0" cy="274320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55">
            <a:extLst>
              <a:ext uri="{FF2B5EF4-FFF2-40B4-BE49-F238E27FC236}">
                <a16:creationId xmlns:a16="http://schemas.microsoft.com/office/drawing/2014/main" id="{3232B80A-498F-47FD-AAA0-31AB6F4E20F1}"/>
              </a:ext>
            </a:extLst>
          </p:cNvPr>
          <p:cNvCxnSpPr>
            <a:cxnSpLocks/>
          </p:cNvCxnSpPr>
          <p:nvPr/>
        </p:nvCxnSpPr>
        <p:spPr>
          <a:xfrm>
            <a:off x="8500306" y="5355035"/>
            <a:ext cx="0" cy="274320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55">
            <a:extLst>
              <a:ext uri="{FF2B5EF4-FFF2-40B4-BE49-F238E27FC236}">
                <a16:creationId xmlns:a16="http://schemas.microsoft.com/office/drawing/2014/main" id="{4824D1EB-7B72-497E-852D-C5417C0AB48E}"/>
              </a:ext>
            </a:extLst>
          </p:cNvPr>
          <p:cNvCxnSpPr>
            <a:cxnSpLocks/>
          </p:cNvCxnSpPr>
          <p:nvPr/>
        </p:nvCxnSpPr>
        <p:spPr>
          <a:xfrm>
            <a:off x="4704730" y="5301208"/>
            <a:ext cx="0" cy="274320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55">
            <a:extLst>
              <a:ext uri="{FF2B5EF4-FFF2-40B4-BE49-F238E27FC236}">
                <a16:creationId xmlns:a16="http://schemas.microsoft.com/office/drawing/2014/main" id="{1B45851C-F520-463C-8390-968DB871D7C6}"/>
              </a:ext>
            </a:extLst>
          </p:cNvPr>
          <p:cNvCxnSpPr>
            <a:cxnSpLocks/>
          </p:cNvCxnSpPr>
          <p:nvPr/>
        </p:nvCxnSpPr>
        <p:spPr>
          <a:xfrm>
            <a:off x="7199524" y="5316212"/>
            <a:ext cx="0" cy="274320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Elbow 55">
            <a:extLst>
              <a:ext uri="{FF2B5EF4-FFF2-40B4-BE49-F238E27FC236}">
                <a16:creationId xmlns:a16="http://schemas.microsoft.com/office/drawing/2014/main" id="{43C7FB0F-CC01-4D8E-8523-54DAAACEA5DE}"/>
              </a:ext>
            </a:extLst>
          </p:cNvPr>
          <p:cNvCxnSpPr>
            <a:cxnSpLocks/>
          </p:cNvCxnSpPr>
          <p:nvPr/>
        </p:nvCxnSpPr>
        <p:spPr>
          <a:xfrm>
            <a:off x="1278320" y="5331806"/>
            <a:ext cx="0" cy="274320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FC9D5BD1-9B6B-477E-84AE-B489ECA87EFC}"/>
              </a:ext>
            </a:extLst>
          </p:cNvPr>
          <p:cNvSpPr/>
          <p:nvPr/>
        </p:nvSpPr>
        <p:spPr>
          <a:xfrm>
            <a:off x="6547794" y="5572519"/>
            <a:ext cx="1087036" cy="580359"/>
          </a:xfrm>
          <a:prstGeom prst="rect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7475" indent="-117475" defTabSz="457200">
              <a:lnSpc>
                <a:spcPct val="110000"/>
              </a:lnSpc>
              <a:defRPr/>
            </a:pP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</a:t>
            </a:r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8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584367C-BD4A-4FC5-973D-3595D5842556}"/>
              </a:ext>
            </a:extLst>
          </p:cNvPr>
          <p:cNvSpPr/>
          <p:nvPr/>
        </p:nvSpPr>
        <p:spPr>
          <a:xfrm>
            <a:off x="1896243" y="4393027"/>
            <a:ext cx="1062857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9063" indent="-119063" defTabSz="457200">
              <a:defRPr/>
            </a:pP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……………….</a:t>
            </a:r>
            <a:endParaRPr lang="en-US" sz="800" spc="-2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85DF09B-36A8-4B50-9318-C91FE0F98D86}"/>
              </a:ext>
            </a:extLst>
          </p:cNvPr>
          <p:cNvSpPr/>
          <p:nvPr/>
        </p:nvSpPr>
        <p:spPr>
          <a:xfrm>
            <a:off x="7899880" y="4446123"/>
            <a:ext cx="1196506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8288" rtlCol="0" anchor="t"/>
          <a:lstStyle/>
          <a:p>
            <a:pPr marL="119063" indent="-119063" defTabSz="457200">
              <a:defRPr/>
            </a:pP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……………………..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D9F3AD5-E525-4453-9BF6-8C7793BDA6A9}"/>
              </a:ext>
            </a:extLst>
          </p:cNvPr>
          <p:cNvSpPr/>
          <p:nvPr/>
        </p:nvSpPr>
        <p:spPr>
          <a:xfrm>
            <a:off x="9167080" y="4433038"/>
            <a:ext cx="1252566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9063" indent="-119063" defTabSz="457200">
              <a:defRPr/>
            </a:pP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</a:t>
            </a:r>
            <a:r>
              <a:rPr lang="en-US" sz="80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………………….</a:t>
            </a:r>
            <a:endParaRPr lang="en-US" sz="800" kern="0" spc="-4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039E690-4AE3-401B-B3EA-603617F5B5F0}"/>
              </a:ext>
            </a:extLst>
          </p:cNvPr>
          <p:cNvSpPr/>
          <p:nvPr/>
        </p:nvSpPr>
        <p:spPr>
          <a:xfrm>
            <a:off x="4247052" y="4421771"/>
            <a:ext cx="93939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9063" indent="-119063" defTabSz="457200">
              <a:defRPr/>
            </a:pP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sz="800" spc="-7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…………………..</a:t>
            </a:r>
            <a:endParaRPr lang="en-US" sz="800" spc="-3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B1F00D9-15FE-4DC6-B8A1-8082907DEB3B}"/>
              </a:ext>
            </a:extLst>
          </p:cNvPr>
          <p:cNvSpPr/>
          <p:nvPr/>
        </p:nvSpPr>
        <p:spPr>
          <a:xfrm>
            <a:off x="6396831" y="4442230"/>
            <a:ext cx="1440440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9063" indent="-119063" defTabSz="457200">
              <a:defRPr/>
            </a:pP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………………………..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2DCBC01-3E6A-4DAE-84B9-48FE0F5785BF}"/>
              </a:ext>
            </a:extLst>
          </p:cNvPr>
          <p:cNvSpPr/>
          <p:nvPr/>
        </p:nvSpPr>
        <p:spPr>
          <a:xfrm>
            <a:off x="726222" y="4375122"/>
            <a:ext cx="1104197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9063" indent="-119063" defTabSz="457200">
              <a:defRPr/>
            </a:pP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1……………</a:t>
            </a:r>
          </a:p>
          <a:p>
            <a:pPr marL="119063" indent="-119063" defTabSz="457200">
              <a:defRPr/>
            </a:pPr>
            <a:endParaRPr lang="en-US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5-Point Star 132">
            <a:extLst>
              <a:ext uri="{FF2B5EF4-FFF2-40B4-BE49-F238E27FC236}">
                <a16:creationId xmlns:a16="http://schemas.microsoft.com/office/drawing/2014/main" id="{6A445A46-5483-408B-BFF4-B37D7E3010F2}"/>
              </a:ext>
            </a:extLst>
          </p:cNvPr>
          <p:cNvSpPr/>
          <p:nvPr/>
        </p:nvSpPr>
        <p:spPr>
          <a:xfrm>
            <a:off x="5445073" y="4489688"/>
            <a:ext cx="62455" cy="91440"/>
          </a:xfrm>
          <a:prstGeom prst="star5">
            <a:avLst/>
          </a:prstGeom>
          <a:solidFill>
            <a:srgbClr val="FFC000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Rectangle 120">
            <a:extLst>
              <a:ext uri="{FF2B5EF4-FFF2-40B4-BE49-F238E27FC236}">
                <a16:creationId xmlns:a16="http://schemas.microsoft.com/office/drawing/2014/main" id="{E8C303ED-1930-4EFE-B9D8-6BCD626C1DA6}"/>
              </a:ext>
            </a:extLst>
          </p:cNvPr>
          <p:cNvSpPr/>
          <p:nvPr/>
        </p:nvSpPr>
        <p:spPr>
          <a:xfrm>
            <a:off x="3029085" y="5575528"/>
            <a:ext cx="1095248" cy="580359"/>
          </a:xfrm>
          <a:prstGeom prst="rect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228600" indent="-228600" defTabSz="457200">
              <a:lnSpc>
                <a:spcPct val="110000"/>
              </a:lnSpc>
              <a:buAutoNum type="arabicParenR"/>
              <a:defRPr/>
            </a:pPr>
            <a:r>
              <a:rPr lang="en-US" sz="8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</a:t>
            </a:r>
          </a:p>
          <a:p>
            <a:pPr marL="228600" indent="-228600" defTabSz="457200">
              <a:lnSpc>
                <a:spcPct val="110000"/>
              </a:lnSpc>
              <a:buAutoNum type="arabicParenR"/>
              <a:defRPr/>
            </a:pPr>
            <a:r>
              <a:rPr lang="en-US" sz="8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</a:t>
            </a:r>
          </a:p>
        </p:txBody>
      </p:sp>
      <p:cxnSp>
        <p:nvCxnSpPr>
          <p:cNvPr id="124" name="Connector: Elbow 55">
            <a:extLst>
              <a:ext uri="{FF2B5EF4-FFF2-40B4-BE49-F238E27FC236}">
                <a16:creationId xmlns:a16="http://schemas.microsoft.com/office/drawing/2014/main" id="{0DFCE3A7-687A-4711-A3B3-A5EE9C200856}"/>
              </a:ext>
            </a:extLst>
          </p:cNvPr>
          <p:cNvCxnSpPr>
            <a:cxnSpLocks/>
          </p:cNvCxnSpPr>
          <p:nvPr/>
        </p:nvCxnSpPr>
        <p:spPr>
          <a:xfrm>
            <a:off x="3558480" y="5312569"/>
            <a:ext cx="0" cy="274320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11">
            <a:extLst>
              <a:ext uri="{FF2B5EF4-FFF2-40B4-BE49-F238E27FC236}">
                <a16:creationId xmlns:a16="http://schemas.microsoft.com/office/drawing/2014/main" id="{4556A208-209B-4232-8FFB-F60FB6272DF8}"/>
              </a:ext>
            </a:extLst>
          </p:cNvPr>
          <p:cNvSpPr/>
          <p:nvPr/>
        </p:nvSpPr>
        <p:spPr>
          <a:xfrm>
            <a:off x="3029084" y="4417406"/>
            <a:ext cx="1108516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9063" indent="-119063" defTabSz="457200">
              <a:defRPr/>
            </a:pP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80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………………..</a:t>
            </a:r>
            <a:endParaRPr lang="th-TH" sz="800" spc="-3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9063" indent="-119063" defTabSz="457200">
              <a:defRPr/>
            </a:pPr>
            <a:endParaRPr lang="en-US" sz="800" spc="-3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2" name="Connector: Elbow 55">
            <a:extLst>
              <a:ext uri="{FF2B5EF4-FFF2-40B4-BE49-F238E27FC236}">
                <a16:creationId xmlns:a16="http://schemas.microsoft.com/office/drawing/2014/main" id="{48D1CE0E-E1F5-4894-9EA5-B008B0DD1832}"/>
              </a:ext>
            </a:extLst>
          </p:cNvPr>
          <p:cNvCxnSpPr>
            <a:cxnSpLocks/>
          </p:cNvCxnSpPr>
          <p:nvPr/>
        </p:nvCxnSpPr>
        <p:spPr>
          <a:xfrm>
            <a:off x="5812865" y="5340366"/>
            <a:ext cx="0" cy="274320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84">
            <a:extLst>
              <a:ext uri="{FF2B5EF4-FFF2-40B4-BE49-F238E27FC236}">
                <a16:creationId xmlns:a16="http://schemas.microsoft.com/office/drawing/2014/main" id="{B2F76E66-E5CC-437F-BAA0-D0DB359BCD6C}"/>
              </a:ext>
            </a:extLst>
          </p:cNvPr>
          <p:cNvSpPr/>
          <p:nvPr/>
        </p:nvSpPr>
        <p:spPr>
          <a:xfrm>
            <a:off x="5331580" y="5572519"/>
            <a:ext cx="993027" cy="580358"/>
          </a:xfrm>
          <a:prstGeom prst="rect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7475" indent="-117475" defTabSz="457200">
              <a:lnSpc>
                <a:spcPct val="110000"/>
              </a:lnSpc>
              <a:defRPr/>
            </a:pP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</a:t>
            </a:r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…………</a:t>
            </a:r>
            <a:endParaRPr lang="en-US" sz="850" spc="-3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Rectangle 111">
            <a:extLst>
              <a:ext uri="{FF2B5EF4-FFF2-40B4-BE49-F238E27FC236}">
                <a16:creationId xmlns:a16="http://schemas.microsoft.com/office/drawing/2014/main" id="{D508363F-A754-4F8A-B4C0-2293BAA8013E}"/>
              </a:ext>
            </a:extLst>
          </p:cNvPr>
          <p:cNvSpPr/>
          <p:nvPr/>
        </p:nvSpPr>
        <p:spPr>
          <a:xfrm>
            <a:off x="5311332" y="4444954"/>
            <a:ext cx="1013276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9063" indent="-119063" defTabSz="457200">
              <a:defRPr/>
            </a:pP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US" sz="80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</a:t>
            </a:r>
          </a:p>
        </p:txBody>
      </p:sp>
      <p:sp>
        <p:nvSpPr>
          <p:cNvPr id="139" name="Rectangle 86">
            <a:extLst>
              <a:ext uri="{FF2B5EF4-FFF2-40B4-BE49-F238E27FC236}">
                <a16:creationId xmlns:a16="http://schemas.microsoft.com/office/drawing/2014/main" id="{A092D075-A3A9-452C-9147-1DF3CDF31F52}"/>
              </a:ext>
            </a:extLst>
          </p:cNvPr>
          <p:cNvSpPr/>
          <p:nvPr/>
        </p:nvSpPr>
        <p:spPr>
          <a:xfrm>
            <a:off x="10812335" y="5572519"/>
            <a:ext cx="1103221" cy="520906"/>
          </a:xfrm>
          <a:prstGeom prst="rect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7475" indent="-117475" defTabSz="457200">
              <a:lnSpc>
                <a:spcPct val="110000"/>
              </a:lnSpc>
              <a:defRPr/>
            </a:pP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</a:t>
            </a:r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8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</a:t>
            </a:r>
          </a:p>
        </p:txBody>
      </p:sp>
      <p:cxnSp>
        <p:nvCxnSpPr>
          <p:cNvPr id="140" name="Connector: Elbow 55">
            <a:extLst>
              <a:ext uri="{FF2B5EF4-FFF2-40B4-BE49-F238E27FC236}">
                <a16:creationId xmlns:a16="http://schemas.microsoft.com/office/drawing/2014/main" id="{77A2E6B4-3AE9-4333-AFAE-824C3D085003}"/>
              </a:ext>
            </a:extLst>
          </p:cNvPr>
          <p:cNvCxnSpPr>
            <a:cxnSpLocks/>
          </p:cNvCxnSpPr>
          <p:nvPr/>
        </p:nvCxnSpPr>
        <p:spPr>
          <a:xfrm>
            <a:off x="11283105" y="5301208"/>
            <a:ext cx="0" cy="274320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74">
            <a:extLst>
              <a:ext uri="{FF2B5EF4-FFF2-40B4-BE49-F238E27FC236}">
                <a16:creationId xmlns:a16="http://schemas.microsoft.com/office/drawing/2014/main" id="{EC796C7F-2A8A-44EA-BD58-3D088B99FBB3}"/>
              </a:ext>
            </a:extLst>
          </p:cNvPr>
          <p:cNvSpPr/>
          <p:nvPr/>
        </p:nvSpPr>
        <p:spPr>
          <a:xfrm>
            <a:off x="10449997" y="4444618"/>
            <a:ext cx="1666216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73038" indent="-173038" defTabSz="457200">
              <a:defRPr/>
            </a:pP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  ……………………….</a:t>
            </a:r>
            <a:endParaRPr lang="th-TH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9063" indent="-119063" defTabSz="457200">
              <a:defRPr/>
            </a:pPr>
            <a:endParaRPr lang="en-US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Rectangle 84">
            <a:extLst>
              <a:ext uri="{FF2B5EF4-FFF2-40B4-BE49-F238E27FC236}">
                <a16:creationId xmlns:a16="http://schemas.microsoft.com/office/drawing/2014/main" id="{4806266E-E9DC-43C7-8BC9-14D205A99392}"/>
              </a:ext>
            </a:extLst>
          </p:cNvPr>
          <p:cNvSpPr/>
          <p:nvPr/>
        </p:nvSpPr>
        <p:spPr>
          <a:xfrm>
            <a:off x="4267309" y="5572518"/>
            <a:ext cx="1023676" cy="580357"/>
          </a:xfrm>
          <a:prstGeom prst="rect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7475" indent="-117475" defTabSz="457200">
              <a:lnSpc>
                <a:spcPct val="110000"/>
              </a:lnSpc>
              <a:defRPr/>
            </a:pP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</a:t>
            </a:r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………………….</a:t>
            </a:r>
            <a:endParaRPr lang="en-US" sz="850" spc="-3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Rectangle 118">
            <a:extLst>
              <a:ext uri="{FF2B5EF4-FFF2-40B4-BE49-F238E27FC236}">
                <a16:creationId xmlns:a16="http://schemas.microsoft.com/office/drawing/2014/main" id="{C74D5417-9A11-4D89-9A4A-1B9F4DC20394}"/>
              </a:ext>
            </a:extLst>
          </p:cNvPr>
          <p:cNvSpPr/>
          <p:nvPr/>
        </p:nvSpPr>
        <p:spPr>
          <a:xfrm>
            <a:off x="776757" y="5572519"/>
            <a:ext cx="986573" cy="580356"/>
          </a:xfrm>
          <a:prstGeom prst="rect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7475" indent="-117475" defTabSz="457200">
              <a:lnSpc>
                <a:spcPct val="110000"/>
              </a:lnSpc>
              <a:defRPr/>
            </a:pP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</a:t>
            </a:r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8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...............</a:t>
            </a:r>
          </a:p>
        </p:txBody>
      </p:sp>
      <p:sp>
        <p:nvSpPr>
          <p:cNvPr id="87" name="Rectangle 101">
            <a:extLst>
              <a:ext uri="{FF2B5EF4-FFF2-40B4-BE49-F238E27FC236}">
                <a16:creationId xmlns:a16="http://schemas.microsoft.com/office/drawing/2014/main" id="{F7624A93-46B2-4A23-886B-B856CD5DABE4}"/>
              </a:ext>
            </a:extLst>
          </p:cNvPr>
          <p:cNvSpPr/>
          <p:nvPr/>
        </p:nvSpPr>
        <p:spPr>
          <a:xfrm>
            <a:off x="7837271" y="1443479"/>
            <a:ext cx="427894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lIns="45720" rIns="45720">
            <a:noAutofit/>
          </a:bodyPr>
          <a:lstStyle/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r>
              <a:rPr lang="th-TH" sz="1000" dirty="0">
                <a:solidFill>
                  <a:prstClr val="black"/>
                </a:solidFill>
                <a:ea typeface="Tahoma" panose="020B0604030504040204" pitchFamily="34" charset="0"/>
              </a:rPr>
              <a:t>......</a:t>
            </a:r>
          </a:p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r>
              <a:rPr lang="th-TH" sz="1000" dirty="0">
                <a:solidFill>
                  <a:prstClr val="black"/>
                </a:solidFill>
                <a:ea typeface="Tahoma" panose="020B0604030504040204" pitchFamily="34" charset="0"/>
              </a:rPr>
              <a:t>......</a:t>
            </a:r>
            <a:endParaRPr lang="en-US" sz="1000" dirty="0">
              <a:solidFill>
                <a:prstClr val="black"/>
              </a:solidFill>
              <a:ea typeface="Tahoma" panose="020B0604030504040204" pitchFamily="34" charset="0"/>
            </a:endParaRPr>
          </a:p>
        </p:txBody>
      </p:sp>
      <p:sp>
        <p:nvSpPr>
          <p:cNvPr id="69" name="Slide Number Placeholder 1">
            <a:extLst>
              <a:ext uri="{FF2B5EF4-FFF2-40B4-BE49-F238E27FC236}">
                <a16:creationId xmlns:a16="http://schemas.microsoft.com/office/drawing/2014/main" id="{2D0CBD1D-01CD-4474-BE30-E5702612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86103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h-TH"/>
            </a:defPPr>
            <a:lvl1pPr marL="0" algn="r" defTabSz="685800" rtl="0" eaLnBrk="1" latinLnBrk="0" hangingPunct="1">
              <a:defRPr sz="75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8F63A3B-78C7-47BE-AE5E-E10140E04643}" type="slidenum">
              <a:rPr lang="en-US" sz="9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</a:t>
            </a:fld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2" name="5-Point Star 132">
            <a:extLst>
              <a:ext uri="{FF2B5EF4-FFF2-40B4-BE49-F238E27FC236}">
                <a16:creationId xmlns:a16="http://schemas.microsoft.com/office/drawing/2014/main" id="{486020FB-5F4E-4714-8E81-DFFE7569D10B}"/>
              </a:ext>
            </a:extLst>
          </p:cNvPr>
          <p:cNvSpPr/>
          <p:nvPr/>
        </p:nvSpPr>
        <p:spPr>
          <a:xfrm>
            <a:off x="1209395" y="4424738"/>
            <a:ext cx="109728" cy="109728"/>
          </a:xfrm>
          <a:prstGeom prst="star5">
            <a:avLst/>
          </a:prstGeom>
          <a:solidFill>
            <a:srgbClr val="FFC000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5-Point Star 132">
            <a:extLst>
              <a:ext uri="{FF2B5EF4-FFF2-40B4-BE49-F238E27FC236}">
                <a16:creationId xmlns:a16="http://schemas.microsoft.com/office/drawing/2014/main" id="{3600A32E-1BD7-427E-93AC-3C32943CD7C9}"/>
              </a:ext>
            </a:extLst>
          </p:cNvPr>
          <p:cNvSpPr/>
          <p:nvPr/>
        </p:nvSpPr>
        <p:spPr>
          <a:xfrm>
            <a:off x="977964" y="2470583"/>
            <a:ext cx="109728" cy="109728"/>
          </a:xfrm>
          <a:prstGeom prst="star5">
            <a:avLst/>
          </a:prstGeom>
          <a:solidFill>
            <a:srgbClr val="FFC000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7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18F327-7FFC-414A-B353-F0520FBDD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200535"/>
              </p:ext>
            </p:extLst>
          </p:nvPr>
        </p:nvGraphicFramePr>
        <p:xfrm>
          <a:off x="323948" y="822942"/>
          <a:ext cx="11532692" cy="4737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411">
                  <a:extLst>
                    <a:ext uri="{9D8B030D-6E8A-4147-A177-3AD203B41FA5}">
                      <a16:colId xmlns:a16="http://schemas.microsoft.com/office/drawing/2014/main" val="4233219029"/>
                    </a:ext>
                  </a:extLst>
                </a:gridCol>
                <a:gridCol w="5214657">
                  <a:extLst>
                    <a:ext uri="{9D8B030D-6E8A-4147-A177-3AD203B41FA5}">
                      <a16:colId xmlns:a16="http://schemas.microsoft.com/office/drawing/2014/main" val="2360750583"/>
                    </a:ext>
                  </a:extLst>
                </a:gridCol>
                <a:gridCol w="2639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394">
                  <a:extLst>
                    <a:ext uri="{9D8B030D-6E8A-4147-A177-3AD203B41FA5}">
                      <a16:colId xmlns:a16="http://schemas.microsoft.com/office/drawing/2014/main" val="3369799171"/>
                    </a:ext>
                  </a:extLst>
                </a:gridCol>
              </a:tblGrid>
              <a:tr h="703389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ลำดับที่</a:t>
                      </a:r>
                      <a:endParaRPr lang="en-US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ชื่อตัวชี้วัด</a:t>
                      </a:r>
                      <a:endParaRPr lang="en-US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ความเชื่อมโยงกับยุทธศาสตร์ชาติ /</a:t>
                      </a:r>
                      <a:b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แผนแม่บทภายใต้ยุทธศาสตร์ชาติ /</a:t>
                      </a:r>
                      <a:b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แผน 12 /แผนการปฏิรูปประเทศ/</a:t>
                      </a:r>
                      <a:b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นโยบายรัฐบาล/อื่น ๆ</a:t>
                      </a:r>
                      <a:endParaRPr lang="en-US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หน่วยงานที่เกี่ยวข้อง</a:t>
                      </a:r>
                      <a:b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(สป./กรม)</a:t>
                      </a:r>
                      <a:endParaRPr lang="en-US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 </a:t>
                      </a:r>
                      <a:r>
                        <a:rPr kumimoji="0" lang="en-US" sz="1100" b="0" i="0" u="none" strike="noStrike" kern="1200" cap="none" spc="-6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xxxx</a:t>
                      </a:r>
                      <a:endParaRPr kumimoji="0" lang="en-US" sz="1100" b="0" i="0" u="none" strike="noStrike" kern="1200" cap="none" spc="-6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ยุทธศาสตร์ชาติที่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แผนแม่บทภายใต้ยุทธศาสตร์ชาติประเด็น การบริการประชาชนและประสิทธิภาพภาครัฐ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แผนแม่บทย่อยการพัฒนาบริการประชาชน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แผนการปฏิรูปประเทศด้านการบริหารราชการแผ่นดิน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66467885"/>
                  </a:ext>
                </a:extLst>
              </a:tr>
              <a:tr h="409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th-TH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endParaRPr lang="th-TH"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th-TH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7483321"/>
                  </a:ext>
                </a:extLst>
              </a:tr>
              <a:tr h="409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-6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endParaRPr kumimoji="0" lang="th-TH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th-TH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05644733"/>
                  </a:ext>
                </a:extLst>
              </a:tr>
              <a:tr h="409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defRPr/>
                      </a:pPr>
                      <a:endParaRPr kumimoji="0" lang="th-TH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th-TH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95056899"/>
                  </a:ext>
                </a:extLst>
              </a:tr>
              <a:tr h="409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th-TH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endParaRPr lang="th-TH"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th-TH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2781366"/>
                  </a:ext>
                </a:extLst>
              </a:tr>
              <a:tr h="409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-6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endParaRPr lang="th-TH"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th-TH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-6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defRPr/>
                      </a:pPr>
                      <a:endParaRPr kumimoji="0" lang="th-TH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th-TH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ounded Rectangle 104">
            <a:extLst>
              <a:ext uri="{FF2B5EF4-FFF2-40B4-BE49-F238E27FC236}">
                <a16:creationId xmlns:a16="http://schemas.microsoft.com/office/drawing/2014/main" id="{E97171CF-8FF8-4F08-BA84-C57BB84A8951}"/>
              </a:ext>
            </a:extLst>
          </p:cNvPr>
          <p:cNvSpPr/>
          <p:nvPr/>
        </p:nvSpPr>
        <p:spPr>
          <a:xfrm>
            <a:off x="251940" y="168133"/>
            <a:ext cx="1030855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603647" indent="-603647" defTabSz="342900">
              <a:defRPr/>
            </a:pPr>
            <a:r>
              <a:rPr lang="th-TH" altLang="th-TH" sz="1800" b="1" dirty="0">
                <a:solidFill>
                  <a:prstClr val="black"/>
                </a:solidFill>
                <a:ea typeface="Tahoma" panose="020B0604030504040204" pitchFamily="34" charset="0"/>
              </a:rPr>
              <a:t>สรุปการเสนอตัวชี้วัดของกระทรวง........... ประจำปีงบประมาณ พ.ศ. 256</a:t>
            </a:r>
            <a:r>
              <a:rPr lang="en-US" altLang="th-TH" sz="1800" b="1" dirty="0">
                <a:solidFill>
                  <a:prstClr val="black"/>
                </a:solidFill>
                <a:ea typeface="Tahoma" panose="020B0604030504040204" pitchFamily="34" charset="0"/>
              </a:rPr>
              <a:t>5</a:t>
            </a:r>
            <a:endParaRPr lang="th-TH" altLang="th-TH" sz="1800" b="1" dirty="0">
              <a:solidFill>
                <a:prstClr val="black"/>
              </a:solidFill>
              <a:ea typeface="Tahom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9CFC5B-C772-4883-8F1B-871A36D9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86103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h-TH"/>
            </a:defPPr>
            <a:lvl1pPr marL="0" algn="r" defTabSz="685800" rtl="0" eaLnBrk="1" latinLnBrk="0" hangingPunct="1">
              <a:defRPr sz="75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8F63A3B-78C7-47BE-AE5E-E10140E04643}" type="slidenum">
              <a:rPr lang="en-US" sz="9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</a:t>
            </a:fld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7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874025"/>
              </p:ext>
            </p:extLst>
          </p:nvPr>
        </p:nvGraphicFramePr>
        <p:xfrm>
          <a:off x="1117410" y="5919404"/>
          <a:ext cx="6629034" cy="836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9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ประโยชน์ที่ประชาชนจะได้รับ</a:t>
                      </a: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1155"/>
                  </a:ext>
                </a:extLst>
              </a:tr>
              <a:tr h="5207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………………………………………………………………………………………………………………………………………………</a:t>
                      </a:r>
                      <a:endParaRPr lang="th-TH" sz="1100" b="0" baseline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(2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………………………………………………………………………………………………………………………………………………</a:t>
                      </a:r>
                      <a:endParaRPr lang="th-TH" sz="1100" b="0" baseline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 bwMode="gray">
          <a:xfrm>
            <a:off x="1056860" y="837210"/>
            <a:ext cx="4715949" cy="32566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4588" y="836712"/>
            <a:ext cx="6298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622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Tahoma" panose="020B0604030504040204" pitchFamily="34" charset="0"/>
              </a:rPr>
              <a:t>1. ………………………………………………………………</a:t>
            </a:r>
            <a:endParaRPr lang="en-US" sz="900" b="1" dirty="0">
              <a:solidFill>
                <a:prstClr val="black"/>
              </a:solidFill>
              <a:ea typeface="Tahoma" pitchFamily="34" charset="0"/>
            </a:endParaRPr>
          </a:p>
        </p:txBody>
      </p:sp>
      <p:graphicFrame>
        <p:nvGraphicFramePr>
          <p:cNvPr id="46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71058"/>
              </p:ext>
            </p:extLst>
          </p:nvPr>
        </p:nvGraphicFramePr>
        <p:xfrm>
          <a:off x="1127446" y="1278907"/>
          <a:ext cx="6192688" cy="1272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0668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คำอธิบาย</a:t>
                      </a: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443036"/>
                  </a:ext>
                </a:extLst>
              </a:tr>
              <a:tr h="101200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นิยาม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……………………………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ขอบเขตการประเมิน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:</a:t>
                      </a: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…………………………………..</a:t>
                      </a: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วิธีการเก็บข้อมูล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……………………………………...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แหล่งที่มาของข้อมูล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…………………………………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454656"/>
              </p:ext>
            </p:extLst>
          </p:nvPr>
        </p:nvGraphicFramePr>
        <p:xfrm>
          <a:off x="1127446" y="2756804"/>
          <a:ext cx="4983172" cy="914400"/>
        </p:xfrm>
        <a:graphic>
          <a:graphicData uri="http://schemas.openxmlformats.org/drawingml/2006/table">
            <a:tbl>
              <a:tblPr firstRow="1"/>
              <a:tblGrid>
                <a:gridCol w="1711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912">
                  <a:extLst>
                    <a:ext uri="{9D8B030D-6E8A-4147-A177-3AD203B41FA5}">
                      <a16:colId xmlns:a16="http://schemas.microsoft.com/office/drawing/2014/main" val="4041828440"/>
                    </a:ext>
                  </a:extLst>
                </a:gridCol>
                <a:gridCol w="817912">
                  <a:extLst>
                    <a:ext uri="{9D8B030D-6E8A-4147-A177-3AD203B41FA5}">
                      <a16:colId xmlns:a16="http://schemas.microsoft.com/office/drawing/2014/main" val="4161316149"/>
                    </a:ext>
                  </a:extLst>
                </a:gridCol>
                <a:gridCol w="817912">
                  <a:extLst>
                    <a:ext uri="{9D8B030D-6E8A-4147-A177-3AD203B41FA5}">
                      <a16:colId xmlns:a16="http://schemas.microsoft.com/office/drawing/2014/main" val="4036223871"/>
                    </a:ext>
                  </a:extLst>
                </a:gridCol>
                <a:gridCol w="817912">
                  <a:extLst>
                    <a:ext uri="{9D8B030D-6E8A-4147-A177-3AD203B41FA5}">
                      <a16:colId xmlns:a16="http://schemas.microsoft.com/office/drawing/2014/main" val="473551486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ข้อมูลพื้นฐาน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947573"/>
                  </a:ext>
                </a:extLst>
              </a:tr>
              <a:tr h="205518">
                <a:tc>
                  <a:txBody>
                    <a:bodyPr/>
                    <a:lstStyle/>
                    <a:p>
                      <a:pPr lvl="0"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ปีงบประมาณ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ผลการดำเนินงาน</a:t>
                      </a:r>
                      <a:b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th-TH" sz="10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73920"/>
              </p:ext>
            </p:extLst>
          </p:nvPr>
        </p:nvGraphicFramePr>
        <p:xfrm>
          <a:off x="1117410" y="3943528"/>
          <a:ext cx="6629034" cy="885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231">
                  <a:extLst>
                    <a:ext uri="{9D8B030D-6E8A-4147-A177-3AD203B41FA5}">
                      <a16:colId xmlns:a16="http://schemas.microsoft.com/office/drawing/2014/main" val="1661457189"/>
                    </a:ext>
                  </a:extLst>
                </a:gridCol>
                <a:gridCol w="2324285">
                  <a:extLst>
                    <a:ext uri="{9D8B030D-6E8A-4147-A177-3AD203B41FA5}">
                      <a16:colId xmlns:a16="http://schemas.microsoft.com/office/drawing/2014/main" val="2395773697"/>
                    </a:ext>
                  </a:extLst>
                </a:gridCol>
                <a:gridCol w="2243518">
                  <a:extLst>
                    <a:ext uri="{9D8B030D-6E8A-4147-A177-3AD203B41FA5}">
                      <a16:colId xmlns:a16="http://schemas.microsoft.com/office/drawing/2014/main" val="2019525282"/>
                    </a:ext>
                  </a:extLst>
                </a:gridCol>
              </a:tblGrid>
              <a:tr h="24962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เกณฑ์การประเมิน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6634"/>
                  </a:ext>
                </a:extLst>
              </a:tr>
              <a:tr h="234943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เป้าหมายขั้นต้น (50)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เป้าหมายมาตรฐาน (</a:t>
                      </a: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เป้าหมายขั้นสูง (100)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69053"/>
                  </a:ext>
                </a:extLst>
              </a:tr>
              <a:tr h="3524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Pentagon 43">
            <a:extLst>
              <a:ext uri="{FF2B5EF4-FFF2-40B4-BE49-F238E27FC236}">
                <a16:creationId xmlns:a16="http://schemas.microsoft.com/office/drawing/2014/main" id="{1755DE49-B3BF-4308-9071-54B54A22B25D}"/>
              </a:ext>
            </a:extLst>
          </p:cNvPr>
          <p:cNvSpPr/>
          <p:nvPr/>
        </p:nvSpPr>
        <p:spPr>
          <a:xfrm>
            <a:off x="10056538" y="849790"/>
            <a:ext cx="1167809" cy="454637"/>
          </a:xfrm>
          <a:prstGeom prst="homePlate">
            <a:avLst>
              <a:gd name="adj" fmla="val 39432"/>
            </a:avLst>
          </a:prstGeom>
          <a:solidFill>
            <a:srgbClr val="D9D9D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7" rIns="91434" bIns="45717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ตัวชี้วัดเดิม</a:t>
            </a:r>
            <a:r>
              <a:rPr lang="en-US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ใหม่</a:t>
            </a:r>
            <a:endParaRPr lang="th-TH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49CFC5B-C772-4883-8F1B-871A36D96DAD}"/>
              </a:ext>
            </a:extLst>
          </p:cNvPr>
          <p:cNvSpPr txBox="1">
            <a:spLocks/>
          </p:cNvSpPr>
          <p:nvPr/>
        </p:nvSpPr>
        <p:spPr>
          <a:xfrm>
            <a:off x="10056440" y="6429666"/>
            <a:ext cx="20574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th-TH"/>
            </a:defPPr>
            <a:lvl1pPr marL="0" algn="r" defTabSz="91434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70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0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10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82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51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2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92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62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8F63A3B-78C7-47BE-AE5E-E10140E04643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4CF4F590-8CAC-4625-BAE7-499321A207CC}"/>
              </a:ext>
            </a:extLst>
          </p:cNvPr>
          <p:cNvSpPr txBox="1"/>
          <p:nvPr/>
        </p:nvSpPr>
        <p:spPr>
          <a:xfrm>
            <a:off x="767408" y="74119"/>
            <a:ext cx="770694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rgbClr val="0033CC"/>
                </a:solidFill>
              </a:rPr>
              <a:t>ตัวชี้วัดกระทรวง...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prstClr val="white">
                    <a:lumMod val="50000"/>
                  </a:prstClr>
                </a:solidFill>
                <a:ea typeface="Tahoma" pitchFamily="34" charset="0"/>
              </a:rPr>
              <a:t>ตามมาตรการปรับปรุงประสิทธิภาพในการปฏิบัติราชการ </a:t>
            </a:r>
            <a:r>
              <a:rPr lang="th-TH" sz="1400" b="1" dirty="0">
                <a:solidFill>
                  <a:prstClr val="black"/>
                </a:solidFill>
                <a:ea typeface="Tahoma" pitchFamily="34" charset="0"/>
              </a:rPr>
              <a:t>ประจำปีงบประมาณ พ.ศ. </a:t>
            </a:r>
            <a:r>
              <a:rPr lang="en-US" sz="1400" b="1" dirty="0">
                <a:solidFill>
                  <a:prstClr val="black"/>
                </a:solidFill>
                <a:ea typeface="Tahoma" pitchFamily="34" charset="0"/>
              </a:rPr>
              <a:t>2565</a:t>
            </a:r>
            <a:endParaRPr lang="th-TH" sz="900" b="1" dirty="0">
              <a:solidFill>
                <a:prstClr val="black"/>
              </a:solidFill>
              <a:ea typeface="Tahoma" pitchFamily="34" charset="0"/>
            </a:endParaRPr>
          </a:p>
        </p:txBody>
      </p:sp>
      <p:grpSp>
        <p:nvGrpSpPr>
          <p:cNvPr id="27" name="กลุ่ม 4">
            <a:extLst>
              <a:ext uri="{FF2B5EF4-FFF2-40B4-BE49-F238E27FC236}">
                <a16:creationId xmlns:a16="http://schemas.microsoft.com/office/drawing/2014/main" id="{9CE8E153-8471-4286-A40E-9F41179C2FA2}"/>
              </a:ext>
            </a:extLst>
          </p:cNvPr>
          <p:cNvGrpSpPr>
            <a:grpSpLocks/>
          </p:cNvGrpSpPr>
          <p:nvPr/>
        </p:nvGrpSpPr>
        <p:grpSpPr bwMode="auto">
          <a:xfrm>
            <a:off x="11064552" y="793779"/>
            <a:ext cx="1107285" cy="615553"/>
            <a:chOff x="7094187" y="1707729"/>
            <a:chExt cx="1164188" cy="613365"/>
          </a:xfrm>
        </p:grpSpPr>
        <p:pic>
          <p:nvPicPr>
            <p:cNvPr id="28" name="Picture 1" descr="C:\Users\dathpan\Downloads\056aac9a306aef891367aae43a86394b.jpg">
              <a:extLst>
                <a:ext uri="{FF2B5EF4-FFF2-40B4-BE49-F238E27FC236}">
                  <a16:creationId xmlns:a16="http://schemas.microsoft.com/office/drawing/2014/main" id="{D6AD7F85-097D-46BE-9D75-92D22E813B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9" t="8192" r="17099" b="14839"/>
            <a:stretch>
              <a:fillRect/>
            </a:stretch>
          </p:blipFill>
          <p:spPr bwMode="auto">
            <a:xfrm>
              <a:off x="7286862" y="1707729"/>
              <a:ext cx="742574" cy="61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">
              <a:extLst>
                <a:ext uri="{FF2B5EF4-FFF2-40B4-BE49-F238E27FC236}">
                  <a16:creationId xmlns:a16="http://schemas.microsoft.com/office/drawing/2014/main" id="{0314B78D-38DD-48ED-8595-CA297CCAE6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4187" y="1848543"/>
              <a:ext cx="1164188" cy="368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altLang="th-TH" sz="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น้ำหนัก</a:t>
              </a:r>
              <a:br>
                <a:rPr lang="en-US" altLang="th-TH" sz="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altLang="th-TH" sz="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……</a:t>
              </a:r>
            </a:p>
          </p:txBody>
        </p:sp>
      </p:grpSp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99061307-C9A4-43FE-A5D4-8E1A484DC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543944"/>
              </p:ext>
            </p:extLst>
          </p:nvPr>
        </p:nvGraphicFramePr>
        <p:xfrm>
          <a:off x="1127446" y="4998010"/>
          <a:ext cx="6120682" cy="801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2">
                  <a:extLst>
                    <a:ext uri="{9D8B030D-6E8A-4147-A177-3AD203B41FA5}">
                      <a16:colId xmlns:a16="http://schemas.microsoft.com/office/drawing/2014/main" val="1661457189"/>
                    </a:ext>
                  </a:extLst>
                </a:gridCol>
              </a:tblGrid>
              <a:tr h="295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เป้าหมายการดำเนินงาน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เดือน (ต.ค.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 – 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65)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หรือแผนดำเนินงานตามตัวชี้วัดฯ (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Action plan)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(โปรดแนบ)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6634"/>
                  </a:ext>
                </a:extLst>
              </a:tr>
              <a:tr h="3447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C1506A21-E859-4076-BEE1-4BE38E7A8D0B}"/>
              </a:ext>
            </a:extLst>
          </p:cNvPr>
          <p:cNvSpPr/>
          <p:nvPr/>
        </p:nvSpPr>
        <p:spPr>
          <a:xfrm>
            <a:off x="8381164" y="2242734"/>
            <a:ext cx="3380598" cy="15254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99F6426-1CA2-496A-8FB4-0B3F7EF50BCF}"/>
              </a:ext>
            </a:extLst>
          </p:cNvPr>
          <p:cNvSpPr txBox="1"/>
          <p:nvPr/>
        </p:nvSpPr>
        <p:spPr>
          <a:xfrm>
            <a:off x="8799374" y="2697680"/>
            <a:ext cx="2760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/>
              <a:t>ข้อมูลพื้นฐานแสดงโดยกราฟ (ถ้ามี)</a:t>
            </a:r>
            <a:endParaRPr lang="en-US" sz="1400" dirty="0"/>
          </a:p>
        </p:txBody>
      </p:sp>
      <p:sp>
        <p:nvSpPr>
          <p:cNvPr id="22" name="กล่องข้อความ 13">
            <a:extLst>
              <a:ext uri="{FF2B5EF4-FFF2-40B4-BE49-F238E27FC236}">
                <a16:creationId xmlns:a16="http://schemas.microsoft.com/office/drawing/2014/main" id="{900E4855-337B-4CFE-AC3F-B355F27FEF21}"/>
              </a:ext>
            </a:extLst>
          </p:cNvPr>
          <p:cNvSpPr txBox="1"/>
          <p:nvPr/>
        </p:nvSpPr>
        <p:spPr>
          <a:xfrm>
            <a:off x="7392145" y="826678"/>
            <a:ext cx="1167809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th-TH"/>
            </a:defPPr>
            <a:lvl1pPr algn="ctr">
              <a:defRPr sz="1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</a:rPr>
              <a:t>Joint KPIs</a:t>
            </a:r>
            <a:r>
              <a:rPr lang="th-TH" sz="1000" dirty="0">
                <a:solidFill>
                  <a:prstClr val="black"/>
                </a:solidFill>
              </a:rPr>
              <a:t>ภายในกระทรวง</a:t>
            </a:r>
            <a:r>
              <a:rPr lang="en-US" sz="1000" dirty="0">
                <a:solidFill>
                  <a:prstClr val="black"/>
                </a:solidFill>
              </a:rPr>
              <a:t>/</a:t>
            </a:r>
            <a:r>
              <a:rPr lang="th-TH" sz="1000" dirty="0">
                <a:solidFill>
                  <a:prstClr val="black"/>
                </a:solidFill>
              </a:rPr>
              <a:t>ข้ามกระทรวง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C864F663-9652-402E-B4D6-CF0FD4A11E96}"/>
              </a:ext>
            </a:extLst>
          </p:cNvPr>
          <p:cNvSpPr txBox="1"/>
          <p:nvPr/>
        </p:nvSpPr>
        <p:spPr>
          <a:xfrm>
            <a:off x="7392144" y="1421360"/>
            <a:ext cx="1167809" cy="246221"/>
          </a:xfrm>
          <a:prstGeom prst="rect">
            <a:avLst/>
          </a:prstGeom>
          <a:solidFill>
            <a:srgbClr val="F19E65"/>
          </a:solidFill>
        </p:spPr>
        <p:txBody>
          <a:bodyPr wrap="square" anchor="ctr">
            <a:spAutoFit/>
          </a:bodyPr>
          <a:lstStyle>
            <a:defPPr>
              <a:defRPr lang="th-TH"/>
            </a:defPPr>
            <a:lvl1pPr algn="ctr">
              <a:defRPr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Inter. Index</a:t>
            </a:r>
          </a:p>
        </p:txBody>
      </p:sp>
      <p:graphicFrame>
        <p:nvGraphicFramePr>
          <p:cNvPr id="20" name="ตาราง 4">
            <a:extLst>
              <a:ext uri="{FF2B5EF4-FFF2-40B4-BE49-F238E27FC236}">
                <a16:creationId xmlns:a16="http://schemas.microsoft.com/office/drawing/2014/main" id="{82F72B9E-9831-4030-8FF5-2DEBCE3D0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397683"/>
              </p:ext>
            </p:extLst>
          </p:nvPr>
        </p:nvGraphicFramePr>
        <p:xfrm>
          <a:off x="8651023" y="849790"/>
          <a:ext cx="1333409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409">
                  <a:extLst>
                    <a:ext uri="{9D8B030D-6E8A-4147-A177-3AD203B41FA5}">
                      <a16:colId xmlns:a16="http://schemas.microsoft.com/office/drawing/2014/main" val="37383232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หน่วยงานที่รับผิดชอบ</a:t>
                      </a:r>
                      <a:endParaRPr lang="en-US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652984"/>
                  </a:ext>
                </a:extLst>
              </a:tr>
              <a:tr h="294118">
                <a:tc>
                  <a:txBody>
                    <a:bodyPr/>
                    <a:lstStyle/>
                    <a:p>
                      <a:pPr marL="174625" indent="-174625">
                        <a:buFont typeface="+mj-lt"/>
                        <a:buAutoNum type="arabicParenR"/>
                      </a:pP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......</a:t>
                      </a:r>
                    </a:p>
                    <a:p>
                      <a:pPr marL="174625" indent="-174625">
                        <a:buFont typeface="+mj-lt"/>
                        <a:buAutoNum type="arabicParenR"/>
                      </a:pP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......</a:t>
                      </a:r>
                    </a:p>
                    <a:p>
                      <a:pPr marL="174625" indent="-174625">
                        <a:buFont typeface="+mj-lt"/>
                        <a:buAutoNum type="arabicParenR"/>
                      </a:pP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283109"/>
                  </a:ext>
                </a:extLst>
              </a:tr>
            </a:tbl>
          </a:graphicData>
        </a:graphic>
      </p:graphicFrame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5C998848-2DEF-411D-A300-BE7FF08A0DE2}"/>
              </a:ext>
            </a:extLst>
          </p:cNvPr>
          <p:cNvSpPr/>
          <p:nvPr/>
        </p:nvSpPr>
        <p:spPr>
          <a:xfrm>
            <a:off x="8381164" y="4036188"/>
            <a:ext cx="3380598" cy="15254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กล่องข้อความ 2">
            <a:extLst>
              <a:ext uri="{FF2B5EF4-FFF2-40B4-BE49-F238E27FC236}">
                <a16:creationId xmlns:a16="http://schemas.microsoft.com/office/drawing/2014/main" id="{C7A95D58-9244-4897-A257-386392CA0D23}"/>
              </a:ext>
            </a:extLst>
          </p:cNvPr>
          <p:cNvSpPr txBox="1"/>
          <p:nvPr/>
        </p:nvSpPr>
        <p:spPr>
          <a:xfrm>
            <a:off x="8699218" y="4430900"/>
            <a:ext cx="2961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400" dirty="0"/>
              <a:t>แผนดำเนินงานระยะยาว (</a:t>
            </a:r>
            <a:r>
              <a:rPr lang="en-US" sz="1400" dirty="0"/>
              <a:t>Roadmap) </a:t>
            </a:r>
            <a:endParaRPr lang="th-TH" sz="1400" dirty="0"/>
          </a:p>
          <a:p>
            <a:pPr algn="ctr"/>
            <a:r>
              <a:rPr lang="th-TH" sz="1400" dirty="0"/>
              <a:t>(ถ้ามี)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519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ตาราง 9"/>
          <p:cNvGraphicFramePr>
            <a:graphicFrameLocks noGrp="1"/>
          </p:cNvGraphicFramePr>
          <p:nvPr/>
        </p:nvGraphicFramePr>
        <p:xfrm>
          <a:off x="1117410" y="5919404"/>
          <a:ext cx="6629034" cy="836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9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ประโยชน์ที่ประชาชนจะได้รับ</a:t>
                      </a: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1155"/>
                  </a:ext>
                </a:extLst>
              </a:tr>
              <a:tr h="5207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………………………………………………………………………………………………………………………………………………</a:t>
                      </a:r>
                      <a:endParaRPr lang="th-TH" sz="1100" b="0" baseline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(2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………………………………………………………………………………………………………………………………………………</a:t>
                      </a:r>
                      <a:endParaRPr lang="th-TH" sz="1100" b="0" baseline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 bwMode="gray">
          <a:xfrm>
            <a:off x="1056860" y="837210"/>
            <a:ext cx="4715949" cy="32566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4588" y="836712"/>
            <a:ext cx="6298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622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Tahoma" panose="020B0604030504040204" pitchFamily="34" charset="0"/>
              </a:rPr>
              <a:t>2. ………………………………………………………………</a:t>
            </a:r>
            <a:endParaRPr lang="en-US" sz="900" b="1" dirty="0">
              <a:solidFill>
                <a:prstClr val="black"/>
              </a:solidFill>
              <a:ea typeface="Tahoma" pitchFamily="34" charset="0"/>
            </a:endParaRPr>
          </a:p>
        </p:txBody>
      </p:sp>
      <p:graphicFrame>
        <p:nvGraphicFramePr>
          <p:cNvPr id="46" name="ตาราง 9"/>
          <p:cNvGraphicFramePr>
            <a:graphicFrameLocks noGrp="1"/>
          </p:cNvGraphicFramePr>
          <p:nvPr/>
        </p:nvGraphicFramePr>
        <p:xfrm>
          <a:off x="1127446" y="1278907"/>
          <a:ext cx="6192688" cy="1272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0668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คำอธิบาย</a:t>
                      </a: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443036"/>
                  </a:ext>
                </a:extLst>
              </a:tr>
              <a:tr h="101200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นิยาม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……………………………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ขอบเขตการประเมิน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:</a:t>
                      </a: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…………………………………..</a:t>
                      </a: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วิธีการเก็บข้อมูล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……………………………………...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แหล่งที่มาของข้อมูล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…………………………………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1127446" y="2756804"/>
          <a:ext cx="4983172" cy="914400"/>
        </p:xfrm>
        <a:graphic>
          <a:graphicData uri="http://schemas.openxmlformats.org/drawingml/2006/table">
            <a:tbl>
              <a:tblPr firstRow="1"/>
              <a:tblGrid>
                <a:gridCol w="1711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912">
                  <a:extLst>
                    <a:ext uri="{9D8B030D-6E8A-4147-A177-3AD203B41FA5}">
                      <a16:colId xmlns:a16="http://schemas.microsoft.com/office/drawing/2014/main" val="4041828440"/>
                    </a:ext>
                  </a:extLst>
                </a:gridCol>
                <a:gridCol w="817912">
                  <a:extLst>
                    <a:ext uri="{9D8B030D-6E8A-4147-A177-3AD203B41FA5}">
                      <a16:colId xmlns:a16="http://schemas.microsoft.com/office/drawing/2014/main" val="4161316149"/>
                    </a:ext>
                  </a:extLst>
                </a:gridCol>
                <a:gridCol w="817912">
                  <a:extLst>
                    <a:ext uri="{9D8B030D-6E8A-4147-A177-3AD203B41FA5}">
                      <a16:colId xmlns:a16="http://schemas.microsoft.com/office/drawing/2014/main" val="4036223871"/>
                    </a:ext>
                  </a:extLst>
                </a:gridCol>
                <a:gridCol w="817912">
                  <a:extLst>
                    <a:ext uri="{9D8B030D-6E8A-4147-A177-3AD203B41FA5}">
                      <a16:colId xmlns:a16="http://schemas.microsoft.com/office/drawing/2014/main" val="473551486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ข้อมูลพื้นฐาน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947573"/>
                  </a:ext>
                </a:extLst>
              </a:tr>
              <a:tr h="205518">
                <a:tc>
                  <a:txBody>
                    <a:bodyPr/>
                    <a:lstStyle/>
                    <a:p>
                      <a:pPr lvl="0"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ปีงบประมาณ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ผลการดำเนินงาน</a:t>
                      </a:r>
                      <a:b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th-TH" sz="10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17410" y="3943528"/>
          <a:ext cx="6629034" cy="885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231">
                  <a:extLst>
                    <a:ext uri="{9D8B030D-6E8A-4147-A177-3AD203B41FA5}">
                      <a16:colId xmlns:a16="http://schemas.microsoft.com/office/drawing/2014/main" val="1661457189"/>
                    </a:ext>
                  </a:extLst>
                </a:gridCol>
                <a:gridCol w="2324285">
                  <a:extLst>
                    <a:ext uri="{9D8B030D-6E8A-4147-A177-3AD203B41FA5}">
                      <a16:colId xmlns:a16="http://schemas.microsoft.com/office/drawing/2014/main" val="2395773697"/>
                    </a:ext>
                  </a:extLst>
                </a:gridCol>
                <a:gridCol w="2243518">
                  <a:extLst>
                    <a:ext uri="{9D8B030D-6E8A-4147-A177-3AD203B41FA5}">
                      <a16:colId xmlns:a16="http://schemas.microsoft.com/office/drawing/2014/main" val="2019525282"/>
                    </a:ext>
                  </a:extLst>
                </a:gridCol>
              </a:tblGrid>
              <a:tr h="24962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เกณฑ์การประเมิน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6634"/>
                  </a:ext>
                </a:extLst>
              </a:tr>
              <a:tr h="234943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เป้าหมายขั้นต้น (50)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เป้าหมายมาตรฐาน (</a:t>
                      </a: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เป้าหมายขั้นสูง (100)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69053"/>
                  </a:ext>
                </a:extLst>
              </a:tr>
              <a:tr h="3524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Pentagon 43">
            <a:extLst>
              <a:ext uri="{FF2B5EF4-FFF2-40B4-BE49-F238E27FC236}">
                <a16:creationId xmlns:a16="http://schemas.microsoft.com/office/drawing/2014/main" id="{1755DE49-B3BF-4308-9071-54B54A22B25D}"/>
              </a:ext>
            </a:extLst>
          </p:cNvPr>
          <p:cNvSpPr/>
          <p:nvPr/>
        </p:nvSpPr>
        <p:spPr>
          <a:xfrm>
            <a:off x="10056538" y="849790"/>
            <a:ext cx="1167809" cy="454637"/>
          </a:xfrm>
          <a:prstGeom prst="homePlate">
            <a:avLst>
              <a:gd name="adj" fmla="val 39432"/>
            </a:avLst>
          </a:prstGeom>
          <a:solidFill>
            <a:srgbClr val="D9D9D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7" rIns="91434" bIns="45717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ตัวชี้วัดเดิม</a:t>
            </a:r>
            <a:r>
              <a:rPr lang="en-US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ใหม่</a:t>
            </a:r>
            <a:endParaRPr lang="th-TH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49CFC5B-C772-4883-8F1B-871A36D96DAD}"/>
              </a:ext>
            </a:extLst>
          </p:cNvPr>
          <p:cNvSpPr txBox="1">
            <a:spLocks/>
          </p:cNvSpPr>
          <p:nvPr/>
        </p:nvSpPr>
        <p:spPr>
          <a:xfrm>
            <a:off x="10056440" y="6429666"/>
            <a:ext cx="20574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th-TH"/>
            </a:defPPr>
            <a:lvl1pPr marL="0" algn="r" defTabSz="91434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70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0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10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82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51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2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92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62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8F63A3B-78C7-47BE-AE5E-E10140E04643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4CF4F590-8CAC-4625-BAE7-499321A207CC}"/>
              </a:ext>
            </a:extLst>
          </p:cNvPr>
          <p:cNvSpPr txBox="1"/>
          <p:nvPr/>
        </p:nvSpPr>
        <p:spPr>
          <a:xfrm>
            <a:off x="767408" y="74119"/>
            <a:ext cx="770694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rgbClr val="0033CC"/>
                </a:solidFill>
              </a:rPr>
              <a:t>ตัวชี้วัดกระทรวง...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prstClr val="white">
                    <a:lumMod val="50000"/>
                  </a:prstClr>
                </a:solidFill>
                <a:ea typeface="Tahoma" pitchFamily="34" charset="0"/>
              </a:rPr>
              <a:t>ตามมาตรการปรับปรุงประสิทธิภาพในการปฏิบัติราชการ </a:t>
            </a:r>
            <a:r>
              <a:rPr lang="th-TH" sz="1400" b="1" dirty="0">
                <a:solidFill>
                  <a:prstClr val="black"/>
                </a:solidFill>
                <a:ea typeface="Tahoma" pitchFamily="34" charset="0"/>
              </a:rPr>
              <a:t>ประจำปีงบประมาณ พ.ศ. </a:t>
            </a:r>
            <a:r>
              <a:rPr lang="en-US" sz="1400" b="1" dirty="0">
                <a:solidFill>
                  <a:prstClr val="black"/>
                </a:solidFill>
                <a:ea typeface="Tahoma" pitchFamily="34" charset="0"/>
              </a:rPr>
              <a:t>2565</a:t>
            </a:r>
            <a:endParaRPr lang="th-TH" sz="900" b="1" dirty="0">
              <a:solidFill>
                <a:prstClr val="black"/>
              </a:solidFill>
              <a:ea typeface="Tahoma" pitchFamily="34" charset="0"/>
            </a:endParaRPr>
          </a:p>
        </p:txBody>
      </p:sp>
      <p:grpSp>
        <p:nvGrpSpPr>
          <p:cNvPr id="27" name="กลุ่ม 4">
            <a:extLst>
              <a:ext uri="{FF2B5EF4-FFF2-40B4-BE49-F238E27FC236}">
                <a16:creationId xmlns:a16="http://schemas.microsoft.com/office/drawing/2014/main" id="{9CE8E153-8471-4286-A40E-9F41179C2FA2}"/>
              </a:ext>
            </a:extLst>
          </p:cNvPr>
          <p:cNvGrpSpPr>
            <a:grpSpLocks/>
          </p:cNvGrpSpPr>
          <p:nvPr/>
        </p:nvGrpSpPr>
        <p:grpSpPr bwMode="auto">
          <a:xfrm>
            <a:off x="11064552" y="793779"/>
            <a:ext cx="1107285" cy="615553"/>
            <a:chOff x="7094187" y="1707729"/>
            <a:chExt cx="1164188" cy="613365"/>
          </a:xfrm>
        </p:grpSpPr>
        <p:pic>
          <p:nvPicPr>
            <p:cNvPr id="28" name="Picture 1" descr="C:\Users\dathpan\Downloads\056aac9a306aef891367aae43a86394b.jpg">
              <a:extLst>
                <a:ext uri="{FF2B5EF4-FFF2-40B4-BE49-F238E27FC236}">
                  <a16:creationId xmlns:a16="http://schemas.microsoft.com/office/drawing/2014/main" id="{D6AD7F85-097D-46BE-9D75-92D22E813B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9" t="8192" r="17099" b="14839"/>
            <a:stretch>
              <a:fillRect/>
            </a:stretch>
          </p:blipFill>
          <p:spPr bwMode="auto">
            <a:xfrm>
              <a:off x="7286862" y="1707729"/>
              <a:ext cx="742574" cy="61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">
              <a:extLst>
                <a:ext uri="{FF2B5EF4-FFF2-40B4-BE49-F238E27FC236}">
                  <a16:creationId xmlns:a16="http://schemas.microsoft.com/office/drawing/2014/main" id="{0314B78D-38DD-48ED-8595-CA297CCAE6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4187" y="1848543"/>
              <a:ext cx="1164188" cy="368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altLang="th-TH" sz="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น้ำหนัก</a:t>
              </a:r>
              <a:br>
                <a:rPr lang="en-US" altLang="th-TH" sz="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altLang="th-TH" sz="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……</a:t>
              </a:r>
            </a:p>
          </p:txBody>
        </p:sp>
      </p:grpSp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99061307-C9A4-43FE-A5D4-8E1A484DC007}"/>
              </a:ext>
            </a:extLst>
          </p:cNvPr>
          <p:cNvGraphicFramePr>
            <a:graphicFrameLocks noGrp="1"/>
          </p:cNvGraphicFramePr>
          <p:nvPr/>
        </p:nvGraphicFramePr>
        <p:xfrm>
          <a:off x="1127446" y="4998010"/>
          <a:ext cx="6120682" cy="801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2">
                  <a:extLst>
                    <a:ext uri="{9D8B030D-6E8A-4147-A177-3AD203B41FA5}">
                      <a16:colId xmlns:a16="http://schemas.microsoft.com/office/drawing/2014/main" val="1661457189"/>
                    </a:ext>
                  </a:extLst>
                </a:gridCol>
              </a:tblGrid>
              <a:tr h="295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เป้าหมายการดำเนินงาน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เดือน (ต.ค.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 – 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65)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หรือแผนดำเนินงานตามตัวชี้วัดฯ (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Action plan)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(โปรดแนบ)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6634"/>
                  </a:ext>
                </a:extLst>
              </a:tr>
              <a:tr h="3447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C1506A21-E859-4076-BEE1-4BE38E7A8D0B}"/>
              </a:ext>
            </a:extLst>
          </p:cNvPr>
          <p:cNvSpPr/>
          <p:nvPr/>
        </p:nvSpPr>
        <p:spPr>
          <a:xfrm>
            <a:off x="8381164" y="2242734"/>
            <a:ext cx="3380598" cy="15254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99F6426-1CA2-496A-8FB4-0B3F7EF50BCF}"/>
              </a:ext>
            </a:extLst>
          </p:cNvPr>
          <p:cNvSpPr txBox="1"/>
          <p:nvPr/>
        </p:nvSpPr>
        <p:spPr>
          <a:xfrm>
            <a:off x="8799374" y="2697680"/>
            <a:ext cx="2760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/>
              <a:t>ข้อมูลพื้นฐานแสดงโดยกราฟ (ถ้ามี)</a:t>
            </a:r>
            <a:endParaRPr lang="en-US" sz="1400" dirty="0"/>
          </a:p>
        </p:txBody>
      </p:sp>
      <p:sp>
        <p:nvSpPr>
          <p:cNvPr id="22" name="กล่องข้อความ 13">
            <a:extLst>
              <a:ext uri="{FF2B5EF4-FFF2-40B4-BE49-F238E27FC236}">
                <a16:creationId xmlns:a16="http://schemas.microsoft.com/office/drawing/2014/main" id="{900E4855-337B-4CFE-AC3F-B355F27FEF21}"/>
              </a:ext>
            </a:extLst>
          </p:cNvPr>
          <p:cNvSpPr txBox="1"/>
          <p:nvPr/>
        </p:nvSpPr>
        <p:spPr>
          <a:xfrm>
            <a:off x="7392145" y="826678"/>
            <a:ext cx="1167809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th-TH"/>
            </a:defPPr>
            <a:lvl1pPr algn="ctr">
              <a:defRPr sz="1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</a:rPr>
              <a:t>Joint KPIs</a:t>
            </a:r>
            <a:r>
              <a:rPr lang="th-TH" sz="1000" dirty="0">
                <a:solidFill>
                  <a:prstClr val="black"/>
                </a:solidFill>
              </a:rPr>
              <a:t>ภายในกระทรวง</a:t>
            </a:r>
            <a:r>
              <a:rPr lang="en-US" sz="1000" dirty="0">
                <a:solidFill>
                  <a:prstClr val="black"/>
                </a:solidFill>
              </a:rPr>
              <a:t>/</a:t>
            </a:r>
            <a:r>
              <a:rPr lang="th-TH" sz="1000" dirty="0">
                <a:solidFill>
                  <a:prstClr val="black"/>
                </a:solidFill>
              </a:rPr>
              <a:t>ข้ามกระทรวง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C864F663-9652-402E-B4D6-CF0FD4A11E96}"/>
              </a:ext>
            </a:extLst>
          </p:cNvPr>
          <p:cNvSpPr txBox="1"/>
          <p:nvPr/>
        </p:nvSpPr>
        <p:spPr>
          <a:xfrm>
            <a:off x="7392144" y="1421360"/>
            <a:ext cx="1167809" cy="246221"/>
          </a:xfrm>
          <a:prstGeom prst="rect">
            <a:avLst/>
          </a:prstGeom>
          <a:solidFill>
            <a:srgbClr val="F19E65"/>
          </a:solidFill>
        </p:spPr>
        <p:txBody>
          <a:bodyPr wrap="square" anchor="ctr">
            <a:spAutoFit/>
          </a:bodyPr>
          <a:lstStyle>
            <a:defPPr>
              <a:defRPr lang="th-TH"/>
            </a:defPPr>
            <a:lvl1pPr algn="ctr">
              <a:defRPr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Inter. Index</a:t>
            </a:r>
          </a:p>
        </p:txBody>
      </p:sp>
      <p:graphicFrame>
        <p:nvGraphicFramePr>
          <p:cNvPr id="20" name="ตาราง 4">
            <a:extLst>
              <a:ext uri="{FF2B5EF4-FFF2-40B4-BE49-F238E27FC236}">
                <a16:creationId xmlns:a16="http://schemas.microsoft.com/office/drawing/2014/main" id="{82F72B9E-9831-4030-8FF5-2DEBCE3D0232}"/>
              </a:ext>
            </a:extLst>
          </p:cNvPr>
          <p:cNvGraphicFramePr>
            <a:graphicFrameLocks noGrp="1"/>
          </p:cNvGraphicFramePr>
          <p:nvPr/>
        </p:nvGraphicFramePr>
        <p:xfrm>
          <a:off x="8651023" y="849790"/>
          <a:ext cx="1333409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409">
                  <a:extLst>
                    <a:ext uri="{9D8B030D-6E8A-4147-A177-3AD203B41FA5}">
                      <a16:colId xmlns:a16="http://schemas.microsoft.com/office/drawing/2014/main" val="37383232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หน่วยงานที่รับผิดชอบ</a:t>
                      </a:r>
                      <a:endParaRPr lang="en-US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652984"/>
                  </a:ext>
                </a:extLst>
              </a:tr>
              <a:tr h="294118">
                <a:tc>
                  <a:txBody>
                    <a:bodyPr/>
                    <a:lstStyle/>
                    <a:p>
                      <a:pPr marL="174625" indent="-174625">
                        <a:buFont typeface="+mj-lt"/>
                        <a:buAutoNum type="arabicParenR"/>
                      </a:pP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......</a:t>
                      </a:r>
                    </a:p>
                    <a:p>
                      <a:pPr marL="174625" indent="-174625">
                        <a:buFont typeface="+mj-lt"/>
                        <a:buAutoNum type="arabicParenR"/>
                      </a:pP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......</a:t>
                      </a:r>
                    </a:p>
                    <a:p>
                      <a:pPr marL="174625" indent="-174625">
                        <a:buFont typeface="+mj-lt"/>
                        <a:buAutoNum type="arabicParenR"/>
                      </a:pP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283109"/>
                  </a:ext>
                </a:extLst>
              </a:tr>
            </a:tbl>
          </a:graphicData>
        </a:graphic>
      </p:graphicFrame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5C998848-2DEF-411D-A300-BE7FF08A0DE2}"/>
              </a:ext>
            </a:extLst>
          </p:cNvPr>
          <p:cNvSpPr/>
          <p:nvPr/>
        </p:nvSpPr>
        <p:spPr>
          <a:xfrm>
            <a:off x="8381164" y="4036188"/>
            <a:ext cx="3380598" cy="15254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กล่องข้อความ 2">
            <a:extLst>
              <a:ext uri="{FF2B5EF4-FFF2-40B4-BE49-F238E27FC236}">
                <a16:creationId xmlns:a16="http://schemas.microsoft.com/office/drawing/2014/main" id="{C7A95D58-9244-4897-A257-386392CA0D23}"/>
              </a:ext>
            </a:extLst>
          </p:cNvPr>
          <p:cNvSpPr txBox="1"/>
          <p:nvPr/>
        </p:nvSpPr>
        <p:spPr>
          <a:xfrm>
            <a:off x="8699218" y="4430900"/>
            <a:ext cx="2961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400" dirty="0"/>
              <a:t>แผนดำเนินงานระยะยาว (</a:t>
            </a:r>
            <a:r>
              <a:rPr lang="en-US" sz="1400" dirty="0"/>
              <a:t>Roadmap) </a:t>
            </a:r>
            <a:endParaRPr lang="th-TH" sz="1400" dirty="0"/>
          </a:p>
          <a:p>
            <a:pPr algn="ctr"/>
            <a:r>
              <a:rPr lang="th-TH" sz="1400" dirty="0"/>
              <a:t>(ถ้ามี)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436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692003" y="2420888"/>
            <a:ext cx="6807994" cy="166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2456" indent="-602456" algn="ctr" defTabSz="342900" eaLnBrk="0" hangingPunct="0">
              <a:lnSpc>
                <a:spcPct val="130000"/>
              </a:lnSpc>
              <a:tabLst>
                <a:tab pos="602456" algn="l"/>
              </a:tabLst>
              <a:defRPr/>
            </a:pPr>
            <a:r>
              <a:rPr lang="th-TH" altLang="zh-CN" sz="2400" b="1" spc="-23" dirty="0">
                <a:solidFill>
                  <a:srgbClr val="C00000"/>
                </a:solidFill>
                <a:ea typeface="Tahoma" panose="020B0604030504040204" pitchFamily="34" charset="0"/>
                <a:cs typeface="Tahoma"/>
              </a:rPr>
              <a:t>ตัวอย่าง</a:t>
            </a:r>
          </a:p>
          <a:p>
            <a:pPr marL="602456" indent="-602456" algn="ctr" defTabSz="342900" eaLnBrk="0" hangingPunct="0">
              <a:lnSpc>
                <a:spcPct val="130000"/>
              </a:lnSpc>
              <a:tabLst>
                <a:tab pos="602456" algn="l"/>
              </a:tabLst>
              <a:defRPr/>
            </a:pPr>
            <a:r>
              <a:rPr lang="th-TH" altLang="zh-CN" sz="1875" b="1" spc="-23" dirty="0">
                <a:solidFill>
                  <a:srgbClr val="000000"/>
                </a:solidFill>
                <a:ea typeface="Tahoma" panose="020B0604030504040204" pitchFamily="34" charset="0"/>
                <a:cs typeface="Tahoma"/>
              </a:rPr>
              <a:t>การประเมินส่วนราชการตามมาตรการปรับปรุงประสิทธิภาพ</a:t>
            </a:r>
          </a:p>
          <a:p>
            <a:pPr marL="602456" indent="-602456" algn="ctr" defTabSz="342900" eaLnBrk="0" hangingPunct="0">
              <a:lnSpc>
                <a:spcPct val="130000"/>
              </a:lnSpc>
              <a:tabLst>
                <a:tab pos="602456" algn="l"/>
              </a:tabLst>
              <a:defRPr/>
            </a:pPr>
            <a:r>
              <a:rPr lang="th-TH" altLang="zh-CN" sz="1875" b="1" spc="-23" dirty="0">
                <a:solidFill>
                  <a:srgbClr val="000000"/>
                </a:solidFill>
                <a:ea typeface="Tahoma" panose="020B0604030504040204" pitchFamily="34" charset="0"/>
                <a:cs typeface="Tahoma"/>
              </a:rPr>
              <a:t>ในการปฏิบัติราชการ ประจำปีงบประมาณ พ.ศ. 256</a:t>
            </a:r>
            <a:r>
              <a:rPr lang="en-US" altLang="zh-CN" sz="1875" b="1" spc="-23" dirty="0">
                <a:solidFill>
                  <a:srgbClr val="000000"/>
                </a:solidFill>
                <a:ea typeface="Tahoma" panose="020B0604030504040204" pitchFamily="34" charset="0"/>
                <a:cs typeface="Tahoma"/>
              </a:rPr>
              <a:t>5</a:t>
            </a:r>
            <a:r>
              <a:rPr lang="en-GB" altLang="zh-CN" sz="1875" b="1" spc="-23" dirty="0">
                <a:solidFill>
                  <a:srgbClr val="000000"/>
                </a:solidFill>
                <a:ea typeface="Tahoma" panose="020B0604030504040204" pitchFamily="34" charset="0"/>
                <a:cs typeface="Tahoma"/>
              </a:rPr>
              <a:t> </a:t>
            </a:r>
            <a:endParaRPr lang="th-TH" altLang="zh-CN" sz="1875" b="1" spc="-23" dirty="0">
              <a:solidFill>
                <a:srgbClr val="000000"/>
              </a:solidFill>
              <a:ea typeface="Tahoma" panose="020B0604030504040204" pitchFamily="34" charset="0"/>
              <a:cs typeface="Tahoma"/>
            </a:endParaRPr>
          </a:p>
          <a:p>
            <a:pPr marL="602456" indent="-602456" algn="ctr" defTabSz="342900" eaLnBrk="0" hangingPunct="0">
              <a:lnSpc>
                <a:spcPct val="130000"/>
              </a:lnSpc>
              <a:tabLst>
                <a:tab pos="602456" algn="l"/>
              </a:tabLst>
              <a:defRPr/>
            </a:pPr>
            <a:r>
              <a:rPr lang="th-TH" altLang="zh-CN" sz="1875" b="1" spc="-23" dirty="0">
                <a:solidFill>
                  <a:srgbClr val="000000"/>
                </a:solidFill>
                <a:ea typeface="Tahoma" panose="020B0604030504040204" pitchFamily="34" charset="0"/>
                <a:cs typeface="Tahoma"/>
              </a:rPr>
              <a:t>กระทรวงการคลัง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1AA611E3-EAD1-4C9D-9787-180DDF8C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86103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h-TH"/>
            </a:defPPr>
            <a:lvl1pPr marL="0" algn="r" defTabSz="685800" rtl="0" eaLnBrk="1" latinLnBrk="0" hangingPunct="1">
              <a:defRPr sz="75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8F63A3B-78C7-47BE-AE5E-E10140E04643}" type="slidenum">
              <a:rPr lang="en-US" sz="9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</a:t>
            </a:fld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6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74">
            <a:extLst>
              <a:ext uri="{FF2B5EF4-FFF2-40B4-BE49-F238E27FC236}">
                <a16:creationId xmlns:a16="http://schemas.microsoft.com/office/drawing/2014/main" id="{88292D7D-0173-45AD-A3C0-5532D2194F5F}"/>
              </a:ext>
            </a:extLst>
          </p:cNvPr>
          <p:cNvSpPr/>
          <p:nvPr/>
        </p:nvSpPr>
        <p:spPr>
          <a:xfrm>
            <a:off x="11025282" y="4420948"/>
            <a:ext cx="1092089" cy="9108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73038" indent="-173038" defTabSz="457200">
              <a:defRPr/>
            </a:pP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</a:t>
            </a:r>
            <a:r>
              <a:rPr lang="th-TH" sz="800" spc="-6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หนี้สาธารณะคงค้างต่อ </a:t>
            </a:r>
            <a:r>
              <a:rPr lang="en-US" sz="800" spc="-6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GDP (Monitor)</a:t>
            </a:r>
            <a:endParaRPr lang="th-TH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9063" indent="-119063" defTabSz="457200">
              <a:defRPr/>
            </a:pPr>
            <a:endParaRPr lang="en-US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66FE82C-5698-4DDE-9212-83E587C25E98}"/>
              </a:ext>
            </a:extLst>
          </p:cNvPr>
          <p:cNvGrpSpPr/>
          <p:nvPr/>
        </p:nvGrpSpPr>
        <p:grpSpPr>
          <a:xfrm>
            <a:off x="-1364" y="4383604"/>
            <a:ext cx="12175360" cy="1005840"/>
            <a:chOff x="10300" y="3113159"/>
            <a:chExt cx="9096220" cy="100584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27C64EC-C851-4E13-98D6-75F288E60216}"/>
                </a:ext>
              </a:extLst>
            </p:cNvPr>
            <p:cNvSpPr/>
            <p:nvPr/>
          </p:nvSpPr>
          <p:spPr>
            <a:xfrm>
              <a:off x="563049" y="3113159"/>
              <a:ext cx="8543471" cy="1005840"/>
            </a:xfrm>
            <a:prstGeom prst="rect">
              <a:avLst/>
            </a:prstGeom>
            <a:noFill/>
            <a:ln w="19050">
              <a:solidFill>
                <a:srgbClr val="B4C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4313" indent="-214313" algn="ctr">
                <a:buFont typeface="Arial" panose="020B0604020202020204" pitchFamily="34" charset="0"/>
                <a:buChar char="•"/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373DB-3CA0-4B8A-AC53-F1188B213FFE}"/>
                </a:ext>
              </a:extLst>
            </p:cNvPr>
            <p:cNvSpPr/>
            <p:nvPr/>
          </p:nvSpPr>
          <p:spPr>
            <a:xfrm rot="16200000">
              <a:off x="-259267" y="3382726"/>
              <a:ext cx="1005840" cy="466705"/>
            </a:xfrm>
            <a:prstGeom prst="rect">
              <a:avLst/>
            </a:prstGeom>
            <a:solidFill>
              <a:srgbClr val="647E8E"/>
            </a:solidFill>
            <a:ln>
              <a:solidFill>
                <a:srgbClr val="647E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8588" indent="-128588" algn="ctr">
                <a:buFont typeface="Arial" panose="020B0604020202020204" pitchFamily="34" charset="0"/>
                <a:buChar char="•"/>
                <a:defRPr/>
              </a:pPr>
              <a:endParaRPr lang="en-US" sz="750" spc="-3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773F5B1E-ADEC-4787-8EBF-70DFE7161C23}"/>
              </a:ext>
            </a:extLst>
          </p:cNvPr>
          <p:cNvSpPr/>
          <p:nvPr/>
        </p:nvSpPr>
        <p:spPr>
          <a:xfrm rot="16200000">
            <a:off x="-221945" y="4728418"/>
            <a:ext cx="1030035" cy="34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900" b="1" spc="-3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ตัวชี้วัดระดับกระทรวง</a:t>
            </a:r>
            <a:endParaRPr lang="en-US" sz="900" b="1" spc="-3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2AD0A582-FEE3-476B-B695-CBB8B9621579}"/>
              </a:ext>
            </a:extLst>
          </p:cNvPr>
          <p:cNvSpPr txBox="1">
            <a:spLocks/>
          </p:cNvSpPr>
          <p:nvPr/>
        </p:nvSpPr>
        <p:spPr>
          <a:xfrm>
            <a:off x="386822" y="166976"/>
            <a:ext cx="861060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th-TH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ความเชื่อมโยงยุทธศาสตร์ระดับชาติกับตัวชี้วัดของ</a:t>
            </a:r>
            <a:r>
              <a:rPr lang="th-TH" sz="1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กระทรวงการคลัง</a:t>
            </a:r>
            <a:endParaRPr lang="th-TH" sz="17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2FC50D-21D5-47EE-A107-D71801B20DD0}"/>
              </a:ext>
            </a:extLst>
          </p:cNvPr>
          <p:cNvSpPr/>
          <p:nvPr/>
        </p:nvSpPr>
        <p:spPr>
          <a:xfrm>
            <a:off x="24681" y="1111797"/>
            <a:ext cx="12191999" cy="1159070"/>
          </a:xfrm>
          <a:prstGeom prst="rect">
            <a:avLst/>
          </a:prstGeom>
          <a:solidFill>
            <a:srgbClr val="F0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Pentagon 217">
            <a:extLst>
              <a:ext uri="{FF2B5EF4-FFF2-40B4-BE49-F238E27FC236}">
                <a16:creationId xmlns:a16="http://schemas.microsoft.com/office/drawing/2014/main" id="{2F1468F8-88EF-4B9D-9DB4-E807F77351E1}"/>
              </a:ext>
            </a:extLst>
          </p:cNvPr>
          <p:cNvSpPr/>
          <p:nvPr/>
        </p:nvSpPr>
        <p:spPr>
          <a:xfrm>
            <a:off x="2744567" y="1121057"/>
            <a:ext cx="3316247" cy="262725"/>
          </a:xfrm>
          <a:prstGeom prst="homePlate">
            <a:avLst>
              <a:gd name="adj" fmla="val 256"/>
            </a:avLst>
          </a:prstGeom>
          <a:solidFill>
            <a:srgbClr val="C6A690"/>
          </a:solidFill>
          <a:ln w="28575">
            <a:solidFill>
              <a:srgbClr val="9B6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105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แผนฯ </a:t>
            </a:r>
            <a:r>
              <a:rPr lang="en-US" altLang="en-US" sz="105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th-TH" altLang="en-US" sz="105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Pentagon 218">
            <a:extLst>
              <a:ext uri="{FF2B5EF4-FFF2-40B4-BE49-F238E27FC236}">
                <a16:creationId xmlns:a16="http://schemas.microsoft.com/office/drawing/2014/main" id="{942D5B31-5A96-4276-A568-DC57FD3A1AC8}"/>
              </a:ext>
            </a:extLst>
          </p:cNvPr>
          <p:cNvSpPr/>
          <p:nvPr/>
        </p:nvSpPr>
        <p:spPr>
          <a:xfrm>
            <a:off x="551384" y="1121057"/>
            <a:ext cx="2117528" cy="255866"/>
          </a:xfrm>
          <a:prstGeom prst="homePlate">
            <a:avLst>
              <a:gd name="adj" fmla="val 256"/>
            </a:avLst>
          </a:prstGeom>
          <a:solidFill>
            <a:srgbClr val="847072"/>
          </a:solidFill>
          <a:ln w="28575">
            <a:solidFill>
              <a:srgbClr val="685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14">
              <a:defRPr/>
            </a:pPr>
            <a:r>
              <a:rPr lang="th-TH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แผนแม่บทภายใต้ยุทธศาสตร์ชาติ </a:t>
            </a:r>
          </a:p>
        </p:txBody>
      </p:sp>
      <p:sp>
        <p:nvSpPr>
          <p:cNvPr id="65" name="Pentagon 219">
            <a:extLst>
              <a:ext uri="{FF2B5EF4-FFF2-40B4-BE49-F238E27FC236}">
                <a16:creationId xmlns:a16="http://schemas.microsoft.com/office/drawing/2014/main" id="{9823F199-D3CE-45D9-9D51-10A20E824E17}"/>
              </a:ext>
            </a:extLst>
          </p:cNvPr>
          <p:cNvSpPr/>
          <p:nvPr/>
        </p:nvSpPr>
        <p:spPr>
          <a:xfrm>
            <a:off x="7808058" y="1121057"/>
            <a:ext cx="4370087" cy="200667"/>
          </a:xfrm>
          <a:prstGeom prst="homePlate">
            <a:avLst>
              <a:gd name="adj" fmla="val 256"/>
            </a:avLst>
          </a:prstGeom>
          <a:solidFill>
            <a:srgbClr val="385723"/>
          </a:solidFill>
          <a:ln w="28575">
            <a:solidFill>
              <a:srgbClr val="C5E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105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นโยบายรัฐบาล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2B35C2D-623F-43C0-AC27-129F1DFB38A0}"/>
              </a:ext>
            </a:extLst>
          </p:cNvPr>
          <p:cNvSpPr/>
          <p:nvPr/>
        </p:nvSpPr>
        <p:spPr>
          <a:xfrm>
            <a:off x="551386" y="3693352"/>
            <a:ext cx="11622610" cy="639050"/>
          </a:xfrm>
          <a:prstGeom prst="rect">
            <a:avLst/>
          </a:prstGeom>
          <a:solidFill>
            <a:schemeClr val="bg1"/>
          </a:solidFill>
          <a:ln w="19050">
            <a:solidFill>
              <a:srgbClr val="DCC5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thaiDist" fontAlgn="t">
              <a:lnSpc>
                <a:spcPct val="150000"/>
              </a:lnSpc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D1E0CAD-411F-404C-9C82-E07EC8D24202}"/>
              </a:ext>
            </a:extLst>
          </p:cNvPr>
          <p:cNvSpPr txBox="1"/>
          <p:nvPr/>
        </p:nvSpPr>
        <p:spPr>
          <a:xfrm>
            <a:off x="0" y="754459"/>
            <a:ext cx="12191999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th-TH" sz="1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</a:rPr>
              <a:t>ยุทธศาสตร์ชาติ พ.ศ. </a:t>
            </a:r>
            <a:r>
              <a:rPr lang="en-US" sz="1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</a:rPr>
              <a:t>2561 – 2580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C75A8BD-89E2-4093-B23E-CFE8B9BFA421}"/>
              </a:ext>
            </a:extLst>
          </p:cNvPr>
          <p:cNvSpPr/>
          <p:nvPr/>
        </p:nvSpPr>
        <p:spPr>
          <a:xfrm>
            <a:off x="7945088" y="1268760"/>
            <a:ext cx="1751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th-TH" sz="1000" u="sng" dirty="0">
                <a:solidFill>
                  <a:prstClr val="black"/>
                </a:solidFill>
                <a:ea typeface="Tahoma" panose="020B0604030504040204" pitchFamily="34" charset="0"/>
              </a:rPr>
              <a:t>นโยบายหลัก</a:t>
            </a:r>
          </a:p>
          <a:p>
            <a:pPr marL="112713" indent="-112713" defTabSz="457200">
              <a:buFont typeface="+mj-lt"/>
              <a:buAutoNum type="arabicPeriod" startAt="5"/>
              <a:defRPr/>
            </a:pPr>
            <a:r>
              <a:rPr lang="th-TH" sz="900" dirty="0">
                <a:solidFill>
                  <a:prstClr val="black"/>
                </a:solidFill>
                <a:ea typeface="Tahoma" panose="020B0604030504040204" pitchFamily="34" charset="0"/>
              </a:rPr>
              <a:t>การพัฒนาเศรษฐกิจและความ</a:t>
            </a:r>
            <a:br>
              <a:rPr lang="th-TH" sz="900" dirty="0">
                <a:solidFill>
                  <a:prstClr val="black"/>
                </a:solidFill>
                <a:ea typeface="Tahoma" panose="020B0604030504040204" pitchFamily="34" charset="0"/>
              </a:rPr>
            </a:br>
            <a:r>
              <a:rPr lang="th-TH" sz="900" dirty="0">
                <a:solidFill>
                  <a:prstClr val="black"/>
                </a:solidFill>
                <a:ea typeface="Tahoma" panose="020B0604030504040204" pitchFamily="34" charset="0"/>
              </a:rPr>
              <a:t>สามารถในการแข่งขันของไทย</a:t>
            </a:r>
          </a:p>
          <a:p>
            <a:pPr marL="114300" indent="-114300" defTabSz="457200">
              <a:buFontTx/>
              <a:buAutoNum type="arabicPeriod" startAt="5"/>
              <a:defRPr/>
            </a:pPr>
            <a:r>
              <a:rPr lang="th-TH" sz="900" dirty="0">
                <a:solidFill>
                  <a:prstClr val="black"/>
                </a:solidFill>
                <a:ea typeface="Tahoma" panose="020B0604030504040204" pitchFamily="34" charset="0"/>
              </a:rPr>
              <a:t>การพัฒนาพื้นที่เศรษฐกิจและการกระจายความเจริญสู่ภูมิภาค</a:t>
            </a:r>
          </a:p>
          <a:p>
            <a:pPr marL="114300" indent="-114300" defTabSz="457200">
              <a:buFontTx/>
              <a:buAutoNum type="arabicPeriod" startAt="5"/>
              <a:defRPr/>
            </a:pPr>
            <a:r>
              <a:rPr lang="th-TH" sz="900" spc="-40" dirty="0">
                <a:solidFill>
                  <a:prstClr val="black"/>
                </a:solidFill>
                <a:ea typeface="Tahoma" panose="020B0604030504040204" pitchFamily="34" charset="0"/>
              </a:rPr>
              <a:t>การพัฒนาสร้างความเข้มแข็งจากฐานราก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EA3490F-F185-48BF-8B98-11280E405275}"/>
              </a:ext>
            </a:extLst>
          </p:cNvPr>
          <p:cNvSpPr/>
          <p:nvPr/>
        </p:nvSpPr>
        <p:spPr>
          <a:xfrm>
            <a:off x="551385" y="1441419"/>
            <a:ext cx="2141271" cy="815608"/>
          </a:xfrm>
          <a:prstGeom prst="rect">
            <a:avLst/>
          </a:prstGeom>
          <a:solidFill>
            <a:srgbClr val="E6E2E2"/>
          </a:solidFill>
          <a:ln>
            <a:solidFill>
              <a:srgbClr val="847072"/>
            </a:solidFill>
          </a:ln>
        </p:spPr>
        <p:txBody>
          <a:bodyPr wrap="square" lIns="45720" rIns="45720">
            <a:spAutoFit/>
          </a:bodyPr>
          <a:lstStyle/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r>
              <a:rPr lang="th-TH" sz="1000" dirty="0">
                <a:solidFill>
                  <a:prstClr val="black"/>
                </a:solidFill>
                <a:ea typeface="Tahoma" panose="020B0604030504040204" pitchFamily="34" charset="0"/>
              </a:rPr>
              <a:t>แผนแม่บทด้านการบริการประชาชน และประสิทธิภาพภาครัฐ</a:t>
            </a:r>
          </a:p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endParaRPr lang="th-TH" sz="1000" dirty="0">
              <a:solidFill>
                <a:prstClr val="black"/>
              </a:solidFill>
              <a:ea typeface="Tahoma" panose="020B0604030504040204" pitchFamily="34" charset="0"/>
            </a:endParaRPr>
          </a:p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endParaRPr lang="th-TH" sz="1100" dirty="0">
              <a:solidFill>
                <a:prstClr val="black"/>
              </a:solidFill>
              <a:ea typeface="Tahoma" panose="020B0604030504040204" pitchFamily="34" charset="0"/>
            </a:endParaRPr>
          </a:p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endParaRPr lang="th-TH" sz="600" dirty="0">
              <a:solidFill>
                <a:prstClr val="black"/>
              </a:solidFill>
              <a:ea typeface="Tahoma" panose="020B060403050404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C8FC8BE-09B6-4ACB-88B7-43E8E3CFEBEB}"/>
              </a:ext>
            </a:extLst>
          </p:cNvPr>
          <p:cNvSpPr/>
          <p:nvPr/>
        </p:nvSpPr>
        <p:spPr>
          <a:xfrm rot="16200000">
            <a:off x="7556728" y="1776758"/>
            <a:ext cx="685800" cy="1371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th-TH" sz="105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</a:t>
            </a:r>
            <a:endParaRPr lang="en-US" sz="105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23378A2-F170-46A4-A952-1B251FA2A869}"/>
              </a:ext>
            </a:extLst>
          </p:cNvPr>
          <p:cNvSpPr/>
          <p:nvPr/>
        </p:nvSpPr>
        <p:spPr>
          <a:xfrm rot="16200000">
            <a:off x="9356928" y="1806084"/>
            <a:ext cx="685800" cy="1371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th-TH" sz="105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เร่งด่วน</a:t>
            </a:r>
            <a:endParaRPr lang="en-US" sz="105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699F5BC-CE65-4074-AC90-D399AE882D49}"/>
              </a:ext>
            </a:extLst>
          </p:cNvPr>
          <p:cNvSpPr/>
          <p:nvPr/>
        </p:nvSpPr>
        <p:spPr>
          <a:xfrm>
            <a:off x="9417359" y="1315368"/>
            <a:ext cx="2977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th-TH" sz="1000" u="sng" dirty="0">
                <a:solidFill>
                  <a:prstClr val="black"/>
                </a:solidFill>
                <a:ea typeface="Tahoma" panose="020B0604030504040204" pitchFamily="34" charset="0"/>
              </a:rPr>
              <a:t>นโยบายการบริหารเศรษฐกิจจาก </a:t>
            </a:r>
            <a:r>
              <a:rPr lang="en-US" sz="1000" u="sng" dirty="0">
                <a:solidFill>
                  <a:prstClr val="black"/>
                </a:solidFill>
                <a:ea typeface="Tahoma" panose="020B0604030504040204" pitchFamily="34" charset="0"/>
              </a:rPr>
              <a:t>Covid-19</a:t>
            </a:r>
            <a:r>
              <a:rPr lang="th-TH" sz="1000" u="sng" dirty="0">
                <a:solidFill>
                  <a:prstClr val="black"/>
                </a:solidFill>
                <a:ea typeface="Tahoma" panose="020B0604030504040204" pitchFamily="34" charset="0"/>
              </a:rPr>
              <a:t> (ศบศ.)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E46DAF6-2B23-438A-9111-2A6F644A3CD5}"/>
              </a:ext>
            </a:extLst>
          </p:cNvPr>
          <p:cNvSpPr/>
          <p:nvPr/>
        </p:nvSpPr>
        <p:spPr>
          <a:xfrm rot="16200000">
            <a:off x="-322443" y="1457388"/>
            <a:ext cx="1111593" cy="466705"/>
          </a:xfrm>
          <a:prstGeom prst="rect">
            <a:avLst/>
          </a:prstGeom>
          <a:solidFill>
            <a:srgbClr val="3D313F"/>
          </a:solidFill>
          <a:ln>
            <a:solidFill>
              <a:srgbClr val="3D3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แผน/นโยบาย</a:t>
            </a:r>
            <a:endParaRPr lang="en-US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4B4DBB9-959D-4313-ACB5-BAA4BD6A83B8}"/>
              </a:ext>
            </a:extLst>
          </p:cNvPr>
          <p:cNvSpPr/>
          <p:nvPr/>
        </p:nvSpPr>
        <p:spPr>
          <a:xfrm rot="16200000">
            <a:off x="-69394" y="3807078"/>
            <a:ext cx="623499" cy="448702"/>
          </a:xfrm>
          <a:prstGeom prst="rect">
            <a:avLst/>
          </a:prstGeom>
          <a:solidFill>
            <a:srgbClr val="915E4D"/>
          </a:solidFill>
          <a:ln>
            <a:solidFill>
              <a:srgbClr val="915E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defRPr/>
            </a:pPr>
            <a:r>
              <a:rPr lang="th-TH" sz="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แผนยุทธศาสตร์กระทรวง</a:t>
            </a:r>
            <a:endParaRPr lang="en-US" sz="8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Rounded Rectangle 208">
            <a:extLst>
              <a:ext uri="{FF2B5EF4-FFF2-40B4-BE49-F238E27FC236}">
                <a16:creationId xmlns:a16="http://schemas.microsoft.com/office/drawing/2014/main" id="{893197F1-DAA7-46DC-A5E7-2EC37C5EB896}"/>
              </a:ext>
            </a:extLst>
          </p:cNvPr>
          <p:cNvSpPr/>
          <p:nvPr/>
        </p:nvSpPr>
        <p:spPr bwMode="auto">
          <a:xfrm>
            <a:off x="1991544" y="3714046"/>
            <a:ext cx="138357" cy="231710"/>
          </a:xfrm>
          <a:prstGeom prst="roundRect">
            <a:avLst/>
          </a:prstGeom>
          <a:solidFill>
            <a:srgbClr val="647E8E"/>
          </a:solidFill>
          <a:ln>
            <a:solidFill>
              <a:srgbClr val="647E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93" name="Rounded Rectangle 209">
            <a:extLst>
              <a:ext uri="{FF2B5EF4-FFF2-40B4-BE49-F238E27FC236}">
                <a16:creationId xmlns:a16="http://schemas.microsoft.com/office/drawing/2014/main" id="{C71F72AB-DA79-4EB2-A041-B92E52B13938}"/>
              </a:ext>
            </a:extLst>
          </p:cNvPr>
          <p:cNvSpPr/>
          <p:nvPr/>
        </p:nvSpPr>
        <p:spPr bwMode="auto">
          <a:xfrm>
            <a:off x="4445475" y="3714046"/>
            <a:ext cx="138357" cy="231710"/>
          </a:xfrm>
          <a:prstGeom prst="roundRect">
            <a:avLst/>
          </a:prstGeom>
          <a:solidFill>
            <a:srgbClr val="647E8E"/>
          </a:solidFill>
          <a:ln>
            <a:solidFill>
              <a:srgbClr val="647E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94" name="Rounded Rectangle 210">
            <a:extLst>
              <a:ext uri="{FF2B5EF4-FFF2-40B4-BE49-F238E27FC236}">
                <a16:creationId xmlns:a16="http://schemas.microsoft.com/office/drawing/2014/main" id="{3821D329-51A7-4336-9210-608570194D9C}"/>
              </a:ext>
            </a:extLst>
          </p:cNvPr>
          <p:cNvSpPr/>
          <p:nvPr/>
        </p:nvSpPr>
        <p:spPr bwMode="auto">
          <a:xfrm>
            <a:off x="7058115" y="3714046"/>
            <a:ext cx="138357" cy="231710"/>
          </a:xfrm>
          <a:prstGeom prst="roundRect">
            <a:avLst/>
          </a:prstGeom>
          <a:solidFill>
            <a:srgbClr val="647E8E"/>
          </a:solidFill>
          <a:ln>
            <a:solidFill>
              <a:srgbClr val="647E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95" name="Rounded Rectangle 211">
            <a:extLst>
              <a:ext uri="{FF2B5EF4-FFF2-40B4-BE49-F238E27FC236}">
                <a16:creationId xmlns:a16="http://schemas.microsoft.com/office/drawing/2014/main" id="{5D14738B-01F7-4FD3-9391-28CD86FED524}"/>
              </a:ext>
            </a:extLst>
          </p:cNvPr>
          <p:cNvSpPr/>
          <p:nvPr/>
        </p:nvSpPr>
        <p:spPr bwMode="auto">
          <a:xfrm>
            <a:off x="9753879" y="3714046"/>
            <a:ext cx="138357" cy="231710"/>
          </a:xfrm>
          <a:prstGeom prst="roundRect">
            <a:avLst/>
          </a:prstGeom>
          <a:solidFill>
            <a:srgbClr val="647E8E"/>
          </a:solidFill>
          <a:ln>
            <a:solidFill>
              <a:srgbClr val="647E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96" name="TextBox 102">
            <a:extLst>
              <a:ext uri="{FF2B5EF4-FFF2-40B4-BE49-F238E27FC236}">
                <a16:creationId xmlns:a16="http://schemas.microsoft.com/office/drawing/2014/main" id="{ABA9F4E9-8610-47D4-9525-D3F93771C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22" y="4018146"/>
            <a:ext cx="28322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การสร้างความสามารถในการแข่งขัน</a:t>
            </a:r>
          </a:p>
        </p:txBody>
      </p:sp>
      <p:sp>
        <p:nvSpPr>
          <p:cNvPr id="97" name="TextBox 102">
            <a:extLst>
              <a:ext uri="{FF2B5EF4-FFF2-40B4-BE49-F238E27FC236}">
                <a16:creationId xmlns:a16="http://schemas.microsoft.com/office/drawing/2014/main" id="{11BB7DA4-8FE5-4D71-ACD6-7E02132E1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459" y="3936453"/>
            <a:ext cx="16665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การสร้างโอกาสและ</a:t>
            </a:r>
            <a:b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ความเสมอภาคทางสังคม</a:t>
            </a:r>
          </a:p>
        </p:txBody>
      </p:sp>
      <p:sp>
        <p:nvSpPr>
          <p:cNvPr id="98" name="TextBox 102">
            <a:extLst>
              <a:ext uri="{FF2B5EF4-FFF2-40B4-BE49-F238E27FC236}">
                <a16:creationId xmlns:a16="http://schemas.microsoft.com/office/drawing/2014/main" id="{AF42CCE7-8715-47A1-BE67-8F076423C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0368" y="3964994"/>
            <a:ext cx="17009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การสร้างการเติบโตบนคุณภาพชีวิตที่เป็นมิตรต่อสิ่งแวดล้อม</a:t>
            </a:r>
          </a:p>
        </p:txBody>
      </p:sp>
      <p:sp>
        <p:nvSpPr>
          <p:cNvPr id="99" name="TextBox 102">
            <a:extLst>
              <a:ext uri="{FF2B5EF4-FFF2-40B4-BE49-F238E27FC236}">
                <a16:creationId xmlns:a16="http://schemas.microsoft.com/office/drawing/2014/main" id="{F43C4723-6468-4B3D-A381-10B51120F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9716" y="3964994"/>
            <a:ext cx="17009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การปรับสมดุลและพัฒนาระบบการบริหารจัดการภาครัฐ</a:t>
            </a:r>
          </a:p>
        </p:txBody>
      </p:sp>
      <p:sp>
        <p:nvSpPr>
          <p:cNvPr id="101" name="Pentagon 217">
            <a:extLst>
              <a:ext uri="{FF2B5EF4-FFF2-40B4-BE49-F238E27FC236}">
                <a16:creationId xmlns:a16="http://schemas.microsoft.com/office/drawing/2014/main" id="{086BD765-E782-468C-AD0F-7E505D0DE1D5}"/>
              </a:ext>
            </a:extLst>
          </p:cNvPr>
          <p:cNvSpPr/>
          <p:nvPr/>
        </p:nvSpPr>
        <p:spPr>
          <a:xfrm>
            <a:off x="6115862" y="1121057"/>
            <a:ext cx="1578042" cy="255723"/>
          </a:xfrm>
          <a:prstGeom prst="homePlate">
            <a:avLst>
              <a:gd name="adj" fmla="val 256"/>
            </a:avLst>
          </a:prstGeom>
          <a:solidFill>
            <a:srgbClr val="D5B8EA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105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แผนการปฏิรูปประเทศ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22FCABD-C712-4223-A025-0F9372338425}"/>
              </a:ext>
            </a:extLst>
          </p:cNvPr>
          <p:cNvSpPr txBox="1"/>
          <p:nvPr/>
        </p:nvSpPr>
        <p:spPr>
          <a:xfrm>
            <a:off x="9847412" y="1497484"/>
            <a:ext cx="244127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-114300"/>
            <a:r>
              <a:rPr lang="en-US" sz="900" dirty="0">
                <a:solidFill>
                  <a:schemeClr val="tx1"/>
                </a:solidFill>
                <a:ea typeface="Tahoma" panose="020B0604030504040204" pitchFamily="34" charset="0"/>
              </a:rPr>
              <a:t>1. </a:t>
            </a:r>
            <a:r>
              <a:rPr lang="th-TH" sz="900" dirty="0">
                <a:solidFill>
                  <a:schemeClr val="tx1"/>
                </a:solidFill>
                <a:ea typeface="Tahoma" panose="020B0604030504040204" pitchFamily="34" charset="0"/>
              </a:rPr>
              <a:t>การดูแลสภาพคล่อง ภาคธุรกิจ</a:t>
            </a:r>
            <a:endParaRPr lang="en-US" sz="900" dirty="0">
              <a:solidFill>
                <a:schemeClr val="tx1"/>
              </a:solidFill>
              <a:ea typeface="Tahoma" panose="020B0604030504040204" pitchFamily="34" charset="0"/>
            </a:endParaRPr>
          </a:p>
          <a:p>
            <a:pPr marL="114300" indent="-114300"/>
            <a:r>
              <a:rPr lang="en-US" sz="900" dirty="0">
                <a:solidFill>
                  <a:schemeClr val="tx1"/>
                </a:solidFill>
                <a:ea typeface="Tahoma" panose="020B0604030504040204" pitchFamily="34" charset="0"/>
              </a:rPr>
              <a:t>2.</a:t>
            </a:r>
            <a:r>
              <a:rPr lang="th-TH" sz="900" dirty="0">
                <a:solidFill>
                  <a:schemeClr val="tx1"/>
                </a:solidFill>
                <a:ea typeface="Tahoma" panose="020B0604030504040204" pitchFamily="34" charset="0"/>
              </a:rPr>
              <a:t> กระตุ้นกำลังซื้อภาคประชาชน</a:t>
            </a:r>
          </a:p>
          <a:p>
            <a:pPr marL="114300" indent="-114300"/>
            <a:r>
              <a:rPr lang="en-US" sz="900" dirty="0">
                <a:solidFill>
                  <a:schemeClr val="tx1"/>
                </a:solidFill>
                <a:ea typeface="Tahoma" panose="020B0604030504040204" pitchFamily="34" charset="0"/>
              </a:rPr>
              <a:t>3. </a:t>
            </a:r>
            <a:r>
              <a:rPr lang="th-TH" sz="900" spc="-10" dirty="0">
                <a:solidFill>
                  <a:schemeClr val="tx1"/>
                </a:solidFill>
                <a:ea typeface="Tahoma" panose="020B0604030504040204" pitchFamily="34" charset="0"/>
              </a:rPr>
              <a:t>มาตรการกระตุ้นธุรกิจท่องเที่ยว</a:t>
            </a:r>
            <a:endParaRPr lang="en-US" sz="900" spc="-10" dirty="0">
              <a:solidFill>
                <a:schemeClr val="tx1"/>
              </a:solidFill>
              <a:ea typeface="Tahoma" panose="020B0604030504040204" pitchFamily="34" charset="0"/>
            </a:endParaRPr>
          </a:p>
          <a:p>
            <a:pPr marL="114300" indent="-114300"/>
            <a:r>
              <a:rPr lang="th-TH" sz="900" dirty="0">
                <a:solidFill>
                  <a:schemeClr val="tx1"/>
                </a:solidFill>
                <a:ea typeface="Tahoma" panose="020B0604030504040204" pitchFamily="34" charset="0"/>
              </a:rPr>
              <a:t>4. เร่งรัดการใช้จ่ายภาครัฐให้เม็ดเงินออกสู่ระบบเศรษฐกิจ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0CA95A-706D-4C8F-9E8D-65B8D35D4E08}"/>
              </a:ext>
            </a:extLst>
          </p:cNvPr>
          <p:cNvGrpSpPr/>
          <p:nvPr/>
        </p:nvGrpSpPr>
        <p:grpSpPr>
          <a:xfrm>
            <a:off x="0" y="2288962"/>
            <a:ext cx="12288688" cy="1366222"/>
            <a:chOff x="160896" y="3182081"/>
            <a:chExt cx="9149195" cy="127367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9FB6DED-0C47-46B4-8915-3CDE355F70EB}"/>
                </a:ext>
              </a:extLst>
            </p:cNvPr>
            <p:cNvSpPr/>
            <p:nvPr/>
          </p:nvSpPr>
          <p:spPr>
            <a:xfrm>
              <a:off x="194385" y="3182081"/>
              <a:ext cx="9115706" cy="1273673"/>
            </a:xfrm>
            <a:prstGeom prst="rect">
              <a:avLst/>
            </a:prstGeom>
            <a:solidFill>
              <a:srgbClr val="EEE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8B83E70-9B91-4F6D-8C49-24F053F7A988}"/>
                </a:ext>
              </a:extLst>
            </p:cNvPr>
            <p:cNvSpPr/>
            <p:nvPr/>
          </p:nvSpPr>
          <p:spPr>
            <a:xfrm rot="16200000">
              <a:off x="-297899" y="3644417"/>
              <a:ext cx="1265062" cy="347471"/>
            </a:xfrm>
            <a:prstGeom prst="rect">
              <a:avLst/>
            </a:prstGeom>
            <a:solidFill>
              <a:srgbClr val="745E78"/>
            </a:solidFill>
            <a:ln>
              <a:solidFill>
                <a:srgbClr val="745E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0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ตัวชี้วัด</a:t>
              </a:r>
              <a:endPara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518870D-787F-4F46-9729-F301C6D4AB05}"/>
              </a:ext>
            </a:extLst>
          </p:cNvPr>
          <p:cNvSpPr/>
          <p:nvPr/>
        </p:nvSpPr>
        <p:spPr>
          <a:xfrm>
            <a:off x="571344" y="2388629"/>
            <a:ext cx="2097567" cy="1234440"/>
          </a:xfrm>
          <a:prstGeom prst="rect">
            <a:avLst/>
          </a:prstGeom>
          <a:solidFill>
            <a:schemeClr val="bg1"/>
          </a:solidFill>
          <a:ln w="19050">
            <a:solidFill>
              <a:srgbClr val="847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rIns="64008" rtlCol="0" anchor="t"/>
          <a:lstStyle/>
          <a:p>
            <a:pPr marL="55563" indent="-55563" fontAlgn="t">
              <a:buFont typeface="Arial" panose="020B0604020202020204" pitchFamily="34" charset="0"/>
              <a:buChar char="•"/>
            </a:pPr>
            <a:r>
              <a:rPr lang="th-TH" sz="1000" spc="-4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ร้อยละของโครงการที่มีผลสัมฤทธิ์ต่อเป้าหมายยุทธศาสตร์ชาติ</a:t>
            </a:r>
            <a:endParaRPr lang="en-US" sz="1000" spc="-4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7475" indent="-117475" algn="thaiDist" fontAlgn="t">
              <a:buFont typeface="Arial" panose="020B0604020202020204" pitchFamily="34" charset="0"/>
              <a:buChar char="•"/>
            </a:pPr>
            <a:endParaRPr lang="th-TH" sz="750" spc="-4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AC951A3-E50B-459E-B4AE-7C9F528439B8}"/>
              </a:ext>
            </a:extLst>
          </p:cNvPr>
          <p:cNvSpPr/>
          <p:nvPr/>
        </p:nvSpPr>
        <p:spPr>
          <a:xfrm>
            <a:off x="2744607" y="2371244"/>
            <a:ext cx="4069081" cy="1251826"/>
          </a:xfrm>
          <a:prstGeom prst="rect">
            <a:avLst/>
          </a:prstGeom>
          <a:solidFill>
            <a:schemeClr val="bg1"/>
          </a:solidFill>
          <a:ln w="19050">
            <a:solidFill>
              <a:srgbClr val="BC8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rIns="64008" rtlCol="0" anchor="t"/>
          <a:lstStyle/>
          <a:p>
            <a:pPr marL="55563" indent="-55563" algn="thaiDist" fontAlgn="t">
              <a:buFont typeface="Arial" panose="020B0604020202020204" pitchFamily="34" charset="0"/>
              <a:buChar char="•"/>
            </a:pPr>
            <a:r>
              <a:rPr lang="th-TH" sz="750" spc="-4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หนี้สาธารณะคงค้าง ณ สิ้นแผนฯ 12 ไม่เกินร้อยละ 55 ของผลิตภัณฑ์มวลรวมในประเทศ</a:t>
            </a:r>
          </a:p>
          <a:p>
            <a:pPr marL="55563" indent="-55563" algn="thaiDist" fontAlgn="t">
              <a:buFont typeface="Arial" panose="020B0604020202020204" pitchFamily="34" charset="0"/>
              <a:buChar char="•"/>
            </a:pPr>
            <a:r>
              <a:rPr lang="th-TH" sz="750" spc="-4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สัดส่วนการกู้เงินนอกระบบลดลง</a:t>
            </a:r>
          </a:p>
          <a:p>
            <a:pPr marL="55563" indent="-55563" algn="thaiDist" fontAlgn="t">
              <a:buFont typeface="Arial" panose="020B0604020202020204" pitchFamily="34" charset="0"/>
              <a:buChar char="•"/>
            </a:pPr>
            <a:r>
              <a:rPr lang="th-TH" sz="750" spc="-4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รายได้สุทธิของรัฐบาลต่อมูลค่าผลิตภัณฑ์มวลรวมในประเทศ ไม่ต่ำกว่าร้อยละ 19 </a:t>
            </a:r>
          </a:p>
          <a:p>
            <a:pPr marL="55563" indent="-55563" algn="thaiDist" fontAlgn="t">
              <a:buFont typeface="Arial" panose="020B0604020202020204" pitchFamily="34" charset="0"/>
              <a:buChar char="•"/>
            </a:pPr>
            <a:r>
              <a:rPr lang="th-TH" sz="750" spc="-4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จำนวนการยื่นแบบเพื่อชำระภาษีประชาชนและผู้ประกอบการที่เข้าข่ายต้องเสียภาษีเพิ่มขึ้น </a:t>
            </a:r>
          </a:p>
          <a:p>
            <a:pPr marL="55563" indent="-55563" algn="thaiDist" fontAlgn="t">
              <a:buFont typeface="Arial" panose="020B0604020202020204" pitchFamily="34" charset="0"/>
              <a:buChar char="•"/>
            </a:pPr>
            <a:r>
              <a:rPr lang="th-TH" sz="750" spc="-6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การลงทุนจากความร่วมมือภาครัฐและภาคเอกชนในการพัฒนาโครงการโครงสร้างพื้นฐานเฉลี่ยปีละ 47,000 ล้านบาท </a:t>
            </a:r>
          </a:p>
          <a:p>
            <a:pPr marL="55563" indent="-55563" algn="thaiDist" fontAlgn="t">
              <a:buFont typeface="Arial" panose="020B0604020202020204" pitchFamily="34" charset="0"/>
              <a:buChar char="•"/>
            </a:pPr>
            <a:r>
              <a:rPr lang="th-TH" sz="750" spc="-4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อันดับขีดความสามารถในการแข่งขันในภาคการเงินปรับตัวดีขึ้น </a:t>
            </a:r>
          </a:p>
          <a:p>
            <a:pPr marL="55563" indent="-55563" algn="thaiDist" fontAlgn="t">
              <a:buFont typeface="Arial" panose="020B0604020202020204" pitchFamily="34" charset="0"/>
              <a:buChar char="•"/>
            </a:pPr>
            <a:r>
              <a:rPr lang="th-TH" sz="750" spc="-4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อันดับความยากง่ายในการประกอบธุรกิจจัดทำโดยธนาคารโลกอยู่ในอันดับสองของอาเซียนเมื่อสิ้นสุดแผนฯ 12 </a:t>
            </a:r>
          </a:p>
          <a:p>
            <a:pPr marL="55563" indent="-55563" algn="thaiDist" fontAlgn="t">
              <a:buFont typeface="Arial" panose="020B0604020202020204" pitchFamily="34" charset="0"/>
              <a:buChar char="•"/>
            </a:pPr>
            <a:r>
              <a:rPr lang="th-TH" sz="750" spc="-4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ปริมาณสินค้าที่ผ่านเข้า</a:t>
            </a:r>
            <a:r>
              <a:rPr lang="en-US" sz="750" spc="-4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750" spc="-4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ออก ณ ด่านการค้าชายแดนที่สำคัญเพิ่มขึ้นเฉลี่ยไม่น้อยกว่าร้อยละ 5 ต่อปี</a:t>
            </a:r>
          </a:p>
          <a:p>
            <a:pPr marL="55563" indent="-55563" algn="thaiDist" fontAlgn="t">
              <a:buFont typeface="Arial" panose="020B0604020202020204" pitchFamily="34" charset="0"/>
              <a:buChar char="•"/>
            </a:pPr>
            <a:r>
              <a:rPr lang="th-TH" sz="750" spc="-3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จำนวนธุรกรรมการให้บริการการนำเข้าและส่งออกด้วยระบบอิเล็กทรอนิกส์เป็นร้อยละ 100 ในปี 2564 </a:t>
            </a:r>
            <a:endParaRPr lang="th-TH" sz="750" spc="-4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7475" indent="-117475" algn="thaiDist" fontAlgn="t">
              <a:buFont typeface="Arial" panose="020B0604020202020204" pitchFamily="34" charset="0"/>
              <a:buChar char="•"/>
            </a:pPr>
            <a:endParaRPr lang="en-US" sz="750" spc="-3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4FE808B-519B-4554-ABA5-E71EB5D0D7A7}"/>
              </a:ext>
            </a:extLst>
          </p:cNvPr>
          <p:cNvSpPr/>
          <p:nvPr/>
        </p:nvSpPr>
        <p:spPr>
          <a:xfrm>
            <a:off x="6888088" y="2412949"/>
            <a:ext cx="5285908" cy="1193851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rIns="64008" rtlCol="0" anchor="t"/>
          <a:lstStyle/>
          <a:p>
            <a:pPr marL="114300" indent="-114300" algn="thaiDist" fontAlgn="t">
              <a:buFont typeface="Arial" panose="020B0604020202020204" pitchFamily="34" charset="0"/>
              <a:buChar char="•"/>
            </a:pPr>
            <a:r>
              <a:rPr lang="th-TH" sz="80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อันดับด้านความยากง่ายในการประกอบธุรกิจ (</a:t>
            </a:r>
            <a:r>
              <a:rPr lang="en-US" sz="80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Ease of Doing Business</a:t>
            </a:r>
            <a:r>
              <a:rPr lang="th-TH" sz="80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Index) </a:t>
            </a:r>
            <a:r>
              <a:rPr lang="th-TH" sz="80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ของประเทศไทย</a:t>
            </a:r>
            <a:r>
              <a:rPr lang="th-TH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อยู่ใน </a:t>
            </a: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</a:t>
            </a:r>
            <a:r>
              <a:rPr lang="th-TH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อันดับแรกของประเทศที่ได้รับการจัดอันดับโดยธนาคารโลก</a:t>
            </a:r>
            <a:endParaRPr lang="en-US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-114300" algn="thaiDist" fontAlgn="t">
              <a:buFont typeface="Arial" panose="020B0604020202020204" pitchFamily="34" charset="0"/>
              <a:buChar char="•"/>
            </a:pPr>
            <a:r>
              <a:rPr lang="th-TH" sz="800" spc="-6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มีกฎหมายส่งเสริมให้คนไทยมีหลักประกันรายได้หลังเกษียณที่เพียงพอต่อการดำรงชีวิตอย่างมีคุณภาพ</a:t>
            </a:r>
          </a:p>
          <a:p>
            <a:pPr marL="114300" indent="-114300" algn="thaiDist" fontAlgn="t">
              <a:buFont typeface="Arial" panose="020B0604020202020204" pitchFamily="34" charset="0"/>
              <a:buChar char="•"/>
            </a:pPr>
            <a:r>
              <a:rPr lang="th-TH" sz="800" spc="-3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พ.ร.บ. กองทุนบำเหน็จบำนาญแห่งชาติ พ.ศ. .... ประกาศใช้ในราชกิจจาฯ ภายในปี </a:t>
            </a:r>
            <a:r>
              <a:rPr lang="en-US" sz="800" spc="-3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2565</a:t>
            </a:r>
            <a:endParaRPr lang="th-TH" sz="800" spc="-3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-114300" algn="thaiDist" fontAlgn="t">
              <a:buFont typeface="Arial" panose="020B0604020202020204" pitchFamily="34" charset="0"/>
              <a:buChar char="•"/>
            </a:pPr>
            <a:r>
              <a:rPr lang="th-TH" sz="800" spc="-3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มีระบบสนับสนุนจัดซื้อจัดจ้างภาครัฐเป็นแบบดิจิทัลในทุกขั้นตอน</a:t>
            </a:r>
          </a:p>
          <a:p>
            <a:pPr marL="114300" indent="-114300" algn="thaiDist" fontAlgn="t">
              <a:buFont typeface="Arial" panose="020B0604020202020204" pitchFamily="34" charset="0"/>
              <a:buChar char="•"/>
            </a:pPr>
            <a:r>
              <a:rPr lang="th-TH" sz="800" spc="-3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มีกฎระเบียบ หรือกระบวนการจัดซื้อจัดจ้างภาครัฐที่ได้รับการปรับปรุงแก้ไขเพื่อให้เกิดความคล่องตัวในการปฏิบัติงาน มีประสิทธิภาพ และเกิดความคุ้มค่า</a:t>
            </a:r>
          </a:p>
          <a:p>
            <a:pPr marL="114300" indent="-114300" fontAlgn="t">
              <a:buFont typeface="Arial" panose="020B0604020202020204" pitchFamily="34" charset="0"/>
              <a:buChar char="•"/>
            </a:pPr>
            <a:r>
              <a:rPr lang="th-TH" sz="800" spc="-3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มีการปรับปรุงระบบการออมภาคบังคับ และ/หรือจัดสรรเงินคืนในรูปแบบ </a:t>
            </a:r>
            <a:r>
              <a:rPr lang="en-US" sz="800" spc="-3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Earmarked Tax </a:t>
            </a:r>
            <a:r>
              <a:rPr lang="th-TH" sz="800" spc="-3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เพื่อสมทบการออม</a:t>
            </a:r>
          </a:p>
          <a:p>
            <a:pPr marL="114300" indent="-114300" fontAlgn="t">
              <a:buFont typeface="Arial" panose="020B0604020202020204" pitchFamily="34" charset="0"/>
              <a:buChar char="•"/>
            </a:pPr>
            <a:r>
              <a:rPr lang="th-TH" sz="800" spc="-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มีกลไกการบูรณาการทำงานร่วมกันระหว่างกรมบัญชีกลางและหน่วยงานด้านการตรวจสอบการทุจริต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3B62FD4-66D6-47E3-9E98-F846F12419E3}"/>
              </a:ext>
            </a:extLst>
          </p:cNvPr>
          <p:cNvCxnSpPr/>
          <p:nvPr/>
        </p:nvCxnSpPr>
        <p:spPr>
          <a:xfrm>
            <a:off x="4542616" y="2150918"/>
            <a:ext cx="351" cy="211843"/>
          </a:xfrm>
          <a:prstGeom prst="line">
            <a:avLst/>
          </a:prstGeom>
          <a:ln w="19050">
            <a:solidFill>
              <a:srgbClr val="BC8A6C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1CD8A2-1DC1-4DB5-AD43-77FA65CED554}"/>
              </a:ext>
            </a:extLst>
          </p:cNvPr>
          <p:cNvCxnSpPr>
            <a:cxnSpLocks/>
            <a:stCxn id="74" idx="2"/>
            <a:endCxn id="60" idx="0"/>
          </p:cNvCxnSpPr>
          <p:nvPr/>
        </p:nvCxnSpPr>
        <p:spPr>
          <a:xfrm flipH="1">
            <a:off x="1620128" y="2257027"/>
            <a:ext cx="1893" cy="131602"/>
          </a:xfrm>
          <a:prstGeom prst="line">
            <a:avLst/>
          </a:prstGeom>
          <a:ln w="19050">
            <a:solidFill>
              <a:srgbClr val="847072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181312A5-0EE0-4BF4-8585-046FF98A3300}"/>
              </a:ext>
            </a:extLst>
          </p:cNvPr>
          <p:cNvCxnSpPr>
            <a:cxnSpLocks/>
            <a:stCxn id="102" idx="2"/>
            <a:endCxn id="68" idx="0"/>
          </p:cNvCxnSpPr>
          <p:nvPr/>
        </p:nvCxnSpPr>
        <p:spPr>
          <a:xfrm rot="16200000" flipH="1">
            <a:off x="8160412" y="1042319"/>
            <a:ext cx="121388" cy="2619871"/>
          </a:xfrm>
          <a:prstGeom prst="bentConnector3">
            <a:avLst>
              <a:gd name="adj1" fmla="val 50000"/>
            </a:avLst>
          </a:prstGeom>
          <a:ln w="19050">
            <a:solidFill>
              <a:srgbClr val="7030A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D639162-B548-4CEA-8DFF-434BEE09B713}"/>
              </a:ext>
            </a:extLst>
          </p:cNvPr>
          <p:cNvSpPr/>
          <p:nvPr/>
        </p:nvSpPr>
        <p:spPr>
          <a:xfrm rot="16200000">
            <a:off x="-417257" y="5853536"/>
            <a:ext cx="1306269" cy="4589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900" b="1" spc="-3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หน่วยงานที่รับผิดชอบ</a:t>
            </a:r>
            <a:endParaRPr lang="en-US" sz="900" b="1" spc="-3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A74F9DB-4CC3-4075-BFC8-B5DEA173C2B0}"/>
              </a:ext>
            </a:extLst>
          </p:cNvPr>
          <p:cNvSpPr/>
          <p:nvPr/>
        </p:nvSpPr>
        <p:spPr>
          <a:xfrm>
            <a:off x="1787577" y="5575528"/>
            <a:ext cx="1200913" cy="1005840"/>
          </a:xfrm>
          <a:prstGeom prst="rect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7475" indent="-117475" defTabSz="457200">
              <a:lnSpc>
                <a:spcPct val="110000"/>
              </a:lnSpc>
              <a:defRPr/>
            </a:pPr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</a:t>
            </a: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กรมสรรพากร</a:t>
            </a:r>
            <a:endParaRPr lang="en-US" sz="8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7475" indent="-117475" defTabSz="457200">
              <a:lnSpc>
                <a:spcPct val="110000"/>
              </a:lnSpc>
              <a:defRPr/>
            </a:pPr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	</a:t>
            </a: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กรมศุลกากร</a:t>
            </a:r>
          </a:p>
          <a:p>
            <a:pPr marL="117475" indent="-117475" defTabSz="457200">
              <a:lnSpc>
                <a:spcPct val="110000"/>
              </a:lnSpc>
              <a:defRPr/>
            </a:pPr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	</a:t>
            </a:r>
            <a:r>
              <a:rPr lang="th-TH" sz="850" spc="-4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กรมสรรพสามิต </a:t>
            </a:r>
          </a:p>
          <a:p>
            <a:pPr marL="117475" indent="-117475" defTabSz="457200">
              <a:lnSpc>
                <a:spcPct val="110000"/>
              </a:lnSpc>
              <a:defRPr/>
            </a:pPr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</a:t>
            </a: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กรมธนารักษ์ </a:t>
            </a:r>
          </a:p>
          <a:p>
            <a:pPr marL="117475" indent="-117475" defTabSz="457200">
              <a:lnSpc>
                <a:spcPct val="110000"/>
              </a:lnSpc>
              <a:defRPr/>
            </a:pPr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5) </a:t>
            </a: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สนง.</a:t>
            </a:r>
            <a:r>
              <a:rPr lang="th-TH" sz="8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คก</a:t>
            </a: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</a:t>
            </a:r>
            <a:b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นโยบายรัฐวิสาหกิจ</a:t>
            </a:r>
          </a:p>
        </p:txBody>
      </p:sp>
      <p:cxnSp>
        <p:nvCxnSpPr>
          <p:cNvPr id="118" name="Connector: Elbow 55">
            <a:extLst>
              <a:ext uri="{FF2B5EF4-FFF2-40B4-BE49-F238E27FC236}">
                <a16:creationId xmlns:a16="http://schemas.microsoft.com/office/drawing/2014/main" id="{F762A3C5-BFD6-4647-8F0A-A0453B5F4CDB}"/>
              </a:ext>
            </a:extLst>
          </p:cNvPr>
          <p:cNvCxnSpPr>
            <a:cxnSpLocks/>
          </p:cNvCxnSpPr>
          <p:nvPr/>
        </p:nvCxnSpPr>
        <p:spPr>
          <a:xfrm>
            <a:off x="2415680" y="5301208"/>
            <a:ext cx="0" cy="274320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001FBE0-380C-46D9-9AAC-F306A1D5079D}"/>
              </a:ext>
            </a:extLst>
          </p:cNvPr>
          <p:cNvSpPr/>
          <p:nvPr/>
        </p:nvSpPr>
        <p:spPr>
          <a:xfrm>
            <a:off x="7515745" y="5591735"/>
            <a:ext cx="1017035" cy="520906"/>
          </a:xfrm>
          <a:prstGeom prst="rect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7475" indent="-117475" defTabSz="457200">
              <a:lnSpc>
                <a:spcPct val="110000"/>
              </a:lnSpc>
              <a:defRPr/>
            </a:pP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</a:t>
            </a:r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สำนักงานปลัดกระทรวงฯ</a:t>
            </a:r>
          </a:p>
          <a:p>
            <a:pPr marL="117475" indent="-117475" defTabSz="457200">
              <a:lnSpc>
                <a:spcPct val="110000"/>
              </a:lnSpc>
              <a:defRPr/>
            </a:pPr>
            <a:r>
              <a:rPr lang="en-US" sz="8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	</a:t>
            </a:r>
            <a:r>
              <a:rPr lang="th-TH" sz="8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กรมบัญชีกลาง</a:t>
            </a:r>
            <a:endParaRPr lang="en-US" sz="850" spc="-3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C3AB512-55A7-40A4-85B6-D290E06733A5}"/>
              </a:ext>
            </a:extLst>
          </p:cNvPr>
          <p:cNvSpPr/>
          <p:nvPr/>
        </p:nvSpPr>
        <p:spPr>
          <a:xfrm>
            <a:off x="8748471" y="5604858"/>
            <a:ext cx="1017035" cy="520906"/>
          </a:xfrm>
          <a:prstGeom prst="rect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7475" indent="-117475" defTabSz="457200">
              <a:lnSpc>
                <a:spcPct val="110000"/>
              </a:lnSpc>
              <a:defRPr/>
            </a:pP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</a:t>
            </a:r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กรมสรรพากร</a:t>
            </a:r>
          </a:p>
          <a:p>
            <a:pPr marL="117475" indent="-117475" defTabSz="457200">
              <a:lnSpc>
                <a:spcPct val="110000"/>
              </a:lnSpc>
              <a:defRPr/>
            </a:pPr>
            <a:r>
              <a:rPr lang="en-US" sz="8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	</a:t>
            </a:r>
            <a:r>
              <a:rPr lang="th-TH" sz="8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กรมศุลกากร </a:t>
            </a:r>
            <a:endParaRPr lang="en-US" sz="850" spc="-3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7475" indent="-117475" defTabSz="457200">
              <a:lnSpc>
                <a:spcPct val="110000"/>
              </a:lnSpc>
              <a:defRPr/>
            </a:pPr>
            <a:r>
              <a:rPr lang="en-US" sz="8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</a:t>
            </a:r>
            <a:r>
              <a:rPr lang="th-TH" sz="8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กรมบัญชีกลาง</a:t>
            </a:r>
            <a:endParaRPr lang="en-US" sz="850" spc="-3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5-Point Star 132">
            <a:extLst>
              <a:ext uri="{FF2B5EF4-FFF2-40B4-BE49-F238E27FC236}">
                <a16:creationId xmlns:a16="http://schemas.microsoft.com/office/drawing/2014/main" id="{0B85A507-AFB8-434C-B4AC-7999B1F51AAE}"/>
              </a:ext>
            </a:extLst>
          </p:cNvPr>
          <p:cNvSpPr/>
          <p:nvPr/>
        </p:nvSpPr>
        <p:spPr>
          <a:xfrm>
            <a:off x="2783632" y="2667355"/>
            <a:ext cx="91440" cy="91440"/>
          </a:xfrm>
          <a:prstGeom prst="star5">
            <a:avLst/>
          </a:prstGeom>
          <a:solidFill>
            <a:srgbClr val="FFC000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5-Point Star 132">
            <a:extLst>
              <a:ext uri="{FF2B5EF4-FFF2-40B4-BE49-F238E27FC236}">
                <a16:creationId xmlns:a16="http://schemas.microsoft.com/office/drawing/2014/main" id="{F2A0A595-2DC3-4665-8D6F-5FDC4B61ABC8}"/>
              </a:ext>
            </a:extLst>
          </p:cNvPr>
          <p:cNvSpPr/>
          <p:nvPr/>
        </p:nvSpPr>
        <p:spPr>
          <a:xfrm>
            <a:off x="2783632" y="3124083"/>
            <a:ext cx="91440" cy="91440"/>
          </a:xfrm>
          <a:prstGeom prst="star5">
            <a:avLst/>
          </a:prstGeom>
          <a:solidFill>
            <a:srgbClr val="FFC000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5-Point Star 132">
            <a:extLst>
              <a:ext uri="{FF2B5EF4-FFF2-40B4-BE49-F238E27FC236}">
                <a16:creationId xmlns:a16="http://schemas.microsoft.com/office/drawing/2014/main" id="{E16E5A2C-560F-499F-B90A-FCEA494CF7F1}"/>
              </a:ext>
            </a:extLst>
          </p:cNvPr>
          <p:cNvSpPr/>
          <p:nvPr/>
        </p:nvSpPr>
        <p:spPr>
          <a:xfrm>
            <a:off x="6900788" y="2479191"/>
            <a:ext cx="91440" cy="91440"/>
          </a:xfrm>
          <a:prstGeom prst="star5">
            <a:avLst/>
          </a:prstGeom>
          <a:solidFill>
            <a:srgbClr val="FFC000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47E1696-F42A-49D5-B705-D85E2CB00778}"/>
              </a:ext>
            </a:extLst>
          </p:cNvPr>
          <p:cNvGrpSpPr/>
          <p:nvPr/>
        </p:nvGrpSpPr>
        <p:grpSpPr>
          <a:xfrm>
            <a:off x="8360168" y="6381328"/>
            <a:ext cx="2866390" cy="346249"/>
            <a:chOff x="9182" y="6171260"/>
            <a:chExt cx="2866390" cy="346249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E391D63-4178-4E8D-8909-311832816B07}"/>
                </a:ext>
              </a:extLst>
            </p:cNvPr>
            <p:cNvSpPr/>
            <p:nvPr/>
          </p:nvSpPr>
          <p:spPr>
            <a:xfrm>
              <a:off x="9182" y="6171260"/>
              <a:ext cx="2866390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th-TH" sz="700" dirty="0">
                  <a:solidFill>
                    <a:schemeClr val="tx1"/>
                  </a:solidFill>
                  <a:ea typeface="Tahoma" panose="020B0604030504040204" pitchFamily="34" charset="0"/>
                </a:rPr>
                <a:t>หมายเหตุ</a:t>
              </a:r>
            </a:p>
            <a:p>
              <a:pPr marL="227013" indent="-227013" defTabSz="457200" fontAlgn="auto"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th-TH" sz="700" dirty="0">
                  <a:solidFill>
                    <a:schemeClr val="tx1"/>
                  </a:solidFill>
                  <a:ea typeface="Tahoma" panose="020B0604030504040204" pitchFamily="34" charset="0"/>
                </a:rPr>
                <a:t>   </a:t>
              </a:r>
              <a:r>
                <a:rPr lang="en-US" sz="700" dirty="0">
                  <a:solidFill>
                    <a:schemeClr val="tx1"/>
                  </a:solidFill>
                  <a:ea typeface="Tahoma" panose="020B0604030504040204" pitchFamily="34" charset="0"/>
                </a:rPr>
                <a:t>  </a:t>
              </a:r>
              <a:r>
                <a:rPr lang="th-TH" sz="700" dirty="0">
                  <a:solidFill>
                    <a:schemeClr val="tx1"/>
                  </a:solidFill>
                  <a:ea typeface="Tahoma" panose="020B0604030504040204" pitchFamily="34" charset="0"/>
                </a:rPr>
                <a:t>คือ ตัวชี้วัดของแผนระดับชาติที่ถ่ายทอดลงสู่ตัวชี้วัดของกระทรวง</a:t>
              </a:r>
            </a:p>
          </p:txBody>
        </p:sp>
        <p:sp>
          <p:nvSpPr>
            <p:cNvPr id="135" name="5-Point Star 132">
              <a:extLst>
                <a:ext uri="{FF2B5EF4-FFF2-40B4-BE49-F238E27FC236}">
                  <a16:creationId xmlns:a16="http://schemas.microsoft.com/office/drawing/2014/main" id="{28298953-9B2E-4FFE-820F-20BDADBB784D}"/>
                </a:ext>
              </a:extLst>
            </p:cNvPr>
            <p:cNvSpPr/>
            <p:nvPr/>
          </p:nvSpPr>
          <p:spPr>
            <a:xfrm>
              <a:off x="101548" y="6352806"/>
              <a:ext cx="109728" cy="109728"/>
            </a:xfrm>
            <a:prstGeom prst="star5">
              <a:avLst/>
            </a:prstGeom>
            <a:solidFill>
              <a:srgbClr val="FFC000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77" name="Connector: Elbow 55">
            <a:extLst>
              <a:ext uri="{FF2B5EF4-FFF2-40B4-BE49-F238E27FC236}">
                <a16:creationId xmlns:a16="http://schemas.microsoft.com/office/drawing/2014/main" id="{C8B802E7-419A-484D-BB35-E1D4BF0330F5}"/>
              </a:ext>
            </a:extLst>
          </p:cNvPr>
          <p:cNvCxnSpPr>
            <a:cxnSpLocks/>
          </p:cNvCxnSpPr>
          <p:nvPr/>
        </p:nvCxnSpPr>
        <p:spPr>
          <a:xfrm>
            <a:off x="9277784" y="5280012"/>
            <a:ext cx="0" cy="274320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55">
            <a:extLst>
              <a:ext uri="{FF2B5EF4-FFF2-40B4-BE49-F238E27FC236}">
                <a16:creationId xmlns:a16="http://schemas.microsoft.com/office/drawing/2014/main" id="{3232B80A-498F-47FD-AAA0-31AB6F4E20F1}"/>
              </a:ext>
            </a:extLst>
          </p:cNvPr>
          <p:cNvCxnSpPr>
            <a:cxnSpLocks/>
          </p:cNvCxnSpPr>
          <p:nvPr/>
        </p:nvCxnSpPr>
        <p:spPr>
          <a:xfrm>
            <a:off x="7996458" y="5340366"/>
            <a:ext cx="0" cy="249382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55">
            <a:extLst>
              <a:ext uri="{FF2B5EF4-FFF2-40B4-BE49-F238E27FC236}">
                <a16:creationId xmlns:a16="http://schemas.microsoft.com/office/drawing/2014/main" id="{4824D1EB-7B72-497E-852D-C5417C0AB48E}"/>
              </a:ext>
            </a:extLst>
          </p:cNvPr>
          <p:cNvCxnSpPr>
            <a:cxnSpLocks/>
          </p:cNvCxnSpPr>
          <p:nvPr/>
        </p:nvCxnSpPr>
        <p:spPr>
          <a:xfrm>
            <a:off x="4704730" y="5301208"/>
            <a:ext cx="0" cy="274320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55">
            <a:extLst>
              <a:ext uri="{FF2B5EF4-FFF2-40B4-BE49-F238E27FC236}">
                <a16:creationId xmlns:a16="http://schemas.microsoft.com/office/drawing/2014/main" id="{1B45851C-F520-463C-8390-968DB871D7C6}"/>
              </a:ext>
            </a:extLst>
          </p:cNvPr>
          <p:cNvCxnSpPr>
            <a:cxnSpLocks/>
          </p:cNvCxnSpPr>
          <p:nvPr/>
        </p:nvCxnSpPr>
        <p:spPr>
          <a:xfrm>
            <a:off x="6900788" y="5331806"/>
            <a:ext cx="0" cy="274320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Elbow 55">
            <a:extLst>
              <a:ext uri="{FF2B5EF4-FFF2-40B4-BE49-F238E27FC236}">
                <a16:creationId xmlns:a16="http://schemas.microsoft.com/office/drawing/2014/main" id="{43C7FB0F-CC01-4D8E-8523-54DAAACEA5DE}"/>
              </a:ext>
            </a:extLst>
          </p:cNvPr>
          <p:cNvCxnSpPr>
            <a:cxnSpLocks/>
          </p:cNvCxnSpPr>
          <p:nvPr/>
        </p:nvCxnSpPr>
        <p:spPr>
          <a:xfrm>
            <a:off x="1278320" y="5331806"/>
            <a:ext cx="0" cy="274320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FC9D5BD1-9B6B-477E-84AE-B489ECA87EFC}"/>
              </a:ext>
            </a:extLst>
          </p:cNvPr>
          <p:cNvSpPr/>
          <p:nvPr/>
        </p:nvSpPr>
        <p:spPr>
          <a:xfrm>
            <a:off x="6396831" y="5580918"/>
            <a:ext cx="1087036" cy="531022"/>
          </a:xfrm>
          <a:prstGeom prst="rect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7475" indent="-117475" defTabSz="457200">
              <a:lnSpc>
                <a:spcPct val="110000"/>
              </a:lnSpc>
              <a:defRPr/>
            </a:pP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</a:t>
            </a:r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8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สนง.</a:t>
            </a:r>
            <a:r>
              <a:rPr lang="th-TH" sz="850" spc="-3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คก</a:t>
            </a:r>
            <a:r>
              <a:rPr lang="th-TH" sz="8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ก.นโยบายรัฐวิสาหกิจ</a:t>
            </a:r>
            <a:endParaRPr lang="en-US" sz="850" spc="-3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5-Point Star 132">
            <a:extLst>
              <a:ext uri="{FF2B5EF4-FFF2-40B4-BE49-F238E27FC236}">
                <a16:creationId xmlns:a16="http://schemas.microsoft.com/office/drawing/2014/main" id="{12000159-495E-4499-94BB-7859B9AD909E}"/>
              </a:ext>
            </a:extLst>
          </p:cNvPr>
          <p:cNvSpPr/>
          <p:nvPr/>
        </p:nvSpPr>
        <p:spPr>
          <a:xfrm>
            <a:off x="2783632" y="2891370"/>
            <a:ext cx="91440" cy="91440"/>
          </a:xfrm>
          <a:prstGeom prst="star5">
            <a:avLst/>
          </a:prstGeom>
          <a:solidFill>
            <a:srgbClr val="FFC000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584367C-BD4A-4FC5-973D-3595D5842556}"/>
              </a:ext>
            </a:extLst>
          </p:cNvPr>
          <p:cNvSpPr/>
          <p:nvPr/>
        </p:nvSpPr>
        <p:spPr>
          <a:xfrm>
            <a:off x="1896243" y="4393027"/>
            <a:ext cx="1062857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9063" indent="-119063" defTabSz="457200">
              <a:defRPr/>
            </a:pP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จำนวนรายได้</a:t>
            </a:r>
            <a:r>
              <a:rPr lang="th-TH" sz="800" spc="-2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ภาษีที่จัดเก็บได้ </a:t>
            </a:r>
            <a:endParaRPr lang="en-US" sz="800" spc="-2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85DF09B-36A8-4B50-9318-C91FE0F98D86}"/>
              </a:ext>
            </a:extLst>
          </p:cNvPr>
          <p:cNvSpPr/>
          <p:nvPr/>
        </p:nvSpPr>
        <p:spPr>
          <a:xfrm>
            <a:off x="7458006" y="4433038"/>
            <a:ext cx="1087279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8288" rtlCol="0" anchor="t"/>
          <a:lstStyle/>
          <a:p>
            <a:pPr marL="119063" indent="-119063" defTabSz="457200">
              <a:defRPr/>
            </a:pP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th-TH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การพัฒนาระบบบริหารการเงิน</a:t>
            </a:r>
            <a:b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800" spc="-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การคลังภาครัฐ</a:t>
            </a:r>
            <a:r>
              <a:rPr lang="th-TH" sz="800" spc="-7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แบอิเล็กทรอนิกส์</a:t>
            </a:r>
            <a:r>
              <a:rPr lang="th-TH" sz="800" spc="-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ใหม่ </a:t>
            </a:r>
            <a:r>
              <a:rPr lang="th-TH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GFMIS Thai) 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D9F3AD5-E525-4453-9BF6-8C7793BDA6A9}"/>
              </a:ext>
            </a:extLst>
          </p:cNvPr>
          <p:cNvSpPr/>
          <p:nvPr/>
        </p:nvSpPr>
        <p:spPr>
          <a:xfrm>
            <a:off x="8581363" y="4421771"/>
            <a:ext cx="128996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9063" indent="-119063" defTabSz="457200">
              <a:defRPr/>
            </a:pP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</a:t>
            </a:r>
            <a:r>
              <a:rPr lang="th-TH" sz="80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ความสำเร็จของ</a:t>
            </a:r>
            <a:br>
              <a:rPr lang="en-US" sz="80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80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การผลักดันอันดับความยากง่ายในการประกอบธุรกิจ</a:t>
            </a:r>
            <a:r>
              <a:rPr lang="th-TH" sz="800" kern="0" spc="-4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ของประเทศไทย (</a:t>
            </a:r>
            <a:r>
              <a:rPr lang="en-US" sz="800" kern="0" spc="-4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Doing Business) 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039E690-4AE3-401B-B3EA-603617F5B5F0}"/>
              </a:ext>
            </a:extLst>
          </p:cNvPr>
          <p:cNvSpPr/>
          <p:nvPr/>
        </p:nvSpPr>
        <p:spPr>
          <a:xfrm>
            <a:off x="4247052" y="4421771"/>
            <a:ext cx="101767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9063" indent="-119063" defTabSz="457200">
              <a:defRPr/>
            </a:pP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th-TH" sz="800" spc="-7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ความสำเร็จของการทบทวนกลยุทธ์</a:t>
            </a:r>
            <a:r>
              <a:rPr lang="th-TH" sz="80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การบริหารหนี้สาธารณะระยะปานกลางฯ</a:t>
            </a:r>
            <a:r>
              <a:rPr lang="en-US" sz="80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80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80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sz="80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Portfolio Benchmark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B1F00D9-15FE-4DC6-B8A1-8082907DEB3B}"/>
              </a:ext>
            </a:extLst>
          </p:cNvPr>
          <p:cNvSpPr/>
          <p:nvPr/>
        </p:nvSpPr>
        <p:spPr>
          <a:xfrm>
            <a:off x="6396831" y="4432994"/>
            <a:ext cx="1035911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9063" indent="-119063" defTabSz="457200">
              <a:defRPr/>
            </a:pP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th-TH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ความสำเร็จของการ</a:t>
            </a:r>
            <a:r>
              <a:rPr lang="th-TH" sz="800" spc="-4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ลงทุนจากความร่วมมือ</a:t>
            </a:r>
            <a:r>
              <a:rPr lang="th-TH" sz="80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ภาครัฐและเอกชน (</a:t>
            </a:r>
            <a:r>
              <a:rPr lang="en-US" sz="80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PPP) </a:t>
            </a:r>
            <a:r>
              <a:rPr lang="th-TH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ในการพัฒนาโครงสร้างพื้นฐาน </a:t>
            </a:r>
            <a:endParaRPr lang="en-US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2DCBC01-3E6A-4DAE-84B9-48FE0F5785BF}"/>
              </a:ext>
            </a:extLst>
          </p:cNvPr>
          <p:cNvSpPr/>
          <p:nvPr/>
        </p:nvSpPr>
        <p:spPr>
          <a:xfrm>
            <a:off x="726222" y="4375122"/>
            <a:ext cx="1104197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9063" indent="-119063" defTabSz="457200">
              <a:defRPr/>
            </a:pP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ระบบเชื่อมโยงสินค้าข้ามแดนทางบกของกลุ่มประเทศ </a:t>
            </a: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ACMECS  </a:t>
            </a:r>
            <a:r>
              <a:rPr lang="th-TH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ผ่านระบบ </a:t>
            </a: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NSW</a:t>
            </a:r>
          </a:p>
          <a:p>
            <a:pPr marL="119063" indent="-119063" defTabSz="457200">
              <a:defRPr/>
            </a:pPr>
            <a:endParaRPr lang="en-US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5-Point Star 132">
            <a:extLst>
              <a:ext uri="{FF2B5EF4-FFF2-40B4-BE49-F238E27FC236}">
                <a16:creationId xmlns:a16="http://schemas.microsoft.com/office/drawing/2014/main" id="{FAE2AB7D-AD74-4DDB-8434-DF60C06C1C52}"/>
              </a:ext>
            </a:extLst>
          </p:cNvPr>
          <p:cNvSpPr/>
          <p:nvPr/>
        </p:nvSpPr>
        <p:spPr>
          <a:xfrm>
            <a:off x="8605499" y="4583336"/>
            <a:ext cx="91440" cy="91440"/>
          </a:xfrm>
          <a:prstGeom prst="star5">
            <a:avLst/>
          </a:prstGeom>
          <a:solidFill>
            <a:srgbClr val="FFC000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5-Point Star 132">
            <a:extLst>
              <a:ext uri="{FF2B5EF4-FFF2-40B4-BE49-F238E27FC236}">
                <a16:creationId xmlns:a16="http://schemas.microsoft.com/office/drawing/2014/main" id="{6A445A46-5483-408B-BFF4-B37D7E3010F2}"/>
              </a:ext>
            </a:extLst>
          </p:cNvPr>
          <p:cNvSpPr/>
          <p:nvPr/>
        </p:nvSpPr>
        <p:spPr>
          <a:xfrm>
            <a:off x="5445073" y="4489688"/>
            <a:ext cx="62455" cy="91440"/>
          </a:xfrm>
          <a:prstGeom prst="star5">
            <a:avLst/>
          </a:prstGeom>
          <a:solidFill>
            <a:srgbClr val="FFC000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Rectangle 120">
            <a:extLst>
              <a:ext uri="{FF2B5EF4-FFF2-40B4-BE49-F238E27FC236}">
                <a16:creationId xmlns:a16="http://schemas.microsoft.com/office/drawing/2014/main" id="{E8C303ED-1930-4EFE-B9D8-6BCD626C1DA6}"/>
              </a:ext>
            </a:extLst>
          </p:cNvPr>
          <p:cNvSpPr/>
          <p:nvPr/>
        </p:nvSpPr>
        <p:spPr>
          <a:xfrm>
            <a:off x="3062337" y="5575528"/>
            <a:ext cx="1095248" cy="792681"/>
          </a:xfrm>
          <a:prstGeom prst="rect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7475" indent="-117475" defTabSz="457200">
              <a:lnSpc>
                <a:spcPct val="110000"/>
              </a:lnSpc>
              <a:defRPr/>
            </a:pP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</a:t>
            </a:r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8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กรมบัญชีกลาง</a:t>
            </a:r>
            <a:endParaRPr lang="en-US" sz="850" spc="-3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7475" indent="-117475" defTabSz="457200">
              <a:lnSpc>
                <a:spcPct val="110000"/>
              </a:lnSpc>
              <a:defRPr/>
            </a:pPr>
            <a:r>
              <a:rPr lang="en-US" sz="8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th-TH" sz="8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สนง.</a:t>
            </a:r>
            <a:r>
              <a:rPr lang="th-TH" sz="850" spc="-3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คก</a:t>
            </a:r>
            <a:r>
              <a:rPr lang="th-TH" sz="8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</a:t>
            </a:r>
            <a:br>
              <a:rPr lang="th-TH" sz="8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8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นโยบายรัฐวิสาหกิจ</a:t>
            </a:r>
            <a:endParaRPr lang="en-US" sz="850" spc="-3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4" name="Connector: Elbow 55">
            <a:extLst>
              <a:ext uri="{FF2B5EF4-FFF2-40B4-BE49-F238E27FC236}">
                <a16:creationId xmlns:a16="http://schemas.microsoft.com/office/drawing/2014/main" id="{0DFCE3A7-687A-4711-A3B3-A5EE9C200856}"/>
              </a:ext>
            </a:extLst>
          </p:cNvPr>
          <p:cNvCxnSpPr>
            <a:cxnSpLocks/>
          </p:cNvCxnSpPr>
          <p:nvPr/>
        </p:nvCxnSpPr>
        <p:spPr>
          <a:xfrm>
            <a:off x="3558480" y="5312569"/>
            <a:ext cx="0" cy="274320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11">
            <a:extLst>
              <a:ext uri="{FF2B5EF4-FFF2-40B4-BE49-F238E27FC236}">
                <a16:creationId xmlns:a16="http://schemas.microsoft.com/office/drawing/2014/main" id="{4556A208-209B-4232-8FFB-F60FB6272DF8}"/>
              </a:ext>
            </a:extLst>
          </p:cNvPr>
          <p:cNvSpPr/>
          <p:nvPr/>
        </p:nvSpPr>
        <p:spPr>
          <a:xfrm>
            <a:off x="3054023" y="4417406"/>
            <a:ext cx="1108516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9063" indent="-119063" defTabSz="457200">
              <a:defRPr/>
            </a:pP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80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ความสำเร็จของการติดตามผลการดำเนินงานและการใช้จ่ายงบประมาณของหน่วยรับงบประมาณ </a:t>
            </a:r>
          </a:p>
          <a:p>
            <a:pPr marL="119063" indent="-119063" defTabSz="457200">
              <a:defRPr/>
            </a:pPr>
            <a:endParaRPr lang="en-US" sz="800" spc="-3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2" name="Connector: Elbow 55">
            <a:extLst>
              <a:ext uri="{FF2B5EF4-FFF2-40B4-BE49-F238E27FC236}">
                <a16:creationId xmlns:a16="http://schemas.microsoft.com/office/drawing/2014/main" id="{48D1CE0E-E1F5-4894-9EA5-B008B0DD1832}"/>
              </a:ext>
            </a:extLst>
          </p:cNvPr>
          <p:cNvCxnSpPr>
            <a:cxnSpLocks/>
          </p:cNvCxnSpPr>
          <p:nvPr/>
        </p:nvCxnSpPr>
        <p:spPr>
          <a:xfrm>
            <a:off x="5812865" y="5340366"/>
            <a:ext cx="0" cy="274320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84">
            <a:extLst>
              <a:ext uri="{FF2B5EF4-FFF2-40B4-BE49-F238E27FC236}">
                <a16:creationId xmlns:a16="http://schemas.microsoft.com/office/drawing/2014/main" id="{B2F76E66-E5CC-437F-BAA0-D0DB359BCD6C}"/>
              </a:ext>
            </a:extLst>
          </p:cNvPr>
          <p:cNvSpPr/>
          <p:nvPr/>
        </p:nvSpPr>
        <p:spPr>
          <a:xfrm>
            <a:off x="5331580" y="5572519"/>
            <a:ext cx="993027" cy="514896"/>
          </a:xfrm>
          <a:prstGeom prst="rect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7475" indent="-117475" defTabSz="457200">
              <a:lnSpc>
                <a:spcPct val="110000"/>
              </a:lnSpc>
              <a:defRPr/>
            </a:pP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</a:t>
            </a:r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กรมสรรพากร</a:t>
            </a:r>
            <a:endParaRPr lang="en-US" sz="850" spc="-3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Rectangle 111">
            <a:extLst>
              <a:ext uri="{FF2B5EF4-FFF2-40B4-BE49-F238E27FC236}">
                <a16:creationId xmlns:a16="http://schemas.microsoft.com/office/drawing/2014/main" id="{D508363F-A754-4F8A-B4C0-2293BAA8013E}"/>
              </a:ext>
            </a:extLst>
          </p:cNvPr>
          <p:cNvSpPr/>
          <p:nvPr/>
        </p:nvSpPr>
        <p:spPr>
          <a:xfrm>
            <a:off x="5311332" y="4426482"/>
            <a:ext cx="1013276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9063" indent="-119063" defTabSz="457200">
              <a:defRPr/>
            </a:pP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th-TH" sz="80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จำนวนผู้เสียภาษีรายใหม่ที่เข้าสู่ระบบภาษีเพิ่มขึ้น</a:t>
            </a:r>
            <a:endParaRPr lang="en-US" sz="800" spc="-3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Rectangle 86">
            <a:extLst>
              <a:ext uri="{FF2B5EF4-FFF2-40B4-BE49-F238E27FC236}">
                <a16:creationId xmlns:a16="http://schemas.microsoft.com/office/drawing/2014/main" id="{A092D075-A3A9-452C-9147-1DF3CDF31F52}"/>
              </a:ext>
            </a:extLst>
          </p:cNvPr>
          <p:cNvSpPr/>
          <p:nvPr/>
        </p:nvSpPr>
        <p:spPr>
          <a:xfrm>
            <a:off x="10028327" y="5604858"/>
            <a:ext cx="934893" cy="531022"/>
          </a:xfrm>
          <a:prstGeom prst="rect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7475" indent="-117475" defTabSz="457200">
              <a:lnSpc>
                <a:spcPct val="110000"/>
              </a:lnSpc>
              <a:defRPr/>
            </a:pP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</a:t>
            </a:r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8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8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สนง. เศรษฐกิจการคลัง</a:t>
            </a:r>
            <a:endParaRPr lang="en-US" sz="850" spc="-3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0" name="Connector: Elbow 55">
            <a:extLst>
              <a:ext uri="{FF2B5EF4-FFF2-40B4-BE49-F238E27FC236}">
                <a16:creationId xmlns:a16="http://schemas.microsoft.com/office/drawing/2014/main" id="{77A2E6B4-3AE9-4333-AFAE-824C3D085003}"/>
              </a:ext>
            </a:extLst>
          </p:cNvPr>
          <p:cNvCxnSpPr>
            <a:cxnSpLocks/>
          </p:cNvCxnSpPr>
          <p:nvPr/>
        </p:nvCxnSpPr>
        <p:spPr>
          <a:xfrm>
            <a:off x="11568608" y="5322570"/>
            <a:ext cx="0" cy="274320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5-Point Star 132">
            <a:extLst>
              <a:ext uri="{FF2B5EF4-FFF2-40B4-BE49-F238E27FC236}">
                <a16:creationId xmlns:a16="http://schemas.microsoft.com/office/drawing/2014/main" id="{577FB59F-87E2-43C9-990E-17FC1A8BFDE8}"/>
              </a:ext>
            </a:extLst>
          </p:cNvPr>
          <p:cNvSpPr/>
          <p:nvPr/>
        </p:nvSpPr>
        <p:spPr>
          <a:xfrm>
            <a:off x="5375920" y="4633704"/>
            <a:ext cx="62455" cy="91440"/>
          </a:xfrm>
          <a:prstGeom prst="star5">
            <a:avLst/>
          </a:prstGeom>
          <a:solidFill>
            <a:srgbClr val="FFC000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5-Point Star 132">
            <a:extLst>
              <a:ext uri="{FF2B5EF4-FFF2-40B4-BE49-F238E27FC236}">
                <a16:creationId xmlns:a16="http://schemas.microsoft.com/office/drawing/2014/main" id="{CBC9069E-1B64-4499-943A-250284EE5D8D}"/>
              </a:ext>
            </a:extLst>
          </p:cNvPr>
          <p:cNvSpPr/>
          <p:nvPr/>
        </p:nvSpPr>
        <p:spPr>
          <a:xfrm>
            <a:off x="2784402" y="2785564"/>
            <a:ext cx="91440" cy="91440"/>
          </a:xfrm>
          <a:prstGeom prst="star5">
            <a:avLst/>
          </a:prstGeom>
          <a:solidFill>
            <a:srgbClr val="FFC000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2" name="5-Point Star 132">
            <a:extLst>
              <a:ext uri="{FF2B5EF4-FFF2-40B4-BE49-F238E27FC236}">
                <a16:creationId xmlns:a16="http://schemas.microsoft.com/office/drawing/2014/main" id="{28FC17A3-6622-4956-9C76-07A6EC9BCB00}"/>
              </a:ext>
            </a:extLst>
          </p:cNvPr>
          <p:cNvSpPr/>
          <p:nvPr/>
        </p:nvSpPr>
        <p:spPr>
          <a:xfrm>
            <a:off x="6456357" y="4633704"/>
            <a:ext cx="62455" cy="91440"/>
          </a:xfrm>
          <a:prstGeom prst="star5">
            <a:avLst/>
          </a:prstGeom>
          <a:solidFill>
            <a:srgbClr val="FFC000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" name="5-Point Star 132">
            <a:extLst>
              <a:ext uri="{FF2B5EF4-FFF2-40B4-BE49-F238E27FC236}">
                <a16:creationId xmlns:a16="http://schemas.microsoft.com/office/drawing/2014/main" id="{094E9A08-0F8C-434E-BEE0-15136DABEE17}"/>
              </a:ext>
            </a:extLst>
          </p:cNvPr>
          <p:cNvSpPr/>
          <p:nvPr/>
        </p:nvSpPr>
        <p:spPr>
          <a:xfrm>
            <a:off x="767408" y="4615232"/>
            <a:ext cx="62455" cy="91440"/>
          </a:xfrm>
          <a:prstGeom prst="star5">
            <a:avLst/>
          </a:prstGeom>
          <a:solidFill>
            <a:srgbClr val="FFC000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4" name="5-Point Star 132">
            <a:extLst>
              <a:ext uri="{FF2B5EF4-FFF2-40B4-BE49-F238E27FC236}">
                <a16:creationId xmlns:a16="http://schemas.microsoft.com/office/drawing/2014/main" id="{78788F21-7F1B-4F72-9413-BE2A9DB78A79}"/>
              </a:ext>
            </a:extLst>
          </p:cNvPr>
          <p:cNvSpPr/>
          <p:nvPr/>
        </p:nvSpPr>
        <p:spPr>
          <a:xfrm>
            <a:off x="11107363" y="4604880"/>
            <a:ext cx="62455" cy="91440"/>
          </a:xfrm>
          <a:prstGeom prst="star5">
            <a:avLst/>
          </a:prstGeom>
          <a:solidFill>
            <a:srgbClr val="FFC000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Rectangle 84">
            <a:extLst>
              <a:ext uri="{FF2B5EF4-FFF2-40B4-BE49-F238E27FC236}">
                <a16:creationId xmlns:a16="http://schemas.microsoft.com/office/drawing/2014/main" id="{4806266E-E9DC-43C7-8BC9-14D205A99392}"/>
              </a:ext>
            </a:extLst>
          </p:cNvPr>
          <p:cNvSpPr/>
          <p:nvPr/>
        </p:nvSpPr>
        <p:spPr>
          <a:xfrm>
            <a:off x="4226213" y="5572519"/>
            <a:ext cx="1023676" cy="514896"/>
          </a:xfrm>
          <a:prstGeom prst="rect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7475" indent="-117475" defTabSz="457200">
              <a:lnSpc>
                <a:spcPct val="110000"/>
              </a:lnSpc>
              <a:defRPr/>
            </a:pP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</a:t>
            </a:r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สำนักงานบริหารหนี้สาธารณะ</a:t>
            </a:r>
            <a:endParaRPr lang="en-US" sz="850" spc="-3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Rectangle 118">
            <a:extLst>
              <a:ext uri="{FF2B5EF4-FFF2-40B4-BE49-F238E27FC236}">
                <a16:creationId xmlns:a16="http://schemas.microsoft.com/office/drawing/2014/main" id="{C74D5417-9A11-4D89-9A4A-1B9F4DC20394}"/>
              </a:ext>
            </a:extLst>
          </p:cNvPr>
          <p:cNvSpPr/>
          <p:nvPr/>
        </p:nvSpPr>
        <p:spPr>
          <a:xfrm>
            <a:off x="776757" y="5572519"/>
            <a:ext cx="930095" cy="514896"/>
          </a:xfrm>
          <a:prstGeom prst="rect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7475" indent="-117475" defTabSz="457200">
              <a:lnSpc>
                <a:spcPct val="110000"/>
              </a:lnSpc>
              <a:defRPr/>
            </a:pP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</a:t>
            </a:r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8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กรมศุลากร</a:t>
            </a:r>
            <a:endParaRPr lang="en-US" sz="850" spc="-3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FFA96FD-3240-4C47-85C2-3E170E850042}"/>
              </a:ext>
            </a:extLst>
          </p:cNvPr>
          <p:cNvSpPr/>
          <p:nvPr/>
        </p:nvSpPr>
        <p:spPr>
          <a:xfrm>
            <a:off x="2724657" y="1394773"/>
            <a:ext cx="3345640" cy="877163"/>
          </a:xfrm>
          <a:prstGeom prst="rect">
            <a:avLst/>
          </a:prstGeom>
          <a:solidFill>
            <a:srgbClr val="F6EFEA"/>
          </a:solidFill>
          <a:ln>
            <a:solidFill>
              <a:srgbClr val="BC8A6C"/>
            </a:solidFill>
          </a:ln>
        </p:spPr>
        <p:txBody>
          <a:bodyPr wrap="square" lIns="45720" rIns="45720">
            <a:spAutoFit/>
          </a:bodyPr>
          <a:lstStyle/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r>
              <a:rPr lang="th-TH" sz="850" spc="-50" dirty="0">
                <a:solidFill>
                  <a:prstClr val="black"/>
                </a:solidFill>
                <a:ea typeface="Tahoma" panose="020B0604030504040204" pitchFamily="34" charset="0"/>
              </a:rPr>
              <a:t>ยุทธศาสตร์ 3 </a:t>
            </a:r>
            <a:r>
              <a:rPr lang="th-TH" sz="850" spc="-50" dirty="0">
                <a:solidFill>
                  <a:schemeClr val="tx1"/>
                </a:solidFill>
                <a:ea typeface="Tahoma" panose="020B0604030504040204" pitchFamily="34" charset="0"/>
              </a:rPr>
              <a:t>การสร้างความเข้มแข็ง</a:t>
            </a:r>
            <a:r>
              <a:rPr lang="th-TH" sz="850" spc="-40" dirty="0">
                <a:solidFill>
                  <a:schemeClr val="tx1"/>
                </a:solidFill>
                <a:ea typeface="Tahoma" panose="020B0604030504040204" pitchFamily="34" charset="0"/>
              </a:rPr>
              <a:t>ทางเศรษฐกิจและแข่งขันได้อย่างยั่งยืน</a:t>
            </a:r>
            <a:endParaRPr lang="en-US" sz="850" spc="-40" dirty="0">
              <a:solidFill>
                <a:schemeClr val="tx1"/>
              </a:solidFill>
              <a:ea typeface="Tahoma" panose="020B0604030504040204" pitchFamily="34" charset="0"/>
            </a:endParaRPr>
          </a:p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r>
              <a:rPr lang="th-TH" sz="850" spc="-40" dirty="0">
                <a:solidFill>
                  <a:schemeClr val="tx1"/>
                </a:solidFill>
                <a:ea typeface="Tahoma" panose="020B0604030504040204" pitchFamily="34" charset="0"/>
              </a:rPr>
              <a:t>ยุทธศาสตร์ </a:t>
            </a:r>
            <a:r>
              <a:rPr lang="en-US" sz="850" spc="-40" dirty="0">
                <a:solidFill>
                  <a:schemeClr val="tx1"/>
                </a:solidFill>
                <a:ea typeface="Tahoma" panose="020B0604030504040204" pitchFamily="34" charset="0"/>
              </a:rPr>
              <a:t>4 </a:t>
            </a:r>
            <a:r>
              <a:rPr lang="th-TH" sz="850" spc="-40" dirty="0">
                <a:solidFill>
                  <a:schemeClr val="tx1"/>
                </a:solidFill>
                <a:ea typeface="Tahoma" panose="020B0604030504040204" pitchFamily="34" charset="0"/>
              </a:rPr>
              <a:t>การเติบโตที่เป็นมิตรกับสิ่งแวดล้อมเพื่อการพัฒนาอย่างยั่งยืน </a:t>
            </a:r>
            <a:endParaRPr lang="en-US" sz="850" spc="-40" dirty="0">
              <a:solidFill>
                <a:schemeClr val="tx1"/>
              </a:solidFill>
              <a:ea typeface="Tahoma" panose="020B0604030504040204" pitchFamily="34" charset="0"/>
            </a:endParaRPr>
          </a:p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r>
              <a:rPr lang="th-TH" sz="850" spc="-50" dirty="0">
                <a:solidFill>
                  <a:schemeClr val="tx1"/>
                </a:solidFill>
                <a:ea typeface="Tahoma" panose="020B0604030504040204" pitchFamily="34" charset="0"/>
              </a:rPr>
              <a:t>ยุทธศาสตร์ 6 การบริหารจัดการในภาครัฐ การป้องกันการทุจริต</a:t>
            </a:r>
            <a:br>
              <a:rPr lang="en-US" sz="850" spc="-50" dirty="0">
                <a:solidFill>
                  <a:schemeClr val="tx1"/>
                </a:solidFill>
                <a:ea typeface="Tahoma" panose="020B0604030504040204" pitchFamily="34" charset="0"/>
              </a:rPr>
            </a:br>
            <a:r>
              <a:rPr lang="en-US" sz="850" spc="-50" dirty="0">
                <a:solidFill>
                  <a:schemeClr val="tx1"/>
                </a:solidFill>
                <a:ea typeface="Tahoma" panose="020B0604030504040204" pitchFamily="34" charset="0"/>
              </a:rPr>
              <a:t>                    </a:t>
            </a:r>
            <a:r>
              <a:rPr lang="th-TH" sz="850" spc="-50" dirty="0">
                <a:solidFill>
                  <a:schemeClr val="tx1"/>
                </a:solidFill>
                <a:ea typeface="Tahoma" panose="020B0604030504040204" pitchFamily="34" charset="0"/>
              </a:rPr>
              <a:t>ประพฤติมิชอบ  และธรรมาภิบาลในสังคมไทย</a:t>
            </a:r>
          </a:p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r>
              <a:rPr lang="th-TH" sz="850" spc="-60" dirty="0">
                <a:solidFill>
                  <a:schemeClr val="tx1"/>
                </a:solidFill>
                <a:ea typeface="Tahoma" panose="020B0604030504040204" pitchFamily="34" charset="0"/>
              </a:rPr>
              <a:t>ยุทธศาสตร์</a:t>
            </a:r>
            <a:r>
              <a:rPr lang="en-US" sz="850" spc="-60" dirty="0">
                <a:solidFill>
                  <a:schemeClr val="tx1"/>
                </a:solidFill>
                <a:ea typeface="Tahoma" panose="020B0604030504040204" pitchFamily="34" charset="0"/>
              </a:rPr>
              <a:t> 7</a:t>
            </a:r>
            <a:r>
              <a:rPr lang="th-TH" sz="850" spc="-60" dirty="0">
                <a:solidFill>
                  <a:schemeClr val="tx1"/>
                </a:solidFill>
                <a:ea typeface="Tahoma" panose="020B0604030504040204" pitchFamily="34" charset="0"/>
              </a:rPr>
              <a:t> การพัฒนาโครงสร้างพื้นฐานและระบบโลจิสติก</a:t>
            </a:r>
            <a:r>
              <a:rPr lang="th-TH" sz="850" spc="-60" dirty="0" err="1">
                <a:solidFill>
                  <a:schemeClr val="tx1"/>
                </a:solidFill>
                <a:ea typeface="Tahoma" panose="020B0604030504040204" pitchFamily="34" charset="0"/>
              </a:rPr>
              <a:t>ส์</a:t>
            </a:r>
            <a:endParaRPr lang="en-US" sz="850" spc="-60" dirty="0">
              <a:solidFill>
                <a:schemeClr val="tx1"/>
              </a:solidFill>
              <a:ea typeface="Tahoma" panose="020B0604030504040204" pitchFamily="34" charset="0"/>
            </a:endParaRPr>
          </a:p>
          <a:p>
            <a:pPr defTabSz="457200">
              <a:defRPr/>
            </a:pPr>
            <a:endParaRPr lang="en-US" sz="850" spc="-60" dirty="0">
              <a:solidFill>
                <a:schemeClr val="tx1"/>
              </a:solidFill>
              <a:ea typeface="Tahoma" panose="020B0604030504040204" pitchFamily="34" charset="0"/>
            </a:endParaRPr>
          </a:p>
        </p:txBody>
      </p:sp>
      <p:sp>
        <p:nvSpPr>
          <p:cNvPr id="85" name="5-Point Star 132">
            <a:extLst>
              <a:ext uri="{FF2B5EF4-FFF2-40B4-BE49-F238E27FC236}">
                <a16:creationId xmlns:a16="http://schemas.microsoft.com/office/drawing/2014/main" id="{80314F54-3415-4059-A6A7-2C64FED153D2}"/>
              </a:ext>
            </a:extLst>
          </p:cNvPr>
          <p:cNvSpPr/>
          <p:nvPr/>
        </p:nvSpPr>
        <p:spPr>
          <a:xfrm>
            <a:off x="2783632" y="2415384"/>
            <a:ext cx="91440" cy="91440"/>
          </a:xfrm>
          <a:prstGeom prst="star5">
            <a:avLst/>
          </a:prstGeom>
          <a:solidFill>
            <a:srgbClr val="FFC000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937A7D8-92E5-47FA-809A-7D1FFFEA0FB8}"/>
              </a:ext>
            </a:extLst>
          </p:cNvPr>
          <p:cNvSpPr/>
          <p:nvPr/>
        </p:nvSpPr>
        <p:spPr>
          <a:xfrm>
            <a:off x="6115862" y="1383428"/>
            <a:ext cx="1590618" cy="908133"/>
          </a:xfrm>
          <a:prstGeom prst="rect">
            <a:avLst/>
          </a:prstGeom>
          <a:solidFill>
            <a:srgbClr val="E4D2F2"/>
          </a:solidFill>
          <a:ln>
            <a:solidFill>
              <a:srgbClr val="7030A0"/>
            </a:solidFill>
          </a:ln>
        </p:spPr>
        <p:txBody>
          <a:bodyPr wrap="square" lIns="45720" rIns="45720">
            <a:noAutofit/>
          </a:bodyPr>
          <a:lstStyle/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r>
              <a:rPr lang="th-TH" sz="1000" dirty="0">
                <a:solidFill>
                  <a:prstClr val="black"/>
                </a:solidFill>
                <a:ea typeface="Tahoma" panose="020B0604030504040204" pitchFamily="34" charset="0"/>
              </a:rPr>
              <a:t>ด้านเศรษฐกิจ</a:t>
            </a:r>
          </a:p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r>
              <a:rPr lang="th-TH" sz="1000" dirty="0">
                <a:solidFill>
                  <a:prstClr val="black"/>
                </a:solidFill>
                <a:ea typeface="Tahoma" panose="020B0604030504040204" pitchFamily="34" charset="0"/>
              </a:rPr>
              <a:t>ด้านสังคม</a:t>
            </a:r>
          </a:p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r>
              <a:rPr lang="th-TH" sz="1000" dirty="0">
                <a:solidFill>
                  <a:prstClr val="black"/>
                </a:solidFill>
                <a:ea typeface="Tahoma" panose="020B0604030504040204" pitchFamily="34" charset="0"/>
              </a:rPr>
              <a:t>ด้านการบริหารราชการแผ่นดิน</a:t>
            </a:r>
            <a:endParaRPr lang="en-US" sz="1000" dirty="0">
              <a:solidFill>
                <a:prstClr val="black"/>
              </a:solidFill>
              <a:ea typeface="Tahoma" panose="020B0604030504040204" pitchFamily="34" charset="0"/>
            </a:endParaRPr>
          </a:p>
        </p:txBody>
      </p:sp>
      <p:cxnSp>
        <p:nvCxnSpPr>
          <p:cNvPr id="103" name="Connector: Elbow 55">
            <a:extLst>
              <a:ext uri="{FF2B5EF4-FFF2-40B4-BE49-F238E27FC236}">
                <a16:creationId xmlns:a16="http://schemas.microsoft.com/office/drawing/2014/main" id="{D72F10FE-AC15-4374-9524-E40A7B8E674C}"/>
              </a:ext>
            </a:extLst>
          </p:cNvPr>
          <p:cNvCxnSpPr>
            <a:cxnSpLocks/>
          </p:cNvCxnSpPr>
          <p:nvPr/>
        </p:nvCxnSpPr>
        <p:spPr>
          <a:xfrm>
            <a:off x="10457576" y="5321756"/>
            <a:ext cx="0" cy="274320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74">
            <a:extLst>
              <a:ext uri="{FF2B5EF4-FFF2-40B4-BE49-F238E27FC236}">
                <a16:creationId xmlns:a16="http://schemas.microsoft.com/office/drawing/2014/main" id="{EC796C7F-2A8A-44EA-BD58-3D088B99FBB3}"/>
              </a:ext>
            </a:extLst>
          </p:cNvPr>
          <p:cNvSpPr/>
          <p:nvPr/>
        </p:nvSpPr>
        <p:spPr>
          <a:xfrm>
            <a:off x="9917943" y="4423849"/>
            <a:ext cx="1060040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73038" indent="-173038" defTabSz="457200">
              <a:defRPr/>
            </a:pP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</a:t>
            </a:r>
            <a:r>
              <a:rPr lang="th-TH" sz="800" spc="-6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ความสำเร็จของการจัดทำแผนการคลังระยะปานกลาง</a:t>
            </a:r>
            <a:endParaRPr lang="en-US" sz="800" spc="-6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3038" indent="-173038" defTabSz="457200">
              <a:defRPr/>
            </a:pPr>
            <a:endParaRPr lang="th-TH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9063" indent="-119063" defTabSz="457200">
              <a:defRPr/>
            </a:pPr>
            <a:endParaRPr lang="en-US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Rectangle 84">
            <a:extLst>
              <a:ext uri="{FF2B5EF4-FFF2-40B4-BE49-F238E27FC236}">
                <a16:creationId xmlns:a16="http://schemas.microsoft.com/office/drawing/2014/main" id="{EC5844FF-92F5-43D8-B461-7AA2E7E4A5D6}"/>
              </a:ext>
            </a:extLst>
          </p:cNvPr>
          <p:cNvSpPr/>
          <p:nvPr/>
        </p:nvSpPr>
        <p:spPr>
          <a:xfrm>
            <a:off x="11098667" y="5645008"/>
            <a:ext cx="1023676" cy="514896"/>
          </a:xfrm>
          <a:prstGeom prst="rect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7475" indent="-117475" defTabSz="457200">
              <a:lnSpc>
                <a:spcPct val="110000"/>
              </a:lnSpc>
              <a:defRPr/>
            </a:pP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</a:t>
            </a:r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สำนักงานบริหารหนี้สาธารณะ</a:t>
            </a:r>
            <a:endParaRPr lang="en-US" sz="850" spc="-3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Slide Number Placeholder 1">
            <a:extLst>
              <a:ext uri="{FF2B5EF4-FFF2-40B4-BE49-F238E27FC236}">
                <a16:creationId xmlns:a16="http://schemas.microsoft.com/office/drawing/2014/main" id="{7E2694EE-0793-4BE6-A4E4-958E69DD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86103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h-TH"/>
            </a:defPPr>
            <a:lvl1pPr marL="0" algn="r" defTabSz="685800" rtl="0" eaLnBrk="1" latinLnBrk="0" hangingPunct="1">
              <a:defRPr sz="75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8F63A3B-78C7-47BE-AE5E-E10140E04643}" type="slidenum">
              <a:rPr lang="en-US" sz="9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</a:t>
            </a:fld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5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18F327-7FFC-414A-B353-F0520FBDD3F9}"/>
              </a:ext>
            </a:extLst>
          </p:cNvPr>
          <p:cNvGraphicFramePr>
            <a:graphicFrameLocks noGrp="1"/>
          </p:cNvGraphicFramePr>
          <p:nvPr/>
        </p:nvGraphicFramePr>
        <p:xfrm>
          <a:off x="323948" y="822942"/>
          <a:ext cx="11532692" cy="5319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411">
                  <a:extLst>
                    <a:ext uri="{9D8B030D-6E8A-4147-A177-3AD203B41FA5}">
                      <a16:colId xmlns:a16="http://schemas.microsoft.com/office/drawing/2014/main" val="4233219029"/>
                    </a:ext>
                  </a:extLst>
                </a:gridCol>
                <a:gridCol w="5214657">
                  <a:extLst>
                    <a:ext uri="{9D8B030D-6E8A-4147-A177-3AD203B41FA5}">
                      <a16:colId xmlns:a16="http://schemas.microsoft.com/office/drawing/2014/main" val="2360750583"/>
                    </a:ext>
                  </a:extLst>
                </a:gridCol>
                <a:gridCol w="2639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394">
                  <a:extLst>
                    <a:ext uri="{9D8B030D-6E8A-4147-A177-3AD203B41FA5}">
                      <a16:colId xmlns:a16="http://schemas.microsoft.com/office/drawing/2014/main" val="3369799171"/>
                    </a:ext>
                  </a:extLst>
                </a:gridCol>
              </a:tblGrid>
              <a:tr h="575711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ลำดับ</a:t>
                      </a:r>
                      <a:endParaRPr lang="en-US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</a:t>
                      </a:r>
                      <a:endParaRPr lang="en-US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ความเชื่อมโยงกับยุทธศาสตร์ชาติ /</a:t>
                      </a:r>
                      <a:b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แผนแม่บทภายใต้ยุทธศาสตร์ชาติ /</a:t>
                      </a:r>
                      <a:b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แผน 12 /แผนการปฏิรูปประเทศ/</a:t>
                      </a:r>
                      <a:b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นโยบายรัฐบาล/อื่น ๆ</a:t>
                      </a:r>
                      <a:endParaRPr lang="en-US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หน่วยงานที่รับผิดชอบ</a:t>
                      </a:r>
                      <a:b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(สป./กรม)</a:t>
                      </a:r>
                      <a:endParaRPr lang="en-US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ระบบเชื่อมโยงสินค้าข้ามแดนทางบกของกลุ่มประเทศ </a:t>
                      </a:r>
                      <a:r>
                        <a:rPr kumimoji="0" lang="en-US" sz="1100" b="0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ACMECS </a:t>
                      </a:r>
                      <a:r>
                        <a:rPr kumimoji="0" lang="th-TH" sz="1100" b="0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ผ่านระบบ </a:t>
                      </a:r>
                      <a:r>
                        <a:rPr kumimoji="0" lang="en-US" sz="1100" b="0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NSW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นโยบายรัฐบาล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 Index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กรมศุลกากร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467885"/>
                  </a:ext>
                </a:extLst>
              </a:tr>
              <a:tr h="981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จำนวนรายได้ภาษีที่จัดเก็บได้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r>
                        <a:rPr lang="th-TH" sz="11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ภารกิจหลักของส่วนราชการ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กรมสรรพากร 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กรมศุลกากร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กรมสรรพสามิต 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กรมธนารักษ์ 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สำนักงานคณะกรรมการนโยบายรัฐวิสาหกิจ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83321"/>
                  </a:ext>
                </a:extLst>
              </a:tr>
              <a:tr h="4613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ความสำเร็จของการติดตามผลการดำเนินงานและการใช้จ่ายงบประมาณของหน่วยรับงบประมาณ </a:t>
                      </a:r>
                      <a:endParaRPr kumimoji="0" lang="en-US" sz="1100" b="0" i="0" u="none" strike="noStrike" kern="1200" cap="none" spc="-6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ภารกิจหลักของส่วนราชการ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กรมบัญชีกลาง 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สำนักงานคณะกรรมการนโยบายรัฐวิสาหกิจ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644733"/>
                  </a:ext>
                </a:extLst>
              </a:tr>
              <a:tr h="331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ความสำเร็จของการทบทวนกลยุทธ์การบริหารหนี้สาธารณะระยะปานกลาง (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Medium Term Debt Management Strategy: MTDS) </a:t>
                      </a: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Portfolio Benchmark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ภารกิจหลักของส่วนราชการ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สำนักงานบริหารหนี้สาธารณะ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056899"/>
                  </a:ext>
                </a:extLst>
              </a:tr>
              <a:tr h="2662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จำนวนผู้เสียภาษีรายใหม่ที่เข้าสู่ระบบภาษีเพิ่มขึ้น (ราย)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r>
                        <a:rPr lang="th-TH" sz="11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 12 ยุทธศาสตร์ 3 เป้าหมายที่ </a:t>
                      </a:r>
                      <a:r>
                        <a:rPr lang="en-US" sz="11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th-TH"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กรมสรรพากร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781366"/>
                  </a:ext>
                </a:extLst>
              </a:tr>
              <a:tr h="2011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ความสำเร็จของการลงทุนจากความร่วมมือภาครัฐและเอกชน (</a:t>
                      </a:r>
                      <a:r>
                        <a:rPr kumimoji="0" lang="en-US" sz="1100" b="0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PPP) </a:t>
                      </a:r>
                      <a:r>
                        <a:rPr kumimoji="0" lang="th-TH" sz="1100" b="0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ในการพัฒนาโครงสร้างพื้นฐาน </a:t>
                      </a:r>
                      <a:endParaRPr kumimoji="0" lang="en-US" sz="1100" b="0" i="0" u="none" strike="noStrike" kern="1200" cap="none" spc="-6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r>
                        <a:rPr lang="th-TH" sz="11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 12 ยุทธศาสตร์ 3 เป้าหมายที่ 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สำนักงานคณะกรรมการนโยบายรัฐวิสาหกิจ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การพัฒนาระบบบริหารการเงินการคลังภาครัฐแบบอิเล็กทรอนิกส์ใหม่ (</a:t>
                      </a:r>
                      <a:r>
                        <a:rPr kumimoji="0" lang="en-US" sz="1100" b="0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New GFMIS Thai)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ภารกิจหลักของส่วนราชการ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สำนักงานปลัดกระทรวงการคลัง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กรมบัญชีกลาง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16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-8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ความสำเร็จของการผลักดันอันดับความยากง่ายในการประกอบธุรกิจของประเทศไทย (</a:t>
                      </a:r>
                      <a:r>
                        <a:rPr kumimoji="0" lang="en-US" sz="1100" b="0" i="0" u="none" strike="noStrike" kern="1200" cap="none" spc="-8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Doing Business)  (</a:t>
                      </a:r>
                      <a:r>
                        <a:rPr kumimoji="0" lang="th-TH" sz="1100" b="0" i="0" u="none" strike="noStrike" kern="1200" cap="none" spc="-8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ด้านที่เกี่ยวข้อง</a:t>
                      </a:r>
                      <a:r>
                        <a:rPr kumimoji="0" lang="en-US" sz="1100" b="0" i="0" u="none" strike="noStrike" kern="1200" cap="none" spc="-8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th-TH" sz="1100" b="0" i="0" u="none" strike="noStrike" kern="1200" cap="none" spc="-8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3975" marR="0" lvl="0" indent="-53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h-TH" sz="1100" b="0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ด้านการชำระภาษี </a:t>
                      </a:r>
                    </a:p>
                    <a:p>
                      <a:pPr marL="53975" marR="0" lvl="0" indent="-53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h-TH" sz="1100" b="0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ด้านการค้าระหว่างประเทศ </a:t>
                      </a:r>
                    </a:p>
                    <a:p>
                      <a:pPr marL="53975" marR="0" lvl="0" indent="-53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h-TH" sz="1100" b="0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</a:t>
                      </a:r>
                      <a:r>
                        <a:rPr kumimoji="0" lang="th-TH" sz="1100" b="0" i="0" u="none" strike="noStrike" kern="1200" cap="none" spc="-6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การทำ</a:t>
                      </a:r>
                      <a:r>
                        <a:rPr kumimoji="0" lang="th-TH" sz="1100" b="0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สัญญาจัดซื้อจัดจ้างภาครัฐ</a:t>
                      </a:r>
                      <a:endParaRPr kumimoji="0" lang="en-US" sz="1100" b="0" i="0" u="none" strike="noStrike" kern="1200" cap="none" spc="-6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 12 ยุทธศาต</a:t>
                      </a:r>
                      <a:r>
                        <a:rPr lang="th-TH" sz="11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ร์</a:t>
                      </a: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 เป้าหมายที่่ 1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 Index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endParaRPr lang="th-TH" sz="11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กรมสรรพากร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กรมศุลกากร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กรมบัญชีกลาง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ความสำเร็จของการจัดทำแผนการคลังระยะปานกลาง</a:t>
                      </a:r>
                      <a:endParaRPr kumimoji="0" lang="en-US" sz="1100" b="0" i="0" u="none" strike="noStrike" kern="1200" cap="none" spc="-6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ภารกิจหลักของส่วนราชการ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สำนักงานเศรษฐกิจการคลัง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41748"/>
                  </a:ext>
                </a:extLst>
              </a:tr>
              <a:tr h="288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หนี้สาธารณะคงค้างต่อ </a:t>
                      </a:r>
                      <a:r>
                        <a:rPr kumimoji="0" lang="en-US" sz="1100" b="0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GDP  (</a:t>
                      </a:r>
                      <a:r>
                        <a:rPr kumimoji="0" lang="th-TH" sz="1100" b="0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เสนอวัดเป็น </a:t>
                      </a:r>
                      <a:r>
                        <a:rPr kumimoji="0" lang="en-US" sz="1100" b="0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Monitor)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 12 ยุทธศาสตร์ที่ 3 เป้าหมายที่ 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สำนักงานบริหารหนี้สาธารณะ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312744"/>
                  </a:ext>
                </a:extLst>
              </a:tr>
            </a:tbl>
          </a:graphicData>
        </a:graphic>
      </p:graphicFrame>
      <p:sp>
        <p:nvSpPr>
          <p:cNvPr id="7" name="Rounded Rectangle 104">
            <a:extLst>
              <a:ext uri="{FF2B5EF4-FFF2-40B4-BE49-F238E27FC236}">
                <a16:creationId xmlns:a16="http://schemas.microsoft.com/office/drawing/2014/main" id="{E97171CF-8FF8-4F08-BA84-C57BB84A8951}"/>
              </a:ext>
            </a:extLst>
          </p:cNvPr>
          <p:cNvSpPr/>
          <p:nvPr/>
        </p:nvSpPr>
        <p:spPr>
          <a:xfrm>
            <a:off x="251940" y="168133"/>
            <a:ext cx="978106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603647" indent="-603647" defTabSz="342900">
              <a:defRPr/>
            </a:pPr>
            <a:r>
              <a:rPr lang="th-TH" altLang="th-TH" sz="1800" b="1" dirty="0">
                <a:solidFill>
                  <a:prstClr val="black"/>
                </a:solidFill>
                <a:ea typeface="Tahoma" panose="020B0604030504040204" pitchFamily="34" charset="0"/>
              </a:rPr>
              <a:t>การเสนอตัวชี้วัดใน </a:t>
            </a:r>
            <a:r>
              <a:rPr lang="en-US" altLang="th-TH" sz="1800" b="1" dirty="0">
                <a:solidFill>
                  <a:prstClr val="black"/>
                </a:solidFill>
                <a:ea typeface="Tahoma" panose="020B0604030504040204" pitchFamily="34" charset="0"/>
              </a:rPr>
              <a:t>KPI Basket </a:t>
            </a:r>
            <a:r>
              <a:rPr lang="th-TH" altLang="th-TH" sz="1800" b="1" dirty="0">
                <a:solidFill>
                  <a:prstClr val="black"/>
                </a:solidFill>
                <a:ea typeface="Tahoma" panose="020B0604030504040204" pitchFamily="34" charset="0"/>
              </a:rPr>
              <a:t>ของกระทรวงการคลัง</a:t>
            </a:r>
            <a:r>
              <a:rPr lang="en-US" altLang="th-TH" sz="1800" b="1" dirty="0">
                <a:solidFill>
                  <a:prstClr val="black"/>
                </a:solidFill>
                <a:ea typeface="Tahoma" panose="020B0604030504040204" pitchFamily="34" charset="0"/>
              </a:rPr>
              <a:t> </a:t>
            </a:r>
            <a:r>
              <a:rPr lang="th-TH" altLang="th-TH" sz="1800" b="1" dirty="0">
                <a:solidFill>
                  <a:prstClr val="black"/>
                </a:solidFill>
                <a:ea typeface="Tahoma" panose="020B0604030504040204" pitchFamily="34" charset="0"/>
              </a:rPr>
              <a:t>ประจำปีงบประมาณ พ.ศ. 256</a:t>
            </a:r>
            <a:r>
              <a:rPr lang="en-US" altLang="th-TH" sz="1800" b="1" dirty="0">
                <a:solidFill>
                  <a:prstClr val="black"/>
                </a:solidFill>
                <a:ea typeface="Tahoma" panose="020B0604030504040204" pitchFamily="34" charset="0"/>
              </a:rPr>
              <a:t>5</a:t>
            </a:r>
            <a:endParaRPr lang="th-TH" altLang="th-TH" sz="1800" b="1" dirty="0">
              <a:solidFill>
                <a:prstClr val="black"/>
              </a:solidFill>
              <a:ea typeface="Tahoma" panose="020B060403050404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A244600-F921-48A6-951F-AADE28C9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86103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h-TH"/>
            </a:defPPr>
            <a:lvl1pPr marL="0" algn="r" defTabSz="685800" rtl="0" eaLnBrk="1" latinLnBrk="0" hangingPunct="1">
              <a:defRPr sz="75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8F63A3B-78C7-47BE-AE5E-E10140E04643}" type="slidenum">
              <a:rPr lang="en-US" sz="9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8</a:t>
            </a:fld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8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D787BD29-0A41-4DF5-B5FA-8E30B44A11B5}"/>
              </a:ext>
            </a:extLst>
          </p:cNvPr>
          <p:cNvSpPr/>
          <p:nvPr/>
        </p:nvSpPr>
        <p:spPr bwMode="gray">
          <a:xfrm>
            <a:off x="825798" y="817743"/>
            <a:ext cx="4715949" cy="45101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61D2A019-201F-4A5D-A180-1940DACD9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352" y="6453330"/>
            <a:ext cx="274320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D103AA-8845-4AAA-8DCD-945F174AEA28}" type="slidenum">
              <a:rPr lang="th-TH" sz="1050">
                <a:solidFill>
                  <a:prstClr val="black">
                    <a:lumMod val="50000"/>
                    <a:lumOff val="50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th-TH" sz="105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EB80EAB0-B93C-4CD9-800F-DA9976B10D8B}"/>
              </a:ext>
            </a:extLst>
          </p:cNvPr>
          <p:cNvGraphicFramePr>
            <a:graphicFrameLocks noGrp="1"/>
          </p:cNvGraphicFramePr>
          <p:nvPr/>
        </p:nvGraphicFramePr>
        <p:xfrm>
          <a:off x="924074" y="4279791"/>
          <a:ext cx="7045035" cy="2217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6683">
                  <a:extLst>
                    <a:ext uri="{9D8B030D-6E8A-4147-A177-3AD203B41FA5}">
                      <a16:colId xmlns:a16="http://schemas.microsoft.com/office/drawing/2014/main" val="3764588279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1925728028"/>
                    </a:ext>
                  </a:extLst>
                </a:gridCol>
              </a:tblGrid>
              <a:tr h="340903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หน่วยงานรับผิดชอบ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808676"/>
                  </a:ext>
                </a:extLst>
              </a:tr>
              <a:tr h="238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2.1 </a:t>
                      </a:r>
                      <a:r>
                        <a:rPr lang="th-TH" sz="1100" b="0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จำนวนรายได้ภาษีสรรพากรที่จัดเก็บได้ (ล้านบาท)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กรมสรรพากร (ภาษีสรรพากร)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3830946"/>
                  </a:ext>
                </a:extLst>
              </a:tr>
              <a:tr h="34090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2.2 </a:t>
                      </a:r>
                      <a:r>
                        <a:rPr lang="th-TH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จำนวนรายได้ศุลกากรที่จัดเก็บได้ (ล้านบาท) </a:t>
                      </a:r>
                      <a:endParaRPr lang="en-US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กรมศุลกากร (รายได้ศุลกากร)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9516451"/>
                  </a:ext>
                </a:extLst>
              </a:tr>
              <a:tr h="34090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2.3 </a:t>
                      </a:r>
                      <a:r>
                        <a:rPr lang="th-TH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จำนวนรายได้ภาษีสรรพสามิตที่จัดเก็บได้ </a:t>
                      </a:r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(ล้านบาท)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กรมสรรพสามิต (ภาษีสรรพสามิต)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9512601"/>
                  </a:ext>
                </a:extLst>
              </a:tr>
              <a:tr h="34090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2.4 </a:t>
                      </a:r>
                      <a:r>
                        <a:rPr lang="th-TH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รายได้ของกรมธนารักษ์</a:t>
                      </a:r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(ล้านบาท)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กรมธนารักษ์ (รายได้ของกรมธนารักษ์)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7396699"/>
                  </a:ext>
                </a:extLst>
              </a:tr>
              <a:tr h="492046">
                <a:tc>
                  <a:txBody>
                    <a:bodyPr/>
                    <a:lstStyle/>
                    <a:p>
                      <a:pPr marL="228600" indent="-228600"/>
                      <a:r>
                        <a:rPr lang="en-US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2.5 </a:t>
                      </a:r>
                      <a:r>
                        <a:rPr lang="th-TH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รายได้ที่จัดเก็บจากรัฐวิสาหกิจและหลักทรัพย์ของรัฐเป็นไปตามเป้าหมาย (ล้านบาท)</a:t>
                      </a:r>
                      <a:endParaRPr lang="en-US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สำนักงานคณะกรรมการนโยบายรัฐวิสาหกิจ </a:t>
                      </a:r>
                      <a:b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(รายได้ที่จัดเก็บจาก</a:t>
                      </a:r>
                      <a:r>
                        <a:rPr kumimoji="0" lang="th-TH" sz="11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รัฐวิสาหกิจและหลักทรัพย์ของรัฐ) </a:t>
                      </a:r>
                      <a:endParaRPr lang="en-US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0791409"/>
                  </a:ext>
                </a:extLst>
              </a:tr>
            </a:tbl>
          </a:graphicData>
        </a:graphic>
      </p:graphicFrame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5C044A4-904D-4B9A-B98A-34F57E99B25C}"/>
              </a:ext>
            </a:extLst>
          </p:cNvPr>
          <p:cNvSpPr txBox="1"/>
          <p:nvPr/>
        </p:nvSpPr>
        <p:spPr>
          <a:xfrm>
            <a:off x="1216474" y="881511"/>
            <a:ext cx="32969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ea typeface="Tahoma" panose="020B0604030504040204" pitchFamily="34" charset="0"/>
              </a:rPr>
              <a:t>2. </a:t>
            </a:r>
            <a:r>
              <a:rPr lang="th-TH" sz="1600" b="1" dirty="0">
                <a:solidFill>
                  <a:prstClr val="black"/>
                </a:solidFill>
                <a:ea typeface="Tahoma" panose="020B0604030504040204" pitchFamily="34" charset="0"/>
              </a:rPr>
              <a:t>จำนวนรายได้ภาษีที่จัดเก็บได้ 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E422E9A2-1462-4581-8F45-C58AE8B5B48C}"/>
              </a:ext>
            </a:extLst>
          </p:cNvPr>
          <p:cNvSpPr txBox="1"/>
          <p:nvPr/>
        </p:nvSpPr>
        <p:spPr>
          <a:xfrm>
            <a:off x="1405626" y="39545"/>
            <a:ext cx="770694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rgbClr val="0033CC"/>
                </a:solidFill>
              </a:rPr>
              <a:t>ตัวชี้วัดกระทรวงการคลัง</a:t>
            </a:r>
            <a:endParaRPr lang="en-US" sz="2000" b="1" dirty="0">
              <a:solidFill>
                <a:srgbClr val="0033CC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prstClr val="white">
                    <a:lumMod val="50000"/>
                  </a:prstClr>
                </a:solidFill>
                <a:ea typeface="Tahoma" pitchFamily="34" charset="0"/>
              </a:rPr>
              <a:t>ตามมาตรการปรับปรุงประสิทธิภาพในการปฏิบัติราชการ </a:t>
            </a:r>
            <a:r>
              <a:rPr lang="th-TH" sz="1400" b="1" dirty="0">
                <a:solidFill>
                  <a:prstClr val="black"/>
                </a:solidFill>
                <a:ea typeface="Tahoma" pitchFamily="34" charset="0"/>
              </a:rPr>
              <a:t>ประจำปีงบประมาณ พ.ศ. </a:t>
            </a:r>
            <a:r>
              <a:rPr lang="en-US" sz="1400" b="1" dirty="0">
                <a:solidFill>
                  <a:prstClr val="black"/>
                </a:solidFill>
                <a:ea typeface="Tahoma" pitchFamily="34" charset="0"/>
              </a:rPr>
              <a:t>2565</a:t>
            </a:r>
            <a:endParaRPr lang="th-TH" sz="900" b="1" dirty="0">
              <a:solidFill>
                <a:prstClr val="black"/>
              </a:solidFill>
              <a:ea typeface="Tahoma" pitchFamily="34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0FAA573B-95C5-492B-B1C3-77A4FF0B29AA}"/>
              </a:ext>
            </a:extLst>
          </p:cNvPr>
          <p:cNvSpPr txBox="1"/>
          <p:nvPr/>
        </p:nvSpPr>
        <p:spPr>
          <a:xfrm>
            <a:off x="280703" y="164406"/>
            <a:ext cx="922047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prstClr val="white"/>
                </a:solidFill>
                <a:ea typeface="Tahoma" panose="020B0604030504040204" pitchFamily="34" charset="0"/>
              </a:rPr>
              <a:t>ตัวอย่าง</a:t>
            </a:r>
            <a:endParaRPr lang="en-US" sz="1600" b="1" dirty="0">
              <a:solidFill>
                <a:prstClr val="white"/>
              </a:solidFill>
              <a:ea typeface="Tahoma" panose="020B0604030504040204" pitchFamily="34" charset="0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5FA9B13A-3A7A-443B-99A0-74DF900C0ACC}"/>
              </a:ext>
            </a:extLst>
          </p:cNvPr>
          <p:cNvGraphicFramePr>
            <a:graphicFrameLocks noGrp="1"/>
          </p:cNvGraphicFramePr>
          <p:nvPr/>
        </p:nvGraphicFramePr>
        <p:xfrm>
          <a:off x="907554" y="2475780"/>
          <a:ext cx="7759799" cy="868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831">
                  <a:extLst>
                    <a:ext uri="{9D8B030D-6E8A-4147-A177-3AD203B41FA5}">
                      <a16:colId xmlns:a16="http://schemas.microsoft.com/office/drawing/2014/main" val="1661457189"/>
                    </a:ext>
                  </a:extLst>
                </a:gridCol>
                <a:gridCol w="2720756">
                  <a:extLst>
                    <a:ext uri="{9D8B030D-6E8A-4147-A177-3AD203B41FA5}">
                      <a16:colId xmlns:a16="http://schemas.microsoft.com/office/drawing/2014/main" val="2395773697"/>
                    </a:ext>
                  </a:extLst>
                </a:gridCol>
                <a:gridCol w="2626212">
                  <a:extLst>
                    <a:ext uri="{9D8B030D-6E8A-4147-A177-3AD203B41FA5}">
                      <a16:colId xmlns:a16="http://schemas.microsoft.com/office/drawing/2014/main" val="2019525282"/>
                    </a:ext>
                  </a:extLst>
                </a:gridCol>
              </a:tblGrid>
              <a:tr h="27405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เกณฑ์การประเมิน (คทง.คาดการณ์รายได้ฯ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 xxx 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ลบ.)  </a:t>
                      </a: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ข้อมูลออกประมาณไตรมาสแรกของปีงบประมาณ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6634"/>
                  </a:ext>
                </a:extLst>
              </a:tr>
              <a:tr h="24143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เป้าหมายขั้นต้น (50)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เป้าหมายมาตรฐาน (</a:t>
                      </a: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เป้าหมายขั้นสูง (100)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69053"/>
                  </a:ext>
                </a:extLst>
              </a:tr>
              <a:tr h="32028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คาดการณ์รายได้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  - …%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คาดการณ์รายได้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คาดการณ์รายได้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 + …%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" name="กลุ่ม 4">
            <a:extLst>
              <a:ext uri="{FF2B5EF4-FFF2-40B4-BE49-F238E27FC236}">
                <a16:creationId xmlns:a16="http://schemas.microsoft.com/office/drawing/2014/main" id="{10523DF6-13A2-4D48-8EF1-D96462DA250C}"/>
              </a:ext>
            </a:extLst>
          </p:cNvPr>
          <p:cNvGrpSpPr>
            <a:grpSpLocks/>
          </p:cNvGrpSpPr>
          <p:nvPr/>
        </p:nvGrpSpPr>
        <p:grpSpPr bwMode="auto">
          <a:xfrm>
            <a:off x="11074977" y="731045"/>
            <a:ext cx="1107285" cy="615553"/>
            <a:chOff x="7094187" y="1707729"/>
            <a:chExt cx="1164188" cy="613365"/>
          </a:xfrm>
        </p:grpSpPr>
        <p:pic>
          <p:nvPicPr>
            <p:cNvPr id="14" name="Picture 1" descr="C:\Users\dathpan\Downloads\056aac9a306aef891367aae43a86394b.jpg">
              <a:extLst>
                <a:ext uri="{FF2B5EF4-FFF2-40B4-BE49-F238E27FC236}">
                  <a16:creationId xmlns:a16="http://schemas.microsoft.com/office/drawing/2014/main" id="{44982359-F724-47FA-8C87-478EEC3D3E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9" t="8192" r="17099" b="14839"/>
            <a:stretch>
              <a:fillRect/>
            </a:stretch>
          </p:blipFill>
          <p:spPr bwMode="auto">
            <a:xfrm>
              <a:off x="7286862" y="1707729"/>
              <a:ext cx="742574" cy="61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2">
              <a:extLst>
                <a:ext uri="{FF2B5EF4-FFF2-40B4-BE49-F238E27FC236}">
                  <a16:creationId xmlns:a16="http://schemas.microsoft.com/office/drawing/2014/main" id="{87A9E543-8539-4171-B146-80DEB41D7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4187" y="1848543"/>
              <a:ext cx="1164188" cy="39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altLang="th-TH" sz="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น้ำหนัก</a:t>
              </a:r>
              <a:endParaRPr lang="en-US" altLang="th-TH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8456CD93-A167-4393-BF40-03148190FF08}"/>
              </a:ext>
            </a:extLst>
          </p:cNvPr>
          <p:cNvGraphicFramePr>
            <a:graphicFrameLocks noGrp="1"/>
          </p:cNvGraphicFramePr>
          <p:nvPr/>
        </p:nvGraphicFramePr>
        <p:xfrm>
          <a:off x="943803" y="3457385"/>
          <a:ext cx="4288102" cy="590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102">
                  <a:extLst>
                    <a:ext uri="{9D8B030D-6E8A-4147-A177-3AD203B41FA5}">
                      <a16:colId xmlns:a16="http://schemas.microsoft.com/office/drawing/2014/main" val="1661457189"/>
                    </a:ext>
                  </a:extLst>
                </a:gridCol>
              </a:tblGrid>
              <a:tr h="2706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เป้าหมายการดำเนินงาน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เดือน (ต.ค.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 – 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6634"/>
                  </a:ext>
                </a:extLst>
              </a:tr>
              <a:tr h="31627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คาดการณ์รายได้ ปี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 </a:t>
                      </a:r>
                      <a:r>
                        <a:rPr kumimoji="0" lang="th-TH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(ครึ่งปี)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ตาราง 9">
            <a:extLst>
              <a:ext uri="{FF2B5EF4-FFF2-40B4-BE49-F238E27FC236}">
                <a16:creationId xmlns:a16="http://schemas.microsoft.com/office/drawing/2014/main" id="{570949EA-6FBF-4639-9881-549B6FC88BBA}"/>
              </a:ext>
            </a:extLst>
          </p:cNvPr>
          <p:cNvGraphicFramePr>
            <a:graphicFrameLocks noGrp="1"/>
          </p:cNvGraphicFramePr>
          <p:nvPr/>
        </p:nvGraphicFramePr>
        <p:xfrm>
          <a:off x="911425" y="1249733"/>
          <a:ext cx="7344816" cy="1154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762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คำอธิบาย</a:t>
                      </a: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443036"/>
                  </a:ext>
                </a:extLst>
              </a:tr>
              <a:tr h="895898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นิยาม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จำนวนรายได้ที่จัดเก็บได้ หมายถึง ผลสำเร็จการจัดเก็บภาษี/รายได้ของส่วนราชการสังกัดกระทรวงการคลัง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ขอบเขตการประเมิน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:</a:t>
                      </a: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ภาษีอากรที่สามารถจัดเก็บได้ในช่วงปีงบประมาณ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พ.ศ. 256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แหล่งที่มาของข้อมูล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กระทรวงการคลัง</a:t>
                      </a: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คาดการจัดเก็บภาษีประจำปี คือ คาดการจัดเก็บรายได้ของคณะทำงานติดตามผลการจัดเก็บรายได้รัฐบาล กระทรวงการคลัง </a:t>
                      </a: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ตาราง 9">
            <a:extLst>
              <a:ext uri="{FF2B5EF4-FFF2-40B4-BE49-F238E27FC236}">
                <a16:creationId xmlns:a16="http://schemas.microsoft.com/office/drawing/2014/main" id="{A32A7FE6-C8D1-4797-8805-774370CD5C12}"/>
              </a:ext>
            </a:extLst>
          </p:cNvPr>
          <p:cNvGraphicFramePr>
            <a:graphicFrameLocks noGrp="1"/>
          </p:cNvGraphicFramePr>
          <p:nvPr/>
        </p:nvGraphicFramePr>
        <p:xfrm>
          <a:off x="8392732" y="5379500"/>
          <a:ext cx="3672408" cy="1050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82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ประโยชน์ที่ประชาชนจะได้รับ</a:t>
                      </a: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1155"/>
                  </a:ext>
                </a:extLst>
              </a:tr>
              <a:tr h="742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จัดเก็บรายได้ของรัฐบาล เพื่อนำไปใช้ในการพัฒนาประเทศ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(2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รักษาความยั่งยืนทางการคลัง และรักษาเสถียรภาพทางเศรษฐกิจของประเทศ</a:t>
                      </a:r>
                    </a:p>
                  </a:txBody>
                  <a:tcPr marL="68580" marR="68580"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ตาราง 4">
            <a:extLst>
              <a:ext uri="{FF2B5EF4-FFF2-40B4-BE49-F238E27FC236}">
                <a16:creationId xmlns:a16="http://schemas.microsoft.com/office/drawing/2014/main" id="{283AF177-CAD9-4C9B-878E-89B6DAFC13C2}"/>
              </a:ext>
            </a:extLst>
          </p:cNvPr>
          <p:cNvGraphicFramePr>
            <a:graphicFrameLocks noGrp="1"/>
          </p:cNvGraphicFramePr>
          <p:nvPr/>
        </p:nvGraphicFramePr>
        <p:xfrm>
          <a:off x="9864656" y="794929"/>
          <a:ext cx="1333409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409">
                  <a:extLst>
                    <a:ext uri="{9D8B030D-6E8A-4147-A177-3AD203B41FA5}">
                      <a16:colId xmlns:a16="http://schemas.microsoft.com/office/drawing/2014/main" val="37383232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หน่วยงานที่รับผิดชอบ</a:t>
                      </a:r>
                      <a:endParaRPr lang="en-US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652984"/>
                  </a:ext>
                </a:extLst>
              </a:tr>
              <a:tr h="294118">
                <a:tc>
                  <a:txBody>
                    <a:bodyPr/>
                    <a:lstStyle/>
                    <a:p>
                      <a:pPr marL="174625" indent="-174625">
                        <a:buFont typeface="+mj-lt"/>
                        <a:buAutoNum type="arabicParenR"/>
                      </a:pP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กรมสรรพากร </a:t>
                      </a:r>
                      <a:endParaRPr lang="en-US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4625" indent="-174625">
                        <a:buFont typeface="+mj-lt"/>
                        <a:buAutoNum type="arabicParenR"/>
                      </a:pP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กรมศุลกากร</a:t>
                      </a:r>
                      <a:r>
                        <a:rPr lang="en-US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174625" indent="-174625">
                        <a:buFont typeface="+mj-lt"/>
                        <a:buAutoNum type="arabicParenR"/>
                      </a:pP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กรมสรรพสามิต</a:t>
                      </a:r>
                      <a:endParaRPr lang="en-US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4625" indent="-174625">
                        <a:buFont typeface="+mj-lt"/>
                        <a:buAutoNum type="arabicParenR"/>
                      </a:pP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กรมธนารักษ์</a:t>
                      </a:r>
                      <a:endParaRPr lang="en-US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4625" indent="-174625">
                        <a:buFont typeface="+mj-lt"/>
                        <a:buAutoNum type="arabicParenR"/>
                      </a:pP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สนง.</a:t>
                      </a:r>
                      <a:r>
                        <a:rPr lang="th-TH" sz="1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คก</a:t>
                      </a: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ก.นโยบายรัฐวิสาหกิจ</a:t>
                      </a:r>
                      <a:r>
                        <a:rPr lang="en-US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283109"/>
                  </a:ext>
                </a:extLst>
              </a:tr>
            </a:tbl>
          </a:graphicData>
        </a:graphic>
      </p:graphicFrame>
      <p:sp>
        <p:nvSpPr>
          <p:cNvPr id="13" name="กล่องข้อความ 13">
            <a:extLst>
              <a:ext uri="{FF2B5EF4-FFF2-40B4-BE49-F238E27FC236}">
                <a16:creationId xmlns:a16="http://schemas.microsoft.com/office/drawing/2014/main" id="{EF2E9313-1825-493E-9565-72F370109E0F}"/>
              </a:ext>
            </a:extLst>
          </p:cNvPr>
          <p:cNvSpPr txBox="1"/>
          <p:nvPr/>
        </p:nvSpPr>
        <p:spPr>
          <a:xfrm>
            <a:off x="8629426" y="794929"/>
            <a:ext cx="1167809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th-TH"/>
            </a:defPPr>
            <a:lvl1pPr algn="ctr">
              <a:defRPr sz="1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</a:rPr>
              <a:t>Joint KPIs</a:t>
            </a:r>
            <a:r>
              <a:rPr lang="th-TH" sz="1000" dirty="0">
                <a:solidFill>
                  <a:prstClr val="black"/>
                </a:solidFill>
              </a:rPr>
              <a:t>ภายในกระทรวง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6050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152411</TotalTime>
  <Words>4349</Words>
  <Application>Microsoft Office PowerPoint</Application>
  <PresentationFormat>แบบจอกว้าง</PresentationFormat>
  <Paragraphs>657</Paragraphs>
  <Slides>16</Slides>
  <Notes>9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3" baseType="lpstr">
      <vt:lpstr>Calibri</vt:lpstr>
      <vt:lpstr>Arial</vt:lpstr>
      <vt:lpstr>Tahoma</vt:lpstr>
      <vt:lpstr>Calibri Light</vt:lpstr>
      <vt:lpstr>1_Custom Design</vt:lpstr>
      <vt:lpstr>5_Office Theme</vt:lpstr>
      <vt:lpstr>4_Office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OEM CUSTOMER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ภารกิจ</dc:title>
  <dc:creator>OEM</dc:creator>
  <cp:lastModifiedBy>Kanjana Loplert</cp:lastModifiedBy>
  <cp:revision>12140</cp:revision>
  <cp:lastPrinted>2021-03-30T09:46:23Z</cp:lastPrinted>
  <dcterms:created xsi:type="dcterms:W3CDTF">2005-01-14T09:44:12Z</dcterms:created>
  <dcterms:modified xsi:type="dcterms:W3CDTF">2021-08-06T04:47:53Z</dcterms:modified>
</cp:coreProperties>
</file>