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media/image20.jp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  <p:sldMasterId id="2147483690" r:id="rId2"/>
    <p:sldMasterId id="2147483720" r:id="rId3"/>
    <p:sldMasterId id="2147483758" r:id="rId4"/>
    <p:sldMasterId id="2147483770" r:id="rId5"/>
    <p:sldMasterId id="2147483800" r:id="rId6"/>
    <p:sldMasterId id="2147483816" r:id="rId7"/>
    <p:sldMasterId id="2147483828" r:id="rId8"/>
  </p:sldMasterIdLst>
  <p:notesMasterIdLst>
    <p:notesMasterId r:id="rId86"/>
  </p:notesMasterIdLst>
  <p:handoutMasterIdLst>
    <p:handoutMasterId r:id="rId87"/>
  </p:handoutMasterIdLst>
  <p:sldIdLst>
    <p:sldId id="11525" r:id="rId9"/>
    <p:sldId id="2146847725" r:id="rId10"/>
    <p:sldId id="12305" r:id="rId11"/>
    <p:sldId id="17805" r:id="rId12"/>
    <p:sldId id="2146847726" r:id="rId13"/>
    <p:sldId id="12248" r:id="rId14"/>
    <p:sldId id="12306" r:id="rId15"/>
    <p:sldId id="17736" r:id="rId16"/>
    <p:sldId id="2146847732" r:id="rId17"/>
    <p:sldId id="2146847733" r:id="rId18"/>
    <p:sldId id="17789" r:id="rId19"/>
    <p:sldId id="2146847735" r:id="rId20"/>
    <p:sldId id="2146847736" r:id="rId21"/>
    <p:sldId id="258" r:id="rId22"/>
    <p:sldId id="2146847737" r:id="rId23"/>
    <p:sldId id="2146847738" r:id="rId24"/>
    <p:sldId id="17790" r:id="rId25"/>
    <p:sldId id="2146847739" r:id="rId26"/>
    <p:sldId id="12307" r:id="rId27"/>
    <p:sldId id="2146847758" r:id="rId28"/>
    <p:sldId id="2146847759" r:id="rId29"/>
    <p:sldId id="2146847760" r:id="rId30"/>
    <p:sldId id="2146847784" r:id="rId31"/>
    <p:sldId id="12342" r:id="rId32"/>
    <p:sldId id="2146847761" r:id="rId33"/>
    <p:sldId id="2146847785" r:id="rId34"/>
    <p:sldId id="2146847786" r:id="rId35"/>
    <p:sldId id="2146847787" r:id="rId36"/>
    <p:sldId id="2146847762" r:id="rId37"/>
    <p:sldId id="2146847715" r:id="rId38"/>
    <p:sldId id="2146847754" r:id="rId39"/>
    <p:sldId id="2146847763" r:id="rId40"/>
    <p:sldId id="2146847764" r:id="rId41"/>
    <p:sldId id="2146847765" r:id="rId42"/>
    <p:sldId id="12339" r:id="rId43"/>
    <p:sldId id="12340" r:id="rId44"/>
    <p:sldId id="12311" r:id="rId45"/>
    <p:sldId id="12319" r:id="rId46"/>
    <p:sldId id="12341" r:id="rId47"/>
    <p:sldId id="2146847766" r:id="rId48"/>
    <p:sldId id="2146847767" r:id="rId49"/>
    <p:sldId id="2146847788" r:id="rId50"/>
    <p:sldId id="2146847753" r:id="rId51"/>
    <p:sldId id="2146847751" r:id="rId52"/>
    <p:sldId id="17807" r:id="rId53"/>
    <p:sldId id="2125928070" r:id="rId54"/>
    <p:sldId id="2146847772" r:id="rId55"/>
    <p:sldId id="17752" r:id="rId56"/>
    <p:sldId id="17749" r:id="rId57"/>
    <p:sldId id="2146847743" r:id="rId58"/>
    <p:sldId id="2146847728" r:id="rId59"/>
    <p:sldId id="2146847744" r:id="rId60"/>
    <p:sldId id="2146847729" r:id="rId61"/>
    <p:sldId id="2146847730" r:id="rId62"/>
    <p:sldId id="2146847731" r:id="rId63"/>
    <p:sldId id="2146847745" r:id="rId64"/>
    <p:sldId id="17809" r:id="rId65"/>
    <p:sldId id="11443" r:id="rId66"/>
    <p:sldId id="11337" r:id="rId67"/>
    <p:sldId id="11439" r:id="rId68"/>
    <p:sldId id="5241" r:id="rId69"/>
    <p:sldId id="11445" r:id="rId70"/>
    <p:sldId id="12360" r:id="rId71"/>
    <p:sldId id="2146847740" r:id="rId72"/>
    <p:sldId id="12316" r:id="rId73"/>
    <p:sldId id="2146847727" r:id="rId74"/>
    <p:sldId id="17713" r:id="rId75"/>
    <p:sldId id="12280" r:id="rId76"/>
    <p:sldId id="2146847734" r:id="rId77"/>
    <p:sldId id="17795" r:id="rId78"/>
    <p:sldId id="17796" r:id="rId79"/>
    <p:sldId id="2146847774" r:id="rId80"/>
    <p:sldId id="2146847775" r:id="rId81"/>
    <p:sldId id="2146847776" r:id="rId82"/>
    <p:sldId id="2146847777" r:id="rId83"/>
    <p:sldId id="2146847773" r:id="rId84"/>
    <p:sldId id="2146847771" r:id="rId85"/>
  </p:sldIdLst>
  <p:sldSz cx="12192000" cy="6858000"/>
  <p:notesSz cx="6799263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E4346C5-BC07-4E89-B171-07BAA5B11D67}">
          <p14:sldIdLst>
            <p14:sldId id="11525"/>
            <p14:sldId id="2146847725"/>
            <p14:sldId id="12305"/>
            <p14:sldId id="17805"/>
            <p14:sldId id="2146847726"/>
            <p14:sldId id="12248"/>
          </p14:sldIdLst>
        </p14:section>
        <p14:section name="e-Service" id="{551E4FD0-9A69-491E-8B25-19B4ECB9FA6C}">
          <p14:sldIdLst>
            <p14:sldId id="12306"/>
            <p14:sldId id="17736"/>
            <p14:sldId id="2146847732"/>
            <p14:sldId id="2146847733"/>
            <p14:sldId id="17789"/>
            <p14:sldId id="2146847735"/>
            <p14:sldId id="2146847736"/>
            <p14:sldId id="258"/>
            <p14:sldId id="2146847737"/>
            <p14:sldId id="2146847738"/>
            <p14:sldId id="17790"/>
            <p14:sldId id="2146847739"/>
          </p14:sldIdLst>
        </p14:section>
        <p14:section name="2 Open Data" id="{7E5E1298-B14D-4724-920B-F6DD92E27ABD}">
          <p14:sldIdLst>
            <p14:sldId id="12307"/>
            <p14:sldId id="2146847758"/>
            <p14:sldId id="2146847759"/>
            <p14:sldId id="2146847760"/>
            <p14:sldId id="2146847784"/>
            <p14:sldId id="12342"/>
            <p14:sldId id="2146847761"/>
            <p14:sldId id="2146847785"/>
            <p14:sldId id="2146847786"/>
            <p14:sldId id="2146847787"/>
            <p14:sldId id="2146847762"/>
            <p14:sldId id="2146847715"/>
            <p14:sldId id="2146847754"/>
            <p14:sldId id="2146847763"/>
            <p14:sldId id="2146847764"/>
            <p14:sldId id="2146847765"/>
            <p14:sldId id="12339"/>
            <p14:sldId id="12340"/>
            <p14:sldId id="12311"/>
            <p14:sldId id="12319"/>
            <p14:sldId id="12341"/>
            <p14:sldId id="2146847766"/>
            <p14:sldId id="2146847767"/>
            <p14:sldId id="2146847788"/>
            <p14:sldId id="2146847753"/>
            <p14:sldId id="2146847751"/>
          </p14:sldIdLst>
        </p14:section>
        <p14:section name="3 Digital Transformation" id="{2F29F480-8B9B-4688-9C4B-82CB60F1C847}">
          <p14:sldIdLst>
            <p14:sldId id="17807"/>
            <p14:sldId id="2125928070"/>
            <p14:sldId id="2146847772"/>
            <p14:sldId id="17752"/>
            <p14:sldId id="17749"/>
            <p14:sldId id="2146847743"/>
            <p14:sldId id="2146847728"/>
            <p14:sldId id="2146847744"/>
            <p14:sldId id="2146847729"/>
            <p14:sldId id="2146847730"/>
            <p14:sldId id="2146847731"/>
            <p14:sldId id="2146847745"/>
          </p14:sldIdLst>
        </p14:section>
        <p14:section name="PMQA" id="{2AD56FCC-6686-49ED-8CB1-0B749562C666}">
          <p14:sldIdLst>
            <p14:sldId id="17809"/>
            <p14:sldId id="11443"/>
            <p14:sldId id="11337"/>
            <p14:sldId id="11439"/>
            <p14:sldId id="5241"/>
            <p14:sldId id="11445"/>
            <p14:sldId id="12360"/>
          </p14:sldIdLst>
        </p14:section>
        <p14:section name="แนวทางการประเมินฯ เพิ่มเติม" id="{E3E3F972-9E17-40BD-8FA9-533729E6F8A1}">
          <p14:sldIdLst>
            <p14:sldId id="2146847740"/>
            <p14:sldId id="12316"/>
            <p14:sldId id="2146847727"/>
            <p14:sldId id="17713"/>
            <p14:sldId id="12280"/>
          </p14:sldIdLst>
        </p14:section>
        <p14:section name="Template" id="{351F284F-DF98-40C7-AB8D-849B86FB26EC}">
          <p14:sldIdLst>
            <p14:sldId id="2146847734"/>
            <p14:sldId id="17795"/>
            <p14:sldId id="17796"/>
            <p14:sldId id="2146847774"/>
            <p14:sldId id="2146847775"/>
            <p14:sldId id="2146847776"/>
            <p14:sldId id="2146847777"/>
            <p14:sldId id="2146847773"/>
            <p14:sldId id="214684777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FFFFFF"/>
    <a:srgbClr val="CCCC00"/>
    <a:srgbClr val="E9F2F6"/>
    <a:srgbClr val="F2F2F2"/>
    <a:srgbClr val="F3B1CD"/>
    <a:srgbClr val="F4B1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4" autoAdjust="0"/>
    <p:restoredTop sz="94660"/>
  </p:normalViewPr>
  <p:slideViewPr>
    <p:cSldViewPr snapToGrid="0" showGuides="1">
      <p:cViewPr varScale="1">
        <p:scale>
          <a:sx n="79" d="100"/>
          <a:sy n="79" d="100"/>
        </p:scale>
        <p:origin x="744" y="187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20" d="100"/>
        <a:sy n="120" d="100"/>
      </p:scale>
      <p:origin x="0" y="-168"/>
    </p:cViewPr>
  </p:sorterViewPr>
  <p:notesViewPr>
    <p:cSldViewPr snapToGrid="0" showGuides="1">
      <p:cViewPr varScale="1">
        <p:scale>
          <a:sx n="42" d="100"/>
          <a:sy n="42" d="100"/>
        </p:scale>
        <p:origin x="2828" y="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viewProps" Target="viewProps.xml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5" Type="http://schemas.openxmlformats.org/officeDocument/2006/relationships/slideMaster" Target="slideMasters/slideMaster5.xml"/><Relationship Id="rId90" Type="http://schemas.openxmlformats.org/officeDocument/2006/relationships/theme" Target="theme/them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handoutMaster" Target="handoutMasters/handoutMaster1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19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22E920-8ACD-459F-8795-01A24D708548}" type="doc">
      <dgm:prSet loTypeId="urn:microsoft.com/office/officeart/2005/8/layout/lProcess3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8BE04769-A9A1-4EE2-B36D-2933599C2E5D}">
      <dgm:prSet phldrT="[Text]"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th-TH" sz="18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รวบรวมข้อมูล</a:t>
          </a:r>
          <a:br>
            <a:rPr lang="th-TH" sz="1800" b="1" dirty="0">
              <a:latin typeface="TH SarabunPSK" panose="020B0500040200020003" pitchFamily="34" charset="-34"/>
              <a:cs typeface="TH SarabunPSK" panose="020B0500040200020003" pitchFamily="34" charset="-34"/>
            </a:rPr>
          </a:br>
          <a:r>
            <a:rPr lang="th-TH" sz="18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จากส่วนราชการ</a:t>
          </a:r>
          <a:r>
            <a:rPr lang="en-US" sz="1800" b="1" dirty="0">
              <a:latin typeface="TH SarabunPSK" panose="020B0500040200020003" pitchFamily="34" charset="-34"/>
              <a:cs typeface="TH SarabunPSK" panose="020B0500040200020003" pitchFamily="34" charset="-34"/>
            </a:rPr>
            <a:t>*</a:t>
          </a:r>
        </a:p>
      </dgm:t>
    </dgm:pt>
    <dgm:pt modelId="{B5205A0D-A770-4DB4-9663-72DC5E281A9B}" type="parTrans" cxnId="{06CB8CF1-B4E5-4E17-AE8F-A55559D40B7F}">
      <dgm:prSet/>
      <dgm:spPr/>
      <dgm:t>
        <a:bodyPr/>
        <a:lstStyle/>
        <a:p>
          <a:endParaRPr lang="en-US" sz="18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A131B5A6-155C-444C-B226-07ADF72EA60F}" type="sibTrans" cxnId="{06CB8CF1-B4E5-4E17-AE8F-A55559D40B7F}">
      <dgm:prSet/>
      <dgm:spPr/>
      <dgm:t>
        <a:bodyPr/>
        <a:lstStyle/>
        <a:p>
          <a:endParaRPr lang="en-US" sz="18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A01A35D3-5120-4CF7-8D1B-F522B1A75D05}">
      <dgm:prSet phldrT="[Text]"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th-TH" sz="18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จัดส่งข้อมูลให้ </a:t>
          </a:r>
          <a:r>
            <a:rPr lang="en-US" sz="1800" b="1" dirty="0">
              <a:latin typeface="TH SarabunPSK" panose="020B0500040200020003" pitchFamily="34" charset="-34"/>
              <a:cs typeface="TH SarabunPSK" panose="020B0500040200020003" pitchFamily="34" charset="-34"/>
            </a:rPr>
            <a:t>TMA</a:t>
          </a:r>
        </a:p>
      </dgm:t>
    </dgm:pt>
    <dgm:pt modelId="{493C6291-0A37-4469-86C1-3FF1137C75A2}" type="parTrans" cxnId="{BDB2D58E-79E8-4C7B-AA68-8FF088A4958E}">
      <dgm:prSet/>
      <dgm:spPr/>
      <dgm:t>
        <a:bodyPr/>
        <a:lstStyle/>
        <a:p>
          <a:endParaRPr lang="en-US" sz="18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3463C4C1-0A7C-4366-83C1-6875E17B8539}" type="sibTrans" cxnId="{BDB2D58E-79E8-4C7B-AA68-8FF088A4958E}">
      <dgm:prSet/>
      <dgm:spPr/>
      <dgm:t>
        <a:bodyPr/>
        <a:lstStyle/>
        <a:p>
          <a:endParaRPr lang="en-US" sz="18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E1D74A23-130C-44B9-B40E-66053AAC71B1}">
      <dgm:prSet phldrT="[Text]" custT="1"/>
      <dgm:spPr/>
      <dgm:t>
        <a:bodyPr/>
        <a:lstStyle/>
        <a:p>
          <a:endParaRPr lang="en-US" sz="18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7B6C1A49-1358-493F-9667-F1897222E9C1}" type="parTrans" cxnId="{E867B0E6-9191-461D-B804-3EE9F7237970}">
      <dgm:prSet/>
      <dgm:spPr/>
      <dgm:t>
        <a:bodyPr/>
        <a:lstStyle/>
        <a:p>
          <a:endParaRPr lang="en-US" sz="18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47DDE70E-1B17-4038-AA26-A99B5A92281C}" type="sibTrans" cxnId="{E867B0E6-9191-461D-B804-3EE9F7237970}">
      <dgm:prSet/>
      <dgm:spPr/>
      <dgm:t>
        <a:bodyPr/>
        <a:lstStyle/>
        <a:p>
          <a:endParaRPr lang="en-US" sz="18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BF81AF98-997B-49E7-8AE5-3F33B1CE07A7}">
      <dgm:prSet phldrT="[Text]"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th-TH" sz="18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ตรวจสอบ</a:t>
          </a:r>
          <a:br>
            <a:rPr lang="en-US" sz="1800" b="1" dirty="0">
              <a:latin typeface="TH SarabunPSK" panose="020B0500040200020003" pitchFamily="34" charset="-34"/>
              <a:cs typeface="TH SarabunPSK" panose="020B0500040200020003" pitchFamily="34" charset="-34"/>
            </a:rPr>
          </a:br>
          <a:r>
            <a:rPr lang="th-TH" sz="18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ความถูกต้อง</a:t>
          </a:r>
          <a:br>
            <a:rPr lang="th-TH" sz="1800" b="1" dirty="0">
              <a:latin typeface="TH SarabunPSK" panose="020B0500040200020003" pitchFamily="34" charset="-34"/>
              <a:cs typeface="TH SarabunPSK" panose="020B0500040200020003" pitchFamily="34" charset="-34"/>
            </a:rPr>
          </a:br>
          <a:r>
            <a:rPr lang="th-TH" sz="18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ของข้อมูล</a:t>
          </a:r>
          <a:endParaRPr lang="en-US" sz="18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CF94038E-55F5-4991-96CA-9D0A64AE21D8}" type="parTrans" cxnId="{C2E4C96B-C090-43D3-9854-8D67A633E6F6}">
      <dgm:prSet/>
      <dgm:spPr/>
      <dgm:t>
        <a:bodyPr/>
        <a:lstStyle/>
        <a:p>
          <a:endParaRPr lang="en-US" sz="1800"/>
        </a:p>
      </dgm:t>
    </dgm:pt>
    <dgm:pt modelId="{D4F12816-EE60-4548-8FE4-4A7F1EDF8CAE}" type="sibTrans" cxnId="{C2E4C96B-C090-43D3-9854-8D67A633E6F6}">
      <dgm:prSet/>
      <dgm:spPr/>
      <dgm:t>
        <a:bodyPr/>
        <a:lstStyle/>
        <a:p>
          <a:endParaRPr lang="en-US" sz="1800"/>
        </a:p>
      </dgm:t>
    </dgm:pt>
    <dgm:pt modelId="{2F614241-614D-4572-82AE-9F617E9CE658}" type="pres">
      <dgm:prSet presAssocID="{F322E920-8ACD-459F-8795-01A24D708548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1A101255-370C-4D6B-972E-56BE410A1F1E}" type="pres">
      <dgm:prSet presAssocID="{E1D74A23-130C-44B9-B40E-66053AAC71B1}" presName="horFlow" presStyleCnt="0"/>
      <dgm:spPr/>
    </dgm:pt>
    <dgm:pt modelId="{BC993DF4-A7C8-49DC-8991-3C160423BBF6}" type="pres">
      <dgm:prSet presAssocID="{E1D74A23-130C-44B9-B40E-66053AAC71B1}" presName="bigChev" presStyleLbl="node1" presStyleIdx="0" presStyleCnt="1"/>
      <dgm:spPr/>
    </dgm:pt>
    <dgm:pt modelId="{61C051A2-7299-47DC-9907-0F4AC51655B7}" type="pres">
      <dgm:prSet presAssocID="{B5205A0D-A770-4DB4-9663-72DC5E281A9B}" presName="parTrans" presStyleCnt="0"/>
      <dgm:spPr/>
    </dgm:pt>
    <dgm:pt modelId="{C0B24EAA-B8F3-4EEE-A24D-9161EB6D4BA8}" type="pres">
      <dgm:prSet presAssocID="{8BE04769-A9A1-4EE2-B36D-2933599C2E5D}" presName="node" presStyleLbl="alignAccFollowNode1" presStyleIdx="0" presStyleCnt="3">
        <dgm:presLayoutVars>
          <dgm:bulletEnabled val="1"/>
        </dgm:presLayoutVars>
      </dgm:prSet>
      <dgm:spPr/>
    </dgm:pt>
    <dgm:pt modelId="{F17FF493-0D35-412B-83FE-7164197FE70F}" type="pres">
      <dgm:prSet presAssocID="{A131B5A6-155C-444C-B226-07ADF72EA60F}" presName="sibTrans" presStyleCnt="0"/>
      <dgm:spPr/>
    </dgm:pt>
    <dgm:pt modelId="{0C2CD189-A0F5-4AD8-A6DC-2FECC6D19E5E}" type="pres">
      <dgm:prSet presAssocID="{BF81AF98-997B-49E7-8AE5-3F33B1CE07A7}" presName="node" presStyleLbl="alignAccFollowNode1" presStyleIdx="1" presStyleCnt="3">
        <dgm:presLayoutVars>
          <dgm:bulletEnabled val="1"/>
        </dgm:presLayoutVars>
      </dgm:prSet>
      <dgm:spPr/>
    </dgm:pt>
    <dgm:pt modelId="{C8405BD7-8275-4CF2-A92D-51D919BD0516}" type="pres">
      <dgm:prSet presAssocID="{D4F12816-EE60-4548-8FE4-4A7F1EDF8CAE}" presName="sibTrans" presStyleCnt="0"/>
      <dgm:spPr/>
    </dgm:pt>
    <dgm:pt modelId="{5AE1F904-9B63-41F9-982D-22CE9618EFAB}" type="pres">
      <dgm:prSet presAssocID="{A01A35D3-5120-4CF7-8D1B-F522B1A75D05}" presName="node" presStyleLbl="alignAccFollowNode1" presStyleIdx="2" presStyleCnt="3">
        <dgm:presLayoutVars>
          <dgm:bulletEnabled val="1"/>
        </dgm:presLayoutVars>
      </dgm:prSet>
      <dgm:spPr/>
    </dgm:pt>
  </dgm:ptLst>
  <dgm:cxnLst>
    <dgm:cxn modelId="{3536061B-DCF3-43CC-BD67-129DB60F728B}" type="presOf" srcId="{8BE04769-A9A1-4EE2-B36D-2933599C2E5D}" destId="{C0B24EAA-B8F3-4EEE-A24D-9161EB6D4BA8}" srcOrd="0" destOrd="0" presId="urn:microsoft.com/office/officeart/2005/8/layout/lProcess3"/>
    <dgm:cxn modelId="{C2E4C96B-C090-43D3-9854-8D67A633E6F6}" srcId="{E1D74A23-130C-44B9-B40E-66053AAC71B1}" destId="{BF81AF98-997B-49E7-8AE5-3F33B1CE07A7}" srcOrd="1" destOrd="0" parTransId="{CF94038E-55F5-4991-96CA-9D0A64AE21D8}" sibTransId="{D4F12816-EE60-4548-8FE4-4A7F1EDF8CAE}"/>
    <dgm:cxn modelId="{FE6BBC50-FB4C-4B5D-A02F-6AB63F3A7F02}" type="presOf" srcId="{BF81AF98-997B-49E7-8AE5-3F33B1CE07A7}" destId="{0C2CD189-A0F5-4AD8-A6DC-2FECC6D19E5E}" srcOrd="0" destOrd="0" presId="urn:microsoft.com/office/officeart/2005/8/layout/lProcess3"/>
    <dgm:cxn modelId="{FF3ED879-C207-426C-B44E-D15E61D54FD5}" type="presOf" srcId="{A01A35D3-5120-4CF7-8D1B-F522B1A75D05}" destId="{5AE1F904-9B63-41F9-982D-22CE9618EFAB}" srcOrd="0" destOrd="0" presId="urn:microsoft.com/office/officeart/2005/8/layout/lProcess3"/>
    <dgm:cxn modelId="{BDB2D58E-79E8-4C7B-AA68-8FF088A4958E}" srcId="{E1D74A23-130C-44B9-B40E-66053AAC71B1}" destId="{A01A35D3-5120-4CF7-8D1B-F522B1A75D05}" srcOrd="2" destOrd="0" parTransId="{493C6291-0A37-4469-86C1-3FF1137C75A2}" sibTransId="{3463C4C1-0A7C-4366-83C1-6875E17B8539}"/>
    <dgm:cxn modelId="{9C2B53DA-29BA-44A1-A26C-E3FA1D14B530}" type="presOf" srcId="{E1D74A23-130C-44B9-B40E-66053AAC71B1}" destId="{BC993DF4-A7C8-49DC-8991-3C160423BBF6}" srcOrd="0" destOrd="0" presId="urn:microsoft.com/office/officeart/2005/8/layout/lProcess3"/>
    <dgm:cxn modelId="{E867B0E6-9191-461D-B804-3EE9F7237970}" srcId="{F322E920-8ACD-459F-8795-01A24D708548}" destId="{E1D74A23-130C-44B9-B40E-66053AAC71B1}" srcOrd="0" destOrd="0" parTransId="{7B6C1A49-1358-493F-9667-F1897222E9C1}" sibTransId="{47DDE70E-1B17-4038-AA26-A99B5A92281C}"/>
    <dgm:cxn modelId="{71BAC7EE-4023-48E3-A933-5D1175425830}" type="presOf" srcId="{F322E920-8ACD-459F-8795-01A24D708548}" destId="{2F614241-614D-4572-82AE-9F617E9CE658}" srcOrd="0" destOrd="0" presId="urn:microsoft.com/office/officeart/2005/8/layout/lProcess3"/>
    <dgm:cxn modelId="{06CB8CF1-B4E5-4E17-AE8F-A55559D40B7F}" srcId="{E1D74A23-130C-44B9-B40E-66053AAC71B1}" destId="{8BE04769-A9A1-4EE2-B36D-2933599C2E5D}" srcOrd="0" destOrd="0" parTransId="{B5205A0D-A770-4DB4-9663-72DC5E281A9B}" sibTransId="{A131B5A6-155C-444C-B226-07ADF72EA60F}"/>
    <dgm:cxn modelId="{A6B5E9F4-07DA-41B0-AC4E-E0E7BBC24990}" type="presParOf" srcId="{2F614241-614D-4572-82AE-9F617E9CE658}" destId="{1A101255-370C-4D6B-972E-56BE410A1F1E}" srcOrd="0" destOrd="0" presId="urn:microsoft.com/office/officeart/2005/8/layout/lProcess3"/>
    <dgm:cxn modelId="{B72074F5-E559-4F6E-9B53-62FE77ACAE49}" type="presParOf" srcId="{1A101255-370C-4D6B-972E-56BE410A1F1E}" destId="{BC993DF4-A7C8-49DC-8991-3C160423BBF6}" srcOrd="0" destOrd="0" presId="urn:microsoft.com/office/officeart/2005/8/layout/lProcess3"/>
    <dgm:cxn modelId="{132D6B42-702E-4735-9032-FA109DDA8958}" type="presParOf" srcId="{1A101255-370C-4D6B-972E-56BE410A1F1E}" destId="{61C051A2-7299-47DC-9907-0F4AC51655B7}" srcOrd="1" destOrd="0" presId="urn:microsoft.com/office/officeart/2005/8/layout/lProcess3"/>
    <dgm:cxn modelId="{70E1F56E-D23E-46F4-8C19-E66C29C8F4E5}" type="presParOf" srcId="{1A101255-370C-4D6B-972E-56BE410A1F1E}" destId="{C0B24EAA-B8F3-4EEE-A24D-9161EB6D4BA8}" srcOrd="2" destOrd="0" presId="urn:microsoft.com/office/officeart/2005/8/layout/lProcess3"/>
    <dgm:cxn modelId="{ACDBAE9F-D4CB-43C8-96CB-23CD6B53005C}" type="presParOf" srcId="{1A101255-370C-4D6B-972E-56BE410A1F1E}" destId="{F17FF493-0D35-412B-83FE-7164197FE70F}" srcOrd="3" destOrd="0" presId="urn:microsoft.com/office/officeart/2005/8/layout/lProcess3"/>
    <dgm:cxn modelId="{33044648-1C9E-4DDA-9E54-E918436A2B5D}" type="presParOf" srcId="{1A101255-370C-4D6B-972E-56BE410A1F1E}" destId="{0C2CD189-A0F5-4AD8-A6DC-2FECC6D19E5E}" srcOrd="4" destOrd="0" presId="urn:microsoft.com/office/officeart/2005/8/layout/lProcess3"/>
    <dgm:cxn modelId="{7AA8E8FA-0EE5-4C7B-9363-7B1400D42C1D}" type="presParOf" srcId="{1A101255-370C-4D6B-972E-56BE410A1F1E}" destId="{C8405BD7-8275-4CF2-A92D-51D919BD0516}" srcOrd="5" destOrd="0" presId="urn:microsoft.com/office/officeart/2005/8/layout/lProcess3"/>
    <dgm:cxn modelId="{A1746ECC-5338-49CA-BB53-3908845F640F}" type="presParOf" srcId="{1A101255-370C-4D6B-972E-56BE410A1F1E}" destId="{5AE1F904-9B63-41F9-982D-22CE9618EFAB}" srcOrd="6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322E920-8ACD-459F-8795-01A24D708548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6D412F9-ED1B-4B24-BB73-AFFEB89E78C6}">
      <dgm:prSet phldrT="[Text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th-TH" sz="1800" b="1" spc="-30" baseline="0" dirty="0">
              <a:latin typeface="TH SarabunPSK" panose="020B0500040200020003" pitchFamily="34" charset="-34"/>
              <a:cs typeface="TH SarabunPSK" panose="020B0500040200020003" pitchFamily="34" charset="-34"/>
            </a:rPr>
            <a:t>สนับสนุนการนำ</a:t>
          </a:r>
          <a:br>
            <a:rPr lang="en-US" sz="1800" b="1" spc="-30" baseline="0" dirty="0">
              <a:latin typeface="TH SarabunPSK" panose="020B0500040200020003" pitchFamily="34" charset="-34"/>
              <a:cs typeface="TH SarabunPSK" panose="020B0500040200020003" pitchFamily="34" charset="-34"/>
            </a:rPr>
          </a:br>
          <a:r>
            <a:rPr lang="th-TH" sz="1800" b="1" spc="-30" baseline="0" dirty="0">
              <a:latin typeface="TH SarabunPSK" panose="020B0500040200020003" pitchFamily="34" charset="-34"/>
              <a:cs typeface="TH SarabunPSK" panose="020B0500040200020003" pitchFamily="34" charset="-34"/>
            </a:rPr>
            <a:t>ชุดข้อมูลขึ้น </a:t>
          </a:r>
          <a:r>
            <a:rPr lang="en-US" sz="1800" b="1" spc="-30" baseline="0" dirty="0">
              <a:latin typeface="TH SarabunPSK" panose="020B0500040200020003" pitchFamily="34" charset="-34"/>
              <a:cs typeface="TH SarabunPSK" panose="020B0500040200020003" pitchFamily="34" charset="-34"/>
            </a:rPr>
            <a:t>Agency</a:t>
          </a:r>
          <a:r>
            <a:rPr lang="th-TH" sz="1800" b="1" spc="-30" baseline="0" dirty="0">
              <a:latin typeface="TH SarabunPSK" panose="020B0500040200020003" pitchFamily="34" charset="-34"/>
              <a:cs typeface="TH SarabunPSK" panose="020B0500040200020003" pitchFamily="34" charset="-34"/>
            </a:rPr>
            <a:t> </a:t>
          </a:r>
          <a:r>
            <a:rPr lang="en-US" sz="1800" b="1" spc="-30" baseline="0" dirty="0">
              <a:latin typeface="TH SarabunPSK" panose="020B0500040200020003" pitchFamily="34" charset="-34"/>
              <a:cs typeface="TH SarabunPSK" panose="020B0500040200020003" pitchFamily="34" charset="-34"/>
            </a:rPr>
            <a:t>Data Catalog </a:t>
          </a:r>
        </a:p>
      </dgm:t>
    </dgm:pt>
    <dgm:pt modelId="{B935D312-0A5E-4615-8CF1-FC41A835F18E}" type="parTrans" cxnId="{463D817E-2E53-4D2E-A01A-D570E1CB1BB9}">
      <dgm:prSet/>
      <dgm:spPr/>
      <dgm:t>
        <a:bodyPr/>
        <a:lstStyle/>
        <a:p>
          <a:endParaRPr lang="en-US" sz="18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8DEDB28A-80E7-4B44-95C3-B526D49A29FE}" type="sibTrans" cxnId="{463D817E-2E53-4D2E-A01A-D570E1CB1BB9}">
      <dgm:prSet/>
      <dgm:spPr/>
      <dgm:t>
        <a:bodyPr/>
        <a:lstStyle/>
        <a:p>
          <a:endParaRPr lang="en-US" sz="18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0D95784B-BE5E-4783-BB9C-AB725F4D120A}">
      <dgm:prSet phldrT="[Text]" custT="1"/>
      <dgm:spPr/>
      <dgm:t>
        <a:bodyPr/>
        <a:lstStyle/>
        <a:p>
          <a:endParaRPr lang="en-US" sz="18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6CC0BCDE-86C5-45CF-B823-FF7DEC248E97}" type="parTrans" cxnId="{24BC93CE-6673-4552-8082-ACED2E859C7F}">
      <dgm:prSet/>
      <dgm:spPr/>
      <dgm:t>
        <a:bodyPr/>
        <a:lstStyle/>
        <a:p>
          <a:endParaRPr lang="en-US" sz="18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693E3DA0-DD97-4D08-93D9-D9593222D6F5}" type="sibTrans" cxnId="{24BC93CE-6673-4552-8082-ACED2E859C7F}">
      <dgm:prSet/>
      <dgm:spPr/>
      <dgm:t>
        <a:bodyPr/>
        <a:lstStyle/>
        <a:p>
          <a:endParaRPr lang="en-US" sz="1800" b="1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27324D39-865D-42BE-A90C-8728B3AB2F42}">
      <dgm:prSet phldrT="[Text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th-TH" sz="18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ลงทะเบียนชุดข้อมูลใน </a:t>
          </a:r>
          <a:r>
            <a:rPr lang="en-US" sz="1800" b="1" dirty="0">
              <a:latin typeface="TH SarabunPSK" panose="020B0500040200020003" pitchFamily="34" charset="-34"/>
              <a:cs typeface="TH SarabunPSK" panose="020B0500040200020003" pitchFamily="34" charset="-34"/>
            </a:rPr>
            <a:t>Government Data Catalog</a:t>
          </a:r>
        </a:p>
      </dgm:t>
    </dgm:pt>
    <dgm:pt modelId="{A34340B1-692C-4FC3-971D-620CE9625344}" type="parTrans" cxnId="{D56AE592-BD6B-4E99-B7B8-D2F93685E8DB}">
      <dgm:prSet/>
      <dgm:spPr/>
      <dgm:t>
        <a:bodyPr/>
        <a:lstStyle/>
        <a:p>
          <a:endParaRPr lang="en-US"/>
        </a:p>
      </dgm:t>
    </dgm:pt>
    <dgm:pt modelId="{59518A70-80F0-4D0A-B1F4-C7FB3CE4AF35}" type="sibTrans" cxnId="{D56AE592-BD6B-4E99-B7B8-D2F93685E8DB}">
      <dgm:prSet/>
      <dgm:spPr/>
      <dgm:t>
        <a:bodyPr/>
        <a:lstStyle/>
        <a:p>
          <a:endParaRPr lang="en-US"/>
        </a:p>
      </dgm:t>
    </dgm:pt>
    <dgm:pt modelId="{445787E1-9DCA-449C-9E82-207B9DCCA886}">
      <dgm:prSet phldrT="[Text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th-TH" sz="18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ตรวจประเมิน</a:t>
          </a:r>
          <a:br>
            <a:rPr lang="en-US" sz="1800" b="1" dirty="0">
              <a:latin typeface="TH SarabunPSK" panose="020B0500040200020003" pitchFamily="34" charset="-34"/>
              <a:cs typeface="TH SarabunPSK" panose="020B0500040200020003" pitchFamily="34" charset="-34"/>
            </a:rPr>
          </a:br>
          <a:r>
            <a:rPr lang="th-TH" sz="1800" b="1" u="sng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ขั้นมาตรฐาน</a:t>
          </a:r>
          <a:br>
            <a:rPr lang="en-US" sz="1800" b="1" u="sng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</a:br>
          <a:r>
            <a:rPr lang="th-TH" sz="1800" b="1" u="sng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และขั้นสูง</a:t>
          </a:r>
          <a:endParaRPr lang="en-US" sz="1800" b="1" u="sng" dirty="0">
            <a:solidFill>
              <a:srgbClr val="FF0000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70E12547-35DD-4C7D-BCCB-9DFE4DFD736C}" type="parTrans" cxnId="{A9BA29C0-054D-4AC4-A71C-550F75DC24F2}">
      <dgm:prSet/>
      <dgm:spPr/>
      <dgm:t>
        <a:bodyPr/>
        <a:lstStyle/>
        <a:p>
          <a:endParaRPr lang="en-US"/>
        </a:p>
      </dgm:t>
    </dgm:pt>
    <dgm:pt modelId="{837F728D-446F-4563-8669-39DDBAC0A3F5}" type="sibTrans" cxnId="{A9BA29C0-054D-4AC4-A71C-550F75DC24F2}">
      <dgm:prSet/>
      <dgm:spPr/>
      <dgm:t>
        <a:bodyPr/>
        <a:lstStyle/>
        <a:p>
          <a:endParaRPr lang="en-US"/>
        </a:p>
      </dgm:t>
    </dgm:pt>
    <dgm:pt modelId="{2F614241-614D-4572-82AE-9F617E9CE658}" type="pres">
      <dgm:prSet presAssocID="{F322E920-8ACD-459F-8795-01A24D708548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90E23F5A-0852-42A1-B03F-859FD6056942}" type="pres">
      <dgm:prSet presAssocID="{0D95784B-BE5E-4783-BB9C-AB725F4D120A}" presName="horFlow" presStyleCnt="0"/>
      <dgm:spPr/>
    </dgm:pt>
    <dgm:pt modelId="{A71D40C9-B959-4C32-9ED7-2D14CF792BD0}" type="pres">
      <dgm:prSet presAssocID="{0D95784B-BE5E-4783-BB9C-AB725F4D120A}" presName="bigChev" presStyleLbl="node1" presStyleIdx="0" presStyleCnt="1"/>
      <dgm:spPr/>
    </dgm:pt>
    <dgm:pt modelId="{CFA9C2AB-AFFD-4B59-8FFC-4A851095DD00}" type="pres">
      <dgm:prSet presAssocID="{B935D312-0A5E-4615-8CF1-FC41A835F18E}" presName="parTrans" presStyleCnt="0"/>
      <dgm:spPr/>
    </dgm:pt>
    <dgm:pt modelId="{EBAA8169-184D-4F63-9B80-C1C35B371B51}" type="pres">
      <dgm:prSet presAssocID="{56D412F9-ED1B-4B24-BB73-AFFEB89E78C6}" presName="node" presStyleLbl="alignAccFollowNode1" presStyleIdx="0" presStyleCnt="3">
        <dgm:presLayoutVars>
          <dgm:bulletEnabled val="1"/>
        </dgm:presLayoutVars>
      </dgm:prSet>
      <dgm:spPr/>
    </dgm:pt>
    <dgm:pt modelId="{8CC48D38-D0CD-44A7-BCBA-627936A602C6}" type="pres">
      <dgm:prSet presAssocID="{8DEDB28A-80E7-4B44-95C3-B526D49A29FE}" presName="sibTrans" presStyleCnt="0"/>
      <dgm:spPr/>
    </dgm:pt>
    <dgm:pt modelId="{9E0F8185-FC93-4B80-9382-935152A095BE}" type="pres">
      <dgm:prSet presAssocID="{27324D39-865D-42BE-A90C-8728B3AB2F42}" presName="node" presStyleLbl="alignAccFollowNode1" presStyleIdx="1" presStyleCnt="3">
        <dgm:presLayoutVars>
          <dgm:bulletEnabled val="1"/>
        </dgm:presLayoutVars>
      </dgm:prSet>
      <dgm:spPr/>
    </dgm:pt>
    <dgm:pt modelId="{66F32044-29BF-436E-8849-6054BA2E2641}" type="pres">
      <dgm:prSet presAssocID="{59518A70-80F0-4D0A-B1F4-C7FB3CE4AF35}" presName="sibTrans" presStyleCnt="0"/>
      <dgm:spPr/>
    </dgm:pt>
    <dgm:pt modelId="{1FA10ECF-6BAE-4043-9F0A-C0ED76C16023}" type="pres">
      <dgm:prSet presAssocID="{445787E1-9DCA-449C-9E82-207B9DCCA886}" presName="node" presStyleLbl="alignAccFollowNode1" presStyleIdx="2" presStyleCnt="3">
        <dgm:presLayoutVars>
          <dgm:bulletEnabled val="1"/>
        </dgm:presLayoutVars>
      </dgm:prSet>
      <dgm:spPr/>
    </dgm:pt>
  </dgm:ptLst>
  <dgm:cxnLst>
    <dgm:cxn modelId="{D222C92E-B81D-45ED-8101-5CC592160477}" type="presOf" srcId="{56D412F9-ED1B-4B24-BB73-AFFEB89E78C6}" destId="{EBAA8169-184D-4F63-9B80-C1C35B371B51}" srcOrd="0" destOrd="0" presId="urn:microsoft.com/office/officeart/2005/8/layout/lProcess3"/>
    <dgm:cxn modelId="{4929F16C-6613-475C-AF96-73EBF8D49D4C}" type="presOf" srcId="{0D95784B-BE5E-4783-BB9C-AB725F4D120A}" destId="{A71D40C9-B959-4C32-9ED7-2D14CF792BD0}" srcOrd="0" destOrd="0" presId="urn:microsoft.com/office/officeart/2005/8/layout/lProcess3"/>
    <dgm:cxn modelId="{463D817E-2E53-4D2E-A01A-D570E1CB1BB9}" srcId="{0D95784B-BE5E-4783-BB9C-AB725F4D120A}" destId="{56D412F9-ED1B-4B24-BB73-AFFEB89E78C6}" srcOrd="0" destOrd="0" parTransId="{B935D312-0A5E-4615-8CF1-FC41A835F18E}" sibTransId="{8DEDB28A-80E7-4B44-95C3-B526D49A29FE}"/>
    <dgm:cxn modelId="{D56AE592-BD6B-4E99-B7B8-D2F93685E8DB}" srcId="{0D95784B-BE5E-4783-BB9C-AB725F4D120A}" destId="{27324D39-865D-42BE-A90C-8728B3AB2F42}" srcOrd="1" destOrd="0" parTransId="{A34340B1-692C-4FC3-971D-620CE9625344}" sibTransId="{59518A70-80F0-4D0A-B1F4-C7FB3CE4AF35}"/>
    <dgm:cxn modelId="{84664EA7-6FD6-44D9-9247-0EB65DC98A58}" type="presOf" srcId="{445787E1-9DCA-449C-9E82-207B9DCCA886}" destId="{1FA10ECF-6BAE-4043-9F0A-C0ED76C16023}" srcOrd="0" destOrd="0" presId="urn:microsoft.com/office/officeart/2005/8/layout/lProcess3"/>
    <dgm:cxn modelId="{A9BA29C0-054D-4AC4-A71C-550F75DC24F2}" srcId="{0D95784B-BE5E-4783-BB9C-AB725F4D120A}" destId="{445787E1-9DCA-449C-9E82-207B9DCCA886}" srcOrd="2" destOrd="0" parTransId="{70E12547-35DD-4C7D-BCCB-9DFE4DFD736C}" sibTransId="{837F728D-446F-4563-8669-39DDBAC0A3F5}"/>
    <dgm:cxn modelId="{24BC93CE-6673-4552-8082-ACED2E859C7F}" srcId="{F322E920-8ACD-459F-8795-01A24D708548}" destId="{0D95784B-BE5E-4783-BB9C-AB725F4D120A}" srcOrd="0" destOrd="0" parTransId="{6CC0BCDE-86C5-45CF-B823-FF7DEC248E97}" sibTransId="{693E3DA0-DD97-4D08-93D9-D9593222D6F5}"/>
    <dgm:cxn modelId="{D18BFAE2-FE4A-406F-BA4E-3E1651A56C55}" type="presOf" srcId="{27324D39-865D-42BE-A90C-8728B3AB2F42}" destId="{9E0F8185-FC93-4B80-9382-935152A095BE}" srcOrd="0" destOrd="0" presId="urn:microsoft.com/office/officeart/2005/8/layout/lProcess3"/>
    <dgm:cxn modelId="{71BAC7EE-4023-48E3-A933-5D1175425830}" type="presOf" srcId="{F322E920-8ACD-459F-8795-01A24D708548}" destId="{2F614241-614D-4572-82AE-9F617E9CE658}" srcOrd="0" destOrd="0" presId="urn:microsoft.com/office/officeart/2005/8/layout/lProcess3"/>
    <dgm:cxn modelId="{ED857463-7A87-4418-A150-522A0941F1B8}" type="presParOf" srcId="{2F614241-614D-4572-82AE-9F617E9CE658}" destId="{90E23F5A-0852-42A1-B03F-859FD6056942}" srcOrd="0" destOrd="0" presId="urn:microsoft.com/office/officeart/2005/8/layout/lProcess3"/>
    <dgm:cxn modelId="{E2AC99CF-4514-4AA6-9DE2-A0E100C90A8A}" type="presParOf" srcId="{90E23F5A-0852-42A1-B03F-859FD6056942}" destId="{A71D40C9-B959-4C32-9ED7-2D14CF792BD0}" srcOrd="0" destOrd="0" presId="urn:microsoft.com/office/officeart/2005/8/layout/lProcess3"/>
    <dgm:cxn modelId="{9641A8CE-AC92-41B6-A2AB-CDFE0B03597D}" type="presParOf" srcId="{90E23F5A-0852-42A1-B03F-859FD6056942}" destId="{CFA9C2AB-AFFD-4B59-8FFC-4A851095DD00}" srcOrd="1" destOrd="0" presId="urn:microsoft.com/office/officeart/2005/8/layout/lProcess3"/>
    <dgm:cxn modelId="{8E15AB25-CD4D-418D-B749-7DA380F80161}" type="presParOf" srcId="{90E23F5A-0852-42A1-B03F-859FD6056942}" destId="{EBAA8169-184D-4F63-9B80-C1C35B371B51}" srcOrd="2" destOrd="0" presId="urn:microsoft.com/office/officeart/2005/8/layout/lProcess3"/>
    <dgm:cxn modelId="{389DFF07-3CCB-4AF0-A1B5-E2136397C5B2}" type="presParOf" srcId="{90E23F5A-0852-42A1-B03F-859FD6056942}" destId="{8CC48D38-D0CD-44A7-BCBA-627936A602C6}" srcOrd="3" destOrd="0" presId="urn:microsoft.com/office/officeart/2005/8/layout/lProcess3"/>
    <dgm:cxn modelId="{DFD07269-3A54-4E17-86B0-5ACDF0553048}" type="presParOf" srcId="{90E23F5A-0852-42A1-B03F-859FD6056942}" destId="{9E0F8185-FC93-4B80-9382-935152A095BE}" srcOrd="4" destOrd="0" presId="urn:microsoft.com/office/officeart/2005/8/layout/lProcess3"/>
    <dgm:cxn modelId="{74084246-EEF3-49A3-AE39-213C8C86A068}" type="presParOf" srcId="{90E23F5A-0852-42A1-B03F-859FD6056942}" destId="{66F32044-29BF-436E-8849-6054BA2E2641}" srcOrd="5" destOrd="0" presId="urn:microsoft.com/office/officeart/2005/8/layout/lProcess3"/>
    <dgm:cxn modelId="{CA56BCE6-5C69-43C9-8EA3-63B6A9BB75AE}" type="presParOf" srcId="{90E23F5A-0852-42A1-B03F-859FD6056942}" destId="{1FA10ECF-6BAE-4043-9F0A-C0ED76C16023}" srcOrd="6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993DF4-A7C8-49DC-8991-3C160423BBF6}">
      <dsp:nvSpPr>
        <dsp:cNvPr id="0" name=""/>
        <dsp:cNvSpPr/>
      </dsp:nvSpPr>
      <dsp:spPr>
        <a:xfrm>
          <a:off x="5180" y="8446"/>
          <a:ext cx="2657766" cy="1063106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536733" y="8446"/>
        <a:ext cx="1594660" cy="1063106"/>
      </dsp:txXfrm>
    </dsp:sp>
    <dsp:sp modelId="{C0B24EAA-B8F3-4EEE-A24D-9161EB6D4BA8}">
      <dsp:nvSpPr>
        <dsp:cNvPr id="0" name=""/>
        <dsp:cNvSpPr/>
      </dsp:nvSpPr>
      <dsp:spPr>
        <a:xfrm>
          <a:off x="2317437" y="98810"/>
          <a:ext cx="2205946" cy="882378"/>
        </a:xfrm>
        <a:prstGeom prst="chevron">
          <a:avLst/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8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รวบรวมข้อมูล</a:t>
          </a:r>
          <a:br>
            <a:rPr lang="th-TH" sz="18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</a:br>
          <a:r>
            <a:rPr lang="th-TH" sz="18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จากส่วนราชการ</a:t>
          </a:r>
          <a:r>
            <a:rPr lang="en-US" sz="18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*</a:t>
          </a:r>
        </a:p>
      </dsp:txBody>
      <dsp:txXfrm>
        <a:off x="2758626" y="98810"/>
        <a:ext cx="1323568" cy="882378"/>
      </dsp:txXfrm>
    </dsp:sp>
    <dsp:sp modelId="{0C2CD189-A0F5-4AD8-A6DC-2FECC6D19E5E}">
      <dsp:nvSpPr>
        <dsp:cNvPr id="0" name=""/>
        <dsp:cNvSpPr/>
      </dsp:nvSpPr>
      <dsp:spPr>
        <a:xfrm>
          <a:off x="4214550" y="98810"/>
          <a:ext cx="2205946" cy="882378"/>
        </a:xfrm>
        <a:prstGeom prst="chevron">
          <a:avLst/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8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ตรวจสอบ</a:t>
          </a:r>
          <a:br>
            <a:rPr lang="en-US" sz="18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</a:br>
          <a:r>
            <a:rPr lang="th-TH" sz="18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ความถูกต้อง</a:t>
          </a:r>
          <a:br>
            <a:rPr lang="th-TH" sz="18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</a:br>
          <a:r>
            <a:rPr lang="th-TH" sz="18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ของข้อมูล</a:t>
          </a:r>
          <a:endParaRPr lang="en-US" sz="18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4655739" y="98810"/>
        <a:ext cx="1323568" cy="882378"/>
      </dsp:txXfrm>
    </dsp:sp>
    <dsp:sp modelId="{5AE1F904-9B63-41F9-982D-22CE9618EFAB}">
      <dsp:nvSpPr>
        <dsp:cNvPr id="0" name=""/>
        <dsp:cNvSpPr/>
      </dsp:nvSpPr>
      <dsp:spPr>
        <a:xfrm>
          <a:off x="6111664" y="98810"/>
          <a:ext cx="2205946" cy="882378"/>
        </a:xfrm>
        <a:prstGeom prst="chevron">
          <a:avLst/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8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จัดส่งข้อมูลให้ </a:t>
          </a:r>
          <a:r>
            <a:rPr lang="en-US" sz="18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TMA</a:t>
          </a:r>
        </a:p>
      </dsp:txBody>
      <dsp:txXfrm>
        <a:off x="6552853" y="98810"/>
        <a:ext cx="1323568" cy="8823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1D40C9-B959-4C32-9ED7-2D14CF792BD0}">
      <dsp:nvSpPr>
        <dsp:cNvPr id="0" name=""/>
        <dsp:cNvSpPr/>
      </dsp:nvSpPr>
      <dsp:spPr>
        <a:xfrm>
          <a:off x="5180" y="8446"/>
          <a:ext cx="2657766" cy="106310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536733" y="8446"/>
        <a:ext cx="1594660" cy="1063106"/>
      </dsp:txXfrm>
    </dsp:sp>
    <dsp:sp modelId="{EBAA8169-184D-4F63-9B80-C1C35B371B51}">
      <dsp:nvSpPr>
        <dsp:cNvPr id="0" name=""/>
        <dsp:cNvSpPr/>
      </dsp:nvSpPr>
      <dsp:spPr>
        <a:xfrm>
          <a:off x="2317437" y="98810"/>
          <a:ext cx="2205946" cy="882378"/>
        </a:xfrm>
        <a:prstGeom prst="chevron">
          <a:avLst/>
        </a:prstGeom>
        <a:solidFill>
          <a:schemeClr val="accent5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800" b="1" kern="1200" spc="-30" baseline="0" dirty="0">
              <a:latin typeface="TH SarabunPSK" panose="020B0500040200020003" pitchFamily="34" charset="-34"/>
              <a:cs typeface="TH SarabunPSK" panose="020B0500040200020003" pitchFamily="34" charset="-34"/>
            </a:rPr>
            <a:t>สนับสนุนการนำ</a:t>
          </a:r>
          <a:br>
            <a:rPr lang="en-US" sz="1800" b="1" kern="1200" spc="-30" baseline="0" dirty="0">
              <a:latin typeface="TH SarabunPSK" panose="020B0500040200020003" pitchFamily="34" charset="-34"/>
              <a:cs typeface="TH SarabunPSK" panose="020B0500040200020003" pitchFamily="34" charset="-34"/>
            </a:rPr>
          </a:br>
          <a:r>
            <a:rPr lang="th-TH" sz="1800" b="1" kern="1200" spc="-30" baseline="0" dirty="0">
              <a:latin typeface="TH SarabunPSK" panose="020B0500040200020003" pitchFamily="34" charset="-34"/>
              <a:cs typeface="TH SarabunPSK" panose="020B0500040200020003" pitchFamily="34" charset="-34"/>
            </a:rPr>
            <a:t>ชุดข้อมูลขึ้น </a:t>
          </a:r>
          <a:r>
            <a:rPr lang="en-US" sz="1800" b="1" kern="1200" spc="-30" baseline="0" dirty="0">
              <a:latin typeface="TH SarabunPSK" panose="020B0500040200020003" pitchFamily="34" charset="-34"/>
              <a:cs typeface="TH SarabunPSK" panose="020B0500040200020003" pitchFamily="34" charset="-34"/>
            </a:rPr>
            <a:t>Agency</a:t>
          </a:r>
          <a:r>
            <a:rPr lang="th-TH" sz="1800" b="1" kern="1200" spc="-30" baseline="0" dirty="0">
              <a:latin typeface="TH SarabunPSK" panose="020B0500040200020003" pitchFamily="34" charset="-34"/>
              <a:cs typeface="TH SarabunPSK" panose="020B0500040200020003" pitchFamily="34" charset="-34"/>
            </a:rPr>
            <a:t> </a:t>
          </a:r>
          <a:r>
            <a:rPr lang="en-US" sz="1800" b="1" kern="1200" spc="-30" baseline="0" dirty="0">
              <a:latin typeface="TH SarabunPSK" panose="020B0500040200020003" pitchFamily="34" charset="-34"/>
              <a:cs typeface="TH SarabunPSK" panose="020B0500040200020003" pitchFamily="34" charset="-34"/>
            </a:rPr>
            <a:t>Data Catalog </a:t>
          </a:r>
        </a:p>
      </dsp:txBody>
      <dsp:txXfrm>
        <a:off x="2758626" y="98810"/>
        <a:ext cx="1323568" cy="882378"/>
      </dsp:txXfrm>
    </dsp:sp>
    <dsp:sp modelId="{9E0F8185-FC93-4B80-9382-935152A095BE}">
      <dsp:nvSpPr>
        <dsp:cNvPr id="0" name=""/>
        <dsp:cNvSpPr/>
      </dsp:nvSpPr>
      <dsp:spPr>
        <a:xfrm>
          <a:off x="4214550" y="98810"/>
          <a:ext cx="2205946" cy="882378"/>
        </a:xfrm>
        <a:prstGeom prst="chevron">
          <a:avLst/>
        </a:prstGeom>
        <a:solidFill>
          <a:schemeClr val="accent5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8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ลงทะเบียนชุดข้อมูลใน </a:t>
          </a:r>
          <a:r>
            <a:rPr lang="en-US" sz="18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Government Data Catalog</a:t>
          </a:r>
        </a:p>
      </dsp:txBody>
      <dsp:txXfrm>
        <a:off x="4655739" y="98810"/>
        <a:ext cx="1323568" cy="882378"/>
      </dsp:txXfrm>
    </dsp:sp>
    <dsp:sp modelId="{1FA10ECF-6BAE-4043-9F0A-C0ED76C16023}">
      <dsp:nvSpPr>
        <dsp:cNvPr id="0" name=""/>
        <dsp:cNvSpPr/>
      </dsp:nvSpPr>
      <dsp:spPr>
        <a:xfrm>
          <a:off x="6111664" y="98810"/>
          <a:ext cx="2205946" cy="882378"/>
        </a:xfrm>
        <a:prstGeom prst="chevron">
          <a:avLst/>
        </a:prstGeom>
        <a:solidFill>
          <a:schemeClr val="accent5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8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ตรวจประเมิน</a:t>
          </a:r>
          <a:br>
            <a:rPr lang="en-US" sz="18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</a:br>
          <a:r>
            <a:rPr lang="th-TH" sz="1800" b="1" u="sng" kern="120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ขั้นมาตรฐาน</a:t>
          </a:r>
          <a:br>
            <a:rPr lang="en-US" sz="1800" b="1" u="sng" kern="120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</a:br>
          <a:r>
            <a:rPr lang="th-TH" sz="1800" b="1" u="sng" kern="120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และขั้นสูง</a:t>
          </a:r>
          <a:endParaRPr lang="en-US" sz="1800" b="1" u="sng" kern="1200" dirty="0">
            <a:solidFill>
              <a:srgbClr val="FF0000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6552853" y="98810"/>
        <a:ext cx="1323568" cy="8823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DAD0926-E4DD-3CFE-262D-75BDB8A4D5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9C378B-801C-20A5-7CE1-CEEB25A4EFE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1275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E2513F-F8D6-4AD8-AAC7-89CF91AE9908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6B67CF-2020-2DF2-2ABA-CD7708760CA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B7F40F-D603-03EA-5A3A-27C01E36AB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1275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AE701C-3FB2-4BDD-9DE9-F98AC97AF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467143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127" userDrawn="1">
          <p15:clr>
            <a:srgbClr val="F26B43"/>
          </p15:clr>
        </p15:guide>
        <p15:guide id="2" pos="2141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3E15E1-62B6-4C35-A9ED-A2AF7E58FB0D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1A5BF7-4EEC-4492-84C1-7EB31735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940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52124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53992B-72FF-4618-AD20-0C9C4FF616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3854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53992B-72FF-4618-AD20-0C9C4FF616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39601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53992B-72FF-4618-AD20-0C9C4FF616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4947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53992B-72FF-4618-AD20-0C9C4FF616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41041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53992B-72FF-4618-AD20-0C9C4FF616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541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ปี 2565 ร้อยละ หน่วยงานระดับกรมที่มีระดับความพร้อมรัฐบาลดิจิทัลหน่วยงานภาครัฐที่อยู่ในระดับ 4 ขึ้นไป อยู่ที่ ร้อยละ 8.06</a:t>
            </a:r>
            <a:br>
              <a:rPr lang="th-TH" dirty="0"/>
            </a:br>
            <a:br>
              <a:rPr lang="th-TH" dirty="0"/>
            </a:br>
            <a:r>
              <a:rPr lang="th-TH" dirty="0"/>
              <a:t>สัดส่วนหน่วยงานระดับกรมที่มีระดับความพร้อมรัฐบาล ดิจิทัลหน่วยงานภาครัฐที่อยู่ในระดับ 4 ขึ้นไป ต่อ หน่วยงานภาครัฐระดับกรมทั้งหมด (ไม่น้อยกว่าร้อยละ 20 ภายในปี 2570)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161678-81DA-4AE8-8824-2AA569F593C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6153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53992B-72FF-4618-AD20-0C9C4FF616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90300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53992B-72FF-4618-AD20-0C9C4FF616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507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ปี 2565 ร้อยละ หน่วยงานระดับกรมที่มีระดับความพร้อมรัฐบาลดิจิทัลหน่วยงานภาครัฐที่อยู่ในระดับ 4 ขึ้นไป อยู่ที่ ร้อยละ 8.06</a:t>
            </a:r>
            <a:br>
              <a:rPr lang="th-TH" dirty="0"/>
            </a:br>
            <a:br>
              <a:rPr lang="th-TH" dirty="0"/>
            </a:br>
            <a:r>
              <a:rPr lang="th-TH" dirty="0"/>
              <a:t>สัดส่วนหน่วยงานระดับกรมที่มีระดับความพร้อมรัฐบาล ดิจิทัลหน่วยงานภาครัฐที่อยู่ในระดับ 4 ขึ้นไป ต่อ หน่วยงานภาครัฐระดับกรมทั้งหมด (ไม่น้อยกว่าร้อยละ 20 ภายในปี 2570)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161678-81DA-4AE8-8824-2AA569F593C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907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53992B-72FF-4618-AD20-0C9C4FF616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050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53992B-72FF-4618-AD20-0C9C4FF616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988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53992B-72FF-4618-AD20-0C9C4FF616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071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53992B-72FF-4618-AD20-0C9C4FF616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8337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53992B-72FF-4618-AD20-0C9C4FF616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744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53992B-72FF-4618-AD20-0C9C4FF616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20014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53992B-72FF-4618-AD20-0C9C4FF616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0781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53992B-72FF-4618-AD20-0C9C4FF616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272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5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Vertical Text">
  <p:cSld name="1_Title and Vertical Tex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5;p15">
            <a:extLst>
              <a:ext uri="{FF2B5EF4-FFF2-40B4-BE49-F238E27FC236}">
                <a16:creationId xmlns:a16="http://schemas.microsoft.com/office/drawing/2014/main" id="{89339F49-0AAD-4D38-B781-22D89FB5063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983"/>
          <a:stretch>
            <a:fillRect/>
          </a:stretch>
        </p:blipFill>
        <p:spPr bwMode="auto">
          <a:xfrm>
            <a:off x="10056813" y="92075"/>
            <a:ext cx="2135187" cy="667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16;p15">
            <a:extLst>
              <a:ext uri="{FF2B5EF4-FFF2-40B4-BE49-F238E27FC236}">
                <a16:creationId xmlns:a16="http://schemas.microsoft.com/office/drawing/2014/main" id="{7E598FD3-D41A-40FA-9E5B-C1E88AB96D5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169863"/>
            <a:ext cx="744538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oogle Shape;17;p15">
            <a:extLst>
              <a:ext uri="{FF2B5EF4-FFF2-40B4-BE49-F238E27FC236}">
                <a16:creationId xmlns:a16="http://schemas.microsoft.com/office/drawing/2014/main" id="{B663F4AD-CD08-4B78-867F-ACE97D8C8DC0}"/>
              </a:ext>
            </a:extLst>
          </p:cNvPr>
          <p:cNvGrpSpPr>
            <a:grpSpLocks/>
          </p:cNvGrpSpPr>
          <p:nvPr/>
        </p:nvGrpSpPr>
        <p:grpSpPr bwMode="auto">
          <a:xfrm>
            <a:off x="0" y="2487613"/>
            <a:ext cx="9925050" cy="1882775"/>
            <a:chOff x="-1132110" y="2487704"/>
            <a:chExt cx="9930034" cy="1882590"/>
          </a:xfrm>
        </p:grpSpPr>
        <p:sp>
          <p:nvSpPr>
            <p:cNvPr id="5" name="Google Shape;18;p15">
              <a:extLst>
                <a:ext uri="{FF2B5EF4-FFF2-40B4-BE49-F238E27FC236}">
                  <a16:creationId xmlns:a16="http://schemas.microsoft.com/office/drawing/2014/main" id="{1A57FBEB-A8FD-42BF-AA46-E5B1415BBA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132110" y="2487704"/>
              <a:ext cx="9828383" cy="1882590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algn="ctr">
                <a:defRPr/>
              </a:pPr>
              <a:endParaRPr lang="en-US" altLang="en-US" sz="1800">
                <a:solidFill>
                  <a:srgbClr val="FFFFFF"/>
                </a:solidFill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" name="Google Shape;19;p15">
              <a:extLst>
                <a:ext uri="{FF2B5EF4-FFF2-40B4-BE49-F238E27FC236}">
                  <a16:creationId xmlns:a16="http://schemas.microsoft.com/office/drawing/2014/main" id="{99EC4B09-2CED-410D-BB02-002A703FB13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8454852" y="2487704"/>
              <a:ext cx="292247" cy="579380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algn="ctr">
                <a:defRPr/>
              </a:pPr>
              <a:endParaRPr lang="en-US" altLang="en-US" sz="1800">
                <a:solidFill>
                  <a:srgbClr val="FFFFFF"/>
                </a:solidFill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" name="Google Shape;20;p15">
              <a:extLst>
                <a:ext uri="{FF2B5EF4-FFF2-40B4-BE49-F238E27FC236}">
                  <a16:creationId xmlns:a16="http://schemas.microsoft.com/office/drawing/2014/main" id="{3DF32A7E-C41E-4DD0-AF20-3E1E993D179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8661330" y="2487704"/>
              <a:ext cx="136594" cy="211116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algn="ctr">
                <a:defRPr/>
              </a:pPr>
              <a:endParaRPr lang="en-US" altLang="en-US" sz="1800">
                <a:solidFill>
                  <a:srgbClr val="FFFFFF"/>
                </a:solidFill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" name="Google Shape;21;p15">
              <a:extLst>
                <a:ext uri="{FF2B5EF4-FFF2-40B4-BE49-F238E27FC236}">
                  <a16:creationId xmlns:a16="http://schemas.microsoft.com/office/drawing/2014/main" id="{BBC7CB35-D8DA-45BB-B0A0-20DB4F8CFE0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8445322" y="3790913"/>
              <a:ext cx="292247" cy="579381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algn="ctr">
                <a:defRPr/>
              </a:pPr>
              <a:endParaRPr lang="en-US" altLang="en-US" sz="1800">
                <a:solidFill>
                  <a:srgbClr val="FFFFFF"/>
                </a:solidFill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" name="Google Shape;22;p15">
              <a:extLst>
                <a:ext uri="{FF2B5EF4-FFF2-40B4-BE49-F238E27FC236}">
                  <a16:creationId xmlns:a16="http://schemas.microsoft.com/office/drawing/2014/main" id="{6FA2FCE8-E9A1-4784-BD27-C7917D22B85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8640683" y="4159177"/>
              <a:ext cx="136594" cy="211117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ctr"/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algn="ctr">
                <a:defRPr/>
              </a:pPr>
              <a:endParaRPr lang="en-US" altLang="en-US" sz="1800">
                <a:solidFill>
                  <a:srgbClr val="FFFFFF"/>
                </a:solidFill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10" name="Google Shape;23;p15">
            <a:extLst>
              <a:ext uri="{FF2B5EF4-FFF2-40B4-BE49-F238E27FC236}">
                <a16:creationId xmlns:a16="http://schemas.microsoft.com/office/drawing/2014/main" id="{7B197D07-702D-49ED-BDAA-F5EB2CB2CD5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2" r="58150" b="10342"/>
          <a:stretch>
            <a:fillRect/>
          </a:stretch>
        </p:blipFill>
        <p:spPr bwMode="auto">
          <a:xfrm>
            <a:off x="9771063" y="0"/>
            <a:ext cx="3492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Google Shape;14;p15">
            <a:extLst>
              <a:ext uri="{FF2B5EF4-FFF2-40B4-BE49-F238E27FC236}">
                <a16:creationId xmlns:a16="http://schemas.microsoft.com/office/drawing/2014/main" id="{9EEDAB51-CD96-41D4-8368-67A8EED3CAEF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 marL="0" marR="0" lvl="0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4BA422E8-631B-4E6D-824C-FA00DC99C473}" type="slidenum">
              <a:rPr lang="th-TH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1646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3">
            <a:extLst>
              <a:ext uri="{FF2B5EF4-FFF2-40B4-BE49-F238E27FC236}">
                <a16:creationId xmlns:a16="http://schemas.microsoft.com/office/drawing/2014/main" id="{74F33000-A740-404D-9F59-59FEAF152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17592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="1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‹#›</a:t>
            </a:fld>
            <a:endParaRPr lang="th-TH" dirty="0">
              <a:solidFill>
                <a:prstClr val="white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8A10808-5B2E-4044-BFBA-CA29FF4E79AB}"/>
              </a:ext>
            </a:extLst>
          </p:cNvPr>
          <p:cNvGrpSpPr/>
          <p:nvPr userDrawn="1"/>
        </p:nvGrpSpPr>
        <p:grpSpPr>
          <a:xfrm>
            <a:off x="456556" y="865031"/>
            <a:ext cx="11278888" cy="972193"/>
            <a:chOff x="201912" y="865031"/>
            <a:chExt cx="11278888" cy="97219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41967623-D62B-4844-A2FC-F0E31864B94D}"/>
                </a:ext>
              </a:extLst>
            </p:cNvPr>
            <p:cNvSpPr/>
            <p:nvPr userDrawn="1"/>
          </p:nvSpPr>
          <p:spPr>
            <a:xfrm>
              <a:off x="506750" y="1048542"/>
              <a:ext cx="10974050" cy="49384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CA76102-0173-4153-8948-42A84E51A245}"/>
                </a:ext>
              </a:extLst>
            </p:cNvPr>
            <p:cNvGrpSpPr/>
            <p:nvPr userDrawn="1"/>
          </p:nvGrpSpPr>
          <p:grpSpPr>
            <a:xfrm>
              <a:off x="201912" y="865031"/>
              <a:ext cx="1018575" cy="972193"/>
              <a:chOff x="8243711" y="2275512"/>
              <a:chExt cx="3707725" cy="3512866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02247990-E80A-4886-B432-2E41EC728628}"/>
                  </a:ext>
                </a:extLst>
              </p:cNvPr>
              <p:cNvGrpSpPr/>
              <p:nvPr/>
            </p:nvGrpSpPr>
            <p:grpSpPr>
              <a:xfrm>
                <a:off x="8243711" y="2275512"/>
                <a:ext cx="3707725" cy="3512866"/>
                <a:chOff x="4283335" y="1881752"/>
                <a:chExt cx="4107515" cy="3891646"/>
              </a:xfrm>
            </p:grpSpPr>
            <p:pic>
              <p:nvPicPr>
                <p:cNvPr id="15" name="Graphic 14">
                  <a:extLst>
                    <a:ext uri="{FF2B5EF4-FFF2-40B4-BE49-F238E27FC236}">
                      <a16:creationId xmlns:a16="http://schemas.microsoft.com/office/drawing/2014/main" id="{9EA73B08-8302-4794-96B5-0906160A4E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83335" y="1881752"/>
                  <a:ext cx="3891646" cy="3891646"/>
                </a:xfrm>
                <a:prstGeom prst="rect">
                  <a:avLst/>
                </a:prstGeom>
              </p:spPr>
            </p:pic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192F7720-B9BB-4EEC-B3E3-BC0E391D553F}"/>
                    </a:ext>
                  </a:extLst>
                </p:cNvPr>
                <p:cNvSpPr/>
                <p:nvPr/>
              </p:nvSpPr>
              <p:spPr>
                <a:xfrm>
                  <a:off x="4542005" y="2084076"/>
                  <a:ext cx="3455042" cy="345504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DC4B1769-AA9B-4759-B761-CBB22DDD71B8}"/>
                    </a:ext>
                  </a:extLst>
                </p:cNvPr>
                <p:cNvSpPr/>
                <p:nvPr/>
              </p:nvSpPr>
              <p:spPr>
                <a:xfrm>
                  <a:off x="7162826" y="3177826"/>
                  <a:ext cx="1228024" cy="1228024"/>
                </a:xfrm>
                <a:prstGeom prst="ellipse">
                  <a:avLst/>
                </a:prstGeom>
                <a:solidFill>
                  <a:srgbClr val="00B0F0"/>
                </a:solidFill>
                <a:ln w="38100">
                  <a:solidFill>
                    <a:schemeClr val="bg1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</p:grpSp>
          <p:pic>
            <p:nvPicPr>
              <p:cNvPr id="14" name="Graphic 13">
                <a:extLst>
                  <a:ext uri="{FF2B5EF4-FFF2-40B4-BE49-F238E27FC236}">
                    <a16:creationId xmlns:a16="http://schemas.microsoft.com/office/drawing/2014/main" id="{FE34A761-E4CB-402E-952E-A8F7BB3C4C1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572380" y="2597417"/>
                <a:ext cx="2702199" cy="2856611"/>
              </a:xfrm>
              <a:prstGeom prst="rect">
                <a:avLst/>
              </a:prstGeom>
            </p:spPr>
          </p:pic>
        </p:grp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5CF86B3-992D-411A-AD5E-676D763294F1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A8D10C0-2C29-4BD5-A400-2FCACA96797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664640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3">
            <a:extLst>
              <a:ext uri="{FF2B5EF4-FFF2-40B4-BE49-F238E27FC236}">
                <a16:creationId xmlns:a16="http://schemas.microsoft.com/office/drawing/2014/main" id="{74F33000-A740-404D-9F59-59FEAF152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3997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="1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‹#›</a:t>
            </a:fld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5CF0E9A-AF52-4A7B-8921-F47FFD2CBF5E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5E15F90-F803-4B94-BB5B-7A9928D9AC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F689AB5-99AF-42E5-9B0F-BB0CD037CEAA}"/>
              </a:ext>
            </a:extLst>
          </p:cNvPr>
          <p:cNvSpPr/>
          <p:nvPr userDrawn="1"/>
        </p:nvSpPr>
        <p:spPr>
          <a:xfrm>
            <a:off x="166255" y="1233529"/>
            <a:ext cx="11830153" cy="5389010"/>
          </a:xfrm>
          <a:prstGeom prst="roundRect">
            <a:avLst>
              <a:gd name="adj" fmla="val 781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AFEEB6A-77B3-4824-B327-BC63A445650A}"/>
              </a:ext>
            </a:extLst>
          </p:cNvPr>
          <p:cNvGrpSpPr/>
          <p:nvPr userDrawn="1"/>
        </p:nvGrpSpPr>
        <p:grpSpPr>
          <a:xfrm>
            <a:off x="308020" y="865031"/>
            <a:ext cx="11575960" cy="972193"/>
            <a:chOff x="201912" y="865031"/>
            <a:chExt cx="11575960" cy="97219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E7B177A-D643-42A3-AC5C-A5DAA3E92CBA}"/>
                </a:ext>
              </a:extLst>
            </p:cNvPr>
            <p:cNvSpPr/>
            <p:nvPr userDrawn="1"/>
          </p:nvSpPr>
          <p:spPr>
            <a:xfrm>
              <a:off x="506749" y="1048542"/>
              <a:ext cx="11271123" cy="493847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A23C9CF-F169-49F1-B8AB-FDF27C1A636D}"/>
                </a:ext>
              </a:extLst>
            </p:cNvPr>
            <p:cNvGrpSpPr/>
            <p:nvPr userDrawn="1"/>
          </p:nvGrpSpPr>
          <p:grpSpPr>
            <a:xfrm>
              <a:off x="201912" y="865031"/>
              <a:ext cx="1018575" cy="972193"/>
              <a:chOff x="8243711" y="2275512"/>
              <a:chExt cx="3707725" cy="3512866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ABF84B6C-9694-4D63-9BD1-07883DF2E53E}"/>
                  </a:ext>
                </a:extLst>
              </p:cNvPr>
              <p:cNvGrpSpPr/>
              <p:nvPr/>
            </p:nvGrpSpPr>
            <p:grpSpPr>
              <a:xfrm>
                <a:off x="8243711" y="2275512"/>
                <a:ext cx="3707725" cy="3512866"/>
                <a:chOff x="4283335" y="1881752"/>
                <a:chExt cx="4107515" cy="3891646"/>
              </a:xfrm>
            </p:grpSpPr>
            <p:pic>
              <p:nvPicPr>
                <p:cNvPr id="14" name="Graphic 13">
                  <a:extLst>
                    <a:ext uri="{FF2B5EF4-FFF2-40B4-BE49-F238E27FC236}">
                      <a16:creationId xmlns:a16="http://schemas.microsoft.com/office/drawing/2014/main" id="{793677E3-9746-4658-854B-8350B5752F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83335" y="1881752"/>
                  <a:ext cx="3891646" cy="3891646"/>
                </a:xfrm>
                <a:prstGeom prst="rect">
                  <a:avLst/>
                </a:prstGeom>
              </p:spPr>
            </p:pic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5AF56CE1-A3D3-4831-9568-A9F320D9A398}"/>
                    </a:ext>
                  </a:extLst>
                </p:cNvPr>
                <p:cNvSpPr/>
                <p:nvPr/>
              </p:nvSpPr>
              <p:spPr>
                <a:xfrm>
                  <a:off x="4542005" y="2084076"/>
                  <a:ext cx="3455042" cy="345504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6A380145-8BA0-4278-928C-9389E8915E6B}"/>
                    </a:ext>
                  </a:extLst>
                </p:cNvPr>
                <p:cNvSpPr/>
                <p:nvPr/>
              </p:nvSpPr>
              <p:spPr>
                <a:xfrm>
                  <a:off x="7162826" y="3177826"/>
                  <a:ext cx="1228024" cy="1228024"/>
                </a:xfrm>
                <a:prstGeom prst="ellipse">
                  <a:avLst/>
                </a:prstGeom>
                <a:solidFill>
                  <a:srgbClr val="00B0F0"/>
                </a:solidFill>
                <a:ln w="38100">
                  <a:solidFill>
                    <a:schemeClr val="bg1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</p:grpSp>
          <p:pic>
            <p:nvPicPr>
              <p:cNvPr id="11" name="Graphic 10">
                <a:extLst>
                  <a:ext uri="{FF2B5EF4-FFF2-40B4-BE49-F238E27FC236}">
                    <a16:creationId xmlns:a16="http://schemas.microsoft.com/office/drawing/2014/main" id="{E0F8A667-8135-45C1-AB04-66AECA99754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619930" y="2597419"/>
                <a:ext cx="2702201" cy="285661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3758569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3">
            <a:extLst>
              <a:ext uri="{FF2B5EF4-FFF2-40B4-BE49-F238E27FC236}">
                <a16:creationId xmlns:a16="http://schemas.microsoft.com/office/drawing/2014/main" id="{74F33000-A740-404D-9F59-59FEAF152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36539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="1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‹#›</a:t>
            </a:fld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47" name="Slide Number Placeholder 2">
            <a:extLst>
              <a:ext uri="{FF2B5EF4-FFF2-40B4-BE49-F238E27FC236}">
                <a16:creationId xmlns:a16="http://schemas.microsoft.com/office/drawing/2014/main" id="{558E9C84-8C7A-4740-85E2-8C45EBA2DE34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6BAA7D4D-CF78-446F-838F-4A4102910699}" type="slidenum">
              <a:rPr lang="th-TH" altLang="th-TH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Cordia New" panose="020B0304020202020204" pitchFamily="34" charset="-34"/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h-TH" altLang="th-TH" sz="1200">
              <a:solidFill>
                <a:prstClr val="black">
                  <a:tint val="75000"/>
                </a:prstClr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FDAAA76-C155-47DB-A9E5-B1AB57E81586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E03125F-DDCC-4B74-8471-08E396B58F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E13B189-426A-44F3-8BF4-B6B3DC3737C1}"/>
              </a:ext>
            </a:extLst>
          </p:cNvPr>
          <p:cNvSpPr/>
          <p:nvPr userDrawn="1"/>
        </p:nvSpPr>
        <p:spPr>
          <a:xfrm>
            <a:off x="166255" y="1149531"/>
            <a:ext cx="11830153" cy="5473008"/>
          </a:xfrm>
          <a:prstGeom prst="roundRect">
            <a:avLst>
              <a:gd name="adj" fmla="val 781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B7CC628-F363-4CB8-ADD2-82E7D4B16C86}"/>
              </a:ext>
            </a:extLst>
          </p:cNvPr>
          <p:cNvSpPr/>
          <p:nvPr userDrawn="1"/>
        </p:nvSpPr>
        <p:spPr>
          <a:xfrm>
            <a:off x="460439" y="970164"/>
            <a:ext cx="11271123" cy="493847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3786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87A340C3-9E38-494B-9CEE-64298BFB03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31589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="1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‹#›</a:t>
            </a:fld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D688CFF-17F2-4807-A398-FA651046DDB6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1851B1-F306-47EB-A6E3-26F8C0BD33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C5A2D2A-AA78-411C-98AF-4E10D76913B9}"/>
              </a:ext>
            </a:extLst>
          </p:cNvPr>
          <p:cNvSpPr/>
          <p:nvPr userDrawn="1"/>
        </p:nvSpPr>
        <p:spPr>
          <a:xfrm>
            <a:off x="166255" y="1018903"/>
            <a:ext cx="11830153" cy="5603636"/>
          </a:xfrm>
          <a:prstGeom prst="roundRect">
            <a:avLst>
              <a:gd name="adj" fmla="val 781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70446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3E392FAA-6EF7-4194-B483-691D33791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88329" y="631589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="1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‹#›</a:t>
            </a:fld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F9B4825-0A5A-4808-9B0C-644E25A7AA4C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F41C45-4599-4DDD-8CFC-F1F2961BA2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2A32AED-87FD-4A65-A8D7-1B6C3CD76561}"/>
              </a:ext>
            </a:extLst>
          </p:cNvPr>
          <p:cNvSpPr/>
          <p:nvPr userDrawn="1"/>
        </p:nvSpPr>
        <p:spPr>
          <a:xfrm>
            <a:off x="608975" y="996291"/>
            <a:ext cx="10974050" cy="4938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7478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9F9685BD-A7BE-42BE-A06D-058A08F3DD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4234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="1"/>
            </a:lvl1pPr>
          </a:lstStyle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  <a:latin typeface="Calibri" panose="020F0502020204030204"/>
                <a:cs typeface="Cordia New" panose="020B0304020202020204" pitchFamily="34" charset="-34"/>
              </a:rPr>
              <a:pPr algn="r">
                <a:defRPr/>
              </a:pPr>
              <a:t>‹#›</a:t>
            </a:fld>
            <a:endParaRPr lang="th-TH" dirty="0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13C554-725F-41FE-A92E-3A290F04249E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35C692-FC84-4132-8CA3-BC17085134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EF4A1B4-291F-4ACB-8075-816767EEF3B2}"/>
              </a:ext>
            </a:extLst>
          </p:cNvPr>
          <p:cNvSpPr/>
          <p:nvPr userDrawn="1"/>
        </p:nvSpPr>
        <p:spPr>
          <a:xfrm>
            <a:off x="0" y="888237"/>
            <a:ext cx="12192000" cy="5969763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05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DC6E9632-4421-4C4C-A9A3-7C49001B80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2475" y="631589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="1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‹#›</a:t>
            </a:fld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C897F73-292D-454D-9AFC-4FF6862E9B30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F91772-FB05-4475-9538-79DC488C7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70E4F75-DA93-4D41-AB9A-2391ADA90BDE}"/>
              </a:ext>
            </a:extLst>
          </p:cNvPr>
          <p:cNvGrpSpPr/>
          <p:nvPr userDrawn="1"/>
        </p:nvGrpSpPr>
        <p:grpSpPr>
          <a:xfrm>
            <a:off x="0" y="1244866"/>
            <a:ext cx="12192000" cy="5152045"/>
            <a:chOff x="0" y="1528971"/>
            <a:chExt cx="12192000" cy="515204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523F38A-A6A5-4D28-9F52-844FBFA13B14}"/>
                </a:ext>
              </a:extLst>
            </p:cNvPr>
            <p:cNvSpPr/>
            <p:nvPr userDrawn="1"/>
          </p:nvSpPr>
          <p:spPr>
            <a:xfrm>
              <a:off x="0" y="1854926"/>
              <a:ext cx="12192000" cy="4826090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0C2DD5E0-20F1-40B5-AF49-1A1909C0DAD8}"/>
                </a:ext>
              </a:extLst>
            </p:cNvPr>
            <p:cNvSpPr/>
            <p:nvPr userDrawn="1"/>
          </p:nvSpPr>
          <p:spPr>
            <a:xfrm>
              <a:off x="303764" y="1528971"/>
              <a:ext cx="5694310" cy="786721"/>
            </a:xfrm>
            <a:prstGeom prst="roundRect">
              <a:avLst>
                <a:gd name="adj" fmla="val 33690"/>
              </a:avLst>
            </a:prstGeom>
            <a:solidFill>
              <a:schemeClr val="bg1"/>
            </a:solidFill>
            <a:ln w="38100">
              <a:solidFill>
                <a:srgbClr val="1577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31614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A3DF61-8927-48AA-BC7D-BB8C4F68F2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600" b="1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‹#›</a:t>
            </a:fld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B2C8CDA-1A77-4703-933A-B8B14499A77C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C83D02-4CBA-4F0C-957E-F3005704F9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E9F6698-E1F6-48FE-94DF-C5472E8F2FB9}"/>
              </a:ext>
            </a:extLst>
          </p:cNvPr>
          <p:cNvSpPr/>
          <p:nvPr userDrawn="1"/>
        </p:nvSpPr>
        <p:spPr>
          <a:xfrm>
            <a:off x="302493" y="1741255"/>
            <a:ext cx="5694310" cy="786721"/>
          </a:xfrm>
          <a:prstGeom prst="roundRect">
            <a:avLst>
              <a:gd name="adj" fmla="val 33690"/>
            </a:avLst>
          </a:prstGeom>
          <a:solidFill>
            <a:schemeClr val="bg1"/>
          </a:solidFill>
          <a:ln w="38100">
            <a:solidFill>
              <a:srgbClr val="1577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433275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438BD-112B-4363-BBA3-E374F16F6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C05144-1E5D-499A-B350-A8362574D6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BF9960-6D90-4A62-ADB1-7F7DB0D6C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4D899-4E29-45D1-9181-B8C3AF4E00F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46A6D4-0DDA-4F10-B032-EA4280EEB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A3A4-8E2B-432F-A4FE-D6D8B5521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7E290-76B0-4EA1-9FB1-BF333C18E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1341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3B661-61BC-4758-875D-C66BE45B4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1DF3EA-7099-49DC-A468-DB0DEC1BF6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4C72F0-5866-4CEC-AE60-9F5B79476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ABAC2-5386-43F5-8AE7-7D988D2CDFB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28D9-DF13-4A0E-92E0-7D150359A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5B331A-F2D0-404B-B224-2895C994D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7E290-76B0-4EA1-9FB1-BF333C18E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924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80;p23">
            <a:extLst>
              <a:ext uri="{FF2B5EF4-FFF2-40B4-BE49-F238E27FC236}">
                <a16:creationId xmlns:a16="http://schemas.microsoft.com/office/drawing/2014/main" id="{C03F8DCC-7922-4523-8696-DC3EF5582D2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6188" y="155575"/>
            <a:ext cx="646112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Google Shape;79;p23">
            <a:extLst>
              <a:ext uri="{FF2B5EF4-FFF2-40B4-BE49-F238E27FC236}">
                <a16:creationId xmlns:a16="http://schemas.microsoft.com/office/drawing/2014/main" id="{2D125AC2-9E8F-4AF5-88CB-6D661F43DE3D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ADDD58D8-6845-4EE8-8C9E-B61089B6AFC5}" type="slidenum">
              <a:rPr lang="th-TH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74452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80FBF-DF63-4A11-B384-355238E59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3D7687-B879-4197-80F9-74979F830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0F4C6E-3CB3-4B42-B4F6-984CAA21A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69093-CFA4-4F6A-8642-650C2D03699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3B8411-B526-43A7-8832-A41D06666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9BEB8D-4B74-4996-81FB-E2350709D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7E290-76B0-4EA1-9FB1-BF333C18E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505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C6512-E545-472C-9506-9CBB039A3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3431A-F484-4FA4-8461-F204ED7A34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4DC07B-C852-460F-A561-4178B91FFD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91367F-8B29-4EE5-AAAE-FFB32A3DA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05E13-33F4-4B46-A0CA-3D85B4CE40B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159932-70AD-449B-99AB-EFAA6DCF2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49DFDB-BDF3-4D65-8DA9-11B357494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7E290-76B0-4EA1-9FB1-BF333C18E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562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14864-5702-4BD7-A21B-108429AA5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ED4954-3437-4BF2-9E02-00AEE49347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2330E0-C844-491D-B82B-741BB555CA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BB421A-B727-424F-B921-53D906C30A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257E33-ECE5-44B7-BA55-C2E19D23BA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AFC435-01DE-4316-AFF4-5796045E8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77207-7CB7-4E00-B9C6-01A2B5679BD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54D9C2-0E67-4BD0-BC40-7FE61C063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CD4860-9F9E-4142-9112-1D2799F13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7E290-76B0-4EA1-9FB1-BF333C18E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20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2B526-8AE5-4AFC-A07A-832E68A06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748578-1006-4C0A-AD31-6CBDE6D2F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CC53E-1485-4347-B34C-78D9791E1A9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F6E63-ABEE-4912-B50A-E34049637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CDBD15-885C-4154-A3C0-64618BD3F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7E290-76B0-4EA1-9FB1-BF333C18E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1144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46DED3-6AE6-4980-B09C-3A9D48032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6E84A-24D8-4395-A7B8-1980A1A119E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C603EA-2421-4E14-A746-2D4D00051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B3C0AC-216A-4AE8-A23D-BB9934677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7E290-76B0-4EA1-9FB1-BF333C18E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0727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86F30-6BBD-45FC-9D2C-AB90087BC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66497-B161-44E5-B520-DA030EC8D7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417534-CF64-40D8-91D3-B9584A72BA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E968EA-625C-4F56-9912-062D6D17B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8CF67-5E7D-4E25-BC4D-85C0A0C5944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B2D19D-761F-405C-B963-F936D611C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1E2F80-349C-4C93-9A53-D88A54146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7E290-76B0-4EA1-9FB1-BF333C18E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3752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A8A9A-4DCF-41C4-A79F-3797E2CC6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6690B5-3FE6-4B56-83CF-90912EA415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52F5DA-AE26-491D-AA6C-10403F3432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0E4AF2-1A5C-4238-9B3F-1BF7A6413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18D5B-0537-4598-BB2E-66D23523E89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5D171-5029-4576-A106-345761495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313FA-587C-40E7-BADD-4BD1F3731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7E290-76B0-4EA1-9FB1-BF333C18E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9531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CCFE7-9DD0-4639-9D3E-FA8CCE170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44FD93-BAE2-44E6-9B72-F8A3C1A588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22075F-F947-4737-A66C-7A554C2B9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770C8-95B5-4F16-9EB8-4F14A674776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C792B6-1B39-4127-9423-50CD96856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E7C8D8-20CA-4B3B-859C-602BC9C19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7E290-76B0-4EA1-9FB1-BF333C18E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5167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D310A6-2B8F-459E-8EF6-C428D87F54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2E4F35-E35B-48F7-A314-2F9F962AFB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7CB59B-D062-4A84-928F-DF39FE185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11D1E-284F-4ED0-BA52-3286A9E232F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62FB92-27E3-45A9-833E-BA79FC3C3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D044FF-6A2C-406B-A238-F29B870D4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7E290-76B0-4EA1-9FB1-BF333C18E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4428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64498-E549-4427-81FF-FD904545BCD0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07/12/66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CE093-0AC2-4D13-B92F-1971B0C04253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Rectangle 9"/>
          <p:cNvSpPr>
            <a:spLocks noChangeArrowheads="1"/>
          </p:cNvSpPr>
          <p:nvPr userDrawn="1"/>
        </p:nvSpPr>
        <p:spPr bwMode="auto">
          <a:xfrm>
            <a:off x="3" y="2553183"/>
            <a:ext cx="12186044" cy="16868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lIns="51398" tIns="25700" rIns="51398" bIns="25700" anchor="ctr"/>
          <a:lstStyle/>
          <a:p>
            <a:pPr defTabSz="2571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th-TH" sz="1013" dirty="0">
              <a:solidFill>
                <a:srgbClr val="333333"/>
              </a:solidFill>
              <a:latin typeface="Arial" charset="0"/>
              <a:cs typeface="Angsana New" charset="-34"/>
            </a:endParaRPr>
          </a:p>
        </p:txBody>
      </p:sp>
      <p:sp>
        <p:nvSpPr>
          <p:cNvPr id="14" name="Line 31"/>
          <p:cNvSpPr>
            <a:spLocks noChangeShapeType="1"/>
          </p:cNvSpPr>
          <p:nvPr userDrawn="1"/>
        </p:nvSpPr>
        <p:spPr bwMode="auto">
          <a:xfrm>
            <a:off x="0" y="4334995"/>
            <a:ext cx="12192000" cy="0"/>
          </a:xfrm>
          <a:prstGeom prst="line">
            <a:avLst/>
          </a:prstGeom>
          <a:noFill/>
          <a:ln w="76200">
            <a:solidFill>
              <a:srgbClr val="003399"/>
            </a:solidFill>
            <a:round/>
            <a:headEnd/>
            <a:tailEnd/>
          </a:ln>
          <a:effectLst/>
        </p:spPr>
        <p:txBody>
          <a:bodyPr lIns="51398" tIns="25700" rIns="51398" bIns="25700"/>
          <a:lstStyle/>
          <a:p>
            <a:pPr defTabSz="2571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th-TH" sz="1013" dirty="0">
              <a:solidFill>
                <a:srgbClr val="333333"/>
              </a:solidFill>
              <a:latin typeface="Arial" charset="0"/>
              <a:cs typeface="Angsana New" charset="-34"/>
            </a:endParaRPr>
          </a:p>
        </p:txBody>
      </p:sp>
      <p:sp>
        <p:nvSpPr>
          <p:cNvPr id="15" name="Line 31"/>
          <p:cNvSpPr>
            <a:spLocks noChangeShapeType="1"/>
          </p:cNvSpPr>
          <p:nvPr userDrawn="1"/>
        </p:nvSpPr>
        <p:spPr bwMode="auto">
          <a:xfrm>
            <a:off x="0" y="2464277"/>
            <a:ext cx="12192000" cy="0"/>
          </a:xfrm>
          <a:prstGeom prst="line">
            <a:avLst/>
          </a:prstGeom>
          <a:noFill/>
          <a:ln w="76200">
            <a:solidFill>
              <a:srgbClr val="003399"/>
            </a:solidFill>
            <a:round/>
            <a:headEnd/>
            <a:tailEnd/>
          </a:ln>
          <a:effectLst/>
        </p:spPr>
        <p:txBody>
          <a:bodyPr lIns="51398" tIns="25700" rIns="51398" bIns="25700"/>
          <a:lstStyle/>
          <a:p>
            <a:pPr defTabSz="2571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th-TH" sz="1013" dirty="0">
              <a:solidFill>
                <a:srgbClr val="333333"/>
              </a:solidFill>
              <a:latin typeface="Arial" charset="0"/>
              <a:cs typeface="Angsana New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06388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;p26">
            <a:extLst>
              <a:ext uri="{FF2B5EF4-FFF2-40B4-BE49-F238E27FC236}">
                <a16:creationId xmlns:a16="http://schemas.microsoft.com/office/drawing/2014/main" id="{FF5E4C88-8F2F-49FD-8175-8032665ACA50}"/>
              </a:ext>
            </a:extLst>
          </p:cNvPr>
          <p:cNvSpPr/>
          <p:nvPr/>
        </p:nvSpPr>
        <p:spPr>
          <a:xfrm>
            <a:off x="303213" y="176213"/>
            <a:ext cx="11598275" cy="655637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/>
            </a:pPr>
            <a:endParaRPr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Google Shape;93;p26">
            <a:extLst>
              <a:ext uri="{FF2B5EF4-FFF2-40B4-BE49-F238E27FC236}">
                <a16:creationId xmlns:a16="http://schemas.microsoft.com/office/drawing/2014/main" id="{BD3F9F34-2696-45BF-A505-2CB265E3D12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3138" y="233363"/>
            <a:ext cx="64452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Google Shape;94;p26">
            <a:extLst>
              <a:ext uri="{FF2B5EF4-FFF2-40B4-BE49-F238E27FC236}">
                <a16:creationId xmlns:a16="http://schemas.microsoft.com/office/drawing/2014/main" id="{1B858177-AFAA-4DAD-9A84-21556C9FE9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213" y="1741488"/>
            <a:ext cx="5694362" cy="785812"/>
          </a:xfrm>
          <a:prstGeom prst="roundRect">
            <a:avLst>
              <a:gd name="adj" fmla="val 33690"/>
            </a:avLst>
          </a:prstGeom>
          <a:solidFill>
            <a:schemeClr val="bg1"/>
          </a:solidFill>
          <a:ln w="38100">
            <a:solidFill>
              <a:srgbClr val="1577A5"/>
            </a:solidFill>
            <a:miter lim="800000"/>
            <a:headEnd type="none" w="sm" len="sm"/>
            <a:tailEnd type="none" w="sm" len="sm"/>
          </a:ln>
        </p:spPr>
        <p:txBody>
          <a:bodyPr lIns="91425" tIns="45700" rIns="91425" bIns="45700" anchor="ctr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>
              <a:buClr>
                <a:srgbClr val="FFFFFF"/>
              </a:buClr>
              <a:buSzPts val="2800"/>
              <a:buFont typeface="Arial" panose="020B0604020202020204" pitchFamily="34" charset="0"/>
              <a:buNone/>
              <a:defRPr/>
            </a:pPr>
            <a:endParaRPr lang="en-US" altLang="en-US">
              <a:solidFill>
                <a:srgbClr val="FFFFFF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Google Shape;91;p26">
            <a:extLst>
              <a:ext uri="{FF2B5EF4-FFF2-40B4-BE49-F238E27FC236}">
                <a16:creationId xmlns:a16="http://schemas.microsoft.com/office/drawing/2014/main" id="{58367638-C981-4ED4-8B0B-8BF82DEC6647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0A0870B6-06D1-409A-93AE-2A3D0C0F53F0}" type="slidenum">
              <a:rPr lang="th-TH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63512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9F9685BD-A7BE-42BE-A06D-058A08F3DD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4234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="1"/>
            </a:lvl1pPr>
          </a:lstStyle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  <a:latin typeface="Calibri" panose="020F0502020204030204"/>
                <a:cs typeface="Cordia New" panose="020B0304020202020204" pitchFamily="34" charset="-34"/>
              </a:rPr>
              <a:pPr algn="r">
                <a:defRPr/>
              </a:pPr>
              <a:t>‹#›</a:t>
            </a:fld>
            <a:endParaRPr lang="th-TH" dirty="0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13C554-725F-41FE-A92E-3A290F04249E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35C692-FC84-4132-8CA3-BC17085134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EF4A1B4-291F-4ACB-8075-816767EEF3B2}"/>
              </a:ext>
            </a:extLst>
          </p:cNvPr>
          <p:cNvSpPr/>
          <p:nvPr userDrawn="1"/>
        </p:nvSpPr>
        <p:spPr>
          <a:xfrm>
            <a:off x="0" y="888237"/>
            <a:ext cx="12192000" cy="5969763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4042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5E24E-108B-4B3E-AA94-12CFE693D2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0716D0-35E2-4839-993E-6C35B6045A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83D301-2B36-4200-90B3-4CF3C3A3D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D1493-B9FE-40DA-BBB9-642082031259}" type="datetime1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C9FF00-A8BA-488C-BC0E-BBCD77347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E3530A-1664-4758-B85F-C9DAEA008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76A67-BFCB-477B-89DD-496DA4118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4052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31AFEE-78C1-544C-CC3E-8278EF92BE77}"/>
              </a:ext>
            </a:extLst>
          </p:cNvPr>
          <p:cNvSpPr/>
          <p:nvPr userDrawn="1"/>
        </p:nvSpPr>
        <p:spPr>
          <a:xfrm>
            <a:off x="9976513" y="6400801"/>
            <a:ext cx="2215487" cy="4571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876C51-0AF4-4989-AA73-FDA0BA469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47B5BF-AA26-46AB-AA2E-A5966B2144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480BD-847B-4FB0-B746-C2759C3FF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EF4A5-9892-4532-BED8-B9FE8D47C34D}" type="datetime1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350DDB-97FF-45A1-98B7-CDC3FF781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7F7E7-4F9C-46DD-8738-D76CA0694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53660"/>
            <a:ext cx="2743200" cy="365125"/>
          </a:xfrm>
        </p:spPr>
        <p:txBody>
          <a:bodyPr/>
          <a:lstStyle/>
          <a:p>
            <a:fld id="{DBF76A67-BFCB-477B-89DD-496DA4118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3611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028D5-0985-4CBA-A044-83D0C70A6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913771-4786-46F7-8DFC-76AA1F14B8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D0456B-B9EE-497E-A698-83BB43B78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68E50-F544-49F7-BEAD-765EEBAF507F}" type="datetime1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758C67-1167-4980-8600-624D3C82B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2C9AC-0E90-4FDE-B40E-1BC2456E2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76A67-BFCB-477B-89DD-496DA4118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8207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E52B5-6443-4ECE-B1F5-3837B255B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786BD-4A35-4A86-9FB0-D20A0A74B9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8D66B3-4A8C-420E-997E-1D2FC12633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8C545A-D865-4D37-83DA-9592D367C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B46D8-2C59-442D-BEFA-9438A8408A8E}" type="datetime1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B80FF5-916A-4EEF-8B86-5A270063A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8B891C-8C75-499F-8F1F-E8BF11B88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76A67-BFCB-477B-89DD-496DA4118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9062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716E0-C22D-48E8-A17A-EDD4E079A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FCAEA1-D480-48D6-841C-E0B0472CA6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5418EC-E007-4E0F-B731-FE13F427A9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D10FCF-AA29-45E8-80C8-CE19B6E61D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FB92B-A126-475B-ADE6-CB4F9E9A53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2FA88F-9CB2-42E2-9A4E-2DF01A91A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64FD-5816-4F02-A6F3-2CD6B9480CAC}" type="datetime1">
              <a:rPr lang="en-US" smtClean="0"/>
              <a:t>12/7/2023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B7DBE1-649C-4C13-8FF9-CA8069E3D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248F61-611E-4190-AF0F-E18C5596A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76A67-BFCB-477B-89DD-496DA4118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2326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D597B-2047-452A-A6F0-C17767939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766E11-BD54-43F0-A0E6-5CFF8C52B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E1874-9E37-4E33-90E8-97303C154CD5}" type="datetime1">
              <a:rPr lang="en-US" smtClean="0"/>
              <a:t>12/7/2023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C16218-A66B-49E9-A869-0643C820A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1C55E0-AB3F-4A37-A9EF-1CFB30B75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76A67-BFCB-477B-89DD-496DA4118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7774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56A59D-6640-46D8-BBFF-8A855C910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F8177-454C-4C86-B2DF-55F0DE9FD047}" type="datetime1">
              <a:rPr lang="en-US" smtClean="0"/>
              <a:t>12/7/2023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04B532-AC43-4B21-80FD-AA1A6C89D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C9709E-5CC9-4B24-9555-E32F6E6FA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76A67-BFCB-477B-89DD-496DA4118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9136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C0A8B-1D5A-4CC8-879A-34F33624A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D5A473-40BF-45B6-AAAA-BD19BB5E66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428E46-96B8-4727-A47E-E380F234F1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F52938-F89E-4858-AFC8-42B91EBC3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09D7D-D02B-4FDF-8CF6-3E468166E6BB}" type="datetime1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DCC0B-8674-45C2-9BC5-141BF1328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905AE8-A7B3-465E-81EE-87E09F2CF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76A67-BFCB-477B-89DD-496DA4118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9491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3A995-AB86-47AC-9FDA-28C1477DA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86F350-0ED8-49DB-B472-3992353CB6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A96700-CD50-4174-B20A-00B0498B48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EB5F13-D64F-47FB-8FF3-0692993C9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213CE-2305-4134-992D-596F1AF0CF16}" type="datetime1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EC787A-77BE-4DDD-8FCB-87F92D54D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5BA65E-186A-44B6-9D12-0D2C3E3A7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76A67-BFCB-477B-89DD-496DA4118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826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A4B018B-7F1E-4B49-B9C1-AEB89CF4DA9B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6595C3-2EBF-4C6E-88D7-87CB374472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CA206D98-03D1-43B4-89C1-F7B9FFF8B7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55250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‹#›</a:t>
            </a:fld>
            <a:endParaRPr lang="th-TH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8610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04A0C-816A-45C3-915A-B8663D05A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FAC23A-CB93-43C5-B09F-63A8AB55D2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A57CBC-FE88-4FA3-9E2E-7D1359DCC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1B7F7-38C6-4642-8538-03C36A255EF8}" type="datetime1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80712-92B9-4367-B114-B462514F1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5040AE-7CF6-4445-8F3C-F2FDE67EC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76A67-BFCB-477B-89DD-496DA4118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4907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E09FE8-F029-4160-BF98-3318A57A3A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8C005-AB18-4800-B11F-6C399A72BD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152B7-9EF5-432E-8DB2-BEE40324A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00A2A-E738-410D-8D0E-27C82606BC9E}" type="datetime1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286E6-FE18-42CB-8181-A02229686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C2A53D-A678-4DE8-B367-240AD09FF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76A67-BFCB-477B-89DD-496DA4118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5179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ard Meeti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resentation Title"/>
          <p:cNvSpPr txBox="1">
            <a:spLocks noGrp="1"/>
          </p:cNvSpPr>
          <p:nvPr>
            <p:ph type="title"/>
          </p:nvPr>
        </p:nvSpPr>
        <p:spPr>
          <a:xfrm>
            <a:off x="925680" y="1585206"/>
            <a:ext cx="8102047" cy="177023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300" b="1" kern="0" spc="0" baseline="0">
                <a:solidFill>
                  <a:schemeClr val="tx1">
                    <a:lumMod val="75000"/>
                  </a:schemeClr>
                </a:solidFill>
                <a:latin typeface="Prompt Medium" panose="00000600000000000000" pitchFamily="2" charset="-34"/>
                <a:cs typeface="Prompt Medium" panose="00000600000000000000" pitchFamily="2" charset="-34"/>
              </a:defRPr>
            </a:lvl1pPr>
          </a:lstStyle>
          <a:p>
            <a:endParaRPr lang="th-TH" dirty="0"/>
          </a:p>
        </p:txBody>
      </p:sp>
      <p:sp>
        <p:nvSpPr>
          <p:cNvPr id="1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8662" y="6538004"/>
            <a:ext cx="228428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C06B8DFB-EE40-5229-8241-BA0234AFD1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7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colorTemperature colorTemp="6156"/>
                    </a14:imgEffect>
                  </a14:imgLayer>
                </a14:imgProps>
              </a:ext>
            </a:extLst>
          </a:blip>
          <a:srcRect l="9938" t="38322" r="63839" b="208"/>
          <a:stretch/>
        </p:blipFill>
        <p:spPr>
          <a:xfrm>
            <a:off x="10367813" y="70"/>
            <a:ext cx="1825336" cy="6858083"/>
          </a:xfrm>
          <a:prstGeom prst="rect">
            <a:avLst/>
          </a:prstGeom>
          <a:solidFill>
            <a:srgbClr val="1D164B"/>
          </a:solidFill>
          <a:ln w="12700">
            <a:miter lim="400000"/>
          </a:ln>
        </p:spPr>
      </p:pic>
      <p:grpSp>
        <p:nvGrpSpPr>
          <p:cNvPr id="8" name="Group">
            <a:extLst>
              <a:ext uri="{FF2B5EF4-FFF2-40B4-BE49-F238E27FC236}">
                <a16:creationId xmlns:a16="http://schemas.microsoft.com/office/drawing/2014/main" id="{630E2705-1F22-4728-4C85-1BC6C0F214CB}"/>
              </a:ext>
            </a:extLst>
          </p:cNvPr>
          <p:cNvGrpSpPr/>
          <p:nvPr userDrawn="1"/>
        </p:nvGrpSpPr>
        <p:grpSpPr>
          <a:xfrm>
            <a:off x="386056" y="4741756"/>
            <a:ext cx="670319" cy="190753"/>
            <a:chOff x="0" y="0"/>
            <a:chExt cx="1340636" cy="381504"/>
          </a:xfrm>
        </p:grpSpPr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137816DB-DA23-1EDB-5FB7-CBC9287E6A3B}"/>
                </a:ext>
              </a:extLst>
            </p:cNvPr>
            <p:cNvSpPr/>
            <p:nvPr/>
          </p:nvSpPr>
          <p:spPr>
            <a:xfrm>
              <a:off x="0" y="152309"/>
              <a:ext cx="1012653" cy="52251"/>
            </a:xfrm>
            <a:prstGeom prst="rect">
              <a:avLst/>
            </a:prstGeom>
            <a:gradFill flip="none" rotWithShape="1">
              <a:gsLst>
                <a:gs pos="0">
                  <a:srgbClr val="F58F20"/>
                </a:gs>
                <a:gs pos="100000">
                  <a:srgbClr val="F05122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1275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  <p:sp>
          <p:nvSpPr>
            <p:cNvPr id="10" name="Circle">
              <a:extLst>
                <a:ext uri="{FF2B5EF4-FFF2-40B4-BE49-F238E27FC236}">
                  <a16:creationId xmlns:a16="http://schemas.microsoft.com/office/drawing/2014/main" id="{2CD73146-038B-12AC-D8DF-3851F9007816}"/>
                </a:ext>
              </a:extLst>
            </p:cNvPr>
            <p:cNvSpPr/>
            <p:nvPr/>
          </p:nvSpPr>
          <p:spPr>
            <a:xfrm>
              <a:off x="959132" y="0"/>
              <a:ext cx="381505" cy="381505"/>
            </a:xfrm>
            <a:prstGeom prst="ellipse">
              <a:avLst/>
            </a:prstGeom>
            <a:solidFill>
              <a:srgbClr val="F0522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1275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</p:grpSp>
      <p:sp>
        <p:nvSpPr>
          <p:cNvPr id="4" name="Circle">
            <a:extLst>
              <a:ext uri="{FF2B5EF4-FFF2-40B4-BE49-F238E27FC236}">
                <a16:creationId xmlns:a16="http://schemas.microsoft.com/office/drawing/2014/main" id="{2D016893-7DCF-6A3E-61D2-42EEB46A85EA}"/>
              </a:ext>
            </a:extLst>
          </p:cNvPr>
          <p:cNvSpPr/>
          <p:nvPr userDrawn="1"/>
        </p:nvSpPr>
        <p:spPr>
          <a:xfrm>
            <a:off x="9355442" y="2236679"/>
            <a:ext cx="2110684" cy="2110684"/>
          </a:xfrm>
          <a:prstGeom prst="ellipse">
            <a:avLst/>
          </a:prstGeom>
          <a:solidFill>
            <a:srgbClr val="FFFFFF"/>
          </a:solidFill>
          <a:ln w="635000">
            <a:solidFill>
              <a:srgbClr val="F05521"/>
            </a:solidFill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8FCC3458-57A7-C9FD-B2F3-D386BA0235D0}"/>
              </a:ext>
            </a:extLst>
          </p:cNvPr>
          <p:cNvSpPr/>
          <p:nvPr userDrawn="1"/>
        </p:nvSpPr>
        <p:spPr>
          <a:xfrm>
            <a:off x="11479745" y="2808674"/>
            <a:ext cx="712565" cy="966695"/>
          </a:xfrm>
          <a:prstGeom prst="rect">
            <a:avLst/>
          </a:prstGeom>
          <a:gradFill>
            <a:gsLst>
              <a:gs pos="0">
                <a:srgbClr val="F58F20"/>
              </a:gs>
              <a:gs pos="100000">
                <a:srgbClr val="F05122"/>
              </a:gs>
            </a:gsLst>
            <a:lin ang="10787999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14" name="Circle">
            <a:extLst>
              <a:ext uri="{FF2B5EF4-FFF2-40B4-BE49-F238E27FC236}">
                <a16:creationId xmlns:a16="http://schemas.microsoft.com/office/drawing/2014/main" id="{8499C8CA-9698-0211-F87E-24F6A9DA26CE}"/>
              </a:ext>
            </a:extLst>
          </p:cNvPr>
          <p:cNvSpPr/>
          <p:nvPr userDrawn="1"/>
        </p:nvSpPr>
        <p:spPr>
          <a:xfrm>
            <a:off x="9421205" y="2302442"/>
            <a:ext cx="1979158" cy="1979158"/>
          </a:xfrm>
          <a:prstGeom prst="ellips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15" name="image10.png" descr="image10.png">
            <a:extLst>
              <a:ext uri="{FF2B5EF4-FFF2-40B4-BE49-F238E27FC236}">
                <a16:creationId xmlns:a16="http://schemas.microsoft.com/office/drawing/2014/main" id="{3D5CA65A-D49A-4028-C832-631852ADFFC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48921" y="2928375"/>
            <a:ext cx="1323727" cy="74905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" name="Group">
            <a:extLst>
              <a:ext uri="{FF2B5EF4-FFF2-40B4-BE49-F238E27FC236}">
                <a16:creationId xmlns:a16="http://schemas.microsoft.com/office/drawing/2014/main" id="{CD90D6AF-BAA1-D454-E4FF-049AA5B39992}"/>
              </a:ext>
            </a:extLst>
          </p:cNvPr>
          <p:cNvGrpSpPr/>
          <p:nvPr userDrawn="1"/>
        </p:nvGrpSpPr>
        <p:grpSpPr>
          <a:xfrm>
            <a:off x="386056" y="5486372"/>
            <a:ext cx="670319" cy="190753"/>
            <a:chOff x="0" y="0"/>
            <a:chExt cx="1340636" cy="381504"/>
          </a:xfrm>
        </p:grpSpPr>
        <p:sp>
          <p:nvSpPr>
            <p:cNvPr id="18" name="Rectangle">
              <a:extLst>
                <a:ext uri="{FF2B5EF4-FFF2-40B4-BE49-F238E27FC236}">
                  <a16:creationId xmlns:a16="http://schemas.microsoft.com/office/drawing/2014/main" id="{08AD049F-EA06-8A68-1D82-C455232554FF}"/>
                </a:ext>
              </a:extLst>
            </p:cNvPr>
            <p:cNvSpPr/>
            <p:nvPr/>
          </p:nvSpPr>
          <p:spPr>
            <a:xfrm>
              <a:off x="0" y="152309"/>
              <a:ext cx="1012653" cy="52251"/>
            </a:xfrm>
            <a:prstGeom prst="rect">
              <a:avLst/>
            </a:prstGeom>
            <a:gradFill flip="none" rotWithShape="1">
              <a:gsLst>
                <a:gs pos="0">
                  <a:srgbClr val="F58F20"/>
                </a:gs>
                <a:gs pos="100000">
                  <a:srgbClr val="F05122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1275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  <p:sp>
          <p:nvSpPr>
            <p:cNvPr id="19" name="Circle">
              <a:extLst>
                <a:ext uri="{FF2B5EF4-FFF2-40B4-BE49-F238E27FC236}">
                  <a16:creationId xmlns:a16="http://schemas.microsoft.com/office/drawing/2014/main" id="{65F9B021-904C-D889-5312-A89A182A3841}"/>
                </a:ext>
              </a:extLst>
            </p:cNvPr>
            <p:cNvSpPr/>
            <p:nvPr/>
          </p:nvSpPr>
          <p:spPr>
            <a:xfrm>
              <a:off x="959132" y="0"/>
              <a:ext cx="381505" cy="381505"/>
            </a:xfrm>
            <a:prstGeom prst="ellipse">
              <a:avLst/>
            </a:prstGeom>
            <a:solidFill>
              <a:srgbClr val="F0522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1275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</p:grpSp>
      <p:pic>
        <p:nvPicPr>
          <p:cNvPr id="21" name="2_pptx_01_2.jpg" descr="2_pptx_01_2.jpg">
            <a:extLst>
              <a:ext uri="{FF2B5EF4-FFF2-40B4-BE49-F238E27FC236}">
                <a16:creationId xmlns:a16="http://schemas.microsoft.com/office/drawing/2014/main" id="{3F855990-5318-FF63-0797-83B7091710F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29657" t="5669" r="10199" b="84135"/>
          <a:stretch>
            <a:fillRect/>
          </a:stretch>
        </p:blipFill>
        <p:spPr>
          <a:xfrm flipH="1">
            <a:off x="625020" y="6230987"/>
            <a:ext cx="5803633" cy="553381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43D40B25-81D7-4680-A3C7-87CA1F11225B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925679" y="3636433"/>
            <a:ext cx="3617631" cy="471348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</a:schemeClr>
                </a:solidFill>
                <a:latin typeface="Prompt Medium" panose="00000600000000000000" pitchFamily="2" charset="-34"/>
                <a:cs typeface="Prompt Medium" panose="00000600000000000000" pitchFamily="2" charset="-34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th-TH"/>
              <a:t>ครั้งที่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46E023CC-224A-BD79-6EF6-99FD1C83356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04146" y="4721217"/>
            <a:ext cx="6550025" cy="39449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lvl="0"/>
            <a:r>
              <a:rPr lang="th-TH"/>
              <a:t>วันที่</a:t>
            </a:r>
            <a:endParaRPr lang="en-US" dirty="0"/>
          </a:p>
        </p:txBody>
      </p:sp>
      <p:pic>
        <p:nvPicPr>
          <p:cNvPr id="35" name="image10.png" descr="image10.png">
            <a:extLst>
              <a:ext uri="{FF2B5EF4-FFF2-40B4-BE49-F238E27FC236}">
                <a16:creationId xmlns:a16="http://schemas.microsoft.com/office/drawing/2014/main" id="{B772E6C9-E83D-5FCC-3954-D5ACD5652C6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39079" y="6478340"/>
            <a:ext cx="540000" cy="30556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BA7E20C-5412-77B9-8DA8-316EAA696279}"/>
              </a:ext>
            </a:extLst>
          </p:cNvPr>
          <p:cNvSpPr txBox="1">
            <a:spLocks/>
          </p:cNvSpPr>
          <p:nvPr userDrawn="1"/>
        </p:nvSpPr>
        <p:spPr>
          <a:xfrm>
            <a:off x="9355442" y="6529131"/>
            <a:ext cx="1012371" cy="305568"/>
          </a:xfrm>
          <a:prstGeom prst="rect">
            <a:avLst/>
          </a:prstGeom>
          <a:noFill/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457200" hangingPunct="1">
              <a:defRPr/>
            </a:pPr>
            <a:fld id="{19B51A1E-902D-48AF-9020-955120F399B6}" type="slidenum">
              <a:rPr lang="en-US" sz="600" kern="1200" smtClean="0">
                <a:solidFill>
                  <a:schemeClr val="tx1">
                    <a:lumMod val="50000"/>
                  </a:schemeClr>
                </a:solidFill>
                <a:latin typeface="Corbel"/>
              </a:rPr>
              <a:pPr defTabSz="457200" hangingPunct="1">
                <a:defRPr/>
              </a:pPr>
              <a:t>‹#›</a:t>
            </a:fld>
            <a:endParaRPr lang="en-US" sz="600" kern="1200" dirty="0">
              <a:solidFill>
                <a:schemeClr val="tx1">
                  <a:lumMod val="50000"/>
                </a:scheme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093470293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ard Meeting Presentation A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8640842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ard Meeting Presentation A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CA2F7386-B739-3361-3F3F-994B2BA86AFB}"/>
              </a:ext>
            </a:extLst>
          </p:cNvPr>
          <p:cNvSpPr/>
          <p:nvPr userDrawn="1"/>
        </p:nvSpPr>
        <p:spPr>
          <a:xfrm>
            <a:off x="391703" y="278014"/>
            <a:ext cx="11800298" cy="297517"/>
          </a:xfrm>
          <a:prstGeom prst="rect">
            <a:avLst/>
          </a:prstGeom>
          <a:gradFill>
            <a:gsLst>
              <a:gs pos="0">
                <a:srgbClr val="F05521">
                  <a:alpha val="20000"/>
                </a:srgbClr>
              </a:gs>
              <a:gs pos="69000">
                <a:schemeClr val="bg1"/>
              </a:gs>
            </a:gsLst>
            <a:lin ang="0" scaled="1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th-TH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39" name="2_pptx_01_2.jpg" descr="2_pptx_01_2.jpg">
            <a:extLst>
              <a:ext uri="{FF2B5EF4-FFF2-40B4-BE49-F238E27FC236}">
                <a16:creationId xmlns:a16="http://schemas.microsoft.com/office/drawing/2014/main" id="{503ECA17-FFEC-1928-CABF-A4535EC295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rcRect l="29657" t="5669" r="10199" b="84135"/>
          <a:stretch>
            <a:fillRect/>
          </a:stretch>
        </p:blipFill>
        <p:spPr>
          <a:xfrm>
            <a:off x="8501366" y="110772"/>
            <a:ext cx="3207955" cy="30588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BA37DB-A211-5B73-EF8A-792AB6FD5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806" y="386724"/>
            <a:ext cx="9968753" cy="570219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2700" spc="0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4FACD7-42B8-ECDD-0376-036DF6957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0806" y="11629"/>
            <a:ext cx="7008984" cy="365125"/>
          </a:xfrm>
          <a:prstGeom prst="rect">
            <a:avLst/>
          </a:prstGeom>
        </p:spPr>
        <p:txBody>
          <a:bodyPr/>
          <a:lstStyle>
            <a:lvl1pPr algn="l">
              <a:defRPr sz="1200" b="1" spc="80" baseline="0">
                <a:solidFill>
                  <a:schemeClr val="bg2">
                    <a:lumMod val="50000"/>
                  </a:schemeClr>
                </a:solidFill>
                <a:latin typeface="Prompt Light" panose="00000400000000000000" pitchFamily="2" charset="-34"/>
                <a:cs typeface="Prompt Light" panose="00000400000000000000" pitchFamily="2" charset="-34"/>
              </a:defRPr>
            </a:lvl1pPr>
          </a:lstStyle>
          <a:p>
            <a:endParaRPr lang="th-TH" dirty="0"/>
          </a:p>
        </p:txBody>
      </p:sp>
      <p:grpSp>
        <p:nvGrpSpPr>
          <p:cNvPr id="22" name="Group">
            <a:extLst>
              <a:ext uri="{FF2B5EF4-FFF2-40B4-BE49-F238E27FC236}">
                <a16:creationId xmlns:a16="http://schemas.microsoft.com/office/drawing/2014/main" id="{8FB0F200-AA50-65BF-B8A5-04BACE72D337}"/>
              </a:ext>
            </a:extLst>
          </p:cNvPr>
          <p:cNvGrpSpPr/>
          <p:nvPr userDrawn="1"/>
        </p:nvGrpSpPr>
        <p:grpSpPr>
          <a:xfrm>
            <a:off x="218324" y="4823390"/>
            <a:ext cx="360070" cy="102466"/>
            <a:chOff x="0" y="0"/>
            <a:chExt cx="1340636" cy="381504"/>
          </a:xfrm>
        </p:grpSpPr>
        <p:sp>
          <p:nvSpPr>
            <p:cNvPr id="23" name="Rectangle">
              <a:extLst>
                <a:ext uri="{FF2B5EF4-FFF2-40B4-BE49-F238E27FC236}">
                  <a16:creationId xmlns:a16="http://schemas.microsoft.com/office/drawing/2014/main" id="{37ED589B-23DE-75AE-A9AB-CB53A5C5BB51}"/>
                </a:ext>
              </a:extLst>
            </p:cNvPr>
            <p:cNvSpPr/>
            <p:nvPr/>
          </p:nvSpPr>
          <p:spPr>
            <a:xfrm>
              <a:off x="0" y="152309"/>
              <a:ext cx="1012653" cy="52251"/>
            </a:xfrm>
            <a:prstGeom prst="rect">
              <a:avLst/>
            </a:prstGeom>
            <a:gradFill flip="none" rotWithShape="1">
              <a:gsLst>
                <a:gs pos="0">
                  <a:srgbClr val="F58F20"/>
                </a:gs>
                <a:gs pos="100000">
                  <a:srgbClr val="F05122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1275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  <p:sp>
          <p:nvSpPr>
            <p:cNvPr id="24" name="Circle">
              <a:extLst>
                <a:ext uri="{FF2B5EF4-FFF2-40B4-BE49-F238E27FC236}">
                  <a16:creationId xmlns:a16="http://schemas.microsoft.com/office/drawing/2014/main" id="{0BCCBFEC-E264-A42A-521A-63974EC9B825}"/>
                </a:ext>
              </a:extLst>
            </p:cNvPr>
            <p:cNvSpPr/>
            <p:nvPr/>
          </p:nvSpPr>
          <p:spPr>
            <a:xfrm>
              <a:off x="959132" y="0"/>
              <a:ext cx="381505" cy="381505"/>
            </a:xfrm>
            <a:prstGeom prst="ellipse">
              <a:avLst/>
            </a:prstGeom>
            <a:solidFill>
              <a:srgbClr val="F0522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1275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</p:grpSp>
      <p:sp>
        <p:nvSpPr>
          <p:cNvPr id="3" name="Text Placeholder 40">
            <a:extLst>
              <a:ext uri="{FF2B5EF4-FFF2-40B4-BE49-F238E27FC236}">
                <a16:creationId xmlns:a16="http://schemas.microsoft.com/office/drawing/2014/main" id="{138DFEB3-D285-104E-7FAD-1599F088ACC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0688" y="1125810"/>
            <a:ext cx="11025384" cy="5274991"/>
          </a:xfrm>
          <a:ln>
            <a:noFill/>
          </a:ln>
        </p:spPr>
        <p:txBody>
          <a:bodyPr lIns="180000" tIns="180000" rIns="180000" bIns="180000">
            <a:noAutofit/>
          </a:bodyPr>
          <a:lstStyle>
            <a:lvl1pPr>
              <a:lnSpc>
                <a:spcPct val="100000"/>
              </a:lnSpc>
              <a:spcBef>
                <a:spcPts val="300"/>
              </a:spcBef>
              <a:defRPr sz="2000">
                <a:solidFill>
                  <a:schemeClr val="tx1">
                    <a:lumMod val="7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800">
                <a:solidFill>
                  <a:schemeClr val="tx1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300"/>
              </a:spcBef>
              <a:defRPr sz="1600">
                <a:solidFill>
                  <a:schemeClr val="tx1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300"/>
              </a:spcBef>
              <a:defRPr sz="1400">
                <a:solidFill>
                  <a:schemeClr val="tx1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300"/>
              </a:spcBef>
              <a:defRPr sz="12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17619361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ard Meeting Presentation B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CA2F7386-B739-3361-3F3F-994B2BA86AFB}"/>
              </a:ext>
            </a:extLst>
          </p:cNvPr>
          <p:cNvSpPr/>
          <p:nvPr userDrawn="1"/>
        </p:nvSpPr>
        <p:spPr>
          <a:xfrm>
            <a:off x="399724" y="7546"/>
            <a:ext cx="11800298" cy="1159292"/>
          </a:xfrm>
          <a:prstGeom prst="rect">
            <a:avLst/>
          </a:prstGeom>
          <a:gradFill>
            <a:gsLst>
              <a:gs pos="0">
                <a:srgbClr val="F05521">
                  <a:alpha val="20000"/>
                </a:srgbClr>
              </a:gs>
              <a:gs pos="69000">
                <a:schemeClr val="bg1"/>
              </a:gs>
            </a:gsLst>
            <a:lin ang="0" scaled="1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th-TH" sz="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th-TH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th-TH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th-TH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th-TH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39" name="2_pptx_01_2.jpg" descr="2_pptx_01_2.jpg">
            <a:extLst>
              <a:ext uri="{FF2B5EF4-FFF2-40B4-BE49-F238E27FC236}">
                <a16:creationId xmlns:a16="http://schemas.microsoft.com/office/drawing/2014/main" id="{503ECA17-FFEC-1928-CABF-A4535EC295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rcRect l="29657" t="5669" r="10199" b="84135"/>
          <a:stretch>
            <a:fillRect/>
          </a:stretch>
        </p:blipFill>
        <p:spPr>
          <a:xfrm>
            <a:off x="8501366" y="110772"/>
            <a:ext cx="3207955" cy="305881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4FACD7-42B8-ECDD-0376-036DF6957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0806" y="11629"/>
            <a:ext cx="7017005" cy="365125"/>
          </a:xfrm>
          <a:prstGeom prst="rect">
            <a:avLst/>
          </a:prstGeom>
        </p:spPr>
        <p:txBody>
          <a:bodyPr/>
          <a:lstStyle>
            <a:lvl1pPr algn="l">
              <a:defRPr sz="1200" b="1" spc="80" baseline="0">
                <a:solidFill>
                  <a:schemeClr val="bg2">
                    <a:lumMod val="50000"/>
                  </a:schemeClr>
                </a:solidFill>
                <a:latin typeface="Prompt Light" panose="00000400000000000000" pitchFamily="2" charset="-34"/>
                <a:cs typeface="Prompt Light" panose="00000400000000000000" pitchFamily="2" charset="-34"/>
              </a:defRPr>
            </a:lvl1pPr>
          </a:lstStyle>
          <a:p>
            <a:endParaRPr lang="th-TH" dirty="0"/>
          </a:p>
        </p:txBody>
      </p:sp>
      <p:grpSp>
        <p:nvGrpSpPr>
          <p:cNvPr id="22" name="Group">
            <a:extLst>
              <a:ext uri="{FF2B5EF4-FFF2-40B4-BE49-F238E27FC236}">
                <a16:creationId xmlns:a16="http://schemas.microsoft.com/office/drawing/2014/main" id="{8FB0F200-AA50-65BF-B8A5-04BACE72D337}"/>
              </a:ext>
            </a:extLst>
          </p:cNvPr>
          <p:cNvGrpSpPr/>
          <p:nvPr userDrawn="1"/>
        </p:nvGrpSpPr>
        <p:grpSpPr>
          <a:xfrm>
            <a:off x="218324" y="4823390"/>
            <a:ext cx="360070" cy="102466"/>
            <a:chOff x="0" y="0"/>
            <a:chExt cx="1340636" cy="381504"/>
          </a:xfrm>
        </p:grpSpPr>
        <p:sp>
          <p:nvSpPr>
            <p:cNvPr id="23" name="Rectangle">
              <a:extLst>
                <a:ext uri="{FF2B5EF4-FFF2-40B4-BE49-F238E27FC236}">
                  <a16:creationId xmlns:a16="http://schemas.microsoft.com/office/drawing/2014/main" id="{37ED589B-23DE-75AE-A9AB-CB53A5C5BB51}"/>
                </a:ext>
              </a:extLst>
            </p:cNvPr>
            <p:cNvSpPr/>
            <p:nvPr/>
          </p:nvSpPr>
          <p:spPr>
            <a:xfrm>
              <a:off x="0" y="152309"/>
              <a:ext cx="1012653" cy="52251"/>
            </a:xfrm>
            <a:prstGeom prst="rect">
              <a:avLst/>
            </a:prstGeom>
            <a:gradFill flip="none" rotWithShape="1">
              <a:gsLst>
                <a:gs pos="0">
                  <a:srgbClr val="F58F20"/>
                </a:gs>
                <a:gs pos="100000">
                  <a:srgbClr val="F05122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1275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  <p:sp>
          <p:nvSpPr>
            <p:cNvPr id="24" name="Circle">
              <a:extLst>
                <a:ext uri="{FF2B5EF4-FFF2-40B4-BE49-F238E27FC236}">
                  <a16:creationId xmlns:a16="http://schemas.microsoft.com/office/drawing/2014/main" id="{0BCCBFEC-E264-A42A-521A-63974EC9B825}"/>
                </a:ext>
              </a:extLst>
            </p:cNvPr>
            <p:cNvSpPr/>
            <p:nvPr/>
          </p:nvSpPr>
          <p:spPr>
            <a:xfrm>
              <a:off x="959132" y="0"/>
              <a:ext cx="381505" cy="381505"/>
            </a:xfrm>
            <a:prstGeom prst="ellipse">
              <a:avLst/>
            </a:prstGeom>
            <a:solidFill>
              <a:srgbClr val="F0522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1275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</p:grp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B1366848-FB9D-D05C-88EA-F3910FD13A0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8" hasCustomPrompt="1"/>
          </p:nvPr>
        </p:nvSpPr>
        <p:spPr>
          <a:xfrm>
            <a:off x="11248820" y="35692"/>
            <a:ext cx="943180" cy="341244"/>
          </a:xfrm>
          <a:noFill/>
          <a:ln>
            <a:noFill/>
          </a:ln>
          <a:effectLst>
            <a:softEdge rad="0"/>
          </a:effectLst>
        </p:spPr>
        <p:txBody>
          <a:bodyPr numCol="1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spc="80" baseline="0">
                <a:solidFill>
                  <a:schemeClr val="bg2">
                    <a:lumMod val="50000"/>
                  </a:schemeClr>
                </a:solidFill>
                <a:latin typeface="Prompt Medium" panose="00000600000000000000" pitchFamily="2" charset="-34"/>
                <a:cs typeface="Prompt Medium" panose="00000600000000000000" pitchFamily="2" charset="-34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200">
                <a:latin typeface="Prompt Medium" panose="00000600000000000000" pitchFamily="2" charset="-34"/>
                <a:cs typeface="Prompt Medium" panose="00000600000000000000" pitchFamily="2" charset="-34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200">
                <a:latin typeface="Prompt Medium" panose="00000600000000000000" pitchFamily="2" charset="-34"/>
                <a:cs typeface="Prompt Medium" panose="00000600000000000000" pitchFamily="2" charset="-34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200">
                <a:latin typeface="Prompt Medium" panose="00000600000000000000" pitchFamily="2" charset="-34"/>
                <a:cs typeface="Prompt Medium" panose="00000600000000000000" pitchFamily="2" charset="-34"/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200">
                <a:latin typeface="Prompt Medium" panose="00000600000000000000" pitchFamily="2" charset="-34"/>
                <a:cs typeface="Prompt Medium" panose="00000600000000000000" pitchFamily="2" charset="-34"/>
              </a:defRPr>
            </a:lvl5pPr>
          </a:lstStyle>
          <a:p>
            <a:pPr lvl="0"/>
            <a:r>
              <a:rPr lang="en-US" dirty="0"/>
              <a:t>0.00 - 00</a:t>
            </a:r>
            <a:endParaRPr lang="th-TH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0C38981-4F3B-E325-B721-0A6FC61DEC68}"/>
              </a:ext>
            </a:extLst>
          </p:cNvPr>
          <p:cNvSpPr txBox="1"/>
          <p:nvPr userDrawn="1"/>
        </p:nvSpPr>
        <p:spPr>
          <a:xfrm>
            <a:off x="10809918" y="80656"/>
            <a:ext cx="485710" cy="2359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5400" tIns="25400" rIns="25400" bIns="25400" numCol="1" spcCol="38100" rtlCol="0" anchor="ctr">
            <a:spAutoFit/>
          </a:bodyPr>
          <a:lstStyle/>
          <a:p>
            <a:pPr marL="0" marR="0" indent="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h-TH" sz="1200" spc="80" baseline="0">
                <a:solidFill>
                  <a:schemeClr val="bg2">
                    <a:lumMod val="50000"/>
                  </a:schemeClr>
                </a:solidFill>
                <a:latin typeface="Prompt Medium" panose="00000600000000000000" pitchFamily="2" charset="-34"/>
                <a:cs typeface="Prompt Medium" panose="00000600000000000000" pitchFamily="2" charset="-34"/>
              </a:rPr>
              <a:t>วาระที่</a:t>
            </a:r>
            <a:endParaRPr kumimoji="0" lang="th-TH" sz="1200" b="0" i="0" u="none" strike="noStrike" cap="none" spc="80" normalizeH="0" baseline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FillTx/>
              <a:latin typeface="Prompt Medium" panose="00000600000000000000" pitchFamily="2" charset="-34"/>
              <a:ea typeface="+mn-ea"/>
              <a:cs typeface="Prompt Medium" panose="00000600000000000000" pitchFamily="2" charset="-34"/>
              <a:sym typeface="Helvetica Neue"/>
            </a:endParaRP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D5DD2ABA-BBA4-3A93-6B63-D3C005240E5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0688" y="1314657"/>
            <a:ext cx="11025384" cy="5086144"/>
          </a:xfrm>
          <a:ln>
            <a:noFill/>
          </a:ln>
        </p:spPr>
        <p:txBody>
          <a:bodyPr lIns="180000" tIns="180000" rIns="180000" bIns="180000">
            <a:noAutofit/>
          </a:bodyPr>
          <a:lstStyle>
            <a:lvl1pPr>
              <a:lnSpc>
                <a:spcPct val="100000"/>
              </a:lnSpc>
              <a:spcBef>
                <a:spcPts val="300"/>
              </a:spcBef>
              <a:defRPr sz="2000">
                <a:solidFill>
                  <a:schemeClr val="tx1">
                    <a:lumMod val="7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800">
                <a:solidFill>
                  <a:schemeClr val="tx1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300"/>
              </a:spcBef>
              <a:defRPr sz="1600">
                <a:solidFill>
                  <a:schemeClr val="tx1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300"/>
              </a:spcBef>
              <a:defRPr sz="1400">
                <a:solidFill>
                  <a:schemeClr val="tx1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300"/>
              </a:spcBef>
              <a:defRPr sz="12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th-TH"/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CF2A67B2-0F62-73EC-948D-E2A4C1767A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55558" y="372712"/>
            <a:ext cx="762000" cy="63420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tx1">
                    <a:lumMod val="75000"/>
                  </a:schemeClr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n-US" dirty="0"/>
              <a:t>0.00</a:t>
            </a:r>
            <a:endParaRPr lang="th-TH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0E95944E-048F-8537-AB8B-47FA33F5B3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17558" y="372712"/>
            <a:ext cx="9598514" cy="83028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lvl="0"/>
            <a:r>
              <a:rPr lang="th-TH"/>
              <a:t>ชื่อวาระ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8C4656-7BF2-6F4E-1EDC-A18F9083C435}"/>
              </a:ext>
            </a:extLst>
          </p:cNvPr>
          <p:cNvSpPr txBox="1"/>
          <p:nvPr userDrawn="1"/>
        </p:nvSpPr>
        <p:spPr>
          <a:xfrm>
            <a:off x="530805" y="372712"/>
            <a:ext cx="825225" cy="3898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t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h-TH" sz="2200">
                <a:solidFill>
                  <a:schemeClr val="tx1">
                    <a:lumMod val="75000"/>
                  </a:schemeClr>
                </a:solidFill>
                <a:latin typeface="Prompt Medium" panose="00000600000000000000" pitchFamily="2" charset="-34"/>
                <a:cs typeface="Prompt Medium" panose="00000600000000000000" pitchFamily="2" charset="-34"/>
              </a:rPr>
              <a:t>วาระที่</a:t>
            </a:r>
            <a:endParaRPr kumimoji="0" lang="th-TH" sz="2200" b="0" i="0" u="none" strike="noStrike" cap="none" spc="0" normalizeH="0" baseline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FillTx/>
              <a:latin typeface="Prompt Medium" panose="00000600000000000000" pitchFamily="2" charset="-34"/>
              <a:ea typeface="+mn-ea"/>
              <a:cs typeface="Prompt Medium" panose="00000600000000000000" pitchFamily="2" charset="-34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058242723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ard Meeting Presentation B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4FACD7-42B8-ECDD-0376-036DF6957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0806" y="11629"/>
            <a:ext cx="7008984" cy="365125"/>
          </a:xfrm>
          <a:prstGeom prst="rect">
            <a:avLst/>
          </a:prstGeom>
        </p:spPr>
        <p:txBody>
          <a:bodyPr/>
          <a:lstStyle>
            <a:lvl1pPr algn="l">
              <a:defRPr sz="1200" b="1" spc="80" baseline="0">
                <a:solidFill>
                  <a:schemeClr val="bg2">
                    <a:lumMod val="50000"/>
                  </a:schemeClr>
                </a:solidFill>
                <a:latin typeface="Prompt Light" panose="00000400000000000000" pitchFamily="2" charset="-34"/>
                <a:cs typeface="Prompt Light" panose="00000400000000000000" pitchFamily="2" charset="-34"/>
              </a:defRPr>
            </a:lvl1pPr>
          </a:lstStyle>
          <a:p>
            <a:endParaRPr lang="th-TH" dirty="0"/>
          </a:p>
        </p:txBody>
      </p:sp>
      <p:grpSp>
        <p:nvGrpSpPr>
          <p:cNvPr id="22" name="Group">
            <a:extLst>
              <a:ext uri="{FF2B5EF4-FFF2-40B4-BE49-F238E27FC236}">
                <a16:creationId xmlns:a16="http://schemas.microsoft.com/office/drawing/2014/main" id="{8FB0F200-AA50-65BF-B8A5-04BACE72D337}"/>
              </a:ext>
            </a:extLst>
          </p:cNvPr>
          <p:cNvGrpSpPr/>
          <p:nvPr userDrawn="1"/>
        </p:nvGrpSpPr>
        <p:grpSpPr>
          <a:xfrm>
            <a:off x="218324" y="4823390"/>
            <a:ext cx="360070" cy="102466"/>
            <a:chOff x="0" y="0"/>
            <a:chExt cx="1340636" cy="381504"/>
          </a:xfrm>
        </p:grpSpPr>
        <p:sp>
          <p:nvSpPr>
            <p:cNvPr id="23" name="Rectangle">
              <a:extLst>
                <a:ext uri="{FF2B5EF4-FFF2-40B4-BE49-F238E27FC236}">
                  <a16:creationId xmlns:a16="http://schemas.microsoft.com/office/drawing/2014/main" id="{37ED589B-23DE-75AE-A9AB-CB53A5C5BB51}"/>
                </a:ext>
              </a:extLst>
            </p:cNvPr>
            <p:cNvSpPr/>
            <p:nvPr/>
          </p:nvSpPr>
          <p:spPr>
            <a:xfrm>
              <a:off x="0" y="152309"/>
              <a:ext cx="1012653" cy="52251"/>
            </a:xfrm>
            <a:prstGeom prst="rect">
              <a:avLst/>
            </a:prstGeom>
            <a:gradFill flip="none" rotWithShape="1">
              <a:gsLst>
                <a:gs pos="0">
                  <a:srgbClr val="F58F20"/>
                </a:gs>
                <a:gs pos="100000">
                  <a:srgbClr val="F05122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1275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  <p:sp>
          <p:nvSpPr>
            <p:cNvPr id="24" name="Circle">
              <a:extLst>
                <a:ext uri="{FF2B5EF4-FFF2-40B4-BE49-F238E27FC236}">
                  <a16:creationId xmlns:a16="http://schemas.microsoft.com/office/drawing/2014/main" id="{0BCCBFEC-E264-A42A-521A-63974EC9B825}"/>
                </a:ext>
              </a:extLst>
            </p:cNvPr>
            <p:cNvSpPr/>
            <p:nvPr/>
          </p:nvSpPr>
          <p:spPr>
            <a:xfrm>
              <a:off x="959132" y="0"/>
              <a:ext cx="381505" cy="381505"/>
            </a:xfrm>
            <a:prstGeom prst="ellipse">
              <a:avLst/>
            </a:prstGeom>
            <a:solidFill>
              <a:srgbClr val="F0522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1275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</p:grp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D5DD2ABA-BBA4-3A93-6B63-D3C005240E5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0688" y="1314657"/>
            <a:ext cx="11025384" cy="5086144"/>
          </a:xfrm>
          <a:ln>
            <a:noFill/>
          </a:ln>
        </p:spPr>
        <p:txBody>
          <a:bodyPr lIns="180000" tIns="180000" rIns="180000" bIns="180000">
            <a:noAutofit/>
          </a:bodyPr>
          <a:lstStyle>
            <a:lvl1pPr>
              <a:lnSpc>
                <a:spcPct val="100000"/>
              </a:lnSpc>
              <a:spcBef>
                <a:spcPts val="300"/>
              </a:spcBef>
              <a:defRPr sz="2000">
                <a:solidFill>
                  <a:schemeClr val="tx1">
                    <a:lumMod val="7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800">
                <a:solidFill>
                  <a:schemeClr val="tx1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300"/>
              </a:spcBef>
              <a:defRPr sz="1600">
                <a:solidFill>
                  <a:schemeClr val="tx1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300"/>
              </a:spcBef>
              <a:defRPr sz="1400">
                <a:solidFill>
                  <a:schemeClr val="tx1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300"/>
              </a:spcBef>
              <a:defRPr sz="12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th-TH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0E95944E-048F-8537-AB8B-47FA33F5B3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0806" y="750562"/>
            <a:ext cx="11185266" cy="83028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513295133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ard Meeting Presentation C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CA2F7386-B739-3361-3F3F-994B2BA86AFB}"/>
              </a:ext>
            </a:extLst>
          </p:cNvPr>
          <p:cNvSpPr/>
          <p:nvPr userDrawn="1"/>
        </p:nvSpPr>
        <p:spPr>
          <a:xfrm>
            <a:off x="391703" y="-98415"/>
            <a:ext cx="11800298" cy="420628"/>
          </a:xfrm>
          <a:prstGeom prst="rect">
            <a:avLst/>
          </a:prstGeom>
          <a:gradFill>
            <a:gsLst>
              <a:gs pos="0">
                <a:srgbClr val="F05521">
                  <a:alpha val="20000"/>
                </a:srgbClr>
              </a:gs>
              <a:gs pos="69000">
                <a:schemeClr val="bg1"/>
              </a:gs>
            </a:gsLst>
            <a:lin ang="0" scaled="1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th-TH" sz="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th-TH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39" name="2_pptx_01_2.jpg" descr="2_pptx_01_2.jpg">
            <a:extLst>
              <a:ext uri="{FF2B5EF4-FFF2-40B4-BE49-F238E27FC236}">
                <a16:creationId xmlns:a16="http://schemas.microsoft.com/office/drawing/2014/main" id="{503ECA17-FFEC-1928-CABF-A4535EC295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rcRect l="29657" t="5669" r="10199" b="84135"/>
          <a:stretch>
            <a:fillRect/>
          </a:stretch>
        </p:blipFill>
        <p:spPr>
          <a:xfrm>
            <a:off x="8501366" y="110772"/>
            <a:ext cx="3207955" cy="305881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4FACD7-42B8-ECDD-0376-036DF6957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0806" y="11629"/>
            <a:ext cx="7017005" cy="365125"/>
          </a:xfrm>
          <a:prstGeom prst="rect">
            <a:avLst/>
          </a:prstGeom>
        </p:spPr>
        <p:txBody>
          <a:bodyPr/>
          <a:lstStyle>
            <a:lvl1pPr algn="l">
              <a:defRPr sz="1200" b="1" spc="80" baseline="0">
                <a:solidFill>
                  <a:schemeClr val="bg2">
                    <a:lumMod val="50000"/>
                  </a:schemeClr>
                </a:solidFill>
                <a:latin typeface="Prompt Light" panose="00000400000000000000" pitchFamily="2" charset="-34"/>
                <a:cs typeface="Prompt Light" panose="00000400000000000000" pitchFamily="2" charset="-34"/>
              </a:defRPr>
            </a:lvl1pPr>
          </a:lstStyle>
          <a:p>
            <a:endParaRPr lang="th-TH" dirty="0"/>
          </a:p>
        </p:txBody>
      </p:sp>
      <p:grpSp>
        <p:nvGrpSpPr>
          <p:cNvPr id="22" name="Group">
            <a:extLst>
              <a:ext uri="{FF2B5EF4-FFF2-40B4-BE49-F238E27FC236}">
                <a16:creationId xmlns:a16="http://schemas.microsoft.com/office/drawing/2014/main" id="{8FB0F200-AA50-65BF-B8A5-04BACE72D337}"/>
              </a:ext>
            </a:extLst>
          </p:cNvPr>
          <p:cNvGrpSpPr/>
          <p:nvPr userDrawn="1"/>
        </p:nvGrpSpPr>
        <p:grpSpPr>
          <a:xfrm>
            <a:off x="218324" y="4823390"/>
            <a:ext cx="360070" cy="102466"/>
            <a:chOff x="0" y="0"/>
            <a:chExt cx="1340636" cy="381504"/>
          </a:xfrm>
        </p:grpSpPr>
        <p:sp>
          <p:nvSpPr>
            <p:cNvPr id="23" name="Rectangle">
              <a:extLst>
                <a:ext uri="{FF2B5EF4-FFF2-40B4-BE49-F238E27FC236}">
                  <a16:creationId xmlns:a16="http://schemas.microsoft.com/office/drawing/2014/main" id="{37ED589B-23DE-75AE-A9AB-CB53A5C5BB51}"/>
                </a:ext>
              </a:extLst>
            </p:cNvPr>
            <p:cNvSpPr/>
            <p:nvPr/>
          </p:nvSpPr>
          <p:spPr>
            <a:xfrm>
              <a:off x="0" y="152309"/>
              <a:ext cx="1012653" cy="52251"/>
            </a:xfrm>
            <a:prstGeom prst="rect">
              <a:avLst/>
            </a:prstGeom>
            <a:gradFill flip="none" rotWithShape="1">
              <a:gsLst>
                <a:gs pos="0">
                  <a:srgbClr val="F58F20"/>
                </a:gs>
                <a:gs pos="100000">
                  <a:srgbClr val="F05122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1275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  <p:sp>
          <p:nvSpPr>
            <p:cNvPr id="24" name="Circle">
              <a:extLst>
                <a:ext uri="{FF2B5EF4-FFF2-40B4-BE49-F238E27FC236}">
                  <a16:creationId xmlns:a16="http://schemas.microsoft.com/office/drawing/2014/main" id="{0BCCBFEC-E264-A42A-521A-63974EC9B825}"/>
                </a:ext>
              </a:extLst>
            </p:cNvPr>
            <p:cNvSpPr/>
            <p:nvPr/>
          </p:nvSpPr>
          <p:spPr>
            <a:xfrm>
              <a:off x="959132" y="0"/>
              <a:ext cx="381505" cy="381505"/>
            </a:xfrm>
            <a:prstGeom prst="ellipse">
              <a:avLst/>
            </a:prstGeom>
            <a:solidFill>
              <a:srgbClr val="F0522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1275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</p:grp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D5DD2ABA-BBA4-3A93-6B63-D3C005240E5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0688" y="633664"/>
            <a:ext cx="11025384" cy="5791200"/>
          </a:xfrm>
          <a:ln>
            <a:noFill/>
          </a:ln>
        </p:spPr>
        <p:txBody>
          <a:bodyPr lIns="180000" tIns="180000" rIns="180000" bIns="180000">
            <a:noAutofit/>
          </a:bodyPr>
          <a:lstStyle>
            <a:lvl1pPr>
              <a:lnSpc>
                <a:spcPct val="100000"/>
              </a:lnSpc>
              <a:spcBef>
                <a:spcPts val="300"/>
              </a:spcBef>
              <a:defRPr sz="2000">
                <a:solidFill>
                  <a:schemeClr val="tx1">
                    <a:lumMod val="7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800">
                <a:solidFill>
                  <a:schemeClr val="tx1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300"/>
              </a:spcBef>
              <a:defRPr sz="1600">
                <a:solidFill>
                  <a:schemeClr val="tx1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300"/>
              </a:spcBef>
              <a:defRPr sz="1400">
                <a:solidFill>
                  <a:schemeClr val="tx1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300"/>
              </a:spcBef>
              <a:defRPr sz="12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00513540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ard Meeting Presentation C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CA2F7386-B739-3361-3F3F-994B2BA86AFB}"/>
              </a:ext>
            </a:extLst>
          </p:cNvPr>
          <p:cNvSpPr/>
          <p:nvPr userDrawn="1"/>
        </p:nvSpPr>
        <p:spPr>
          <a:xfrm>
            <a:off x="391703" y="7911"/>
            <a:ext cx="11800298" cy="420628"/>
          </a:xfrm>
          <a:prstGeom prst="rect">
            <a:avLst/>
          </a:prstGeom>
          <a:gradFill>
            <a:gsLst>
              <a:gs pos="0">
                <a:srgbClr val="F05521">
                  <a:alpha val="20000"/>
                </a:srgbClr>
              </a:gs>
              <a:gs pos="69000">
                <a:schemeClr val="bg1"/>
              </a:gs>
            </a:gsLst>
            <a:lin ang="0" scaled="1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th-TH" sz="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th-TH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39" name="2_pptx_01_2.jpg" descr="2_pptx_01_2.jpg">
            <a:extLst>
              <a:ext uri="{FF2B5EF4-FFF2-40B4-BE49-F238E27FC236}">
                <a16:creationId xmlns:a16="http://schemas.microsoft.com/office/drawing/2014/main" id="{503ECA17-FFEC-1928-CABF-A4535EC295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rcRect l="29657" t="5669" r="10199" b="84135"/>
          <a:stretch>
            <a:fillRect/>
          </a:stretch>
        </p:blipFill>
        <p:spPr>
          <a:xfrm>
            <a:off x="8501366" y="110772"/>
            <a:ext cx="3207955" cy="305881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4FACD7-42B8-ECDD-0376-036DF6957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0806" y="11629"/>
            <a:ext cx="7017005" cy="365125"/>
          </a:xfrm>
          <a:prstGeom prst="rect">
            <a:avLst/>
          </a:prstGeom>
        </p:spPr>
        <p:txBody>
          <a:bodyPr/>
          <a:lstStyle>
            <a:lvl1pPr algn="l">
              <a:defRPr sz="1200" b="1" spc="80" baseline="0">
                <a:solidFill>
                  <a:schemeClr val="bg2">
                    <a:lumMod val="50000"/>
                  </a:schemeClr>
                </a:solidFill>
                <a:latin typeface="Prompt Light" panose="00000400000000000000" pitchFamily="2" charset="-34"/>
                <a:cs typeface="Prompt Light" panose="00000400000000000000" pitchFamily="2" charset="-34"/>
              </a:defRPr>
            </a:lvl1pPr>
          </a:lstStyle>
          <a:p>
            <a:endParaRPr lang="th-TH" dirty="0"/>
          </a:p>
        </p:txBody>
      </p:sp>
      <p:grpSp>
        <p:nvGrpSpPr>
          <p:cNvPr id="22" name="Group">
            <a:extLst>
              <a:ext uri="{FF2B5EF4-FFF2-40B4-BE49-F238E27FC236}">
                <a16:creationId xmlns:a16="http://schemas.microsoft.com/office/drawing/2014/main" id="{8FB0F200-AA50-65BF-B8A5-04BACE72D337}"/>
              </a:ext>
            </a:extLst>
          </p:cNvPr>
          <p:cNvGrpSpPr/>
          <p:nvPr userDrawn="1"/>
        </p:nvGrpSpPr>
        <p:grpSpPr>
          <a:xfrm>
            <a:off x="218324" y="4823390"/>
            <a:ext cx="360070" cy="102466"/>
            <a:chOff x="0" y="0"/>
            <a:chExt cx="1340636" cy="381504"/>
          </a:xfrm>
        </p:grpSpPr>
        <p:sp>
          <p:nvSpPr>
            <p:cNvPr id="23" name="Rectangle">
              <a:extLst>
                <a:ext uri="{FF2B5EF4-FFF2-40B4-BE49-F238E27FC236}">
                  <a16:creationId xmlns:a16="http://schemas.microsoft.com/office/drawing/2014/main" id="{37ED589B-23DE-75AE-A9AB-CB53A5C5BB51}"/>
                </a:ext>
              </a:extLst>
            </p:cNvPr>
            <p:cNvSpPr/>
            <p:nvPr/>
          </p:nvSpPr>
          <p:spPr>
            <a:xfrm>
              <a:off x="0" y="152309"/>
              <a:ext cx="1012653" cy="52251"/>
            </a:xfrm>
            <a:prstGeom prst="rect">
              <a:avLst/>
            </a:prstGeom>
            <a:gradFill flip="none" rotWithShape="1">
              <a:gsLst>
                <a:gs pos="0">
                  <a:srgbClr val="F58F20"/>
                </a:gs>
                <a:gs pos="100000">
                  <a:srgbClr val="F05122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1275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  <p:sp>
          <p:nvSpPr>
            <p:cNvPr id="24" name="Circle">
              <a:extLst>
                <a:ext uri="{FF2B5EF4-FFF2-40B4-BE49-F238E27FC236}">
                  <a16:creationId xmlns:a16="http://schemas.microsoft.com/office/drawing/2014/main" id="{0BCCBFEC-E264-A42A-521A-63974EC9B825}"/>
                </a:ext>
              </a:extLst>
            </p:cNvPr>
            <p:cNvSpPr/>
            <p:nvPr/>
          </p:nvSpPr>
          <p:spPr>
            <a:xfrm>
              <a:off x="959132" y="0"/>
              <a:ext cx="381505" cy="381505"/>
            </a:xfrm>
            <a:prstGeom prst="ellipse">
              <a:avLst/>
            </a:prstGeom>
            <a:solidFill>
              <a:srgbClr val="F0522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1275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</p:grp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D5DD2ABA-BBA4-3A93-6B63-D3C005240E5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0687" y="633664"/>
            <a:ext cx="5405313" cy="5791200"/>
          </a:xfrm>
          <a:ln>
            <a:noFill/>
          </a:ln>
        </p:spPr>
        <p:txBody>
          <a:bodyPr lIns="180000" tIns="180000" rIns="180000" bIns="180000">
            <a:noAutofit/>
          </a:bodyPr>
          <a:lstStyle>
            <a:lvl1pPr>
              <a:lnSpc>
                <a:spcPct val="100000"/>
              </a:lnSpc>
              <a:spcBef>
                <a:spcPts val="300"/>
              </a:spcBef>
              <a:defRPr sz="2000">
                <a:solidFill>
                  <a:schemeClr val="tx1">
                    <a:lumMod val="7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800">
                <a:solidFill>
                  <a:schemeClr val="tx1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300"/>
              </a:spcBef>
              <a:defRPr sz="1600">
                <a:solidFill>
                  <a:schemeClr val="tx1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300"/>
              </a:spcBef>
              <a:defRPr sz="1400">
                <a:solidFill>
                  <a:schemeClr val="tx1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300"/>
              </a:spcBef>
              <a:defRPr sz="12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th-TH"/>
          </a:p>
        </p:txBody>
      </p:sp>
      <p:sp>
        <p:nvSpPr>
          <p:cNvPr id="3" name="Text Placeholder 40">
            <a:extLst>
              <a:ext uri="{FF2B5EF4-FFF2-40B4-BE49-F238E27FC236}">
                <a16:creationId xmlns:a16="http://schemas.microsoft.com/office/drawing/2014/main" id="{41730CB5-71D2-FE64-5D10-4DC9587A0FE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99197" y="771887"/>
            <a:ext cx="5405313" cy="5791200"/>
          </a:xfrm>
          <a:ln>
            <a:noFill/>
          </a:ln>
        </p:spPr>
        <p:txBody>
          <a:bodyPr lIns="180000" tIns="180000" rIns="180000" bIns="180000">
            <a:noAutofit/>
          </a:bodyPr>
          <a:lstStyle>
            <a:lvl1pPr>
              <a:lnSpc>
                <a:spcPct val="100000"/>
              </a:lnSpc>
              <a:spcBef>
                <a:spcPts val="300"/>
              </a:spcBef>
              <a:defRPr sz="2000">
                <a:solidFill>
                  <a:schemeClr val="tx1">
                    <a:lumMod val="7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800">
                <a:solidFill>
                  <a:schemeClr val="tx1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300"/>
              </a:spcBef>
              <a:defRPr sz="1600">
                <a:solidFill>
                  <a:schemeClr val="tx1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300"/>
              </a:spcBef>
              <a:defRPr sz="1400">
                <a:solidFill>
                  <a:schemeClr val="tx1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300"/>
              </a:spcBef>
              <a:defRPr sz="12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54404670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ard Meeting Presentation 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2_pptx_01_2.jpg" descr="2_pptx_01_2.jpg">
            <a:extLst>
              <a:ext uri="{FF2B5EF4-FFF2-40B4-BE49-F238E27FC236}">
                <a16:creationId xmlns:a16="http://schemas.microsoft.com/office/drawing/2014/main" id="{503ECA17-FFEC-1928-CABF-A4535EC295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rcRect l="29657" t="5669" r="10199" b="84135"/>
          <a:stretch>
            <a:fillRect/>
          </a:stretch>
        </p:blipFill>
        <p:spPr>
          <a:xfrm>
            <a:off x="8501366" y="110772"/>
            <a:ext cx="3207955" cy="30588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" name="Group">
            <a:extLst>
              <a:ext uri="{FF2B5EF4-FFF2-40B4-BE49-F238E27FC236}">
                <a16:creationId xmlns:a16="http://schemas.microsoft.com/office/drawing/2014/main" id="{8FB0F200-AA50-65BF-B8A5-04BACE72D337}"/>
              </a:ext>
            </a:extLst>
          </p:cNvPr>
          <p:cNvGrpSpPr/>
          <p:nvPr userDrawn="1"/>
        </p:nvGrpSpPr>
        <p:grpSpPr>
          <a:xfrm>
            <a:off x="218324" y="4823390"/>
            <a:ext cx="360070" cy="102466"/>
            <a:chOff x="0" y="0"/>
            <a:chExt cx="1340636" cy="381504"/>
          </a:xfrm>
        </p:grpSpPr>
        <p:sp>
          <p:nvSpPr>
            <p:cNvPr id="23" name="Rectangle">
              <a:extLst>
                <a:ext uri="{FF2B5EF4-FFF2-40B4-BE49-F238E27FC236}">
                  <a16:creationId xmlns:a16="http://schemas.microsoft.com/office/drawing/2014/main" id="{37ED589B-23DE-75AE-A9AB-CB53A5C5BB51}"/>
                </a:ext>
              </a:extLst>
            </p:cNvPr>
            <p:cNvSpPr/>
            <p:nvPr/>
          </p:nvSpPr>
          <p:spPr>
            <a:xfrm>
              <a:off x="0" y="152309"/>
              <a:ext cx="1012653" cy="52251"/>
            </a:xfrm>
            <a:prstGeom prst="rect">
              <a:avLst/>
            </a:prstGeom>
            <a:gradFill flip="none" rotWithShape="1">
              <a:gsLst>
                <a:gs pos="0">
                  <a:srgbClr val="F58F20"/>
                </a:gs>
                <a:gs pos="100000">
                  <a:srgbClr val="F05122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1275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  <p:sp>
          <p:nvSpPr>
            <p:cNvPr id="24" name="Circle">
              <a:extLst>
                <a:ext uri="{FF2B5EF4-FFF2-40B4-BE49-F238E27FC236}">
                  <a16:creationId xmlns:a16="http://schemas.microsoft.com/office/drawing/2014/main" id="{0BCCBFEC-E264-A42A-521A-63974EC9B825}"/>
                </a:ext>
              </a:extLst>
            </p:cNvPr>
            <p:cNvSpPr/>
            <p:nvPr/>
          </p:nvSpPr>
          <p:spPr>
            <a:xfrm>
              <a:off x="959132" y="0"/>
              <a:ext cx="381505" cy="381505"/>
            </a:xfrm>
            <a:prstGeom prst="ellipse">
              <a:avLst/>
            </a:prstGeom>
            <a:solidFill>
              <a:srgbClr val="F0522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1275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</p:grp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88E2F1CA-478D-C0F7-7DA2-50B94B6DC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5929" y="80656"/>
            <a:ext cx="6992942" cy="365125"/>
          </a:xfrm>
          <a:prstGeom prst="rect">
            <a:avLst/>
          </a:prstGeom>
        </p:spPr>
        <p:txBody>
          <a:bodyPr/>
          <a:lstStyle>
            <a:lvl1pPr algn="l">
              <a:defRPr sz="1200" b="1" spc="80" baseline="0">
                <a:solidFill>
                  <a:schemeClr val="bg2">
                    <a:lumMod val="50000"/>
                  </a:schemeClr>
                </a:solidFill>
                <a:latin typeface="Prompt Light" panose="00000400000000000000" pitchFamily="2" charset="-34"/>
                <a:cs typeface="Prompt Light" panose="00000400000000000000" pitchFamily="2" charset="-34"/>
              </a:defRPr>
            </a:lvl1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78171060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A9E1657B-569E-4F3E-955E-83FA92B423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3141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="1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‹#›</a:t>
            </a:fld>
            <a:endParaRPr lang="th-TH" dirty="0">
              <a:solidFill>
                <a:prstClr val="whit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DB0714-6637-4ECC-A835-449145DFB1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811" y="155298"/>
            <a:ext cx="645523" cy="542926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8037146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ard Meeting Presentation D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">
            <a:extLst>
              <a:ext uri="{FF2B5EF4-FFF2-40B4-BE49-F238E27FC236}">
                <a16:creationId xmlns:a16="http://schemas.microsoft.com/office/drawing/2014/main" id="{8FB0F200-AA50-65BF-B8A5-04BACE72D337}"/>
              </a:ext>
            </a:extLst>
          </p:cNvPr>
          <p:cNvGrpSpPr/>
          <p:nvPr userDrawn="1"/>
        </p:nvGrpSpPr>
        <p:grpSpPr>
          <a:xfrm>
            <a:off x="218324" y="4823390"/>
            <a:ext cx="360070" cy="102466"/>
            <a:chOff x="0" y="0"/>
            <a:chExt cx="1340636" cy="381504"/>
          </a:xfrm>
        </p:grpSpPr>
        <p:sp>
          <p:nvSpPr>
            <p:cNvPr id="23" name="Rectangle">
              <a:extLst>
                <a:ext uri="{FF2B5EF4-FFF2-40B4-BE49-F238E27FC236}">
                  <a16:creationId xmlns:a16="http://schemas.microsoft.com/office/drawing/2014/main" id="{37ED589B-23DE-75AE-A9AB-CB53A5C5BB51}"/>
                </a:ext>
              </a:extLst>
            </p:cNvPr>
            <p:cNvSpPr/>
            <p:nvPr/>
          </p:nvSpPr>
          <p:spPr>
            <a:xfrm>
              <a:off x="0" y="152309"/>
              <a:ext cx="1012653" cy="52251"/>
            </a:xfrm>
            <a:prstGeom prst="rect">
              <a:avLst/>
            </a:prstGeom>
            <a:gradFill flip="none" rotWithShape="1">
              <a:gsLst>
                <a:gs pos="0">
                  <a:srgbClr val="F58F20"/>
                </a:gs>
                <a:gs pos="100000">
                  <a:srgbClr val="F05122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1275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  <p:sp>
          <p:nvSpPr>
            <p:cNvPr id="24" name="Circle">
              <a:extLst>
                <a:ext uri="{FF2B5EF4-FFF2-40B4-BE49-F238E27FC236}">
                  <a16:creationId xmlns:a16="http://schemas.microsoft.com/office/drawing/2014/main" id="{0BCCBFEC-E264-A42A-521A-63974EC9B825}"/>
                </a:ext>
              </a:extLst>
            </p:cNvPr>
            <p:cNvSpPr/>
            <p:nvPr/>
          </p:nvSpPr>
          <p:spPr>
            <a:xfrm>
              <a:off x="959132" y="0"/>
              <a:ext cx="381505" cy="381505"/>
            </a:xfrm>
            <a:prstGeom prst="ellipse">
              <a:avLst/>
            </a:prstGeom>
            <a:solidFill>
              <a:srgbClr val="F0522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1275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</p:grp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1A071580-29AD-7FB0-1E99-EAD0E55F9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0805" y="11629"/>
            <a:ext cx="7008985" cy="365125"/>
          </a:xfrm>
          <a:prstGeom prst="rect">
            <a:avLst/>
          </a:prstGeom>
        </p:spPr>
        <p:txBody>
          <a:bodyPr/>
          <a:lstStyle>
            <a:lvl1pPr algn="l">
              <a:defRPr sz="1200" b="1" spc="80" baseline="0">
                <a:solidFill>
                  <a:schemeClr val="bg2">
                    <a:lumMod val="50000"/>
                  </a:schemeClr>
                </a:solidFill>
                <a:latin typeface="Prompt Light" panose="00000400000000000000" pitchFamily="2" charset="-34"/>
                <a:cs typeface="Prompt Light" panose="00000400000000000000" pitchFamily="2" charset="-34"/>
              </a:defRPr>
            </a:lvl1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105875603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ard Meeting Presentation 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">
            <a:extLst>
              <a:ext uri="{FF2B5EF4-FFF2-40B4-BE49-F238E27FC236}">
                <a16:creationId xmlns:a16="http://schemas.microsoft.com/office/drawing/2014/main" id="{8FB0F200-AA50-65BF-B8A5-04BACE72D337}"/>
              </a:ext>
            </a:extLst>
          </p:cNvPr>
          <p:cNvGrpSpPr/>
          <p:nvPr userDrawn="1"/>
        </p:nvGrpSpPr>
        <p:grpSpPr>
          <a:xfrm>
            <a:off x="218324" y="4823390"/>
            <a:ext cx="360070" cy="102466"/>
            <a:chOff x="0" y="0"/>
            <a:chExt cx="1340636" cy="381504"/>
          </a:xfrm>
        </p:grpSpPr>
        <p:sp>
          <p:nvSpPr>
            <p:cNvPr id="23" name="Rectangle">
              <a:extLst>
                <a:ext uri="{FF2B5EF4-FFF2-40B4-BE49-F238E27FC236}">
                  <a16:creationId xmlns:a16="http://schemas.microsoft.com/office/drawing/2014/main" id="{37ED589B-23DE-75AE-A9AB-CB53A5C5BB51}"/>
                </a:ext>
              </a:extLst>
            </p:cNvPr>
            <p:cNvSpPr/>
            <p:nvPr/>
          </p:nvSpPr>
          <p:spPr>
            <a:xfrm>
              <a:off x="0" y="152309"/>
              <a:ext cx="1012653" cy="52251"/>
            </a:xfrm>
            <a:prstGeom prst="rect">
              <a:avLst/>
            </a:prstGeom>
            <a:gradFill flip="none" rotWithShape="1">
              <a:gsLst>
                <a:gs pos="0">
                  <a:srgbClr val="F58F20"/>
                </a:gs>
                <a:gs pos="100000">
                  <a:srgbClr val="F05122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1275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  <p:sp>
          <p:nvSpPr>
            <p:cNvPr id="24" name="Circle">
              <a:extLst>
                <a:ext uri="{FF2B5EF4-FFF2-40B4-BE49-F238E27FC236}">
                  <a16:creationId xmlns:a16="http://schemas.microsoft.com/office/drawing/2014/main" id="{0BCCBFEC-E264-A42A-521A-63974EC9B825}"/>
                </a:ext>
              </a:extLst>
            </p:cNvPr>
            <p:cNvSpPr/>
            <p:nvPr/>
          </p:nvSpPr>
          <p:spPr>
            <a:xfrm>
              <a:off x="959132" y="0"/>
              <a:ext cx="381505" cy="381505"/>
            </a:xfrm>
            <a:prstGeom prst="ellipse">
              <a:avLst/>
            </a:prstGeom>
            <a:solidFill>
              <a:srgbClr val="F0522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1275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</p:grpSp>
    </p:spTree>
    <p:extLst>
      <p:ext uri="{BB962C8B-B14F-4D97-AF65-F5344CB8AC3E}">
        <p14:creationId xmlns:p14="http://schemas.microsoft.com/office/powerpoint/2010/main" val="3061613134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ard Meeting Presentation 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">
            <a:extLst>
              <a:ext uri="{FF2B5EF4-FFF2-40B4-BE49-F238E27FC236}">
                <a16:creationId xmlns:a16="http://schemas.microsoft.com/office/drawing/2014/main" id="{8FB0F200-AA50-65BF-B8A5-04BACE72D337}"/>
              </a:ext>
            </a:extLst>
          </p:cNvPr>
          <p:cNvGrpSpPr/>
          <p:nvPr userDrawn="1"/>
        </p:nvGrpSpPr>
        <p:grpSpPr>
          <a:xfrm>
            <a:off x="218324" y="4823390"/>
            <a:ext cx="360070" cy="102466"/>
            <a:chOff x="0" y="0"/>
            <a:chExt cx="1340636" cy="381504"/>
          </a:xfrm>
        </p:grpSpPr>
        <p:sp>
          <p:nvSpPr>
            <p:cNvPr id="23" name="Rectangle">
              <a:extLst>
                <a:ext uri="{FF2B5EF4-FFF2-40B4-BE49-F238E27FC236}">
                  <a16:creationId xmlns:a16="http://schemas.microsoft.com/office/drawing/2014/main" id="{37ED589B-23DE-75AE-A9AB-CB53A5C5BB51}"/>
                </a:ext>
              </a:extLst>
            </p:cNvPr>
            <p:cNvSpPr/>
            <p:nvPr/>
          </p:nvSpPr>
          <p:spPr>
            <a:xfrm>
              <a:off x="0" y="152309"/>
              <a:ext cx="1012653" cy="52251"/>
            </a:xfrm>
            <a:prstGeom prst="rect">
              <a:avLst/>
            </a:prstGeom>
            <a:gradFill flip="none" rotWithShape="1">
              <a:gsLst>
                <a:gs pos="0">
                  <a:srgbClr val="F58F20"/>
                </a:gs>
                <a:gs pos="100000">
                  <a:srgbClr val="F05122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1275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  <p:sp>
          <p:nvSpPr>
            <p:cNvPr id="24" name="Circle">
              <a:extLst>
                <a:ext uri="{FF2B5EF4-FFF2-40B4-BE49-F238E27FC236}">
                  <a16:creationId xmlns:a16="http://schemas.microsoft.com/office/drawing/2014/main" id="{0BCCBFEC-E264-A42A-521A-63974EC9B825}"/>
                </a:ext>
              </a:extLst>
            </p:cNvPr>
            <p:cNvSpPr/>
            <p:nvPr/>
          </p:nvSpPr>
          <p:spPr>
            <a:xfrm>
              <a:off x="959132" y="0"/>
              <a:ext cx="381505" cy="381505"/>
            </a:xfrm>
            <a:prstGeom prst="ellipse">
              <a:avLst/>
            </a:prstGeom>
            <a:solidFill>
              <a:srgbClr val="F0522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1275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85F8E5E-45E1-5DED-9248-9798C13F4E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2651" y="2712828"/>
            <a:ext cx="7906907" cy="71658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2700" spc="0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0 </a:t>
            </a:r>
            <a:r>
              <a:rPr lang="th-TH"/>
              <a:t>เรื่อง...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91F3D2-B91A-4046-1B2A-CA1B831522A7}"/>
              </a:ext>
            </a:extLst>
          </p:cNvPr>
          <p:cNvSpPr txBox="1"/>
          <p:nvPr userDrawn="1"/>
        </p:nvSpPr>
        <p:spPr>
          <a:xfrm>
            <a:off x="530806" y="2712828"/>
            <a:ext cx="1994136" cy="4667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5400" tIns="25400" rIns="25400" bIns="25400" numCol="1" spcCol="38100" rtlCol="0" anchor="t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h-TH" sz="2700" b="1">
                <a:solidFill>
                  <a:schemeClr val="tx1">
                    <a:lumMod val="75000"/>
                  </a:schemeClr>
                </a:solidFill>
                <a:latin typeface="Prompt Medium" panose="00000600000000000000" pitchFamily="2" charset="-34"/>
                <a:cs typeface="Prompt Medium" panose="00000600000000000000" pitchFamily="2" charset="-34"/>
              </a:rPr>
              <a:t>ระเบียบวาระที่</a:t>
            </a:r>
            <a:endParaRPr kumimoji="0" lang="th-TH" sz="2700" b="1" i="0" u="none" strike="noStrike" cap="none" spc="0" normalizeH="0" baseline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FillTx/>
              <a:latin typeface="Prompt Medium" panose="00000600000000000000" pitchFamily="2" charset="-34"/>
              <a:ea typeface="+mn-ea"/>
              <a:cs typeface="Prompt Medium" panose="00000600000000000000" pitchFamily="2" charset="-34"/>
              <a:sym typeface="Helvetica Neue"/>
            </a:endParaRPr>
          </a:p>
        </p:txBody>
      </p:sp>
      <p:sp>
        <p:nvSpPr>
          <p:cNvPr id="4" name="Text Placeholder 40">
            <a:extLst>
              <a:ext uri="{FF2B5EF4-FFF2-40B4-BE49-F238E27FC236}">
                <a16:creationId xmlns:a16="http://schemas.microsoft.com/office/drawing/2014/main" id="{6926DB76-F6CE-0726-A2D3-3993E749D26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90688" y="4656702"/>
            <a:ext cx="11025384" cy="1314180"/>
          </a:xfrm>
          <a:ln>
            <a:noFill/>
          </a:ln>
        </p:spPr>
        <p:txBody>
          <a:bodyPr lIns="180000" tIns="180000" rIns="180000" bIns="180000">
            <a:noAutofit/>
          </a:bodyPr>
          <a:lstStyle>
            <a:lvl1pPr>
              <a:lnSpc>
                <a:spcPct val="100000"/>
              </a:lnSpc>
              <a:spcBef>
                <a:spcPts val="300"/>
              </a:spcBef>
              <a:defRPr sz="1600">
                <a:solidFill>
                  <a:schemeClr val="tx1">
                    <a:lumMod val="7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400">
                <a:solidFill>
                  <a:schemeClr val="tx1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300"/>
              </a:spcBef>
              <a:defRPr sz="1200">
                <a:solidFill>
                  <a:schemeClr val="tx1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300"/>
              </a:spcBef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300"/>
              </a:spcBef>
              <a:defRPr sz="18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52C9185C-2175-06A1-ADEF-9B4A1F790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0806" y="11629"/>
            <a:ext cx="7008984" cy="365125"/>
          </a:xfrm>
          <a:prstGeom prst="rect">
            <a:avLst/>
          </a:prstGeom>
        </p:spPr>
        <p:txBody>
          <a:bodyPr/>
          <a:lstStyle>
            <a:lvl1pPr algn="l">
              <a:defRPr sz="1200" b="1" spc="80" baseline="0">
                <a:solidFill>
                  <a:schemeClr val="bg2">
                    <a:lumMod val="50000"/>
                  </a:schemeClr>
                </a:solidFill>
                <a:latin typeface="Prompt Light" panose="00000400000000000000" pitchFamily="2" charset="-34"/>
                <a:cs typeface="Prompt Light" panose="00000400000000000000" pitchFamily="2" charset="-34"/>
              </a:defRPr>
            </a:lvl1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414329945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ard Meeting Presentation 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">
            <a:extLst>
              <a:ext uri="{FF2B5EF4-FFF2-40B4-BE49-F238E27FC236}">
                <a16:creationId xmlns:a16="http://schemas.microsoft.com/office/drawing/2014/main" id="{8FB0F200-AA50-65BF-B8A5-04BACE72D337}"/>
              </a:ext>
            </a:extLst>
          </p:cNvPr>
          <p:cNvGrpSpPr/>
          <p:nvPr userDrawn="1"/>
        </p:nvGrpSpPr>
        <p:grpSpPr>
          <a:xfrm>
            <a:off x="218324" y="4823390"/>
            <a:ext cx="360070" cy="102466"/>
            <a:chOff x="0" y="0"/>
            <a:chExt cx="1340636" cy="381504"/>
          </a:xfrm>
        </p:grpSpPr>
        <p:sp>
          <p:nvSpPr>
            <p:cNvPr id="23" name="Rectangle">
              <a:extLst>
                <a:ext uri="{FF2B5EF4-FFF2-40B4-BE49-F238E27FC236}">
                  <a16:creationId xmlns:a16="http://schemas.microsoft.com/office/drawing/2014/main" id="{37ED589B-23DE-75AE-A9AB-CB53A5C5BB51}"/>
                </a:ext>
              </a:extLst>
            </p:cNvPr>
            <p:cNvSpPr/>
            <p:nvPr/>
          </p:nvSpPr>
          <p:spPr>
            <a:xfrm>
              <a:off x="0" y="152309"/>
              <a:ext cx="1012653" cy="52251"/>
            </a:xfrm>
            <a:prstGeom prst="rect">
              <a:avLst/>
            </a:prstGeom>
            <a:gradFill flip="none" rotWithShape="1">
              <a:gsLst>
                <a:gs pos="0">
                  <a:srgbClr val="F58F20"/>
                </a:gs>
                <a:gs pos="100000">
                  <a:srgbClr val="F05122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1275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  <p:sp>
          <p:nvSpPr>
            <p:cNvPr id="24" name="Circle">
              <a:extLst>
                <a:ext uri="{FF2B5EF4-FFF2-40B4-BE49-F238E27FC236}">
                  <a16:creationId xmlns:a16="http://schemas.microsoft.com/office/drawing/2014/main" id="{0BCCBFEC-E264-A42A-521A-63974EC9B825}"/>
                </a:ext>
              </a:extLst>
            </p:cNvPr>
            <p:cNvSpPr/>
            <p:nvPr/>
          </p:nvSpPr>
          <p:spPr>
            <a:xfrm>
              <a:off x="959132" y="0"/>
              <a:ext cx="381505" cy="381505"/>
            </a:xfrm>
            <a:prstGeom prst="ellipse">
              <a:avLst/>
            </a:prstGeom>
            <a:solidFill>
              <a:srgbClr val="F0522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1275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FC7D9D08-BFDB-6EB2-9BFC-313875C621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2651" y="2712831"/>
            <a:ext cx="7906907" cy="71658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2700" spc="0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0 </a:t>
            </a:r>
            <a:r>
              <a:rPr lang="th-TH"/>
              <a:t>เรื่อง...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C4FB33-0347-18D2-A280-9D3A42092B1B}"/>
              </a:ext>
            </a:extLst>
          </p:cNvPr>
          <p:cNvSpPr txBox="1"/>
          <p:nvPr userDrawn="1"/>
        </p:nvSpPr>
        <p:spPr>
          <a:xfrm>
            <a:off x="530806" y="2712831"/>
            <a:ext cx="1994136" cy="4667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5400" tIns="25400" rIns="25400" bIns="25400" numCol="1" spcCol="38100" rtlCol="0" anchor="t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h-TH" sz="2700" b="1">
                <a:solidFill>
                  <a:schemeClr val="tx1">
                    <a:lumMod val="75000"/>
                  </a:schemeClr>
                </a:solidFill>
                <a:latin typeface="Prompt Medium" panose="00000600000000000000" pitchFamily="2" charset="-34"/>
                <a:cs typeface="Prompt Medium" panose="00000600000000000000" pitchFamily="2" charset="-34"/>
              </a:rPr>
              <a:t>ระเบียบวาระที่</a:t>
            </a:r>
            <a:endParaRPr kumimoji="0" lang="th-TH" sz="2700" b="1" i="0" u="none" strike="noStrike" cap="none" spc="0" normalizeH="0" baseline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FillTx/>
              <a:latin typeface="Prompt Medium" panose="00000600000000000000" pitchFamily="2" charset="-34"/>
              <a:ea typeface="+mn-ea"/>
              <a:cs typeface="Prompt Medium" panose="00000600000000000000" pitchFamily="2" charset="-34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57031097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ard Meeting Presentation 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C7D9D08-BFDB-6EB2-9BFC-313875C621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2651" y="1798431"/>
            <a:ext cx="7906907" cy="71658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2700" spc="0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0 </a:t>
            </a:r>
            <a:r>
              <a:rPr lang="th-TH"/>
              <a:t>เรื่อง...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40EC2A6B-9A5D-470F-5DDE-B2B5F9A92D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55558" y="2345890"/>
            <a:ext cx="762000" cy="63420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tx1">
                    <a:lumMod val="75000"/>
                  </a:schemeClr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n-US" dirty="0"/>
              <a:t>0.00</a:t>
            </a:r>
            <a:endParaRPr lang="th-TH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E13CE8C4-0EB0-951B-8E7A-42A750756D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17558" y="2345890"/>
            <a:ext cx="9598514" cy="84617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lvl="0"/>
            <a:r>
              <a:rPr lang="th-TH"/>
              <a:t>ชื่อวาระ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BCCB1A-D7C5-B740-C460-93A4EEC3D64D}"/>
              </a:ext>
            </a:extLst>
          </p:cNvPr>
          <p:cNvSpPr txBox="1"/>
          <p:nvPr userDrawn="1"/>
        </p:nvSpPr>
        <p:spPr>
          <a:xfrm>
            <a:off x="530805" y="2345890"/>
            <a:ext cx="825225" cy="3898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t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h-TH" sz="2200">
                <a:solidFill>
                  <a:schemeClr val="tx1">
                    <a:lumMod val="75000"/>
                  </a:schemeClr>
                </a:solidFill>
                <a:latin typeface="Prompt Medium" panose="00000600000000000000" pitchFamily="2" charset="-34"/>
                <a:cs typeface="Prompt Medium" panose="00000600000000000000" pitchFamily="2" charset="-34"/>
              </a:rPr>
              <a:t>วาระที่</a:t>
            </a:r>
            <a:endParaRPr kumimoji="0" lang="th-TH" sz="2200" b="0" i="0" u="none" strike="noStrike" cap="none" spc="0" normalizeH="0" baseline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FillTx/>
              <a:latin typeface="Prompt Medium" panose="00000600000000000000" pitchFamily="2" charset="-34"/>
              <a:ea typeface="+mn-ea"/>
              <a:cs typeface="Prompt Medium" panose="00000600000000000000" pitchFamily="2" charset="-34"/>
              <a:sym typeface="Helvetica Neue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C4FB33-0347-18D2-A280-9D3A42092B1B}"/>
              </a:ext>
            </a:extLst>
          </p:cNvPr>
          <p:cNvSpPr txBox="1"/>
          <p:nvPr userDrawn="1"/>
        </p:nvSpPr>
        <p:spPr>
          <a:xfrm>
            <a:off x="530806" y="1798431"/>
            <a:ext cx="1994136" cy="4667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5400" tIns="25400" rIns="25400" bIns="25400" numCol="1" spcCol="38100" rtlCol="0" anchor="t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h-TH" sz="2700" b="1">
                <a:solidFill>
                  <a:schemeClr val="tx1">
                    <a:lumMod val="75000"/>
                  </a:schemeClr>
                </a:solidFill>
                <a:latin typeface="Prompt Medium" panose="00000600000000000000" pitchFamily="2" charset="-34"/>
                <a:cs typeface="Prompt Medium" panose="00000600000000000000" pitchFamily="2" charset="-34"/>
              </a:rPr>
              <a:t>ระเบียบวาระที่</a:t>
            </a:r>
            <a:endParaRPr kumimoji="0" lang="th-TH" sz="2700" b="1" i="0" u="none" strike="noStrike" cap="none" spc="0" normalizeH="0" baseline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FillTx/>
              <a:latin typeface="Prompt Medium" panose="00000600000000000000" pitchFamily="2" charset="-34"/>
              <a:ea typeface="+mn-ea"/>
              <a:cs typeface="Prompt Medium" panose="00000600000000000000" pitchFamily="2" charset="-34"/>
              <a:sym typeface="Helvetica Neue"/>
            </a:endParaRP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53728267-12F3-BD62-E9AE-5BB9CB59C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0806" y="11629"/>
            <a:ext cx="7000963" cy="365125"/>
          </a:xfrm>
          <a:prstGeom prst="rect">
            <a:avLst/>
          </a:prstGeom>
        </p:spPr>
        <p:txBody>
          <a:bodyPr/>
          <a:lstStyle>
            <a:lvl1pPr algn="l">
              <a:defRPr sz="1200" b="1" spc="80" baseline="0">
                <a:solidFill>
                  <a:schemeClr val="bg2">
                    <a:lumMod val="50000"/>
                  </a:schemeClr>
                </a:solidFill>
                <a:latin typeface="Prompt Light" panose="00000400000000000000" pitchFamily="2" charset="-34"/>
                <a:cs typeface="Prompt Light" panose="00000400000000000000" pitchFamily="2" charset="-34"/>
              </a:defRPr>
            </a:lvl1pPr>
          </a:lstStyle>
          <a:p>
            <a:endParaRPr lang="th-TH" dirty="0"/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CE296817-15EF-EE57-492B-CD5810F20B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55558" y="3233339"/>
            <a:ext cx="762000" cy="63420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tx1">
                    <a:lumMod val="75000"/>
                  </a:schemeClr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n-US" dirty="0"/>
              <a:t>0.00</a:t>
            </a:r>
            <a:endParaRPr lang="th-TH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390EAD37-9988-EDE6-B6F1-56E2D01E668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117558" y="3233339"/>
            <a:ext cx="9598514" cy="84617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lvl="0"/>
            <a:r>
              <a:rPr lang="th-TH"/>
              <a:t>ชื่อวาระ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65A50D-5030-255C-929E-E779747AB083}"/>
              </a:ext>
            </a:extLst>
          </p:cNvPr>
          <p:cNvSpPr txBox="1"/>
          <p:nvPr userDrawn="1"/>
        </p:nvSpPr>
        <p:spPr>
          <a:xfrm>
            <a:off x="530805" y="3233339"/>
            <a:ext cx="825225" cy="3898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t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h-TH" sz="2200">
                <a:solidFill>
                  <a:schemeClr val="tx1">
                    <a:lumMod val="75000"/>
                  </a:schemeClr>
                </a:solidFill>
                <a:latin typeface="Prompt Medium" panose="00000600000000000000" pitchFamily="2" charset="-34"/>
                <a:cs typeface="Prompt Medium" panose="00000600000000000000" pitchFamily="2" charset="-34"/>
              </a:rPr>
              <a:t>วาระที่</a:t>
            </a:r>
            <a:endParaRPr kumimoji="0" lang="th-TH" sz="2200" b="0" i="0" u="none" strike="noStrike" cap="none" spc="0" normalizeH="0" baseline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FillTx/>
              <a:latin typeface="Prompt Medium" panose="00000600000000000000" pitchFamily="2" charset="-34"/>
              <a:ea typeface="+mn-ea"/>
              <a:cs typeface="Prompt Medium" panose="00000600000000000000" pitchFamily="2" charset="-34"/>
              <a:sym typeface="Helvetica Neue"/>
            </a:endParaRPr>
          </a:p>
        </p:txBody>
      </p:sp>
      <p:grpSp>
        <p:nvGrpSpPr>
          <p:cNvPr id="10" name="Group">
            <a:extLst>
              <a:ext uri="{FF2B5EF4-FFF2-40B4-BE49-F238E27FC236}">
                <a16:creationId xmlns:a16="http://schemas.microsoft.com/office/drawing/2014/main" id="{F0354FAF-CA02-1467-3F3E-EABFA1E45311}"/>
              </a:ext>
            </a:extLst>
          </p:cNvPr>
          <p:cNvGrpSpPr/>
          <p:nvPr userDrawn="1"/>
        </p:nvGrpSpPr>
        <p:grpSpPr>
          <a:xfrm>
            <a:off x="218324" y="4823390"/>
            <a:ext cx="360070" cy="102466"/>
            <a:chOff x="0" y="0"/>
            <a:chExt cx="1340636" cy="381504"/>
          </a:xfrm>
        </p:grpSpPr>
        <p:sp>
          <p:nvSpPr>
            <p:cNvPr id="18" name="Rectangle">
              <a:extLst>
                <a:ext uri="{FF2B5EF4-FFF2-40B4-BE49-F238E27FC236}">
                  <a16:creationId xmlns:a16="http://schemas.microsoft.com/office/drawing/2014/main" id="{A79F9A5A-191E-A9A0-2754-8E825E810973}"/>
                </a:ext>
              </a:extLst>
            </p:cNvPr>
            <p:cNvSpPr/>
            <p:nvPr/>
          </p:nvSpPr>
          <p:spPr>
            <a:xfrm>
              <a:off x="0" y="152309"/>
              <a:ext cx="1012653" cy="52251"/>
            </a:xfrm>
            <a:prstGeom prst="rect">
              <a:avLst/>
            </a:prstGeom>
            <a:gradFill flip="none" rotWithShape="1">
              <a:gsLst>
                <a:gs pos="0">
                  <a:srgbClr val="F58F20"/>
                </a:gs>
                <a:gs pos="100000">
                  <a:srgbClr val="F05122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1275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  <p:sp>
          <p:nvSpPr>
            <p:cNvPr id="19" name="Circle">
              <a:extLst>
                <a:ext uri="{FF2B5EF4-FFF2-40B4-BE49-F238E27FC236}">
                  <a16:creationId xmlns:a16="http://schemas.microsoft.com/office/drawing/2014/main" id="{E9581BFE-FA1B-CEEE-9CA3-8FC6834AF70E}"/>
                </a:ext>
              </a:extLst>
            </p:cNvPr>
            <p:cNvSpPr/>
            <p:nvPr/>
          </p:nvSpPr>
          <p:spPr>
            <a:xfrm>
              <a:off x="959132" y="0"/>
              <a:ext cx="381505" cy="381505"/>
            </a:xfrm>
            <a:prstGeom prst="ellipse">
              <a:avLst/>
            </a:prstGeom>
            <a:solidFill>
              <a:srgbClr val="F0522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1275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</p:grpSp>
      <p:sp>
        <p:nvSpPr>
          <p:cNvPr id="20" name="Text Placeholder 40">
            <a:extLst>
              <a:ext uri="{FF2B5EF4-FFF2-40B4-BE49-F238E27FC236}">
                <a16:creationId xmlns:a16="http://schemas.microsoft.com/office/drawing/2014/main" id="{2C4AF488-0DFE-3A71-6E77-BE2500DC19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90688" y="4656702"/>
            <a:ext cx="11025384" cy="1314180"/>
          </a:xfrm>
          <a:ln>
            <a:noFill/>
          </a:ln>
        </p:spPr>
        <p:txBody>
          <a:bodyPr lIns="180000" tIns="180000" rIns="180000" bIns="180000">
            <a:noAutofit/>
          </a:bodyPr>
          <a:lstStyle>
            <a:lvl1pPr>
              <a:lnSpc>
                <a:spcPct val="100000"/>
              </a:lnSpc>
              <a:spcBef>
                <a:spcPts val="300"/>
              </a:spcBef>
              <a:defRPr sz="1600">
                <a:solidFill>
                  <a:schemeClr val="tx1">
                    <a:lumMod val="7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400">
                <a:solidFill>
                  <a:schemeClr val="tx1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300"/>
              </a:spcBef>
              <a:defRPr sz="1200">
                <a:solidFill>
                  <a:schemeClr val="tx1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300"/>
              </a:spcBef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300"/>
              </a:spcBef>
              <a:defRPr sz="18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88262259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ard Meeting Presentation 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">
            <a:extLst>
              <a:ext uri="{FF2B5EF4-FFF2-40B4-BE49-F238E27FC236}">
                <a16:creationId xmlns:a16="http://schemas.microsoft.com/office/drawing/2014/main" id="{8FB0F200-AA50-65BF-B8A5-04BACE72D337}"/>
              </a:ext>
            </a:extLst>
          </p:cNvPr>
          <p:cNvGrpSpPr/>
          <p:nvPr userDrawn="1"/>
        </p:nvGrpSpPr>
        <p:grpSpPr>
          <a:xfrm>
            <a:off x="218324" y="5344761"/>
            <a:ext cx="360070" cy="102466"/>
            <a:chOff x="0" y="0"/>
            <a:chExt cx="1340636" cy="381504"/>
          </a:xfrm>
        </p:grpSpPr>
        <p:sp>
          <p:nvSpPr>
            <p:cNvPr id="23" name="Rectangle">
              <a:extLst>
                <a:ext uri="{FF2B5EF4-FFF2-40B4-BE49-F238E27FC236}">
                  <a16:creationId xmlns:a16="http://schemas.microsoft.com/office/drawing/2014/main" id="{37ED589B-23DE-75AE-A9AB-CB53A5C5BB51}"/>
                </a:ext>
              </a:extLst>
            </p:cNvPr>
            <p:cNvSpPr/>
            <p:nvPr/>
          </p:nvSpPr>
          <p:spPr>
            <a:xfrm>
              <a:off x="0" y="152309"/>
              <a:ext cx="1012653" cy="52251"/>
            </a:xfrm>
            <a:prstGeom prst="rect">
              <a:avLst/>
            </a:prstGeom>
            <a:gradFill flip="none" rotWithShape="1">
              <a:gsLst>
                <a:gs pos="0">
                  <a:srgbClr val="F58F20"/>
                </a:gs>
                <a:gs pos="100000">
                  <a:srgbClr val="F05122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1275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  <p:sp>
          <p:nvSpPr>
            <p:cNvPr id="24" name="Circle">
              <a:extLst>
                <a:ext uri="{FF2B5EF4-FFF2-40B4-BE49-F238E27FC236}">
                  <a16:creationId xmlns:a16="http://schemas.microsoft.com/office/drawing/2014/main" id="{0BCCBFEC-E264-A42A-521A-63974EC9B825}"/>
                </a:ext>
              </a:extLst>
            </p:cNvPr>
            <p:cNvSpPr/>
            <p:nvPr/>
          </p:nvSpPr>
          <p:spPr>
            <a:xfrm>
              <a:off x="959132" y="0"/>
              <a:ext cx="381505" cy="381505"/>
            </a:xfrm>
            <a:prstGeom prst="ellipse">
              <a:avLst/>
            </a:prstGeom>
            <a:solidFill>
              <a:srgbClr val="F0522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1275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FC7D9D08-BFDB-6EB2-9BFC-313875C621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2651" y="1798431"/>
            <a:ext cx="7906907" cy="71658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2700" spc="0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0 </a:t>
            </a:r>
            <a:r>
              <a:rPr lang="th-TH"/>
              <a:t>เรื่อง...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40EC2A6B-9A5D-470F-5DDE-B2B5F9A92D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55558" y="2345890"/>
            <a:ext cx="762000" cy="63420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tx1">
                    <a:lumMod val="75000"/>
                  </a:schemeClr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n-US" dirty="0"/>
              <a:t>0.00</a:t>
            </a:r>
            <a:endParaRPr lang="th-TH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E13CE8C4-0EB0-951B-8E7A-42A750756D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17558" y="2345890"/>
            <a:ext cx="9598514" cy="84617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lvl="0"/>
            <a:r>
              <a:rPr lang="th-TH"/>
              <a:t>ชื่อวาระ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BCCB1A-D7C5-B740-C460-93A4EEC3D64D}"/>
              </a:ext>
            </a:extLst>
          </p:cNvPr>
          <p:cNvSpPr txBox="1"/>
          <p:nvPr userDrawn="1"/>
        </p:nvSpPr>
        <p:spPr>
          <a:xfrm>
            <a:off x="530805" y="2345890"/>
            <a:ext cx="825225" cy="3898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t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h-TH" sz="2200">
                <a:solidFill>
                  <a:schemeClr val="tx1">
                    <a:lumMod val="75000"/>
                  </a:schemeClr>
                </a:solidFill>
                <a:latin typeface="Prompt Medium" panose="00000600000000000000" pitchFamily="2" charset="-34"/>
                <a:cs typeface="Prompt Medium" panose="00000600000000000000" pitchFamily="2" charset="-34"/>
              </a:rPr>
              <a:t>วาระที่</a:t>
            </a:r>
            <a:endParaRPr kumimoji="0" lang="th-TH" sz="2200" b="0" i="0" u="none" strike="noStrike" cap="none" spc="0" normalizeH="0" baseline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FillTx/>
              <a:latin typeface="Prompt Medium" panose="00000600000000000000" pitchFamily="2" charset="-34"/>
              <a:ea typeface="+mn-ea"/>
              <a:cs typeface="Prompt Medium" panose="00000600000000000000" pitchFamily="2" charset="-34"/>
              <a:sym typeface="Helvetica Neue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C4FB33-0347-18D2-A280-9D3A42092B1B}"/>
              </a:ext>
            </a:extLst>
          </p:cNvPr>
          <p:cNvSpPr txBox="1"/>
          <p:nvPr userDrawn="1"/>
        </p:nvSpPr>
        <p:spPr>
          <a:xfrm>
            <a:off x="530806" y="1798431"/>
            <a:ext cx="1994136" cy="4667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5400" tIns="25400" rIns="25400" bIns="25400" numCol="1" spcCol="38100" rtlCol="0" anchor="t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h-TH" sz="2700" b="1">
                <a:solidFill>
                  <a:schemeClr val="tx1">
                    <a:lumMod val="75000"/>
                  </a:schemeClr>
                </a:solidFill>
                <a:latin typeface="Prompt Medium" panose="00000600000000000000" pitchFamily="2" charset="-34"/>
                <a:cs typeface="Prompt Medium" panose="00000600000000000000" pitchFamily="2" charset="-34"/>
              </a:rPr>
              <a:t>ระเบียบวาระที่</a:t>
            </a:r>
            <a:endParaRPr kumimoji="0" lang="th-TH" sz="2700" b="1" i="0" u="none" strike="noStrike" cap="none" spc="0" normalizeH="0" baseline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FillTx/>
              <a:latin typeface="Prompt Medium" panose="00000600000000000000" pitchFamily="2" charset="-34"/>
              <a:ea typeface="+mn-ea"/>
              <a:cs typeface="Prompt Medium" panose="00000600000000000000" pitchFamily="2" charset="-34"/>
              <a:sym typeface="Helvetica Neue"/>
            </a:endParaRP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53728267-12F3-BD62-E9AE-5BB9CB59C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0805" y="11629"/>
            <a:ext cx="7002759" cy="365125"/>
          </a:xfrm>
          <a:prstGeom prst="rect">
            <a:avLst/>
          </a:prstGeom>
        </p:spPr>
        <p:txBody>
          <a:bodyPr/>
          <a:lstStyle>
            <a:lvl1pPr algn="l">
              <a:defRPr sz="1200" b="1" spc="80" baseline="0">
                <a:solidFill>
                  <a:schemeClr val="bg2">
                    <a:lumMod val="50000"/>
                  </a:schemeClr>
                </a:solidFill>
                <a:latin typeface="Prompt Light" panose="00000400000000000000" pitchFamily="2" charset="-34"/>
                <a:cs typeface="Prompt Light" panose="00000400000000000000" pitchFamily="2" charset="-34"/>
              </a:defRPr>
            </a:lvl1pPr>
          </a:lstStyle>
          <a:p>
            <a:endParaRPr lang="th-TH" dirty="0"/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CE296817-15EF-EE57-492B-CD5810F20B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55558" y="3233339"/>
            <a:ext cx="762000" cy="63420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tx1">
                    <a:lumMod val="75000"/>
                  </a:schemeClr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n-US" dirty="0"/>
              <a:t>0.00</a:t>
            </a:r>
            <a:endParaRPr lang="th-TH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390EAD37-9988-EDE6-B6F1-56E2D01E668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117558" y="3233339"/>
            <a:ext cx="9598514" cy="84617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lvl="0"/>
            <a:r>
              <a:rPr lang="th-TH"/>
              <a:t>ชื่อวาระ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65A50D-5030-255C-929E-E779747AB083}"/>
              </a:ext>
            </a:extLst>
          </p:cNvPr>
          <p:cNvSpPr txBox="1"/>
          <p:nvPr userDrawn="1"/>
        </p:nvSpPr>
        <p:spPr>
          <a:xfrm>
            <a:off x="530805" y="3233339"/>
            <a:ext cx="825225" cy="3898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t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h-TH" sz="2200">
                <a:solidFill>
                  <a:schemeClr val="tx1">
                    <a:lumMod val="75000"/>
                  </a:schemeClr>
                </a:solidFill>
                <a:latin typeface="Prompt Medium" panose="00000600000000000000" pitchFamily="2" charset="-34"/>
                <a:cs typeface="Prompt Medium" panose="00000600000000000000" pitchFamily="2" charset="-34"/>
              </a:rPr>
              <a:t>วาระที่</a:t>
            </a:r>
            <a:endParaRPr kumimoji="0" lang="th-TH" sz="2200" b="0" i="0" u="none" strike="noStrike" cap="none" spc="0" normalizeH="0" baseline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FillTx/>
              <a:latin typeface="Prompt Medium" panose="00000600000000000000" pitchFamily="2" charset="-34"/>
              <a:ea typeface="+mn-ea"/>
              <a:cs typeface="Prompt Medium" panose="00000600000000000000" pitchFamily="2" charset="-34"/>
              <a:sym typeface="Helvetica Neue"/>
            </a:endParaRP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78B4091-48CB-518B-05A8-6867F4BA9E5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355558" y="4132100"/>
            <a:ext cx="762000" cy="63420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tx1">
                    <a:lumMod val="75000"/>
                  </a:schemeClr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n-US" dirty="0"/>
              <a:t>0.00</a:t>
            </a:r>
            <a:endParaRPr lang="th-TH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22CE2BD0-CD6E-D836-AE29-374E0D02C5E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117558" y="4132100"/>
            <a:ext cx="9598514" cy="84617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lvl="0"/>
            <a:r>
              <a:rPr lang="th-TH"/>
              <a:t>ชื่อวาระ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F7C911-AC6F-EC4B-9857-5B898ACA798A}"/>
              </a:ext>
            </a:extLst>
          </p:cNvPr>
          <p:cNvSpPr txBox="1"/>
          <p:nvPr userDrawn="1"/>
        </p:nvSpPr>
        <p:spPr>
          <a:xfrm>
            <a:off x="530805" y="4132100"/>
            <a:ext cx="825225" cy="3898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t">
            <a:spAutoFit/>
          </a:bodyPr>
          <a:lstStyle/>
          <a:p>
            <a:pPr marL="0" marR="0" indent="0" algn="l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h-TH" sz="2200">
                <a:solidFill>
                  <a:schemeClr val="tx1">
                    <a:lumMod val="75000"/>
                  </a:schemeClr>
                </a:solidFill>
                <a:latin typeface="Prompt Medium" panose="00000600000000000000" pitchFamily="2" charset="-34"/>
                <a:cs typeface="Prompt Medium" panose="00000600000000000000" pitchFamily="2" charset="-34"/>
              </a:rPr>
              <a:t>วาระที่</a:t>
            </a:r>
            <a:endParaRPr kumimoji="0" lang="th-TH" sz="2200" b="0" i="0" u="none" strike="noStrike" cap="none" spc="0" normalizeH="0" baseline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FillTx/>
              <a:latin typeface="Prompt Medium" panose="00000600000000000000" pitchFamily="2" charset="-34"/>
              <a:ea typeface="+mn-ea"/>
              <a:cs typeface="Prompt Medium" panose="00000600000000000000" pitchFamily="2" charset="-34"/>
              <a:sym typeface="Helvetica Neue"/>
            </a:endParaRPr>
          </a:p>
        </p:txBody>
      </p:sp>
      <p:sp>
        <p:nvSpPr>
          <p:cNvPr id="17" name="Text Placeholder 40">
            <a:extLst>
              <a:ext uri="{FF2B5EF4-FFF2-40B4-BE49-F238E27FC236}">
                <a16:creationId xmlns:a16="http://schemas.microsoft.com/office/drawing/2014/main" id="{7EB294B8-0956-D7F0-3E6F-7ECA174CB4C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90688" y="5210156"/>
            <a:ext cx="11025384" cy="1206687"/>
          </a:xfrm>
          <a:ln>
            <a:noFill/>
          </a:ln>
        </p:spPr>
        <p:txBody>
          <a:bodyPr lIns="180000" tIns="180000" rIns="180000" bIns="180000">
            <a:noAutofit/>
          </a:bodyPr>
          <a:lstStyle>
            <a:lvl1pPr>
              <a:lnSpc>
                <a:spcPct val="100000"/>
              </a:lnSpc>
              <a:spcBef>
                <a:spcPts val="300"/>
              </a:spcBef>
              <a:defRPr sz="1600">
                <a:solidFill>
                  <a:schemeClr val="tx1">
                    <a:lumMod val="7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400">
                <a:solidFill>
                  <a:schemeClr val="tx1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300"/>
              </a:spcBef>
              <a:defRPr sz="1200">
                <a:solidFill>
                  <a:schemeClr val="tx1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300"/>
              </a:spcBef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300"/>
              </a:spcBef>
              <a:defRPr sz="18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59172902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ard Meeting Presentation I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">
            <a:extLst>
              <a:ext uri="{FF2B5EF4-FFF2-40B4-BE49-F238E27FC236}">
                <a16:creationId xmlns:a16="http://schemas.microsoft.com/office/drawing/2014/main" id="{8FB0F200-AA50-65BF-B8A5-04BACE72D337}"/>
              </a:ext>
            </a:extLst>
          </p:cNvPr>
          <p:cNvGrpSpPr/>
          <p:nvPr userDrawn="1"/>
        </p:nvGrpSpPr>
        <p:grpSpPr>
          <a:xfrm>
            <a:off x="218324" y="4823390"/>
            <a:ext cx="360070" cy="102466"/>
            <a:chOff x="0" y="0"/>
            <a:chExt cx="1340636" cy="381504"/>
          </a:xfrm>
        </p:grpSpPr>
        <p:sp>
          <p:nvSpPr>
            <p:cNvPr id="23" name="Rectangle">
              <a:extLst>
                <a:ext uri="{FF2B5EF4-FFF2-40B4-BE49-F238E27FC236}">
                  <a16:creationId xmlns:a16="http://schemas.microsoft.com/office/drawing/2014/main" id="{37ED589B-23DE-75AE-A9AB-CB53A5C5BB51}"/>
                </a:ext>
              </a:extLst>
            </p:cNvPr>
            <p:cNvSpPr/>
            <p:nvPr/>
          </p:nvSpPr>
          <p:spPr>
            <a:xfrm>
              <a:off x="0" y="152309"/>
              <a:ext cx="1012653" cy="52251"/>
            </a:xfrm>
            <a:prstGeom prst="rect">
              <a:avLst/>
            </a:prstGeom>
            <a:gradFill flip="none" rotWithShape="1">
              <a:gsLst>
                <a:gs pos="0">
                  <a:srgbClr val="F58F20"/>
                </a:gs>
                <a:gs pos="100000">
                  <a:srgbClr val="F05122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1275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  <p:sp>
          <p:nvSpPr>
            <p:cNvPr id="24" name="Circle">
              <a:extLst>
                <a:ext uri="{FF2B5EF4-FFF2-40B4-BE49-F238E27FC236}">
                  <a16:creationId xmlns:a16="http://schemas.microsoft.com/office/drawing/2014/main" id="{0BCCBFEC-E264-A42A-521A-63974EC9B825}"/>
                </a:ext>
              </a:extLst>
            </p:cNvPr>
            <p:cNvSpPr/>
            <p:nvPr/>
          </p:nvSpPr>
          <p:spPr>
            <a:xfrm>
              <a:off x="959132" y="0"/>
              <a:ext cx="381505" cy="381505"/>
            </a:xfrm>
            <a:prstGeom prst="ellipse">
              <a:avLst/>
            </a:prstGeom>
            <a:solidFill>
              <a:srgbClr val="F0522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1275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6C660E8E-C4F2-A482-3AC1-651E925CF4BB}"/>
              </a:ext>
            </a:extLst>
          </p:cNvPr>
          <p:cNvSpPr/>
          <p:nvPr userDrawn="1"/>
        </p:nvSpPr>
        <p:spPr>
          <a:xfrm>
            <a:off x="399724" y="1781724"/>
            <a:ext cx="11800298" cy="1797928"/>
          </a:xfrm>
          <a:prstGeom prst="rect">
            <a:avLst/>
          </a:prstGeom>
          <a:gradFill>
            <a:gsLst>
              <a:gs pos="100000">
                <a:srgbClr val="F05521">
                  <a:alpha val="20000"/>
                </a:srgbClr>
              </a:gs>
              <a:gs pos="5000">
                <a:schemeClr val="bg1"/>
              </a:gs>
            </a:gsLst>
            <a:lin ang="0" scaled="1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th-TH" sz="800" b="0" i="0" u="none" strike="noStrike" cap="none" spc="0" normalizeH="0" baseline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th-TH" sz="1600" b="0" i="0" u="none" strike="noStrike" cap="none" spc="0" normalizeH="0" baseline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750" b="1" i="0" u="none" strike="noStrike" cap="none" spc="0" normalizeH="0" baseline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FillTx/>
                <a:latin typeface="Prompt Medium" panose="00000600000000000000" pitchFamily="2" charset="-34"/>
                <a:ea typeface="Helvetica Neue Medium"/>
                <a:cs typeface="Prompt Medium" panose="00000600000000000000" pitchFamily="2" charset="-34"/>
                <a:sym typeface="Helvetica Neue Medium"/>
              </a:rPr>
              <a:t>BACKUP</a:t>
            </a:r>
            <a:endParaRPr kumimoji="0" lang="th-TH" sz="5750" b="1" i="0" u="none" strike="noStrike" cap="none" spc="0" normalizeH="0" baseline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FillTx/>
              <a:latin typeface="Prompt Medium" panose="00000600000000000000" pitchFamily="2" charset="-34"/>
              <a:ea typeface="Helvetica Neue Medium"/>
              <a:cs typeface="Prompt Medium" panose="00000600000000000000" pitchFamily="2" charset="-34"/>
              <a:sym typeface="Helvetica Neue Medium"/>
            </a:endParaRPr>
          </a:p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th-TH" sz="1600" b="0" i="0" u="none" strike="noStrike" cap="none" spc="0" normalizeH="0" baseline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th-TH" sz="1600" b="0" i="0" u="none" strike="noStrike" cap="none" spc="0" normalizeH="0" baseline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Text Placeholder 40">
            <a:extLst>
              <a:ext uri="{FF2B5EF4-FFF2-40B4-BE49-F238E27FC236}">
                <a16:creationId xmlns:a16="http://schemas.microsoft.com/office/drawing/2014/main" id="{E550E609-7FDC-CB5E-D3CA-E04AAB39A97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90688" y="4656702"/>
            <a:ext cx="11025384" cy="1314180"/>
          </a:xfrm>
          <a:ln>
            <a:noFill/>
          </a:ln>
        </p:spPr>
        <p:txBody>
          <a:bodyPr lIns="180000" tIns="180000" rIns="180000" bIns="180000">
            <a:noAutofit/>
          </a:bodyPr>
          <a:lstStyle>
            <a:lvl1pPr>
              <a:lnSpc>
                <a:spcPct val="100000"/>
              </a:lnSpc>
              <a:spcBef>
                <a:spcPts val="300"/>
              </a:spcBef>
              <a:defRPr sz="1600">
                <a:solidFill>
                  <a:schemeClr val="tx1">
                    <a:lumMod val="7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400">
                <a:solidFill>
                  <a:schemeClr val="tx1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300"/>
              </a:spcBef>
              <a:defRPr sz="1200">
                <a:solidFill>
                  <a:schemeClr val="tx1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300"/>
              </a:spcBef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300"/>
              </a:spcBef>
              <a:defRPr sz="18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452AB0-DE9A-4330-76FE-10FAF5D26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0806" y="11629"/>
            <a:ext cx="7008984" cy="365125"/>
          </a:xfrm>
          <a:prstGeom prst="rect">
            <a:avLst/>
          </a:prstGeom>
        </p:spPr>
        <p:txBody>
          <a:bodyPr/>
          <a:lstStyle>
            <a:lvl1pPr algn="l">
              <a:defRPr sz="1200" b="1" spc="80" baseline="0">
                <a:solidFill>
                  <a:schemeClr val="bg2">
                    <a:lumMod val="50000"/>
                  </a:schemeClr>
                </a:solidFill>
                <a:latin typeface="Prompt Light" panose="00000400000000000000" pitchFamily="2" charset="-34"/>
                <a:cs typeface="Prompt Light" panose="00000400000000000000" pitchFamily="2" charset="-34"/>
              </a:defRPr>
            </a:lvl1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982547300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h-TH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h-TH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ECDF48D-6EB9-4F54-8394-15E04A5B7999}" type="slidenum">
              <a:rPr kumimoji="0" lang="th-TH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th-TH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73463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FEA7BE8-1BF5-4E82-8F4D-D6C70E2F5372}"/>
              </a:ext>
            </a:extLst>
          </p:cNvPr>
          <p:cNvSpPr/>
          <p:nvPr userDrawn="1"/>
        </p:nvSpPr>
        <p:spPr>
          <a:xfrm>
            <a:off x="0" y="6355976"/>
            <a:ext cx="12192000" cy="502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nit"/>
              <a:ea typeface="+mn-ea"/>
              <a:cs typeface="Kanit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81570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ECDF48D-6EB9-4F54-8394-15E04A5B7999}" type="slidenum">
              <a:rPr kumimoji="0" lang="th-TH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th-TH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Arial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391777"/>
            <a:ext cx="12192000" cy="392400"/>
          </a:xfrm>
          <a:prstGeom prst="rect">
            <a:avLst/>
          </a:prstGeom>
          <a:solidFill>
            <a:srgbClr val="3D5185">
              <a:alpha val="25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h-TH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7015"/>
            <a:ext cx="12192000" cy="392400"/>
          </a:xfrm>
          <a:prstGeom prst="rect">
            <a:avLst/>
          </a:prstGeom>
        </p:spPr>
        <p:txBody>
          <a:bodyPr wrap="none" tIns="72000" anchor="ctr">
            <a:noAutofit/>
          </a:bodyPr>
          <a:lstStyle>
            <a:lvl1pPr>
              <a:defRPr lang="th-TH" sz="1800" b="1" dirty="0">
                <a:solidFill>
                  <a:srgbClr val="3D5185"/>
                </a:solidFill>
                <a:latin typeface="+mj-lt"/>
                <a:ea typeface="+mn-ea"/>
                <a:cs typeface="Kanit" panose="00000500000000000000" pitchFamily="2" charset="-34"/>
              </a:defRPr>
            </a:lvl1pPr>
          </a:lstStyle>
          <a:p>
            <a:pPr marL="0" lvl="0" indent="0" algn="ctr">
              <a:buClr>
                <a:schemeClr val="tx2">
                  <a:lumMod val="60000"/>
                  <a:lumOff val="40000"/>
                </a:schemeClr>
              </a:buClr>
              <a:buSzPct val="75000"/>
              <a:buFont typeface="Wingdings" panose="05000000000000000000" pitchFamily="2" charset="2"/>
            </a:pPr>
            <a:r>
              <a:rPr lang="en-US" dirty="0"/>
              <a:t>Click to edit Master title style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204255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2F2A69-B8E9-4792-B7CC-50BEEBABBC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600" b="1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‹#›</a:t>
            </a:fld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3FD9BB2-976C-440C-9AB5-3DB5164177FB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chemeClr val="bg1"/>
          </a:solidFill>
          <a:ln w="381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AEA0B6-F2B7-49DD-B72A-1F925F2CD3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6621670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2A732D1-CDF1-4B4C-9EE0-A3B6E073D5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" y="119078"/>
            <a:ext cx="12191998" cy="4608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lvl1pPr marL="0" indent="0">
              <a:buNone/>
              <a:def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anit Medium" panose="00000600000000000000" pitchFamily="2" charset="-34"/>
                <a:ea typeface="微软雅黑" panose="020B0503020204020204" pitchFamily="34" charset="-122"/>
                <a:cs typeface="Kanit Medium" panose="00000600000000000000" pitchFamily="2" charset="-34"/>
              </a:defRPr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C27FE0-2B63-464E-A75D-4D9CD2D36470}"/>
              </a:ext>
            </a:extLst>
          </p:cNvPr>
          <p:cNvSpPr/>
          <p:nvPr userDrawn="1"/>
        </p:nvSpPr>
        <p:spPr>
          <a:xfrm>
            <a:off x="5443538" y="653072"/>
            <a:ext cx="1304925" cy="57182"/>
          </a:xfrm>
          <a:prstGeom prst="rect">
            <a:avLst/>
          </a:prstGeom>
          <a:solidFill>
            <a:srgbClr val="FEB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26474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GA2" type="tx">
  <p:cSld name="DGA2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5977052" y="6536531"/>
            <a:ext cx="233135" cy="65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11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11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11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11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11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11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11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11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11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9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94828715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3B661-61BC-4758-875D-C66BE45B4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1DF3EA-7099-49DC-A468-DB0DEC1BF6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4C72F0-5866-4CEC-AE60-9F5B79476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ABAC2-5386-43F5-8AE7-7D988D2CDFB8}" type="datetime1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28D9-DF13-4A0E-92E0-7D150359A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47AE0DE-4583-1631-9A8F-2CBCBAB6AF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99105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+mn-lt"/>
                <a:cs typeface="TH SarabunPSK" panose="020B0500040200020003" pitchFamily="34" charset="-34"/>
              </a:defRPr>
            </a:lvl1pPr>
          </a:lstStyle>
          <a:p>
            <a:fld id="{C787E290-76B0-4EA1-9FB1-BF333C18EE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7238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865C3-B82C-A95D-3632-8CB763921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C6E390-6A07-A3FC-E794-A4700C5FB6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15F660-86F1-C8EC-F550-2A34FC2BC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784D-617F-4D3B-96C5-03A2F3B7B467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0D0092-1AD8-3606-23CA-478B6C7AF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19B332-7405-3C36-06FE-32D84B5B1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09C81-CE21-41C3-96C6-4978DB894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1010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24A8C-4206-1A83-968D-13FD6AD89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460490-84BD-D723-BDCF-284477422C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68A1F-E59E-FB26-10F6-FDEDB20B4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784D-617F-4D3B-96C5-03A2F3B7B467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607F3C-8FA8-E134-5D24-070C46F94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83EFDA-2FF4-24DB-ADEC-936DC25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09C81-CE21-41C3-96C6-4978DB894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3549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A30C2-3D2F-A950-AE45-A5C193D50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EFBDF3-4274-8904-A292-2E51691EE8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7104B-1DCB-D932-2DE4-4F8BE54E7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784D-617F-4D3B-96C5-03A2F3B7B467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D2F475-6870-159E-D158-29812E16D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B64504-BE9F-8FAF-C16B-684E62CC9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09C81-CE21-41C3-96C6-4978DB894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0000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26DF-7605-5B1A-C5F9-879D3AC05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A14694-3C7D-E0E3-52C6-B9B5335CE3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059C37-5901-0DF3-52F0-3561A49E7E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C5AF7A-646B-7A03-2F54-0A5E492F5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784D-617F-4D3B-96C5-03A2F3B7B467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A3D9A2-77DE-A4D5-D02D-01FBC1C3C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5013D3-98BE-827F-3DB0-B27E87968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09C81-CE21-41C3-96C6-4978DB894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24566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91689-B190-C19D-7594-1A9D689C5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954B1-BA5A-7671-9CAD-2C1A0FBE4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1ED59E-462E-2E3B-2841-256EDD7EC1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8600D2-F43A-6398-DD18-496CA2CB74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748F44-0D26-B612-78EB-3049D43D1F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5113C2-0DFF-5B79-4302-AE3FA8AB4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784D-617F-4D3B-96C5-03A2F3B7B467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B51848-9540-A52C-2FDF-97E4C5871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6B31FA-B033-393E-4861-9C1516D84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09C81-CE21-41C3-96C6-4978DB894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77664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F16A2-9BD2-E459-9987-C319FA00A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947DCB-D549-9C52-CEBC-0549AA3BD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784D-617F-4D3B-96C5-03A2F3B7B467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8B40DC-C363-10D8-0150-6D7C9FE3A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B1AFEF-487D-E264-C384-B73C58B2E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09C81-CE21-41C3-96C6-4978DB894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22635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FBE1DF-A478-B9EA-7513-87257D59E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784D-617F-4D3B-96C5-03A2F3B7B467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184EE8-C2A9-83F8-2DD4-E03B7BA6A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E96B9D-5FC9-65A7-1815-14063206B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09C81-CE21-41C3-96C6-4978DB894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55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50FF8DB8-CDEF-4DDF-8454-28BE1A3528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/>
              <a:pPr algn="r">
                <a:defRPr/>
              </a:pPr>
              <a:t>‹#›</a:t>
            </a:fld>
            <a:endParaRPr lang="th-TH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773326-B884-4C8E-8285-D9C9318CE9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3539"/>
          <a:stretch/>
        </p:blipFill>
        <p:spPr>
          <a:xfrm>
            <a:off x="9080951" y="28281"/>
            <a:ext cx="3111049" cy="66716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C4C37A-C67F-4AAC-A9CB-49A20F28E39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51" y="169087"/>
            <a:ext cx="744370" cy="626063"/>
          </a:xfrm>
          <a:prstGeom prst="rect">
            <a:avLst/>
          </a:prstGeom>
          <a:effectLst>
            <a:softEdge rad="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2B3C41-8EF4-48CA-8FC4-16C283846F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2" r="58149" b="10342"/>
          <a:stretch/>
        </p:blipFill>
        <p:spPr>
          <a:xfrm>
            <a:off x="8700639" y="0"/>
            <a:ext cx="3491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5361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95BBD-DAD2-650B-006B-BE01D81B1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08143-90FA-A3DF-794C-130A02BD7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711BD3-0759-CD28-AAE5-E966F240DF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4AC461-B5B5-48BD-34D9-3DA08AA5A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784D-617F-4D3B-96C5-03A2F3B7B467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915730-B2BA-B5C7-AC97-BAACAB3A9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DD0CDF-AFAE-30C6-04F6-DEFDA6AC8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09C81-CE21-41C3-96C6-4978DB894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44619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90003-4DEA-7268-6E04-CEC52B320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687735-B8B2-C672-841E-8C5F1E7BE5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3BBC81-0EE9-4F27-3DEE-0DFA0B742E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AC7740-F529-68DF-695C-2808E5C2D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784D-617F-4D3B-96C5-03A2F3B7B467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438ED4-02F2-E736-9CA3-C7743A4C8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9924BE-14E7-370E-E5BF-D66766170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09C81-CE21-41C3-96C6-4978DB894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64044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3B7D3-CF94-EA5F-CF8C-67D3D9469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7E3E0F-6CD9-0C29-412C-4F9BB87FC2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D556A6-606E-0D0F-B6FE-BF0DDF949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784D-617F-4D3B-96C5-03A2F3B7B467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89C4D9-ACDA-26A9-1023-B42CBA6C9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D23A5D-F5A1-4D09-2E33-1026F7507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09C81-CE21-41C3-96C6-4978DB894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23903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BA1958-7603-CB1D-F51F-4D991D57C1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E6970F-4F89-0485-AF4A-3AE07D5155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B9962F-E85B-47BF-F32B-05D2CD194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784D-617F-4D3B-96C5-03A2F3B7B467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44F6A0-132A-C637-B42D-1A5B7DCA7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0189C6-A26C-B1B1-C0AF-C26B5AACD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09C81-CE21-41C3-96C6-4978DB894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81496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865C3-B82C-A95D-3632-8CB763921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C6E390-6A07-A3FC-E794-A4700C5FB6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15F660-86F1-C8EC-F550-2A34FC2BC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784D-617F-4D3B-96C5-03A2F3B7B467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0D0092-1AD8-3606-23CA-478B6C7AF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19B332-7405-3C36-06FE-32D84B5B1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09C81-CE21-41C3-96C6-4978DB894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09747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24A8C-4206-1A83-968D-13FD6AD89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460490-84BD-D723-BDCF-284477422C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68A1F-E59E-FB26-10F6-FDEDB20B4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784D-617F-4D3B-96C5-03A2F3B7B467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607F3C-8FA8-E134-5D24-070C46F94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83EFDA-2FF4-24DB-ADEC-936DC25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09C81-CE21-41C3-96C6-4978DB894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99926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A30C2-3D2F-A950-AE45-A5C193D50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EFBDF3-4274-8904-A292-2E51691EE8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7104B-1DCB-D932-2DE4-4F8BE54E7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784D-617F-4D3B-96C5-03A2F3B7B467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D2F475-6870-159E-D158-29812E16D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B64504-BE9F-8FAF-C16B-684E62CC9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09C81-CE21-41C3-96C6-4978DB894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10676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26DF-7605-5B1A-C5F9-879D3AC05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A14694-3C7D-E0E3-52C6-B9B5335CE3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059C37-5901-0DF3-52F0-3561A49E7E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C5AF7A-646B-7A03-2F54-0A5E492F5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784D-617F-4D3B-96C5-03A2F3B7B467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A3D9A2-77DE-A4D5-D02D-01FBC1C3C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5013D3-98BE-827F-3DB0-B27E87968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09C81-CE21-41C3-96C6-4978DB894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27783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91689-B190-C19D-7594-1A9D689C5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954B1-BA5A-7671-9CAD-2C1A0FBE4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1ED59E-462E-2E3B-2841-256EDD7EC1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8600D2-F43A-6398-DD18-496CA2CB74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748F44-0D26-B612-78EB-3049D43D1F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5113C2-0DFF-5B79-4302-AE3FA8AB4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784D-617F-4D3B-96C5-03A2F3B7B467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B51848-9540-A52C-2FDF-97E4C5871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6B31FA-B033-393E-4861-9C1516D84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09C81-CE21-41C3-96C6-4978DB894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90860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F16A2-9BD2-E459-9987-C319FA00A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947DCB-D549-9C52-CEBC-0549AA3BD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784D-617F-4D3B-96C5-03A2F3B7B467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8B40DC-C363-10D8-0150-6D7C9FE3A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B1AFEF-487D-E264-C384-B73C58B2E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09C81-CE21-41C3-96C6-4978DB894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577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50FF8DB8-CDEF-4DDF-8454-28BE1A3528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/>
              <a:pPr algn="r">
                <a:defRPr/>
              </a:pPr>
              <a:t>‹#›</a:t>
            </a:fld>
            <a:endParaRPr lang="th-TH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773326-B884-4C8E-8285-D9C9318CE9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4983"/>
          <a:stretch/>
        </p:blipFill>
        <p:spPr>
          <a:xfrm flipH="1">
            <a:off x="10057394" y="91440"/>
            <a:ext cx="2134605" cy="66716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C4C37A-C67F-4AAC-A9CB-49A20F28E39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51" y="169087"/>
            <a:ext cx="744370" cy="626063"/>
          </a:xfrm>
          <a:prstGeom prst="rect">
            <a:avLst/>
          </a:prstGeom>
          <a:effectLst>
            <a:softEdge rad="0"/>
          </a:effec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BC5C63C-74F1-4BB5-9DF5-4920AD1F3299}"/>
              </a:ext>
            </a:extLst>
          </p:cNvPr>
          <p:cNvGrpSpPr/>
          <p:nvPr userDrawn="1"/>
        </p:nvGrpSpPr>
        <p:grpSpPr>
          <a:xfrm>
            <a:off x="0" y="2168726"/>
            <a:ext cx="9924288" cy="2552129"/>
            <a:chOff x="-1132110" y="2487704"/>
            <a:chExt cx="9930034" cy="188259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017C8064-67D3-467C-905A-C4EDC043877E}"/>
                </a:ext>
              </a:extLst>
            </p:cNvPr>
            <p:cNvSpPr/>
            <p:nvPr userDrawn="1"/>
          </p:nvSpPr>
          <p:spPr>
            <a:xfrm>
              <a:off x="-1132110" y="2487706"/>
              <a:ext cx="9828683" cy="1882588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AFC8377E-A127-4ACC-A916-C5CD202AA437}"/>
                </a:ext>
              </a:extLst>
            </p:cNvPr>
            <p:cNvSpPr/>
            <p:nvPr userDrawn="1"/>
          </p:nvSpPr>
          <p:spPr>
            <a:xfrm flipH="1" flipV="1">
              <a:off x="8455005" y="2487706"/>
              <a:ext cx="291326" cy="579344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ight Triangle 23">
              <a:extLst>
                <a:ext uri="{FF2B5EF4-FFF2-40B4-BE49-F238E27FC236}">
                  <a16:creationId xmlns:a16="http://schemas.microsoft.com/office/drawing/2014/main" id="{9B8F48BA-E1FF-43DD-B062-2EFF4E2F4271}"/>
                </a:ext>
              </a:extLst>
            </p:cNvPr>
            <p:cNvSpPr/>
            <p:nvPr userDrawn="1"/>
          </p:nvSpPr>
          <p:spPr>
            <a:xfrm flipH="1" flipV="1">
              <a:off x="8661400" y="2487704"/>
              <a:ext cx="136524" cy="211045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ight Triangle 24">
              <a:extLst>
                <a:ext uri="{FF2B5EF4-FFF2-40B4-BE49-F238E27FC236}">
                  <a16:creationId xmlns:a16="http://schemas.microsoft.com/office/drawing/2014/main" id="{38E0A9E2-E57B-4D71-897F-0E7E21B69596}"/>
                </a:ext>
              </a:extLst>
            </p:cNvPr>
            <p:cNvSpPr/>
            <p:nvPr userDrawn="1"/>
          </p:nvSpPr>
          <p:spPr>
            <a:xfrm flipH="1">
              <a:off x="8445603" y="3790950"/>
              <a:ext cx="291326" cy="579344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ight Triangle 25">
              <a:extLst>
                <a:ext uri="{FF2B5EF4-FFF2-40B4-BE49-F238E27FC236}">
                  <a16:creationId xmlns:a16="http://schemas.microsoft.com/office/drawing/2014/main" id="{68E7D6CF-166B-4E1E-BA12-7AB46AE211DE}"/>
                </a:ext>
              </a:extLst>
            </p:cNvPr>
            <p:cNvSpPr/>
            <p:nvPr userDrawn="1"/>
          </p:nvSpPr>
          <p:spPr>
            <a:xfrm flipH="1">
              <a:off x="8640404" y="4159249"/>
              <a:ext cx="136524" cy="211045"/>
            </a:xfrm>
            <a:prstGeom prst="rt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2DD874E-BC7A-478B-9B92-D5F1C412B9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2" r="58149" b="10342"/>
          <a:stretch/>
        </p:blipFill>
        <p:spPr>
          <a:xfrm>
            <a:off x="9771605" y="0"/>
            <a:ext cx="3491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9880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FBE1DF-A478-B9EA-7513-87257D59E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784D-617F-4D3B-96C5-03A2F3B7B467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184EE8-C2A9-83F8-2DD4-E03B7BA6A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E96B9D-5FC9-65A7-1815-14063206B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09C81-CE21-41C3-96C6-4978DB894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9923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95BBD-DAD2-650B-006B-BE01D81B1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08143-90FA-A3DF-794C-130A02BD7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711BD3-0759-CD28-AAE5-E966F240DF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4AC461-B5B5-48BD-34D9-3DA08AA5A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784D-617F-4D3B-96C5-03A2F3B7B467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915730-B2BA-B5C7-AC97-BAACAB3A9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DD0CDF-AFAE-30C6-04F6-DEFDA6AC8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09C81-CE21-41C3-96C6-4978DB894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72299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90003-4DEA-7268-6E04-CEC52B320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687735-B8B2-C672-841E-8C5F1E7BE5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3BBC81-0EE9-4F27-3DEE-0DFA0B742E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AC7740-F529-68DF-695C-2808E5C2D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784D-617F-4D3B-96C5-03A2F3B7B467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438ED4-02F2-E736-9CA3-C7743A4C8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9924BE-14E7-370E-E5BF-D66766170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09C81-CE21-41C3-96C6-4978DB894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41460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3B7D3-CF94-EA5F-CF8C-67D3D9469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7E3E0F-6CD9-0C29-412C-4F9BB87FC2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D556A6-606E-0D0F-B6FE-BF0DDF949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784D-617F-4D3B-96C5-03A2F3B7B467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89C4D9-ACDA-26A9-1023-B42CBA6C9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D23A5D-F5A1-4D09-2E33-1026F7507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09C81-CE21-41C3-96C6-4978DB894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20135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BA1958-7603-CB1D-F51F-4D991D57C1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E6970F-4F89-0485-AF4A-3AE07D5155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B9962F-E85B-47BF-F32B-05D2CD194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0784D-617F-4D3B-96C5-03A2F3B7B467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44F6A0-132A-C637-B42D-1A5B7DCA7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0189C6-A26C-B1B1-C0AF-C26B5AACD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09C81-CE21-41C3-96C6-4978DB894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78150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8"/>
          <p:cNvSpPr txBox="1">
            <a:spLocks noGrp="1"/>
          </p:cNvSpPr>
          <p:nvPr>
            <p:ph type="sldNum" idx="12"/>
          </p:nvPr>
        </p:nvSpPr>
        <p:spPr>
          <a:xfrm>
            <a:off x="9387512" y="656932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  <p:sp>
        <p:nvSpPr>
          <p:cNvPr id="104" name="Google Shape;104;p8"/>
          <p:cNvSpPr/>
          <p:nvPr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endParaRPr sz="28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" name="Google Shape;105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132350" y="233092"/>
            <a:ext cx="645523" cy="542926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8"/>
          <p:cNvSpPr/>
          <p:nvPr/>
        </p:nvSpPr>
        <p:spPr>
          <a:xfrm>
            <a:off x="166255" y="1018903"/>
            <a:ext cx="11830153" cy="5603636"/>
          </a:xfrm>
          <a:prstGeom prst="roundRect">
            <a:avLst>
              <a:gd name="adj" fmla="val 7810"/>
            </a:avLst>
          </a:prstGeom>
          <a:solidFill>
            <a:schemeClr val="lt1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endParaRPr sz="2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276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BB34C19-5956-40ED-8814-CA54CB437C36}"/>
              </a:ext>
            </a:extLst>
          </p:cNvPr>
          <p:cNvSpPr/>
          <p:nvPr userDrawn="1"/>
        </p:nvSpPr>
        <p:spPr>
          <a:xfrm>
            <a:off x="307287" y="1007599"/>
            <a:ext cx="1091415" cy="516402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4742393A-54F4-4365-8850-D5BB866003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25978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="1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‹#›</a:t>
            </a:fld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A4B018B-7F1E-4B49-B9C1-AEB89CF4DA9B}"/>
              </a:ext>
            </a:extLst>
          </p:cNvPr>
          <p:cNvSpPr/>
          <p:nvPr userDrawn="1"/>
        </p:nvSpPr>
        <p:spPr>
          <a:xfrm>
            <a:off x="302493" y="176983"/>
            <a:ext cx="11599343" cy="655145"/>
          </a:xfrm>
          <a:prstGeom prst="roundRect">
            <a:avLst>
              <a:gd name="adj" fmla="val 35833"/>
            </a:avLst>
          </a:prstGeom>
          <a:solidFill>
            <a:srgbClr val="1577A5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6595C3-2EBF-4C6E-88D7-87CB374472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50" y="233092"/>
            <a:ext cx="645523" cy="542926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950113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6.jpg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4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image" Target="../media/image15.png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7C6D2"/>
            </a:gs>
            <a:gs pos="75999">
              <a:srgbClr val="1577A5"/>
            </a:gs>
            <a:gs pos="100000">
              <a:srgbClr val="1577A5"/>
            </a:gs>
          </a:gsLst>
          <a:lin ang="189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3">
            <a:extLst>
              <a:ext uri="{FF2B5EF4-FFF2-40B4-BE49-F238E27FC236}">
                <a16:creationId xmlns:a16="http://schemas.microsoft.com/office/drawing/2014/main" id="{F28B1C3E-FF54-4EB2-9EA4-0686BEDBFFB6}"/>
              </a:ext>
            </a:extLst>
          </p:cNvPr>
          <p:cNvPicPr preferRelativeResize="0"/>
          <p:nvPr/>
        </p:nvPicPr>
        <p:blipFill rotWithShape="1">
          <a:blip r:embed="rId6">
            <a:alphaModFix amt="7000"/>
          </a:blip>
          <a:srcRect l="17447" t="25355" r="1" b="9030"/>
          <a:stretch/>
        </p:blipFill>
        <p:spPr>
          <a:xfrm rot="10800000">
            <a:off x="-513882" y="-287012"/>
            <a:ext cx="12705882" cy="7145012"/>
          </a:xfrm>
          <a:custGeom>
            <a:avLst/>
            <a:gdLst/>
            <a:ahLst/>
            <a:cxnLst/>
            <a:rect l="l" t="t" r="r" b="b"/>
            <a:pathLst>
              <a:path w="10655455" h="6858000" extrusionOk="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2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7" name="Google Shape;7;p13">
            <a:extLst>
              <a:ext uri="{FF2B5EF4-FFF2-40B4-BE49-F238E27FC236}">
                <a16:creationId xmlns:a16="http://schemas.microsoft.com/office/drawing/2014/main" id="{64CF1001-0A6F-4659-9B07-8C577B4D2CA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386888" y="65690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37339511-650C-458E-9805-64F172DEEFAD}" type="slidenum">
              <a:rPr lang="th-TH"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3836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6" r:id="rId2"/>
    <p:sldLayoutId id="2147483688" r:id="rId3"/>
    <p:sldLayoutId id="2147483689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7C6D2"/>
            </a:gs>
            <a:gs pos="76000">
              <a:srgbClr val="1577A5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C0E4910-90BB-41C5-8EB5-7DD3904AD2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7" t="25355" r="1" b="9031"/>
          <a:stretch/>
        </p:blipFill>
        <p:spPr>
          <a:xfrm rot="10800000">
            <a:off x="-513882" y="-287012"/>
            <a:ext cx="12705882" cy="7145012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2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2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FD20F692-445A-4DF3-B034-83A19956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13339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 b="1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‹#›</a:t>
            </a:fld>
            <a:endParaRPr lang="th-TH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607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E3F509-E3B8-4131-B149-CE69071A2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DD98E9-55F8-4013-9CAD-4B0C0C761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3DA9C-7751-419E-AD07-08A0DF4F8B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57281-791E-48F1-A381-E8A97D965B5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47B18-11AD-4AEF-9E95-6CDC7D3407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218A4-29F1-44B8-901E-36494900A3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8523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7E290-76B0-4EA1-9FB1-BF333C18E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14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8182F4-E9CA-4398-AA44-82F229C24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8D8A1C-D96B-4928-B1F1-5E7AD75180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DC11D1-3B1E-4F5A-A720-016269119D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5856F7-E759-4BBF-A573-783188DA298E}" type="datetime1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4B7520-C4B3-4F9F-89F5-563AFEA75E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0CEAD9-9CFB-4167-873C-B5AAD2708F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F76A67-BFCB-477B-89DD-496DA411800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241458-DC69-5515-E280-2BD857122E34}"/>
              </a:ext>
            </a:extLst>
          </p:cNvPr>
          <p:cNvSpPr/>
          <p:nvPr userDrawn="1"/>
        </p:nvSpPr>
        <p:spPr>
          <a:xfrm>
            <a:off x="0" y="-23288"/>
            <a:ext cx="10878207" cy="41805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41E63BC2-B414-047E-FCC2-B58A37C058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2813" y="11992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594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H SarabunPSK" panose="020B0500040200020003" pitchFamily="34" charset="-34"/>
          <a:ea typeface="+mj-ea"/>
          <a:cs typeface="TH SarabunPSK" panose="020B0500040200020003" pitchFamily="34" charset="-34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H SarabunPSK" panose="020B0500040200020003" pitchFamily="34" charset="-34"/>
          <a:ea typeface="+mn-ea"/>
          <a:cs typeface="TH SarabunPSK" panose="020B0500040200020003" pitchFamily="34" charset="-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H SarabunPSK" panose="020B0500040200020003" pitchFamily="34" charset="-34"/>
          <a:ea typeface="+mn-ea"/>
          <a:cs typeface="TH SarabunPSK" panose="020B0500040200020003" pitchFamily="34" charset="-34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H SarabunPSK" panose="020B0500040200020003" pitchFamily="34" charset="-34"/>
          <a:ea typeface="+mn-ea"/>
          <a:cs typeface="TH SarabunPSK" panose="020B0500040200020003" pitchFamily="34" charset="-34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H SarabunPSK" panose="020B0500040200020003" pitchFamily="34" charset="-34"/>
          <a:ea typeface="+mn-ea"/>
          <a:cs typeface="TH SarabunPSK" panose="020B0500040200020003" pitchFamily="34" charset="-34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H SarabunPSK" panose="020B0500040200020003" pitchFamily="34" charset="-34"/>
          <a:ea typeface="+mn-ea"/>
          <a:cs typeface="TH SarabunPSK" panose="020B0500040200020003" pitchFamily="34" charset="-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rPr dirty="0"/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rPr dirty="0"/>
              <a:t>Slide bullet text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12E3E34C-FB9E-696C-7D88-B6FB53DF7099}"/>
              </a:ext>
            </a:extLst>
          </p:cNvPr>
          <p:cNvSpPr/>
          <p:nvPr userDrawn="1"/>
        </p:nvSpPr>
        <p:spPr>
          <a:xfrm>
            <a:off x="-14794" y="-2872"/>
            <a:ext cx="408772" cy="6863743"/>
          </a:xfrm>
          <a:prstGeom prst="rect">
            <a:avLst/>
          </a:prstGeom>
          <a:gradFill>
            <a:gsLst>
              <a:gs pos="0">
                <a:srgbClr val="F58F20"/>
              </a:gs>
              <a:gs pos="100000">
                <a:srgbClr val="F05122"/>
              </a:gs>
            </a:gsLst>
            <a:lin ang="162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7" name="DIGITAL GOVERNMENT DEVELOPMENT AGENCY">
            <a:extLst>
              <a:ext uri="{FF2B5EF4-FFF2-40B4-BE49-F238E27FC236}">
                <a16:creationId xmlns:a16="http://schemas.microsoft.com/office/drawing/2014/main" id="{A0C82153-E603-A6A7-43DB-6943471E3E36}"/>
              </a:ext>
            </a:extLst>
          </p:cNvPr>
          <p:cNvSpPr txBox="1"/>
          <p:nvPr userDrawn="1"/>
        </p:nvSpPr>
        <p:spPr>
          <a:xfrm rot="5400000">
            <a:off x="-1613791" y="3288155"/>
            <a:ext cx="3590727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defRPr sz="3000">
                <a:solidFill>
                  <a:srgbClr val="FFFFFF"/>
                </a:solidFill>
                <a:latin typeface="Lexend Regular Thin"/>
                <a:ea typeface="Lexend Regular Thin"/>
                <a:cs typeface="Lexend Regular Thin"/>
                <a:sym typeface="Lexend Regular Thin"/>
              </a:defRPr>
            </a:lvl1pPr>
          </a:lstStyle>
          <a:p>
            <a:r>
              <a:rPr sz="1600" b="0" kern="0" spc="-100" baseline="0" dirty="0">
                <a:solidFill>
                  <a:schemeClr val="bg1">
                    <a:alpha val="50000"/>
                  </a:schemeClr>
                </a:solidFill>
              </a:rPr>
              <a:t>DIGITAL GOVERNMENT DEVELOPMENT AGENCY</a:t>
            </a:r>
          </a:p>
        </p:txBody>
      </p:sp>
      <p:pic>
        <p:nvPicPr>
          <p:cNvPr id="4" name="image10.png" descr="image10.png">
            <a:extLst>
              <a:ext uri="{FF2B5EF4-FFF2-40B4-BE49-F238E27FC236}">
                <a16:creationId xmlns:a16="http://schemas.microsoft.com/office/drawing/2014/main" id="{60E29505-CEA1-43ED-2E7A-56782C7401FE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11539080" y="6478341"/>
            <a:ext cx="540000" cy="30556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2356699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  <p:sldLayoutId id="2147483786" r:id="rId16"/>
    <p:sldLayoutId id="2147483787" r:id="rId17"/>
    <p:sldLayoutId id="2147483788" r:id="rId18"/>
    <p:sldLayoutId id="2147483789" r:id="rId19"/>
    <p:sldLayoutId id="2147483790" r:id="rId20"/>
  </p:sldLayoutIdLst>
  <p:transition spd="med"/>
  <p:hf hdr="0" ftr="0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-85" baseline="0">
          <a:solidFill>
            <a:schemeClr val="tx1">
              <a:lumMod val="75000"/>
            </a:schemeClr>
          </a:solidFill>
          <a:uFillTx/>
          <a:latin typeface="Prompt Medium" panose="00000600000000000000" pitchFamily="2" charset="-34"/>
          <a:ea typeface="+mn-ea"/>
          <a:cs typeface="Prompt Medium" panose="00000600000000000000" pitchFamily="2" charset="-34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200" b="0" i="0" u="none" strike="noStrike" cap="none" spc="0" baseline="0">
          <a:solidFill>
            <a:schemeClr val="tx1">
              <a:lumMod val="75000"/>
            </a:schemeClr>
          </a:solidFill>
          <a:uFillTx/>
          <a:latin typeface="Prompt Medium" panose="00000600000000000000" pitchFamily="2" charset="-34"/>
          <a:ea typeface="+mn-ea"/>
          <a:cs typeface="Prompt Medium" panose="00000600000000000000" pitchFamily="2" charset="-34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200" b="0" i="0" u="none" strike="noStrike" cap="none" spc="0" baseline="0">
          <a:solidFill>
            <a:schemeClr val="tx1">
              <a:lumMod val="75000"/>
            </a:schemeClr>
          </a:solidFill>
          <a:uFillTx/>
          <a:latin typeface="Prompt Medium" panose="00000600000000000000" pitchFamily="2" charset="-34"/>
          <a:ea typeface="+mn-ea"/>
          <a:cs typeface="Prompt Medium" panose="00000600000000000000" pitchFamily="2" charset="-34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200" b="0" i="0" u="none" strike="noStrike" cap="none" spc="0" baseline="0">
          <a:solidFill>
            <a:schemeClr val="tx1">
              <a:lumMod val="75000"/>
            </a:schemeClr>
          </a:solidFill>
          <a:uFillTx/>
          <a:latin typeface="Prompt Medium" panose="00000600000000000000" pitchFamily="2" charset="-34"/>
          <a:ea typeface="+mn-ea"/>
          <a:cs typeface="Prompt Medium" panose="00000600000000000000" pitchFamily="2" charset="-34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200" b="0" i="0" u="none" strike="noStrike" cap="none" spc="0" baseline="0">
          <a:solidFill>
            <a:schemeClr val="tx1">
              <a:lumMod val="75000"/>
            </a:schemeClr>
          </a:solidFill>
          <a:uFillTx/>
          <a:latin typeface="Prompt Medium" panose="00000600000000000000" pitchFamily="2" charset="-34"/>
          <a:ea typeface="+mn-ea"/>
          <a:cs typeface="Prompt Medium" panose="00000600000000000000" pitchFamily="2" charset="-34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200" b="0" i="0" u="none" strike="noStrike" cap="none" spc="0" baseline="0">
          <a:solidFill>
            <a:schemeClr val="tx1">
              <a:lumMod val="75000"/>
            </a:schemeClr>
          </a:solidFill>
          <a:uFillTx/>
          <a:latin typeface="Prompt Medium" panose="00000600000000000000" pitchFamily="2" charset="-34"/>
          <a:ea typeface="+mn-ea"/>
          <a:cs typeface="Prompt Medium" panose="00000600000000000000" pitchFamily="2" charset="-34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68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E3F509-E3B8-4131-B149-CE69071A2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DD98E9-55F8-4013-9CAD-4B0C0C761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3DA9C-7751-419E-AD07-08A0DF4F8B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57281-791E-48F1-A381-E8A97D965B59}" type="datetime1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47B18-11AD-4AEF-9E95-6CDC7D3407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218A4-29F1-44B8-901E-36494900A3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99105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+mn-lt"/>
                <a:cs typeface="TH SarabunPSK" panose="020B0500040200020003" pitchFamily="34" charset="-34"/>
              </a:defRPr>
            </a:lvl1pPr>
          </a:lstStyle>
          <a:p>
            <a:fld id="{C787E290-76B0-4EA1-9FB1-BF333C18EE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923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1A6924-C167-42A4-5502-E8D09E5AC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C18E9C-4E21-E542-428B-D37BF748BF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653265-97DE-FBDD-DC6D-859CE4A193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0784D-617F-4D3B-96C5-03A2F3B7B467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665613-B08A-D1C4-D24B-8D0252579A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205EC3-BB62-1E79-C862-770EC9F45A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09C81-CE21-41C3-96C6-4978DB894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003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1A6924-C167-42A4-5502-E8D09E5AC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C18E9C-4E21-E542-428B-D37BF748BF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653265-97DE-FBDD-DC6D-859CE4A193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0784D-617F-4D3B-96C5-03A2F3B7B467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665613-B08A-D1C4-D24B-8D0252579A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205EC3-BB62-1E79-C862-770EC9F45A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09C81-CE21-41C3-96C6-4978DB894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054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29.pn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2.png"/><Relationship Id="rId7" Type="http://schemas.openxmlformats.org/officeDocument/2006/relationships/image" Target="../media/image3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openxmlformats.org/officeDocument/2006/relationships/hyperlink" Target="https://rb.gy/8jncp" TargetMode="External"/><Relationship Id="rId4" Type="http://schemas.openxmlformats.org/officeDocument/2006/relationships/image" Target="../media/image38.png"/><Relationship Id="rId9" Type="http://schemas.openxmlformats.org/officeDocument/2006/relationships/hyperlink" Target="https://drive.google.com/drive/folders/1NoOuBwP234QVgN22DWdnOseKnBPrWSk8?usp=drive_link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3.pn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3.png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13" Type="http://schemas.openxmlformats.org/officeDocument/2006/relationships/image" Target="../media/image72.png"/><Relationship Id="rId18" Type="http://schemas.openxmlformats.org/officeDocument/2006/relationships/image" Target="../media/image75.sv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svg"/><Relationship Id="rId17" Type="http://schemas.openxmlformats.org/officeDocument/2006/relationships/image" Target="../media/image74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5.sv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5" Type="http://schemas.openxmlformats.org/officeDocument/2006/relationships/image" Target="../media/image58.png"/><Relationship Id="rId10" Type="http://schemas.openxmlformats.org/officeDocument/2006/relationships/image" Target="../media/image69.png"/><Relationship Id="rId4" Type="http://schemas.openxmlformats.org/officeDocument/2006/relationships/image" Target="../media/image63.svg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png"/><Relationship Id="rId4" Type="http://schemas.openxmlformats.org/officeDocument/2006/relationships/image" Target="../media/image20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3.png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3.png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13" Type="http://schemas.openxmlformats.org/officeDocument/2006/relationships/image" Target="../media/image58.png"/><Relationship Id="rId3" Type="http://schemas.openxmlformats.org/officeDocument/2006/relationships/image" Target="../media/image62.png"/><Relationship Id="rId7" Type="http://schemas.openxmlformats.org/officeDocument/2006/relationships/image" Target="../media/image74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5.svg"/><Relationship Id="rId11" Type="http://schemas.openxmlformats.org/officeDocument/2006/relationships/image" Target="../media/image68.png"/><Relationship Id="rId5" Type="http://schemas.openxmlformats.org/officeDocument/2006/relationships/image" Target="../media/image64.png"/><Relationship Id="rId10" Type="http://schemas.openxmlformats.org/officeDocument/2006/relationships/image" Target="../media/image67.svg"/><Relationship Id="rId4" Type="http://schemas.openxmlformats.org/officeDocument/2006/relationships/image" Target="../media/image63.svg"/><Relationship Id="rId9" Type="http://schemas.openxmlformats.org/officeDocument/2006/relationships/image" Target="../media/image66.png"/><Relationship Id="rId1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52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5" Type="http://schemas.openxmlformats.org/officeDocument/2006/relationships/image" Target="../media/image24.png"/><Relationship Id="rId4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microsoft.com/office/2007/relationships/diagramDrawing" Target="../diagrams/drawing2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78.png"/><Relationship Id="rId12" Type="http://schemas.openxmlformats.org/officeDocument/2006/relationships/diagramColors" Target="../diagrams/colors2.xml"/><Relationship Id="rId2" Type="http://schemas.openxmlformats.org/officeDocument/2006/relationships/diagramData" Target="../diagrams/data1.xml"/><Relationship Id="rId16" Type="http://schemas.openxmlformats.org/officeDocument/2006/relationships/image" Target="../media/image52.jpg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11" Type="http://schemas.openxmlformats.org/officeDocument/2006/relationships/diagramQuickStyle" Target="../diagrams/quickStyle2.xml"/><Relationship Id="rId5" Type="http://schemas.openxmlformats.org/officeDocument/2006/relationships/diagramColors" Target="../diagrams/colors1.xml"/><Relationship Id="rId15" Type="http://schemas.openxmlformats.org/officeDocument/2006/relationships/image" Target="../media/image60.png"/><Relationship Id="rId10" Type="http://schemas.openxmlformats.org/officeDocument/2006/relationships/diagramLayout" Target="../diagrams/layout2.xml"/><Relationship Id="rId4" Type="http://schemas.openxmlformats.org/officeDocument/2006/relationships/diagramQuickStyle" Target="../diagrams/quickStyle1.xml"/><Relationship Id="rId9" Type="http://schemas.openxmlformats.org/officeDocument/2006/relationships/diagramData" Target="../diagrams/data2.xml"/><Relationship Id="rId14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9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13" Type="http://schemas.openxmlformats.org/officeDocument/2006/relationships/image" Target="../media/image80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83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5.svg"/><Relationship Id="rId11" Type="http://schemas.openxmlformats.org/officeDocument/2006/relationships/image" Target="../media/image69.png"/><Relationship Id="rId5" Type="http://schemas.openxmlformats.org/officeDocument/2006/relationships/image" Target="../media/image64.png"/><Relationship Id="rId15" Type="http://schemas.openxmlformats.org/officeDocument/2006/relationships/image" Target="../media/image82.png"/><Relationship Id="rId10" Type="http://schemas.openxmlformats.org/officeDocument/2006/relationships/image" Target="../media/image75.svg"/><Relationship Id="rId4" Type="http://schemas.openxmlformats.org/officeDocument/2006/relationships/image" Target="../media/image63.svg"/><Relationship Id="rId9" Type="http://schemas.openxmlformats.org/officeDocument/2006/relationships/image" Target="../media/image74.png"/><Relationship Id="rId14" Type="http://schemas.openxmlformats.org/officeDocument/2006/relationships/image" Target="../media/image81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0.png"/><Relationship Id="rId4" Type="http://schemas.openxmlformats.org/officeDocument/2006/relationships/image" Target="../media/image8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5.svg"/><Relationship Id="rId11" Type="http://schemas.openxmlformats.org/officeDocument/2006/relationships/image" Target="../media/image69.png"/><Relationship Id="rId5" Type="http://schemas.openxmlformats.org/officeDocument/2006/relationships/image" Target="../media/image64.png"/><Relationship Id="rId10" Type="http://schemas.openxmlformats.org/officeDocument/2006/relationships/image" Target="../media/image75.svg"/><Relationship Id="rId4" Type="http://schemas.openxmlformats.org/officeDocument/2006/relationships/image" Target="../media/image63.svg"/><Relationship Id="rId9" Type="http://schemas.openxmlformats.org/officeDocument/2006/relationships/image" Target="../media/image7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2.xml"/><Relationship Id="rId5" Type="http://schemas.openxmlformats.org/officeDocument/2006/relationships/hyperlink" Target="https://www.dga.or.th/policy-standard/policy-regulation/dg-readiness-survey/" TargetMode="External"/><Relationship Id="rId4" Type="http://schemas.openxmlformats.org/officeDocument/2006/relationships/image" Target="../media/image3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5.png"/><Relationship Id="rId7" Type="http://schemas.microsoft.com/office/2007/relationships/hdphoto" Target="../media/hdphoto3.wdp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microsoft.com/office/2007/relationships/hdphoto" Target="../media/hdphoto5.wdp"/><Relationship Id="rId7" Type="http://schemas.openxmlformats.org/officeDocument/2006/relationships/image" Target="../media/image114.sv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3.png"/><Relationship Id="rId5" Type="http://schemas.openxmlformats.org/officeDocument/2006/relationships/image" Target="../media/image112.svg"/><Relationship Id="rId4" Type="http://schemas.openxmlformats.org/officeDocument/2006/relationships/image" Target="../media/image111.png"/><Relationship Id="rId9" Type="http://schemas.openxmlformats.org/officeDocument/2006/relationships/image" Target="../media/image116.sv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28.svg"/><Relationship Id="rId3" Type="http://schemas.openxmlformats.org/officeDocument/2006/relationships/image" Target="../media/image118.svg"/><Relationship Id="rId7" Type="http://schemas.openxmlformats.org/officeDocument/2006/relationships/image" Target="../media/image122.svg"/><Relationship Id="rId12" Type="http://schemas.openxmlformats.org/officeDocument/2006/relationships/image" Target="../media/image127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1.png"/><Relationship Id="rId11" Type="http://schemas.openxmlformats.org/officeDocument/2006/relationships/image" Target="../media/image126.svg"/><Relationship Id="rId5" Type="http://schemas.openxmlformats.org/officeDocument/2006/relationships/image" Target="../media/image120.svg"/><Relationship Id="rId15" Type="http://schemas.openxmlformats.org/officeDocument/2006/relationships/image" Target="../media/image130.svg"/><Relationship Id="rId10" Type="http://schemas.openxmlformats.org/officeDocument/2006/relationships/image" Target="../media/image125.png"/><Relationship Id="rId4" Type="http://schemas.openxmlformats.org/officeDocument/2006/relationships/image" Target="../media/image119.png"/><Relationship Id="rId9" Type="http://schemas.openxmlformats.org/officeDocument/2006/relationships/image" Target="../media/image124.svg"/><Relationship Id="rId14" Type="http://schemas.openxmlformats.org/officeDocument/2006/relationships/image" Target="../media/image129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33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gle/WuJiwAuwWLapBSyk8" TargetMode="External"/><Relationship Id="rId2" Type="http://schemas.openxmlformats.org/officeDocument/2006/relationships/hyperlink" Target="https://forms.gle/9tkpbwUMwgoiXCgR6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3.png"/><Relationship Id="rId4" Type="http://schemas.openxmlformats.org/officeDocument/2006/relationships/image" Target="../media/image6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3.png"/><Relationship Id="rId4" Type="http://schemas.openxmlformats.org/officeDocument/2006/relationships/image" Target="../media/image6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3.png"/><Relationship Id="rId4" Type="http://schemas.openxmlformats.org/officeDocument/2006/relationships/hyperlink" Target="https://www.dga.or.th/policy-standard/policy-regulation/dg-readiness-survey/" TargetMode="Externa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4CDF5FA-5629-412D-8741-C970F12F7937}"/>
              </a:ext>
            </a:extLst>
          </p:cNvPr>
          <p:cNvSpPr txBox="1"/>
          <p:nvPr/>
        </p:nvSpPr>
        <p:spPr>
          <a:xfrm>
            <a:off x="60960" y="2547930"/>
            <a:ext cx="9794239" cy="1773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แนวทางการประเมินส่วนราชการตามมาตรการปรับปรุงประสิทธิภาพ</a:t>
            </a:r>
            <a:b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ในการปฏิบัติราชการของส่วนราชการ</a:t>
            </a: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ประจำปีงบประมาณ พ.ศ.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2567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: </a:t>
            </a: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องค์ประกอบที่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การประเมินศักยภาพในการดำเนินงาน (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Potential Base)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24D0B0-F2A7-33F1-92FD-8A40B10D401A}"/>
              </a:ext>
            </a:extLst>
          </p:cNvPr>
          <p:cNvSpPr txBox="1"/>
          <p:nvPr/>
        </p:nvSpPr>
        <p:spPr>
          <a:xfrm>
            <a:off x="0" y="4470613"/>
            <a:ext cx="9794239" cy="2303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วันที่ </a:t>
            </a:r>
            <a:r>
              <a:rPr lang="en-US" sz="2400" b="1" dirty="0">
                <a:solidFill>
                  <a:srgbClr val="FFFFFF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8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กันยายน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2566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เวลา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09.30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น.</a:t>
            </a: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ผ่านระบบอิเล็กทรอนิกส์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1" dirty="0">
              <a:solidFill>
                <a:srgbClr val="FFFFFF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1" dirty="0">
              <a:solidFill>
                <a:srgbClr val="FFFFFF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กองติดตาม ตรวจสอบ และประเมินผลการพัฒนาระบบราชการ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kumimoji="0" lang="th-TH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สำนักงาน </a:t>
            </a:r>
            <a:r>
              <a:rPr kumimoji="0" lang="th-TH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ก.พ.ร</a:t>
            </a:r>
            <a:r>
              <a:rPr kumimoji="0" lang="th-TH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88662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8">
            <a:extLst>
              <a:ext uri="{FF2B5EF4-FFF2-40B4-BE49-F238E27FC236}">
                <a16:creationId xmlns:a16="http://schemas.microsoft.com/office/drawing/2014/main" id="{1203E88E-50E7-6029-3667-9EB52EF500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2121084"/>
              </p:ext>
            </p:extLst>
          </p:nvPr>
        </p:nvGraphicFramePr>
        <p:xfrm>
          <a:off x="43582" y="886544"/>
          <a:ext cx="12104835" cy="5880604"/>
        </p:xfrm>
        <a:graphic>
          <a:graphicData uri="http://schemas.openxmlformats.org/drawingml/2006/table">
            <a:tbl>
              <a:tblPr firstRow="1" bandRow="1"/>
              <a:tblGrid>
                <a:gridCol w="3898900">
                  <a:extLst>
                    <a:ext uri="{9D8B030D-6E8A-4147-A177-3AD203B41FA5}">
                      <a16:colId xmlns:a16="http://schemas.microsoft.com/office/drawing/2014/main" val="1780704156"/>
                    </a:ext>
                  </a:extLst>
                </a:gridCol>
                <a:gridCol w="5215166">
                  <a:extLst>
                    <a:ext uri="{9D8B030D-6E8A-4147-A177-3AD203B41FA5}">
                      <a16:colId xmlns:a16="http://schemas.microsoft.com/office/drawing/2014/main" val="2134374864"/>
                    </a:ext>
                  </a:extLst>
                </a:gridCol>
                <a:gridCol w="1630907">
                  <a:extLst>
                    <a:ext uri="{9D8B030D-6E8A-4147-A177-3AD203B41FA5}">
                      <a16:colId xmlns:a16="http://schemas.microsoft.com/office/drawing/2014/main" val="3535919090"/>
                    </a:ext>
                  </a:extLst>
                </a:gridCol>
                <a:gridCol w="1359862">
                  <a:extLst>
                    <a:ext uri="{9D8B030D-6E8A-4147-A177-3AD203B41FA5}">
                      <a16:colId xmlns:a16="http://schemas.microsoft.com/office/drawing/2014/main" val="1047341344"/>
                    </a:ext>
                  </a:extLst>
                </a:gridCol>
              </a:tblGrid>
              <a:tr h="299599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งานบริการ </a:t>
                      </a: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Agenda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B3CF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เป้าหมายตามมติ ครม. 3 ส.ค. 2564 </a:t>
                      </a: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B3CF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en-US" sz="1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Roadmap </a:t>
                      </a:r>
                      <a:r>
                        <a:rPr lang="th-TH" sz="1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lang="en-US" sz="1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2567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B3C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endParaRPr lang="en-US" sz="1800" spc="-8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65603121"/>
                  </a:ext>
                </a:extLst>
              </a:tr>
              <a:tr h="417918">
                <a:tc vMerge="1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endParaRPr lang="en-US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75000"/>
                        </a:lnSpc>
                      </a:pPr>
                      <a:endParaRPr lang="en-US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th-TH" sz="1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กรณีที่ 1</a:t>
                      </a:r>
                      <a:r>
                        <a:rPr lang="en-US" sz="1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Agenda </a:t>
                      </a:r>
                      <a:br>
                        <a:rPr lang="en-US" sz="1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พัฒนาระบบแล้วเสร็จ </a:t>
                      </a:r>
                      <a:endParaRPr lang="en-US" sz="1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81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B3C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75000"/>
                        </a:lnSpc>
                      </a:pPr>
                      <a:r>
                        <a:rPr lang="th-TH" sz="1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กรณีที่ 2 </a:t>
                      </a:r>
                      <a:r>
                        <a:rPr lang="en-US" sz="1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Agenda </a:t>
                      </a:r>
                      <a:br>
                        <a:rPr lang="en-US" sz="1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1" spc="-8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อยู่ระหว่างพัฒนาระบบ</a:t>
                      </a:r>
                      <a:endParaRPr lang="en-US" sz="1400" b="1" spc="-8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B3C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455873"/>
                  </a:ext>
                </a:extLst>
              </a:tr>
              <a:tr h="3740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400" kern="0" spc="-5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400" kern="0" spc="-5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ระบบการยืนยันและพิสูจน์ตัวตนทางดิจิทัล (</a:t>
                      </a:r>
                      <a:r>
                        <a:rPr lang="en-US" sz="1400" kern="0" spc="-5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DOPA-Digital ID) </a:t>
                      </a:r>
                      <a:r>
                        <a:rPr lang="th-TH" sz="1400" kern="0" spc="-5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ปค.</a:t>
                      </a:r>
                      <a:endParaRPr lang="en-US"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70000"/>
                        </a:lnSpc>
                      </a:pPr>
                      <a:r>
                        <a:rPr lang="th-TH" sz="1400" kern="0" spc="-50" dirty="0">
                          <a:solidFill>
                            <a:prstClr val="black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ประชาชนสามารถระบุตัวตนแทนการใช้บัตรประจำตัวประชาชน รวมถึงติดต่อทำธุรกรรมออนไลน์กับรัฐได้</a:t>
                      </a:r>
                      <a:endParaRPr lang="en-US"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4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</a:t>
                      </a:r>
                      <a:br>
                        <a:rPr lang="en-US" sz="14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</a:br>
                      <a:r>
                        <a:rPr lang="th-TH" sz="1400" spc="-9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(ขยายหน่วยงานที่ใช้บริการ</a:t>
                      </a:r>
                      <a:r>
                        <a:rPr lang="th-TH" sz="14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และงานบริการในระบบ)</a:t>
                      </a:r>
                      <a:endParaRPr lang="en-US" sz="140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70000"/>
                        </a:lnSpc>
                      </a:pPr>
                      <a:endParaRPr lang="en-US" sz="1400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1259333"/>
                  </a:ext>
                </a:extLst>
              </a:tr>
              <a:tr h="3993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0" spc="-5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400" kern="0" spc="-5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หนึ่งรหัส หนึ่งผู้ประกอบการ (</a:t>
                      </a:r>
                      <a:r>
                        <a:rPr lang="en-US" sz="1400" kern="0" spc="-5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One Identification : ID One SMEs)</a:t>
                      </a:r>
                      <a:r>
                        <a:rPr lang="th-TH" sz="1400" kern="0" spc="-5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400" kern="0" spc="-50" dirty="0" err="1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สสว</a:t>
                      </a:r>
                      <a:r>
                        <a:rPr lang="th-TH" sz="1400" kern="0" spc="-5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en-US" sz="140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kern="0" spc="-50" dirty="0">
                          <a:solidFill>
                            <a:prstClr val="black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ผู้ประกอบการสามารถขอรับบริการอนุมัติ อนุญาต ขอรับการส่งเสริมจากรัฐผ่าน </a:t>
                      </a:r>
                      <a:r>
                        <a:rPr lang="en-US" sz="1400" kern="0" spc="-50" dirty="0">
                          <a:solidFill>
                            <a:prstClr val="black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ID </a:t>
                      </a:r>
                      <a:r>
                        <a:rPr lang="th-TH" sz="1400" kern="0" spc="-50" dirty="0">
                          <a:solidFill>
                            <a:prstClr val="black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เพียงตัวเดียว</a:t>
                      </a:r>
                      <a:r>
                        <a:rPr lang="th-TH" sz="1400" u="sng" kern="0" spc="-50" dirty="0">
                          <a:solidFill>
                            <a:prstClr val="black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400" u="sng" kern="0" spc="-50" dirty="0">
                          <a:solidFill>
                            <a:prstClr val="black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endParaRPr lang="th-TH" sz="1400" u="sng" kern="0" spc="-50" dirty="0">
                        <a:solidFill>
                          <a:prstClr val="black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4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</a:t>
                      </a:r>
                      <a:br>
                        <a:rPr lang="en-US" sz="14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</a:br>
                      <a:r>
                        <a:rPr lang="th-TH" sz="1400" spc="-8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(ขยายหน่วยงานที่เชื่อมโยง)</a:t>
                      </a:r>
                      <a:endParaRPr lang="en-US" sz="1400" spc="-80" baseline="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70000"/>
                        </a:lnSpc>
                      </a:pPr>
                      <a:endParaRPr lang="en-US" sz="1400" strike="sngStrike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6041803"/>
                  </a:ext>
                </a:extLst>
              </a:tr>
              <a:tr h="3993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0" spc="-5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</a:t>
                      </a:r>
                      <a:r>
                        <a:rPr lang="th-TH" sz="1400" kern="0" spc="-5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ระบบการรับชำระภาษีที่ดินและสิ่งปลูกสร้าง กรมที่ดิน </a:t>
                      </a:r>
                      <a:endParaRPr lang="en-US"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kern="0" spc="-50" dirty="0">
                          <a:solidFill>
                            <a:prstClr val="black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ประชาชนสามารถยื่นชำระภาษีที่ดินและสิ่งปลูกสร้างผ่านระบบออนไลน์ ตรวจสอบรายการข้อมูลและประเมินภาษีที่ต้องชำระเบื้องต้นได้ </a:t>
                      </a:r>
                      <a:endParaRPr lang="th-TH" sz="1400" u="sng" kern="0" spc="-50" dirty="0">
                        <a:solidFill>
                          <a:prstClr val="black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4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</a:t>
                      </a:r>
                      <a:br>
                        <a:rPr lang="th-TH" sz="14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</a:br>
                      <a:r>
                        <a:rPr lang="th-TH" sz="1400" spc="-9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(</a:t>
                      </a:r>
                      <a:r>
                        <a:rPr lang="th-TH" sz="1400" spc="-9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ขยายหน่วยงานที่ใช้บริการ</a:t>
                      </a:r>
                      <a:r>
                        <a:rPr lang="th-TH" sz="1400" spc="-9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)</a:t>
                      </a:r>
                      <a:endParaRPr lang="en-US" sz="1400" spc="-9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70000"/>
                        </a:lnSpc>
                      </a:pPr>
                      <a:endParaRPr lang="en-US" sz="1400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7659886"/>
                  </a:ext>
                </a:extLst>
              </a:tr>
              <a:tr h="5479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 </a:t>
                      </a:r>
                      <a:r>
                        <a:rPr lang="th-TH" sz="1400" kern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ระบบการอนุญาตวัตถุอันตราย ณ จุดเดียว (</a:t>
                      </a:r>
                      <a:r>
                        <a:rPr lang="en-US" sz="1400" kern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HSSS)</a:t>
                      </a:r>
                      <a:r>
                        <a:rPr lang="th-TH" sz="1400" kern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</a:t>
                      </a:r>
                      <a:br>
                        <a:rPr lang="en-US" sz="1400" kern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kern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กรมโรงงานฯ</a:t>
                      </a:r>
                      <a:endParaRPr lang="th-TH" sz="1400" kern="0" dirty="0">
                        <a:solidFill>
                          <a:prstClr val="black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kern="0" dirty="0">
                          <a:solidFill>
                            <a:prstClr val="black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ผู้ประกอบสามารถยื่นคำขออนุญาตวัตถุอันตรายแบบเบ็ดเสร็จครบวงจร ณ จุดเดียว </a:t>
                      </a:r>
                      <a:br>
                        <a:rPr lang="en-US" sz="1400" kern="0" dirty="0">
                          <a:solidFill>
                            <a:prstClr val="black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kern="0" dirty="0">
                          <a:solidFill>
                            <a:prstClr val="black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ผ่านช่องทางออนไลน์ ตั้งแต่ขึ้นทะเบียนวัตถุอันตราย แจ้งการดำเนินการเกี่ยวกับวัตถุอันตราย ขออนุญาตนำเข้า ส่งออกหรือมีไว้ในครอบครองของวัตถุอันตราย</a:t>
                      </a:r>
                      <a:endParaRPr lang="th-TH" sz="1400" kern="0" spc="-50" dirty="0">
                        <a:solidFill>
                          <a:prstClr val="black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4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70000"/>
                        </a:lnSpc>
                      </a:pPr>
                      <a:endParaRPr lang="en-US" sz="1400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355212"/>
                  </a:ext>
                </a:extLst>
              </a:tr>
              <a:tr h="3236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0" spc="-50" dirty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 </a:t>
                      </a:r>
                      <a:r>
                        <a:rPr lang="th-TH" sz="1400" kern="0" spc="-50" dirty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ระบบรับรองมาตรฐานสินค้าเกษตร (</a:t>
                      </a:r>
                      <a:r>
                        <a:rPr lang="en-US" sz="1400" kern="0" spc="-50" dirty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GAP) </a:t>
                      </a:r>
                      <a:r>
                        <a:rPr lang="th-TH" sz="1400" kern="0" spc="-50" dirty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พืช ประมง และปศุสัตว์ มก</a:t>
                      </a:r>
                      <a:r>
                        <a:rPr lang="th-TH" sz="1400" kern="0" spc="-50" dirty="0" err="1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อช</a:t>
                      </a:r>
                      <a:r>
                        <a:rPr lang="th-TH" sz="1400" kern="0" spc="-50" dirty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</a:t>
                      </a:r>
                      <a:endParaRPr lang="en-US" sz="1400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kern="0" spc="-50" dirty="0">
                          <a:solidFill>
                            <a:prstClr val="black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ผู้ประกอบสามารถขอรับรองมาตรฐานสินค้าเกษตร (</a:t>
                      </a:r>
                      <a:r>
                        <a:rPr lang="en-US" sz="1400" kern="0" spc="-50" dirty="0">
                          <a:solidFill>
                            <a:prstClr val="black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GAP) </a:t>
                      </a:r>
                      <a:r>
                        <a:rPr lang="th-TH" sz="1400" kern="0" spc="-50" dirty="0">
                          <a:solidFill>
                            <a:prstClr val="black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บนแพลตฟอร์มเดียว ตั้งแต่ยื่นคำขอจนได้รับการรับรอง </a:t>
                      </a:r>
                      <a:r>
                        <a:rPr lang="en-US" sz="1400" kern="0" spc="-50" dirty="0">
                          <a:solidFill>
                            <a:prstClr val="black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GAP</a:t>
                      </a:r>
                      <a:endParaRPr lang="th-TH" sz="1400" kern="0" spc="-50" dirty="0">
                        <a:solidFill>
                          <a:prstClr val="black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70000"/>
                        </a:lnSpc>
                      </a:pPr>
                      <a:endParaRPr lang="en-US" sz="140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904810"/>
                  </a:ext>
                </a:extLst>
              </a:tr>
              <a:tr h="3993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0" spc="-5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 </a:t>
                      </a:r>
                      <a:r>
                        <a:rPr lang="th-TH" sz="1400" kern="0" spc="-5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ระบบการอำนวยความสะดวกให้แก่ผู้เดินทาง </a:t>
                      </a:r>
                      <a:br>
                        <a:rPr lang="en-US" sz="1400" kern="0" spc="-5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kern="0" spc="-5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400" kern="0" spc="-5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Ease of traveling) </a:t>
                      </a:r>
                      <a:r>
                        <a:rPr lang="th-TH" sz="1400" kern="0" spc="-5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สป.กก</a:t>
                      </a:r>
                      <a:r>
                        <a:rPr lang="en-US" sz="1400" kern="0" spc="-5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endParaRPr lang="th-TH" sz="1400" u="sng" kern="0" spc="-50" dirty="0">
                        <a:solidFill>
                          <a:prstClr val="black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70000"/>
                        </a:lnSpc>
                      </a:pPr>
                      <a:r>
                        <a:rPr lang="th-TH" sz="1400" kern="0" spc="-50" dirty="0">
                          <a:solidFill>
                            <a:prstClr val="black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นักท่องเที่ยวสามารถขอวีซ่า ขอหนังสือรับรองสถานภาพการเข้าประเทศไทย (</a:t>
                      </a:r>
                      <a:r>
                        <a:rPr lang="en-US" sz="1400" kern="0" spc="-50" dirty="0">
                          <a:solidFill>
                            <a:prstClr val="black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Certificate of Entry-COE) </a:t>
                      </a:r>
                      <a:r>
                        <a:rPr lang="th-TH" sz="1400" kern="0" spc="-50" dirty="0">
                          <a:solidFill>
                            <a:prstClr val="black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รวมถึงขอข้อมูลด้านการท่องเที่ยว ขอความช่วยเหลือและบริการอื่น ๆ ที่เกี่ยวข้องได้</a:t>
                      </a:r>
                      <a:endParaRPr lang="en-US"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4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</a:t>
                      </a:r>
                      <a:br>
                        <a:rPr lang="th-TH" sz="14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</a:br>
                      <a:r>
                        <a:rPr lang="th-TH" sz="1400" spc="-8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(ขยายหน่วยงานที่เชื่อมโยง)</a:t>
                      </a:r>
                      <a:endParaRPr lang="en-US" sz="140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70000"/>
                        </a:lnSpc>
                      </a:pPr>
                      <a:endParaRPr lang="en-US" sz="1400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7484966"/>
                  </a:ext>
                </a:extLst>
              </a:tr>
              <a:tr h="3993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0" spc="-5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7. </a:t>
                      </a:r>
                      <a:r>
                        <a:rPr lang="th-TH" sz="1400" kern="0" spc="-5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ระบบช่วยเหลือผู้ว่างงานให้กลับเข้าสู่ตลาดแรงงาน </a:t>
                      </a:r>
                      <a:br>
                        <a:rPr lang="en-US" sz="1400" kern="0" spc="-5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kern="0" spc="-5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กรมการจัดหางาน </a:t>
                      </a:r>
                      <a:endParaRPr lang="en-US"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kern="0" spc="-50" dirty="0">
                          <a:solidFill>
                            <a:prstClr val="black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ผู้ว่างงานสามารถขอรับบริการและขอรับความช่วยเหลือผ่านระบบออนไลน์ช่องทางเดียว ตั้งแต่แจ้ง</a:t>
                      </a:r>
                      <a:r>
                        <a:rPr lang="th-TH" sz="1400" kern="0" spc="-100" baseline="0" dirty="0">
                          <a:solidFill>
                            <a:prstClr val="black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ว่างงาน ขอรับสิทธิต่าง ๆ จากการว่างงาน ฝึกอบรม จัดหางานใหม่ จับคู่ (</a:t>
                      </a:r>
                      <a:r>
                        <a:rPr lang="en-US" sz="1400" kern="0" spc="-100" baseline="0" dirty="0">
                          <a:solidFill>
                            <a:prstClr val="black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matching) </a:t>
                      </a:r>
                      <a:r>
                        <a:rPr lang="th-TH" sz="1400" kern="0" spc="-100" baseline="0" dirty="0">
                          <a:solidFill>
                            <a:prstClr val="black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ผู้ว่าจ้างและแรงงาน </a:t>
                      </a:r>
                      <a:r>
                        <a:rPr lang="th-TH" sz="1400" u="sng" kern="0" spc="-100" baseline="0" dirty="0">
                          <a:solidFill>
                            <a:prstClr val="black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4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</a:t>
                      </a:r>
                      <a:br>
                        <a:rPr lang="th-TH" sz="14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</a:br>
                      <a:r>
                        <a:rPr lang="th-TH" sz="1400" spc="-8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(ขยายหน่วยงานที่เชื่อมโยง)</a:t>
                      </a:r>
                      <a:endParaRPr lang="en-US" sz="1400" spc="-80" baseline="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70000"/>
                        </a:lnSpc>
                      </a:pPr>
                      <a:endParaRPr lang="en-US" sz="1400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1634599"/>
                  </a:ext>
                </a:extLst>
              </a:tr>
              <a:tr h="3993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0" spc="-50" dirty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8. </a:t>
                      </a:r>
                      <a:r>
                        <a:rPr lang="th-TH" sz="1400" kern="0" spc="-50" dirty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ระบบเชื่อมโยงข้อมูลการนำเข้าและส่งออกสินค้าข้ามแดนทางบกของกลุ่มประเทศ </a:t>
                      </a:r>
                      <a:r>
                        <a:rPr lang="en-US" sz="1400" kern="0" spc="-50" dirty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ACMECS </a:t>
                      </a:r>
                      <a:r>
                        <a:rPr lang="th-TH" sz="1400" kern="0" spc="-50" dirty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ผ่านระบบ </a:t>
                      </a:r>
                      <a:r>
                        <a:rPr lang="en-US" sz="1400" kern="0" spc="-50" dirty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NSW </a:t>
                      </a:r>
                      <a:r>
                        <a:rPr lang="th-TH" sz="1400" kern="0" spc="-50" dirty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กรมศุลกากร </a:t>
                      </a:r>
                      <a:endParaRPr lang="en-US" sz="1400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kern="0" spc="-50" dirty="0">
                          <a:solidFill>
                            <a:prstClr val="black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ผู้ส่งออกและนำเข้าสินค้าสามารถยื่นเรื่องขออนุมัติอนุญาตผ่านพิธีการศุลกากรทางระบบ </a:t>
                      </a:r>
                      <a:r>
                        <a:rPr lang="en-US" sz="1400" kern="0" spc="-50" dirty="0">
                          <a:solidFill>
                            <a:prstClr val="black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NSW</a:t>
                      </a:r>
                      <a:r>
                        <a:rPr lang="th-TH" sz="1400" kern="0" spc="-50" dirty="0">
                          <a:solidFill>
                            <a:prstClr val="black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ระบบเดียว</a:t>
                      </a:r>
                      <a:r>
                        <a:rPr lang="en-US" sz="1400" kern="0" spc="-50" dirty="0">
                          <a:solidFill>
                            <a:prstClr val="black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endParaRPr lang="th-TH" sz="1400" kern="0" spc="-50" dirty="0">
                        <a:solidFill>
                          <a:prstClr val="black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70000"/>
                        </a:lnSpc>
                      </a:pPr>
                      <a:endParaRPr lang="en-US" sz="140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2176798"/>
                  </a:ext>
                </a:extLst>
              </a:tr>
              <a:tr h="3993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0" spc="-50" dirty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9. </a:t>
                      </a:r>
                      <a:r>
                        <a:rPr lang="th-TH" sz="1400" kern="0" spc="-50" dirty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ระบบการขึ้นทะเบียนเกษตรกร และการขอรับความช่วยเหลือด้านการเกษตร </a:t>
                      </a:r>
                      <a:r>
                        <a:rPr lang="th-TH" sz="1400" kern="0" spc="-50" dirty="0" err="1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สศ</a:t>
                      </a:r>
                      <a:r>
                        <a:rPr lang="th-TH" sz="1400" kern="0" spc="-50" dirty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 </a:t>
                      </a:r>
                      <a:endParaRPr lang="en-US" sz="1400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kern="0" spc="-50" dirty="0">
                          <a:solidFill>
                            <a:prstClr val="black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เกษตรกรสามารถขอขึ้นทะเบียนเกษตรกรทุกประเภท (พืช ปศุสัตว์ ประมง และยางพารา) และขอรับความช่วยเหลือด้านการเกษตรได้บนแพลตฟอร์มเดียว</a:t>
                      </a:r>
                      <a:endParaRPr lang="th-TH" sz="1400" u="sng" kern="0" spc="-50" dirty="0">
                        <a:solidFill>
                          <a:prstClr val="black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70000"/>
                        </a:lnSpc>
                      </a:pPr>
                      <a:endParaRPr lang="en-US" sz="140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51098"/>
                  </a:ext>
                </a:extLst>
              </a:tr>
              <a:tr h="3993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0" spc="-5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10. </a:t>
                      </a:r>
                      <a:r>
                        <a:rPr lang="th-TH" sz="1400" kern="0" spc="-5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ระบบการแจ้งเตือนสิทธิ์และช่วยเหลือในการรับสวัสดิการของประชาชนตลอดช่วงชีวิต สป.พม </a:t>
                      </a:r>
                      <a:endParaRPr lang="th-TH" sz="1400" u="sng" kern="0" spc="-50" dirty="0">
                        <a:solidFill>
                          <a:prstClr val="black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kern="0" spc="-70" baseline="0" dirty="0">
                          <a:solidFill>
                            <a:prstClr val="black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ประชาชนสามารถขอรับสิทธิสวัสดิการต่างๆ ที่พึงได้รับจากรัฐ ตั้งแต่ได้รับการแจ้งเตือน การยื่นเรื่อง จนกระทั่งได้รับสิทธิ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4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</a:t>
                      </a:r>
                      <a:br>
                        <a:rPr lang="th-TH" sz="14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</a:br>
                      <a:r>
                        <a:rPr lang="th-TH" sz="1400" spc="-8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(ขยายหน่วยงานที่เชื่อมโยง)</a:t>
                      </a:r>
                      <a:endParaRPr lang="en-US" sz="140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70000"/>
                        </a:lnSpc>
                      </a:pPr>
                      <a:endParaRPr lang="en-US" sz="1400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2848638"/>
                  </a:ext>
                </a:extLst>
              </a:tr>
              <a:tr h="2507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0" spc="-50" dirty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11. </a:t>
                      </a:r>
                      <a:r>
                        <a:rPr lang="th-TH" sz="1400" kern="0" spc="-50" dirty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ระบบการออกบัตรสุขภาพอิเล็กทรอนิกส์ กรมควบคุมโรค </a:t>
                      </a:r>
                      <a:endParaRPr lang="en-US" sz="1400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kern="0" spc="-50" dirty="0">
                          <a:solidFill>
                            <a:prstClr val="black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ประชาชนสามารถขอและรับเอกสารรับรองการฉีดวัคซีนอิเล็กทรอนิกส์ได้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70000"/>
                        </a:lnSpc>
                      </a:pPr>
                      <a:endParaRPr lang="en-US" sz="140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400" dirty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</a:t>
                      </a:r>
                      <a:endParaRPr lang="en-US" sz="1400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2597116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0" spc="-5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12. </a:t>
                      </a:r>
                      <a:r>
                        <a:rPr lang="th-TH" sz="1400" kern="0" spc="-5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ศูนย์การร้องเรียนแบบเบ็ดเสร็จ </a:t>
                      </a:r>
                      <a:r>
                        <a:rPr lang="th-TH" sz="1400" kern="0" spc="-50" dirty="0" err="1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สป</a:t>
                      </a:r>
                      <a:r>
                        <a:rPr lang="th-TH" sz="1400" kern="0" spc="-5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น.</a:t>
                      </a:r>
                      <a:endParaRPr lang="th-TH" sz="1400" kern="0" spc="-50" dirty="0">
                        <a:solidFill>
                          <a:prstClr val="black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kern="0" spc="-50" dirty="0">
                          <a:solidFill>
                            <a:prstClr val="black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ประชาชนสามารถยื่นเรื่องร้องเรียน ติดตาม ตรวจสอบสถานะ และรับแจ้งผลการร้องเรียนได้ ณ จุดเดียว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4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</a:t>
                      </a:r>
                      <a:br>
                        <a:rPr lang="th-TH" sz="14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</a:br>
                      <a:r>
                        <a:rPr lang="th-TH" sz="1400" spc="-8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(ขยายหน่วยงานที่เชื่อมโยง)</a:t>
                      </a:r>
                      <a:endParaRPr lang="en-US" sz="140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70000"/>
                        </a:lnSpc>
                      </a:pPr>
                      <a:endParaRPr lang="en-US" sz="1400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9328028"/>
                  </a:ext>
                </a:extLst>
              </a:tr>
              <a:tr h="273537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kern="0" spc="-50" dirty="0">
                          <a:solidFill>
                            <a:prstClr val="black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400" kern="0" spc="-50" dirty="0">
                        <a:solidFill>
                          <a:prstClr val="black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F2F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400" b="1" u="sng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 </a:t>
                      </a:r>
                      <a:r>
                        <a:rPr lang="th-TH" sz="1400" b="1" u="sng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งาน</a:t>
                      </a:r>
                      <a:endParaRPr lang="en-US" sz="1400" b="1" u="sng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400" b="1" u="sng" dirty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 </a:t>
                      </a:r>
                      <a:r>
                        <a:rPr lang="th-TH" sz="1400" b="1" u="sng" dirty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งาน</a:t>
                      </a:r>
                      <a:endParaRPr lang="en-US" sz="1400" b="1" u="sng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9288328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91B1CF-7B29-5ED8-49F0-EB2DFB0B95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523228" y="6587868"/>
            <a:ext cx="2743200" cy="365125"/>
          </a:xfrm>
        </p:spPr>
        <p:txBody>
          <a:bodyPr/>
          <a:lstStyle/>
          <a:p>
            <a:pPr algn="r">
              <a:defRPr/>
            </a:pPr>
            <a:fld id="{41A61DF1-3BB6-403F-9CC9-71F63F6F4AF1}" type="slidenum">
              <a:rPr lang="th-TH" sz="1800" smtClean="0"/>
              <a:pPr algn="r">
                <a:defRPr/>
              </a:pPr>
              <a:t>10</a:t>
            </a:fld>
            <a:endParaRPr lang="th-TH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911E48-0ABC-8D62-F427-16D9086AABA7}"/>
              </a:ext>
            </a:extLst>
          </p:cNvPr>
          <p:cNvSpPr txBox="1"/>
          <p:nvPr/>
        </p:nvSpPr>
        <p:spPr>
          <a:xfrm>
            <a:off x="366822" y="345986"/>
            <a:ext cx="10818630" cy="432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62013" marR="0" lvl="0" indent="-862013" algn="l" defTabSz="114300" rtl="0" eaLnBrk="1" fontAlgn="t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1</a:t>
            </a: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(1) </a:t>
            </a: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ระดับความสำเร็จในการขับเคลื่อนการพัฒนางานบริการ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Agenda </a:t>
            </a: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ตามมติคณะรัฐมนตรี (12 งานบริการ)</a:t>
            </a:r>
          </a:p>
        </p:txBody>
      </p:sp>
    </p:spTree>
    <p:extLst>
      <p:ext uri="{BB962C8B-B14F-4D97-AF65-F5344CB8AC3E}">
        <p14:creationId xmlns:p14="http://schemas.microsoft.com/office/powerpoint/2010/main" val="1272154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3648" y="-15861"/>
            <a:ext cx="11627893" cy="41805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364" y="-10630"/>
            <a:ext cx="8083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รายละเอียดตัวชี้วัด</a:t>
            </a:r>
            <a:endParaRPr kumimoji="0" lang="th-TH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731E13-D5F2-41FB-ABFE-F220E9B05DDC}"/>
              </a:ext>
            </a:extLst>
          </p:cNvPr>
          <p:cNvSpPr/>
          <p:nvPr/>
        </p:nvSpPr>
        <p:spPr>
          <a:xfrm>
            <a:off x="9976513" y="6400800"/>
            <a:ext cx="2229133" cy="4708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3079" y="515470"/>
            <a:ext cx="9276026" cy="380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62013" marR="0" lvl="0" indent="-862013" algn="l" defTabSz="114300" rtl="0" eaLnBrk="1" fontAlgn="t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1</a:t>
            </a: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(1) </a:t>
            </a: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ระดับความสำเร็จในการขับเคลื่อนการพัฒนางานบริการ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Agenda </a:t>
            </a: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ตามมติคณะรัฐมนตรี (12 งานบริการ)</a:t>
            </a:r>
          </a:p>
        </p:txBody>
      </p:sp>
      <p:pic>
        <p:nvPicPr>
          <p:cNvPr id="29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60BD7AEF-BAB7-4F62-9716-7F96C0929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345" y="31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22C6DED-1309-582A-1B50-6912C793FFF7}"/>
              </a:ext>
            </a:extLst>
          </p:cNvPr>
          <p:cNvSpPr txBox="1"/>
          <p:nvPr/>
        </p:nvSpPr>
        <p:spPr>
          <a:xfrm>
            <a:off x="9804400" y="-18433"/>
            <a:ext cx="1809845" cy="417600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เกณฑ์การประเมิน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4B80869E-E60C-F28C-D4F7-6ED8C5A79F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9066295"/>
              </p:ext>
            </p:extLst>
          </p:nvPr>
        </p:nvGraphicFramePr>
        <p:xfrm>
          <a:off x="203016" y="4042232"/>
          <a:ext cx="11785967" cy="1939640"/>
        </p:xfrm>
        <a:graphic>
          <a:graphicData uri="http://schemas.openxmlformats.org/drawingml/2006/table">
            <a:tbl>
              <a:tblPr firstRow="1" bandRow="1"/>
              <a:tblGrid>
                <a:gridCol w="2168975">
                  <a:extLst>
                    <a:ext uri="{9D8B030D-6E8A-4147-A177-3AD203B41FA5}">
                      <a16:colId xmlns:a16="http://schemas.microsoft.com/office/drawing/2014/main" val="1715323392"/>
                    </a:ext>
                  </a:extLst>
                </a:gridCol>
                <a:gridCol w="3205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81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131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6559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kern="1200" noProof="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เกณฑ์การประเมิน</a:t>
                      </a:r>
                      <a:endParaRPr lang="en-US" sz="1800" b="1" kern="1200" noProof="0" dirty="0">
                        <a:solidFill>
                          <a:schemeClr val="dk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0" marR="121936" marT="43738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kern="1200" noProof="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เกณฑ์การประเมิน</a:t>
                      </a:r>
                      <a:r>
                        <a:rPr lang="en-US" sz="1600" kern="1200" noProof="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600" kern="1200" noProof="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รอบที่ </a:t>
                      </a:r>
                      <a:r>
                        <a:rPr lang="en-US" sz="1600" kern="1200" noProof="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1600" kern="1200" noProof="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(</a:t>
                      </a:r>
                      <a:r>
                        <a:rPr lang="en-US" sz="1600" kern="1200" noProof="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12 </a:t>
                      </a:r>
                      <a:r>
                        <a:rPr lang="th-TH" sz="1600" kern="1200" noProof="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เดือน) </a:t>
                      </a:r>
                      <a:endParaRPr lang="en-US" sz="1600" kern="1200" noProof="0" dirty="0">
                        <a:solidFill>
                          <a:schemeClr val="dk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0" marR="121936" marT="43738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000" b="1" dirty="0">
                        <a:solidFill>
                          <a:sysClr val="windowText" lastClr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000" b="1" dirty="0">
                        <a:solidFill>
                          <a:sysClr val="windowText" lastClr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กรณี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เป้าหมายขั้นต้น (50)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FD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เป้าหมายมาตรฐาน (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75</a:t>
                      </a:r>
                      <a:r>
                        <a:rPr lang="th-TH" sz="18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เป้าหมายขั้นสูง (100)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38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th-TH" sz="1800" b="1" i="0" u="sng" strike="noStrike" kern="0" cap="none" spc="-2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กรณี </a:t>
                      </a:r>
                      <a:r>
                        <a:rPr kumimoji="0" lang="en-US" sz="1800" b="1" i="0" u="sng" strike="noStrike" kern="0" cap="none" spc="-2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 </a:t>
                      </a:r>
                      <a:r>
                        <a:rPr kumimoji="0" lang="en-US" sz="1800" b="1" i="0" u="none" strike="noStrike" kern="0" cap="none" spc="-2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Agenda </a:t>
                      </a:r>
                      <a:br>
                        <a:rPr kumimoji="0" lang="en-US" sz="1800" b="1" i="0" u="none" strike="noStrike" kern="0" cap="none" spc="-2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kumimoji="0" lang="th-TH" sz="1800" b="1" i="0" u="none" strike="noStrike" kern="0" cap="none" spc="-2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ที่พัฒนา</a:t>
                      </a:r>
                      <a:r>
                        <a:rPr kumimoji="0" lang="th-TH" sz="1800" b="1" i="0" u="sng" strike="noStrike" kern="0" cap="none" spc="-2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ระบบแล้วเสร็จ </a:t>
                      </a:r>
                      <a:endParaRPr lang="th-TH" sz="1800" u="sng" kern="1200" noProof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3200" marR="43200" marT="43738" marB="4373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1800" b="1" kern="1200" spc="-6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ขยายผลการให้บริการ </a:t>
                      </a:r>
                      <a:r>
                        <a:rPr lang="en-US" sz="1800" b="1" kern="1200" spc="-6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/ </a:t>
                      </a:r>
                      <a:r>
                        <a:rPr lang="th-TH" sz="1800" b="1" kern="1200" spc="-6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เชื่อมระบบการให้บริการ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1800" b="0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(ผลการดำเนินงานปี </a:t>
                      </a:r>
                      <a:r>
                        <a:rPr lang="en-US" sz="1800" b="0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2566</a:t>
                      </a:r>
                      <a:r>
                        <a:rPr lang="th-TH" sz="1800" b="0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(ไม่นับสะสม)</a:t>
                      </a:r>
                      <a:r>
                        <a:rPr lang="en-US" sz="1800" b="0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/</a:t>
                      </a:r>
                      <a:r>
                        <a:rPr lang="th-TH" sz="1800" b="0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เป้าหมายตามแผน</a:t>
                      </a:r>
                      <a:r>
                        <a:rPr lang="en-US" sz="1800" b="0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(Roadmap) </a:t>
                      </a:r>
                      <a:r>
                        <a:rPr lang="th-TH" sz="1800" b="0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lang="en-US" sz="1800" b="0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2566</a:t>
                      </a:r>
                      <a:r>
                        <a:rPr lang="th-TH" sz="1800" b="0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 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1800" b="1" kern="1200" spc="-6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ขยายผลการให้บริการ </a:t>
                      </a:r>
                      <a:r>
                        <a:rPr lang="en-US" sz="1800" b="1" kern="1200" spc="-6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/ </a:t>
                      </a:r>
                      <a:r>
                        <a:rPr lang="th-TH" sz="1800" b="1" kern="1200" spc="-6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เชื่อมระบบการให้บริการ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1800" b="0" kern="1200" spc="-5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(เป้าหมายตามแผน</a:t>
                      </a:r>
                      <a:r>
                        <a:rPr lang="en-US" sz="1800" b="0" kern="1200" spc="-5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(Roadmap) </a:t>
                      </a:r>
                      <a:r>
                        <a:rPr lang="th-TH" sz="1800" b="0" kern="1200" spc="-5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lang="en-US" sz="1800" b="0" kern="1200" spc="-5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2567</a:t>
                      </a:r>
                      <a:r>
                        <a:rPr lang="th-TH" sz="1800" b="0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  </a:t>
                      </a:r>
                      <a:endParaRPr lang="en-US" sz="1800" b="0" kern="1200" spc="0" baseline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1800" b="1" kern="1200" spc="-6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ขยายผลการให้บริการ </a:t>
                      </a:r>
                      <a:r>
                        <a:rPr lang="en-US" sz="1800" b="1" kern="1200" spc="-6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/ </a:t>
                      </a:r>
                      <a:r>
                        <a:rPr lang="th-TH" sz="1800" b="1" kern="1200" spc="-6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เชื่อมระบบการให้บริการ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0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th-TH" sz="1800" b="0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ผลการดำเนินงานสูงกว่าเป้าหมายตามแผน</a:t>
                      </a:r>
                      <a:r>
                        <a:rPr lang="en-US" sz="1800" b="0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(Roadmap) </a:t>
                      </a:r>
                      <a:r>
                        <a:rPr lang="th-TH" sz="1800" b="0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lang="en-US" sz="1800" b="0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2567</a:t>
                      </a:r>
                      <a:r>
                        <a:rPr lang="th-TH" sz="1800" b="0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47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th-TH" sz="1800" b="1" i="0" u="sng" strike="noStrike" kern="0" cap="none" spc="-2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กรณี </a:t>
                      </a:r>
                      <a:r>
                        <a:rPr kumimoji="0" lang="en-US" sz="1800" b="1" i="0" u="sng" strike="noStrike" kern="0" cap="none" spc="-2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 </a:t>
                      </a:r>
                      <a:r>
                        <a:rPr kumimoji="0" lang="en-US" sz="1800" b="1" i="0" u="none" strike="noStrike" kern="0" cap="none" spc="-2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Agenda </a:t>
                      </a:r>
                      <a:br>
                        <a:rPr kumimoji="0" lang="en-US" sz="1800" b="1" i="0" u="none" strike="noStrike" kern="0" cap="none" spc="-2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kumimoji="0" lang="th-TH" sz="1800" b="1" i="0" u="none" strike="noStrike" kern="0" cap="none" spc="-2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ที่</a:t>
                      </a:r>
                      <a:r>
                        <a:rPr kumimoji="0" lang="th-TH" sz="1800" b="1" i="0" u="sng" strike="noStrike" kern="0" cap="none" spc="-2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อยู่</a:t>
                      </a:r>
                      <a:r>
                        <a:rPr kumimoji="0" lang="th-TH" sz="1800" b="1" i="0" u="sng" strike="noStrike" kern="0" cap="none" spc="-7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ระหว่างพัฒนาระบบ</a:t>
                      </a:r>
                    </a:p>
                  </a:txBody>
                  <a:tcPr marL="43200" marR="43200" marT="43738" marB="4373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1800" b="1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ระบบเสร็จ และผ่าน</a:t>
                      </a:r>
                      <a:br>
                        <a:rPr lang="th-TH" sz="1800" b="1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th-TH" sz="1800" b="1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การทดสอบการใช้งาน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1800" b="1" kern="1200" spc="-6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ให้บริการผ่านระบบออนไลน์ได้ ตามเป้าหมายแ</a:t>
                      </a:r>
                      <a:r>
                        <a:rPr kumimoji="0" lang="th-TH" sz="1800" b="1" i="0" u="none" strike="noStrike" kern="1200" cap="none" spc="-6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ผน</a:t>
                      </a:r>
                      <a:r>
                        <a:rPr kumimoji="0" lang="th-TH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(</a:t>
                      </a: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Roadmap</a:t>
                      </a:r>
                      <a:r>
                        <a:rPr kumimoji="0" lang="th-TH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 ปี </a:t>
                      </a: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2567</a:t>
                      </a:r>
                      <a:endParaRPr lang="th-TH" sz="1800" b="1" kern="1200" spc="0" baseline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th-TH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จำนวนผู้รับบริการผ่านระบบ</a:t>
                      </a: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kumimoji="0" lang="th-TH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ตามเป้าหมายแผน (</a:t>
                      </a: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Roadmap</a:t>
                      </a:r>
                      <a:r>
                        <a:rPr kumimoji="0" lang="th-TH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 ปี </a:t>
                      </a: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2567</a:t>
                      </a:r>
                      <a:endParaRPr lang="th-TH" sz="1800" b="1" kern="1200" spc="0" baseline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502189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115CBAEA-C9CB-95EE-AFC7-EA7480879F8E}"/>
              </a:ext>
            </a:extLst>
          </p:cNvPr>
          <p:cNvSpPr/>
          <p:nvPr/>
        </p:nvSpPr>
        <p:spPr>
          <a:xfrm>
            <a:off x="212272" y="882902"/>
            <a:ext cx="8842828" cy="1973104"/>
          </a:xfrm>
          <a:prstGeom prst="rect">
            <a:avLst/>
          </a:prstGeom>
          <a:solidFill>
            <a:sysClr val="window" lastClr="FFFFFF">
              <a:lumMod val="95000"/>
            </a:sysClr>
          </a:solidFill>
        </p:spPr>
        <p:txBody>
          <a:bodyPr wrap="square">
            <a:spAutoFit/>
          </a:bodyPr>
          <a:lstStyle/>
          <a:p>
            <a:pPr marL="801688" marR="0" lvl="0" indent="-801688" algn="thaiDist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01688" algn="l"/>
              </a:tabLst>
              <a:defRPr/>
            </a:pP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คำอธิบาย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	</a:t>
            </a:r>
            <a:endParaRPr kumimoji="0" lang="th-TH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265113" marR="0" lvl="0" indent="-176213" algn="thaiDist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65113" algn="l"/>
              </a:tabLst>
              <a:defRPr/>
            </a:pPr>
            <a:r>
              <a:rPr kumimoji="0" lang="th-TH" sz="1800" b="0" i="0" u="none" strike="noStrike" kern="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มติคณะรัฐมนตรี วันที่ 3 สิงหาคม 2564 เห็นชอบการขับเคลื่อนการให้บริการประชาชนผ่านระบบอิเล็กทรอนิกส์ (</a:t>
            </a:r>
            <a:r>
              <a:rPr kumimoji="0" lang="en-US" sz="1800" b="0" i="0" u="none" strike="noStrike" kern="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e-Service)</a:t>
            </a:r>
            <a:r>
              <a:rPr kumimoji="0" lang="th-TH" sz="1800" b="0" i="0" u="none" strike="noStrike" kern="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ปีงบประมาณ พ.ศ. 2565</a:t>
            </a:r>
            <a:r>
              <a:rPr kumimoji="0" lang="th-TH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รวมงานบริการ </a:t>
            </a:r>
            <a:r>
              <a:rPr kumimoji="0" lang="en-US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12 </a:t>
            </a:r>
            <a:r>
              <a:rPr kumimoji="0" lang="th-TH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งานบริการ </a:t>
            </a:r>
            <a:r>
              <a:rPr kumimoji="0" lang="en-US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Agenda</a:t>
            </a:r>
            <a:endParaRPr kumimoji="0" lang="th-TH" sz="1800" b="0" i="0" u="none" strike="noStrike" kern="0" cap="none" spc="-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265113" marR="0" lvl="0" indent="-176213" algn="thaiDist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65113" algn="l"/>
              </a:tabLst>
              <a:defRPr/>
            </a:pPr>
            <a:r>
              <a:rPr kumimoji="0" lang="th-TH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แผนปฏิบัติการ </a:t>
            </a:r>
            <a:r>
              <a:rPr kumimoji="0" lang="en-US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(Action</a:t>
            </a:r>
            <a:r>
              <a:rPr kumimoji="0" lang="th-TH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Plan)</a:t>
            </a:r>
            <a:r>
              <a:rPr kumimoji="0" lang="th-TH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หมายถึง แผนดำเนินการที่ส่วนราชการระบุรายละเอียด</a:t>
            </a:r>
            <a:r>
              <a:rPr kumimoji="0" lang="th-TH" sz="1800" b="1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กิจกรรมสำคัญที่ต้องดำเนินการเพื่อให้บรรลุเป้าหมาย</a:t>
            </a:r>
            <a:br>
              <a:rPr kumimoji="0" lang="en-US" sz="1800" b="1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มติคณะรัฐมนตรี วันที่ 3 สิงหาคม 2564 โดยระบุหน่วยงานที่รับผิดชอบให้ชัดเจน </a:t>
            </a:r>
            <a:r>
              <a:rPr kumimoji="0" lang="en-US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/</a:t>
            </a:r>
            <a:r>
              <a:rPr kumimoji="0" lang="th-TH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800" b="1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ผลผลิตที่จะได้รับเ</a:t>
            </a:r>
            <a:r>
              <a:rPr kumimoji="0" lang="th-TH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ป็นรายเดือนหรือรายไตรมาสเพื่อใช้ติดตามความก้าวหน้าการขับเคลื่อน / </a:t>
            </a:r>
            <a:r>
              <a:rPr kumimoji="0" lang="th-TH" sz="1800" b="1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เป้าหมายในการวัดความสำเร็จ</a:t>
            </a:r>
            <a:r>
              <a:rPr kumimoji="0" lang="th-TH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ของแต่ละไตรมาส / การระบุ</a:t>
            </a:r>
            <a:r>
              <a:rPr kumimoji="0" lang="th-TH" sz="1800" b="1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เป้าหมายและบทบาทของหน่วยงานที่เกี่ยวข้อง</a:t>
            </a:r>
          </a:p>
          <a:p>
            <a:pPr marL="265113" marR="0" lvl="0" indent="-176213" algn="thaiDist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65113" algn="l"/>
              </a:tabLst>
              <a:defRPr/>
            </a:pPr>
            <a:r>
              <a:rPr kumimoji="0" lang="th-TH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การประเมินความสำเร็จพิจารณาจากการขยายผลการให้บริการ/เชื่อมระบบการให้บริการ หมายถึง การพิจารณาจาก (</a:t>
            </a:r>
            <a:r>
              <a:rPr kumimoji="0" lang="en-US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</a:t>
            </a:r>
            <a:r>
              <a:rPr kumimoji="0" lang="th-TH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 </a:t>
            </a:r>
            <a:r>
              <a:rPr kumimoji="0" lang="th-TH" sz="1800" b="0" i="0" u="none" strike="noStrike" kern="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จำนวนผู้ใช้บริการเพิ่มขึ้น (</a:t>
            </a:r>
            <a:r>
              <a:rPr kumimoji="0" lang="en-US" sz="1800" b="0" i="0" u="none" strike="noStrike" kern="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</a:t>
            </a:r>
            <a:r>
              <a:rPr kumimoji="0" lang="th-TH" sz="1800" b="0" i="0" u="none" strike="noStrike" kern="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 จำนวนหน่วยงานที่เชื่อมโยงเพิ่มมากขึ้น </a:t>
            </a:r>
            <a:r>
              <a:rPr kumimoji="0" lang="th-TH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และ (</a:t>
            </a:r>
            <a:r>
              <a:rPr kumimoji="0" lang="en-US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</a:t>
            </a:r>
            <a:r>
              <a:rPr kumimoji="0" lang="th-TH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 จำนวนงานบริการในระบบที่เพิ่มขึ้น โดยเป้าหมายต้องเพิ่มขึ้นจากผลการดำเนินงานปี </a:t>
            </a:r>
            <a:r>
              <a:rPr kumimoji="0" lang="en-US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2566</a:t>
            </a:r>
            <a:r>
              <a:rPr kumimoji="0" lang="th-TH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/เป็นไป</a:t>
            </a:r>
            <a:r>
              <a:rPr kumimoji="0" lang="th-TH" sz="18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ตามแผน</a:t>
            </a:r>
            <a:r>
              <a:rPr kumimoji="0" lang="en-US" sz="18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(Roadmap) </a:t>
            </a:r>
            <a:r>
              <a:rPr kumimoji="0" lang="th-TH" sz="18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ปี </a:t>
            </a:r>
            <a:r>
              <a:rPr kumimoji="0" lang="en-US" sz="18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2567)</a:t>
            </a:r>
            <a:endParaRPr kumimoji="0" lang="en-US" sz="1800" b="0" i="0" u="none" strike="sngStrike" kern="0" cap="none" spc="-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1216ED-1BB1-3518-B1C9-B7DE15C2900B}"/>
              </a:ext>
            </a:extLst>
          </p:cNvPr>
          <p:cNvSpPr txBox="1"/>
          <p:nvPr/>
        </p:nvSpPr>
        <p:spPr>
          <a:xfrm>
            <a:off x="9154099" y="501653"/>
            <a:ext cx="294557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บทบาทของหน่วยงาน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109BE8A-0C43-536C-B2C5-56934CDD0412}"/>
              </a:ext>
            </a:extLst>
          </p:cNvPr>
          <p:cNvSpPr/>
          <p:nvPr/>
        </p:nvSpPr>
        <p:spPr>
          <a:xfrm>
            <a:off x="213649" y="2863330"/>
            <a:ext cx="7661728" cy="1142108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  <a:ln>
            <a:noFill/>
            <a:prstDash val="dash"/>
          </a:ln>
        </p:spPr>
        <p:txBody>
          <a:bodyPr wrap="square">
            <a:spAutoFit/>
          </a:bodyPr>
          <a:lstStyle/>
          <a:p>
            <a:pPr marL="801688" marR="0" lvl="0" indent="-801688" algn="thaiDist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01688" algn="l"/>
              </a:tabLst>
              <a:defRPr/>
            </a:pP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แนวทางการประเมินหน่วยงานเจ้าภาพหลัก</a:t>
            </a:r>
            <a:r>
              <a:rPr kumimoji="0" lang="th-TH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	</a:t>
            </a:r>
            <a:endParaRPr kumimoji="0" lang="th-TH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266700" marR="0" lvl="0" indent="-17780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66700" algn="l"/>
              </a:tabLst>
              <a:defRPr/>
            </a:pPr>
            <a:r>
              <a:rPr kumimoji="0" lang="th-TH" sz="1800" b="1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รอบ (</a:t>
            </a:r>
            <a:r>
              <a:rPr kumimoji="0" lang="en-US" sz="1800" b="1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12</a:t>
            </a:r>
            <a:r>
              <a:rPr kumimoji="0" lang="th-TH" sz="1800" b="1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เดือน)</a:t>
            </a:r>
            <a:r>
              <a:rPr kumimoji="0" lang="en-US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: </a:t>
            </a:r>
            <a:r>
              <a:rPr kumimoji="0" lang="th-TH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ประเมินความสำเร็จจากการบรรลุเป้าหมายตาม </a:t>
            </a:r>
            <a:r>
              <a:rPr kumimoji="0" lang="en-US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Roadmap</a:t>
            </a:r>
            <a:r>
              <a:rPr kumimoji="0" lang="th-TH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โดยแบ่งเป็น </a:t>
            </a:r>
            <a:r>
              <a:rPr kumimoji="0" lang="en-US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 </a:t>
            </a:r>
            <a:r>
              <a:rPr kumimoji="0" lang="th-TH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กรณี</a:t>
            </a:r>
          </a:p>
          <a:p>
            <a:pPr marL="542925" marR="0" lvl="1" indent="-277813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>
                <a:tab pos="266700" algn="l"/>
                <a:tab pos="542925" algn="l"/>
              </a:tabLst>
              <a:defRPr/>
            </a:pPr>
            <a:r>
              <a:rPr kumimoji="0" lang="th-TH" sz="1800" b="1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กรณีที่ </a:t>
            </a:r>
            <a:r>
              <a:rPr kumimoji="0" lang="en-US" sz="1800" b="1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</a:t>
            </a:r>
            <a:r>
              <a:rPr kumimoji="0" lang="th-TH" sz="1800" b="1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800" b="1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Agenda </a:t>
            </a:r>
            <a:r>
              <a:rPr kumimoji="0" lang="th-TH" sz="1800" b="1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ที่พัฒนาระบบแล้วเสร็จ </a:t>
            </a:r>
            <a:r>
              <a:rPr kumimoji="0" lang="en-US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 </a:t>
            </a:r>
            <a:r>
              <a:rPr kumimoji="0" lang="th-TH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ประเมินความสำเร็จจากการขยายผลการให้บริการ </a:t>
            </a:r>
            <a:r>
              <a:rPr kumimoji="0" lang="en-US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/ </a:t>
            </a:r>
            <a:r>
              <a:rPr kumimoji="0" lang="th-TH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เชื่อมระบบการให้บริการ (จำนวนผู้รับบริการเพิ่มขึ้น </a:t>
            </a:r>
            <a:r>
              <a:rPr kumimoji="0" lang="en-US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/ </a:t>
            </a:r>
            <a:r>
              <a:rPr kumimoji="0" lang="th-TH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จำนวนหน่วยงานที่เชื่อมโยงข้อมูลเพิ่มขึ้น</a:t>
            </a:r>
            <a:r>
              <a:rPr kumimoji="0" lang="en-US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/ </a:t>
            </a:r>
            <a:r>
              <a:rPr kumimoji="0" lang="th-TH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จำนวนงานบริการในระบบที่เพิ่มขึ้น )</a:t>
            </a:r>
          </a:p>
          <a:p>
            <a:pPr marL="542925" marR="0" lvl="1" indent="-277813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>
                <a:tab pos="266700" algn="l"/>
                <a:tab pos="542925" algn="l"/>
              </a:tabLst>
              <a:defRPr/>
            </a:pPr>
            <a:r>
              <a:rPr kumimoji="0" lang="th-TH" sz="1800" b="1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กรณีที่ </a:t>
            </a:r>
            <a:r>
              <a:rPr kumimoji="0" lang="en-US" sz="1800" b="1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</a:t>
            </a:r>
            <a:r>
              <a:rPr kumimoji="0" lang="th-TH" sz="1800" b="1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800" b="1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Agenda </a:t>
            </a:r>
            <a:r>
              <a:rPr kumimoji="0" lang="th-TH" sz="1800" b="1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ที่อยู่ระหว่างพัฒนาระบบ </a:t>
            </a:r>
            <a:r>
              <a:rPr kumimoji="0" lang="en-US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 </a:t>
            </a:r>
            <a:r>
              <a:rPr kumimoji="0" lang="th-TH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ประเมินความสำเร็จจากการพัฒนาระบบแล้วเสร็จ และเปิดให้บริการได้ </a:t>
            </a:r>
            <a:endParaRPr kumimoji="0" lang="en-US" sz="1800" b="0" i="0" u="none" strike="noStrike" kern="0" cap="none" spc="-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109777-F2A5-83A7-FDC3-F81733DE8638}"/>
              </a:ext>
            </a:extLst>
          </p:cNvPr>
          <p:cNvSpPr txBox="1"/>
          <p:nvPr/>
        </p:nvSpPr>
        <p:spPr>
          <a:xfrm>
            <a:off x="9162050" y="895574"/>
            <a:ext cx="2937627" cy="1754326"/>
          </a:xfrm>
          <a:prstGeom prst="rect">
            <a:avLst/>
          </a:prstGeom>
          <a:solidFill>
            <a:srgbClr val="4472C4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1. </a:t>
            </a: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ชื่องานบริการ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Agenda ………………………</a:t>
            </a:r>
            <a:endParaRPr kumimoji="0" lang="th-TH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Wingdings 2" panose="05020102010507070707" pitchFamily="18" charset="2"/>
              </a:rPr>
              <a:t></a:t>
            </a: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Wingdings 2" panose="05020102010507070707" pitchFamily="18" charset="2"/>
              </a:rPr>
              <a:t>  หน่วยงานเจ้าภาพหลัก</a:t>
            </a:r>
          </a:p>
          <a:p>
            <a:pPr marL="0" marR="0" lvl="0" indent="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◻</a:t>
            </a: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 </a:t>
            </a: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หน่วยงานที่เกี่ยวข้อง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2. </a:t>
            </a: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ชื่องานบริการ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Agenda ………………………</a:t>
            </a:r>
          </a:p>
          <a:p>
            <a:pPr marL="0" marR="0" lvl="0" indent="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◻ </a:t>
            </a: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Wingdings 2" panose="05020102010507070707" pitchFamily="18" charset="2"/>
              </a:rPr>
              <a:t>หน่วยงานเจ้าภาพหลัก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  <a:sym typeface="Wingdings 2" panose="05020102010507070707" pitchFamily="18" charset="2"/>
            </a:endParaRPr>
          </a:p>
          <a:p>
            <a:pPr marL="0" marR="0" lvl="0" indent="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H SarabunPSK" panose="020B0500040200020003" pitchFamily="34" charset="-34"/>
                <a:sym typeface="Wingdings 2" panose="05020102010507070707" pitchFamily="18" charset="2"/>
              </a:rPr>
              <a:t>◻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H SarabunPSK" panose="020B0500040200020003" pitchFamily="34" charset="-34"/>
                <a:sym typeface="Wingdings 2" panose="05020102010507070707" pitchFamily="18" charset="2"/>
              </a:rPr>
              <a:t> </a:t>
            </a: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Wingdings 2" panose="05020102010507070707" pitchFamily="18" charset="2"/>
              </a:rPr>
              <a:t>หน่วยงาน</a:t>
            </a: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ที่เกี่ยวข้อง</a:t>
            </a:r>
          </a:p>
        </p:txBody>
      </p:sp>
      <p:sp>
        <p:nvSpPr>
          <p:cNvPr id="4" name="Google Shape;317;p8">
            <a:extLst>
              <a:ext uri="{FF2B5EF4-FFF2-40B4-BE49-F238E27FC236}">
                <a16:creationId xmlns:a16="http://schemas.microsoft.com/office/drawing/2014/main" id="{049FD784-3B97-5319-1662-BC20160C85B7}"/>
              </a:ext>
            </a:extLst>
          </p:cNvPr>
          <p:cNvSpPr/>
          <p:nvPr/>
        </p:nvSpPr>
        <p:spPr>
          <a:xfrm>
            <a:off x="123079" y="6016928"/>
            <a:ext cx="11533265" cy="880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06450" marR="0" lvl="0" indent="-80645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Sarabun"/>
              <a:buNone/>
              <a:tabLst>
                <a:tab pos="717550" algn="l"/>
              </a:tabLst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เงื่อนไข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: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1. 	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สำนักงาน ก.พ.ร. กำหนดให้หน่วยงานเจ้าภาพส่งรายละเอียดตัวชี้วัด โดยเลือกกรณีที่สอดคล้องกับงานบริการ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Agenda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ระบุชื่อหน่วยงานที่เกี่ยวข้อง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และระบุเป้าหมายตามเกณฑ์การประเมินให้ครบถ้วน รวมทั้งข้อมูลพื้นฐาน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baseline)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ของงานบริการ และแผนปฏิบัติการปีงบประมาณ พ.ศ. 2567 </a:t>
            </a:r>
            <a:r>
              <a:rPr kumimoji="0" lang="th-TH" sz="16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กำหนด</a:t>
            </a:r>
            <a:r>
              <a:rPr kumimoji="0" lang="th-TH" sz="1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ส่งภายในวันที่ </a:t>
            </a:r>
            <a:r>
              <a:rPr kumimoji="0" lang="en-US" sz="1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31 </a:t>
            </a:r>
            <a:r>
              <a:rPr kumimoji="0" lang="th-TH" sz="1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ตุลาคม </a:t>
            </a:r>
            <a:r>
              <a:rPr kumimoji="0" lang="en-US" sz="1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2566</a:t>
            </a:r>
            <a:endParaRPr kumimoji="0" lang="th-TH" sz="16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Sarabun"/>
              <a:cs typeface="TH SarabunPSK" panose="020B0500040200020003" pitchFamily="34" charset="-34"/>
              <a:sym typeface="Sarabun"/>
            </a:endParaRPr>
          </a:p>
          <a:p>
            <a:pPr marL="806450" marR="0" lvl="0" indent="-1778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Sarabun"/>
              <a:buNone/>
              <a:tabLst>
                <a:tab pos="717550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2. 	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หน่วยงานเจ้าภาพรายงานความก้าวหน้าของการดำเนินการในภาพรวมมายังสำนักงาน ก.พ.ร. </a:t>
            </a:r>
            <a:r>
              <a:rPr kumimoji="0" lang="th-TH" sz="16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เป็นประจำทุกเดือน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 ภายในวันที่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15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ของเดือน </a:t>
            </a:r>
          </a:p>
          <a:p>
            <a:pPr marL="628650" marR="0" lvl="0" indent="-4763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Sarabun"/>
              <a:buNone/>
              <a:tabLst>
                <a:tab pos="717550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   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โดยเริ่มตั้งแต่วันที่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15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พฤศจิกายน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2566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จนถึงวันที่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15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กันยายน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2567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CA6E047-461C-469C-1D57-766FC0093E6D}"/>
              </a:ext>
            </a:extLst>
          </p:cNvPr>
          <p:cNvSpPr/>
          <p:nvPr/>
        </p:nvSpPr>
        <p:spPr>
          <a:xfrm>
            <a:off x="7908326" y="2730167"/>
            <a:ext cx="1393565" cy="1349857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  <a:ln>
            <a:noFill/>
            <a:prstDash val="dash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0" cap="none" spc="-6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แนวทางการประเมิน</a:t>
            </a:r>
            <a:r>
              <a:rPr kumimoji="0" lang="th-TH" sz="1800" b="1" i="0" u="none" strike="noStrike" kern="0" cap="none" spc="-8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หน่วยงานที่เกี่ยวข้อง</a:t>
            </a:r>
            <a:r>
              <a:rPr kumimoji="0" lang="th-TH" sz="1800" b="0" i="0" u="none" strike="noStrike" kern="0" cap="none" spc="-8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  <a:r>
              <a:rPr kumimoji="0" lang="th-TH" sz="1800" b="1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รอบ</a:t>
            </a:r>
            <a:r>
              <a:rPr kumimoji="0" lang="en-US" sz="1800" b="1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800" b="1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en-US" sz="1800" b="1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12</a:t>
            </a:r>
            <a:r>
              <a:rPr kumimoji="0" lang="th-TH" sz="1800" b="1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เดือน)</a:t>
            </a:r>
            <a:r>
              <a:rPr kumimoji="0" lang="en-US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: </a:t>
            </a:r>
            <a:r>
              <a:rPr kumimoji="0" lang="th-TH" sz="1800" b="0" i="0" u="none" strike="noStrike" kern="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ประเมินผลจากคะแนนรวม</a:t>
            </a:r>
            <a:r>
              <a:rPr kumimoji="0" lang="th-TH" sz="1800" b="0" i="0" u="none" strike="noStrike" kern="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เฉลี่ยของ </a:t>
            </a:r>
            <a:r>
              <a:rPr kumimoji="0" lang="en-US" sz="1800" b="0" i="0" u="none" strike="noStrike" kern="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Agenda </a:t>
            </a:r>
            <a:r>
              <a:rPr kumimoji="0" lang="th-TH" sz="1800" b="0" i="0" u="none" strike="noStrike" kern="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เกี่ยวข้อง</a:t>
            </a:r>
            <a:endParaRPr kumimoji="0" lang="en-US" sz="1800" b="0" i="0" u="none" strike="noStrike" kern="0" cap="none" spc="-9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3024DE-CC9C-0496-6A56-1622CDA6F336}"/>
              </a:ext>
            </a:extLst>
          </p:cNvPr>
          <p:cNvSpPr txBox="1"/>
          <p:nvPr/>
        </p:nvSpPr>
        <p:spPr>
          <a:xfrm>
            <a:off x="9279347" y="2663199"/>
            <a:ext cx="2937628" cy="1720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500" b="1" i="0" u="none" strike="noStrike" kern="1200" cap="none" spc="-5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ผู้รับผิดชอบการรายงานผล</a:t>
            </a:r>
            <a:r>
              <a:rPr kumimoji="0" lang="th-TH" sz="1500" b="0" i="0" u="none" strike="noStrike" kern="1200" cap="none" spc="-5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: </a:t>
            </a:r>
            <a:r>
              <a:rPr kumimoji="0" lang="th-TH" sz="15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หน่วยงานเจ้าภาพหลัก</a:t>
            </a:r>
            <a:endParaRPr kumimoji="0" lang="th-TH" sz="1500" b="1" i="0" u="none" strike="noStrike" kern="120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thaiDist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500" b="1" i="0" u="none" strike="noStrike" kern="1200" cap="none" spc="-7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การรายงานผล</a:t>
            </a:r>
            <a:r>
              <a:rPr kumimoji="0" lang="en-US" sz="1500" b="1" i="0" u="none" strike="noStrike" kern="1200" cap="none" spc="-7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12 </a:t>
            </a:r>
            <a:r>
              <a:rPr kumimoji="0" lang="th-TH" sz="1500" b="1" i="0" u="none" strike="noStrike" kern="1200" cap="none" spc="-7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เดือน</a:t>
            </a:r>
            <a:r>
              <a:rPr kumimoji="0" lang="en-US" sz="1500" b="1" i="0" u="none" strike="noStrike" kern="1200" cap="none" spc="-7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500" b="1" i="0" u="none" strike="noStrike" kern="1200" cap="none" spc="-7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  <a:r>
              <a:rPr kumimoji="0" lang="en-US" sz="1500" b="1" i="0" u="none" strike="noStrike" kern="1200" cap="none" spc="-7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5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ให้หน่วยงานเจ้าภาพหลัก </a:t>
            </a:r>
            <a:r>
              <a:rPr kumimoji="0" lang="th-TH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รายงานผลสำเร็จการดำเนินงานในภาพรวม และของแต่ละหน่วยงานที่เกี่ยวข้องตามที่ระบุไว้ </a:t>
            </a:r>
          </a:p>
          <a:p>
            <a:pPr marL="0" marR="0" lvl="0" indent="0" algn="thaiDist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500" b="0" i="0" u="none" strike="noStrike" kern="1200" cap="none" spc="-5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หมายเหตุ</a:t>
            </a:r>
            <a:r>
              <a:rPr kumimoji="0" lang="th-TH" sz="15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5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  <a:r>
              <a:rPr kumimoji="0" lang="th-TH" sz="15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</a:p>
          <a:p>
            <a:pPr marL="85725" marR="0" lvl="0" indent="-85725" algn="thaiDist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5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 	กรณีหน่วยงานเกี่ยวข้องหลายงานบริการ</a:t>
            </a:r>
            <a:r>
              <a:rPr kumimoji="0" lang="th-TH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5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Agenda</a:t>
            </a:r>
            <a:r>
              <a:rPr kumimoji="0" lang="th-TH" sz="15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จะวัดร้อยละความสำเร็จเฉลี่ยของงานบริการ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Agenda </a:t>
            </a:r>
            <a:b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ที่เกี่ยวข้อง</a:t>
            </a:r>
          </a:p>
          <a:p>
            <a:pPr marL="85725" marR="0" lvl="0" indent="-85725" algn="thaiDist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	</a:t>
            </a:r>
            <a:r>
              <a:rPr kumimoji="0" lang="th-TH" sz="15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หน่วยงานที่เกี่ยวข้องขอให้ใช้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</a:t>
            </a:r>
            <a:r>
              <a:rPr kumimoji="0" lang="th-TH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KPI</a:t>
            </a:r>
            <a:r>
              <a:rPr kumimoji="0" lang="th-TH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Template</a:t>
            </a:r>
            <a:r>
              <a:rPr kumimoji="0" lang="th-TH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ต่อ </a:t>
            </a:r>
            <a:b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</a:t>
            </a:r>
            <a:r>
              <a:rPr kumimoji="0" lang="th-TH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งานบริการ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Agenda</a:t>
            </a:r>
          </a:p>
        </p:txBody>
      </p:sp>
      <p:sp>
        <p:nvSpPr>
          <p:cNvPr id="13" name="Slide Number Placeholder 36">
            <a:extLst>
              <a:ext uri="{FF2B5EF4-FFF2-40B4-BE49-F238E27FC236}">
                <a16:creationId xmlns:a16="http://schemas.microsoft.com/office/drawing/2014/main" id="{49E31D87-323B-B654-2B95-1FE1417554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99105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87E290-76B0-4EA1-9FB1-BF333C18EEE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20" name="Picture 1" descr="C:\Users\dathpan\Downloads\056aac9a306aef891367aae43a86394b.jpg">
            <a:extLst>
              <a:ext uri="{FF2B5EF4-FFF2-40B4-BE49-F238E27FC236}">
                <a16:creationId xmlns:a16="http://schemas.microsoft.com/office/drawing/2014/main" id="{6BBCEF78-0330-656A-A0F4-4DACBEAE5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9" t="8192" r="17099" b="14839"/>
          <a:stretch>
            <a:fillRect/>
          </a:stretch>
        </p:blipFill>
        <p:spPr bwMode="auto">
          <a:xfrm>
            <a:off x="8926207" y="-61684"/>
            <a:ext cx="706279" cy="559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1A7D871-A7A2-A853-F2AB-FE2038DE0AC2}"/>
              </a:ext>
            </a:extLst>
          </p:cNvPr>
          <p:cNvSpPr/>
          <p:nvPr/>
        </p:nvSpPr>
        <p:spPr>
          <a:xfrm>
            <a:off x="8871639" y="1475"/>
            <a:ext cx="825578" cy="480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น้ำหนัก</a:t>
            </a:r>
            <a:b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xx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77035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31F770A-8DCC-696A-6167-66868E6E351B}"/>
              </a:ext>
            </a:extLst>
          </p:cNvPr>
          <p:cNvSpPr/>
          <p:nvPr/>
        </p:nvSpPr>
        <p:spPr>
          <a:xfrm>
            <a:off x="297962" y="323425"/>
            <a:ext cx="11596075" cy="4193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62013" indent="-862013" defTabSz="114300" fontAlgn="t">
              <a:lnSpc>
                <a:spcPct val="80000"/>
              </a:lnSpc>
              <a:defRPr/>
            </a:pPr>
            <a:r>
              <a:rPr lang="th-TH" sz="2400" b="1" spc="-3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หน่วยงานเจ้าภาพหลักและหน่วยงานที่เกี่ยวข้องต่อการบรรลุเป้าหมายของ 12 งานบริการ </a:t>
            </a:r>
            <a:r>
              <a:rPr lang="en-GB" sz="2400" b="1" spc="-3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Agenda </a:t>
            </a:r>
            <a:r>
              <a:rPr lang="th-TH" sz="2400" b="1" spc="-3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ตาม </a:t>
            </a:r>
            <a:r>
              <a:rPr lang="en-GB" sz="2400" b="1" spc="-3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Roadmap </a:t>
            </a:r>
            <a:r>
              <a:rPr lang="th-TH" sz="2400" b="1" spc="-3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ปี 2565 - 2567</a:t>
            </a:r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6025D99A-A17E-C8E9-7E4F-9AB42838E4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5964504"/>
              </p:ext>
            </p:extLst>
          </p:nvPr>
        </p:nvGraphicFramePr>
        <p:xfrm>
          <a:off x="36493" y="981584"/>
          <a:ext cx="12107901" cy="5810495"/>
        </p:xfrm>
        <a:graphic>
          <a:graphicData uri="http://schemas.openxmlformats.org/drawingml/2006/table">
            <a:tbl>
              <a:tblPr firstRow="1" bandRow="1"/>
              <a:tblGrid>
                <a:gridCol w="931377">
                  <a:extLst>
                    <a:ext uri="{9D8B030D-6E8A-4147-A177-3AD203B41FA5}">
                      <a16:colId xmlns:a16="http://schemas.microsoft.com/office/drawing/2014/main" val="1156148253"/>
                    </a:ext>
                  </a:extLst>
                </a:gridCol>
                <a:gridCol w="931377">
                  <a:extLst>
                    <a:ext uri="{9D8B030D-6E8A-4147-A177-3AD203B41FA5}">
                      <a16:colId xmlns:a16="http://schemas.microsoft.com/office/drawing/2014/main" val="1135272089"/>
                    </a:ext>
                  </a:extLst>
                </a:gridCol>
                <a:gridCol w="931377">
                  <a:extLst>
                    <a:ext uri="{9D8B030D-6E8A-4147-A177-3AD203B41FA5}">
                      <a16:colId xmlns:a16="http://schemas.microsoft.com/office/drawing/2014/main" val="2300837479"/>
                    </a:ext>
                  </a:extLst>
                </a:gridCol>
                <a:gridCol w="931377">
                  <a:extLst>
                    <a:ext uri="{9D8B030D-6E8A-4147-A177-3AD203B41FA5}">
                      <a16:colId xmlns:a16="http://schemas.microsoft.com/office/drawing/2014/main" val="3493591310"/>
                    </a:ext>
                  </a:extLst>
                </a:gridCol>
                <a:gridCol w="931377">
                  <a:extLst>
                    <a:ext uri="{9D8B030D-6E8A-4147-A177-3AD203B41FA5}">
                      <a16:colId xmlns:a16="http://schemas.microsoft.com/office/drawing/2014/main" val="374956687"/>
                    </a:ext>
                  </a:extLst>
                </a:gridCol>
                <a:gridCol w="931377">
                  <a:extLst>
                    <a:ext uri="{9D8B030D-6E8A-4147-A177-3AD203B41FA5}">
                      <a16:colId xmlns:a16="http://schemas.microsoft.com/office/drawing/2014/main" val="1877181265"/>
                    </a:ext>
                  </a:extLst>
                </a:gridCol>
                <a:gridCol w="931377">
                  <a:extLst>
                    <a:ext uri="{9D8B030D-6E8A-4147-A177-3AD203B41FA5}">
                      <a16:colId xmlns:a16="http://schemas.microsoft.com/office/drawing/2014/main" val="3201729969"/>
                    </a:ext>
                  </a:extLst>
                </a:gridCol>
                <a:gridCol w="931377">
                  <a:extLst>
                    <a:ext uri="{9D8B030D-6E8A-4147-A177-3AD203B41FA5}">
                      <a16:colId xmlns:a16="http://schemas.microsoft.com/office/drawing/2014/main" val="2352441481"/>
                    </a:ext>
                  </a:extLst>
                </a:gridCol>
                <a:gridCol w="931377">
                  <a:extLst>
                    <a:ext uri="{9D8B030D-6E8A-4147-A177-3AD203B41FA5}">
                      <a16:colId xmlns:a16="http://schemas.microsoft.com/office/drawing/2014/main" val="3105976384"/>
                    </a:ext>
                  </a:extLst>
                </a:gridCol>
                <a:gridCol w="931377">
                  <a:extLst>
                    <a:ext uri="{9D8B030D-6E8A-4147-A177-3AD203B41FA5}">
                      <a16:colId xmlns:a16="http://schemas.microsoft.com/office/drawing/2014/main" val="519184407"/>
                    </a:ext>
                  </a:extLst>
                </a:gridCol>
                <a:gridCol w="931377">
                  <a:extLst>
                    <a:ext uri="{9D8B030D-6E8A-4147-A177-3AD203B41FA5}">
                      <a16:colId xmlns:a16="http://schemas.microsoft.com/office/drawing/2014/main" val="1216209813"/>
                    </a:ext>
                  </a:extLst>
                </a:gridCol>
                <a:gridCol w="931377">
                  <a:extLst>
                    <a:ext uri="{9D8B030D-6E8A-4147-A177-3AD203B41FA5}">
                      <a16:colId xmlns:a16="http://schemas.microsoft.com/office/drawing/2014/main" val="2331532737"/>
                    </a:ext>
                  </a:extLst>
                </a:gridCol>
                <a:gridCol w="931377">
                  <a:extLst>
                    <a:ext uri="{9D8B030D-6E8A-4147-A177-3AD203B41FA5}">
                      <a16:colId xmlns:a16="http://schemas.microsoft.com/office/drawing/2014/main" val="1899196909"/>
                    </a:ext>
                  </a:extLst>
                </a:gridCol>
              </a:tblGrid>
              <a:tr h="468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60000"/>
                        </a:lnSpc>
                      </a:pPr>
                      <a:endParaRPr lang="en-US" sz="12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60000"/>
                        </a:lnSpc>
                      </a:pPr>
                      <a:r>
                        <a:rPr kumimoji="0" lang="en-US" sz="1200" b="1" i="0" u="none" strike="noStrike" kern="1200" cap="none" spc="-4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A1 </a:t>
                      </a:r>
                      <a:br>
                        <a:rPr kumimoji="0" lang="en-US" sz="1200" b="1" i="0" u="none" strike="noStrike" kern="1200" cap="none" spc="-4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</a:br>
                      <a:r>
                        <a:rPr kumimoji="0" lang="en-US" sz="1200" b="1" i="0" u="none" strike="noStrike" kern="1200" cap="none" spc="-4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DOPA-Digital ID</a:t>
                      </a:r>
                      <a:endParaRPr lang="en-US" sz="12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6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A2 </a:t>
                      </a:r>
                      <a:br>
                        <a:rPr lang="en-US" sz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en-US" sz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ID One SMEs</a:t>
                      </a:r>
                    </a:p>
                  </a:txBody>
                  <a:tcPr marL="18000" marR="18000" marT="18000" marB="180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6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A3</a:t>
                      </a:r>
                      <a:br>
                        <a:rPr lang="en-US" sz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ภาษีที่ดิน</a:t>
                      </a:r>
                      <a:endParaRPr lang="en-US" sz="12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6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A4 </a:t>
                      </a:r>
                      <a:br>
                        <a:rPr lang="en-US" sz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en-US" sz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HSSS</a:t>
                      </a:r>
                    </a:p>
                  </a:txBody>
                  <a:tcPr marL="18000" marR="18000" marT="18000" marB="180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6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A5</a:t>
                      </a:r>
                      <a:br>
                        <a:rPr lang="en-US" sz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en-US" sz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GAP</a:t>
                      </a:r>
                    </a:p>
                  </a:txBody>
                  <a:tcPr marL="18000" marR="18000" marT="18000" marB="180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6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A6</a:t>
                      </a:r>
                      <a:br>
                        <a:rPr lang="en-US" sz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en-US" sz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Ease of </a:t>
                      </a:r>
                      <a:br>
                        <a:rPr lang="th-TH" sz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en-US" sz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Traveling</a:t>
                      </a:r>
                    </a:p>
                  </a:txBody>
                  <a:tcPr marL="18000" marR="18000" marT="18000" marB="180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6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A7</a:t>
                      </a:r>
                      <a:br>
                        <a:rPr lang="en-US" sz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ช่วยเหลือ</a:t>
                      </a:r>
                      <a:br>
                        <a:rPr lang="en-US" sz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ผู้ว่างงาน</a:t>
                      </a:r>
                      <a:endParaRPr lang="en-US" sz="12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6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A8</a:t>
                      </a:r>
                      <a:br>
                        <a:rPr lang="en-US" sz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en-US" sz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NSW</a:t>
                      </a:r>
                    </a:p>
                  </a:txBody>
                  <a:tcPr marL="18000" marR="18000" marT="18000" marB="180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6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A9</a:t>
                      </a:r>
                      <a:br>
                        <a:rPr lang="en-US" sz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ขึ้นทะเบียนเกษตรกร </a:t>
                      </a:r>
                      <a:endParaRPr lang="en-US" sz="12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6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A10</a:t>
                      </a:r>
                      <a:br>
                        <a:rPr lang="en-US" sz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แจ้งเตือนสิทธิ์</a:t>
                      </a:r>
                      <a:endParaRPr lang="en-US" sz="12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6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A11</a:t>
                      </a:r>
                      <a:br>
                        <a:rPr lang="en-US" sz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บัตรสุขภาพ</a:t>
                      </a:r>
                      <a:endParaRPr lang="en-US" sz="12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60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A12</a:t>
                      </a:r>
                      <a:br>
                        <a:rPr lang="en-US" sz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2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ศูนย์ร้องเรียน</a:t>
                      </a:r>
                      <a:endParaRPr lang="en-US" sz="12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9644792"/>
                  </a:ext>
                </a:extLst>
              </a:tr>
              <a:tr h="2365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65000"/>
                        </a:lnSpc>
                      </a:pPr>
                      <a:r>
                        <a:rPr lang="th-TH" sz="1200" b="1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เจ้าภาพหลัก</a:t>
                      </a:r>
                      <a:r>
                        <a:rPr lang="en-US" sz="1200" b="1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:</a:t>
                      </a:r>
                      <a:endParaRPr lang="th-TH" sz="1200" b="1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65000"/>
                        </a:lnSpc>
                      </a:pPr>
                      <a:r>
                        <a:rPr lang="th-TH" sz="1200" spc="-5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กรมการปกครอง</a:t>
                      </a:r>
                    </a:p>
                  </a:txBody>
                  <a:tcPr marL="18000" marR="18000" marT="18000" marB="180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65000"/>
                        </a:lnSpc>
                      </a:pPr>
                      <a:r>
                        <a:rPr lang="th-TH" sz="1200" dirty="0" err="1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สสว</a:t>
                      </a:r>
                      <a:r>
                        <a:rPr lang="th-TH" sz="12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(</a:t>
                      </a:r>
                      <a:r>
                        <a:rPr lang="en-US" sz="12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PA</a:t>
                      </a:r>
                      <a:r>
                        <a:rPr lang="th-TH" sz="12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120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65000"/>
                        </a:lnSpc>
                      </a:pPr>
                      <a:r>
                        <a:rPr lang="th-TH" sz="12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กรมที่ดิน</a:t>
                      </a:r>
                      <a:endParaRPr lang="en-US" sz="120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65000"/>
                        </a:lnSpc>
                      </a:pPr>
                      <a:r>
                        <a:rPr lang="th-TH" sz="12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กรมโรงงานฯ</a:t>
                      </a:r>
                      <a:endParaRPr lang="en-US" sz="120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65000"/>
                        </a:lnSpc>
                      </a:pPr>
                      <a:r>
                        <a:rPr lang="th-TH" sz="12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มก</a:t>
                      </a:r>
                      <a:r>
                        <a:rPr lang="th-TH" sz="1200" dirty="0" err="1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อช</a:t>
                      </a:r>
                      <a:r>
                        <a:rPr lang="th-TH" sz="12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en-US" sz="120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65000"/>
                        </a:lnSpc>
                      </a:pPr>
                      <a:r>
                        <a:rPr lang="th-TH" sz="12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สป.ท่องเที่ยว</a:t>
                      </a:r>
                      <a:endParaRPr lang="en-US" sz="120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65000"/>
                        </a:lnSpc>
                      </a:pPr>
                      <a:r>
                        <a:rPr lang="th-TH" sz="1200" b="0" i="0" u="none" strike="noStrike" cap="none" spc="-5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กรมการจัดหางาน</a:t>
                      </a:r>
                      <a:endParaRPr lang="en-US" sz="1200" b="0" i="0" u="none" strike="noStrike" cap="none" spc="-50" baseline="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marL="18000" marR="18000" marT="18000" marB="180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65000"/>
                        </a:lnSpc>
                      </a:pPr>
                      <a:r>
                        <a:rPr lang="th-TH" sz="12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กรมศุลกากร</a:t>
                      </a:r>
                      <a:endParaRPr lang="en-US" sz="120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65000"/>
                        </a:lnSpc>
                      </a:pPr>
                      <a:r>
                        <a:rPr lang="th-TH" sz="1200" dirty="0" err="1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สศ</a:t>
                      </a:r>
                      <a:r>
                        <a:rPr lang="th-TH" sz="12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</a:t>
                      </a:r>
                      <a:endParaRPr lang="en-US" sz="120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65000"/>
                        </a:lnSpc>
                      </a:pPr>
                      <a:r>
                        <a:rPr lang="th-TH" sz="12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สป.พัฒนาสังคม</a:t>
                      </a:r>
                      <a:endParaRPr lang="en-US" sz="120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65000"/>
                        </a:lnSpc>
                      </a:pPr>
                      <a:r>
                        <a:rPr lang="th-TH" sz="12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สป.สาธารณสุข</a:t>
                      </a:r>
                      <a:endParaRPr lang="en-US" sz="120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65000"/>
                        </a:lnSpc>
                      </a:pPr>
                      <a:r>
                        <a:rPr lang="th-TH" sz="1200" dirty="0" err="1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สป</a:t>
                      </a:r>
                      <a:r>
                        <a:rPr lang="th-TH" sz="12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น.</a:t>
                      </a:r>
                      <a:endParaRPr lang="en-US" sz="120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001982"/>
                  </a:ext>
                </a:extLst>
              </a:tr>
              <a:tr h="21291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หน่วยงานเกี่ยวข้อง</a:t>
                      </a:r>
                      <a:r>
                        <a:rPr lang="en-US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:</a:t>
                      </a: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ส่วนราชการ</a:t>
                      </a:r>
                      <a:endParaRPr lang="en-US" sz="1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65000"/>
                        </a:lnSpc>
                      </a:pPr>
                      <a:r>
                        <a:rPr lang="th-TH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lang="en-US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65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</a:t>
                      </a:r>
                      <a:r>
                        <a:rPr lang="th-TH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200" spc="-17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กรมทรัพย์สินทางปัญญา</a:t>
                      </a: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th-TH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lang="en-US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  <a:endParaRPr lang="en-US" sz="1200" spc="-5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en-US" sz="120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20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กรมสรรพากร</a:t>
                      </a: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en-US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</a:t>
                      </a:r>
                      <a:r>
                        <a:rPr lang="th-TH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200" spc="-17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กรมทรัพย์สินทางปัญญา</a:t>
                      </a:r>
                    </a:p>
                    <a:p>
                      <a:pPr marL="0" indent="0">
                        <a:lnSpc>
                          <a:spcPct val="65000"/>
                        </a:lnSpc>
                        <a:buFontTx/>
                        <a:buNone/>
                      </a:pPr>
                      <a:r>
                        <a:rPr lang="en-US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</a:t>
                      </a:r>
                      <a:r>
                        <a:rPr lang="th-TH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20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สป. สาธารณสุข</a:t>
                      </a:r>
                    </a:p>
                    <a:p>
                      <a:pPr marL="0" indent="0">
                        <a:lnSpc>
                          <a:spcPct val="65000"/>
                        </a:lnSpc>
                        <a:buFontTx/>
                        <a:buNone/>
                      </a:pPr>
                      <a:r>
                        <a:rPr lang="en-US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</a:t>
                      </a:r>
                      <a:r>
                        <a:rPr lang="th-TH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20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 ก.พ.</a:t>
                      </a:r>
                      <a:endParaRPr lang="en-US" sz="1200" spc="-5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indent="0">
                        <a:lnSpc>
                          <a:spcPct val="65000"/>
                        </a:lnSpc>
                        <a:buFontTx/>
                        <a:buNone/>
                      </a:pPr>
                      <a:r>
                        <a:rPr lang="th-TH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lang="en-US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67</a:t>
                      </a:r>
                      <a:r>
                        <a:rPr kumimoji="0" lang="th-TH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...</a:t>
                      </a:r>
                      <a:endParaRPr lang="en-US" sz="1200" spc="-5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65000"/>
                        </a:lnSpc>
                      </a:pPr>
                      <a:r>
                        <a:rPr lang="th-TH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lang="en-US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65</a:t>
                      </a: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en-US" sz="120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20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สมอ.</a:t>
                      </a: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en-US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</a:t>
                      </a:r>
                      <a:r>
                        <a:rPr lang="th-TH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200" spc="-10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กรมส่งเสริมการเกษตร</a:t>
                      </a: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en-US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</a:t>
                      </a:r>
                      <a:r>
                        <a:rPr lang="th-TH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200" kern="1200" spc="-130" baseline="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สำนักงานประกันสังคม</a:t>
                      </a: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en-US" sz="120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 BOI</a:t>
                      </a:r>
                      <a:endParaRPr lang="th-TH" sz="1200" spc="-5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en-US" sz="120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 </a:t>
                      </a:r>
                      <a:r>
                        <a:rPr lang="th-TH" sz="1200" kern="1200" spc="-130" baseline="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กรมพัฒนาธุรกิจการค้า</a:t>
                      </a:r>
                      <a:endParaRPr lang="en-US" sz="1200" kern="1200" spc="-130" baseline="0" dirty="0">
                        <a:solidFill>
                          <a:schemeClr val="dk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</a:t>
                      </a:r>
                      <a:r>
                        <a:rPr lang="th-TH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กรมส่งเสริม</a:t>
                      </a:r>
                      <a:r>
                        <a:rPr lang="th-TH" sz="1200" spc="-50" dirty="0" err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อุต</a:t>
                      </a:r>
                      <a:r>
                        <a:rPr lang="th-TH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ฯ</a:t>
                      </a: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th-TH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lang="en-US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  <a:endParaRPr lang="en-US" sz="1200" spc="-5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en-US" sz="120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20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กรมสรรพากร</a:t>
                      </a: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en-US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</a:t>
                      </a:r>
                      <a:r>
                        <a:rPr lang="th-TH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200" kern="1200" spc="-130" baseline="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สำนักงานประกันสังคม</a:t>
                      </a:r>
                      <a:endParaRPr lang="th-TH" sz="1200" spc="-5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indent="0">
                        <a:lnSpc>
                          <a:spcPct val="65000"/>
                        </a:lnSpc>
                        <a:buFontTx/>
                        <a:buNone/>
                      </a:pPr>
                      <a:r>
                        <a:rPr lang="en-US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</a:t>
                      </a:r>
                      <a:r>
                        <a:rPr lang="th-TH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กรมส่งเสริม</a:t>
                      </a:r>
                      <a:r>
                        <a:rPr lang="th-TH" sz="1200" spc="-50" dirty="0" err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อุต</a:t>
                      </a:r>
                      <a:r>
                        <a:rPr lang="th-TH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ฯ</a:t>
                      </a:r>
                    </a:p>
                    <a:p>
                      <a:pPr marL="0" indent="0">
                        <a:lnSpc>
                          <a:spcPct val="65000"/>
                        </a:lnSpc>
                        <a:buFontTx/>
                        <a:buNone/>
                      </a:pPr>
                      <a:r>
                        <a:rPr lang="en-US" sz="120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 BOI</a:t>
                      </a:r>
                    </a:p>
                    <a:p>
                      <a:pPr marL="0" indent="0">
                        <a:lnSpc>
                          <a:spcPct val="65000"/>
                        </a:lnSpc>
                        <a:buFontTx/>
                        <a:buNone/>
                      </a:pPr>
                      <a:r>
                        <a:rPr lang="en-US" sz="120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</a:t>
                      </a:r>
                      <a:r>
                        <a:rPr lang="th-TH" sz="120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กรมพัฒนาชุมชน</a:t>
                      </a:r>
                    </a:p>
                    <a:p>
                      <a:pPr marL="0" indent="0">
                        <a:lnSpc>
                          <a:spcPct val="65000"/>
                        </a:lnSpc>
                        <a:buFontTx/>
                        <a:buNone/>
                      </a:pPr>
                      <a:r>
                        <a:rPr lang="en-US" sz="120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</a:t>
                      </a:r>
                      <a:r>
                        <a:rPr lang="th-TH" sz="120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สป.อุตสาหกรรม</a:t>
                      </a:r>
                    </a:p>
                    <a:p>
                      <a:pPr marL="0" indent="0">
                        <a:lnSpc>
                          <a:spcPct val="65000"/>
                        </a:lnSpc>
                        <a:buFontTx/>
                        <a:buNone/>
                      </a:pPr>
                      <a:r>
                        <a:rPr lang="th-TH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lang="en-US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67</a:t>
                      </a:r>
                      <a:r>
                        <a:rPr kumimoji="0" lang="th-TH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...</a:t>
                      </a:r>
                      <a:endParaRPr lang="en-US" sz="1200" spc="-5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65000"/>
                        </a:lnSpc>
                      </a:pPr>
                      <a:r>
                        <a:rPr lang="th-TH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lang="en-US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65</a:t>
                      </a:r>
                      <a:r>
                        <a:rPr lang="th-TH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และ ปี </a:t>
                      </a:r>
                      <a:r>
                        <a:rPr lang="en-US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  <a:endParaRPr lang="en-US" sz="1200" spc="-5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en-US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กรมส่งเสริมการปกครองท้องถิ่น</a:t>
                      </a: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en-US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กรมธนารักษ์</a:t>
                      </a: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kumimoji="0" lang="th-TH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kumimoji="0" lang="en-US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67</a:t>
                      </a:r>
                      <a:r>
                        <a:rPr kumimoji="0" lang="th-TH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-</a:t>
                      </a:r>
                      <a:endParaRPr lang="en-US" sz="1200" spc="-5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65000"/>
                        </a:lnSpc>
                      </a:pPr>
                      <a:r>
                        <a:rPr lang="th-TH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lang="en-US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65</a:t>
                      </a: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en-US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กรมวิชาการเกษตร</a:t>
                      </a: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en-US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กรมประมง</a:t>
                      </a: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en-US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</a:t>
                      </a:r>
                      <a:r>
                        <a:rPr lang="th-TH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กรมปศุสัตว์</a:t>
                      </a:r>
                      <a:endParaRPr lang="en-US" sz="1200" spc="-5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en-US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 </a:t>
                      </a:r>
                      <a:r>
                        <a:rPr lang="th-TH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อย. </a:t>
                      </a:r>
                      <a:endParaRPr lang="en-US" sz="1200" spc="-5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th-TH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lang="en-US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  <a:endParaRPr lang="en-US" sz="1200" spc="-5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en-US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กรมวิชาการเกษตร</a:t>
                      </a: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en-US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กรมประมง</a:t>
                      </a: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en-US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</a:t>
                      </a:r>
                      <a:r>
                        <a:rPr lang="th-TH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อย.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kumimoji="0" lang="en-US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67</a:t>
                      </a:r>
                      <a:r>
                        <a:rPr kumimoji="0" lang="th-TH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-</a:t>
                      </a:r>
                      <a:endParaRPr kumimoji="0" lang="en-US" sz="1200" b="0" i="0" u="none" strike="noStrike" kern="1200" cap="none" spc="-5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65000"/>
                        </a:lnSpc>
                      </a:pPr>
                      <a:endParaRPr lang="th-TH" sz="1200" spc="-5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65000"/>
                        </a:lnSpc>
                      </a:pPr>
                      <a:endParaRPr lang="en-US" sz="1200" spc="-5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65000"/>
                        </a:lnSpc>
                      </a:pPr>
                      <a:r>
                        <a:rPr lang="th-TH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lang="en-US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65</a:t>
                      </a:r>
                      <a:r>
                        <a:rPr lang="th-TH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และ ปี </a:t>
                      </a:r>
                      <a:r>
                        <a:rPr lang="en-US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  <a:endParaRPr lang="en-US" sz="1200" spc="-5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en-US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สป.เกษตรฯ</a:t>
                      </a: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en-US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กรมวิชาการเกษตร</a:t>
                      </a: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en-US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</a:t>
                      </a:r>
                      <a:r>
                        <a:rPr lang="th-TH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กรมประมง</a:t>
                      </a: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en-US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 </a:t>
                      </a:r>
                      <a:r>
                        <a:rPr lang="th-TH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กรมปศุสัตว์</a:t>
                      </a: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en-US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 </a:t>
                      </a:r>
                      <a:r>
                        <a:rPr lang="th-TH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กรมการข้าว</a:t>
                      </a: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en-US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</a:t>
                      </a:r>
                      <a:r>
                        <a:rPr lang="th-TH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200" spc="-10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กรมส่งเสริมการเกษตร</a:t>
                      </a:r>
                      <a:endParaRPr lang="th-TH" sz="1200" spc="-5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en-US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7. </a:t>
                      </a:r>
                      <a:r>
                        <a:rPr lang="th-TH" sz="120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กรมหม่อนไหม</a:t>
                      </a:r>
                      <a:endParaRPr lang="en-US" sz="1200" spc="-5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en-US" sz="120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8. </a:t>
                      </a:r>
                      <a:r>
                        <a:rPr lang="th-TH" sz="120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สปก.</a:t>
                      </a: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th-TH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lang="en-US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67</a:t>
                      </a:r>
                      <a:endParaRPr lang="th-TH" sz="1200" spc="-5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65000"/>
                        </a:lnSpc>
                      </a:pPr>
                      <a:r>
                        <a:rPr lang="th-TH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lang="en-US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65</a:t>
                      </a: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en-US" sz="120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20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สป.</a:t>
                      </a:r>
                      <a:r>
                        <a:rPr lang="th-TH" sz="1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ดิจิทัลฯ</a:t>
                      </a: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en-US" sz="120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20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กรมสรรพากร</a:t>
                      </a: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en-US" sz="120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</a:t>
                      </a:r>
                      <a:r>
                        <a:rPr lang="th-TH" sz="120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กรมการกงสุล</a:t>
                      </a: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en-US" sz="120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 </a:t>
                      </a:r>
                      <a:r>
                        <a:rPr lang="th-TH" sz="120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กรมควบคุมโรค</a:t>
                      </a: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en-US" sz="120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 </a:t>
                      </a:r>
                      <a:r>
                        <a:rPr lang="th-TH" sz="120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ตำรวจท่องเที่ยว</a:t>
                      </a:r>
                      <a:endParaRPr lang="en-US" sz="1200" spc="-5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th-TH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lang="en-US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  <a:endParaRPr lang="en-US" sz="1200" spc="-5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indent="0">
                        <a:lnSpc>
                          <a:spcPct val="65000"/>
                        </a:lnSpc>
                        <a:buAutoNum type="arabicPeriod"/>
                      </a:pPr>
                      <a:r>
                        <a:rPr lang="en-US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กรมอุตุฯ</a:t>
                      </a:r>
                      <a:endParaRPr lang="en-US" sz="1200" spc="-5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indent="0">
                        <a:lnSpc>
                          <a:spcPct val="65000"/>
                        </a:lnSpc>
                        <a:buAutoNum type="arabicPeriod"/>
                      </a:pPr>
                      <a:r>
                        <a:rPr lang="en-US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กรมอุทยานฯ</a:t>
                      </a:r>
                      <a:endParaRPr lang="en-US" sz="1200" spc="-5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indent="0">
                        <a:lnSpc>
                          <a:spcPct val="65000"/>
                        </a:lnSpc>
                        <a:buAutoNum type="arabicPeriod"/>
                      </a:pPr>
                      <a:r>
                        <a:rPr lang="en-US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กรมป้องกันฯ</a:t>
                      </a:r>
                      <a:r>
                        <a:rPr lang="en-US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</a:p>
                    <a:p>
                      <a:pPr marL="0" indent="0">
                        <a:lnSpc>
                          <a:spcPct val="65000"/>
                        </a:lnSpc>
                        <a:buAutoNum type="arabicPeriod"/>
                      </a:pPr>
                      <a:r>
                        <a:rPr lang="en-US" sz="120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20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สป.วัฒนธรรม</a:t>
                      </a:r>
                      <a:endParaRPr lang="en-US" sz="1200" spc="-5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84138" indent="-84138">
                        <a:lnSpc>
                          <a:spcPct val="65000"/>
                        </a:lnSpc>
                        <a:buAutoNum type="arabicPeriod"/>
                      </a:pPr>
                      <a:r>
                        <a:rPr lang="th-TH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กรมศิลปากร</a:t>
                      </a:r>
                    </a:p>
                    <a:p>
                      <a:pPr marL="0" indent="0">
                        <a:lnSpc>
                          <a:spcPct val="65000"/>
                        </a:lnSpc>
                        <a:buNone/>
                      </a:pPr>
                      <a:r>
                        <a:rPr lang="th-TH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lang="en-US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67</a:t>
                      </a:r>
                      <a:r>
                        <a:rPr kumimoji="0" lang="th-TH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-</a:t>
                      </a:r>
                      <a:endParaRPr lang="th-TH" sz="1200" u="sng" spc="-5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65000"/>
                        </a:lnSpc>
                      </a:pPr>
                      <a:r>
                        <a:rPr lang="th-TH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lang="en-US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65</a:t>
                      </a: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th-TH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สป.</a:t>
                      </a:r>
                      <a:r>
                        <a:rPr lang="th-TH" sz="1200" spc="-5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อว</a:t>
                      </a:r>
                      <a:endParaRPr lang="th-TH" sz="12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th-TH" sz="12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สอศ. </a:t>
                      </a: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th-TH" sz="1200" dirty="0" err="1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สพฐ</a:t>
                      </a:r>
                      <a:r>
                        <a:rPr lang="th-TH" sz="12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.</a:t>
                      </a:r>
                      <a:endParaRPr lang="en-US" sz="1200" spc="-5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th-TH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lang="en-US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  <a:endParaRPr lang="en-US" sz="1200" spc="-5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84138" indent="-84138">
                        <a:lnSpc>
                          <a:spcPct val="65000"/>
                        </a:lnSpc>
                        <a:buAutoNum type="arabicPeriod"/>
                      </a:pPr>
                      <a:r>
                        <a:rPr lang="en-US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สป.</a:t>
                      </a:r>
                      <a:r>
                        <a:rPr lang="th-TH" sz="1200" spc="-5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อว</a:t>
                      </a:r>
                      <a:endParaRPr lang="en-US" sz="1200" spc="-5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indent="0">
                        <a:lnSpc>
                          <a:spcPct val="65000"/>
                        </a:lnSpc>
                        <a:buAutoNum type="arabicPeriod"/>
                      </a:pPr>
                      <a:r>
                        <a:rPr lang="en-US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สป.แรงงาน</a:t>
                      </a:r>
                    </a:p>
                    <a:p>
                      <a:pPr marL="0" indent="0">
                        <a:lnSpc>
                          <a:spcPct val="65000"/>
                        </a:lnSpc>
                        <a:buAutoNum type="arabicPeriod"/>
                      </a:pPr>
                      <a:r>
                        <a:rPr lang="th-TH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กรมพัฒนาฝีมือแรงงาน</a:t>
                      </a:r>
                    </a:p>
                    <a:p>
                      <a:pPr marL="0" indent="0">
                        <a:lnSpc>
                          <a:spcPct val="65000"/>
                        </a:lnSpc>
                        <a:buAutoNum type="arabicPeriod"/>
                      </a:pPr>
                      <a:r>
                        <a:rPr lang="th-TH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20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กรมสวัสดิการ</a:t>
                      </a:r>
                      <a:r>
                        <a:rPr lang="th-TH" sz="1200" spc="-8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</a:t>
                      </a:r>
                      <a:r>
                        <a:rPr lang="th-TH" sz="1200" spc="-8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คุ้มครองแรงงาน</a:t>
                      </a:r>
                    </a:p>
                    <a:p>
                      <a:pPr marL="0" indent="0">
                        <a:lnSpc>
                          <a:spcPct val="65000"/>
                        </a:lnSpc>
                        <a:buAutoNum type="arabicPeriod"/>
                      </a:pPr>
                      <a:r>
                        <a:rPr lang="th-TH" sz="1200" kern="1200" spc="-130" baseline="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สำนักงานประกันสังคม</a:t>
                      </a:r>
                      <a:endParaRPr lang="th-TH" sz="1200" spc="-5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indent="0">
                        <a:lnSpc>
                          <a:spcPct val="65000"/>
                        </a:lnSpc>
                        <a:buAutoNum type="arabicPeriod"/>
                      </a:pPr>
                      <a:r>
                        <a:rPr lang="th-TH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สอศ.</a:t>
                      </a:r>
                    </a:p>
                    <a:p>
                      <a:pPr marL="0" indent="0">
                        <a:lnSpc>
                          <a:spcPct val="65000"/>
                        </a:lnSpc>
                        <a:buAutoNum type="arabicPeriod"/>
                      </a:pPr>
                      <a:r>
                        <a:rPr lang="th-TH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200" spc="-50" dirty="0" err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สพฐ</a:t>
                      </a:r>
                      <a:r>
                        <a:rPr lang="th-TH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</a:p>
                    <a:p>
                      <a:pPr marL="0" indent="0">
                        <a:lnSpc>
                          <a:spcPct val="65000"/>
                        </a:lnSpc>
                        <a:buNone/>
                      </a:pPr>
                      <a:r>
                        <a:rPr lang="th-TH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lang="en-US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67</a:t>
                      </a:r>
                      <a:r>
                        <a:rPr kumimoji="0" lang="th-TH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-</a:t>
                      </a:r>
                      <a:endParaRPr lang="en-US" sz="1200" spc="-5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65000"/>
                        </a:lnSpc>
                      </a:pPr>
                      <a:r>
                        <a:rPr lang="th-TH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lang="en-US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65</a:t>
                      </a: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en-US" sz="120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200" spc="-50" baseline="0" dirty="0" err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อย</a:t>
                      </a:r>
                      <a:endParaRPr lang="th-TH" sz="1200" spc="-5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200" spc="-10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กรมวิชาการเกษตร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spc="-10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</a:t>
                      </a:r>
                      <a:r>
                        <a:rPr lang="th-TH" sz="1200" spc="-10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กรมการค้าต่างประเทศ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spc="-10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 </a:t>
                      </a:r>
                      <a:r>
                        <a:rPr lang="th-TH" sz="1200" spc="-10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กรมการปกครอง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spc="-10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 </a:t>
                      </a:r>
                      <a:r>
                        <a:rPr lang="th-TH" sz="1200" spc="-10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กรมอุตสาหกรรมทหาร</a:t>
                      </a:r>
                      <a:endParaRPr lang="en-US" sz="1200" spc="-5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th-TH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lang="en-US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  <a:r>
                        <a:rPr lang="th-TH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และ ปี </a:t>
                      </a:r>
                      <a:r>
                        <a:rPr lang="en-US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67</a:t>
                      </a:r>
                      <a:endParaRPr lang="en-US" sz="1200" spc="-5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kumimoji="0" lang="th-TH" sz="1200" b="0" i="0" u="none" strike="noStrike" kern="0" cap="none" spc="-5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กรมประมง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0" cap="none" spc="-5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2. </a:t>
                      </a:r>
                      <a:r>
                        <a:rPr kumimoji="0" lang="th-TH" sz="1200" b="0" i="0" u="none" strike="noStrike" kern="0" cap="none" spc="-5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กรมปศุสัตว์</a:t>
                      </a:r>
                      <a:endParaRPr kumimoji="0" lang="en-US" sz="1200" b="0" i="0" u="none" strike="noStrike" kern="0" cap="none" spc="-5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kumimoji="0" lang="en-US" sz="1200" b="0" i="0" u="none" strike="noStrike" kern="0" cap="none" spc="-5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3. </a:t>
                      </a:r>
                      <a:r>
                        <a:rPr kumimoji="0" lang="th-TH" sz="1200" b="0" i="0" u="none" strike="noStrike" kern="0" cap="none" spc="-5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กรมป่าไม้</a:t>
                      </a:r>
                      <a:endParaRPr kumimoji="0" lang="en-US" sz="1200" b="0" i="0" u="none" strike="noStrike" kern="0" cap="none" spc="-5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kumimoji="0" lang="en-US" sz="1200" b="0" i="0" u="none" strike="noStrike" kern="0" cap="none" spc="-5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4. </a:t>
                      </a:r>
                      <a:r>
                        <a:rPr kumimoji="0" lang="th-TH" sz="1200" b="0" i="0" u="none" strike="noStrike" kern="0" cap="none" spc="-5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กรมการค้าต่างประเทศ</a:t>
                      </a: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kumimoji="0" lang="en-US" sz="1200" b="0" i="0" u="none" strike="noStrike" kern="0" cap="none" spc="-5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5. </a:t>
                      </a:r>
                      <a:r>
                        <a:rPr kumimoji="0" lang="th-TH" sz="1200" b="0" i="0" u="none" strike="noStrike" kern="0" cap="none" spc="-5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กรมการปกครอง</a:t>
                      </a: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kumimoji="0" lang="en-US" sz="1200" b="0" i="0" u="none" strike="noStrike" kern="0" cap="none" spc="-5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6. </a:t>
                      </a:r>
                      <a:r>
                        <a:rPr kumimoji="0" lang="th-TH" sz="1200" b="0" i="0" u="none" strike="noStrike" kern="0" cap="none" spc="-5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กรมศิลปากร</a:t>
                      </a:r>
                      <a:endParaRPr kumimoji="0" lang="en-US" sz="1200" b="0" i="0" u="none" strike="noStrike" kern="0" cap="none" spc="-5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kumimoji="0" lang="en-US" sz="1200" b="0" i="0" u="none" strike="noStrike" kern="0" cap="none" spc="-5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7. </a:t>
                      </a:r>
                      <a:r>
                        <a:rPr kumimoji="0" lang="th-TH" sz="1200" b="0" i="0" u="none" strike="noStrike" kern="0" cap="none" spc="-9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กรมวิทยาศาสตร์</a:t>
                      </a:r>
                      <a:r>
                        <a:rPr kumimoji="0" lang="en-US" sz="1200" b="0" i="0" u="none" strike="noStrike" kern="0" cap="none" spc="-5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 </a:t>
                      </a:r>
                      <a:r>
                        <a:rPr kumimoji="0" lang="th-TH" sz="1200" b="0" i="0" u="none" strike="noStrike" kern="0" cap="none" spc="-5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การแพทย์</a:t>
                      </a:r>
                      <a:endParaRPr kumimoji="0" lang="en-US" sz="1200" b="0" i="0" u="none" strike="noStrike" kern="0" cap="none" spc="-5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kumimoji="0" lang="en-US" sz="1200" b="0" i="0" u="none" strike="noStrike" kern="0" cap="none" spc="-5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8. </a:t>
                      </a:r>
                      <a:r>
                        <a:rPr kumimoji="0" lang="th-TH" sz="1200" b="0" i="0" u="none" strike="noStrike" kern="0" cap="none" spc="-8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กรม</a:t>
                      </a:r>
                      <a:r>
                        <a:rPr kumimoji="0" lang="th-TH" sz="1200" b="0" i="0" u="none" strike="noStrike" kern="0" cap="none" spc="-8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อุต</a:t>
                      </a:r>
                      <a:r>
                        <a:rPr kumimoji="0" lang="th-TH" sz="1200" b="0" i="0" u="none" strike="noStrike" kern="0" cap="none" spc="-8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ฯ </a:t>
                      </a:r>
                      <a:r>
                        <a:rPr kumimoji="0" lang="th-TH" sz="1200" b="0" i="0" u="none" strike="noStrike" kern="0" cap="none" spc="-5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พื้นฐานฯ </a:t>
                      </a:r>
                    </a:p>
                  </a:txBody>
                  <a:tcPr marL="18000" marR="18000" marT="18000" marB="180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65000"/>
                        </a:lnSpc>
                      </a:pPr>
                      <a:r>
                        <a:rPr lang="th-TH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lang="en-US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65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200" spc="-10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กรมส่งเสริมการเกษตร</a:t>
                      </a:r>
                      <a:r>
                        <a:rPr lang="th-TH" sz="120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en-US" sz="120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20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กรมปศุสัตว์ </a:t>
                      </a:r>
                      <a:endParaRPr lang="en-US" sz="1200" spc="-5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en-US" sz="120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</a:t>
                      </a:r>
                      <a:r>
                        <a:rPr lang="th-TH" sz="120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กรมประมง </a:t>
                      </a:r>
                      <a:endParaRPr lang="en-US" sz="1200" spc="-5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en-US" sz="120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 </a:t>
                      </a:r>
                      <a:r>
                        <a:rPr lang="th-TH" sz="120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กรมหม่อนไหม</a:t>
                      </a:r>
                      <a:endParaRPr lang="en-US" sz="1200" spc="-5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en-US" sz="120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 </a:t>
                      </a:r>
                      <a:r>
                        <a:rPr lang="th-TH" sz="120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สป.เกษตรฯ</a:t>
                      </a:r>
                      <a:endParaRPr lang="en-US" sz="1200" spc="-5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th-TH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lang="en-US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  <a:r>
                        <a:rPr lang="th-TH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และ ปี </a:t>
                      </a:r>
                      <a:r>
                        <a:rPr lang="en-US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67</a:t>
                      </a:r>
                      <a:endParaRPr lang="en-US" sz="1200" spc="-5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en-US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กรมประมง</a:t>
                      </a: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en-US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กรมปศุสัตว์</a:t>
                      </a: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en-US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</a:t>
                      </a:r>
                      <a:r>
                        <a:rPr lang="th-TH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200" spc="-10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กรมส่งเสริมการเกษตร</a:t>
                      </a:r>
                      <a:endParaRPr lang="th-TH" sz="1200" spc="-5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en-US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 </a:t>
                      </a:r>
                      <a:r>
                        <a:rPr lang="th-TH" sz="120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กรมหม่อนไหม</a:t>
                      </a:r>
                    </a:p>
                    <a:p>
                      <a:pPr>
                        <a:lnSpc>
                          <a:spcPct val="65000"/>
                        </a:lnSpc>
                      </a:pPr>
                      <a:endParaRPr lang="en-US" sz="1200" spc="-5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65000"/>
                        </a:lnSpc>
                      </a:pPr>
                      <a:r>
                        <a:rPr lang="th-TH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lang="en-US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65 </a:t>
                      </a:r>
                      <a:r>
                        <a:rPr lang="th-TH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ปี </a:t>
                      </a:r>
                      <a:r>
                        <a:rPr lang="en-US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  <a:endParaRPr lang="en-US" sz="1200" spc="-5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en-US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กรมกิจการผู้สูงอายุ</a:t>
                      </a:r>
                      <a:endParaRPr lang="en-US" sz="1200" spc="-5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en-US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กรมกิจการเด็กฯ</a:t>
                      </a: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en-US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</a:t>
                      </a:r>
                      <a:r>
                        <a:rPr lang="th-TH" sz="1200" spc="-7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กรมกิจการสตรีฯ</a:t>
                      </a:r>
                      <a:endParaRPr lang="en-US" sz="1200" spc="-7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en-US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 </a:t>
                      </a:r>
                      <a:r>
                        <a:rPr lang="th-TH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กรมส่งเสริมพัฒนาคุณภาพชีวิตคนพิการ</a:t>
                      </a:r>
                      <a:endParaRPr lang="en-US" sz="1200" spc="-5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en-US" sz="1200" spc="-9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 </a:t>
                      </a:r>
                      <a:r>
                        <a:rPr lang="th-TH" sz="1200" spc="-9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กรมพัฒนาสังคมฯ</a:t>
                      </a: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th-TH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lang="en-US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67</a:t>
                      </a:r>
                      <a:endParaRPr lang="th-TH" sz="1200" u="sng" spc="-5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en-US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200" spc="-7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กรมกิจการสตรีฯ</a:t>
                      </a:r>
                      <a:endParaRPr lang="en-US" sz="1200" spc="-7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en-US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กรมส่งเสริมพัฒนาคุณภาพชีวิตคนพิการ</a:t>
                      </a:r>
                      <a:endParaRPr lang="en-US" sz="1200" spc="-5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en-US" sz="1200" spc="-9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</a:t>
                      </a:r>
                      <a:r>
                        <a:rPr lang="th-TH" sz="1200" spc="-9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กรมพัฒนาสังคมฯ</a:t>
                      </a:r>
                    </a:p>
                    <a:p>
                      <a:pPr>
                        <a:lnSpc>
                          <a:spcPct val="65000"/>
                        </a:lnSpc>
                      </a:pPr>
                      <a:endParaRPr lang="th-TH" sz="1200" spc="-9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65000"/>
                        </a:lnSpc>
                      </a:pPr>
                      <a:r>
                        <a:rPr lang="th-TH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lang="en-US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65</a:t>
                      </a: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en-US" sz="120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20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กรมควบคุมโรค</a:t>
                      </a:r>
                      <a:endParaRPr lang="en-US" sz="1200" spc="-5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en-US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กรมการแพทย์</a:t>
                      </a: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en-US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</a:t>
                      </a:r>
                      <a:r>
                        <a:rPr lang="th-TH" sz="1200" spc="-10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กรมวิทยาศาสตร์</a:t>
                      </a:r>
                      <a:br>
                        <a:rPr lang="th-TH" sz="1200" spc="-10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การแพทย์</a:t>
                      </a:r>
                      <a:endParaRPr lang="en-US" sz="1200" spc="-50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en-US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 </a:t>
                      </a:r>
                      <a:r>
                        <a:rPr lang="th-TH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กรมบัญชีกลาง</a:t>
                      </a:r>
                      <a:endParaRPr lang="en-US" sz="1200" spc="-5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en-US" sz="1200" u="none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 </a:t>
                      </a:r>
                      <a:r>
                        <a:rPr lang="th-TH" sz="1200" u="none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สป.ดิจิทัลฯ</a:t>
                      </a:r>
                      <a:endParaRPr lang="en-US" sz="1200" u="none" spc="-5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th-TH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lang="en-US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  <a:r>
                        <a:rPr kumimoji="0" lang="th-TH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-</a:t>
                      </a:r>
                      <a:endParaRPr lang="en-US" sz="1200" spc="-5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th-TH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lang="en-US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67</a:t>
                      </a:r>
                      <a:r>
                        <a:rPr kumimoji="0" lang="th-TH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-</a:t>
                      </a:r>
                      <a:endParaRPr lang="en-US" sz="1200" spc="-5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65000"/>
                        </a:lnSpc>
                      </a:pPr>
                      <a:r>
                        <a:rPr lang="th-TH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lang="en-US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65</a:t>
                      </a: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en-US" sz="120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20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สป.คมนาคม</a:t>
                      </a: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en-US" sz="120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20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สป.มหาดไทย</a:t>
                      </a: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en-US" sz="120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</a:t>
                      </a:r>
                      <a:r>
                        <a:rPr lang="th-TH" sz="120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สป.</a:t>
                      </a:r>
                      <a:r>
                        <a:rPr lang="th-TH" sz="1200" spc="-50" baseline="0" dirty="0" err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อุต</a:t>
                      </a:r>
                      <a:r>
                        <a:rPr lang="th-TH" sz="120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ฯ</a:t>
                      </a:r>
                      <a:endParaRPr lang="en-US" sz="1200" spc="-5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th-TH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lang="en-US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  <a:endParaRPr lang="en-US" sz="1200" spc="-5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indent="0">
                        <a:lnSpc>
                          <a:spcPct val="65000"/>
                        </a:lnSpc>
                        <a:buAutoNum type="arabicPeriod"/>
                      </a:pPr>
                      <a:r>
                        <a:rPr lang="th-TH" sz="1200" spc="-5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สป.กลาโหม</a:t>
                      </a:r>
                      <a:br>
                        <a:rPr lang="th-TH" sz="1200" spc="-5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en-US" sz="1200" spc="-5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200" spc="-5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สป.เกษตรฯ</a:t>
                      </a:r>
                    </a:p>
                    <a:p>
                      <a:pPr marL="0" indent="0">
                        <a:lnSpc>
                          <a:spcPct val="65000"/>
                        </a:lnSpc>
                        <a:buNone/>
                      </a:pPr>
                      <a:r>
                        <a:rPr lang="en-US" sz="1200" spc="-5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</a:t>
                      </a:r>
                      <a:r>
                        <a:rPr lang="th-TH" sz="1200" spc="-5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สป.พลังงาน</a:t>
                      </a:r>
                    </a:p>
                    <a:p>
                      <a:pPr marL="0" indent="0">
                        <a:lnSpc>
                          <a:spcPct val="65000"/>
                        </a:lnSpc>
                        <a:buNone/>
                      </a:pPr>
                      <a:r>
                        <a:rPr lang="en-US" sz="1200" spc="-5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 </a:t>
                      </a:r>
                      <a:r>
                        <a:rPr lang="th-TH" sz="1200" spc="-5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สป.พัฒนาสังคมฯ</a:t>
                      </a:r>
                    </a:p>
                    <a:p>
                      <a:pPr marL="0" indent="0">
                        <a:lnSpc>
                          <a:spcPct val="65000"/>
                        </a:lnSpc>
                        <a:buNone/>
                      </a:pPr>
                      <a:r>
                        <a:rPr lang="en-US" sz="1200" spc="-5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 </a:t>
                      </a:r>
                      <a:r>
                        <a:rPr lang="th-TH" sz="1200" spc="-5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สป.ยุติธรรม</a:t>
                      </a:r>
                    </a:p>
                    <a:p>
                      <a:pPr marL="0" indent="0">
                        <a:lnSpc>
                          <a:spcPct val="65000"/>
                        </a:lnSpc>
                        <a:buNone/>
                      </a:pPr>
                      <a:r>
                        <a:rPr lang="en-US" sz="1200" spc="-5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 </a:t>
                      </a:r>
                      <a:r>
                        <a:rPr lang="th-TH" sz="1200" spc="-5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สป.วัฒนธรรม</a:t>
                      </a:r>
                    </a:p>
                    <a:p>
                      <a:pPr marL="0" indent="0">
                        <a:lnSpc>
                          <a:spcPct val="65000"/>
                        </a:lnSpc>
                        <a:buNone/>
                      </a:pPr>
                      <a:r>
                        <a:rPr lang="en-US" sz="1200" spc="-5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7. </a:t>
                      </a:r>
                      <a:r>
                        <a:rPr lang="th-TH" sz="1200" spc="-5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สป.สาธารณสุข</a:t>
                      </a:r>
                    </a:p>
                    <a:p>
                      <a:pPr marL="0" indent="0">
                        <a:lnSpc>
                          <a:spcPct val="65000"/>
                        </a:lnSpc>
                        <a:buNone/>
                      </a:pPr>
                      <a:r>
                        <a:rPr lang="en-US" sz="1200" spc="-5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8. </a:t>
                      </a:r>
                      <a:r>
                        <a:rPr lang="th-TH" sz="1200" spc="-5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กรมการกงสุล </a:t>
                      </a:r>
                    </a:p>
                    <a:p>
                      <a:pPr marL="0" indent="0">
                        <a:lnSpc>
                          <a:spcPct val="65000"/>
                        </a:lnSpc>
                        <a:buNone/>
                      </a:pPr>
                      <a:r>
                        <a:rPr lang="th-TH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lang="en-US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67</a:t>
                      </a:r>
                      <a:endParaRPr lang="th-TH" sz="1200" spc="-5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87313" indent="-87313">
                        <a:lnSpc>
                          <a:spcPct val="65000"/>
                        </a:lnSpc>
                        <a:buAutoNum type="arabicPeriod"/>
                      </a:pPr>
                      <a:r>
                        <a:rPr lang="th-TH" sz="1200" spc="-5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สป.คลัง</a:t>
                      </a:r>
                      <a:endParaRPr lang="en-US" sz="1200" spc="-5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4420047"/>
                  </a:ext>
                </a:extLst>
              </a:tr>
              <a:tr h="8692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65000"/>
                        </a:lnSpc>
                      </a:pPr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องค์การมหาชน</a:t>
                      </a:r>
                      <a:endParaRPr lang="en-US" sz="1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65000"/>
                        </a:lnSpc>
                      </a:pPr>
                      <a:r>
                        <a:rPr lang="th-TH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lang="en-US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65</a:t>
                      </a: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en-US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</a:t>
                      </a:r>
                      <a:r>
                        <a:rPr lang="th-TH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200" spc="-50" dirty="0" err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สพธ</a:t>
                      </a:r>
                      <a:r>
                        <a:rPr lang="th-TH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อ.</a:t>
                      </a: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en-US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</a:t>
                      </a:r>
                      <a:r>
                        <a:rPr lang="th-TH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สพร.</a:t>
                      </a:r>
                      <a:endParaRPr lang="en-US" sz="1200" spc="-5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th-TH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lang="en-US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  <a:endParaRPr lang="en-US" sz="1200" spc="-5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en-US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</a:t>
                      </a:r>
                      <a:r>
                        <a:rPr lang="th-TH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สพธอ.</a:t>
                      </a: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en-US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</a:t>
                      </a:r>
                      <a:r>
                        <a:rPr lang="th-TH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สปสช.</a:t>
                      </a:r>
                      <a:endParaRPr lang="en-US" sz="1200" spc="-5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en-US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</a:t>
                      </a:r>
                      <a:r>
                        <a:rPr lang="th-TH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สพร.</a:t>
                      </a: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th-TH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lang="en-US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67</a:t>
                      </a:r>
                      <a:r>
                        <a:rPr kumimoji="0" lang="th-TH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...</a:t>
                      </a:r>
                      <a:endParaRPr lang="en-US" sz="1200" spc="-5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65000"/>
                        </a:lnSpc>
                      </a:pPr>
                      <a:r>
                        <a:rPr lang="th-TH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lang="en-US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65</a:t>
                      </a:r>
                      <a:r>
                        <a:rPr lang="th-TH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ปี </a:t>
                      </a:r>
                      <a:r>
                        <a:rPr lang="en-US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  <a:r>
                        <a:rPr lang="th-TH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และ ปี </a:t>
                      </a:r>
                      <a:r>
                        <a:rPr lang="en-US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67</a:t>
                      </a:r>
                      <a:endParaRPr lang="en-US" sz="1200" spc="-5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en-US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สพร.</a:t>
                      </a:r>
                      <a:endParaRPr lang="en-US" sz="1200" spc="-5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kumimoji="0" lang="en-US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65</a:t>
                      </a:r>
                      <a:r>
                        <a:rPr kumimoji="0" lang="th-TH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-</a:t>
                      </a:r>
                      <a:endParaRPr kumimoji="0" lang="en-US" sz="1200" b="0" i="0" u="none" strike="noStrike" kern="1200" cap="none" spc="-5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kumimoji="0" lang="en-US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66</a:t>
                      </a:r>
                      <a:r>
                        <a:rPr kumimoji="0" lang="th-TH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-</a:t>
                      </a:r>
                      <a:endParaRPr kumimoji="0" lang="th-TH" sz="1200" b="0" i="0" u="sng" strike="noStrike" kern="1200" cap="none" spc="-5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kumimoji="0" lang="en-US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67</a:t>
                      </a:r>
                      <a:r>
                        <a:rPr kumimoji="0" lang="th-TH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-</a:t>
                      </a:r>
                      <a:endParaRPr kumimoji="0" lang="en-US" sz="1200" b="0" i="0" u="none" strike="noStrike" kern="1200" cap="none" spc="-5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kumimoji="0" lang="en-US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65</a:t>
                      </a:r>
                      <a:r>
                        <a:rPr kumimoji="0" lang="th-TH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-</a:t>
                      </a:r>
                      <a:endParaRPr kumimoji="0" lang="en-US" sz="1200" b="0" i="0" u="none" strike="noStrike" kern="1200" cap="none" spc="-5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kumimoji="0" lang="en-US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66</a:t>
                      </a:r>
                      <a:r>
                        <a:rPr kumimoji="0" lang="th-TH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-</a:t>
                      </a:r>
                      <a:endParaRPr kumimoji="0" lang="th-TH" sz="1200" b="0" i="0" u="sng" strike="noStrike" kern="1200" cap="none" spc="-5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kumimoji="0" lang="en-US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67</a:t>
                      </a:r>
                      <a:r>
                        <a:rPr kumimoji="0" lang="th-TH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-</a:t>
                      </a:r>
                      <a:endParaRPr kumimoji="0" lang="en-US" sz="1200" b="0" i="0" u="none" strike="noStrike" kern="1200" cap="none" spc="-5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0" i="0" u="sng" strike="noStrike" kern="1200" cap="none" spc="-5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kumimoji="0" lang="en-US" sz="1200" b="0" i="0" u="sng" strike="noStrike" kern="1200" cap="none" spc="-5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65</a:t>
                      </a:r>
                      <a:r>
                        <a:rPr kumimoji="0" lang="th-TH" sz="1200" b="0" i="0" u="none" strike="noStrike" kern="1200" cap="none" spc="-5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-</a:t>
                      </a:r>
                      <a:endParaRPr kumimoji="0" lang="en-US" sz="1200" b="0" i="0" u="none" strike="noStrike" kern="1200" cap="none" spc="-5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0" i="0" u="sng" strike="noStrike" kern="1200" cap="none" spc="-5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kumimoji="0" lang="en-US" sz="1200" b="0" i="0" u="sng" strike="noStrike" kern="1200" cap="none" spc="-5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66</a:t>
                      </a:r>
                      <a:r>
                        <a:rPr kumimoji="0" lang="th-TH" sz="1200" b="0" i="0" u="none" strike="noStrike" kern="1200" cap="none" spc="-5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-</a:t>
                      </a:r>
                      <a:endParaRPr kumimoji="0" lang="th-TH" sz="1200" b="0" i="0" u="sng" strike="noStrike" kern="1200" cap="none" spc="-5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0" i="0" u="sng" strike="noStrike" kern="1200" cap="none" spc="-5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kumimoji="0" lang="en-US" sz="1200" b="0" i="0" u="sng" strike="noStrike" kern="1200" cap="none" spc="-5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67</a:t>
                      </a:r>
                      <a:r>
                        <a:rPr kumimoji="0" lang="th-TH" sz="1200" b="0" i="0" u="none" strike="noStrike" kern="1200" cap="none" spc="-5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-</a:t>
                      </a:r>
                      <a:endParaRPr kumimoji="0" lang="en-US" sz="1200" b="0" i="0" u="none" strike="noStrike" kern="1200" cap="none" spc="-5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kumimoji="0" lang="en-US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65</a:t>
                      </a:r>
                      <a:r>
                        <a:rPr kumimoji="0" lang="th-TH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-</a:t>
                      </a:r>
                      <a:endParaRPr kumimoji="0" lang="en-US" sz="1200" b="0" i="0" u="sng" strike="noStrike" kern="1200" cap="none" spc="-5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kumimoji="0" lang="en-US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66</a:t>
                      </a:r>
                      <a:r>
                        <a:rPr kumimoji="0" lang="th-TH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-</a:t>
                      </a:r>
                      <a:endParaRPr kumimoji="0" lang="th-TH" sz="1200" b="0" i="0" u="sng" strike="noStrike" kern="1200" cap="none" spc="-5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kumimoji="0" lang="en-US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67</a:t>
                      </a:r>
                      <a:endParaRPr kumimoji="0" lang="th-TH" sz="1200" b="0" i="0" u="sng" strike="noStrike" kern="1200" cap="none" spc="-5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1. DGA</a:t>
                      </a:r>
                    </a:p>
                  </a:txBody>
                  <a:tcPr marL="18000" marR="18000" marT="18000" marB="180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65000"/>
                        </a:lnSpc>
                      </a:pPr>
                      <a:r>
                        <a:rPr lang="th-TH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lang="en-US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65 </a:t>
                      </a:r>
                      <a:r>
                        <a:rPr lang="th-TH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ปี </a:t>
                      </a:r>
                      <a:r>
                        <a:rPr lang="en-US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en-US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DEPA</a:t>
                      </a:r>
                      <a:endParaRPr lang="th-TH" sz="1200" spc="-5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en-US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200" spc="-50" dirty="0" err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สคช</a:t>
                      </a:r>
                      <a:r>
                        <a:rPr lang="th-TH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kumimoji="0" lang="en-US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67</a:t>
                      </a:r>
                      <a:r>
                        <a:rPr kumimoji="0" lang="th-TH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-</a:t>
                      </a:r>
                      <a:endParaRPr kumimoji="0" lang="en-US" sz="1200" b="0" i="0" u="none" strike="noStrike" kern="1200" cap="none" spc="-5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65000"/>
                        </a:lnSpc>
                      </a:pPr>
                      <a:endParaRPr lang="en-US" sz="1200" spc="-5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kumimoji="0" lang="en-US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65</a:t>
                      </a:r>
                      <a:r>
                        <a:rPr kumimoji="0" lang="th-TH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-</a:t>
                      </a:r>
                      <a:endParaRPr kumimoji="0" lang="en-US" sz="1200" b="0" i="0" u="none" strike="noStrike" kern="1200" cap="none" spc="-5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kumimoji="0" lang="en-US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66</a:t>
                      </a:r>
                      <a:r>
                        <a:rPr kumimoji="0" lang="th-TH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-</a:t>
                      </a:r>
                      <a:endParaRPr kumimoji="0" lang="th-TH" sz="1200" b="0" i="0" u="sng" strike="noStrike" kern="1200" cap="none" spc="-5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kumimoji="0" lang="en-US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67</a:t>
                      </a:r>
                      <a:r>
                        <a:rPr kumimoji="0" lang="th-TH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-</a:t>
                      </a:r>
                      <a:endParaRPr kumimoji="0" lang="en-US" sz="1200" b="0" i="0" u="none" strike="noStrike" kern="1200" cap="none" spc="-5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sng" strike="noStrike" kern="1200" cap="none" spc="-5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kumimoji="0" lang="en-US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65</a:t>
                      </a:r>
                      <a:r>
                        <a:rPr kumimoji="0" lang="th-TH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-</a:t>
                      </a:r>
                      <a:endParaRPr kumimoji="0" lang="en-US" sz="1200" b="0" i="0" u="none" strike="noStrike" kern="1200" cap="none" spc="-5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kumimoji="0" lang="en-US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66</a:t>
                      </a:r>
                      <a:r>
                        <a:rPr kumimoji="0" lang="th-TH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-</a:t>
                      </a:r>
                      <a:endParaRPr kumimoji="0" lang="th-TH" sz="1200" b="0" i="0" u="sng" strike="noStrike" kern="1200" cap="none" spc="-5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kumimoji="0" lang="en-US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67</a:t>
                      </a:r>
                      <a:r>
                        <a:rPr kumimoji="0" lang="th-TH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-</a:t>
                      </a:r>
                      <a:endParaRPr kumimoji="0" lang="en-US" sz="1200" b="0" i="0" u="none" strike="noStrike" kern="1200" cap="none" spc="-5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65000"/>
                        </a:lnSpc>
                      </a:pPr>
                      <a:r>
                        <a:rPr lang="th-TH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lang="en-US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65</a:t>
                      </a: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en-US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</a:t>
                      </a:r>
                      <a:r>
                        <a:rPr lang="th-TH" sz="1200" spc="-50" dirty="0" err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อช</a:t>
                      </a:r>
                      <a:r>
                        <a:rPr lang="th-TH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en-US" sz="1200" spc="-5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th-TH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lang="en-US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  <a:endParaRPr lang="en-US" sz="1200" spc="-5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en-US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พอช.</a:t>
                      </a: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en-US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สพร.</a:t>
                      </a: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kumimoji="0" lang="th-TH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kumimoji="0" lang="en-US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67</a:t>
                      </a:r>
                      <a:r>
                        <a:rPr kumimoji="0" lang="th-TH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-</a:t>
                      </a:r>
                      <a:endParaRPr lang="en-US" sz="1200" spc="-5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65000"/>
                        </a:lnSpc>
                      </a:pPr>
                      <a:r>
                        <a:rPr lang="th-TH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lang="en-US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65</a:t>
                      </a: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en-US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สปสช.</a:t>
                      </a: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en-US" sz="1200" spc="-5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200" spc="-9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สวทช. (</a:t>
                      </a:r>
                      <a:r>
                        <a:rPr lang="en-US" sz="1200" spc="-9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NECTEC</a:t>
                      </a:r>
                      <a:r>
                        <a:rPr lang="th-TH" sz="1200" spc="-9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1200" spc="-9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en-US" sz="1200" spc="-9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</a:t>
                      </a:r>
                      <a:r>
                        <a:rPr lang="th-TH" sz="1200" spc="-90" baseline="0" dirty="0" err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สพธ</a:t>
                      </a:r>
                      <a:r>
                        <a:rPr lang="th-TH" sz="1200" spc="-9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อ.</a:t>
                      </a: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th-TH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lang="en-US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  <a:r>
                        <a:rPr kumimoji="0" lang="th-TH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-</a:t>
                      </a:r>
                      <a:endParaRPr lang="en-US" sz="1200" spc="-5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th-TH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lang="en-US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67</a:t>
                      </a:r>
                      <a:r>
                        <a:rPr kumimoji="0" lang="th-TH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-</a:t>
                      </a:r>
                      <a:endParaRPr lang="en-US" sz="1200" spc="-5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kumimoji="0" lang="en-US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65</a:t>
                      </a:r>
                      <a:r>
                        <a:rPr kumimoji="0" lang="th-TH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-</a:t>
                      </a:r>
                      <a:endParaRPr kumimoji="0" lang="en-US" sz="1200" b="0" i="0" u="none" strike="noStrike" kern="1200" cap="none" spc="-5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kumimoji="0" lang="en-US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66</a:t>
                      </a:r>
                      <a:r>
                        <a:rPr kumimoji="0" lang="th-TH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-</a:t>
                      </a:r>
                      <a:endParaRPr kumimoji="0" lang="th-TH" sz="1200" b="0" i="0" u="sng" strike="noStrike" kern="1200" cap="none" spc="-5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kumimoji="0" lang="en-US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67</a:t>
                      </a:r>
                      <a:r>
                        <a:rPr kumimoji="0" lang="th-TH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-</a:t>
                      </a:r>
                      <a:endParaRPr kumimoji="0" lang="en-US" sz="1200" b="0" i="0" u="none" strike="noStrike" kern="1200" cap="none" spc="-5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5069370"/>
                  </a:ext>
                </a:extLst>
              </a:tr>
              <a:tr h="3771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65000"/>
                        </a:lnSpc>
                      </a:pPr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รัฐวิสาหกิจ</a:t>
                      </a:r>
                      <a:endParaRPr lang="en-US" sz="1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ปีปี </a:t>
                      </a:r>
                      <a:r>
                        <a:rPr kumimoji="0" lang="en-US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65</a:t>
                      </a:r>
                      <a:r>
                        <a:rPr kumimoji="0" lang="th-TH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-</a:t>
                      </a:r>
                      <a:endParaRPr kumimoji="0" lang="en-US" sz="1200" b="0" i="0" u="sng" strike="noStrike" kern="1200" cap="none" spc="-5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kumimoji="0" lang="en-US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66</a:t>
                      </a:r>
                      <a:r>
                        <a:rPr kumimoji="0" lang="th-TH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-</a:t>
                      </a:r>
                      <a:endParaRPr kumimoji="0" lang="th-TH" sz="1200" b="0" i="0" u="sng" strike="noStrike" kern="1200" cap="none" spc="-5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kumimoji="0" lang="en-US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67</a:t>
                      </a:r>
                      <a:r>
                        <a:rPr kumimoji="0" lang="th-TH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-</a:t>
                      </a:r>
                      <a:endParaRPr kumimoji="0" lang="en-US" sz="1200" b="0" i="0" u="none" strike="noStrike" kern="1200" cap="none" spc="-5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kumimoji="0" lang="en-US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65</a:t>
                      </a:r>
                      <a:r>
                        <a:rPr kumimoji="0" lang="th-TH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-</a:t>
                      </a:r>
                      <a:endParaRPr kumimoji="0" lang="en-US" sz="1200" b="0" i="0" u="sng" strike="noStrike" kern="1200" cap="none" spc="-5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kumimoji="0" lang="en-US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66</a:t>
                      </a:r>
                      <a:r>
                        <a:rPr kumimoji="0" lang="th-TH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-</a:t>
                      </a:r>
                      <a:endParaRPr kumimoji="0" lang="th-TH" sz="1200" b="0" i="0" u="sng" strike="noStrike" kern="1200" cap="none" spc="-5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kumimoji="0" lang="en-US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67</a:t>
                      </a:r>
                      <a:r>
                        <a:rPr kumimoji="0" lang="th-TH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-</a:t>
                      </a:r>
                      <a:endParaRPr kumimoji="0" lang="en-US" sz="1200" b="0" i="0" u="none" strike="noStrike" kern="1200" cap="none" spc="-5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-5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kumimoji="0" lang="en-US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65</a:t>
                      </a:r>
                      <a:r>
                        <a:rPr kumimoji="0" lang="th-TH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-</a:t>
                      </a:r>
                      <a:endParaRPr kumimoji="0" lang="en-US" sz="1200" b="0" i="0" u="sng" strike="noStrike" kern="1200" cap="none" spc="-5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kumimoji="0" lang="en-US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66</a:t>
                      </a:r>
                      <a:r>
                        <a:rPr kumimoji="0" lang="th-TH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-</a:t>
                      </a:r>
                      <a:endParaRPr kumimoji="0" lang="th-TH" sz="1200" b="0" i="0" u="sng" strike="noStrike" kern="1200" cap="none" spc="-5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kumimoji="0" lang="en-US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67</a:t>
                      </a:r>
                      <a:r>
                        <a:rPr kumimoji="0" lang="th-TH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-</a:t>
                      </a:r>
                      <a:endParaRPr kumimoji="0" lang="en-US" sz="1200" b="0" i="0" u="none" strike="noStrike" kern="1200" cap="none" spc="-5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kumimoji="0" lang="en-US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65</a:t>
                      </a:r>
                      <a:r>
                        <a:rPr kumimoji="0" lang="th-TH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-</a:t>
                      </a:r>
                      <a:endParaRPr kumimoji="0" lang="en-US" sz="1200" b="0" i="0" u="sng" strike="noStrike" kern="1200" cap="none" spc="-5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kumimoji="0" lang="en-US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66</a:t>
                      </a:r>
                      <a:r>
                        <a:rPr kumimoji="0" lang="th-TH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-</a:t>
                      </a:r>
                      <a:endParaRPr kumimoji="0" lang="th-TH" sz="1200" b="0" i="0" u="sng" strike="noStrike" kern="1200" cap="none" spc="-5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kumimoji="0" lang="en-US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67</a:t>
                      </a:r>
                      <a:r>
                        <a:rPr kumimoji="0" lang="th-TH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-</a:t>
                      </a:r>
                      <a:endParaRPr kumimoji="0" lang="en-US" sz="1200" b="0" i="0" u="none" strike="noStrike" kern="1200" cap="none" spc="-5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0" i="0" u="sng" strike="noStrike" kern="1200" cap="none" spc="-5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kumimoji="0" lang="en-US" sz="1200" b="0" i="0" u="sng" strike="noStrike" kern="1200" cap="none" spc="-5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65</a:t>
                      </a:r>
                      <a:r>
                        <a:rPr kumimoji="0" lang="th-TH" sz="1200" b="0" i="0" u="none" strike="noStrike" kern="1200" cap="none" spc="-5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-</a:t>
                      </a:r>
                      <a:endParaRPr kumimoji="0" lang="en-US" sz="1200" b="0" i="0" u="none" strike="noStrike" kern="1200" cap="none" spc="-5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0" i="0" u="sng" strike="noStrike" kern="1200" cap="none" spc="-5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kumimoji="0" lang="en-US" sz="1200" b="0" i="0" u="sng" strike="noStrike" kern="1200" cap="none" spc="-5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66</a:t>
                      </a:r>
                      <a:r>
                        <a:rPr kumimoji="0" lang="th-TH" sz="1200" b="0" i="0" u="none" strike="noStrike" kern="1200" cap="none" spc="-5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-</a:t>
                      </a:r>
                      <a:endParaRPr kumimoji="0" lang="th-TH" sz="1200" b="0" i="0" u="sng" strike="noStrike" kern="1200" cap="none" spc="-5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0" i="0" u="sng" strike="noStrike" kern="1200" cap="none" spc="-5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kumimoji="0" lang="en-US" sz="1200" b="0" i="0" u="sng" strike="noStrike" kern="1200" cap="none" spc="-5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67</a:t>
                      </a:r>
                      <a:r>
                        <a:rPr kumimoji="0" lang="th-TH" sz="1200" b="0" i="0" u="none" strike="noStrike" kern="1200" cap="none" spc="-5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-</a:t>
                      </a:r>
                      <a:endParaRPr kumimoji="0" lang="en-US" sz="1200" b="0" i="0" u="none" strike="noStrike" kern="1200" cap="none" spc="-5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kumimoji="0" lang="en-US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65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บ.ท่าอากาศยานฯ </a:t>
                      </a:r>
                      <a:endParaRPr lang="en-US" sz="11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kumimoji="0" lang="th-TH" sz="11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ททท.</a:t>
                      </a:r>
                      <a:endParaRPr kumimoji="0" lang="en-US" sz="1100" b="0" i="0" u="none" strike="noStrike" kern="1200" cap="none" spc="-5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kumimoji="0" lang="en-US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66</a:t>
                      </a:r>
                      <a:r>
                        <a:rPr kumimoji="0" lang="th-TH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-</a:t>
                      </a:r>
                      <a:endParaRPr kumimoji="0" lang="th-TH" sz="1200" b="0" i="0" u="sng" strike="noStrike" kern="1200" cap="none" spc="-5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kumimoji="0" lang="en-US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67</a:t>
                      </a:r>
                      <a:r>
                        <a:rPr kumimoji="0" lang="th-TH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-</a:t>
                      </a:r>
                      <a:endParaRPr kumimoji="0" lang="en-US" sz="1200" b="0" i="0" u="none" strike="noStrike" kern="1200" cap="none" spc="-5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kumimoji="0" lang="en-US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65</a:t>
                      </a:r>
                      <a:r>
                        <a:rPr kumimoji="0" lang="th-TH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-</a:t>
                      </a:r>
                      <a:endParaRPr kumimoji="0" lang="en-US" sz="1200" b="0" i="0" u="sng" strike="noStrike" kern="1200" cap="none" spc="-5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kumimoji="0" lang="en-US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66</a:t>
                      </a:r>
                      <a:r>
                        <a:rPr kumimoji="0" lang="th-TH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-</a:t>
                      </a:r>
                      <a:endParaRPr kumimoji="0" lang="th-TH" sz="1200" b="0" i="0" u="sng" strike="noStrike" kern="1200" cap="none" spc="-5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kumimoji="0" lang="en-US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67</a:t>
                      </a:r>
                      <a:r>
                        <a:rPr kumimoji="0" lang="th-TH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-</a:t>
                      </a:r>
                      <a:endParaRPr kumimoji="0" lang="en-US" sz="1200" b="0" i="0" u="none" strike="noStrike" kern="1200" cap="none" spc="-5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65000"/>
                        </a:lnSpc>
                      </a:pPr>
                      <a:r>
                        <a:rPr lang="th-TH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lang="en-US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65</a:t>
                      </a:r>
                      <a:r>
                        <a:rPr kumimoji="0" lang="th-TH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-</a:t>
                      </a:r>
                      <a:endParaRPr lang="en-US" sz="1200" u="sng" spc="-5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th-TH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lang="en-US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  <a:r>
                        <a:rPr lang="th-TH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และ ปี </a:t>
                      </a:r>
                      <a:r>
                        <a:rPr lang="en-US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67</a:t>
                      </a:r>
                      <a:endParaRPr lang="en-US" sz="1200" spc="-5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2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การนิคม</a:t>
                      </a:r>
                      <a:r>
                        <a:rPr lang="th-TH" sz="1200" dirty="0" err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อุต</a:t>
                      </a:r>
                      <a:r>
                        <a:rPr lang="th-TH" sz="12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ฯ</a:t>
                      </a:r>
                    </a:p>
                  </a:txBody>
                  <a:tcPr marL="18000" marR="18000" marT="18000" marB="180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0" i="0" u="sng" strike="noStrike" kern="1200" cap="none" spc="-5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kumimoji="0" lang="en-US" sz="1200" b="0" i="0" u="sng" strike="noStrike" kern="1200" cap="none" spc="-5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65</a:t>
                      </a:r>
                      <a:r>
                        <a:rPr kumimoji="0" lang="th-TH" sz="1200" b="0" i="0" u="none" strike="noStrike" kern="1200" cap="none" spc="-5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-</a:t>
                      </a:r>
                      <a:endParaRPr kumimoji="0" lang="en-US" sz="1200" b="0" i="0" u="none" strike="noStrike" kern="1200" cap="none" spc="-5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0" i="0" u="sng" strike="noStrike" kern="1200" cap="none" spc="-5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kumimoji="0" lang="en-US" sz="1200" b="0" i="0" u="sng" strike="noStrike" kern="1200" cap="none" spc="-5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66</a:t>
                      </a:r>
                      <a:r>
                        <a:rPr kumimoji="0" lang="th-TH" sz="1200" b="0" i="0" u="none" strike="noStrike" kern="1200" cap="none" spc="-5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-</a:t>
                      </a:r>
                      <a:endParaRPr kumimoji="0" lang="th-TH" sz="1200" b="0" i="0" u="sng" strike="noStrike" kern="1200" cap="none" spc="-5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0" i="0" u="sng" strike="noStrike" kern="1200" cap="none" spc="-5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kumimoji="0" lang="en-US" sz="1200" b="0" i="0" u="sng" strike="noStrike" kern="1200" cap="none" spc="-5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67</a:t>
                      </a:r>
                      <a:r>
                        <a:rPr kumimoji="0" lang="th-TH" sz="1200" b="0" i="0" u="none" strike="noStrike" kern="1200" cap="none" spc="-5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-</a:t>
                      </a:r>
                      <a:endParaRPr kumimoji="0" lang="en-US" sz="1200" b="0" i="0" u="none" strike="noStrike" kern="1200" cap="none" spc="-5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65000"/>
                        </a:lnSpc>
                      </a:pPr>
                      <a:r>
                        <a:rPr lang="th-TH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lang="en-US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65</a:t>
                      </a:r>
                      <a:r>
                        <a:rPr kumimoji="0" lang="th-TH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-</a:t>
                      </a:r>
                      <a:endParaRPr lang="en-US" sz="1200" spc="-5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th-TH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lang="en-US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  <a:endParaRPr lang="en-US" sz="1200" spc="-5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en-US" sz="12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2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การเคหะฯ</a:t>
                      </a: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kumimoji="0" lang="th-TH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kumimoji="0" lang="en-US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67</a:t>
                      </a:r>
                      <a:r>
                        <a:rPr kumimoji="0" lang="th-TH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-</a:t>
                      </a:r>
                      <a:endParaRPr lang="en-US" sz="12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kumimoji="0" lang="en-US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65</a:t>
                      </a:r>
                      <a:r>
                        <a:rPr kumimoji="0" lang="th-TH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-</a:t>
                      </a:r>
                      <a:endParaRPr kumimoji="0" lang="en-US" sz="1200" b="0" i="0" u="none" strike="noStrike" kern="1200" cap="none" spc="-5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kumimoji="0" lang="en-US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66</a:t>
                      </a:r>
                      <a:r>
                        <a:rPr kumimoji="0" lang="th-TH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-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kumimoji="0" lang="en-US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67</a:t>
                      </a:r>
                      <a:r>
                        <a:rPr kumimoji="0" lang="th-TH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-</a:t>
                      </a:r>
                      <a:endParaRPr kumimoji="0" lang="en-US" sz="1200" b="0" i="0" u="none" strike="noStrike" kern="1200" cap="none" spc="-5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kumimoji="0" lang="en-US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65</a:t>
                      </a:r>
                      <a:r>
                        <a:rPr kumimoji="0" lang="th-TH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-</a:t>
                      </a:r>
                      <a:endParaRPr kumimoji="0" lang="en-US" sz="1200" b="0" i="0" u="none" strike="noStrike" kern="1200" cap="none" spc="-5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kumimoji="0" lang="en-US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66</a:t>
                      </a:r>
                      <a:r>
                        <a:rPr kumimoji="0" lang="th-TH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-</a:t>
                      </a:r>
                      <a:endParaRPr kumimoji="0" lang="th-TH" sz="1200" b="0" i="0" u="sng" strike="noStrike" kern="1200" cap="none" spc="-5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kumimoji="0" lang="en-US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67</a:t>
                      </a:r>
                      <a:r>
                        <a:rPr kumimoji="0" lang="th-TH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-</a:t>
                      </a:r>
                      <a:endParaRPr kumimoji="0" lang="en-US" sz="1200" b="0" i="0" u="none" strike="noStrike" kern="1200" cap="none" spc="-5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1313056"/>
                  </a:ext>
                </a:extLst>
              </a:tr>
              <a:tr h="12730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65000"/>
                        </a:lnSpc>
                      </a:pPr>
                      <a:r>
                        <a:rPr lang="th-TH" sz="1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อื่นๆ</a:t>
                      </a:r>
                      <a:endParaRPr lang="en-US" sz="1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65000"/>
                        </a:lnSpc>
                      </a:pPr>
                      <a:r>
                        <a:rPr lang="th-TH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lang="en-US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65</a:t>
                      </a:r>
                      <a:r>
                        <a:rPr kumimoji="0" lang="th-TH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-</a:t>
                      </a:r>
                      <a:endParaRPr lang="en-US" sz="1200" spc="-5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th-TH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lang="en-US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  <a:endParaRPr lang="en-US" sz="1200" spc="-5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87313" indent="-87313">
                        <a:lnSpc>
                          <a:spcPct val="65000"/>
                        </a:lnSpc>
                        <a:buAutoNum type="arabicPeriod"/>
                      </a:pPr>
                      <a:r>
                        <a:rPr lang="th-TH" sz="1200" dirty="0" err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กย</a:t>
                      </a:r>
                      <a:r>
                        <a:rPr lang="th-TH" sz="12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ศ.</a:t>
                      </a:r>
                    </a:p>
                    <a:p>
                      <a:pPr marL="87313" indent="-87313">
                        <a:lnSpc>
                          <a:spcPct val="65000"/>
                        </a:lnSpc>
                        <a:buAutoNum type="arabicPeriod"/>
                      </a:pPr>
                      <a:r>
                        <a:rPr lang="th-TH" sz="12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</a:t>
                      </a:r>
                      <a:r>
                        <a:rPr lang="th-TH" sz="1200" spc="-7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เลขาธิการสภา</a:t>
                      </a:r>
                      <a:r>
                        <a:rPr lang="th-TH" sz="12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ผู้แทนราษฎร</a:t>
                      </a:r>
                    </a:p>
                    <a:p>
                      <a:pPr marL="87313" indent="-87313">
                        <a:lnSpc>
                          <a:spcPct val="65000"/>
                        </a:lnSpc>
                        <a:buAutoNum type="arabicPeriod"/>
                      </a:pPr>
                      <a:r>
                        <a:rPr lang="th-TH" sz="12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สำนักงานศาลยุติธรรม</a:t>
                      </a:r>
                      <a:endParaRPr lang="en-US" sz="12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lang="en-US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67</a:t>
                      </a:r>
                      <a:r>
                        <a:rPr kumimoji="0" lang="th-TH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...</a:t>
                      </a:r>
                      <a:endParaRPr lang="en-US" sz="1200" spc="-5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65000"/>
                        </a:lnSpc>
                      </a:pPr>
                      <a:r>
                        <a:rPr lang="th-TH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lang="en-US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65</a:t>
                      </a:r>
                      <a:r>
                        <a:rPr kumimoji="0" lang="th-TH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-</a:t>
                      </a:r>
                      <a:endParaRPr lang="en-US" sz="1200" spc="-5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th-TH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lang="en-US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  <a:endParaRPr lang="en-US" sz="1200" spc="-5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en-US" sz="12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200" spc="-8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สภาหอการค้าฯ</a:t>
                      </a: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en-US" sz="12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2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สภา</a:t>
                      </a:r>
                      <a:r>
                        <a:rPr lang="th-TH" sz="1200" dirty="0" err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อุต</a:t>
                      </a:r>
                      <a:r>
                        <a:rPr lang="th-TH" sz="12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ฯ</a:t>
                      </a:r>
                      <a:br>
                        <a:rPr lang="th-TH" sz="12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en-US" sz="12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</a:t>
                      </a:r>
                      <a:r>
                        <a:rPr lang="th-TH" sz="1200" spc="-1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สภา</a:t>
                      </a:r>
                      <a:r>
                        <a:rPr lang="th-TH" sz="1200" spc="-150" baseline="0" dirty="0" err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อุต</a:t>
                      </a:r>
                      <a:r>
                        <a:rPr lang="th-TH" sz="1200" spc="-1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ฯ  ท่องเที่ยว</a:t>
                      </a: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en-US" sz="12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 </a:t>
                      </a:r>
                      <a:r>
                        <a:rPr lang="th-TH" sz="12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ธปท.</a:t>
                      </a: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en-US" sz="12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 SME</a:t>
                      </a:r>
                      <a:r>
                        <a:rPr lang="th-TH" sz="12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2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Bank</a:t>
                      </a: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en-US" sz="12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 </a:t>
                      </a:r>
                      <a:r>
                        <a:rPr lang="th-TH" sz="120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บ.ข้อมูลเครดิตฯ</a:t>
                      </a:r>
                      <a:endParaRPr lang="en-US" sz="1200" spc="-5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en-US" sz="12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7. </a:t>
                      </a:r>
                      <a:r>
                        <a:rPr lang="th-TH" sz="1200" spc="-7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สภาเกษตรกรฯ</a:t>
                      </a:r>
                      <a:endParaRPr lang="en-US" sz="1200" spc="-7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en-US" sz="12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8. </a:t>
                      </a:r>
                      <a:r>
                        <a:rPr lang="th-TH" sz="1200" spc="-10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สมาพันธ์ </a:t>
                      </a:r>
                      <a:r>
                        <a:rPr lang="en-US" sz="1200" spc="-10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SME </a:t>
                      </a:r>
                      <a:r>
                        <a:rPr lang="th-TH" sz="1200" spc="-10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ไทย</a:t>
                      </a: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kumimoji="0" lang="th-TH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kumimoji="0" lang="en-US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67</a:t>
                      </a:r>
                      <a:r>
                        <a:rPr kumimoji="0" lang="th-TH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-</a:t>
                      </a:r>
                      <a:endParaRPr lang="en-US" sz="1200" spc="-10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65000"/>
                        </a:lnSpc>
                      </a:pPr>
                      <a:r>
                        <a:rPr lang="th-TH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lang="en-US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65</a:t>
                      </a: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en-US" sz="120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20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กทม.</a:t>
                      </a: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en-US" sz="120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20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อปท.</a:t>
                      </a:r>
                      <a:endParaRPr lang="en-US" sz="1200" spc="-5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th-TH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lang="en-US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  <a:r>
                        <a:rPr lang="th-TH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และ ปี </a:t>
                      </a:r>
                      <a:r>
                        <a:rPr lang="en-US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67</a:t>
                      </a:r>
                      <a:endParaRPr lang="en-US" sz="1200" spc="-5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en-US" sz="12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2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อปท.</a:t>
                      </a:r>
                      <a:endParaRPr lang="en-US" sz="12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65000"/>
                        </a:lnSpc>
                      </a:pPr>
                      <a:endParaRPr lang="en-US" sz="12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kumimoji="0" lang="en-US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65</a:t>
                      </a:r>
                      <a:r>
                        <a:rPr kumimoji="0" lang="th-TH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-</a:t>
                      </a:r>
                      <a:endParaRPr kumimoji="0" lang="en-US" sz="1200" b="0" i="0" u="sng" strike="noStrike" kern="1200" cap="none" spc="-5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kumimoji="0" lang="en-US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66</a:t>
                      </a:r>
                      <a:r>
                        <a:rPr kumimoji="0" lang="th-TH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-</a:t>
                      </a:r>
                      <a:endParaRPr kumimoji="0" lang="th-TH" sz="1200" b="0" i="0" u="sng" strike="noStrike" kern="1200" cap="none" spc="-5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kumimoji="0" lang="en-US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67</a:t>
                      </a:r>
                      <a:r>
                        <a:rPr kumimoji="0" lang="th-TH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-</a:t>
                      </a:r>
                      <a:endParaRPr kumimoji="0" lang="en-US" sz="1200" b="0" i="0" u="none" strike="noStrike" kern="1200" cap="none" spc="-5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kumimoji="0" lang="en-US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65</a:t>
                      </a:r>
                      <a:r>
                        <a:rPr kumimoji="0" lang="th-TH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-</a:t>
                      </a:r>
                      <a:endParaRPr kumimoji="0" lang="en-US" sz="1200" b="0" i="0" u="none" strike="noStrike" kern="1200" cap="none" spc="-5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kumimoji="0" lang="en-US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66</a:t>
                      </a:r>
                      <a:r>
                        <a:rPr kumimoji="0" lang="th-TH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-</a:t>
                      </a:r>
                      <a:endParaRPr kumimoji="0" lang="th-TH" sz="1200" b="0" i="0" u="sng" strike="noStrike" kern="1200" cap="none" spc="-5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kumimoji="0" lang="en-US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67</a:t>
                      </a:r>
                      <a:r>
                        <a:rPr kumimoji="0" lang="th-TH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-</a:t>
                      </a:r>
                      <a:endParaRPr kumimoji="0" lang="en-US" sz="1200" b="0" i="0" u="none" strike="noStrike" kern="1200" cap="none" spc="-5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kumimoji="0" lang="en-US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65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kumimoji="0" lang="th-TH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สำนักงาน </a:t>
                      </a:r>
                      <a:r>
                        <a:rPr kumimoji="0" lang="th-TH" sz="1200" b="0" i="0" u="none" strike="noStrike" kern="1200" cap="none" spc="-5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คป</a:t>
                      </a:r>
                      <a:r>
                        <a:rPr kumimoji="0" lang="th-TH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ภ.</a:t>
                      </a:r>
                      <a:endParaRPr kumimoji="0" lang="en-US" sz="1200" b="0" i="0" u="none" strike="noStrike" kern="1200" cap="none" spc="-5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kumimoji="0" lang="en-US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66</a:t>
                      </a:r>
                      <a:r>
                        <a:rPr kumimoji="0" lang="th-TH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-</a:t>
                      </a:r>
                      <a:endParaRPr kumimoji="0" lang="th-TH" sz="1200" b="0" i="0" u="sng" strike="noStrike" kern="1200" cap="none" spc="-5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kumimoji="0" lang="en-US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67</a:t>
                      </a:r>
                      <a:r>
                        <a:rPr kumimoji="0" lang="th-TH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-</a:t>
                      </a:r>
                      <a:endParaRPr kumimoji="0" lang="en-US" sz="1200" b="0" i="0" u="none" strike="noStrike" kern="1200" cap="none" spc="-5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65000"/>
                        </a:lnSpc>
                      </a:pPr>
                      <a:r>
                        <a:rPr lang="th-TH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lang="en-US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65</a:t>
                      </a: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en-US" sz="120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20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สถาบันการศึกษาเอกชน </a:t>
                      </a:r>
                      <a:endParaRPr lang="en-US" sz="1200" spc="-5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th-TH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lang="en-US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  <a:endParaRPr lang="en-US" sz="1200" spc="-5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en-US" sz="12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2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สภา</a:t>
                      </a:r>
                      <a:r>
                        <a:rPr lang="th-TH" sz="1200" dirty="0" err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อุต</a:t>
                      </a:r>
                      <a:r>
                        <a:rPr lang="th-TH" sz="12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ฯ</a:t>
                      </a: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kumimoji="0" lang="th-TH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kumimoji="0" lang="en-US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67</a:t>
                      </a:r>
                      <a:endParaRPr kumimoji="0" lang="th-TH" sz="1200" b="0" i="0" u="sng" strike="noStrike" kern="1200" cap="none" spc="-5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kumimoji="0" lang="en-US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kumimoji="0" lang="th-TH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เอกชน </a:t>
                      </a:r>
                      <a:r>
                        <a:rPr kumimoji="0" lang="en-US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 </a:t>
                      </a:r>
                      <a:r>
                        <a:rPr kumimoji="0" lang="th-TH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แห่ง</a:t>
                      </a:r>
                      <a:endParaRPr lang="en-US" sz="1200" u="none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65000"/>
                        </a:lnSpc>
                      </a:pPr>
                      <a:r>
                        <a:rPr lang="th-TH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lang="en-US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65</a:t>
                      </a:r>
                      <a:r>
                        <a:rPr kumimoji="0" lang="th-TH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-</a:t>
                      </a:r>
                      <a:endParaRPr lang="en-US" sz="1200" spc="-5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th-TH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lang="en-US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  <a:r>
                        <a:rPr lang="th-TH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และ ปี </a:t>
                      </a:r>
                      <a:r>
                        <a:rPr lang="en-US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67</a:t>
                      </a:r>
                      <a:endParaRPr lang="en-US" sz="1200" spc="-5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en-US" sz="12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2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กสทช.</a:t>
                      </a:r>
                      <a:endParaRPr lang="en-US" sz="12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kumimoji="0" lang="en-US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65</a:t>
                      </a:r>
                      <a:r>
                        <a:rPr kumimoji="0" lang="th-TH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-</a:t>
                      </a:r>
                      <a:endParaRPr kumimoji="0" lang="en-US" sz="1200" b="0" i="0" u="none" strike="noStrike" kern="1200" cap="none" spc="-5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kumimoji="0" lang="en-US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66</a:t>
                      </a:r>
                      <a:r>
                        <a:rPr kumimoji="0" lang="th-TH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-</a:t>
                      </a:r>
                      <a:endParaRPr kumimoji="0" lang="th-TH" sz="1200" b="0" i="0" u="sng" strike="noStrike" kern="1200" cap="none" spc="-5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kumimoji="0" lang="en-US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67</a:t>
                      </a:r>
                      <a:r>
                        <a:rPr kumimoji="0" lang="th-TH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-</a:t>
                      </a:r>
                      <a:endParaRPr kumimoji="0" lang="en-US" sz="1200" b="0" i="0" u="none" strike="noStrike" kern="1200" cap="none" spc="-5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kumimoji="0" lang="en-US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65</a:t>
                      </a:r>
                      <a:r>
                        <a:rPr kumimoji="0" lang="th-TH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-</a:t>
                      </a:r>
                      <a:endParaRPr kumimoji="0" lang="en-US" sz="1200" b="0" i="0" u="none" strike="noStrike" kern="1200" cap="none" spc="-5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kumimoji="0" lang="en-US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66</a:t>
                      </a:r>
                      <a:r>
                        <a:rPr kumimoji="0" lang="th-TH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-</a:t>
                      </a:r>
                      <a:endParaRPr kumimoji="0" lang="th-TH" sz="1200" b="0" i="0" u="sng" strike="noStrike" kern="1200" cap="none" spc="-5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kumimoji="0" lang="en-US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67</a:t>
                      </a:r>
                      <a:r>
                        <a:rPr kumimoji="0" lang="th-TH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-</a:t>
                      </a:r>
                      <a:endParaRPr kumimoji="0" lang="en-US" sz="1200" b="0" i="0" u="none" strike="noStrike" kern="1200" cap="none" spc="-5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65000"/>
                        </a:lnSpc>
                      </a:pPr>
                      <a:r>
                        <a:rPr lang="th-TH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lang="en-US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65</a:t>
                      </a:r>
                      <a:r>
                        <a:rPr kumimoji="0" lang="th-TH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-</a:t>
                      </a:r>
                      <a:endParaRPr lang="en-US" sz="1200" spc="-5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th-TH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lang="en-US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  <a:endParaRPr lang="en-US" sz="1200" spc="-50" baseline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en-US" sz="12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2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ธ.กรุงไทย</a:t>
                      </a: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th-TH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lang="en-US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67</a:t>
                      </a:r>
                      <a:r>
                        <a:rPr kumimoji="0" lang="th-TH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-</a:t>
                      </a:r>
                      <a:endParaRPr lang="en-US" sz="1200" spc="-5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65000"/>
                        </a:lnSpc>
                      </a:pPr>
                      <a:endParaRPr lang="en-US" sz="12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65000"/>
                        </a:lnSpc>
                      </a:pPr>
                      <a:r>
                        <a:rPr lang="th-TH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lang="en-US" sz="1200" u="sng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65</a:t>
                      </a:r>
                    </a:p>
                    <a:p>
                      <a:pPr>
                        <a:lnSpc>
                          <a:spcPct val="65000"/>
                        </a:lnSpc>
                      </a:pPr>
                      <a:r>
                        <a:rPr lang="en-US" sz="120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200" spc="-5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กทม.</a:t>
                      </a:r>
                      <a:endParaRPr kumimoji="0" lang="en-US" sz="1200" b="0" i="0" u="none" strike="noStrike" kern="1200" cap="none" spc="-5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kumimoji="0" lang="en-US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66</a:t>
                      </a:r>
                      <a:r>
                        <a:rPr kumimoji="0" lang="th-TH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-</a:t>
                      </a:r>
                      <a:endParaRPr kumimoji="0" lang="th-TH" sz="1200" b="0" i="0" u="sng" strike="noStrike" kern="1200" cap="none" spc="-5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6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kumimoji="0" lang="en-US" sz="1200" b="0" i="0" u="sng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67</a:t>
                      </a:r>
                      <a:r>
                        <a:rPr kumimoji="0" lang="th-TH" sz="12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-</a:t>
                      </a:r>
                      <a:endParaRPr kumimoji="0" lang="en-US" sz="1200" b="0" i="0" u="none" strike="noStrike" kern="1200" cap="none" spc="-5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18000" marR="18000" marT="18000" marB="180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021970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3855BAC-9347-9FC8-90FD-D5448876E027}"/>
              </a:ext>
            </a:extLst>
          </p:cNvPr>
          <p:cNvSpPr txBox="1"/>
          <p:nvPr/>
        </p:nvSpPr>
        <p:spPr>
          <a:xfrm>
            <a:off x="3712101" y="6439335"/>
            <a:ext cx="8053988" cy="249299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895350" indent="-895350">
              <a:lnSpc>
                <a:spcPct val="80000"/>
              </a:lnSpc>
              <a:defRPr/>
            </a:pPr>
            <a:r>
              <a:rPr lang="th-TH" sz="1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หมายเหตุ</a:t>
            </a:r>
            <a:r>
              <a:rPr lang="en-US" sz="1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:</a:t>
            </a:r>
            <a:r>
              <a:rPr lang="th-TH" sz="1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อยู่ระหว่างให้หน่วยงานเจ้าภาพหลักระบุรายชื่อหน่วยงานที่เกี่ยวข้องกับ </a:t>
            </a:r>
            <a:r>
              <a:rPr lang="en-GB" sz="1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Agenda </a:t>
            </a:r>
            <a:r>
              <a:rPr lang="th-TH" sz="1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ตาม </a:t>
            </a:r>
            <a:r>
              <a:rPr lang="en-GB" sz="1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Roadmap 2565 – 2567 </a:t>
            </a:r>
            <a:r>
              <a:rPr lang="th-TH" sz="1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เพื่อใช้ในการประเมินผลหน่วยงานที่เกี่ยวข้องในปี 2567 </a:t>
            </a:r>
            <a:endParaRPr lang="en-US" sz="12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6B693556-7A26-9C30-2A1B-2F7335FA17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01194" y="6439335"/>
            <a:ext cx="2743200" cy="365125"/>
          </a:xfrm>
        </p:spPr>
        <p:txBody>
          <a:bodyPr/>
          <a:lstStyle/>
          <a:p>
            <a:pPr algn="r">
              <a:defRPr/>
            </a:pPr>
            <a:fld id="{41A61DF1-3BB6-403F-9CC9-71F63F6F4AF1}" type="slidenum">
              <a:rPr lang="th-TH" smtClean="0"/>
              <a:pPr algn="r">
                <a:defRPr/>
              </a:pPr>
              <a:t>12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029509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3AC3BE-3D3F-6385-293F-35C0F42CCB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13</a:t>
            </a:fld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0D585C-97C6-FE07-C9C8-4CC3E5BB4E4C}"/>
              </a:ext>
            </a:extLst>
          </p:cNvPr>
          <p:cNvSpPr txBox="1"/>
          <p:nvPr/>
        </p:nvSpPr>
        <p:spPr>
          <a:xfrm>
            <a:off x="456930" y="243579"/>
            <a:ext cx="1260000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28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</a:t>
            </a:r>
            <a:endParaRPr lang="en-US" sz="2800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1CE898-554F-378A-33D4-52CBDF95DAE1}"/>
              </a:ext>
            </a:extLst>
          </p:cNvPr>
          <p:cNvSpPr txBox="1"/>
          <p:nvPr/>
        </p:nvSpPr>
        <p:spPr>
          <a:xfrm>
            <a:off x="1814902" y="233786"/>
            <a:ext cx="9451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2800" b="1" spc="-60" dirty="0">
                <a:solidFill>
                  <a:prstClr val="white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การถ่ายทอดไปสู่</a:t>
            </a:r>
            <a:r>
              <a:rPr lang="th-TH" sz="2800" b="1" spc="-60" dirty="0">
                <a:solidFill>
                  <a:srgbClr val="FFFF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ตัวชี้วัด</a:t>
            </a:r>
            <a:r>
              <a:rPr lang="en-US" sz="2800" b="1" spc="-60" dirty="0">
                <a:solidFill>
                  <a:srgbClr val="FFFF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1 (1)</a:t>
            </a:r>
            <a:r>
              <a:rPr lang="en-US" sz="2800" b="1" spc="-60" dirty="0">
                <a:solidFill>
                  <a:prstClr val="white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th-TH" sz="2800" b="1" spc="-60" dirty="0">
                <a:solidFill>
                  <a:prstClr val="white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ตามมาตรการปรับปรุงฯ ปี </a:t>
            </a:r>
            <a:r>
              <a:rPr lang="en-US" sz="2800" b="1" spc="-60" dirty="0">
                <a:solidFill>
                  <a:prstClr val="white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2567 </a:t>
            </a:r>
            <a:r>
              <a:rPr lang="th-TH" sz="2800" b="1" spc="-60" dirty="0">
                <a:solidFill>
                  <a:prstClr val="white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ของส่วนราชการ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AD094A80-193F-F432-A582-A8DDDBB53F94}"/>
              </a:ext>
            </a:extLst>
          </p:cNvPr>
          <p:cNvSpPr/>
          <p:nvPr/>
        </p:nvSpPr>
        <p:spPr>
          <a:xfrm rot="5400000">
            <a:off x="6373395" y="3904510"/>
            <a:ext cx="414698" cy="596900"/>
          </a:xfrm>
          <a:prstGeom prst="rightArrow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88CF51-511E-825B-DF02-81D6C757B1CC}"/>
              </a:ext>
            </a:extLst>
          </p:cNvPr>
          <p:cNvSpPr txBox="1"/>
          <p:nvPr/>
        </p:nvSpPr>
        <p:spPr>
          <a:xfrm>
            <a:off x="902512" y="952691"/>
            <a:ext cx="6586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2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กรณี กรมประมง ในฐานะหน่วยงานสนับสนุนจำนวน </a:t>
            </a:r>
            <a:r>
              <a:rPr lang="en-US" sz="2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 Agenda</a:t>
            </a:r>
            <a:r>
              <a:rPr lang="th-TH" sz="2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en-US" sz="28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7" name="Table 57">
            <a:extLst>
              <a:ext uri="{FF2B5EF4-FFF2-40B4-BE49-F238E27FC236}">
                <a16:creationId xmlns:a16="http://schemas.microsoft.com/office/drawing/2014/main" id="{0AF35E6E-EA2C-F10C-F2D4-AEF14E95A2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8341767"/>
              </p:ext>
            </p:extLst>
          </p:nvPr>
        </p:nvGraphicFramePr>
        <p:xfrm>
          <a:off x="913398" y="4428970"/>
          <a:ext cx="10242975" cy="1828800"/>
        </p:xfrm>
        <a:graphic>
          <a:graphicData uri="http://schemas.openxmlformats.org/drawingml/2006/table">
            <a:tbl>
              <a:tblPr firstRow="1" bandRow="1"/>
              <a:tblGrid>
                <a:gridCol w="2048595">
                  <a:extLst>
                    <a:ext uri="{9D8B030D-6E8A-4147-A177-3AD203B41FA5}">
                      <a16:colId xmlns:a16="http://schemas.microsoft.com/office/drawing/2014/main" val="550191434"/>
                    </a:ext>
                  </a:extLst>
                </a:gridCol>
                <a:gridCol w="2048595">
                  <a:extLst>
                    <a:ext uri="{9D8B030D-6E8A-4147-A177-3AD203B41FA5}">
                      <a16:colId xmlns:a16="http://schemas.microsoft.com/office/drawing/2014/main" val="4273172447"/>
                    </a:ext>
                  </a:extLst>
                </a:gridCol>
                <a:gridCol w="2048595">
                  <a:extLst>
                    <a:ext uri="{9D8B030D-6E8A-4147-A177-3AD203B41FA5}">
                      <a16:colId xmlns:a16="http://schemas.microsoft.com/office/drawing/2014/main" val="312364529"/>
                    </a:ext>
                  </a:extLst>
                </a:gridCol>
                <a:gridCol w="2048595">
                  <a:extLst>
                    <a:ext uri="{9D8B030D-6E8A-4147-A177-3AD203B41FA5}">
                      <a16:colId xmlns:a16="http://schemas.microsoft.com/office/drawing/2014/main" val="970642793"/>
                    </a:ext>
                  </a:extLst>
                </a:gridCol>
                <a:gridCol w="2048595">
                  <a:extLst>
                    <a:ext uri="{9D8B030D-6E8A-4147-A177-3AD203B41FA5}">
                      <a16:colId xmlns:a16="http://schemas.microsoft.com/office/drawing/2014/main" val="2255947097"/>
                    </a:ext>
                  </a:extLst>
                </a:gridCol>
              </a:tblGrid>
              <a:tr h="226856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th-TH" sz="24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น้ำหนักร้อยละ 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</a:t>
                      </a:r>
                    </a:p>
                  </a:txBody>
                  <a:tcPr anchor="ctr"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800" b="1" i="0" u="none" strike="noStrike" kern="0" cap="none" spc="-1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ดำเนินการได้ตามแผนปฏิบัติการ (</a:t>
                      </a:r>
                      <a:r>
                        <a:rPr kumimoji="0" lang="en-US" sz="1800" b="1" i="0" u="none" strike="noStrike" kern="0" cap="none" spc="-1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Action Plan) </a:t>
                      </a:r>
                      <a:r>
                        <a:rPr kumimoji="0" lang="th-TH" sz="1800" b="1" i="0" u="none" strike="noStrike" kern="0" cap="none" spc="-1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พ.ศ. 256</a:t>
                      </a:r>
                      <a:r>
                        <a:rPr kumimoji="0" lang="en-US" sz="1800" b="1" i="0" u="none" strike="noStrike" kern="0" cap="none" spc="-1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7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6617643"/>
                  </a:ext>
                </a:extLst>
              </a:tr>
              <a:tr h="226856">
                <a:tc vMerge="1">
                  <a:txBody>
                    <a:bodyPr/>
                    <a:lstStyle/>
                    <a:p>
                      <a:pPr algn="ctr"/>
                      <a:endParaRPr lang="en-US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A4 HSSS</a:t>
                      </a:r>
                    </a:p>
                  </a:txBody>
                  <a:tcPr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A5 GAP</a:t>
                      </a:r>
                    </a:p>
                  </a:txBody>
                  <a:tcPr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A8 NSW</a:t>
                      </a:r>
                    </a:p>
                  </a:txBody>
                  <a:tcPr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A9 </a:t>
                      </a:r>
                      <a:r>
                        <a:rPr lang="th-TH" sz="18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ขึ้นทะเบียนเกษตรกร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3251448"/>
                  </a:ext>
                </a:extLst>
              </a:tr>
              <a:tr h="2268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คะแนนภาพรวม </a:t>
                      </a:r>
                      <a:r>
                        <a:rPr lang="en-US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Agenda</a:t>
                      </a:r>
                    </a:p>
                  </a:txBody>
                  <a:tcPr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</a:p>
                  </a:txBody>
                  <a:tcPr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75</a:t>
                      </a:r>
                    </a:p>
                  </a:txBody>
                  <a:tcPr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75</a:t>
                      </a:r>
                    </a:p>
                  </a:txBody>
                  <a:tcPr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</a:p>
                  </a:txBody>
                  <a:tcPr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127332"/>
                  </a:ext>
                </a:extLst>
              </a:tr>
              <a:tr h="2268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</a:t>
                      </a:r>
                      <a:endParaRPr lang="en-US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E9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350</a:t>
                      </a:r>
                    </a:p>
                  </a:txBody>
                  <a:tcPr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1E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9089641"/>
                  </a:ext>
                </a:extLst>
              </a:tr>
              <a:tr h="2268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ร้อยละเฉลี่ย</a:t>
                      </a:r>
                      <a:endParaRPr lang="en-US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87.50</a:t>
                      </a:r>
                    </a:p>
                  </a:txBody>
                  <a:tcPr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7403704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6848A4DC-D655-0927-ED93-D4CA1C96F3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5345"/>
          <a:stretch/>
        </p:blipFill>
        <p:spPr>
          <a:xfrm>
            <a:off x="913398" y="1319438"/>
            <a:ext cx="10242975" cy="265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0566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"/>
          <p:cNvSpPr/>
          <p:nvPr/>
        </p:nvSpPr>
        <p:spPr>
          <a:xfrm>
            <a:off x="451545" y="1101311"/>
            <a:ext cx="8202261" cy="430887"/>
          </a:xfrm>
          <a:prstGeom prst="rect">
            <a:avLst/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Calibri"/>
              <a:cs typeface="TH SarabunPSK" panose="020B0500040200020003" pitchFamily="34" charset="-34"/>
              <a:sym typeface="Calibri"/>
            </a:endParaRPr>
          </a:p>
        </p:txBody>
      </p:sp>
      <p:sp>
        <p:nvSpPr>
          <p:cNvPr id="219" name="Google Shape;219;p3"/>
          <p:cNvSpPr txBox="1"/>
          <p:nvPr/>
        </p:nvSpPr>
        <p:spPr>
          <a:xfrm>
            <a:off x="451545" y="206483"/>
            <a:ext cx="1076407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Sarabun"/>
              <a:buNone/>
              <a:tabLst/>
              <a:defRPr/>
            </a:pPr>
            <a:r>
              <a:rPr kumimoji="0" lang="th-TH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แบบฟอร์มรายงานความก้าวหน้างานบริการ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Agenda 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Sarabun"/>
              <a:cs typeface="TH SarabunPSK" panose="020B0500040200020003" pitchFamily="34" charset="-34"/>
              <a:sym typeface="Sarabun"/>
            </a:endParaRPr>
          </a:p>
        </p:txBody>
      </p:sp>
      <p:sp>
        <p:nvSpPr>
          <p:cNvPr id="220" name="Google Shape;220;p3"/>
          <p:cNvSpPr txBox="1"/>
          <p:nvPr/>
        </p:nvSpPr>
        <p:spPr>
          <a:xfrm>
            <a:off x="451545" y="1109566"/>
            <a:ext cx="8513345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200"/>
              <a:buFont typeface="Sarabun"/>
              <a:buNone/>
              <a:tabLst/>
              <a:defRPr/>
            </a:pPr>
            <a:r>
              <a:rPr kumimoji="0" lang="th-TH" sz="2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ชื่องานบริการ ......................................................................................................................................</a:t>
            </a:r>
            <a:endParaRPr kumimoji="0" sz="2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PSK" panose="020B0500040200020003" pitchFamily="34" charset="-34"/>
              <a:ea typeface="Sarabun"/>
              <a:cs typeface="TH SarabunPSK" panose="020B0500040200020003" pitchFamily="34" charset="-34"/>
              <a:sym typeface="Sarabun"/>
            </a:endParaRPr>
          </a:p>
        </p:txBody>
      </p:sp>
      <p:sp>
        <p:nvSpPr>
          <p:cNvPr id="221" name="Google Shape;221;p3"/>
          <p:cNvSpPr txBox="1"/>
          <p:nvPr/>
        </p:nvSpPr>
        <p:spPr>
          <a:xfrm>
            <a:off x="451545" y="1651481"/>
            <a:ext cx="11331246" cy="4001055"/>
          </a:xfrm>
          <a:prstGeom prst="rect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Sarabun"/>
              <a:buAutoNum type="arabicPeriod"/>
              <a:tabLst/>
              <a:defRPr/>
            </a:pP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โปรดระบุความก้าวหน้าของการดำเนินการเมื่อเทียบกับแผนงานของตัวชี้วัด </a:t>
            </a: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(เดือน .......... พ.ศ. ..........)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  <a:sym typeface="Arial"/>
            </a:endParaRPr>
          </a:p>
          <a:p>
            <a:pPr marL="0" marR="0" lvl="0" indent="352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Sarabun"/>
              <a:buNone/>
              <a:tabLst/>
              <a:defRPr/>
            </a:pP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1.1 รายละเอียดความก้าวหน้า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Sarabun"/>
              <a:cs typeface="TH SarabunPSK" panose="020B0500040200020003" pitchFamily="34" charset="-34"/>
              <a:sym typeface="Sarabun"/>
            </a:endParaRPr>
          </a:p>
          <a:p>
            <a:pPr marL="0" marR="0" lvl="0" indent="352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Sarabun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  <a:sym typeface="Arial"/>
            </a:endParaRPr>
          </a:p>
          <a:p>
            <a:pPr marL="63023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Sarabun"/>
              <a:cs typeface="TH SarabunPSK" panose="020B0500040200020003" pitchFamily="34" charset="-34"/>
              <a:sym typeface="Sarabun"/>
            </a:endParaRPr>
          </a:p>
          <a:p>
            <a:pPr marL="63023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Sarabun"/>
              <a:cs typeface="TH SarabunPSK" panose="020B0500040200020003" pitchFamily="34" charset="-34"/>
              <a:sym typeface="Sarabun"/>
            </a:endParaRPr>
          </a:p>
          <a:p>
            <a:pPr marL="63023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Sarabun"/>
              <a:cs typeface="TH SarabunPSK" panose="020B0500040200020003" pitchFamily="34" charset="-34"/>
              <a:sym typeface="Sarabun"/>
            </a:endParaRPr>
          </a:p>
          <a:p>
            <a:pPr marL="63023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Sarabun"/>
              <a:cs typeface="TH SarabunPSK" panose="020B0500040200020003" pitchFamily="34" charset="-34"/>
              <a:sym typeface="Sarabun"/>
            </a:endParaRPr>
          </a:p>
          <a:p>
            <a:pPr marL="0" marR="0" lvl="0" indent="352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Sarabun"/>
              <a:buNone/>
              <a:tabLst/>
              <a:defRPr/>
            </a:pPr>
            <a:endParaRPr kumimoji="0" lang="th-TH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Sarabun"/>
              <a:cs typeface="TH SarabunPSK" panose="020B0500040200020003" pitchFamily="34" charset="-34"/>
              <a:sym typeface="Sarabun"/>
            </a:endParaRPr>
          </a:p>
          <a:p>
            <a:pPr marL="0" marR="0" lvl="0" indent="352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Sarabun"/>
              <a:buNone/>
              <a:tabLst/>
              <a:defRPr/>
            </a:pP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1.2 จำนวนผู้ใช้บริการ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 / </a:t>
            </a: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จำนวนหน่วยงานที่เชื่อมโยง / จำนวนงานบริการในระบบ </a:t>
            </a:r>
          </a:p>
          <a:p>
            <a:pPr marL="0" marR="0" lvl="0" indent="352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Sarabun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1.3 </a:t>
            </a: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ปัญหา/อุปสรรค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Sarabun"/>
              <a:cs typeface="TH SarabunPSK" panose="020B0500040200020003" pitchFamily="34" charset="-34"/>
              <a:sym typeface="Sarabun"/>
            </a:endParaRPr>
          </a:p>
          <a:p>
            <a:pPr marL="0" marR="0" lvl="0" indent="352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Sarabun"/>
              <a:buNone/>
              <a:tabLst/>
              <a:defRPr/>
            </a:pP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1.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4</a:t>
            </a: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 การดำเนินการต่อไป  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Sarabun"/>
              <a:cs typeface="TH SarabunPSK" panose="020B0500040200020003" pitchFamily="34" charset="-34"/>
              <a:sym typeface="Sarabun"/>
            </a:endParaRPr>
          </a:p>
          <a:p>
            <a:pPr marL="0" marR="0" lvl="0" indent="352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Sarabun"/>
              <a:buNone/>
              <a:tabLst/>
              <a:defRPr/>
            </a:pP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1.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5</a:t>
            </a: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 ร้อยละความสำเร็จเมื่อเทียบกับกิจกรรมตามแผนงาน (Action plan) ณ เดือน ......  คิดเป็น  .....%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  <a:sym typeface="Arial"/>
            </a:endParaRPr>
          </a:p>
          <a:p>
            <a:pPr marL="0" marR="0" lvl="0" indent="352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Sarabun"/>
              <a:buNone/>
              <a:tabLst/>
              <a:defRPr/>
            </a:pP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1.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6</a:t>
            </a: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 ร้อยละความสำเร็จเมื่อเทียบกับกิจกรรมตามแผนงาน (Action plan) ทั้งปี คิดเป็น  .....%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  <a:sym typeface="Arial"/>
            </a:endParaRPr>
          </a:p>
        </p:txBody>
      </p:sp>
      <p:sp>
        <p:nvSpPr>
          <p:cNvPr id="222" name="Google Shape;222;p3"/>
          <p:cNvSpPr txBox="1"/>
          <p:nvPr/>
        </p:nvSpPr>
        <p:spPr>
          <a:xfrm>
            <a:off x="451545" y="5783381"/>
            <a:ext cx="11375519" cy="707846"/>
          </a:xfrm>
          <a:prstGeom prst="rect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Sarabun"/>
              <a:buNone/>
              <a:tabLst/>
              <a:defRPr/>
            </a:pP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2. โปรดระบุความก้าวหน้าของการดำเนินการเมื่อเทียบกับค่าเป้าหมายตามตัวชี้วัด (กรณีที่สามารถระบุได้)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Sarabun"/>
              <a:cs typeface="TH SarabunPSK" panose="020B0500040200020003" pitchFamily="34" charset="-34"/>
              <a:sym typeface="Sarabu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Sarabun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     </a:t>
            </a: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     </a:t>
            </a: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  ต่ำกว่าเป้าหมายขั้นต้น	    เป้าหมายขั้นต้น   	    เป้าหมายขั้นมาตรฐาน               เป้าหมายขั้นสูง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06A845C6-A8A3-EB32-58D8-3C39D0E364AF}"/>
              </a:ext>
            </a:extLst>
          </p:cNvPr>
          <p:cNvGraphicFramePr>
            <a:graphicFrameLocks noGrp="1"/>
          </p:cNvGraphicFramePr>
          <p:nvPr/>
        </p:nvGraphicFramePr>
        <p:xfrm>
          <a:off x="933771" y="2322536"/>
          <a:ext cx="10663496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8628">
                  <a:extLst>
                    <a:ext uri="{9D8B030D-6E8A-4147-A177-3AD203B41FA5}">
                      <a16:colId xmlns:a16="http://schemas.microsoft.com/office/drawing/2014/main" val="3576644689"/>
                    </a:ext>
                  </a:extLst>
                </a:gridCol>
                <a:gridCol w="1076141">
                  <a:extLst>
                    <a:ext uri="{9D8B030D-6E8A-4147-A177-3AD203B41FA5}">
                      <a16:colId xmlns:a16="http://schemas.microsoft.com/office/drawing/2014/main" val="4204759821"/>
                    </a:ext>
                  </a:extLst>
                </a:gridCol>
                <a:gridCol w="3946250">
                  <a:extLst>
                    <a:ext uri="{9D8B030D-6E8A-4147-A177-3AD203B41FA5}">
                      <a16:colId xmlns:a16="http://schemas.microsoft.com/office/drawing/2014/main" val="350909776"/>
                    </a:ext>
                  </a:extLst>
                </a:gridCol>
                <a:gridCol w="2542477">
                  <a:extLst>
                    <a:ext uri="{9D8B030D-6E8A-4147-A177-3AD203B41FA5}">
                      <a16:colId xmlns:a16="http://schemas.microsoft.com/office/drawing/2014/main" val="16305268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กิจกรรม</a:t>
                      </a:r>
                      <a:endParaRPr lang="en-US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น้ำหนัก (</a:t>
                      </a:r>
                      <a:r>
                        <a:rPr lang="en-US" sz="1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</a:t>
                      </a:r>
                      <a:r>
                        <a:rPr lang="th-TH" sz="1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การดำเนินงาน</a:t>
                      </a:r>
                      <a:endParaRPr lang="en-US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ความสำเร็จของกิจกรรม</a:t>
                      </a:r>
                      <a:r>
                        <a:rPr lang="en-US" sz="1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32371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กิจกรรมที่ </a:t>
                      </a:r>
                      <a:r>
                        <a:rPr lang="en-US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......................................</a:t>
                      </a:r>
                      <a:r>
                        <a:rPr lang="en-US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34302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</a:t>
                      </a:r>
                      <a:r>
                        <a:rPr lang="th-TH" sz="1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กิจกรรมที่ </a:t>
                      </a:r>
                      <a:r>
                        <a:rPr lang="en-US" sz="1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1.1</a:t>
                      </a:r>
                      <a:r>
                        <a:rPr lang="th-TH" sz="1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............................................</a:t>
                      </a:r>
                      <a:endParaRPr lang="en-US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9074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กิจกรรมที่ </a:t>
                      </a:r>
                      <a:r>
                        <a:rPr lang="en-US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.........................................</a:t>
                      </a:r>
                      <a:endParaRPr lang="en-US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3377353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ABEEF4B0-9AFE-9AAC-0417-ED6E7826AD38}"/>
              </a:ext>
            </a:extLst>
          </p:cNvPr>
          <p:cNvSpPr/>
          <p:nvPr/>
        </p:nvSpPr>
        <p:spPr>
          <a:xfrm>
            <a:off x="930840" y="6175362"/>
            <a:ext cx="223024" cy="22341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72B9D5-05D8-5810-E4B7-1A8695C3804F}"/>
              </a:ext>
            </a:extLst>
          </p:cNvPr>
          <p:cNvSpPr/>
          <p:nvPr/>
        </p:nvSpPr>
        <p:spPr>
          <a:xfrm>
            <a:off x="3213123" y="6162032"/>
            <a:ext cx="223024" cy="22341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20B97E-758E-08E0-8C95-BAC1F20BBF44}"/>
              </a:ext>
            </a:extLst>
          </p:cNvPr>
          <p:cNvSpPr/>
          <p:nvPr/>
        </p:nvSpPr>
        <p:spPr>
          <a:xfrm>
            <a:off x="5014786" y="6162031"/>
            <a:ext cx="223024" cy="22341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23EF7D-CE0D-C7AB-A056-9807076CF71C}"/>
              </a:ext>
            </a:extLst>
          </p:cNvPr>
          <p:cNvSpPr/>
          <p:nvPr/>
        </p:nvSpPr>
        <p:spPr>
          <a:xfrm>
            <a:off x="7408581" y="6162030"/>
            <a:ext cx="223024" cy="22341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Slide Number Placeholder 36">
            <a:extLst>
              <a:ext uri="{FF2B5EF4-FFF2-40B4-BE49-F238E27FC236}">
                <a16:creationId xmlns:a16="http://schemas.microsoft.com/office/drawing/2014/main" id="{DC07835B-CA32-8397-F4F6-A4CEEB68C95D}"/>
              </a:ext>
            </a:extLst>
          </p:cNvPr>
          <p:cNvSpPr txBox="1">
            <a:spLocks/>
          </p:cNvSpPr>
          <p:nvPr/>
        </p:nvSpPr>
        <p:spPr>
          <a:xfrm>
            <a:off x="9399105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87E290-76B0-4EA1-9FB1-BF333C18EEE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252919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EA51D0-8D5F-4827-4AEF-05275551EA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15</a:t>
            </a:fld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7E7BAE-274D-B9D7-4EFF-4CF7149F6E40}"/>
              </a:ext>
            </a:extLst>
          </p:cNvPr>
          <p:cNvSpPr txBox="1"/>
          <p:nvPr/>
        </p:nvSpPr>
        <p:spPr>
          <a:xfrm>
            <a:off x="373423" y="281655"/>
            <a:ext cx="11085154" cy="432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indent="-177800">
              <a:lnSpc>
                <a:spcPct val="80000"/>
              </a:lnSpc>
              <a:defRPr/>
            </a:pPr>
            <a:r>
              <a:rPr lang="th-TH" sz="26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ตัวชี้วัด</a:t>
            </a:r>
            <a:r>
              <a:rPr lang="en-US" sz="26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1</a:t>
            </a:r>
            <a:r>
              <a:rPr lang="th-TH" sz="26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(</a:t>
            </a:r>
            <a:r>
              <a:rPr lang="en-US" sz="26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sz="26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 </a:t>
            </a:r>
            <a:r>
              <a:rPr lang="th-TH" sz="2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ระดับความสำเร็จในการสร้างนวัตกรรมในการปรับปรุงกระบวนงาน (</a:t>
            </a:r>
            <a:r>
              <a:rPr lang="en-US" sz="2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e-Service)  L1/L2/L3 </a:t>
            </a:r>
            <a:endParaRPr lang="th-TH" sz="2600" b="1" dirty="0">
              <a:solidFill>
                <a:schemeClr val="bg1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  <a:sym typeface="Symbol" panose="05050102010706020507" pitchFamily="18" charset="2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9E14C6A-C9A0-7BAF-EDFB-4564C77B27FE}"/>
              </a:ext>
            </a:extLst>
          </p:cNvPr>
          <p:cNvSpPr/>
          <p:nvPr/>
        </p:nvSpPr>
        <p:spPr>
          <a:xfrm>
            <a:off x="125465" y="3267157"/>
            <a:ext cx="11952000" cy="3472884"/>
          </a:xfrm>
          <a:prstGeom prst="roundRect">
            <a:avLst>
              <a:gd name="adj" fmla="val 6833"/>
            </a:avLst>
          </a:pr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4EDEDF-A9DF-9C95-F064-7F60F7718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828" y="1327007"/>
            <a:ext cx="2498284" cy="14229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E2FD8E-D921-0D10-5AD8-E438B762986F}"/>
              </a:ext>
            </a:extLst>
          </p:cNvPr>
          <p:cNvSpPr txBox="1"/>
          <p:nvPr/>
        </p:nvSpPr>
        <p:spPr>
          <a:xfrm>
            <a:off x="1238557" y="1979088"/>
            <a:ext cx="1981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18 </a:t>
            </a:r>
            <a:r>
              <a:rPr lang="th-TH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งาน</a:t>
            </a:r>
            <a:endParaRPr lang="en-US" sz="24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0FECC1-BE5A-4C7F-242B-BCFB4EA5930B}"/>
              </a:ext>
            </a:extLst>
          </p:cNvPr>
          <p:cNvSpPr txBox="1"/>
          <p:nvPr/>
        </p:nvSpPr>
        <p:spPr>
          <a:xfrm>
            <a:off x="1225896" y="1655432"/>
            <a:ext cx="1979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8 </a:t>
            </a:r>
            <a:r>
              <a:rPr lang="th-TH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งาน</a:t>
            </a:r>
            <a:endParaRPr lang="en-US" sz="24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B78D1F-B2DB-DB2B-81B2-2EB611510267}"/>
              </a:ext>
            </a:extLst>
          </p:cNvPr>
          <p:cNvSpPr txBox="1"/>
          <p:nvPr/>
        </p:nvSpPr>
        <p:spPr>
          <a:xfrm>
            <a:off x="1278860" y="1293065"/>
            <a:ext cx="1981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 </a:t>
            </a:r>
            <a:r>
              <a:rPr lang="th-TH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งาน</a:t>
            </a:r>
            <a:endParaRPr lang="en-US" sz="24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2A93ED-321A-6932-1D1C-BF7DFCC0C9D0}"/>
              </a:ext>
            </a:extLst>
          </p:cNvPr>
          <p:cNvSpPr txBox="1"/>
          <p:nvPr/>
        </p:nvSpPr>
        <p:spPr>
          <a:xfrm>
            <a:off x="-187825" y="881742"/>
            <a:ext cx="1467348" cy="1107996"/>
          </a:xfrm>
          <a:prstGeom prst="rect">
            <a:avLst/>
          </a:prstGeom>
          <a:noFill/>
          <a:effectLst>
            <a:glow rad="127000">
              <a:sysClr val="window" lastClr="FFFFFF"/>
            </a:glow>
            <a:outerShdw blurRad="63500" sx="102000" sy="102000" algn="ctr" rotWithShape="0">
              <a:sysClr val="window" lastClr="FFFFFF">
                <a:alpha val="40000"/>
              </a:sysClr>
            </a:outerShdw>
          </a:effec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600" b="1" i="1" kern="0" dirty="0">
                <a:solidFill>
                  <a:srgbClr val="2F5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bertus Extra Bold" panose="020E0802040304020204" pitchFamily="34" charset="0"/>
                <a:ea typeface="Tahoma" panose="020B0604030504040204" pitchFamily="34" charset="0"/>
                <a:cs typeface="Tahoma" pitchFamily="34" charset="0"/>
              </a:rPr>
              <a:t>65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5CD040-C415-F6C7-5941-102883F3352D}"/>
              </a:ext>
            </a:extLst>
          </p:cNvPr>
          <p:cNvSpPr txBox="1"/>
          <p:nvPr/>
        </p:nvSpPr>
        <p:spPr>
          <a:xfrm>
            <a:off x="4328250" y="1737797"/>
            <a:ext cx="3667495" cy="825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ts val="1900"/>
              </a:lnSpc>
              <a:spcBef>
                <a:spcPts val="1200"/>
              </a:spcBef>
              <a:spcAft>
                <a:spcPct val="0"/>
              </a:spcAft>
              <a:defRPr/>
            </a:pPr>
            <a:r>
              <a:rPr lang="th-TH" sz="2000" b="1" spc="-3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งานบริการรายส่วนราชการ </a:t>
            </a:r>
            <a:r>
              <a:rPr lang="en-US" sz="2000" b="1" spc="-3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:</a:t>
            </a:r>
            <a:r>
              <a:rPr lang="th-TH" sz="2000" b="1" spc="-3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br>
              <a:rPr lang="th-TH" sz="2000" b="1" spc="-3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lang="th-TH" b="1" kern="0" dirty="0">
                <a:solidFill>
                  <a:srgbClr val="00206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เลือกงานบริการมาพัฒนาเป็น </a:t>
            </a:r>
            <a:r>
              <a:rPr lang="en-US" b="1" kern="0" dirty="0">
                <a:solidFill>
                  <a:srgbClr val="00206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e-Service</a:t>
            </a:r>
            <a:r>
              <a:rPr lang="th-TH" b="1" kern="0" dirty="0">
                <a:solidFill>
                  <a:srgbClr val="00206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br>
              <a:rPr lang="th-TH" b="1" kern="0" dirty="0">
                <a:solidFill>
                  <a:srgbClr val="00206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lang="th-TH" b="1" kern="0" dirty="0">
                <a:solidFill>
                  <a:srgbClr val="00206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มุ่งเน้นเชื่อมโยงเข้าสู่ระบบแพลตฟอร์มกลาง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1FBAC5-294D-F6CD-83D9-161028959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2899" y="2028279"/>
            <a:ext cx="452092" cy="28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B06FFB-0F86-DEC6-1E7D-94B8B582DC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2899" y="2400247"/>
            <a:ext cx="385325" cy="28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29E13DE-8B04-3E42-D6E2-DC5E121AA204}"/>
              </a:ext>
            </a:extLst>
          </p:cNvPr>
          <p:cNvSpPr txBox="1"/>
          <p:nvPr/>
        </p:nvSpPr>
        <p:spPr>
          <a:xfrm>
            <a:off x="4063764" y="853430"/>
            <a:ext cx="1467348" cy="1107996"/>
          </a:xfrm>
          <a:prstGeom prst="rect">
            <a:avLst/>
          </a:prstGeom>
          <a:noFill/>
          <a:effectLst>
            <a:glow rad="127000">
              <a:sysClr val="window" lastClr="FFFFFF"/>
            </a:glow>
            <a:outerShdw blurRad="63500" sx="102000" sy="102000" algn="ctr" rotWithShape="0">
              <a:sysClr val="window" lastClr="FFFFFF">
                <a:alpha val="40000"/>
              </a:sysClr>
            </a:outerShdw>
          </a:effec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600" b="1" i="1" kern="0" dirty="0">
                <a:solidFill>
                  <a:srgbClr val="2F5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bertus Extra Bold" panose="020E0802040304020204" pitchFamily="34" charset="0"/>
                <a:ea typeface="Tahoma" panose="020B0604030504040204" pitchFamily="34" charset="0"/>
                <a:cs typeface="Tahoma" pitchFamily="34" charset="0"/>
              </a:rPr>
              <a:t>66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0CFB72-A12E-1DEE-B70E-821CEE469D53}"/>
              </a:ext>
            </a:extLst>
          </p:cNvPr>
          <p:cNvSpPr txBox="1"/>
          <p:nvPr/>
        </p:nvSpPr>
        <p:spPr>
          <a:xfrm>
            <a:off x="736156" y="2657310"/>
            <a:ext cx="2538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51 </a:t>
            </a:r>
            <a:r>
              <a:rPr lang="th-TH" sz="24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งานบริการ </a:t>
            </a:r>
            <a:r>
              <a:rPr lang="en-US" sz="24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50 </a:t>
            </a:r>
            <a:r>
              <a:rPr lang="th-TH" sz="24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กรม</a:t>
            </a:r>
            <a:endParaRPr lang="en-US" sz="2400" b="1" dirty="0">
              <a:solidFill>
                <a:srgbClr val="0000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5E75FFA9-340B-8D13-AEB4-7347B9E00328}"/>
              </a:ext>
            </a:extLst>
          </p:cNvPr>
          <p:cNvSpPr/>
          <p:nvPr/>
        </p:nvSpPr>
        <p:spPr>
          <a:xfrm>
            <a:off x="2411009" y="2476330"/>
            <a:ext cx="360000" cy="252000"/>
          </a:xfrm>
          <a:prstGeom prst="downArrow">
            <a:avLst/>
          </a:prstGeom>
          <a:solidFill>
            <a:srgbClr val="0000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16" name="Graphic 15" descr="Double Tap Gesture with solid fill">
            <a:extLst>
              <a:ext uri="{FF2B5EF4-FFF2-40B4-BE49-F238E27FC236}">
                <a16:creationId xmlns:a16="http://schemas.microsoft.com/office/drawing/2014/main" id="{3EB6EE0A-2539-55B3-301C-5A4F2B2F9D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399" y="3068851"/>
            <a:ext cx="619082" cy="6190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13446A5-9FC6-FD78-185C-F0155E86081B}"/>
              </a:ext>
            </a:extLst>
          </p:cNvPr>
          <p:cNvSpPr txBox="1"/>
          <p:nvPr/>
        </p:nvSpPr>
        <p:spPr>
          <a:xfrm>
            <a:off x="552908" y="3195152"/>
            <a:ext cx="4634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h-TH" sz="3200" b="1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แนวทางการคัดเลือกงานบริการ</a:t>
            </a:r>
            <a:endParaRPr lang="en-US" sz="3200" b="1" dirty="0">
              <a:solidFill>
                <a:srgbClr val="00B05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0E9CB46-708D-EF30-46C3-60AD88E82A6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" t="17734" r="84478" b="48000"/>
          <a:stretch/>
        </p:blipFill>
        <p:spPr>
          <a:xfrm>
            <a:off x="585482" y="3731255"/>
            <a:ext cx="481784" cy="8309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0CD5C8B-C1F0-3F80-1F70-0D1FCDCE44B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9" t="17734" r="67597" b="48000"/>
          <a:stretch/>
        </p:blipFill>
        <p:spPr>
          <a:xfrm>
            <a:off x="580909" y="5016550"/>
            <a:ext cx="554463" cy="75796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15FDB4B-8721-4A87-C85F-3297557C5DA8}"/>
              </a:ext>
            </a:extLst>
          </p:cNvPr>
          <p:cNvSpPr txBox="1"/>
          <p:nvPr/>
        </p:nvSpPr>
        <p:spPr>
          <a:xfrm>
            <a:off x="1113242" y="3809434"/>
            <a:ext cx="10866739" cy="1090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th-TH" sz="2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</a:t>
            </a:r>
            <a:r>
              <a:rPr lang="th-TH" sz="2400" b="1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งานบริการของกรม</a:t>
            </a:r>
            <a:r>
              <a:rPr lang="th-TH" sz="2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ที่พัฒนาเป็นระบบอิเล็กทรอนิกส์อยู่แล้ว </a:t>
            </a:r>
            <a:r>
              <a:rPr lang="en-US" sz="2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(L1 / L2) </a:t>
            </a:r>
            <a:r>
              <a:rPr lang="th-TH" sz="2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หรือ </a:t>
            </a:r>
            <a:r>
              <a:rPr lang="en-US" sz="2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L3 </a:t>
            </a:r>
            <a:r>
              <a:rPr lang="th-TH" sz="2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แต่ยังไม่สมบูรณ์</a:t>
            </a:r>
            <a:r>
              <a:rPr lang="en-US" sz="2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br>
              <a:rPr lang="en-US" sz="2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400" b="1" spc="-5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เป้าหมาย</a:t>
            </a:r>
            <a:r>
              <a:rPr lang="th-TH" sz="2400" b="1" spc="-50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เพื่อพัฒนางานบริการให้เป็น</a:t>
            </a:r>
            <a:r>
              <a:rPr lang="th-TH" sz="2400" b="1" spc="-5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ระบบบริการอิเล็กทรอนิกส์ได้ตั้งแต่ต้นจนจบกระบวนการ</a:t>
            </a:r>
            <a:r>
              <a:rPr lang="th-TH" sz="2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2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2400" b="1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End-to-End Process</a:t>
            </a:r>
            <a:r>
              <a:rPr lang="en-US" sz="2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 </a:t>
            </a:r>
            <a:br>
              <a:rPr lang="en-US" sz="2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400" b="1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และเชื่อมโยงเข้าสู่</a:t>
            </a:r>
            <a:r>
              <a:rPr lang="th-TH" sz="2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แพลตฟอร์มดิจิทัลกลาง (</a:t>
            </a:r>
            <a:r>
              <a:rPr lang="en-US" sz="2400" b="1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Biz </a:t>
            </a:r>
            <a:r>
              <a:rPr lang="th-TH" sz="2400" b="1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 </a:t>
            </a:r>
            <a:r>
              <a:rPr lang="en-US" sz="2400" b="1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Citizen Portal</a:t>
            </a:r>
            <a:r>
              <a:rPr lang="th-TH" sz="2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24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7734A2E-E3A2-44C3-7649-717765CB8327}"/>
              </a:ext>
            </a:extLst>
          </p:cNvPr>
          <p:cNvCxnSpPr>
            <a:cxnSpLocks/>
          </p:cNvCxnSpPr>
          <p:nvPr/>
        </p:nvCxnSpPr>
        <p:spPr>
          <a:xfrm>
            <a:off x="930853" y="4960982"/>
            <a:ext cx="10980000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65000"/>
              </a:sysClr>
            </a:solidFill>
            <a:prstDash val="sysDot"/>
            <a:miter lim="800000"/>
            <a:tailEnd type="oval"/>
          </a:ln>
          <a:effectLst/>
        </p:spPr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7A4D05E0-B1F1-7550-3445-F10DDECC083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4" t="17734" r="49316" b="50000"/>
          <a:stretch/>
        </p:blipFill>
        <p:spPr>
          <a:xfrm>
            <a:off x="580908" y="5812089"/>
            <a:ext cx="554463" cy="68459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A4E3CC2-53AD-1F86-C4C4-933B922392C0}"/>
              </a:ext>
            </a:extLst>
          </p:cNvPr>
          <p:cNvSpPr txBox="1"/>
          <p:nvPr/>
        </p:nvSpPr>
        <p:spPr>
          <a:xfrm>
            <a:off x="1098896" y="5783772"/>
            <a:ext cx="10765944" cy="757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th-TH" sz="2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</a:t>
            </a:r>
            <a:r>
              <a:rPr lang="th-TH" sz="2400" b="1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งานบริการของกรมที่มีคู่มือประชาชน </a:t>
            </a:r>
            <a:br>
              <a:rPr lang="th-TH" sz="2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(คู่มือมาตรฐานกลางสำหรับประชาชน ตาม พ.ร.บ.การอำนายความสะดวกฯ </a:t>
            </a:r>
            <a:r>
              <a:rPr lang="en-US" sz="2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&gt;&gt; info.go.th)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58C054D-B296-6799-D571-D9A4480D0D80}"/>
              </a:ext>
            </a:extLst>
          </p:cNvPr>
          <p:cNvCxnSpPr>
            <a:cxnSpLocks/>
          </p:cNvCxnSpPr>
          <p:nvPr/>
        </p:nvCxnSpPr>
        <p:spPr>
          <a:xfrm>
            <a:off x="921709" y="5777387"/>
            <a:ext cx="10980000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65000"/>
              </a:sysClr>
            </a:solidFill>
            <a:prstDash val="sysDot"/>
            <a:miter lim="800000"/>
            <a:tailEnd type="oval"/>
          </a:ln>
          <a:effectLst/>
        </p:spPr>
      </p:cxnSp>
      <p:pic>
        <p:nvPicPr>
          <p:cNvPr id="25" name="Picture 2" descr="Provider ">
            <a:extLst>
              <a:ext uri="{FF2B5EF4-FFF2-40B4-BE49-F238E27FC236}">
                <a16:creationId xmlns:a16="http://schemas.microsoft.com/office/drawing/2014/main" id="{8CFDEE3B-B462-52AA-0A4D-E17CE982D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471" y="6017087"/>
            <a:ext cx="540633" cy="54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08D50390-7863-F5AB-AC4A-4B5D07BD121B}"/>
              </a:ext>
            </a:extLst>
          </p:cNvPr>
          <p:cNvGrpSpPr/>
          <p:nvPr/>
        </p:nvGrpSpPr>
        <p:grpSpPr>
          <a:xfrm>
            <a:off x="3594858" y="1105845"/>
            <a:ext cx="697807" cy="665122"/>
            <a:chOff x="3049824" y="1020782"/>
            <a:chExt cx="697807" cy="665122"/>
          </a:xfrm>
        </p:grpSpPr>
        <p:sp>
          <p:nvSpPr>
            <p:cNvPr id="27" name="Arrow: Pentagon 26">
              <a:extLst>
                <a:ext uri="{FF2B5EF4-FFF2-40B4-BE49-F238E27FC236}">
                  <a16:creationId xmlns:a16="http://schemas.microsoft.com/office/drawing/2014/main" id="{FA50BF2F-35C2-1F3D-D71B-021482DC202D}"/>
                </a:ext>
              </a:extLst>
            </p:cNvPr>
            <p:cNvSpPr/>
            <p:nvPr/>
          </p:nvSpPr>
          <p:spPr>
            <a:xfrm>
              <a:off x="3193409" y="1022579"/>
              <a:ext cx="554222" cy="657602"/>
            </a:xfrm>
            <a:prstGeom prst="homePlate">
              <a:avLst>
                <a:gd name="adj" fmla="val 76978"/>
              </a:avLst>
            </a:prstGeom>
            <a:solidFill>
              <a:sysClr val="window" lastClr="FFFFFF">
                <a:lumMod val="6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D298AC6-91E7-1743-8C92-EC78F780B53E}"/>
                </a:ext>
              </a:extLst>
            </p:cNvPr>
            <p:cNvSpPr/>
            <p:nvPr/>
          </p:nvSpPr>
          <p:spPr>
            <a:xfrm>
              <a:off x="3049824" y="1020782"/>
              <a:ext cx="108000" cy="665122"/>
            </a:xfrm>
            <a:prstGeom prst="rect">
              <a:avLst/>
            </a:prstGeom>
            <a:solidFill>
              <a:sysClr val="window" lastClr="FFFFFF">
                <a:lumMod val="6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16E2A976-1017-26ED-F256-A88E76D597CE}"/>
              </a:ext>
            </a:extLst>
          </p:cNvPr>
          <p:cNvSpPr txBox="1"/>
          <p:nvPr/>
        </p:nvSpPr>
        <p:spPr>
          <a:xfrm>
            <a:off x="7676330" y="853430"/>
            <a:ext cx="1467348" cy="1107996"/>
          </a:xfrm>
          <a:prstGeom prst="rect">
            <a:avLst/>
          </a:prstGeom>
          <a:noFill/>
          <a:effectLst>
            <a:glow rad="127000">
              <a:sysClr val="window" lastClr="FFFFFF"/>
            </a:glow>
            <a:outerShdw blurRad="63500" sx="102000" sy="102000" algn="ctr" rotWithShape="0">
              <a:sysClr val="window" lastClr="FFFFFF">
                <a:alpha val="40000"/>
              </a:sysClr>
            </a:outerShdw>
          </a:effec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600" b="1" i="1" kern="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bertus Extra Bold" panose="020E0802040304020204" pitchFamily="34" charset="0"/>
                <a:ea typeface="Tahoma" panose="020B0604030504040204" pitchFamily="34" charset="0"/>
                <a:cs typeface="Tahoma" pitchFamily="34" charset="0"/>
              </a:rPr>
              <a:t>67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CBD20BD-3445-E563-5123-4A152DAE6062}"/>
              </a:ext>
            </a:extLst>
          </p:cNvPr>
          <p:cNvSpPr txBox="1"/>
          <p:nvPr/>
        </p:nvSpPr>
        <p:spPr>
          <a:xfrm>
            <a:off x="4390550" y="2647180"/>
            <a:ext cx="2538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29 </a:t>
            </a:r>
            <a:r>
              <a:rPr lang="th-TH" sz="24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งานบริการ </a:t>
            </a:r>
            <a:r>
              <a:rPr lang="en-US" sz="24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29 </a:t>
            </a:r>
            <a:r>
              <a:rPr lang="th-TH" sz="24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กรม</a:t>
            </a:r>
            <a:endParaRPr lang="en-US" sz="2400" b="1" dirty="0">
              <a:solidFill>
                <a:srgbClr val="0000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E6EA908-C751-2C7A-A1F5-5DEFB230BF70}"/>
              </a:ext>
            </a:extLst>
          </p:cNvPr>
          <p:cNvGrpSpPr/>
          <p:nvPr/>
        </p:nvGrpSpPr>
        <p:grpSpPr>
          <a:xfrm>
            <a:off x="7219561" y="1105567"/>
            <a:ext cx="697807" cy="665122"/>
            <a:chOff x="3049824" y="1020782"/>
            <a:chExt cx="697807" cy="665122"/>
          </a:xfrm>
        </p:grpSpPr>
        <p:sp>
          <p:nvSpPr>
            <p:cNvPr id="32" name="Arrow: Pentagon 31">
              <a:extLst>
                <a:ext uri="{FF2B5EF4-FFF2-40B4-BE49-F238E27FC236}">
                  <a16:creationId xmlns:a16="http://schemas.microsoft.com/office/drawing/2014/main" id="{7C12641E-9761-C59C-E0DA-27B8C65B57A9}"/>
                </a:ext>
              </a:extLst>
            </p:cNvPr>
            <p:cNvSpPr/>
            <p:nvPr/>
          </p:nvSpPr>
          <p:spPr>
            <a:xfrm>
              <a:off x="3193409" y="1022579"/>
              <a:ext cx="554222" cy="657602"/>
            </a:xfrm>
            <a:prstGeom prst="homePlate">
              <a:avLst>
                <a:gd name="adj" fmla="val 76978"/>
              </a:avLst>
            </a:prstGeom>
            <a:solidFill>
              <a:sysClr val="window" lastClr="FFFFFF">
                <a:lumMod val="6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D34AE3F-98C5-CFD6-4662-27D7702F51FF}"/>
                </a:ext>
              </a:extLst>
            </p:cNvPr>
            <p:cNvSpPr/>
            <p:nvPr/>
          </p:nvSpPr>
          <p:spPr>
            <a:xfrm>
              <a:off x="3049824" y="1020782"/>
              <a:ext cx="108000" cy="665122"/>
            </a:xfrm>
            <a:prstGeom prst="rect">
              <a:avLst/>
            </a:prstGeom>
            <a:solidFill>
              <a:sysClr val="window" lastClr="FFFFFF">
                <a:lumMod val="6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Arrow: Down 33">
            <a:extLst>
              <a:ext uri="{FF2B5EF4-FFF2-40B4-BE49-F238E27FC236}">
                <a16:creationId xmlns:a16="http://schemas.microsoft.com/office/drawing/2014/main" id="{B59488AC-CFC1-24A7-CE78-767574559997}"/>
              </a:ext>
            </a:extLst>
          </p:cNvPr>
          <p:cNvSpPr/>
          <p:nvPr/>
        </p:nvSpPr>
        <p:spPr>
          <a:xfrm>
            <a:off x="5736000" y="2529495"/>
            <a:ext cx="360000" cy="252000"/>
          </a:xfrm>
          <a:prstGeom prst="downArrow">
            <a:avLst/>
          </a:prstGeom>
          <a:solidFill>
            <a:srgbClr val="0000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5D11572-3A09-A584-FC1D-DF11BE71C413}"/>
              </a:ext>
            </a:extLst>
          </p:cNvPr>
          <p:cNvSpPr txBox="1"/>
          <p:nvPr/>
        </p:nvSpPr>
        <p:spPr>
          <a:xfrm>
            <a:off x="7995745" y="2042032"/>
            <a:ext cx="398423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2800" b="1" spc="-3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งานบริการรายส่วนราชการ </a:t>
            </a:r>
            <a:r>
              <a:rPr lang="en-US" sz="2800" b="1" spc="-3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:</a:t>
            </a:r>
            <a:r>
              <a:rPr lang="th-TH" sz="2800" b="1" spc="-3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</a:p>
          <a:p>
            <a:pPr marL="176213" indent="-17621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th-TH" sz="2400" b="1" kern="0" spc="-30" dirty="0">
                <a:solidFill>
                  <a:srgbClr val="00B05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เลือกงานบริการมาพัฒนาเป็น </a:t>
            </a:r>
            <a:r>
              <a:rPr lang="en-US" sz="2400" b="1" kern="0" spc="-30" dirty="0">
                <a:solidFill>
                  <a:srgbClr val="00B05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e-Service </a:t>
            </a:r>
            <a:br>
              <a:rPr lang="en-US" sz="2400" b="1" kern="0" spc="-30" dirty="0">
                <a:solidFill>
                  <a:srgbClr val="00B05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lang="th-TH" sz="2400" b="1" kern="0" spc="-30" dirty="0">
                <a:solidFill>
                  <a:srgbClr val="00B05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มุ่งเน้นเชื่อมโยงเข้าสู่ระบบแพลตฟอร์มกลาง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8415CD6-B3BE-A30D-F6B4-E790158EE0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26845" y="1140257"/>
            <a:ext cx="2766855" cy="90329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74A6A515-431B-0652-E02E-155C9EF1208E}"/>
              </a:ext>
            </a:extLst>
          </p:cNvPr>
          <p:cNvSpPr txBox="1"/>
          <p:nvPr/>
        </p:nvSpPr>
        <p:spPr>
          <a:xfrm>
            <a:off x="1098896" y="5154715"/>
            <a:ext cx="10696990" cy="425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th-TH" sz="2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</a:t>
            </a:r>
            <a:r>
              <a:rPr lang="th-TH" sz="2400" b="1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งานบริการของกรมที่มีแผนในการพัฒนาเป็น</a:t>
            </a:r>
            <a:r>
              <a:rPr lang="th-TH" sz="2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ระบบอิเล็กทรอนิกส์ </a:t>
            </a:r>
            <a:r>
              <a:rPr lang="en-US" sz="2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2400" b="1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L1 / L2</a:t>
            </a:r>
            <a:r>
              <a:rPr lang="th-TH" sz="2400" b="1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/ </a:t>
            </a:r>
            <a:r>
              <a:rPr lang="en-US" sz="2400" b="1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L3</a:t>
            </a:r>
            <a:r>
              <a:rPr lang="en-US" sz="2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r>
              <a:rPr lang="th-TH" sz="2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en-US" sz="24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5AA7008-2009-E5F5-48AE-93240E8B59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9431" y="6081932"/>
            <a:ext cx="1589262" cy="428275"/>
          </a:xfrm>
          <a:prstGeom prst="rect">
            <a:avLst/>
          </a:prstGeom>
        </p:spPr>
      </p:pic>
      <p:sp>
        <p:nvSpPr>
          <p:cNvPr id="39" name="Slide Number Placeholder 36">
            <a:extLst>
              <a:ext uri="{FF2B5EF4-FFF2-40B4-BE49-F238E27FC236}">
                <a16:creationId xmlns:a16="http://schemas.microsoft.com/office/drawing/2014/main" id="{D148066C-A66A-DB8A-C7E1-4C7AFD7B9FAC}"/>
              </a:ext>
            </a:extLst>
          </p:cNvPr>
          <p:cNvSpPr txBox="1">
            <a:spLocks/>
          </p:cNvSpPr>
          <p:nvPr/>
        </p:nvSpPr>
        <p:spPr>
          <a:xfrm>
            <a:off x="9334265" y="638868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C787E290-76B0-4EA1-9FB1-BF333C18EEE2}" type="slidenum">
              <a:rPr lang="en-US" sz="200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pPr algn="r">
                <a:defRPr/>
              </a:pPr>
              <a:t>15</a:t>
            </a:fld>
            <a:endParaRPr lang="en-US" sz="200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914746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53CE17-3D4F-3DFA-0B0D-A18942FA36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16</a:t>
            </a:fld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666BBA-183B-EE4B-5F7B-2D82EB08CA87}"/>
              </a:ext>
            </a:extLst>
          </p:cNvPr>
          <p:cNvSpPr txBox="1"/>
          <p:nvPr/>
        </p:nvSpPr>
        <p:spPr>
          <a:xfrm>
            <a:off x="506683" y="209111"/>
            <a:ext cx="10865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h-TH" sz="32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ภาพรวมงานบริการ </a:t>
            </a:r>
            <a:r>
              <a:rPr lang="en-US" sz="32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e-Service </a:t>
            </a:r>
            <a:r>
              <a:rPr lang="th-TH" sz="3200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ของหน่วยงานภาครัฐ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81A176-2DE4-CCEC-0F20-630E4ABDAD56}"/>
              </a:ext>
            </a:extLst>
          </p:cNvPr>
          <p:cNvSpPr txBox="1"/>
          <p:nvPr/>
        </p:nvSpPr>
        <p:spPr>
          <a:xfrm>
            <a:off x="7347005" y="422720"/>
            <a:ext cx="3768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</a:t>
            </a:r>
            <a:r>
              <a:rPr lang="en-US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ณ </a:t>
            </a:r>
            <a:r>
              <a:rPr lang="en-US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 </a:t>
            </a:r>
            <a:r>
              <a:rPr lang="th-TH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ส.ค. </a:t>
            </a:r>
            <a:r>
              <a:rPr lang="en-US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66) </a:t>
            </a:r>
            <a:r>
              <a:rPr lang="th-TH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อัพเดทงานใหม่ปี </a:t>
            </a:r>
            <a:r>
              <a:rPr lang="en-US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66 = 23 </a:t>
            </a:r>
            <a:r>
              <a:rPr lang="th-TH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งานบริการ</a:t>
            </a:r>
            <a:endParaRPr lang="en-US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F639AC4-45C1-70D4-1C86-64EA34B67E73}"/>
              </a:ext>
            </a:extLst>
          </p:cNvPr>
          <p:cNvSpPr/>
          <p:nvPr/>
        </p:nvSpPr>
        <p:spPr>
          <a:xfrm>
            <a:off x="156000" y="955610"/>
            <a:ext cx="11880000" cy="5693279"/>
          </a:xfrm>
          <a:prstGeom prst="roundRect">
            <a:avLst>
              <a:gd name="adj" fmla="val 7509"/>
            </a:avLst>
          </a:prstGeom>
          <a:solidFill>
            <a:sysClr val="window" lastClr="FFFFFF"/>
          </a:solidFill>
          <a:ln w="12700" cap="flat" cmpd="sng" algn="ctr">
            <a:solidFill>
              <a:srgbClr val="99CB3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SarabunPSK" panose="020B0500040200020003" pitchFamily="34" charset="-34"/>
              <a:ea typeface="+mn-ea"/>
              <a:cs typeface="THSarabunPSK" panose="020B0500040200020003" pitchFamily="34" charset="-34"/>
            </a:endParaRP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8143C4EF-D21E-816A-F366-862D1222385D}"/>
              </a:ext>
            </a:extLst>
          </p:cNvPr>
          <p:cNvSpPr txBox="1">
            <a:spLocks/>
          </p:cNvSpPr>
          <p:nvPr/>
        </p:nvSpPr>
        <p:spPr>
          <a:xfrm>
            <a:off x="9448800" y="636539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41A61DF1-3BB6-403F-9CC9-71F63F6F4AF1}" type="slidenum">
              <a:rPr lang="th-TH" sz="2000" b="1" smtClean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pPr algn="r">
                <a:defRPr/>
              </a:pPr>
              <a:t>16</a:t>
            </a:fld>
            <a:endParaRPr lang="th-TH" sz="2000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7210B5-A93B-2437-2320-8626E1D649DB}"/>
              </a:ext>
            </a:extLst>
          </p:cNvPr>
          <p:cNvSpPr/>
          <p:nvPr/>
        </p:nvSpPr>
        <p:spPr>
          <a:xfrm>
            <a:off x="4314872" y="2831082"/>
            <a:ext cx="5108028" cy="1330168"/>
          </a:xfrm>
          <a:prstGeom prst="rect">
            <a:avLst/>
          </a:prstGeom>
          <a:solidFill>
            <a:srgbClr val="51C3F9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2,420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งานบริการ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ที่สามารถพัฒนาการให้บริการเป็นรูปแบบออนไลน์ได้ </a:t>
            </a:r>
          </a:p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C0A8B54-DEBB-EF88-16CF-2D7F93708F63}"/>
              </a:ext>
            </a:extLst>
          </p:cNvPr>
          <p:cNvSpPr/>
          <p:nvPr/>
        </p:nvSpPr>
        <p:spPr>
          <a:xfrm>
            <a:off x="1755284" y="4841163"/>
            <a:ext cx="4264776" cy="774643"/>
          </a:xfrm>
          <a:prstGeom prst="roundRect">
            <a:avLst/>
          </a:prstGeom>
          <a:solidFill>
            <a:srgbClr val="51C3F9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1,395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งานบริการ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ที่มีการพัฒนาให้สามารถ</a:t>
            </a:r>
            <a:r>
              <a:rPr kumimoji="0" lang="th-TH" sz="2000" b="1" i="0" u="sng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บริการในรูปแบบออนไลน์ได้แล้ว </a:t>
            </a:r>
            <a:endParaRPr kumimoji="0" lang="en-US" sz="2000" b="1" i="0" u="sng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63925C4-7AA3-CD91-E581-881A91B7886B}"/>
              </a:ext>
            </a:extLst>
          </p:cNvPr>
          <p:cNvSpPr/>
          <p:nvPr/>
        </p:nvSpPr>
        <p:spPr>
          <a:xfrm>
            <a:off x="7982682" y="4841164"/>
            <a:ext cx="3774563" cy="774642"/>
          </a:xfrm>
          <a:prstGeom prst="roundRect">
            <a:avLst/>
          </a:prstGeom>
          <a:noFill/>
          <a:ln w="12700" cap="flat" cmpd="sng" algn="ctr">
            <a:solidFill>
              <a:sysClr val="window" lastClr="FFFFFF">
                <a:lumMod val="65000"/>
              </a:sys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1,025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งานบริการ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ที่</a:t>
            </a:r>
            <a:r>
              <a:rPr kumimoji="0" lang="th-TH" sz="2000" b="1" i="0" u="sng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ยังไม่มีช่องทาง</a:t>
            </a: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ให้บริการในรูปแบบ</a:t>
            </a:r>
            <a:r>
              <a:rPr kumimoji="0" lang="th-TH" sz="2000" b="1" i="0" u="sng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ออนไลน์</a:t>
            </a:r>
            <a:r>
              <a:rPr kumimoji="0" lang="th-TH" sz="20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CE3384-1B6D-C496-A98B-5A4EFB92FD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338" t="961" r="12077" b="15706"/>
          <a:stretch/>
        </p:blipFill>
        <p:spPr>
          <a:xfrm>
            <a:off x="10609433" y="5622789"/>
            <a:ext cx="1273548" cy="946817"/>
          </a:xfrm>
          <a:prstGeom prst="rect">
            <a:avLst/>
          </a:prstGeom>
        </p:spPr>
      </p:pic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9ACB0ACD-989C-8DF2-B832-25032678E649}"/>
              </a:ext>
            </a:extLst>
          </p:cNvPr>
          <p:cNvCxnSpPr>
            <a:cxnSpLocks/>
            <a:stCxn id="7" idx="2"/>
            <a:endCxn id="8" idx="0"/>
          </p:cNvCxnSpPr>
          <p:nvPr/>
        </p:nvCxnSpPr>
        <p:spPr>
          <a:xfrm rot="5400000">
            <a:off x="5038323" y="3010599"/>
            <a:ext cx="679913" cy="2981214"/>
          </a:xfrm>
          <a:prstGeom prst="bentConnector3">
            <a:avLst/>
          </a:prstGeom>
          <a:noFill/>
          <a:ln w="635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  <a:headEnd type="oval" w="med" len="med"/>
            <a:tailEnd type="triangle" w="med" len="med"/>
          </a:ln>
          <a:effectLst/>
        </p:spPr>
      </p:cxn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C7DF82F4-C3A8-9505-9CF2-2929F78A1DC4}"/>
              </a:ext>
            </a:extLst>
          </p:cNvPr>
          <p:cNvCxnSpPr>
            <a:cxnSpLocks/>
            <a:stCxn id="7" idx="2"/>
            <a:endCxn id="9" idx="0"/>
          </p:cNvCxnSpPr>
          <p:nvPr/>
        </p:nvCxnSpPr>
        <p:spPr>
          <a:xfrm rot="16200000" flipH="1">
            <a:off x="8029468" y="3000668"/>
            <a:ext cx="679914" cy="3001078"/>
          </a:xfrm>
          <a:prstGeom prst="bentConnector3">
            <a:avLst>
              <a:gd name="adj1" fmla="val 50000"/>
            </a:avLst>
          </a:prstGeom>
          <a:noFill/>
          <a:ln w="635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  <a:headEnd type="oval" w="med" len="med"/>
            <a:tailEnd type="triangle" w="med" len="med"/>
          </a:ln>
          <a:effectLst/>
        </p:spPr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1BE3782B-465B-E382-8CA3-FD062015F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051" y="2676757"/>
            <a:ext cx="2871465" cy="123759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67F31EC-9605-E98D-4D41-5B7BFF4757E9}"/>
              </a:ext>
            </a:extLst>
          </p:cNvPr>
          <p:cNvSpPr/>
          <p:nvPr/>
        </p:nvSpPr>
        <p:spPr>
          <a:xfrm>
            <a:off x="4313596" y="1760118"/>
            <a:ext cx="5108028" cy="751807"/>
          </a:xfrm>
          <a:prstGeom prst="rect">
            <a:avLst/>
          </a:prstGeom>
          <a:solidFill>
            <a:srgbClr val="63A537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งานบริการที่มีข้อจำกัด ทำให้ไม่สามารถพัฒนาเป็นช่องทางบริการในรูปแบบออนไลน์ได้ </a:t>
            </a:r>
            <a:r>
              <a:rPr kumimoji="0" lang="th-TH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จำนวน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1,410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งานบริการ</a:t>
            </a:r>
            <a:r>
              <a:rPr kumimoji="0" lang="th-TH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</a:p>
        </p:txBody>
      </p:sp>
      <p:pic>
        <p:nvPicPr>
          <p:cNvPr id="15" name="Picture 2" descr="Provider ">
            <a:extLst>
              <a:ext uri="{FF2B5EF4-FFF2-40B4-BE49-F238E27FC236}">
                <a16:creationId xmlns:a16="http://schemas.microsoft.com/office/drawing/2014/main" id="{399E42B1-5E24-0FB2-DA36-7784682F9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553" y="4522006"/>
            <a:ext cx="638313" cy="63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F1E13C1B-A691-FBB2-D82B-C7CA54969180}"/>
              </a:ext>
            </a:extLst>
          </p:cNvPr>
          <p:cNvCxnSpPr>
            <a:cxnSpLocks/>
          </p:cNvCxnSpPr>
          <p:nvPr/>
        </p:nvCxnSpPr>
        <p:spPr>
          <a:xfrm flipV="1">
            <a:off x="3244434" y="2140240"/>
            <a:ext cx="1066080" cy="1159533"/>
          </a:xfrm>
          <a:prstGeom prst="bentConnector3">
            <a:avLst/>
          </a:prstGeom>
          <a:noFill/>
          <a:ln w="635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  <a:tailEnd type="oval"/>
          </a:ln>
          <a:effectLst/>
        </p:spPr>
      </p:cxn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31AA72AF-FBAA-4639-C57B-4028EEE56F8C}"/>
              </a:ext>
            </a:extLst>
          </p:cNvPr>
          <p:cNvCxnSpPr>
            <a:cxnSpLocks/>
          </p:cNvCxnSpPr>
          <p:nvPr/>
        </p:nvCxnSpPr>
        <p:spPr>
          <a:xfrm rot="10800000">
            <a:off x="3183510" y="3304698"/>
            <a:ext cx="1170730" cy="492941"/>
          </a:xfrm>
          <a:prstGeom prst="bentConnector3">
            <a:avLst/>
          </a:prstGeom>
          <a:noFill/>
          <a:ln w="635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  <a:headEnd type="oval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9B14330-B6CD-6EF6-F8E1-678DE43D607B}"/>
              </a:ext>
            </a:extLst>
          </p:cNvPr>
          <p:cNvSpPr txBox="1"/>
          <p:nvPr/>
        </p:nvSpPr>
        <p:spPr>
          <a:xfrm>
            <a:off x="1490593" y="6400895"/>
            <a:ext cx="6351317" cy="300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th-TH" b="1" dirty="0">
                <a:solidFill>
                  <a:prstClr val="white">
                    <a:lumMod val="50000"/>
                  </a:prstClr>
                </a:solidFill>
                <a:latin typeface="THSarabunPSK" panose="020B0500040200020003" pitchFamily="34" charset="-34"/>
                <a:cs typeface="THSarabunPSK" panose="020B0500040200020003" pitchFamily="34" charset="-34"/>
              </a:rPr>
              <a:t>หมายเหตุ </a:t>
            </a:r>
            <a:r>
              <a:rPr lang="en-US" b="1" dirty="0">
                <a:solidFill>
                  <a:prstClr val="white">
                    <a:lumMod val="50000"/>
                  </a:prstClr>
                </a:solidFill>
                <a:latin typeface="THSarabunPSK" panose="020B0500040200020003" pitchFamily="34" charset="-34"/>
                <a:cs typeface="THSarabunPSK" panose="020B0500040200020003" pitchFamily="34" charset="-34"/>
              </a:rPr>
              <a:t>: </a:t>
            </a:r>
            <a:r>
              <a:rPr lang="en-US" b="1" dirty="0">
                <a:solidFill>
                  <a:srgbClr val="FF0000"/>
                </a:solidFill>
                <a:latin typeface="THSarabunPSK" panose="020B0500040200020003" pitchFamily="34" charset="-34"/>
                <a:cs typeface="THSarabunPSK" panose="020B0500040200020003" pitchFamily="34" charset="-34"/>
              </a:rPr>
              <a:t>506</a:t>
            </a:r>
            <a:r>
              <a:rPr lang="en-US" b="1" dirty="0">
                <a:solidFill>
                  <a:prstClr val="white">
                    <a:lumMod val="50000"/>
                  </a:prstClr>
                </a:solidFill>
                <a:latin typeface="THSarabunPSK" panose="020B0500040200020003" pitchFamily="34" charset="-34"/>
                <a:cs typeface="THSarabunPSK" panose="020B0500040200020003" pitchFamily="34" charset="-34"/>
              </a:rPr>
              <a:t> </a:t>
            </a:r>
            <a:r>
              <a:rPr lang="th-TH" b="1" dirty="0">
                <a:solidFill>
                  <a:prstClr val="white">
                    <a:lumMod val="50000"/>
                  </a:prstClr>
                </a:solidFill>
                <a:latin typeface="THSarabunPSK" panose="020B0500040200020003" pitchFamily="34" charset="-34"/>
                <a:cs typeface="THSarabunPSK" panose="020B0500040200020003" pitchFamily="34" charset="-34"/>
              </a:rPr>
              <a:t>งานบริการ สถานะระดับการให้บริการ </a:t>
            </a:r>
            <a:r>
              <a:rPr lang="en-US" b="1" dirty="0">
                <a:solidFill>
                  <a:prstClr val="white">
                    <a:lumMod val="50000"/>
                  </a:prstClr>
                </a:solidFill>
                <a:latin typeface="THSarabunPSK" panose="020B0500040200020003" pitchFamily="34" charset="-34"/>
                <a:cs typeface="THSarabunPSK" panose="020B0500040200020003" pitchFamily="34" charset="-34"/>
              </a:rPr>
              <a:t>(L1/L2/L3) </a:t>
            </a:r>
            <a:r>
              <a:rPr lang="th-TH" b="1" dirty="0">
                <a:solidFill>
                  <a:prstClr val="white">
                    <a:lumMod val="50000"/>
                  </a:prstClr>
                </a:solidFill>
                <a:latin typeface="THSarabunPSK" panose="020B0500040200020003" pitchFamily="34" charset="-34"/>
                <a:cs typeface="THSarabunPSK" panose="020B0500040200020003" pitchFamily="34" charset="-34"/>
              </a:rPr>
              <a:t>ไม่ชัดเจน</a:t>
            </a:r>
            <a:endParaRPr lang="en-US" b="1" dirty="0">
              <a:solidFill>
                <a:prstClr val="white">
                  <a:lumMod val="50000"/>
                </a:prstClr>
              </a:solidFill>
              <a:latin typeface="THSarabunPSK" panose="020B0500040200020003" pitchFamily="34" charset="-34"/>
              <a:cs typeface="THSarabunPSK" panose="020B0500040200020003" pitchFamily="34" charset="-3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5E8D66-5B73-D7D7-871D-99FAFE10142A}"/>
              </a:ext>
            </a:extLst>
          </p:cNvPr>
          <p:cNvSpPr txBox="1"/>
          <p:nvPr/>
        </p:nvSpPr>
        <p:spPr>
          <a:xfrm>
            <a:off x="285825" y="2190759"/>
            <a:ext cx="2897685" cy="494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th-TH" b="1" dirty="0">
                <a:solidFill>
                  <a:prstClr val="black"/>
                </a:solidFill>
                <a:latin typeface="THSarabunPSK" panose="020B0500040200020003" pitchFamily="34" charset="-34"/>
                <a:cs typeface="THSarabunPSK" panose="020B0500040200020003" pitchFamily="34" charset="-34"/>
              </a:rPr>
              <a:t>จำนวนงานบริการภาครัฐทั้งหมด </a:t>
            </a:r>
            <a:br>
              <a:rPr lang="th-TH" b="1" dirty="0">
                <a:solidFill>
                  <a:prstClr val="black"/>
                </a:solidFill>
                <a:latin typeface="THSarabunPSK" panose="020B0500040200020003" pitchFamily="34" charset="-34"/>
                <a:cs typeface="THSarabunPSK" panose="020B0500040200020003" pitchFamily="34" charset="-34"/>
              </a:rPr>
            </a:br>
            <a:r>
              <a:rPr lang="th-TH" b="1" dirty="0">
                <a:solidFill>
                  <a:prstClr val="black"/>
                </a:solidFill>
                <a:latin typeface="THSarabunPSK" panose="020B0500040200020003" pitchFamily="34" charset="-34"/>
                <a:cs typeface="THSarabunPSK" panose="020B0500040200020003" pitchFamily="34" charset="-34"/>
              </a:rPr>
              <a:t>ตามคู่มือมาตรฐานกลาง</a:t>
            </a:r>
            <a:endParaRPr lang="en-US" b="1" dirty="0">
              <a:solidFill>
                <a:prstClr val="black"/>
              </a:solidFill>
              <a:latin typeface="THSarabunPSK" panose="020B0500040200020003" pitchFamily="34" charset="-34"/>
              <a:cs typeface="THSarabunPSK" panose="020B0500040200020003" pitchFamily="34" charset="-3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5DE45C-5B43-A27C-6C57-7FA586B51007}"/>
              </a:ext>
            </a:extLst>
          </p:cNvPr>
          <p:cNvSpPr txBox="1"/>
          <p:nvPr/>
        </p:nvSpPr>
        <p:spPr>
          <a:xfrm>
            <a:off x="1662855" y="5785739"/>
            <a:ext cx="638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L1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F2F0FE-E956-2537-A379-83DBB695311A}"/>
              </a:ext>
            </a:extLst>
          </p:cNvPr>
          <p:cNvSpPr txBox="1"/>
          <p:nvPr/>
        </p:nvSpPr>
        <p:spPr>
          <a:xfrm>
            <a:off x="2234960" y="5856370"/>
            <a:ext cx="914400" cy="543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b="1" dirty="0">
                <a:solidFill>
                  <a:srgbClr val="FF0000"/>
                </a:solidFill>
                <a:latin typeface="THSarabunPSK" panose="020B0500040200020003" pitchFamily="34" charset="-34"/>
                <a:cs typeface="THSarabunPSK" panose="020B0500040200020003" pitchFamily="34" charset="-34"/>
              </a:rPr>
              <a:t>450</a:t>
            </a:r>
            <a:r>
              <a:rPr lang="en-US" b="1" dirty="0">
                <a:solidFill>
                  <a:prstClr val="black"/>
                </a:solidFill>
                <a:latin typeface="THSarabunPSK" panose="020B0500040200020003" pitchFamily="34" charset="-34"/>
                <a:cs typeface="THSarabunPSK" panose="020B0500040200020003" pitchFamily="34" charset="-34"/>
              </a:rPr>
              <a:t> </a:t>
            </a:r>
            <a:br>
              <a:rPr lang="th-TH" b="1" dirty="0">
                <a:solidFill>
                  <a:prstClr val="black"/>
                </a:solidFill>
                <a:latin typeface="THSarabunPSK" panose="020B0500040200020003" pitchFamily="34" charset="-34"/>
                <a:cs typeface="THSarabunPSK" panose="020B0500040200020003" pitchFamily="34" charset="-34"/>
              </a:rPr>
            </a:br>
            <a:r>
              <a:rPr lang="th-TH" b="1" dirty="0">
                <a:solidFill>
                  <a:prstClr val="black"/>
                </a:solidFill>
                <a:latin typeface="THSarabunPSK" panose="020B0500040200020003" pitchFamily="34" charset="-34"/>
                <a:cs typeface="THSarabunPSK" panose="020B0500040200020003" pitchFamily="34" charset="-34"/>
              </a:rPr>
              <a:t>งานบริการ</a:t>
            </a:r>
            <a:endParaRPr lang="en-US" b="1" dirty="0">
              <a:solidFill>
                <a:prstClr val="black"/>
              </a:solidFill>
              <a:latin typeface="THSarabunPSK" panose="020B0500040200020003" pitchFamily="34" charset="-34"/>
              <a:cs typeface="THSarabunPSK" panose="020B0500040200020003" pitchFamily="34" charset="-3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FD8BD80-DFEA-B755-A5FC-F3668323F6D5}"/>
              </a:ext>
            </a:extLst>
          </p:cNvPr>
          <p:cNvSpPr txBox="1"/>
          <p:nvPr/>
        </p:nvSpPr>
        <p:spPr>
          <a:xfrm>
            <a:off x="3168786" y="5739685"/>
            <a:ext cx="638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L2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79FDC98-2376-C48D-048A-2A3A58BA34B9}"/>
              </a:ext>
            </a:extLst>
          </p:cNvPr>
          <p:cNvSpPr txBox="1"/>
          <p:nvPr/>
        </p:nvSpPr>
        <p:spPr>
          <a:xfrm>
            <a:off x="3718857" y="5810316"/>
            <a:ext cx="914400" cy="543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b="1" dirty="0">
                <a:solidFill>
                  <a:srgbClr val="FF0000"/>
                </a:solidFill>
                <a:latin typeface="THSarabunPSK" panose="020B0500040200020003" pitchFamily="34" charset="-34"/>
                <a:cs typeface="THSarabunPSK" panose="020B0500040200020003" pitchFamily="34" charset="-34"/>
              </a:rPr>
              <a:t>117</a:t>
            </a:r>
            <a:r>
              <a:rPr lang="en-US" b="1" dirty="0">
                <a:solidFill>
                  <a:prstClr val="black"/>
                </a:solidFill>
                <a:latin typeface="THSarabunPSK" panose="020B0500040200020003" pitchFamily="34" charset="-34"/>
                <a:cs typeface="THSarabunPSK" panose="020B0500040200020003" pitchFamily="34" charset="-34"/>
              </a:rPr>
              <a:t> </a:t>
            </a:r>
            <a:br>
              <a:rPr lang="th-TH" b="1" dirty="0">
                <a:solidFill>
                  <a:prstClr val="black"/>
                </a:solidFill>
                <a:latin typeface="THSarabunPSK" panose="020B0500040200020003" pitchFamily="34" charset="-34"/>
                <a:cs typeface="THSarabunPSK" panose="020B0500040200020003" pitchFamily="34" charset="-34"/>
              </a:rPr>
            </a:br>
            <a:r>
              <a:rPr lang="th-TH" b="1" dirty="0">
                <a:solidFill>
                  <a:prstClr val="black"/>
                </a:solidFill>
                <a:latin typeface="THSarabunPSK" panose="020B0500040200020003" pitchFamily="34" charset="-34"/>
                <a:cs typeface="THSarabunPSK" panose="020B0500040200020003" pitchFamily="34" charset="-34"/>
              </a:rPr>
              <a:t>งานบริการ</a:t>
            </a:r>
            <a:endParaRPr lang="en-US" b="1" dirty="0">
              <a:solidFill>
                <a:prstClr val="black"/>
              </a:solidFill>
              <a:latin typeface="THSarabunPSK" panose="020B0500040200020003" pitchFamily="34" charset="-34"/>
              <a:cs typeface="THSarabunPSK" panose="020B0500040200020003" pitchFamily="34" charset="-3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BDB9B4-B8C0-6B41-BB63-847CCF8EA1AF}"/>
              </a:ext>
            </a:extLst>
          </p:cNvPr>
          <p:cNvSpPr txBox="1"/>
          <p:nvPr/>
        </p:nvSpPr>
        <p:spPr>
          <a:xfrm>
            <a:off x="4647842" y="5707165"/>
            <a:ext cx="638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L3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F193FA2-5411-A7D0-403F-249F1BEB1FA5}"/>
              </a:ext>
            </a:extLst>
          </p:cNvPr>
          <p:cNvSpPr txBox="1"/>
          <p:nvPr/>
        </p:nvSpPr>
        <p:spPr>
          <a:xfrm>
            <a:off x="5197913" y="5777796"/>
            <a:ext cx="914400" cy="543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b="1" dirty="0">
                <a:solidFill>
                  <a:srgbClr val="FF0000"/>
                </a:solidFill>
                <a:latin typeface="THSarabunPSK" panose="020B0500040200020003" pitchFamily="34" charset="-34"/>
                <a:cs typeface="THSarabunPSK" panose="020B0500040200020003" pitchFamily="34" charset="-34"/>
              </a:rPr>
              <a:t>322</a:t>
            </a:r>
            <a:r>
              <a:rPr lang="en-US" b="1" dirty="0">
                <a:solidFill>
                  <a:prstClr val="black"/>
                </a:solidFill>
                <a:latin typeface="THSarabunPSK" panose="020B0500040200020003" pitchFamily="34" charset="-34"/>
                <a:cs typeface="THSarabunPSK" panose="020B0500040200020003" pitchFamily="34" charset="-34"/>
              </a:rPr>
              <a:t> </a:t>
            </a:r>
            <a:br>
              <a:rPr lang="th-TH" b="1" dirty="0">
                <a:solidFill>
                  <a:prstClr val="black"/>
                </a:solidFill>
                <a:latin typeface="THSarabunPSK" panose="020B0500040200020003" pitchFamily="34" charset="-34"/>
                <a:cs typeface="THSarabunPSK" panose="020B0500040200020003" pitchFamily="34" charset="-34"/>
              </a:rPr>
            </a:br>
            <a:r>
              <a:rPr lang="th-TH" b="1" dirty="0">
                <a:solidFill>
                  <a:prstClr val="black"/>
                </a:solidFill>
                <a:latin typeface="THSarabunPSK" panose="020B0500040200020003" pitchFamily="34" charset="-34"/>
                <a:cs typeface="THSarabunPSK" panose="020B0500040200020003" pitchFamily="34" charset="-34"/>
              </a:rPr>
              <a:t>งานบริการ</a:t>
            </a:r>
            <a:endParaRPr lang="en-US" b="1" dirty="0">
              <a:solidFill>
                <a:prstClr val="black"/>
              </a:solidFill>
              <a:latin typeface="THSarabunPSK" panose="020B0500040200020003" pitchFamily="34" charset="-34"/>
              <a:cs typeface="THSarabunPSK" panose="020B0500040200020003" pitchFamily="34" charset="-3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AA45DFC-5D5B-613A-F112-F2D83FC03C41}"/>
              </a:ext>
            </a:extLst>
          </p:cNvPr>
          <p:cNvSpPr txBox="1"/>
          <p:nvPr/>
        </p:nvSpPr>
        <p:spPr>
          <a:xfrm>
            <a:off x="9416142" y="1759576"/>
            <a:ext cx="2636257" cy="1207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th-TH" b="1" dirty="0">
                <a:solidFill>
                  <a:prstClr val="white">
                    <a:lumMod val="50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งานบริการที่มีผู้ใช้บริการน้อย </a:t>
            </a:r>
            <a:br>
              <a:rPr lang="th-TH" b="1" dirty="0">
                <a:solidFill>
                  <a:prstClr val="white">
                    <a:lumMod val="50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>
                <a:solidFill>
                  <a:prstClr val="white">
                    <a:lumMod val="50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ไม่คุ้มค่าต่อการพัฒนาระบบออนไลน์</a:t>
            </a:r>
            <a:endParaRPr lang="en-US" b="1" dirty="0">
              <a:solidFill>
                <a:prstClr val="white">
                  <a:lumMod val="50000"/>
                </a:prst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182563" indent="-182563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th-TH" b="1" dirty="0">
                <a:solidFill>
                  <a:prstClr val="white">
                    <a:lumMod val="50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งานบริการที่มีลักษณะต้องยืนยันตัวตน หรือสอบสวนและกระทบสิทธิ์ของประชาชน</a:t>
            </a:r>
            <a:endParaRPr lang="en-US" b="1" dirty="0">
              <a:solidFill>
                <a:prstClr val="white">
                  <a:lumMod val="50000"/>
                </a:prst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C331499-9C9F-9EF1-917A-D45AA801D8BD}"/>
              </a:ext>
            </a:extLst>
          </p:cNvPr>
          <p:cNvSpPr txBox="1"/>
          <p:nvPr/>
        </p:nvSpPr>
        <p:spPr>
          <a:xfrm>
            <a:off x="944094" y="954811"/>
            <a:ext cx="10729468" cy="757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th-TH" sz="2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เป็นงานบริการของกรมที่มีคู่มือประชาชน </a:t>
            </a:r>
            <a:br>
              <a:rPr lang="th-TH" sz="2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(คู่มือมาตรฐานกลางสำหรับประชาชน ตาม พ.ร.บ.การอำนายความสะดวกฯ </a:t>
            </a:r>
            <a:r>
              <a:rPr lang="en-US" sz="2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&gt;&gt; info.go.th)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014B78F-B159-683F-069E-83A0E9643EA6}"/>
              </a:ext>
            </a:extLst>
          </p:cNvPr>
          <p:cNvGrpSpPr/>
          <p:nvPr/>
        </p:nvGrpSpPr>
        <p:grpSpPr>
          <a:xfrm>
            <a:off x="6143626" y="4953902"/>
            <a:ext cx="1772308" cy="2023824"/>
            <a:chOff x="5389425" y="4979302"/>
            <a:chExt cx="1772308" cy="2023824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60EC828-7ACB-0935-A157-C152F8A6EF31}"/>
                </a:ext>
              </a:extLst>
            </p:cNvPr>
            <p:cNvSpPr txBox="1"/>
            <p:nvPr/>
          </p:nvSpPr>
          <p:spPr>
            <a:xfrm>
              <a:off x="5389425" y="4979302"/>
              <a:ext cx="1772308" cy="2023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  <a:defRPr/>
              </a:pPr>
              <a:r>
                <a:rPr lang="th-TH" sz="1600" b="1" dirty="0">
                  <a:solidFill>
                    <a:srgbClr val="0000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รายชื่อ</a:t>
              </a:r>
              <a:r>
                <a:rPr lang="en-US" sz="1600" b="1" dirty="0">
                  <a:solidFill>
                    <a:srgbClr val="0000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1,395 </a:t>
              </a:r>
              <a:r>
                <a:rPr lang="th-TH" sz="1600" b="1" dirty="0">
                  <a:solidFill>
                    <a:srgbClr val="0000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งานบริการ</a:t>
              </a:r>
              <a:endParaRPr lang="en-US" sz="1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algn="ctr">
                <a:lnSpc>
                  <a:spcPts val="1500"/>
                </a:lnSpc>
                <a:defRPr/>
              </a:pPr>
              <a:r>
                <a:rPr lang="en-US" sz="1600" dirty="0">
                  <a:solidFill>
                    <a:srgbClr val="0000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QR Code :</a:t>
              </a:r>
              <a:endParaRPr lang="th-TH" sz="16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algn="ctr">
                <a:lnSpc>
                  <a:spcPts val="1500"/>
                </a:lnSpc>
                <a:defRPr/>
              </a:pPr>
              <a:endParaRPr lang="en-US" sz="16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algn="ctr">
                <a:lnSpc>
                  <a:spcPts val="1500"/>
                </a:lnSpc>
                <a:defRPr/>
              </a:pPr>
              <a:endParaRPr lang="en-US" sz="16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algn="ctr">
                <a:lnSpc>
                  <a:spcPts val="1500"/>
                </a:lnSpc>
                <a:defRPr/>
              </a:pPr>
              <a:endParaRPr lang="en-US" sz="16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algn="ctr">
                <a:lnSpc>
                  <a:spcPts val="1500"/>
                </a:lnSpc>
                <a:defRPr/>
              </a:pPr>
              <a:endParaRPr lang="en-US" sz="16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algn="ctr">
                <a:lnSpc>
                  <a:spcPts val="1500"/>
                </a:lnSpc>
                <a:defRPr/>
              </a:pPr>
              <a:endParaRPr lang="en-US" sz="16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algn="ctr">
                <a:lnSpc>
                  <a:spcPts val="1500"/>
                </a:lnSpc>
                <a:defRPr/>
              </a:pPr>
              <a:r>
                <a:rPr lang="en-US" sz="1600" dirty="0">
                  <a:solidFill>
                    <a:srgbClr val="0000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Link : </a:t>
              </a:r>
              <a:r>
                <a:rPr lang="en-US" sz="1600" dirty="0">
                  <a:solidFill>
                    <a:srgbClr val="0000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https://rb.gy/8jncp</a:t>
              </a:r>
              <a:endParaRPr lang="en-US" sz="16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algn="ctr">
                <a:lnSpc>
                  <a:spcPts val="1500"/>
                </a:lnSpc>
                <a:defRPr/>
              </a:pPr>
              <a:endParaRPr lang="en-US" sz="16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algn="ctr">
                <a:lnSpc>
                  <a:spcPts val="1500"/>
                </a:lnSpc>
                <a:defRPr/>
              </a:pPr>
              <a:endParaRPr lang="en-US" sz="16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F3C6725-AFED-5D2D-763A-9C0A67153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71290" y="5474215"/>
              <a:ext cx="828000" cy="828000"/>
            </a:xfrm>
            <a:prstGeom prst="rect">
              <a:avLst/>
            </a:prstGeom>
          </p:spPr>
        </p:pic>
      </p:grpSp>
      <p:sp>
        <p:nvSpPr>
          <p:cNvPr id="31" name="Arrow: Down 30">
            <a:extLst>
              <a:ext uri="{FF2B5EF4-FFF2-40B4-BE49-F238E27FC236}">
                <a16:creationId xmlns:a16="http://schemas.microsoft.com/office/drawing/2014/main" id="{5F2AC676-59CA-D8DE-8117-3E9C8768FCAC}"/>
              </a:ext>
            </a:extLst>
          </p:cNvPr>
          <p:cNvSpPr/>
          <p:nvPr/>
        </p:nvSpPr>
        <p:spPr>
          <a:xfrm rot="16200000">
            <a:off x="5984393" y="4968468"/>
            <a:ext cx="360000" cy="252000"/>
          </a:xfrm>
          <a:prstGeom prst="downArrow">
            <a:avLst/>
          </a:prstGeom>
          <a:solidFill>
            <a:srgbClr val="0000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2" name="Slide Number Placeholder 36">
            <a:extLst>
              <a:ext uri="{FF2B5EF4-FFF2-40B4-BE49-F238E27FC236}">
                <a16:creationId xmlns:a16="http://schemas.microsoft.com/office/drawing/2014/main" id="{7CC092CF-8268-13B0-6DE9-317A4830BCE7}"/>
              </a:ext>
            </a:extLst>
          </p:cNvPr>
          <p:cNvSpPr txBox="1">
            <a:spLocks/>
          </p:cNvSpPr>
          <p:nvPr/>
        </p:nvSpPr>
        <p:spPr>
          <a:xfrm>
            <a:off x="9399105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C787E290-76B0-4EA1-9FB1-BF333C18EEE2}" type="slidenum">
              <a:rPr lang="en-US" sz="1800" smtClean="0">
                <a:solidFill>
                  <a:prstClr val="black"/>
                </a:solidFill>
                <a:cs typeface="TH SarabunPSK" panose="020B0500040200020003" pitchFamily="34" charset="-34"/>
              </a:rPr>
              <a:pPr algn="r">
                <a:defRPr/>
              </a:pPr>
              <a:t>16</a:t>
            </a:fld>
            <a:endParaRPr lang="en-US" sz="1800" dirty="0">
              <a:solidFill>
                <a:prstClr val="black"/>
              </a:solidFill>
              <a:cs typeface="TH SarabunPSK" panose="020B0500040200020003" pitchFamily="34" charset="-34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4AD2371-3633-67A0-8C73-D733F0E34FF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4" t="17734" r="49316" b="50000"/>
          <a:stretch/>
        </p:blipFill>
        <p:spPr>
          <a:xfrm>
            <a:off x="492913" y="998597"/>
            <a:ext cx="554463" cy="68459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23A48CE-34AE-127C-18B6-32C1A8285E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805" y="4089023"/>
            <a:ext cx="1287441" cy="1735948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9BD38A2-DA88-FAE1-14EF-1876E555A2A4}"/>
              </a:ext>
            </a:extLst>
          </p:cNvPr>
          <p:cNvCxnSpPr>
            <a:cxnSpLocks/>
          </p:cNvCxnSpPr>
          <p:nvPr/>
        </p:nvCxnSpPr>
        <p:spPr>
          <a:xfrm>
            <a:off x="1565870" y="4130090"/>
            <a:ext cx="0" cy="219600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lgDashDotDot"/>
            <a:miter lim="800000"/>
          </a:ln>
          <a:effectLst/>
        </p:spPr>
      </p:cxnSp>
      <p:sp>
        <p:nvSpPr>
          <p:cNvPr id="36" name="Arrow: Down 35">
            <a:extLst>
              <a:ext uri="{FF2B5EF4-FFF2-40B4-BE49-F238E27FC236}">
                <a16:creationId xmlns:a16="http://schemas.microsoft.com/office/drawing/2014/main" id="{81A8EBD7-BFD8-7134-1119-DD932FA24A2F}"/>
              </a:ext>
            </a:extLst>
          </p:cNvPr>
          <p:cNvSpPr/>
          <p:nvPr/>
        </p:nvSpPr>
        <p:spPr>
          <a:xfrm rot="5400000" flipH="1">
            <a:off x="1387501" y="4815569"/>
            <a:ext cx="360000" cy="252000"/>
          </a:xfrm>
          <a:prstGeom prst="downArrow">
            <a:avLst/>
          </a:prstGeom>
          <a:solidFill>
            <a:srgbClr val="0000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C24CE73-2846-A2A4-D542-B78A282E3D7C}"/>
              </a:ext>
            </a:extLst>
          </p:cNvPr>
          <p:cNvGrpSpPr/>
          <p:nvPr/>
        </p:nvGrpSpPr>
        <p:grpSpPr>
          <a:xfrm>
            <a:off x="12917878" y="3098134"/>
            <a:ext cx="6350000" cy="3224524"/>
            <a:chOff x="12481420" y="3304698"/>
            <a:chExt cx="6350000" cy="3224524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1748442-B8BD-CA8F-FFF9-EF49C2B42FD5}"/>
                </a:ext>
              </a:extLst>
            </p:cNvPr>
            <p:cNvSpPr txBox="1"/>
            <p:nvPr/>
          </p:nvSpPr>
          <p:spPr>
            <a:xfrm>
              <a:off x="12481420" y="3304698"/>
              <a:ext cx="6350000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รายชื่อ 1,395 งานบริการ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Link : </a:t>
              </a:r>
              <a:endParaRPr kumimoji="0" lang="th-TH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hlinkClick r:id="rId9"/>
                </a:rPr>
                <a:t>https://drive.google.com/drive/folders/1NoOuBwP234QVgN22DWdnOseKnBPrWSk8?usp=drive_link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Short Link :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12732"/>
                </a:solidFill>
                <a:effectLst/>
                <a:uLnTx/>
                <a:uFillTx/>
                <a:latin typeface="Proximanova"/>
                <a:hlinkClick r:id="" action="ppaction://noaction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12732"/>
                  </a:solidFill>
                  <a:effectLst/>
                  <a:uLnTx/>
                  <a:uFillTx/>
                  <a:latin typeface="Proximanova"/>
                  <a:hlinkClick r:id="" action="ppaction://noaction"/>
                </a:rPr>
                <a:t>https://rb.gy/8jncp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12732"/>
                </a:solidFill>
                <a:effectLst/>
                <a:uLnTx/>
                <a:uFillTx/>
                <a:latin typeface="Proximanova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QR code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BD389C0-9D81-C5B4-F3DE-54F917164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550957" y="5310022"/>
              <a:ext cx="1219200" cy="1219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73570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9731E13-D5F2-41FB-ABFE-F220E9B05DDC}"/>
              </a:ext>
            </a:extLst>
          </p:cNvPr>
          <p:cNvSpPr/>
          <p:nvPr/>
        </p:nvSpPr>
        <p:spPr>
          <a:xfrm>
            <a:off x="9976513" y="6400800"/>
            <a:ext cx="2229133" cy="4708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099668-C5C3-FDC3-DA92-8790BD177053}"/>
              </a:ext>
            </a:extLst>
          </p:cNvPr>
          <p:cNvSpPr txBox="1"/>
          <p:nvPr/>
        </p:nvSpPr>
        <p:spPr>
          <a:xfrm>
            <a:off x="203018" y="1904299"/>
            <a:ext cx="7627821" cy="1067758"/>
          </a:xfrm>
          <a:prstGeom prst="rect">
            <a:avLst/>
          </a:prstGeom>
          <a:solidFill>
            <a:srgbClr val="5B9BD5">
              <a:lumMod val="20000"/>
              <a:lumOff val="80000"/>
            </a:srgbClr>
          </a:solidFill>
        </p:spPr>
        <p:txBody>
          <a:bodyPr wrap="square">
            <a:noAutofit/>
          </a:bodyPr>
          <a:lstStyle>
            <a:defPPr>
              <a:defRPr lang="th-TH"/>
            </a:defPPr>
            <a:lvl1pPr algn="thaiDist">
              <a:defRPr sz="1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แนวทางการคัดเลือกงานบริการ</a:t>
            </a:r>
            <a:endParaRPr kumimoji="0" lang="en-US" sz="1600" b="0" i="0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233363" marR="0" lvl="0" indent="-122238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600" b="0" i="0" u="none" strike="noStrike" kern="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เป็นงานบริการของกรมที่พัฒนาเป็นระบบอิเล็กทรอนิกส์อยู่แล้ว (</a:t>
            </a:r>
            <a:r>
              <a:rPr kumimoji="0" lang="en-US" sz="1600" b="0" i="0" u="none" strike="noStrike" kern="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L1 / L2) </a:t>
            </a:r>
            <a:r>
              <a:rPr kumimoji="0" lang="th-TH" sz="1600" b="0" i="0" u="none" strike="noStrike" kern="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หรือ </a:t>
            </a:r>
            <a:r>
              <a:rPr kumimoji="0" lang="en-US" sz="1600" b="0" i="0" u="none" strike="noStrike" kern="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L3 </a:t>
            </a:r>
            <a:r>
              <a:rPr kumimoji="0" lang="th-TH" sz="1600" b="0" i="0" u="none" strike="noStrike" kern="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แต่ยังไม่สมบูรณ์ เป้าหมายเพื่อพัฒนางานบริการให้เป็น</a:t>
            </a:r>
            <a:r>
              <a:rPr kumimoji="0" lang="th-TH" sz="1600" b="0" i="0" u="none" strike="noStrike" kern="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ระบบบริการอิเล็กทรอนิกส์ได้ตั้งแต่ต้นจนจบกระบวนการ (</a:t>
            </a:r>
            <a:r>
              <a:rPr kumimoji="0" lang="en-US" sz="1600" b="0" i="0" u="none" strike="noStrike" kern="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End-to-End Process) </a:t>
            </a:r>
            <a:r>
              <a:rPr kumimoji="0" lang="th-TH" sz="1600" b="0" i="0" u="none" strike="noStrike" kern="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และเชื่อมโยงเข้าสู่แพลตฟอร์มดิจิทัลกลาง (</a:t>
            </a:r>
            <a:r>
              <a:rPr kumimoji="0" lang="en-US" sz="1600" b="0" i="0" u="none" strike="noStrike" kern="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Biz / Citizen Portal)</a:t>
            </a:r>
            <a:endParaRPr kumimoji="0" lang="th-TH" sz="1600" b="0" i="0" u="none" strike="noStrike" kern="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233363" marR="0" lvl="0" indent="-122238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600" b="0" i="0" u="none" strike="noStrike" kern="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เป็นงานบริการของกรมที่มีแผนในการพัฒนาเป็นระบบอิเล็กทรอนิกส์ (</a:t>
            </a:r>
            <a:r>
              <a:rPr kumimoji="0" lang="en-US" sz="1600" b="0" i="0" u="none" strike="noStrike" kern="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L1 / L2 / L3) </a:t>
            </a:r>
          </a:p>
          <a:p>
            <a:pPr marL="233363" marR="0" lvl="0" indent="-122238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600" b="0" i="0" u="none" strike="noStrike" kern="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เป็นงานบริการของกรมที่มีคู่มือประชาชน (คู่มือมาตรฐานกลางสำหรับประชาชน ตาม พ.ร.บ.การอำนายความสะดวกฯ &gt;&gt; </a:t>
            </a:r>
            <a:r>
              <a:rPr kumimoji="0" lang="en-US" sz="1600" b="0" i="0" u="none" strike="noStrike" kern="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info.go.th)</a:t>
            </a:r>
            <a:endParaRPr kumimoji="0" lang="th-TH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327634-18C7-6902-235C-056FC1AD6ADD}"/>
              </a:ext>
            </a:extLst>
          </p:cNvPr>
          <p:cNvSpPr txBox="1"/>
          <p:nvPr/>
        </p:nvSpPr>
        <p:spPr>
          <a:xfrm>
            <a:off x="7901776" y="492173"/>
            <a:ext cx="4251860" cy="2412000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เป้าหมายการยกระดับงานบริการ 3 ระดับ ได้แก่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76B183-E258-722B-7D15-775DEC648767}"/>
              </a:ext>
            </a:extLst>
          </p:cNvPr>
          <p:cNvSpPr/>
          <p:nvPr/>
        </p:nvSpPr>
        <p:spPr>
          <a:xfrm>
            <a:off x="203018" y="960869"/>
            <a:ext cx="7627821" cy="886974"/>
          </a:xfrm>
          <a:prstGeom prst="rect">
            <a:avLst/>
          </a:prstGeom>
          <a:solidFill>
            <a:sysClr val="window" lastClr="FFFFFF">
              <a:lumMod val="95000"/>
            </a:sysClr>
          </a:solidFill>
        </p:spPr>
        <p:txBody>
          <a:bodyPr wrap="square">
            <a:spAutoFit/>
          </a:bodyPr>
          <a:lstStyle/>
          <a:p>
            <a:pPr marL="801688" marR="0" lvl="0" indent="-801688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01688" algn="l"/>
              </a:tabLst>
              <a:defRPr/>
            </a:pPr>
            <a:r>
              <a:rPr kumimoji="0" lang="th-TH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คำอธิบาย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	</a:t>
            </a:r>
            <a:endParaRPr kumimoji="0" lang="th-TH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265113" marR="0" lvl="0" indent="-176213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65113" algn="l"/>
              </a:tabLst>
              <a:defRPr/>
            </a:pPr>
            <a:r>
              <a:rPr kumimoji="0" lang="th-TH" sz="1600" b="0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เป็นการประเมินผลสำเร็จของการยกระดับงานบริการของส่วนราชการ ไปสู่การให้บริการผ่านออนไลน์เพื่อลดภาระการเดินทางมาติดต่อราชการ</a:t>
            </a:r>
            <a:r>
              <a:rPr kumimoji="0" lang="th-TH" sz="16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ของประชาชน โดยมีเป้าหมายให้มีการยกระดับงานบริการออนไลน์แบบเบ็ดเสร็จตั้งแต่ต้นจนจบกระบวนการ </a:t>
            </a:r>
            <a:r>
              <a:rPr kumimoji="0" lang="th-TH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End-to-End Process)</a:t>
            </a:r>
            <a:r>
              <a:rPr kumimoji="0" lang="th-TH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ตั้งแต่</a:t>
            </a:r>
            <a:r>
              <a:rPr kumimoji="0" lang="th-TH" sz="1600" b="0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ยื่นคำขอทางอิเล็กทรอนิกส์ </a:t>
            </a:r>
            <a:r>
              <a:rPr kumimoji="0" lang="en-US" sz="1600" b="0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(L1) </a:t>
            </a:r>
            <a:r>
              <a:rPr kumimoji="0" lang="th-TH" sz="1600" b="0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ชำระค่าธรรมเนียม/ค่าบริการทางอิเล็กทรอนิกส์ </a:t>
            </a:r>
            <a:r>
              <a:rPr kumimoji="0" lang="en-US" sz="1600" b="0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(L2) </a:t>
            </a:r>
            <a:r>
              <a:rPr kumimoji="0" lang="th-TH" sz="1600" b="0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(ถ้ามี) และออกเอกสารราชการทางอิเล็กทรอนิกส์ </a:t>
            </a:r>
            <a:r>
              <a:rPr kumimoji="0" lang="en-US" sz="1600" b="0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(L3)</a:t>
            </a:r>
            <a:endParaRPr kumimoji="0" lang="th-TH" sz="1600" b="0" i="0" u="none" strike="noStrike" kern="0" cap="none" spc="-4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7A6128-95D9-62D6-7C58-369BAA7BA891}"/>
              </a:ext>
            </a:extLst>
          </p:cNvPr>
          <p:cNvSpPr/>
          <p:nvPr/>
        </p:nvSpPr>
        <p:spPr>
          <a:xfrm>
            <a:off x="-13648" y="-15861"/>
            <a:ext cx="11627893" cy="41805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601FF2-6CF9-9DA7-0F65-9855FD034968}"/>
              </a:ext>
            </a:extLst>
          </p:cNvPr>
          <p:cNvSpPr txBox="1"/>
          <p:nvPr/>
        </p:nvSpPr>
        <p:spPr>
          <a:xfrm>
            <a:off x="123081" y="-15861"/>
            <a:ext cx="8083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รายละเอียดตัวชี้วัด</a:t>
            </a:r>
            <a:endParaRPr kumimoji="0" lang="th-TH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F12F1B-7B4E-90CB-86D8-42D835759032}"/>
              </a:ext>
            </a:extLst>
          </p:cNvPr>
          <p:cNvSpPr/>
          <p:nvPr/>
        </p:nvSpPr>
        <p:spPr>
          <a:xfrm>
            <a:off x="105788" y="519795"/>
            <a:ext cx="8449622" cy="380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62013" marR="0" lvl="0" indent="-862013" algn="l" defTabSz="114300" rtl="0" eaLnBrk="1" fontAlgn="t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1 (2)</a:t>
            </a: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ระดับความสำเร็จในการสร้างนวัตกรรมในการปรับปรุงกระบวนงาน (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e-Service)  L1/L2/L3 </a:t>
            </a:r>
            <a:endParaRPr kumimoji="0" lang="th-TH" sz="22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16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37681C5E-40EE-4D73-C042-F9B6DFC00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345" y="31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" descr="C:\Users\dathpan\Downloads\056aac9a306aef891367aae43a86394b.jpg">
            <a:extLst>
              <a:ext uri="{FF2B5EF4-FFF2-40B4-BE49-F238E27FC236}">
                <a16:creationId xmlns:a16="http://schemas.microsoft.com/office/drawing/2014/main" id="{1640608E-3758-74A4-9F7F-5F8723DA8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9" t="8192" r="17099" b="14839"/>
          <a:stretch>
            <a:fillRect/>
          </a:stretch>
        </p:blipFill>
        <p:spPr bwMode="auto">
          <a:xfrm>
            <a:off x="8969604" y="-95062"/>
            <a:ext cx="706279" cy="559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18D8D64-E2B1-C514-EB4E-37370D45215F}"/>
              </a:ext>
            </a:extLst>
          </p:cNvPr>
          <p:cNvSpPr/>
          <p:nvPr/>
        </p:nvSpPr>
        <p:spPr>
          <a:xfrm>
            <a:off x="8922972" y="-26305"/>
            <a:ext cx="825578" cy="480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น้ำหนัก</a:t>
            </a:r>
            <a:b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xx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58D0414-FBFB-3D76-544A-A438854E3196}"/>
              </a:ext>
            </a:extLst>
          </p:cNvPr>
          <p:cNvSpPr/>
          <p:nvPr/>
        </p:nvSpPr>
        <p:spPr>
          <a:xfrm>
            <a:off x="7974443" y="730731"/>
            <a:ext cx="1152000" cy="5400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ระดับ 1 </a:t>
            </a:r>
            <a:br>
              <a: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kumimoji="0" lang="th-TH" sz="18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</a:t>
            </a:r>
            <a:r>
              <a: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Level 1 : L1)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799C3F8-48A9-300A-48F1-ED658C902DC9}"/>
              </a:ext>
            </a:extLst>
          </p:cNvPr>
          <p:cNvSpPr/>
          <p:nvPr/>
        </p:nvSpPr>
        <p:spPr>
          <a:xfrm>
            <a:off x="7974443" y="1426089"/>
            <a:ext cx="1152000" cy="5400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ระดับ </a:t>
            </a:r>
            <a:r>
              <a: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</a:t>
            </a:r>
            <a:r>
              <a:rPr kumimoji="0" lang="th-TH" sz="18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br>
              <a: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kumimoji="0" lang="th-TH" sz="18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</a:t>
            </a:r>
            <a:r>
              <a: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Level 2 : L2)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2473C16-1453-12D4-2435-A995E6CC229A}"/>
              </a:ext>
            </a:extLst>
          </p:cNvPr>
          <p:cNvSpPr/>
          <p:nvPr/>
        </p:nvSpPr>
        <p:spPr>
          <a:xfrm>
            <a:off x="7974443" y="2121447"/>
            <a:ext cx="1152000" cy="5400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ระดับ </a:t>
            </a:r>
            <a:r>
              <a: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3</a:t>
            </a:r>
            <a:r>
              <a:rPr kumimoji="0" lang="th-TH" sz="18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br>
              <a: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kumimoji="0" lang="th-TH" sz="18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</a:t>
            </a:r>
            <a:r>
              <a: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Level 3 : L3)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8501C50-711A-4EA0-5E5D-DF43AEB1AB64}"/>
              </a:ext>
            </a:extLst>
          </p:cNvPr>
          <p:cNvSpPr txBox="1"/>
          <p:nvPr/>
        </p:nvSpPr>
        <p:spPr>
          <a:xfrm>
            <a:off x="9126443" y="753019"/>
            <a:ext cx="3027193" cy="494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งานบริการที่ยื่นคำขอและเอกสารที่เกี่ยวข้องผ่านระบบอิเล็กทรอนิกส์ได้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C82F64A-F718-D0FE-612B-B2448F3ABC90}"/>
              </a:ext>
            </a:extLst>
          </p:cNvPr>
          <p:cNvSpPr txBox="1"/>
          <p:nvPr/>
        </p:nvSpPr>
        <p:spPr>
          <a:xfrm>
            <a:off x="9126443" y="1346543"/>
            <a:ext cx="3098129" cy="688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งานบริการที่ยื่นคำขอและชำระค่าธรรมเนียมผ่านทางระบบอิเล็กทรอนิกส์ หรือช่องทางอื่น ๆ และมีการออกใบเสร็จรับเงินทางระบบอิเล็กทรอนิกส์ได้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D7B243E-FCAA-C2DC-A113-3798A7A9B255}"/>
              </a:ext>
            </a:extLst>
          </p:cNvPr>
          <p:cNvSpPr txBox="1"/>
          <p:nvPr/>
        </p:nvSpPr>
        <p:spPr>
          <a:xfrm>
            <a:off x="9126443" y="2057765"/>
            <a:ext cx="3098129" cy="882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งานบริการที่ยื่นคำขอ ชำระค่าธรรมเนียม และออกใบอนุมัติ/ใบอนุญาต/เอกสารทางราชการได้ทางอิเล็กทรอนิกส์หรือการอนุมัติผ่านช่องทางอิเล็กทรอนิกส์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FBB2118-981C-7586-01CB-72AF076AADC4}"/>
              </a:ext>
            </a:extLst>
          </p:cNvPr>
          <p:cNvSpPr txBox="1"/>
          <p:nvPr/>
        </p:nvSpPr>
        <p:spPr>
          <a:xfrm>
            <a:off x="19524800" y="1984097"/>
            <a:ext cx="4176003" cy="1422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เป้าหมาย</a:t>
            </a:r>
            <a:r>
              <a:rPr kumimoji="0" lang="th-TH" sz="2400" b="1" i="0" u="none" strike="noStrike" kern="1200" cap="none" spc="-5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เพื่อพัฒนางานบริการให้เป็น</a:t>
            </a:r>
            <a:r>
              <a:rPr kumimoji="0" lang="th-TH" sz="24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ระบบบริการอิเล็กทรอนิกส์ได้ตั้งแต่ต้นจนจบกระบวนการ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End-to-End Process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และเชื่อมโยงเข้าสู่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แพลตฟอร์มดิจิทัลกลาง 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Biz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/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Citizen Portal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68FFA34D-4216-C5D1-AE45-0C7B5AAF16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1653280"/>
              </p:ext>
            </p:extLst>
          </p:nvPr>
        </p:nvGraphicFramePr>
        <p:xfrm>
          <a:off x="203018" y="2999271"/>
          <a:ext cx="11939287" cy="3412554"/>
        </p:xfrm>
        <a:graphic>
          <a:graphicData uri="http://schemas.openxmlformats.org/drawingml/2006/table">
            <a:tbl>
              <a:tblPr firstRow="1" bandRow="1"/>
              <a:tblGrid>
                <a:gridCol w="1385748">
                  <a:extLst>
                    <a:ext uri="{9D8B030D-6E8A-4147-A177-3AD203B41FA5}">
                      <a16:colId xmlns:a16="http://schemas.microsoft.com/office/drawing/2014/main" val="3457092975"/>
                    </a:ext>
                  </a:extLst>
                </a:gridCol>
                <a:gridCol w="3401875">
                  <a:extLst>
                    <a:ext uri="{9D8B030D-6E8A-4147-A177-3AD203B41FA5}">
                      <a16:colId xmlns:a16="http://schemas.microsoft.com/office/drawing/2014/main" val="1661457189"/>
                    </a:ext>
                  </a:extLst>
                </a:gridCol>
                <a:gridCol w="3073706">
                  <a:extLst>
                    <a:ext uri="{9D8B030D-6E8A-4147-A177-3AD203B41FA5}">
                      <a16:colId xmlns:a16="http://schemas.microsoft.com/office/drawing/2014/main" val="2395773697"/>
                    </a:ext>
                  </a:extLst>
                </a:gridCol>
                <a:gridCol w="4077958">
                  <a:extLst>
                    <a:ext uri="{9D8B030D-6E8A-4147-A177-3AD203B41FA5}">
                      <a16:colId xmlns:a16="http://schemas.microsoft.com/office/drawing/2014/main" val="2019525282"/>
                    </a:ext>
                  </a:extLst>
                </a:gridCol>
              </a:tblGrid>
              <a:tr h="246854">
                <a:tc gridSpan="4"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th-TH" sz="18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เกณฑ์การประเมิน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th-TH" sz="1600" b="1" dirty="0">
                        <a:solidFill>
                          <a:sysClr val="windowText" lastClr="000000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th-TH" sz="1600" b="1" dirty="0">
                        <a:solidFill>
                          <a:sysClr val="windowText" lastClr="000000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th-TH" sz="1600" b="1" dirty="0">
                        <a:solidFill>
                          <a:sysClr val="windowText" lastClr="000000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0841407"/>
                  </a:ext>
                </a:extLst>
              </a:tr>
              <a:tr h="2468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th-TH" sz="16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หลักเกณฑ์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th-TH" sz="16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เป้าหมายขั้นต้น</a:t>
                      </a:r>
                      <a:r>
                        <a:rPr lang="en-US" sz="16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 </a:t>
                      </a:r>
                      <a:r>
                        <a:rPr lang="th-TH" sz="16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6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50</a:t>
                      </a:r>
                      <a:r>
                        <a:rPr lang="th-TH" sz="16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FD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th-TH" sz="16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เป้าหมายมาตรฐาน</a:t>
                      </a:r>
                      <a:r>
                        <a:rPr lang="en-US" sz="16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 </a:t>
                      </a:r>
                      <a:r>
                        <a:rPr lang="th-TH" sz="16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6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75</a:t>
                      </a:r>
                      <a:r>
                        <a:rPr lang="th-TH" sz="16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th-TH" sz="16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เป้าหมายขั้นสูง</a:t>
                      </a:r>
                      <a:r>
                        <a:rPr lang="en-US" sz="16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 </a:t>
                      </a:r>
                      <a:r>
                        <a:rPr lang="th-TH" sz="1600" b="1" dirty="0">
                          <a:solidFill>
                            <a:sysClr val="windowText" lastClr="00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(100)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1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3969053"/>
                  </a:ext>
                </a:extLst>
              </a:tr>
              <a:tr h="756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8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ระดับ 1 (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Level 1)</a:t>
                      </a: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</a:p>
                    <a:p>
                      <a:pPr algn="l">
                        <a:lnSpc>
                          <a:spcPct val="8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การยื่นคำขอ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ยื่นเรื่อง/ยื่นคำทางอออนไลน์ </a:t>
                      </a:r>
                      <a:r>
                        <a:rPr lang="th-TH" sz="1800" b="0" u="sng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800" b="0" u="none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e-form) </a:t>
                      </a:r>
                      <a:r>
                        <a:rPr lang="th-TH" sz="1800" b="0" u="none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แ</a:t>
                      </a:r>
                      <a:r>
                        <a:rPr lang="th-TH" sz="1800" b="0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ต่ยังไม่สามารถแนบเอกสารมาพร้อมกันผ่านระบบได้ โดยให้ประชาชนจัดส่งแยกมาในรูปแบบ </a:t>
                      </a:r>
                      <a:r>
                        <a:rPr lang="en-US" sz="1800" b="0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scan file </a:t>
                      </a:r>
                    </a:p>
                  </a:txBody>
                  <a:tcPr marL="45720" marR="45720" marB="0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spc="-10" baseline="0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มีระบบยื่นเรื่อง/ยื่นคำขอทางออนไลน์ (</a:t>
                      </a:r>
                      <a:r>
                        <a:rPr lang="en-US" sz="1800" b="0" spc="-10" baseline="0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e-form)</a:t>
                      </a:r>
                      <a:r>
                        <a:rPr lang="en-US" sz="1800" b="0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br>
                        <a:rPr lang="th-TH" sz="1800" b="0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th-TH" sz="1800" b="0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ที่</a:t>
                      </a:r>
                      <a:r>
                        <a:rPr lang="th-TH" sz="1800" b="0" u="none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ประชาชนมีความปลอดภัย รักษาข้อมูล</a:t>
                      </a:r>
                      <a:br>
                        <a:rPr lang="th-TH" sz="1800" b="0" u="none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th-TH" sz="1800" b="0" u="none" spc="-30" baseline="0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ส่วนบุคคล </a:t>
                      </a:r>
                      <a:r>
                        <a:rPr lang="th-TH" sz="1800" b="0" spc="-30" baseline="0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และแนบเอกสารประกอบการพิจารณาได้</a:t>
                      </a:r>
                      <a:endParaRPr lang="en-US" sz="1800" b="0" spc="-30" baseline="0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720" marR="45720" marB="0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8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th-TH" sz="1800" b="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ทั้ง </a:t>
                      </a:r>
                      <a:r>
                        <a:rPr lang="en-US" sz="1800" b="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1800" b="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ระดับ ใช้เกณฑ์เดียวกัน โดยแบ่งเป็น </a:t>
                      </a:r>
                      <a:r>
                        <a:rPr lang="en-US" sz="1800" b="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1800" b="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กรณี</a:t>
                      </a:r>
                    </a:p>
                    <a:p>
                      <a:pPr marL="182563" indent="-182563" algn="l">
                        <a:lnSpc>
                          <a:spcPct val="8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8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กรณีงานบริการที่เชื่อมโยงกับ 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Biz Portal</a:t>
                      </a:r>
                      <a:br>
                        <a:rPr lang="th-TH" sz="1800" b="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th-TH" sz="18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ขั้นสูง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: </a:t>
                      </a:r>
                      <a:r>
                        <a:rPr lang="th-TH" sz="18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สามารถให้บริการผ่านระบบ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Biz Portal </a:t>
                      </a:r>
                      <a:r>
                        <a:rPr lang="th-TH" sz="18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ได้ </a:t>
                      </a:r>
                      <a:br>
                        <a:rPr lang="th-TH" sz="18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th-TH" sz="18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ภายในกันยายน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2567</a:t>
                      </a:r>
                    </a:p>
                    <a:p>
                      <a:pPr marL="182563" indent="-182563" algn="l">
                        <a:lnSpc>
                          <a:spcPct val="8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8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กรณีงานบริการที่เชื่อมโยงกับ 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Citizen Portal</a:t>
                      </a:r>
                      <a:br>
                        <a:rPr lang="en-US" sz="1800" b="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th-TH" sz="18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ขั้นสูง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: </a:t>
                      </a:r>
                      <a:r>
                        <a:rPr lang="th-TH" sz="1800" b="0" spc="-4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สามารถให้บริการผ่านระบบบริการออนไลน์ของหน่วยงานได้</a:t>
                      </a:r>
                      <a:r>
                        <a:rPr lang="th-TH" sz="18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b="0" spc="-5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ภายในกันยายน </a:t>
                      </a:r>
                      <a:r>
                        <a:rPr lang="en-US" sz="1800" b="0" spc="-5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2567</a:t>
                      </a:r>
                      <a:r>
                        <a:rPr lang="th-TH" sz="1800" b="0" spc="-5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และมีแผนการเชื่อมโยงระบบบริการผ่าน </a:t>
                      </a:r>
                      <a:r>
                        <a:rPr lang="en-US" sz="1800" b="0" spc="-5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Citizen Portal</a:t>
                      </a:r>
                    </a:p>
                    <a:p>
                      <a:pPr marL="182563" indent="-182563" algn="l">
                        <a:lnSpc>
                          <a:spcPct val="8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3. </a:t>
                      </a:r>
                      <a:r>
                        <a:rPr lang="th-TH" sz="1800" b="1" spc="-4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กรณีเป็นงานบริการที่</a:t>
                      </a:r>
                      <a:r>
                        <a:rPr lang="th-TH" sz="1800" b="1" u="sng" spc="-40" baseline="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ไม่เชื่อมโยง</a:t>
                      </a:r>
                      <a:r>
                        <a:rPr lang="th-TH" sz="1800" b="1" spc="-4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ผ่านระบบ </a:t>
                      </a:r>
                      <a:r>
                        <a:rPr lang="en-US" sz="1800" b="1" spc="-4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Biz</a:t>
                      </a:r>
                      <a:r>
                        <a:rPr lang="th-TH" sz="1800" b="1" spc="-4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/</a:t>
                      </a:r>
                      <a:r>
                        <a:rPr lang="en-US" sz="1800" b="1" spc="-4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Citizen Portal</a:t>
                      </a:r>
                      <a:br>
                        <a:rPr lang="th-TH" sz="18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th-TH" sz="18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ขั้นสูง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: </a:t>
                      </a:r>
                      <a:r>
                        <a:rPr lang="th-TH" sz="1800" b="0" kern="1200" spc="-4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สามารถให้บริการผ่านระบบบริการออนไลน์ของหน่วยงานได้</a:t>
                      </a:r>
                      <a:r>
                        <a:rPr lang="th-TH" sz="18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b="0" spc="-3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ภายใน</a:t>
                      </a:r>
                      <a:r>
                        <a:rPr lang="th-TH" sz="1800" b="0" spc="-30" baseline="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กันยายน</a:t>
                      </a:r>
                      <a:r>
                        <a:rPr lang="th-TH" sz="1800" b="0" spc="-3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256</a:t>
                      </a:r>
                      <a:r>
                        <a:rPr lang="en-US" sz="1800" b="0" spc="-3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7</a:t>
                      </a:r>
                      <a:r>
                        <a:rPr lang="th-TH" sz="1800" b="0" spc="-3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b="0" spc="-30" baseline="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และรายงานผลจำนวนผู้ใช้บริการผ่านระบบฯ</a:t>
                      </a:r>
                      <a:r>
                        <a:rPr lang="th-TH" sz="1800" b="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(ข้อมูล ณ </a:t>
                      </a:r>
                      <a:r>
                        <a:rPr lang="en-US" sz="1800" b="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30 </a:t>
                      </a:r>
                      <a:r>
                        <a:rPr lang="th-TH" sz="1800" b="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กันยายน </a:t>
                      </a:r>
                      <a:r>
                        <a:rPr lang="en-US" sz="1800" b="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2567</a:t>
                      </a:r>
                      <a:r>
                        <a:rPr lang="th-TH" sz="1800" b="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</a:t>
                      </a:r>
                      <a:r>
                        <a:rPr lang="th-TH" sz="18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720" marR="45720" marB="0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1062997"/>
                  </a:ext>
                </a:extLst>
              </a:tr>
              <a:tr h="756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8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ระดับ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(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Level 2)</a:t>
                      </a: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การชำระค่าธรรมเนียม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ยื่นชำระผ่านช่องทางอื่น ๆ ได้โดยประชาชนไม่ต้องเดินทางไปติดต่อ ณ สำนักงาน เช่น </a:t>
                      </a:r>
                      <a:r>
                        <a:rPr lang="en-US" sz="1800" b="0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counter </a:t>
                      </a:r>
                      <a:r>
                        <a:rPr lang="th-TH" sz="1800" b="0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ธนาคาร, </a:t>
                      </a:r>
                      <a:r>
                        <a:rPr lang="en-US" sz="1800" b="0" spc="-20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Counter service, 7-ELEVEN </a:t>
                      </a:r>
                      <a:r>
                        <a:rPr lang="th-TH" sz="1800" b="0" spc="-20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เป็นต้น</a:t>
                      </a:r>
                      <a:r>
                        <a:rPr lang="th-TH" sz="1800" b="0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endParaRPr lang="en-US" sz="1800" b="0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720" marR="45720" marB="0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ยื่นชำระผ่านระบบออนไลน์ของหน่วยงาน</a:t>
                      </a:r>
                      <a:r>
                        <a:rPr lang="en-US" sz="1800" b="0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br>
                        <a:rPr lang="th-TH" sz="1800" b="0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th-TH" sz="18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หรือของหน่วยงานอื่น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*</a:t>
                      </a:r>
                      <a:r>
                        <a:rPr lang="th-TH" sz="1800" b="0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และ/หรือออก</a:t>
                      </a:r>
                      <a:r>
                        <a:rPr lang="th-TH" sz="18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ใบเสร็จรับเงินอิเล็กทรอนิกส์ได้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720" marR="45720" marB="0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720" marR="4572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25542"/>
                  </a:ext>
                </a:extLst>
              </a:tr>
              <a:tr h="6389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8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ระดับ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3 (Level 3)</a:t>
                      </a:r>
                    </a:p>
                    <a:p>
                      <a:pPr algn="l">
                        <a:lnSpc>
                          <a:spcPct val="8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การออกเอกสารอิเล็กทรอนิกส์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8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th-TH" sz="1800" b="0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ออกเอกสารเป็นเอกสารอิเล็กทรอนิกส์ </a:t>
                      </a:r>
                      <a:br>
                        <a:rPr lang="en-US" sz="1800" b="0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th-TH" sz="1800" b="0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800" b="0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e-License/e-Certificate/e-Document) </a:t>
                      </a:r>
                      <a:br>
                        <a:rPr lang="en-US" sz="1800" b="0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th-TH" sz="1800" b="0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ผ่านทาง</a:t>
                      </a:r>
                      <a:r>
                        <a:rPr lang="en-US" sz="1800" b="0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Mobile </a:t>
                      </a:r>
                      <a:r>
                        <a:rPr lang="th-TH" sz="1800" b="0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หรือ  เว็บไซต์</a:t>
                      </a:r>
                      <a:endParaRPr lang="en-US" sz="1800" b="0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720" marR="45720" marB="0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lnSpc>
                          <a:spcPct val="8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th-TH" sz="1800" b="0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ออกเอกสารเป็นเอกสารอิเล็กทรอนิกส์</a:t>
                      </a:r>
                      <a:r>
                        <a:rPr lang="en-US" sz="1800" b="0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br>
                        <a:rPr lang="th-TH" sz="1800" b="0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th-TH" sz="1800" b="0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800" b="0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e-License/e-Certificate/e-Document) </a:t>
                      </a:r>
                      <a:r>
                        <a:rPr lang="th-TH" sz="1800" b="0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ตามมาตรฐาน </a:t>
                      </a:r>
                      <a:r>
                        <a:rPr lang="en-US" sz="1800" b="0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ETDA</a:t>
                      </a:r>
                      <a:r>
                        <a:rPr lang="th-TH" sz="1800" b="0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ผ่านทาง</a:t>
                      </a:r>
                      <a:r>
                        <a:rPr lang="en-US" sz="1800" b="0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Mobile </a:t>
                      </a:r>
                      <a:r>
                        <a:rPr lang="th-TH" sz="1800" b="0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หรือ เว็บไซต์ และผู้รับบริการสามารถ </a:t>
                      </a:r>
                      <a:r>
                        <a:rPr lang="en-US" sz="1800" b="0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print out </a:t>
                      </a:r>
                      <a:r>
                        <a:rPr lang="th-TH" sz="1800" b="0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เอกสารได้ </a:t>
                      </a:r>
                      <a:endParaRPr lang="en-US" sz="1800" b="0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720" marR="45720" marB="0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5720" marR="45720" marB="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1510502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25DD2E84-1001-555A-CA2C-76FFFEB71B3A}"/>
              </a:ext>
            </a:extLst>
          </p:cNvPr>
          <p:cNvSpPr txBox="1"/>
          <p:nvPr/>
        </p:nvSpPr>
        <p:spPr>
          <a:xfrm>
            <a:off x="5138554" y="3016937"/>
            <a:ext cx="70534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เงื่อนไขการประเมิน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กำหนดให้ส่วนราชการรายงานผลจำนวนผู้ใช้บริการผ่านระบบบริการออนไลน์ ในรอบรายงาน 12 เดือน ประกอบการพิจารณา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</a:p>
        </p:txBody>
      </p:sp>
      <p:sp>
        <p:nvSpPr>
          <p:cNvPr id="26" name="Slide Number Placeholder 36">
            <a:extLst>
              <a:ext uri="{FF2B5EF4-FFF2-40B4-BE49-F238E27FC236}">
                <a16:creationId xmlns:a16="http://schemas.microsoft.com/office/drawing/2014/main" id="{DA08D895-EDD4-8D7F-0032-E797FE0F1669}"/>
              </a:ext>
            </a:extLst>
          </p:cNvPr>
          <p:cNvSpPr txBox="1">
            <a:spLocks/>
          </p:cNvSpPr>
          <p:nvPr/>
        </p:nvSpPr>
        <p:spPr>
          <a:xfrm>
            <a:off x="9399105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87E290-76B0-4EA1-9FB1-BF333C18EEE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2DB733-E449-3211-A4AC-D1B957C3722C}"/>
              </a:ext>
            </a:extLst>
          </p:cNvPr>
          <p:cNvSpPr txBox="1"/>
          <p:nvPr/>
        </p:nvSpPr>
        <p:spPr>
          <a:xfrm>
            <a:off x="203017" y="6078565"/>
            <a:ext cx="7915265" cy="320088"/>
          </a:xfrm>
          <a:prstGeom prst="rect">
            <a:avLst/>
          </a:prstGeom>
          <a:solidFill>
            <a:srgbClr val="4472C4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หมายเหตุ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 *  </a:t>
            </a:r>
            <a:r>
              <a:rPr kumimoji="0" lang="th-TH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เช่น ระบบชำระเงินกลางของบริการภาครัฐ (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e-Payment Portal of Government)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Google Shape;317;p8">
            <a:extLst>
              <a:ext uri="{FF2B5EF4-FFF2-40B4-BE49-F238E27FC236}">
                <a16:creationId xmlns:a16="http://schemas.microsoft.com/office/drawing/2014/main" id="{9825B1E9-79EE-0020-3CBF-F970A1319844}"/>
              </a:ext>
            </a:extLst>
          </p:cNvPr>
          <p:cNvSpPr/>
          <p:nvPr/>
        </p:nvSpPr>
        <p:spPr>
          <a:xfrm>
            <a:off x="203017" y="6390518"/>
            <a:ext cx="9965552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628650" marR="0" lvl="0" indent="-62865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Sarabun"/>
              <a:buNone/>
              <a:tabLst>
                <a:tab pos="628650" algn="l"/>
              </a:tabLst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เงื่อนไข 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: 	ส่วนราชการรายงานความก้าวหน้าของการดำเนินการมายังสำนักงาน </a:t>
            </a:r>
            <a:r>
              <a:rPr kumimoji="0" lang="th-TH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ก.พ.ร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. </a:t>
            </a:r>
            <a:r>
              <a:rPr kumimoji="0" lang="th-TH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เป็นประจำทุกเดือน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 ภายในวันที่ 15 ของเดือน</a:t>
            </a:r>
            <a:b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</a:b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โดยเริ่มตั้งแต่วันที่ 15 พฤศจิกายน 2566 จนถึงวันที่ 15 กันยายน 2567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 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7B1F16-2433-7A6E-87D2-ECD8619FF76F}"/>
              </a:ext>
            </a:extLst>
          </p:cNvPr>
          <p:cNvSpPr txBox="1"/>
          <p:nvPr/>
        </p:nvSpPr>
        <p:spPr>
          <a:xfrm>
            <a:off x="9804400" y="-18433"/>
            <a:ext cx="1809845" cy="417600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เกณฑ์การประเมิน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31422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3D6C4FE-B3E9-0035-4693-2A71CBB873AA}"/>
              </a:ext>
            </a:extLst>
          </p:cNvPr>
          <p:cNvSpPr/>
          <p:nvPr/>
        </p:nvSpPr>
        <p:spPr>
          <a:xfrm>
            <a:off x="631072" y="176983"/>
            <a:ext cx="122735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altLang="th-TH" sz="3600" b="1" kern="0" spc="-40" dirty="0">
                <a:solidFill>
                  <a:prstClr val="white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กลไกการสนับสนุนการพัฒนา </a:t>
            </a:r>
            <a:r>
              <a:rPr lang="en-US" altLang="th-TH" sz="3600" b="1" kern="0" spc="-40" dirty="0">
                <a:solidFill>
                  <a:prstClr val="white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e-Service </a:t>
            </a:r>
            <a:r>
              <a:rPr lang="th-TH" altLang="th-TH" sz="3600" b="1" kern="0" spc="-40" dirty="0">
                <a:solidFill>
                  <a:prstClr val="white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ของส่วนราชการ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D555EEB-B991-6F41-A957-99CDFF3BCDAA}"/>
              </a:ext>
            </a:extLst>
          </p:cNvPr>
          <p:cNvGrpSpPr/>
          <p:nvPr/>
        </p:nvGrpSpPr>
        <p:grpSpPr>
          <a:xfrm>
            <a:off x="488114" y="1186781"/>
            <a:ext cx="1368832" cy="822960"/>
            <a:chOff x="2237514" y="4020147"/>
            <a:chExt cx="1676471" cy="1154805"/>
          </a:xfrm>
        </p:grpSpPr>
        <p:pic>
          <p:nvPicPr>
            <p:cNvPr id="5" name="Picture 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FD7981AE-C393-71B4-E4ED-FAC5CD3347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54" t="5699" r="6038" b="8707"/>
            <a:stretch/>
          </p:blipFill>
          <p:spPr>
            <a:xfrm>
              <a:off x="2316386" y="4020147"/>
              <a:ext cx="1597599" cy="115480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C429825-42B3-65AF-3C06-EF753CA95557}"/>
                </a:ext>
              </a:extLst>
            </p:cNvPr>
            <p:cNvSpPr txBox="1"/>
            <p:nvPr/>
          </p:nvSpPr>
          <p:spPr>
            <a:xfrm>
              <a:off x="2237514" y="4873243"/>
              <a:ext cx="731520" cy="1733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00" dirty="0">
                  <a:solidFill>
                    <a:prstClr val="white">
                      <a:lumMod val="75000"/>
                    </a:prstClr>
                  </a:solidFill>
                  <a:latin typeface="Tahoma" pitchFamily="34" charset="0"/>
                  <a:cs typeface="Tahoma" pitchFamily="34" charset="0"/>
                </a:rPr>
                <a:t>www.freepik.com</a:t>
              </a: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EB966C54-61D0-9FA8-D4D6-F9B79D27AD9C}"/>
              </a:ext>
            </a:extLst>
          </p:cNvPr>
          <p:cNvSpPr/>
          <p:nvPr/>
        </p:nvSpPr>
        <p:spPr>
          <a:xfrm>
            <a:off x="546137" y="1155991"/>
            <a:ext cx="182880" cy="18288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D8947C-1EA8-DB45-49CD-852FA7FB75D1}"/>
              </a:ext>
            </a:extLst>
          </p:cNvPr>
          <p:cNvSpPr txBox="1"/>
          <p:nvPr/>
        </p:nvSpPr>
        <p:spPr>
          <a:xfrm>
            <a:off x="1789746" y="1345636"/>
            <a:ext cx="9759557" cy="43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base">
              <a:lnSpc>
                <a:spcPts val="2800"/>
              </a:lnSpc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2000" b="1" spc="-40" dirty="0">
                <a:solidFill>
                  <a:srgbClr val="0000FF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lang="th-TH" sz="2000" b="1" spc="-40" dirty="0">
                <a:solidFill>
                  <a:srgbClr val="0000FF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ทีมขับเคลื่อน </a:t>
            </a:r>
            <a:r>
              <a:rPr lang="en-US" sz="2000" b="1" spc="-40" dirty="0">
                <a:solidFill>
                  <a:srgbClr val="0000FF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e-Service </a:t>
            </a:r>
            <a:r>
              <a:rPr lang="th-TH" sz="2000" b="1" spc="-40" dirty="0">
                <a:solidFill>
                  <a:srgbClr val="0000FF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ช่วยเหลือ</a:t>
            </a:r>
            <a:r>
              <a:rPr lang="th-TH" sz="2000" b="1" spc="-40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ให้คำปรึกษาการพัฒนา </a:t>
            </a:r>
            <a:r>
              <a:rPr lang="en-US" sz="2000" b="1" spc="-40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e-Service</a:t>
            </a:r>
            <a:r>
              <a:rPr lang="th-TH" sz="2000" b="1" spc="-40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ของส่วนราชการ</a:t>
            </a:r>
            <a:endParaRPr lang="en-US" sz="2000" b="1" spc="-40" dirty="0">
              <a:solidFill>
                <a:prstClr val="black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B0DFC1-795B-83D1-938D-337C6C0558B0}"/>
              </a:ext>
            </a:extLst>
          </p:cNvPr>
          <p:cNvSpPr txBox="1"/>
          <p:nvPr/>
        </p:nvSpPr>
        <p:spPr>
          <a:xfrm>
            <a:off x="2142273" y="1930219"/>
            <a:ext cx="2838893" cy="369332"/>
          </a:xfrm>
          <a:prstGeom prst="rect">
            <a:avLst/>
          </a:prstGeom>
          <a:solidFill>
            <a:srgbClr val="4EB3CF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OPDC Team e-Service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6E3AF2-3849-834F-A008-CF31E5B0CC05}"/>
              </a:ext>
            </a:extLst>
          </p:cNvPr>
          <p:cNvSpPr txBox="1"/>
          <p:nvPr/>
        </p:nvSpPr>
        <p:spPr>
          <a:xfrm>
            <a:off x="7898031" y="1937271"/>
            <a:ext cx="3755253" cy="369332"/>
          </a:xfrm>
          <a:prstGeom prst="rect">
            <a:avLst/>
          </a:prstGeom>
          <a:solidFill>
            <a:srgbClr val="4EB3CF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OPDC Team e-Service : 12 Agenda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5E023C-F65D-E279-0B98-2E3336B8A4BF}"/>
              </a:ext>
            </a:extLst>
          </p:cNvPr>
          <p:cNvSpPr txBox="1"/>
          <p:nvPr/>
        </p:nvSpPr>
        <p:spPr>
          <a:xfrm>
            <a:off x="7485321" y="2621157"/>
            <a:ext cx="4167963" cy="923330"/>
          </a:xfrm>
          <a:prstGeom prst="rect">
            <a:avLst/>
          </a:prstGeom>
          <a:noFill/>
          <a:ln>
            <a:solidFill>
              <a:srgbClr val="0000FF"/>
            </a:solidFill>
            <a:prstDash val="dash"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ทีมกองดิจิทัลฯ </a:t>
            </a:r>
            <a:r>
              <a:rPr lang="en-US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A1 (Digital ID) A6 (Ease of traveling)</a:t>
            </a:r>
          </a:p>
          <a:p>
            <a:pPr marL="989013" indent="84138">
              <a:defRPr/>
            </a:pPr>
            <a:r>
              <a:rPr lang="en-US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A7 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(ช่วยเหลือแรงงาน) </a:t>
            </a:r>
            <a:r>
              <a:rPr lang="en-US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A8 (NSW)</a:t>
            </a:r>
          </a:p>
          <a:p>
            <a:pPr marL="989013" indent="84138">
              <a:defRPr/>
            </a:pPr>
            <a:r>
              <a:rPr lang="en-US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A10 (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แจ้งเตือนสิทธิ์)</a:t>
            </a:r>
            <a:endParaRPr lang="en-US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D269E8-DFF1-F025-83D4-8B48A8CDA267}"/>
              </a:ext>
            </a:extLst>
          </p:cNvPr>
          <p:cNvSpPr txBox="1"/>
          <p:nvPr/>
        </p:nvSpPr>
        <p:spPr>
          <a:xfrm>
            <a:off x="7485320" y="3809539"/>
            <a:ext cx="4167963" cy="369332"/>
          </a:xfrm>
          <a:prstGeom prst="rect">
            <a:avLst/>
          </a:prstGeom>
          <a:noFill/>
          <a:ln>
            <a:solidFill>
              <a:srgbClr val="0000FF"/>
            </a:solidFill>
            <a:prstDash val="dash"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ทีมกองนวัตกรรมฯ </a:t>
            </a:r>
            <a:r>
              <a:rPr lang="en-US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A3 (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ชำระภาษีที่ดิน</a:t>
            </a:r>
            <a:r>
              <a:rPr lang="en-US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0C804D-C8F8-2DF6-69E0-DC265FB76C2D}"/>
              </a:ext>
            </a:extLst>
          </p:cNvPr>
          <p:cNvSpPr txBox="1"/>
          <p:nvPr/>
        </p:nvSpPr>
        <p:spPr>
          <a:xfrm>
            <a:off x="7485320" y="4463271"/>
            <a:ext cx="4167963" cy="923330"/>
          </a:xfrm>
          <a:prstGeom prst="rect">
            <a:avLst/>
          </a:prstGeom>
          <a:noFill/>
          <a:ln>
            <a:solidFill>
              <a:srgbClr val="0000FF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1073150" indent="-1073150">
              <a:defRPr/>
            </a:pP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ทีม </a:t>
            </a:r>
            <a:r>
              <a:rPr lang="en-US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e-Service &amp; Desk Officer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A2 (One ID One SMEs)</a:t>
            </a:r>
            <a:br>
              <a:rPr lang="en-US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b="1" spc="-5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A4 (HSSS) A5 (GAP) A9 </a:t>
            </a:r>
            <a:r>
              <a:rPr lang="th-TH" b="1" spc="-5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(ขึ้นทะเบียนเกษตรกร)</a:t>
            </a:r>
          </a:p>
          <a:p>
            <a:pPr marL="1073150">
              <a:defRPr/>
            </a:pPr>
            <a:r>
              <a:rPr lang="en-US" b="1" spc="-5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A11 (</a:t>
            </a:r>
            <a:r>
              <a:rPr lang="th-TH" b="1" spc="-5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ออกบัตรสุขภาพ) </a:t>
            </a:r>
            <a:r>
              <a:rPr lang="en-US" b="1" spc="-5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A12 </a:t>
            </a:r>
            <a:r>
              <a:rPr lang="th-TH" b="1" spc="-5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(รับเรื่องร้องเรียน)</a:t>
            </a:r>
            <a:endParaRPr lang="en-US" b="1" spc="-5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6C166A7-6DA9-0406-C91E-FA0FE36D313C}"/>
              </a:ext>
            </a:extLst>
          </p:cNvPr>
          <p:cNvCxnSpPr>
            <a:stCxn id="9" idx="3"/>
            <a:endCxn id="10" idx="1"/>
          </p:cNvCxnSpPr>
          <p:nvPr/>
        </p:nvCxnSpPr>
        <p:spPr>
          <a:xfrm>
            <a:off x="4981166" y="2114885"/>
            <a:ext cx="2916865" cy="7052"/>
          </a:xfrm>
          <a:prstGeom prst="straightConnector1">
            <a:avLst/>
          </a:prstGeom>
          <a:noFill/>
          <a:ln w="19050" cap="flat" cmpd="sng" algn="ctr">
            <a:solidFill>
              <a:srgbClr val="99CB38"/>
            </a:solidFill>
            <a:prstDash val="sysDot"/>
            <a:miter lim="800000"/>
            <a:tailEnd type="triangle"/>
          </a:ln>
          <a:effectLst/>
        </p:spPr>
      </p:cxn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91320E2D-558E-28CB-D68B-3CE37C3B92A9}"/>
              </a:ext>
            </a:extLst>
          </p:cNvPr>
          <p:cNvCxnSpPr>
            <a:endCxn id="13" idx="1"/>
          </p:cNvCxnSpPr>
          <p:nvPr/>
        </p:nvCxnSpPr>
        <p:spPr>
          <a:xfrm rot="16200000" flipH="1">
            <a:off x="5573458" y="3013073"/>
            <a:ext cx="2802999" cy="1020725"/>
          </a:xfrm>
          <a:prstGeom prst="bentConnector2">
            <a:avLst/>
          </a:prstGeom>
          <a:noFill/>
          <a:ln w="6350" cap="flat" cmpd="sng" algn="ctr">
            <a:solidFill>
              <a:srgbClr val="99CB38"/>
            </a:solidFill>
            <a:prstDash val="sysDot"/>
            <a:miter lim="800000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EE0C3E9-EDA1-362C-3DB8-0E027478F27A}"/>
              </a:ext>
            </a:extLst>
          </p:cNvPr>
          <p:cNvCxnSpPr>
            <a:endCxn id="11" idx="1"/>
          </p:cNvCxnSpPr>
          <p:nvPr/>
        </p:nvCxnSpPr>
        <p:spPr>
          <a:xfrm>
            <a:off x="6496493" y="3048461"/>
            <a:ext cx="882502" cy="0"/>
          </a:xfrm>
          <a:prstGeom prst="line">
            <a:avLst/>
          </a:prstGeom>
          <a:noFill/>
          <a:ln w="6350" cap="flat" cmpd="sng" algn="ctr">
            <a:solidFill>
              <a:srgbClr val="99CB38"/>
            </a:solidFill>
            <a:prstDash val="sysDot"/>
            <a:miter lim="800000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F978B03-DD6A-E158-92FE-5B244D0E9BD8}"/>
              </a:ext>
            </a:extLst>
          </p:cNvPr>
          <p:cNvCxnSpPr/>
          <p:nvPr/>
        </p:nvCxnSpPr>
        <p:spPr>
          <a:xfrm>
            <a:off x="6496493" y="3955773"/>
            <a:ext cx="882502" cy="0"/>
          </a:xfrm>
          <a:prstGeom prst="line">
            <a:avLst/>
          </a:prstGeom>
          <a:noFill/>
          <a:ln w="6350" cap="flat" cmpd="sng" algn="ctr">
            <a:solidFill>
              <a:srgbClr val="99CB38"/>
            </a:solidFill>
            <a:prstDash val="sysDot"/>
            <a:miter lim="800000"/>
          </a:ln>
          <a:effectLst/>
        </p:spPr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53C6A3-3865-A720-5474-3CA2799E02AB}"/>
              </a:ext>
            </a:extLst>
          </p:cNvPr>
          <p:cNvGrpSpPr/>
          <p:nvPr/>
        </p:nvGrpSpPr>
        <p:grpSpPr>
          <a:xfrm>
            <a:off x="424927" y="5405794"/>
            <a:ext cx="1364819" cy="914400"/>
            <a:chOff x="5433427" y="3967046"/>
            <a:chExt cx="1870811" cy="1168510"/>
          </a:xfrm>
        </p:grpSpPr>
        <p:pic>
          <p:nvPicPr>
            <p:cNvPr id="19" name="Picture 18" descr="A group of people standing in front of a sign&#10;&#10;Description automatically generated with low confidence">
              <a:extLst>
                <a:ext uri="{FF2B5EF4-FFF2-40B4-BE49-F238E27FC236}">
                  <a16:creationId xmlns:a16="http://schemas.microsoft.com/office/drawing/2014/main" id="{7A9638BE-A87F-A6D1-3BCD-E1C05E949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3427" y="3967046"/>
              <a:ext cx="1870811" cy="116851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002C70E-9C53-B549-AE77-C496B1595AD2}"/>
                </a:ext>
              </a:extLst>
            </p:cNvPr>
            <p:cNvSpPr txBox="1"/>
            <p:nvPr/>
          </p:nvSpPr>
          <p:spPr>
            <a:xfrm>
              <a:off x="6205992" y="4742810"/>
              <a:ext cx="731520" cy="1590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00" dirty="0">
                  <a:solidFill>
                    <a:prstClr val="white">
                      <a:lumMod val="75000"/>
                    </a:prstClr>
                  </a:solidFill>
                  <a:latin typeface="Tahoma" pitchFamily="34" charset="0"/>
                  <a:cs typeface="Tahoma" pitchFamily="34" charset="0"/>
                </a:rPr>
                <a:t>www.freepik.com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18F1FE9-2BC5-FC68-F549-1AABAF9E0B4A}"/>
              </a:ext>
            </a:extLst>
          </p:cNvPr>
          <p:cNvSpPr txBox="1"/>
          <p:nvPr/>
        </p:nvSpPr>
        <p:spPr>
          <a:xfrm>
            <a:off x="1730894" y="5350241"/>
            <a:ext cx="3582831" cy="783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base">
              <a:lnSpc>
                <a:spcPts val="2800"/>
              </a:lnSpc>
              <a:spcBef>
                <a:spcPts val="300"/>
              </a:spcBef>
              <a:spcAft>
                <a:spcPct val="0"/>
              </a:spcAft>
              <a:buSzPct val="105000"/>
              <a:buFont typeface="Wingdings" panose="05000000000000000000" pitchFamily="2" charset="2"/>
              <a:buChar char="Ø"/>
              <a:defRPr/>
            </a:pPr>
            <a:r>
              <a:rPr lang="th-TH" b="1" spc="-40" dirty="0">
                <a:solidFill>
                  <a:srgbClr val="0000FF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จัดให้มีช่องทางติดต่อสื่อสาร </a:t>
            </a:r>
            <a:r>
              <a:rPr lang="en-US" b="1" spc="-40" dirty="0">
                <a:solidFill>
                  <a:srgbClr val="0000FF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: </a:t>
            </a:r>
            <a:r>
              <a:rPr lang="th-TH" b="1" spc="-40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ส่วนราชการกับ</a:t>
            </a:r>
            <a:br>
              <a:rPr lang="en-US" b="1" spc="-40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lang="th-TH" b="1" spc="-40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สำนักงาน ก.พ.ร.</a:t>
            </a:r>
            <a:r>
              <a:rPr lang="en-US" b="1" spc="-40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lang="th-TH" b="1" spc="-40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สมาชิกกลุ่มไลน์มี จำนวน </a:t>
            </a:r>
            <a:r>
              <a:rPr lang="en-US" b="1" spc="-40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377</a:t>
            </a:r>
            <a:r>
              <a:rPr lang="th-TH" b="1" spc="-40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คน</a:t>
            </a:r>
            <a:endParaRPr lang="en-US" b="1" spc="-40" dirty="0">
              <a:solidFill>
                <a:prstClr val="black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9B2019B-8ABB-B44C-5170-65434F93A323}"/>
              </a:ext>
            </a:extLst>
          </p:cNvPr>
          <p:cNvSpPr/>
          <p:nvPr/>
        </p:nvSpPr>
        <p:spPr>
          <a:xfrm>
            <a:off x="445150" y="5423458"/>
            <a:ext cx="182880" cy="18288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CE9A85-9AA4-EA41-7ABC-D24788CC34A0}"/>
              </a:ext>
            </a:extLst>
          </p:cNvPr>
          <p:cNvSpPr txBox="1"/>
          <p:nvPr/>
        </p:nvSpPr>
        <p:spPr>
          <a:xfrm>
            <a:off x="2857851" y="6238025"/>
            <a:ext cx="21945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ts val="300"/>
              </a:spcBef>
              <a:spcAft>
                <a:spcPct val="0"/>
              </a:spcAft>
              <a:defRPr/>
            </a:pPr>
            <a:r>
              <a:rPr lang="en-US" sz="1600" b="1" spc="-40" dirty="0">
                <a:solidFill>
                  <a:srgbClr val="44546A"/>
                </a:solidFill>
                <a:latin typeface="Tahoma" pitchFamily="34" charset="0"/>
                <a:ea typeface="Tahoma" panose="020B0604030504040204" pitchFamily="34" charset="0"/>
                <a:cs typeface="Tahoma" pitchFamily="34" charset="0"/>
              </a:rPr>
              <a:t>e-Service @OPDC</a:t>
            </a:r>
          </a:p>
        </p:txBody>
      </p:sp>
      <p:pic>
        <p:nvPicPr>
          <p:cNvPr id="24" name="Picture 2" descr="ผลการค้นหารูปภาพสำหรับ line สนเน">
            <a:extLst>
              <a:ext uri="{FF2B5EF4-FFF2-40B4-BE49-F238E27FC236}">
                <a16:creationId xmlns:a16="http://schemas.microsoft.com/office/drawing/2014/main" id="{CE832DBE-BACA-4119-C8F4-C18B59598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699" y="6133916"/>
            <a:ext cx="539252" cy="578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055F3560-C37B-D2A8-0D34-3DF9ECEF0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163" y="5423458"/>
            <a:ext cx="1185184" cy="127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D4BD99F-7B85-41DC-A366-A68BB6D1A311}"/>
              </a:ext>
            </a:extLst>
          </p:cNvPr>
          <p:cNvSpPr txBox="1"/>
          <p:nvPr/>
        </p:nvSpPr>
        <p:spPr>
          <a:xfrm>
            <a:off x="6822698" y="5740647"/>
            <a:ext cx="5181459" cy="937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80000"/>
              </a:lnSpc>
              <a:defRPr/>
            </a:pPr>
            <a:r>
              <a:rPr lang="en-US" sz="24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*</a:t>
            </a:r>
            <a:r>
              <a:rPr lang="th-TH" sz="24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	</a:t>
            </a:r>
            <a:r>
              <a:rPr lang="th-TH" sz="2400" b="1" u="sng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ติดตามความก้าวหน้าเป็นประจำทุกเดือน </a:t>
            </a:r>
            <a:br>
              <a:rPr lang="th-TH" sz="24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4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ภายในวันที่ 15 ของเดือน เริ่ม 15 พ.ย. 66 ถึง 15 ก.ย. 67</a:t>
            </a:r>
            <a:br>
              <a:rPr lang="en-US" sz="24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0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(รวมรายงาน </a:t>
            </a:r>
            <a:r>
              <a:rPr lang="en-US" sz="20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11 </a:t>
            </a:r>
            <a:r>
              <a:rPr lang="th-TH" sz="20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ครั้ง)</a:t>
            </a:r>
            <a:endParaRPr lang="en-US" sz="2400" dirty="0">
              <a:solidFill>
                <a:srgbClr val="0000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3050437-D927-2492-9B9F-3324632887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75" y="2388201"/>
            <a:ext cx="6372508" cy="2635915"/>
          </a:xfrm>
          <a:prstGeom prst="rect">
            <a:avLst/>
          </a:prstGeom>
        </p:spPr>
      </p:pic>
      <p:sp>
        <p:nvSpPr>
          <p:cNvPr id="28" name="Arrow: Down 27">
            <a:extLst>
              <a:ext uri="{FF2B5EF4-FFF2-40B4-BE49-F238E27FC236}">
                <a16:creationId xmlns:a16="http://schemas.microsoft.com/office/drawing/2014/main" id="{9738CB57-BB90-3C88-7D32-1792F3203702}"/>
              </a:ext>
            </a:extLst>
          </p:cNvPr>
          <p:cNvSpPr/>
          <p:nvPr/>
        </p:nvSpPr>
        <p:spPr>
          <a:xfrm rot="16200000">
            <a:off x="4882436" y="6292025"/>
            <a:ext cx="360000" cy="252000"/>
          </a:xfrm>
          <a:prstGeom prst="downArrow">
            <a:avLst/>
          </a:prstGeom>
          <a:solidFill>
            <a:sysClr val="window" lastClr="FFFFFF">
              <a:lumMod val="6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9" name="Slide Number Placeholder 36">
            <a:extLst>
              <a:ext uri="{FF2B5EF4-FFF2-40B4-BE49-F238E27FC236}">
                <a16:creationId xmlns:a16="http://schemas.microsoft.com/office/drawing/2014/main" id="{6BB5C7AC-4FA5-3588-1898-1742480A68DB}"/>
              </a:ext>
            </a:extLst>
          </p:cNvPr>
          <p:cNvSpPr txBox="1">
            <a:spLocks/>
          </p:cNvSpPr>
          <p:nvPr/>
        </p:nvSpPr>
        <p:spPr>
          <a:xfrm>
            <a:off x="9399105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C787E290-76B0-4EA1-9FB1-BF333C18EEE2}" type="slidenum">
              <a:rPr lang="en-US" sz="180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pPr algn="r">
                <a:defRPr/>
              </a:pPr>
              <a:t>18</a:t>
            </a:fld>
            <a:endParaRPr lang="en-US" sz="180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535852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55B561-63D9-C4FB-39D8-CBB6184814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2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3" name="AutoShape 47">
            <a:extLst>
              <a:ext uri="{FF2B5EF4-FFF2-40B4-BE49-F238E27FC236}">
                <a16:creationId xmlns:a16="http://schemas.microsoft.com/office/drawing/2014/main" id="{C252F7E3-D459-856C-FBF4-699E75FB790C}"/>
              </a:ext>
            </a:extLst>
          </p:cNvPr>
          <p:cNvSpPr>
            <a:spLocks noChangeArrowheads="1"/>
          </p:cNvSpPr>
          <p:nvPr/>
        </p:nvSpPr>
        <p:spPr bwMode="gray">
          <a:xfrm>
            <a:off x="502674" y="2234507"/>
            <a:ext cx="9270378" cy="2448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77B7E7"/>
            </a:solidFill>
            <a:round/>
            <a:headEnd/>
            <a:tailEnd/>
          </a:ln>
          <a:effectLst>
            <a:outerShdw dist="99190" dir="2388334" algn="ctr" rotWithShape="0">
              <a:srgbClr val="DDDDDD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1734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AutoShape 48">
            <a:extLst>
              <a:ext uri="{FF2B5EF4-FFF2-40B4-BE49-F238E27FC236}">
                <a16:creationId xmlns:a16="http://schemas.microsoft.com/office/drawing/2014/main" id="{71D6ABEB-48AC-0386-ABDF-11B615B2E7DD}"/>
              </a:ext>
            </a:extLst>
          </p:cNvPr>
          <p:cNvSpPr>
            <a:spLocks noChangeArrowheads="1"/>
          </p:cNvSpPr>
          <p:nvPr/>
        </p:nvSpPr>
        <p:spPr bwMode="gray">
          <a:xfrm>
            <a:off x="98678" y="2305764"/>
            <a:ext cx="724083" cy="685800"/>
          </a:xfrm>
          <a:prstGeom prst="diamond">
            <a:avLst/>
          </a:prstGeom>
          <a:solidFill>
            <a:srgbClr val="77B7E7"/>
          </a:solidFill>
          <a:ln w="25400" algn="ctr">
            <a:solidFill>
              <a:srgbClr val="FFFFFF"/>
            </a:solidFill>
            <a:miter lim="800000"/>
            <a:headEnd/>
            <a:tailEnd/>
          </a:ln>
          <a:effectLst>
            <a:outerShdw dist="63500" dir="221219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1734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 Box 49">
            <a:extLst>
              <a:ext uri="{FF2B5EF4-FFF2-40B4-BE49-F238E27FC236}">
                <a16:creationId xmlns:a16="http://schemas.microsoft.com/office/drawing/2014/main" id="{6384B21F-E50E-8E6F-8937-46627633ACC7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855749" y="2404189"/>
            <a:ext cx="8957368" cy="209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ตัวชี้วัด การพัฒนาระบบบัญชีข้อมูล (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Data Catalog)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เพื่อนำไปสู่การเปิดเผยข้อมูลภาครัฐ (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Open Data)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ของส่วนราชการ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marL="808038" marR="0" lvl="0" indent="-36195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arenBoth"/>
              <a:tabLst/>
              <a:defRPr/>
            </a:pPr>
            <a:r>
              <a:rPr kumimoji="0" lang="th-TH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ร้อยละของชุดข้อมูลเปิดที่เป็นไปตามมาตรฐานในระบบัญชีข้อมูลภาครัฐ(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GD Catalog)*</a:t>
            </a:r>
          </a:p>
          <a:p>
            <a:pPr marL="808038" marR="0" lvl="0" indent="-36195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arenBoth"/>
              <a:tabLst/>
              <a:defRPr/>
            </a:pPr>
            <a:r>
              <a:rPr kumimoji="0" lang="th-TH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จำนวนชุดข้อมูลหลักของหน่วยงาน (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Master Data</a:t>
            </a:r>
            <a:r>
              <a:rPr kumimoji="0" lang="th-TH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)</a:t>
            </a:r>
          </a:p>
          <a:p>
            <a:pPr marL="808038" marR="0" lvl="0" indent="-36195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arenBoth"/>
              <a:tabLst/>
              <a:defRPr/>
            </a:pPr>
            <a:r>
              <a:rPr kumimoji="0" lang="th-TH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ระดับความสำเร็จในการจัดทำชุดข้อมูลตัวชี้วัดสากล</a:t>
            </a:r>
            <a:endParaRPr kumimoji="0" lang="en-US" altLang="ko-K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6" name="Text Box 50">
            <a:extLst>
              <a:ext uri="{FF2B5EF4-FFF2-40B4-BE49-F238E27FC236}">
                <a16:creationId xmlns:a16="http://schemas.microsoft.com/office/drawing/2014/main" id="{BDFDBEC1-B5B3-D138-C777-4596305C828E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51578" y="2404189"/>
            <a:ext cx="37607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2457" dir="9843276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7" name="Text Box 49">
            <a:extLst>
              <a:ext uri="{FF2B5EF4-FFF2-40B4-BE49-F238E27FC236}">
                <a16:creationId xmlns:a16="http://schemas.microsoft.com/office/drawing/2014/main" id="{699CBF79-0347-61F1-4797-7B6CC3A608BE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36951" y="4964198"/>
            <a:ext cx="1039496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743200" marR="0" lvl="0" indent="-274320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โดย </a:t>
            </a:r>
            <a:endParaRPr kumimoji="0" lang="en-US" altLang="en-US" sz="2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2743200" marR="0" lvl="0" indent="-274320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  นายบรรพต​ ตีเมืองสอง     	ผู้อำนวยการกลุ่มสารสนเทศเชิงพื้นที่  สำนักงานสถิติแห่งชาติ 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</a:t>
            </a:r>
            <a:r>
              <a:rPr kumimoji="0" lang="th-TH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นายวริทธิ์ อยู่สบาย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		</a:t>
            </a:r>
            <a:r>
              <a:rPr kumimoji="0" lang="th-TH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นักวิเคราะห์อาวุโส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สถาบันนวัตกรรมและธรรมาภิบาลข้อมูล สำนักงานพัฒนารัฐบาลดิจิทัล (องค์การมหาชน)</a:t>
            </a:r>
            <a:endParaRPr kumimoji="0" lang="en-US" altLang="en-US" sz="2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  </a:t>
            </a:r>
            <a:r>
              <a:rPr kumimoji="0" lang="th-TH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นายคุณันต์ บางภูมิ	  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	</a:t>
            </a:r>
            <a:r>
              <a:rPr kumimoji="0" lang="th-TH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นักพัฒนาระบบราชการชำนาญการพิเศษ กองขับเคลื่อนรัฐบาลดิจิทัล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7E79AC-9A15-99D4-D6E6-233113807854}"/>
              </a:ext>
            </a:extLst>
          </p:cNvPr>
          <p:cNvSpPr txBox="1"/>
          <p:nvPr/>
        </p:nvSpPr>
        <p:spPr>
          <a:xfrm>
            <a:off x="7083552" y="4276015"/>
            <a:ext cx="2709533" cy="449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rPr>
              <a:t>*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rPr>
              <a:t>สำรวจชุดข้อมูล ณ วันที่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rPr>
              <a:t>6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rPr>
              <a:t>กันยายน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rPr>
              <a:t>2566</a:t>
            </a:r>
          </a:p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rPr>
              <a:t> 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rPr>
              <a:t>ปรับปรุงเอกสาร ณ วันที่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rPr>
              <a:t>30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rPr>
              <a:t>ตุลาคม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rPr>
              <a:t>2566</a:t>
            </a:r>
          </a:p>
        </p:txBody>
      </p:sp>
    </p:spTree>
    <p:extLst>
      <p:ext uri="{BB962C8B-B14F-4D97-AF65-F5344CB8AC3E}">
        <p14:creationId xmlns:p14="http://schemas.microsoft.com/office/powerpoint/2010/main" val="4163165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CF9098-981B-AEB9-148A-B467218330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tabLst/>
              <a:defRPr/>
            </a:pPr>
            <a:fld id="{41A61DF1-3BB6-403F-9CC9-71F63F6F4AF1}" type="slidenum">
              <a:rPr kumimoji="0" lang="th-TH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  <a:tabLst/>
                <a:defRPr/>
              </a:pPr>
              <a:t>2</a:t>
            </a:fld>
            <a:endParaRPr kumimoji="0" lang="th-TH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sym typeface="Arial"/>
            </a:endParaRP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A117639F-316D-AA6B-1E9C-590B37536661}"/>
              </a:ext>
            </a:extLst>
          </p:cNvPr>
          <p:cNvSpPr txBox="1">
            <a:spLocks noChangeArrowheads="1"/>
          </p:cNvSpPr>
          <p:nvPr/>
        </p:nvSpPr>
        <p:spPr bwMode="black">
          <a:xfrm>
            <a:off x="343979" y="160707"/>
            <a:ext cx="25205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1pPr>
            <a:lvl2pPr marL="742950" indent="-28575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กำหนดการชี้แจง</a:t>
            </a:r>
          </a:p>
        </p:txBody>
      </p:sp>
      <p:sp>
        <p:nvSpPr>
          <p:cNvPr id="4" name="AutoShape 42">
            <a:extLst>
              <a:ext uri="{FF2B5EF4-FFF2-40B4-BE49-F238E27FC236}">
                <a16:creationId xmlns:a16="http://schemas.microsoft.com/office/drawing/2014/main" id="{0B375F02-F3B3-D39D-9957-DDC3F969A7B9}"/>
              </a:ext>
            </a:extLst>
          </p:cNvPr>
          <p:cNvSpPr>
            <a:spLocks noChangeArrowheads="1"/>
          </p:cNvSpPr>
          <p:nvPr/>
        </p:nvSpPr>
        <p:spPr bwMode="gray">
          <a:xfrm>
            <a:off x="1371014" y="1002890"/>
            <a:ext cx="9684000" cy="90802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45AB7D"/>
            </a:solidFill>
            <a:round/>
            <a:headEnd/>
            <a:tailEnd/>
          </a:ln>
          <a:effectLst>
            <a:outerShdw dist="99190" dir="2388334" algn="ctr" rotWithShape="0">
              <a:srgbClr val="DDDDDD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17347D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AutoShape 43">
            <a:extLst>
              <a:ext uri="{FF2B5EF4-FFF2-40B4-BE49-F238E27FC236}">
                <a16:creationId xmlns:a16="http://schemas.microsoft.com/office/drawing/2014/main" id="{01EA16EA-5227-4EF9-37BE-197E66C8828E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08272" y="883827"/>
            <a:ext cx="685800" cy="685800"/>
          </a:xfrm>
          <a:prstGeom prst="diamond">
            <a:avLst/>
          </a:prstGeom>
          <a:solidFill>
            <a:srgbClr val="45AB7D"/>
          </a:solidFill>
          <a:ln w="25400" algn="ctr">
            <a:solidFill>
              <a:srgbClr val="FFFFFF"/>
            </a:solidFill>
            <a:miter lim="800000"/>
            <a:headEnd/>
            <a:tailEnd/>
          </a:ln>
          <a:effectLst>
            <a:outerShdw dist="63500" dir="221219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17347D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Text Box 44">
            <a:extLst>
              <a:ext uri="{FF2B5EF4-FFF2-40B4-BE49-F238E27FC236}">
                <a16:creationId xmlns:a16="http://schemas.microsoft.com/office/drawing/2014/main" id="{3638E4C4-BDF3-D939-77E3-01AF32530405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767910" y="1059901"/>
            <a:ext cx="935830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eaLnBrk="0" hangingPunct="0">
              <a:defRPr/>
            </a:pPr>
            <a:r>
              <a:rPr kumimoji="0" lang="th-TH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แนวทางการ</a:t>
            </a:r>
            <a:r>
              <a:rPr lang="th-TH" altLang="en-US" sz="1600" b="1" kern="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ประเมินองค์ประกอบที่ </a:t>
            </a:r>
            <a:r>
              <a:rPr lang="en-US" altLang="en-US" sz="1600" b="1" kern="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 </a:t>
            </a:r>
            <a:r>
              <a:rPr lang="th-TH" altLang="en-US" sz="1600" b="1" kern="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การประเมินศักยภาพในการดำเนินงาน (</a:t>
            </a:r>
            <a:r>
              <a:rPr lang="en-US" altLang="en-US" sz="1600" b="1" kern="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Potential Base)</a:t>
            </a:r>
            <a:r>
              <a:rPr lang="th-TH" altLang="en-US" sz="1600" b="1" kern="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ประจำปีงบประมาณ พ.ศ. </a:t>
            </a:r>
            <a:r>
              <a:rPr lang="en-US" altLang="en-US" sz="1600" b="1" kern="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2567</a:t>
            </a:r>
            <a:r>
              <a:rPr lang="th-TH" altLang="en-US" sz="1600" b="1" kern="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ของ</a:t>
            </a:r>
            <a:r>
              <a:rPr kumimoji="0" lang="th-TH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ส่วนราชการและองค์การมหาชน</a:t>
            </a:r>
            <a:endParaRPr kumimoji="0" lang="en-US" altLang="en-U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โดย นางสาวดารารัตน์ โฆษิตพิพัฒน์ ผู้อำนวยการกองติดตาม ตรวจสอบ และประเมินผลการพัฒนาระบบราชการ สำนักงาน </a:t>
            </a:r>
            <a:r>
              <a:rPr kumimoji="0" lang="th-TH" alt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ก.พ.ร</a:t>
            </a:r>
            <a:r>
              <a:rPr kumimoji="0" lang="th-TH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endParaRPr kumimoji="0" lang="en-US" altLang="en-U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Text Box 45">
            <a:extLst>
              <a:ext uri="{FF2B5EF4-FFF2-40B4-BE49-F238E27FC236}">
                <a16:creationId xmlns:a16="http://schemas.microsoft.com/office/drawing/2014/main" id="{3717266C-99E7-CB84-A2DE-2FDAECAC98B0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190828" y="982252"/>
            <a:ext cx="2968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2457" dir="9843276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</a:p>
        </p:txBody>
      </p:sp>
      <p:sp>
        <p:nvSpPr>
          <p:cNvPr id="17" name="AutoShape 52">
            <a:extLst>
              <a:ext uri="{FF2B5EF4-FFF2-40B4-BE49-F238E27FC236}">
                <a16:creationId xmlns:a16="http://schemas.microsoft.com/office/drawing/2014/main" id="{AA14E6A9-2517-F12A-F7CF-C41AEC9C1004}"/>
              </a:ext>
            </a:extLst>
          </p:cNvPr>
          <p:cNvSpPr>
            <a:spLocks noChangeArrowheads="1"/>
          </p:cNvSpPr>
          <p:nvPr/>
        </p:nvSpPr>
        <p:spPr bwMode="gray">
          <a:xfrm>
            <a:off x="1371014" y="1999473"/>
            <a:ext cx="9685354" cy="75734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9999FF"/>
            </a:solidFill>
            <a:round/>
            <a:headEnd/>
            <a:tailEnd/>
          </a:ln>
          <a:effectLst>
            <a:outerShdw dist="99190" dir="2388334" algn="ctr" rotWithShape="0">
              <a:srgbClr val="DDDDDD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17347D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9" name="AutoShape 53">
            <a:extLst>
              <a:ext uri="{FF2B5EF4-FFF2-40B4-BE49-F238E27FC236}">
                <a16:creationId xmlns:a16="http://schemas.microsoft.com/office/drawing/2014/main" id="{2D36EFFF-B082-E687-9818-8056D2BDD6E2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00648" y="1880410"/>
            <a:ext cx="685800" cy="685800"/>
          </a:xfrm>
          <a:prstGeom prst="diamond">
            <a:avLst/>
          </a:prstGeom>
          <a:solidFill>
            <a:srgbClr val="9999FF"/>
          </a:solidFill>
          <a:ln w="25400" algn="ctr">
            <a:solidFill>
              <a:srgbClr val="FFFFFF"/>
            </a:solidFill>
            <a:miter lim="800000"/>
            <a:headEnd/>
            <a:tailEnd/>
          </a:ln>
          <a:effectLst>
            <a:outerShdw dist="63500" dir="221219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17347D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0" name="Text Box 54">
            <a:extLst>
              <a:ext uri="{FF2B5EF4-FFF2-40B4-BE49-F238E27FC236}">
                <a16:creationId xmlns:a16="http://schemas.microsoft.com/office/drawing/2014/main" id="{97B80ED3-6FC0-0ADA-81D5-36FBCFA6F9B9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755328" y="2065338"/>
            <a:ext cx="889170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แนวทางการประเมินการสร้างนวัตกรรมในการปรับปรุงกระบวนงานหรือการให้บริการ (</a:t>
            </a:r>
            <a:r>
              <a:rPr kumimoji="0" lang="en-US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e-Service)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โดย นางกาญจนา มังกโรทัย ผู้เชี่ยวชาญเฉพาะด้านการพัฒนาระบบราชการ กองพัฒนาระบบราชการ 1 สำนักงาน ก.พ.ร.</a:t>
            </a:r>
            <a:endParaRPr kumimoji="0" lang="en-US" altLang="en-U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1" name="Text Box 55">
            <a:extLst>
              <a:ext uri="{FF2B5EF4-FFF2-40B4-BE49-F238E27FC236}">
                <a16:creationId xmlns:a16="http://schemas.microsoft.com/office/drawing/2014/main" id="{E118EFE4-B3C3-AF03-178A-DDB3651690B0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183204" y="1946936"/>
            <a:ext cx="2968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2457" dir="9843276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kern="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2" name="AutoShape 47">
            <a:extLst>
              <a:ext uri="{FF2B5EF4-FFF2-40B4-BE49-F238E27FC236}">
                <a16:creationId xmlns:a16="http://schemas.microsoft.com/office/drawing/2014/main" id="{011C6BEE-C78D-67FC-9688-711F6B80A74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371014" y="2909796"/>
            <a:ext cx="9685354" cy="1296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77B7E7"/>
            </a:solidFill>
            <a:round/>
            <a:headEnd/>
            <a:tailEnd/>
          </a:ln>
          <a:effectLst>
            <a:outerShdw dist="99190" dir="2388334" algn="ctr" rotWithShape="0">
              <a:srgbClr val="DDDDDD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17347D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3" name="AutoShape 48">
            <a:extLst>
              <a:ext uri="{FF2B5EF4-FFF2-40B4-BE49-F238E27FC236}">
                <a16:creationId xmlns:a16="http://schemas.microsoft.com/office/drawing/2014/main" id="{4AADB9CC-C5BC-C8A0-10B9-D3440DDC9421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21914" y="2728132"/>
            <a:ext cx="685800" cy="685800"/>
          </a:xfrm>
          <a:prstGeom prst="diamond">
            <a:avLst/>
          </a:prstGeom>
          <a:solidFill>
            <a:srgbClr val="77B7E7"/>
          </a:solidFill>
          <a:ln w="25400" algn="ctr">
            <a:solidFill>
              <a:srgbClr val="FFFFFF"/>
            </a:solidFill>
            <a:miter lim="800000"/>
            <a:headEnd/>
            <a:tailEnd/>
          </a:ln>
          <a:effectLst>
            <a:outerShdw dist="63500" dir="221219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17347D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4" name="Text Box 49">
            <a:extLst>
              <a:ext uri="{FF2B5EF4-FFF2-40B4-BE49-F238E27FC236}">
                <a16:creationId xmlns:a16="http://schemas.microsoft.com/office/drawing/2014/main" id="{48A7908C-C6BD-CDC9-5746-7C19BB2D1E50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854563" y="2918545"/>
            <a:ext cx="90917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แนวทางการประเมินการพัฒนาระบบข้อมูลให้เป็นดิจิทัล (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Digitize Data)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ทั้งข้อมูลที่ใช้ภายในหน่วยงาน และข้อมูลที่จะเผยแพร่สู่หน่วยงานภายนอก/สาธารณะ เพื่อนำไปสู่การเปิดเผยข้อมูลภาครัฐ (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Open Data)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154238" algn="l"/>
              </a:tabLst>
              <a:defRPr/>
            </a:pPr>
            <a:r>
              <a:rPr kumimoji="0" lang="th-TH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โดย -  นายบรรพต​ ตีเมืองสอง   </a:t>
            </a:r>
            <a:r>
              <a:rPr kumimoji="0" lang="en-US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kumimoji="0" lang="th-TH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kumimoji="0" lang="en-US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kumimoji="0" lang="th-TH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ผู้อำนวยการกลุ่มสารสนเทศเชิงพื้นที่  สำนักงานสถิติแห่งชาติ 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154238" algn="l"/>
              </a:tabLst>
              <a:defRPr/>
            </a:pPr>
            <a:r>
              <a:rPr kumimoji="0" lang="th-TH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      -  นายวริทธิ์ อยู่สบาย	</a:t>
            </a:r>
            <a:r>
              <a:rPr kumimoji="0" lang="en-US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kumimoji="0" lang="th-TH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นักวิเคราะห์อาวุโส สถาบันนวัตกรรมและธรรมาภิบาลข้อมูล สำนักงานพัฒนารัฐบาลดิจิทัล (องค์การมหาชน)</a:t>
            </a:r>
            <a:endParaRPr lang="en-US" altLang="en-US" sz="1600" b="1" kern="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R="0" lvl="0" indent="265113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154238" algn="l"/>
              </a:tabLst>
              <a:defRPr/>
            </a:pPr>
            <a:r>
              <a:rPr kumimoji="0" lang="th-TH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-  นายคุณันต์ บางภูมิ	  นักพัฒนาระบบราชการชำนาญการพิเศษ กองขับเคลื่อนรัฐบาลดิจิทัล สำนักงาน </a:t>
            </a:r>
            <a:r>
              <a:rPr kumimoji="0" lang="th-TH" alt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ก.พ.ร</a:t>
            </a:r>
            <a:r>
              <a:rPr kumimoji="0" lang="th-TH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endParaRPr kumimoji="0" lang="en-US" altLang="en-U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5" name="Text Box 50">
            <a:extLst>
              <a:ext uri="{FF2B5EF4-FFF2-40B4-BE49-F238E27FC236}">
                <a16:creationId xmlns:a16="http://schemas.microsoft.com/office/drawing/2014/main" id="{97B88DCE-F067-EA4A-4074-0E3706506474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195654" y="2826557"/>
            <a:ext cx="31451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2457" dir="9843276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kern="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0" name="AutoShape 47">
            <a:extLst>
              <a:ext uri="{FF2B5EF4-FFF2-40B4-BE49-F238E27FC236}">
                <a16:creationId xmlns:a16="http://schemas.microsoft.com/office/drawing/2014/main" id="{CF0A3FBB-E43B-0AB2-86A8-70B590427322}"/>
              </a:ext>
            </a:extLst>
          </p:cNvPr>
          <p:cNvSpPr>
            <a:spLocks noChangeArrowheads="1"/>
          </p:cNvSpPr>
          <p:nvPr/>
        </p:nvSpPr>
        <p:spPr bwMode="gray">
          <a:xfrm>
            <a:off x="1371014" y="4288261"/>
            <a:ext cx="9685354" cy="684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F4B183"/>
            </a:solidFill>
            <a:round/>
            <a:headEnd/>
            <a:tailEnd/>
          </a:ln>
          <a:effectLst>
            <a:outerShdw dist="99190" dir="2388334" algn="ctr" rotWithShape="0">
              <a:srgbClr val="DDDDDD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17347D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2" name="Text Box 49">
            <a:extLst>
              <a:ext uri="{FF2B5EF4-FFF2-40B4-BE49-F238E27FC236}">
                <a16:creationId xmlns:a16="http://schemas.microsoft.com/office/drawing/2014/main" id="{5987C824-4B9D-6907-25BC-A8FC4EFDB6FA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825420" y="4282666"/>
            <a:ext cx="90917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แนวทางการประเมินการปรับเปลี่ยนหน่วยงานไปสู่ความเป็นดิจิทัล (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Digital Transformation)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2038" algn="l"/>
              </a:tabLst>
              <a:defRPr/>
            </a:pPr>
            <a:r>
              <a:rPr kumimoji="0" lang="th-TH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โดย </a:t>
            </a:r>
            <a:r>
              <a:rPr kumimoji="0" lang="en-US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kumimoji="0" lang="th-TH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นายชรินทร์ ธีรฐิตยางกูร	ผู้อำนวยการฝ่ายขับเคลื่อนนโยบายรัฐบาลดิจิทัล สำนักงานพัฒนารัฐบาลดิจิทัล (องค์การมหาชน) </a:t>
            </a:r>
          </a:p>
        </p:txBody>
      </p:sp>
      <p:sp>
        <p:nvSpPr>
          <p:cNvPr id="34" name="AutoShape 48">
            <a:extLst>
              <a:ext uri="{FF2B5EF4-FFF2-40B4-BE49-F238E27FC236}">
                <a16:creationId xmlns:a16="http://schemas.microsoft.com/office/drawing/2014/main" id="{8DCA1805-AE0C-E275-7351-766637501017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04498" y="4073028"/>
            <a:ext cx="685800" cy="685800"/>
          </a:xfrm>
          <a:prstGeom prst="diamond">
            <a:avLst/>
          </a:prstGeom>
          <a:solidFill>
            <a:srgbClr val="ED7D31">
              <a:lumMod val="60000"/>
              <a:lumOff val="40000"/>
            </a:srgbClr>
          </a:solidFill>
          <a:ln w="25400" algn="ctr">
            <a:solidFill>
              <a:srgbClr val="FFFFFF"/>
            </a:solidFill>
            <a:miter lim="800000"/>
            <a:headEnd/>
            <a:tailEnd/>
          </a:ln>
          <a:effectLst>
            <a:outerShdw dist="63500" dir="221219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17347D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5" name="Text Box 50">
            <a:extLst>
              <a:ext uri="{FF2B5EF4-FFF2-40B4-BE49-F238E27FC236}">
                <a16:creationId xmlns:a16="http://schemas.microsoft.com/office/drawing/2014/main" id="{60828FF6-D2AA-434C-3B60-01C87E24C3A8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178238" y="4171453"/>
            <a:ext cx="31451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2457" dir="9843276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</a:p>
        </p:txBody>
      </p:sp>
      <p:sp>
        <p:nvSpPr>
          <p:cNvPr id="36" name="AutoShape 47">
            <a:extLst>
              <a:ext uri="{FF2B5EF4-FFF2-40B4-BE49-F238E27FC236}">
                <a16:creationId xmlns:a16="http://schemas.microsoft.com/office/drawing/2014/main" id="{A944A614-82B6-7220-C776-D250EC9D954D}"/>
              </a:ext>
            </a:extLst>
          </p:cNvPr>
          <p:cNvSpPr>
            <a:spLocks noChangeArrowheads="1"/>
          </p:cNvSpPr>
          <p:nvPr/>
        </p:nvSpPr>
        <p:spPr bwMode="gray">
          <a:xfrm>
            <a:off x="1371014" y="5151967"/>
            <a:ext cx="9685354" cy="71244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F3B1CD"/>
            </a:solidFill>
            <a:round/>
            <a:headEnd/>
            <a:tailEnd/>
          </a:ln>
          <a:effectLst>
            <a:outerShdw dist="99190" dir="2388334" algn="ctr" rotWithShape="0">
              <a:srgbClr val="DDDDDD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17347D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7" name="Text Box 49">
            <a:extLst>
              <a:ext uri="{FF2B5EF4-FFF2-40B4-BE49-F238E27FC236}">
                <a16:creationId xmlns:a16="http://schemas.microsoft.com/office/drawing/2014/main" id="{8E34B7E3-F784-7627-03A9-9222DFD269F1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854563" y="5205204"/>
            <a:ext cx="90917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แนวทางการประเมินสถานะของหน่วยงานในการเป็นระบบราชการ 4.0 (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PMQA 4.0)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2038" algn="l"/>
              </a:tabLst>
              <a:defRPr/>
            </a:pPr>
            <a:r>
              <a:rPr kumimoji="0" lang="th-TH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โดย –นางขนิษฐา งามวงศ์สถิต ผู้อำนวยการกองนวัตกรรมบริการภาครัฐ สำนักงาน ก.พ.ร.</a:t>
            </a:r>
          </a:p>
        </p:txBody>
      </p:sp>
      <p:sp>
        <p:nvSpPr>
          <p:cNvPr id="38" name="AutoShape 48">
            <a:extLst>
              <a:ext uri="{FF2B5EF4-FFF2-40B4-BE49-F238E27FC236}">
                <a16:creationId xmlns:a16="http://schemas.microsoft.com/office/drawing/2014/main" id="{20BDBD5A-12E6-C996-C271-0704B6CC7A07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13791" y="4936735"/>
            <a:ext cx="685800" cy="685800"/>
          </a:xfrm>
          <a:prstGeom prst="diamond">
            <a:avLst/>
          </a:prstGeom>
          <a:solidFill>
            <a:srgbClr val="F3B1CD"/>
          </a:solidFill>
          <a:ln w="25400" algn="ctr">
            <a:solidFill>
              <a:srgbClr val="FFFFFF"/>
            </a:solidFill>
            <a:miter lim="800000"/>
            <a:headEnd/>
            <a:tailEnd/>
          </a:ln>
          <a:effectLst>
            <a:outerShdw dist="63500" dir="221219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17347D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9" name="Text Box 50">
            <a:extLst>
              <a:ext uri="{FF2B5EF4-FFF2-40B4-BE49-F238E27FC236}">
                <a16:creationId xmlns:a16="http://schemas.microsoft.com/office/drawing/2014/main" id="{960599DC-C6A6-7356-0CA2-8D9C8EBF0C56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187531" y="5035160"/>
            <a:ext cx="31451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2457" dir="9843276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kern="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AutoShape 47">
            <a:extLst>
              <a:ext uri="{FF2B5EF4-FFF2-40B4-BE49-F238E27FC236}">
                <a16:creationId xmlns:a16="http://schemas.microsoft.com/office/drawing/2014/main" id="{3634A42C-8DD8-4C61-3CE5-D4D1DDC38A67}"/>
              </a:ext>
            </a:extLst>
          </p:cNvPr>
          <p:cNvSpPr>
            <a:spLocks noChangeArrowheads="1"/>
          </p:cNvSpPr>
          <p:nvPr/>
        </p:nvSpPr>
        <p:spPr bwMode="gray">
          <a:xfrm>
            <a:off x="1357871" y="6016573"/>
            <a:ext cx="9685354" cy="71244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chemeClr val="accent4">
                <a:lumMod val="40000"/>
                <a:lumOff val="60000"/>
              </a:schemeClr>
            </a:solidFill>
            <a:round/>
            <a:headEnd/>
            <a:tailEnd/>
          </a:ln>
          <a:effectLst>
            <a:outerShdw dist="99190" dir="2388334" algn="ctr" rotWithShape="0">
              <a:srgbClr val="DDDDDD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17347D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Text Box 49">
            <a:extLst>
              <a:ext uri="{FF2B5EF4-FFF2-40B4-BE49-F238E27FC236}">
                <a16:creationId xmlns:a16="http://schemas.microsoft.com/office/drawing/2014/main" id="{CB404769-A0E3-0839-EC82-6727F3DA0D1D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841420" y="6069810"/>
            <a:ext cx="90917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แนวทางการประเมินส่วนราชการตามมาตรการปรับปรุงประสิทธิภาพในการปฏิบัติราชการของส่วนราชการ ประจำปีงบประมาณ พ.ศ. 256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7 (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เพิ่มเติม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)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โดย –นางสาวดารารัตน์ โฆษิตพิพัฒน์ ผู้อำนวยการกองติดตาม ตรวจสอบ และประเมินผลการพัฒนาระบบราชการ สำนักงาน ก.พ.ร.</a:t>
            </a:r>
          </a:p>
        </p:txBody>
      </p:sp>
      <p:sp>
        <p:nvSpPr>
          <p:cNvPr id="10" name="AutoShape 48">
            <a:extLst>
              <a:ext uri="{FF2B5EF4-FFF2-40B4-BE49-F238E27FC236}">
                <a16:creationId xmlns:a16="http://schemas.microsoft.com/office/drawing/2014/main" id="{5392D119-6368-2320-8D67-B2132CCE4C5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00648" y="5801341"/>
            <a:ext cx="685800" cy="685800"/>
          </a:xfrm>
          <a:prstGeom prst="diamond">
            <a:avLst/>
          </a:prstGeom>
          <a:solidFill>
            <a:schemeClr val="accent4">
              <a:lumMod val="40000"/>
              <a:lumOff val="60000"/>
            </a:schemeClr>
          </a:solidFill>
          <a:ln w="25400" algn="ctr">
            <a:solidFill>
              <a:srgbClr val="FFFFFF"/>
            </a:solidFill>
            <a:miter lim="800000"/>
            <a:headEnd/>
            <a:tailEnd/>
          </a:ln>
          <a:effectLst>
            <a:outerShdw dist="63500" dir="221219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17347D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Text Box 50">
            <a:extLst>
              <a:ext uri="{FF2B5EF4-FFF2-40B4-BE49-F238E27FC236}">
                <a16:creationId xmlns:a16="http://schemas.microsoft.com/office/drawing/2014/main" id="{4AAAC5AD-81A7-B080-ED3A-3C93EC5B40DD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174388" y="5899766"/>
            <a:ext cx="31451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2457" dir="9843276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8667871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394D55-441B-DAAC-093C-51B874650E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84FFC59-837A-6F24-25D3-9AD78DB7BFAA}"/>
              </a:ext>
            </a:extLst>
          </p:cNvPr>
          <p:cNvSpPr/>
          <p:nvPr/>
        </p:nvSpPr>
        <p:spPr>
          <a:xfrm>
            <a:off x="184919" y="965377"/>
            <a:ext cx="11830153" cy="5785612"/>
          </a:xfrm>
          <a:prstGeom prst="roundRect">
            <a:avLst>
              <a:gd name="adj" fmla="val 5866"/>
            </a:avLst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3A65BE1-A7D8-9E5E-43BE-E771BB85852D}"/>
              </a:ext>
            </a:extLst>
          </p:cNvPr>
          <p:cNvSpPr txBox="1"/>
          <p:nvPr/>
        </p:nvSpPr>
        <p:spPr>
          <a:xfrm>
            <a:off x="388024" y="250998"/>
            <a:ext cx="1108515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ความเป็นมา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C130172-AF38-EB43-59FB-F75CFF4B2084}"/>
              </a:ext>
            </a:extLst>
          </p:cNvPr>
          <p:cNvSpPr/>
          <p:nvPr/>
        </p:nvSpPr>
        <p:spPr>
          <a:xfrm>
            <a:off x="6096000" y="1393371"/>
            <a:ext cx="5537409" cy="4071258"/>
          </a:xfrm>
          <a:prstGeom prst="roundRect">
            <a:avLst>
              <a:gd name="adj" fmla="val 3667"/>
            </a:avLst>
          </a:prstGeom>
          <a:noFill/>
          <a:ln>
            <a:solidFill>
              <a:srgbClr val="5683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CA9B5E9-4338-5C3D-4BF5-3A636DF44835}"/>
              </a:ext>
            </a:extLst>
          </p:cNvPr>
          <p:cNvSpPr/>
          <p:nvPr/>
        </p:nvSpPr>
        <p:spPr>
          <a:xfrm>
            <a:off x="288838" y="1393372"/>
            <a:ext cx="5721439" cy="4071258"/>
          </a:xfrm>
          <a:prstGeom prst="roundRect">
            <a:avLst>
              <a:gd name="adj" fmla="val 3667"/>
            </a:avLst>
          </a:prstGeom>
          <a:noFill/>
          <a:ln>
            <a:solidFill>
              <a:srgbClr val="5683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CD6D80-62C0-4B0D-8214-D8830242D340}"/>
              </a:ext>
            </a:extLst>
          </p:cNvPr>
          <p:cNvSpPr txBox="1"/>
          <p:nvPr/>
        </p:nvSpPr>
        <p:spPr>
          <a:xfrm>
            <a:off x="-2847606" y="6607002"/>
            <a:ext cx="5398004" cy="613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438275" algn="l"/>
              </a:tabLst>
              <a:defRPr/>
            </a:pP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342900" marR="0" lvl="0" indent="-34290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438275" algn="l"/>
              </a:tabLst>
              <a:defRPr/>
            </a:pP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342900" marR="0" lvl="0" indent="-34290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438275" algn="l"/>
              </a:tabLst>
              <a:defRPr/>
            </a:pP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342900" marR="0" lvl="0" indent="-34290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438275" algn="l"/>
              </a:tabLst>
              <a:defRPr/>
            </a:pP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342900" marR="0" lvl="0" indent="-34290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438275" algn="l"/>
              </a:tabLst>
              <a:defRPr/>
            </a:pP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342900" marR="0" lvl="0" indent="-34290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438275" algn="l"/>
              </a:tabLst>
              <a:defRPr/>
            </a:pP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342900" marR="0" lvl="0" indent="-34290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438275" algn="l"/>
              </a:tabLst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342900" marR="0" lvl="0" indent="-34290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438275" algn="l"/>
              </a:tabLst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342900" marR="0" lvl="0" indent="-34290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438275" algn="l"/>
              </a:tabLst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342900" marR="0" lvl="0" indent="-34290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438275" algn="l"/>
              </a:tabLst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342900" marR="0" lvl="0" indent="-34290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438275" algn="l"/>
              </a:tabLst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342900" marR="0" lvl="0" indent="-34290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438275" algn="l"/>
              </a:tabLst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342900" marR="0" lvl="0" indent="-34290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438275" algn="l"/>
              </a:tabLst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342900" marR="0" lvl="0" indent="-34290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438275" algn="l"/>
              </a:tabLst>
              <a:defRPr/>
            </a:pP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342900" marR="0" lvl="0" indent="-342900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438275" algn="l"/>
              </a:tabLst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342900" marR="0" lvl="0" indent="-34290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438275" algn="l"/>
              </a:tabLst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ประกาศคณะกรรมการพัฒนารัฐบาลดิจิทัล เรื่อง มาตรฐานรัฐบาลดิจิทัลว่าด้วยข้อเสนอแนะสำหรับแนวทางการจัดทำบัญชีข้อมูลภาครัฐและแนวทางการลงทะเบียนบัญชีข้อมูลภาครัฐ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35560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438275" algn="l"/>
              </a:tabLst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 มรด. 3-1 : 2565 มาตรฐานรัฐบาลดิจิทัลว่าด้วยแนวทางการจัดทำบัญชีข้อมูลภาครัฐ</a:t>
            </a:r>
          </a:p>
          <a:p>
            <a:pPr marL="363538" marR="0" lvl="0" indent="-363538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438275" algn="l"/>
              </a:tabLst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    - มรด. 3-2 : 2565 มาตรฐานรัฐบาลดิจิทัลว่าด้วยแนวทางการลงทะเบียนบัญชีข้อมูลภาครัฐ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EE478FC-09E0-6D55-EBF1-0BD30E71D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277" y="1710000"/>
            <a:ext cx="5520779" cy="3619488"/>
          </a:xfrm>
          <a:prstGeom prst="rect">
            <a:avLst/>
          </a:prstGeom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41BD5EE-0429-291A-3401-D9DAFC0B1270}"/>
              </a:ext>
            </a:extLst>
          </p:cNvPr>
          <p:cNvSpPr txBox="1"/>
          <p:nvPr/>
        </p:nvSpPr>
        <p:spPr>
          <a:xfrm>
            <a:off x="7247529" y="6509959"/>
            <a:ext cx="4471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438275" algn="l"/>
              </a:tabLst>
              <a:defRPr/>
            </a:pP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ที่มา ประกาศและแนวทาง ระบบบัญชีข้อมูลภาครัฐ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https://gdhelppage.nso.go.th/p05_01.html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8B2F02F-B97C-E5B1-FB71-49169B158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6658" y="1710000"/>
            <a:ext cx="5480353" cy="3619488"/>
          </a:xfrm>
          <a:prstGeom prst="rect">
            <a:avLst/>
          </a:prstGeom>
          <a:ln>
            <a:noFill/>
          </a:ln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D081C8D-DA05-CC5D-FAF9-BECDAF44E181}"/>
              </a:ext>
            </a:extLst>
          </p:cNvPr>
          <p:cNvCxnSpPr>
            <a:cxnSpLocks/>
          </p:cNvCxnSpPr>
          <p:nvPr/>
        </p:nvCxnSpPr>
        <p:spPr>
          <a:xfrm>
            <a:off x="509880" y="3521222"/>
            <a:ext cx="519877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7186A3-7D15-10F5-73EB-5E3E537E8DF4}"/>
              </a:ext>
            </a:extLst>
          </p:cNvPr>
          <p:cNvCxnSpPr>
            <a:cxnSpLocks/>
          </p:cNvCxnSpPr>
          <p:nvPr/>
        </p:nvCxnSpPr>
        <p:spPr>
          <a:xfrm>
            <a:off x="477083" y="3743072"/>
            <a:ext cx="530704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F40BBDB-FFB0-34CA-6A88-335380FC2C6B}"/>
              </a:ext>
            </a:extLst>
          </p:cNvPr>
          <p:cNvCxnSpPr>
            <a:cxnSpLocks/>
          </p:cNvCxnSpPr>
          <p:nvPr/>
        </p:nvCxnSpPr>
        <p:spPr>
          <a:xfrm>
            <a:off x="478287" y="3964921"/>
            <a:ext cx="72475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ABE6D840-1335-0C2E-5F94-D627148DB8FD}"/>
              </a:ext>
            </a:extLst>
          </p:cNvPr>
          <p:cNvGrpSpPr/>
          <p:nvPr/>
        </p:nvGrpSpPr>
        <p:grpSpPr>
          <a:xfrm>
            <a:off x="339147" y="1052175"/>
            <a:ext cx="2944808" cy="864001"/>
            <a:chOff x="1293291" y="1555472"/>
            <a:chExt cx="2471794" cy="709501"/>
          </a:xfrm>
        </p:grpSpPr>
        <p:sp>
          <p:nvSpPr>
            <p:cNvPr id="4" name="สี่เหลี่ยมผืนผ้า: มุมมน 5">
              <a:extLst>
                <a:ext uri="{FF2B5EF4-FFF2-40B4-BE49-F238E27FC236}">
                  <a16:creationId xmlns:a16="http://schemas.microsoft.com/office/drawing/2014/main" id="{56CCF835-8FC9-7FE9-BE25-8BA3656227F3}"/>
                </a:ext>
              </a:extLst>
            </p:cNvPr>
            <p:cNvSpPr/>
            <p:nvPr/>
          </p:nvSpPr>
          <p:spPr>
            <a:xfrm>
              <a:off x="1293291" y="1555472"/>
              <a:ext cx="2461815" cy="709501"/>
            </a:xfrm>
            <a:prstGeom prst="roundRect">
              <a:avLst>
                <a:gd name="adj" fmla="val 2554"/>
              </a:avLst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2571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8EB7112-D6B7-A3DE-350A-CA2BF24C0B90}"/>
                </a:ext>
              </a:extLst>
            </p:cNvPr>
            <p:cNvSpPr txBox="1"/>
            <p:nvPr/>
          </p:nvSpPr>
          <p:spPr>
            <a:xfrm>
              <a:off x="1316531" y="1595590"/>
              <a:ext cx="2448554" cy="627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82154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ource Sans Pro" panose="020B0503030403020204" pitchFamily="34" charset="0"/>
                  <a:cs typeface="TH SarabunPSK" panose="020B0500040200020003" pitchFamily="34" charset="-34"/>
                </a:rPr>
                <a:t>ตัวชี้วัด 2 (1)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82154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ource Sans Pro" panose="020B0503030403020204" pitchFamily="34" charset="0"/>
                  <a:cs typeface="TH SarabunPSK" panose="020B0500040200020003" pitchFamily="34" charset="-34"/>
                </a:rPr>
                <a:t> </a:t>
              </a: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82154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ource Sans Pro" panose="020B0503030403020204" pitchFamily="34" charset="0"/>
                  <a:cs typeface="TH SarabunPSK" panose="020B0500040200020003" pitchFamily="34" charset="-34"/>
                </a:rPr>
                <a:t>ร้อยละชุดข้อมูลเปิด</a:t>
              </a:r>
              <a:b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82154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ource Sans Pro" panose="020B0503030403020204" pitchFamily="34" charset="0"/>
                  <a:cs typeface="TH SarabunPSK" panose="020B0500040200020003" pitchFamily="34" charset="-34"/>
                </a:rPr>
              </a:b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82154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ource Sans Pro" panose="020B0503030403020204" pitchFamily="34" charset="0"/>
                  <a:cs typeface="TH SarabunPSK" panose="020B0500040200020003" pitchFamily="34" charset="-34"/>
                </a:rPr>
                <a:t>ที่เป็นไปตามมาตรฐานในระบบบัญชี</a:t>
              </a:r>
              <a:b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82154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ource Sans Pro" panose="020B0503030403020204" pitchFamily="34" charset="0"/>
                  <a:cs typeface="TH SarabunPSK" panose="020B0500040200020003" pitchFamily="34" charset="-34"/>
                </a:rPr>
              </a:b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82154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ource Sans Pro" panose="020B0503030403020204" pitchFamily="34" charset="0"/>
                  <a:cs typeface="TH SarabunPSK" panose="020B0500040200020003" pitchFamily="34" charset="-34"/>
                </a:rPr>
                <a:t>ข้อมูลภาครัฐ (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82154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ource Sans Pro" panose="020B0503030403020204" pitchFamily="34" charset="0"/>
                  <a:cs typeface="TH SarabunPSK" panose="020B0500040200020003" pitchFamily="34" charset="-34"/>
                </a:rPr>
                <a:t>GD Catalog)</a:t>
              </a:r>
            </a:p>
          </p:txBody>
        </p: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4CD14C76-6C71-EDF4-C1D7-CA597C5F51E9}"/>
              </a:ext>
            </a:extLst>
          </p:cNvPr>
          <p:cNvCxnSpPr>
            <a:cxnSpLocks/>
          </p:cNvCxnSpPr>
          <p:nvPr/>
        </p:nvCxnSpPr>
        <p:spPr>
          <a:xfrm>
            <a:off x="6204993" y="4214737"/>
            <a:ext cx="53054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0374FDD6-0B1D-7032-1E97-4BA349BE1B57}"/>
              </a:ext>
            </a:extLst>
          </p:cNvPr>
          <p:cNvCxnSpPr>
            <a:cxnSpLocks/>
          </p:cNvCxnSpPr>
          <p:nvPr/>
        </p:nvCxnSpPr>
        <p:spPr>
          <a:xfrm>
            <a:off x="7938543" y="3776587"/>
            <a:ext cx="357187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DA726610-278A-82D3-A1C8-836662C7B508}"/>
              </a:ext>
            </a:extLst>
          </p:cNvPr>
          <p:cNvCxnSpPr>
            <a:cxnSpLocks/>
          </p:cNvCxnSpPr>
          <p:nvPr/>
        </p:nvCxnSpPr>
        <p:spPr>
          <a:xfrm>
            <a:off x="6204993" y="3986137"/>
            <a:ext cx="53054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5B8FBCC-DEFF-55B3-185E-14A76763CB9A}"/>
              </a:ext>
            </a:extLst>
          </p:cNvPr>
          <p:cNvCxnSpPr>
            <a:cxnSpLocks/>
          </p:cNvCxnSpPr>
          <p:nvPr/>
        </p:nvCxnSpPr>
        <p:spPr>
          <a:xfrm>
            <a:off x="6195468" y="4433812"/>
            <a:ext cx="187220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11" descr="A logo for a company&#10;&#10;Description automatically generated">
            <a:extLst>
              <a:ext uri="{FF2B5EF4-FFF2-40B4-BE49-F238E27FC236}">
                <a16:creationId xmlns:a16="http://schemas.microsoft.com/office/drawing/2014/main" id="{825F9F3D-B626-A111-2232-2CBE2667EE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414" y="1004768"/>
            <a:ext cx="695549" cy="822777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760CFD9-7377-BF45-4530-0343381C05CF}"/>
              </a:ext>
            </a:extLst>
          </p:cNvPr>
          <p:cNvSpPr/>
          <p:nvPr/>
        </p:nvSpPr>
        <p:spPr>
          <a:xfrm>
            <a:off x="288838" y="5572916"/>
            <a:ext cx="11525441" cy="857187"/>
          </a:xfrm>
          <a:prstGeom prst="roundRect">
            <a:avLst>
              <a:gd name="adj" fmla="val 3667"/>
            </a:avLst>
          </a:prstGeom>
          <a:noFill/>
          <a:ln>
            <a:solidFill>
              <a:srgbClr val="5683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C998835-4C87-6FEE-6324-B98933F391E7}"/>
              </a:ext>
            </a:extLst>
          </p:cNvPr>
          <p:cNvSpPr txBox="1"/>
          <p:nvPr/>
        </p:nvSpPr>
        <p:spPr>
          <a:xfrm>
            <a:off x="310925" y="5662100"/>
            <a:ext cx="11830152" cy="764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4138" marR="0" lvl="0" indent="-84138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438275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ประกาศคณะกรรมการพัฒนารัฐบาลดิจิทัล เรื่อง มาตรฐานรัฐบาลดิจิทัลว่าด้วยข้อเสนอแนะสำหรับแนวทางการจัดทำบัญชีข้อมูลภาครัฐและแนวทางการลงทะเบียนบัญชีข้อมูลภาครัฐ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438275" algn="l"/>
              </a:tabLst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 มรด. 3-1 : 2565 มาตรฐานรัฐบาลดิจิทัลว่าด้วยแนวทางการจัดทำบัญชีข้อมูลภาครัฐ</a:t>
            </a:r>
          </a:p>
          <a:p>
            <a:pPr marL="363538" marR="0" lvl="0" indent="-363538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438275" algn="l"/>
              </a:tabLst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 มรด. 3-2 : 2565 มาตรฐานรัฐบาลดิจิทัลว่าด้วยแนวทางการลงทะเบียนบัญชีข้อมูลภาครัฐ</a:t>
            </a:r>
          </a:p>
        </p:txBody>
      </p:sp>
    </p:spTree>
    <p:extLst>
      <p:ext uri="{BB962C8B-B14F-4D97-AF65-F5344CB8AC3E}">
        <p14:creationId xmlns:p14="http://schemas.microsoft.com/office/powerpoint/2010/main" val="24052498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394D55-441B-DAAC-093C-51B874650E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84FFC59-837A-6F24-25D3-9AD78DB7BFAA}"/>
              </a:ext>
            </a:extLst>
          </p:cNvPr>
          <p:cNvSpPr/>
          <p:nvPr/>
        </p:nvSpPr>
        <p:spPr>
          <a:xfrm>
            <a:off x="184919" y="965377"/>
            <a:ext cx="11830153" cy="5785612"/>
          </a:xfrm>
          <a:prstGeom prst="roundRect">
            <a:avLst>
              <a:gd name="adj" fmla="val 5866"/>
            </a:avLst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3A65BE1-A7D8-9E5E-43BE-E771BB85852D}"/>
              </a:ext>
            </a:extLst>
          </p:cNvPr>
          <p:cNvSpPr txBox="1"/>
          <p:nvPr/>
        </p:nvSpPr>
        <p:spPr>
          <a:xfrm>
            <a:off x="388024" y="250998"/>
            <a:ext cx="1108515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ความเป็นมา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99300667-C697-EC8D-E839-30A92E6CD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288" y="1925626"/>
            <a:ext cx="5189559" cy="4304014"/>
          </a:xfrm>
          <a:prstGeom prst="rect">
            <a:avLst/>
          </a:prstGeom>
        </p:spPr>
      </p:pic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4CD14C76-6C71-EDF4-C1D7-CA597C5F51E9}"/>
              </a:ext>
            </a:extLst>
          </p:cNvPr>
          <p:cNvCxnSpPr/>
          <p:nvPr/>
        </p:nvCxnSpPr>
        <p:spPr>
          <a:xfrm>
            <a:off x="2218299" y="5288552"/>
            <a:ext cx="35528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0374FDD6-0B1D-7032-1E97-4BA349BE1B57}"/>
              </a:ext>
            </a:extLst>
          </p:cNvPr>
          <p:cNvCxnSpPr>
            <a:cxnSpLocks/>
          </p:cNvCxnSpPr>
          <p:nvPr/>
        </p:nvCxnSpPr>
        <p:spPr>
          <a:xfrm>
            <a:off x="3666099" y="4821827"/>
            <a:ext cx="212407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DA726610-278A-82D3-A1C8-836662C7B508}"/>
              </a:ext>
            </a:extLst>
          </p:cNvPr>
          <p:cNvCxnSpPr>
            <a:cxnSpLocks/>
          </p:cNvCxnSpPr>
          <p:nvPr/>
        </p:nvCxnSpPr>
        <p:spPr>
          <a:xfrm>
            <a:off x="827649" y="5069477"/>
            <a:ext cx="498157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C130172-AF38-EB43-59FB-F75CFF4B2084}"/>
              </a:ext>
            </a:extLst>
          </p:cNvPr>
          <p:cNvSpPr/>
          <p:nvPr/>
        </p:nvSpPr>
        <p:spPr>
          <a:xfrm>
            <a:off x="480531" y="1619461"/>
            <a:ext cx="5537409" cy="4987541"/>
          </a:xfrm>
          <a:prstGeom prst="roundRect">
            <a:avLst>
              <a:gd name="adj" fmla="val 3667"/>
            </a:avLst>
          </a:prstGeom>
          <a:noFill/>
          <a:ln>
            <a:solidFill>
              <a:srgbClr val="5683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A7C68D1-BFBD-B96C-5802-83A3F32613C3}"/>
              </a:ext>
            </a:extLst>
          </p:cNvPr>
          <p:cNvGrpSpPr/>
          <p:nvPr/>
        </p:nvGrpSpPr>
        <p:grpSpPr>
          <a:xfrm>
            <a:off x="175068" y="1242805"/>
            <a:ext cx="2594914" cy="663771"/>
            <a:chOff x="7439486" y="1555474"/>
            <a:chExt cx="2480822" cy="576000"/>
          </a:xfrm>
        </p:grpSpPr>
        <p:sp>
          <p:nvSpPr>
            <p:cNvPr id="7" name="สี่เหลี่ยมผืนผ้า: มุมมน 5">
              <a:extLst>
                <a:ext uri="{FF2B5EF4-FFF2-40B4-BE49-F238E27FC236}">
                  <a16:creationId xmlns:a16="http://schemas.microsoft.com/office/drawing/2014/main" id="{329860BE-78D3-B5B5-3893-D52DFF18644C}"/>
                </a:ext>
              </a:extLst>
            </p:cNvPr>
            <p:cNvSpPr/>
            <p:nvPr/>
          </p:nvSpPr>
          <p:spPr>
            <a:xfrm>
              <a:off x="7575270" y="1555474"/>
              <a:ext cx="2220147" cy="576000"/>
            </a:xfrm>
            <a:prstGeom prst="roundRect">
              <a:avLst>
                <a:gd name="adj" fmla="val 2554"/>
              </a:avLst>
            </a:prstGeom>
            <a:solidFill>
              <a:srgbClr val="F4CFE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2571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852CD15-F5B0-6FD7-2FA4-E90E21A067D4}"/>
                </a:ext>
              </a:extLst>
            </p:cNvPr>
            <p:cNvSpPr txBox="1"/>
            <p:nvPr/>
          </p:nvSpPr>
          <p:spPr>
            <a:xfrm>
              <a:off x="7439486" y="1604396"/>
              <a:ext cx="2480822" cy="4712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82154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ource Sans Pro" panose="020B0503030403020204" pitchFamily="34" charset="0"/>
                  <a:cs typeface="TH SarabunPSK" panose="020B0500040200020003" pitchFamily="34" charset="-34"/>
                </a:rPr>
                <a:t>ตัวชี้วัด 2 (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82154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ource Sans Pro" panose="020B0503030403020204" pitchFamily="34" charset="0"/>
                  <a:cs typeface="TH SarabunPSK" panose="020B0500040200020003" pitchFamily="34" charset="-34"/>
                </a:rPr>
                <a:t>2) </a:t>
              </a: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82154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ource Sans Pro" panose="020B0503030403020204" pitchFamily="34" charset="0"/>
                  <a:cs typeface="TH SarabunPSK" panose="020B0500040200020003" pitchFamily="34" charset="-34"/>
                </a:rPr>
                <a:t>จำนวนชุดข้อมูลหลัก</a:t>
              </a:r>
              <a:b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82154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ource Sans Pro" panose="020B0503030403020204" pitchFamily="34" charset="0"/>
                  <a:cs typeface="TH SarabunPSK" panose="020B0500040200020003" pitchFamily="34" charset="-34"/>
                </a:rPr>
              </a:b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82154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ource Sans Pro" panose="020B0503030403020204" pitchFamily="34" charset="0"/>
                  <a:cs typeface="TH SarabunPSK" panose="020B0500040200020003" pitchFamily="34" charset="-34"/>
                </a:rPr>
                <a:t>ของหน่วยงาน (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82154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ource Sans Pro" panose="020B0503030403020204" pitchFamily="34" charset="0"/>
                  <a:cs typeface="TH SarabunPSK" panose="020B0500040200020003" pitchFamily="34" charset="-34"/>
                </a:rPr>
                <a:t>Master Data)</a:t>
              </a: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4C33D88-F266-FB08-2B7C-66C4B28F3044}"/>
              </a:ext>
            </a:extLst>
          </p:cNvPr>
          <p:cNvSpPr/>
          <p:nvPr/>
        </p:nvSpPr>
        <p:spPr>
          <a:xfrm>
            <a:off x="6316106" y="1632966"/>
            <a:ext cx="5537409" cy="4987541"/>
          </a:xfrm>
          <a:prstGeom prst="roundRect">
            <a:avLst>
              <a:gd name="adj" fmla="val 3667"/>
            </a:avLst>
          </a:prstGeom>
          <a:noFill/>
          <a:ln>
            <a:solidFill>
              <a:srgbClr val="5683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92D9977-02AC-A677-6A4E-ED288ACB948A}"/>
              </a:ext>
            </a:extLst>
          </p:cNvPr>
          <p:cNvGrpSpPr/>
          <p:nvPr/>
        </p:nvGrpSpPr>
        <p:grpSpPr>
          <a:xfrm>
            <a:off x="8700162" y="1208472"/>
            <a:ext cx="3295312" cy="822268"/>
            <a:chOff x="7575270" y="1555475"/>
            <a:chExt cx="3295312" cy="552679"/>
          </a:xfrm>
        </p:grpSpPr>
        <p:sp>
          <p:nvSpPr>
            <p:cNvPr id="18" name="สี่เหลี่ยมผืนผ้า: มุมมน 5">
              <a:extLst>
                <a:ext uri="{FF2B5EF4-FFF2-40B4-BE49-F238E27FC236}">
                  <a16:creationId xmlns:a16="http://schemas.microsoft.com/office/drawing/2014/main" id="{0F929D67-EA3B-9049-CC0E-5DE6C2414FE0}"/>
                </a:ext>
              </a:extLst>
            </p:cNvPr>
            <p:cNvSpPr/>
            <p:nvPr/>
          </p:nvSpPr>
          <p:spPr>
            <a:xfrm>
              <a:off x="7575270" y="1555475"/>
              <a:ext cx="3260505" cy="552679"/>
            </a:xfrm>
            <a:prstGeom prst="roundRect">
              <a:avLst>
                <a:gd name="adj" fmla="val 2554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2571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3568ADD-55EE-A9DC-B94E-A22F937347DF}"/>
                </a:ext>
              </a:extLst>
            </p:cNvPr>
            <p:cNvSpPr txBox="1"/>
            <p:nvPr/>
          </p:nvSpPr>
          <p:spPr>
            <a:xfrm>
              <a:off x="7630587" y="1631070"/>
              <a:ext cx="3239995" cy="3986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8890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82154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ource Sans Pro" panose="020B0503030403020204" pitchFamily="34" charset="0"/>
                  <a:cs typeface="TH SarabunPSK" panose="020B0500040200020003" pitchFamily="34" charset="-34"/>
                </a:rPr>
                <a:t>ตัวชี้วัด 2 (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82154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ource Sans Pro" panose="020B0503030403020204" pitchFamily="34" charset="0"/>
                  <a:cs typeface="TH SarabunPSK" panose="020B0500040200020003" pitchFamily="34" charset="-34"/>
                </a:rPr>
                <a:t>3</a:t>
              </a: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82154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ource Sans Pro" panose="020B0503030403020204" pitchFamily="34" charset="0"/>
                  <a:cs typeface="TH SarabunPSK" panose="020B0500040200020003" pitchFamily="34" charset="-34"/>
                </a:rPr>
                <a:t>) ระดับความสำเร็จ</a:t>
              </a:r>
              <a:b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82154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ource Sans Pro" panose="020B0503030403020204" pitchFamily="34" charset="0"/>
                  <a:cs typeface="TH SarabunPSK" panose="020B0500040200020003" pitchFamily="34" charset="-34"/>
                </a:rPr>
              </a:b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82154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ource Sans Pro" panose="020B0503030403020204" pitchFamily="34" charset="0"/>
                  <a:cs typeface="TH SarabunPSK" panose="020B0500040200020003" pitchFamily="34" charset="-34"/>
                </a:rPr>
                <a:t>ในการจัดทำชุดข้อมูลตัวชี้วัดสากล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7C12742B-5FB1-AAF9-2994-0A7F6646DA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01" b="79435"/>
          <a:stretch/>
        </p:blipFill>
        <p:spPr>
          <a:xfrm>
            <a:off x="6485973" y="2168683"/>
            <a:ext cx="2513476" cy="29796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07E7558-005C-77D2-5FD8-7CBC32F0CB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9260" y="2466645"/>
            <a:ext cx="1751078" cy="144888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513A006-5055-AB37-F1F9-E3020326062A}"/>
              </a:ext>
            </a:extLst>
          </p:cNvPr>
          <p:cNvSpPr txBox="1"/>
          <p:nvPr/>
        </p:nvSpPr>
        <p:spPr>
          <a:xfrm>
            <a:off x="6476166" y="4348553"/>
            <a:ext cx="51921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867025" algn="l"/>
              </a:tabLst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จากการวิเคราะห์พบปัญหาที่ส่งผลต่อการจัดอันดับของประเทศไทย ทำให้การประเมินตัวชี้วัดสากลยังไม่สะท้อนตามความเป็นจริง ดังนี้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2867025" algn="l"/>
              </a:tabLst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ข้อมูลไม่เป็นปัจจุบัน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2867025" algn="l"/>
              </a:tabLst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ขาดหน่วยงานรับผิดชอบข้อมูลที่ชัดเจน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2867025" algn="l"/>
              </a:tabLst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การจัดส่งข้อมูลของหน่วยงานภาครัฐยังไม่เป็นระบบ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E455FC6-DBE7-3254-9023-2188D975C6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9240" y="2464141"/>
            <a:ext cx="2938542" cy="93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3263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B3D2C3D-2FA6-7337-2957-953799A93C59}"/>
              </a:ext>
            </a:extLst>
          </p:cNvPr>
          <p:cNvSpPr/>
          <p:nvPr/>
        </p:nvSpPr>
        <p:spPr>
          <a:xfrm flipV="1">
            <a:off x="112349" y="948221"/>
            <a:ext cx="12031823" cy="5867623"/>
          </a:xfrm>
          <a:prstGeom prst="roundRect">
            <a:avLst>
              <a:gd name="adj" fmla="val 2574"/>
            </a:avLst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FBAD08-7903-4B2B-DE64-E7FCB453163F}"/>
              </a:ext>
            </a:extLst>
          </p:cNvPr>
          <p:cNvSpPr txBox="1"/>
          <p:nvPr/>
        </p:nvSpPr>
        <p:spPr>
          <a:xfrm>
            <a:off x="388024" y="250998"/>
            <a:ext cx="1108515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การพัฒนาระบบข้อมูลให้เป็นดิจิทัล (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Digitize Data)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A762951A-A787-9048-CC73-3D25F20DE958}"/>
              </a:ext>
            </a:extLst>
          </p:cNvPr>
          <p:cNvSpPr/>
          <p:nvPr/>
        </p:nvSpPr>
        <p:spPr>
          <a:xfrm>
            <a:off x="258086" y="3113494"/>
            <a:ext cx="4121591" cy="3402218"/>
          </a:xfrm>
          <a:prstGeom prst="roundRect">
            <a:avLst>
              <a:gd name="adj" fmla="val 3667"/>
            </a:avLst>
          </a:prstGeom>
          <a:noFill/>
          <a:ln>
            <a:solidFill>
              <a:srgbClr val="5683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D621977A-F2D0-E058-95EB-28DDA8AD2BD0}"/>
              </a:ext>
            </a:extLst>
          </p:cNvPr>
          <p:cNvSpPr/>
          <p:nvPr/>
        </p:nvSpPr>
        <p:spPr>
          <a:xfrm>
            <a:off x="8615387" y="3060711"/>
            <a:ext cx="3345280" cy="3455001"/>
          </a:xfrm>
          <a:prstGeom prst="roundRect">
            <a:avLst>
              <a:gd name="adj" fmla="val 3667"/>
            </a:avLst>
          </a:prstGeom>
          <a:noFill/>
          <a:ln>
            <a:solidFill>
              <a:srgbClr val="5683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0A7270D9-2111-5FED-BC49-A351BA927B83}"/>
              </a:ext>
            </a:extLst>
          </p:cNvPr>
          <p:cNvGrpSpPr/>
          <p:nvPr/>
        </p:nvGrpSpPr>
        <p:grpSpPr>
          <a:xfrm>
            <a:off x="474007" y="5411311"/>
            <a:ext cx="3700279" cy="828953"/>
            <a:chOff x="5686300" y="5950715"/>
            <a:chExt cx="5957060" cy="828953"/>
          </a:xfrm>
        </p:grpSpPr>
        <p:sp>
          <p:nvSpPr>
            <p:cNvPr id="101" name="สี่เหลี่ยมผืนผ้า: มุมมน 5">
              <a:extLst>
                <a:ext uri="{FF2B5EF4-FFF2-40B4-BE49-F238E27FC236}">
                  <a16:creationId xmlns:a16="http://schemas.microsoft.com/office/drawing/2014/main" id="{2DE56905-A588-B24F-7610-7EF7B63E70C9}"/>
                </a:ext>
              </a:extLst>
            </p:cNvPr>
            <p:cNvSpPr/>
            <p:nvPr/>
          </p:nvSpPr>
          <p:spPr>
            <a:xfrm>
              <a:off x="5686300" y="5950715"/>
              <a:ext cx="5957060" cy="781544"/>
            </a:xfrm>
            <a:prstGeom prst="roundRect">
              <a:avLst>
                <a:gd name="adj" fmla="val 5827"/>
              </a:avLst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2571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endParaRP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54F0C153-F6DB-1014-22C9-87981B1C33AF}"/>
                </a:ext>
              </a:extLst>
            </p:cNvPr>
            <p:cNvSpPr/>
            <p:nvPr/>
          </p:nvSpPr>
          <p:spPr>
            <a:xfrm>
              <a:off x="5765500" y="6186492"/>
              <a:ext cx="5733080" cy="5931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68275" algn="l"/>
                </a:tabLst>
                <a:defRPr/>
              </a:pPr>
              <a:r>
                <a:rPr kumimoji="0" lang="th-TH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ชุดข้อมูลเปิดทั้งหมด ถูกนำมาลงทะเบียน</a:t>
              </a:r>
              <a:b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</a:br>
              <a:r>
                <a:rPr kumimoji="0" lang="th-TH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ในระบบบัญชีข้อมูลภาครัฐ (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GD Catalog</a:t>
              </a:r>
              <a:r>
                <a:rPr kumimoji="0" lang="th-TH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)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endParaRPr>
            </a:p>
          </p:txBody>
        </p:sp>
      </p:grpSp>
      <p:pic>
        <p:nvPicPr>
          <p:cNvPr id="105" name="Picture 104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AA7867BC-042D-19CC-381A-79CA175887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341" y="5128414"/>
            <a:ext cx="991148" cy="991148"/>
          </a:xfrm>
          <a:prstGeom prst="rect">
            <a:avLst/>
          </a:prstGeom>
        </p:spPr>
      </p:pic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D434CE1F-9EAF-AD00-6705-0EF88E644F98}"/>
              </a:ext>
            </a:extLst>
          </p:cNvPr>
          <p:cNvSpPr/>
          <p:nvPr/>
        </p:nvSpPr>
        <p:spPr>
          <a:xfrm>
            <a:off x="175129" y="2808790"/>
            <a:ext cx="4323743" cy="787972"/>
          </a:xfrm>
          <a:prstGeom prst="roundRect">
            <a:avLst>
              <a:gd name="adj" fmla="val 34572"/>
            </a:avLst>
          </a:prstGeom>
          <a:solidFill>
            <a:srgbClr val="1360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5FBEEDA0-C6E9-A4E7-01D7-1E8B2429E25C}"/>
              </a:ext>
            </a:extLst>
          </p:cNvPr>
          <p:cNvSpPr txBox="1"/>
          <p:nvPr/>
        </p:nvSpPr>
        <p:spPr>
          <a:xfrm>
            <a:off x="258086" y="2814604"/>
            <a:ext cx="4080401" cy="1138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rPr>
              <a:t>ผลักดันให้มีคุณภาพตามมาตรฐาน</a:t>
            </a:r>
            <a:b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rPr>
            </a:b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rPr>
              <a:t>และลงทะเบียน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rPr>
              <a:t> GD Catalog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rPr>
            </a:b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rPr>
              <a:t>และ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Source Sans Pro" panose="020B0503030403020204" pitchFamily="34" charset="0"/>
              <a:cs typeface="TH SarabunPSK" panose="020B0500040200020003" pitchFamily="34" charset="-34"/>
            </a:endParaRPr>
          </a:p>
        </p:txBody>
      </p: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4E124F69-E89E-F1D4-8127-064426583309}"/>
              </a:ext>
            </a:extLst>
          </p:cNvPr>
          <p:cNvGrpSpPr/>
          <p:nvPr/>
        </p:nvGrpSpPr>
        <p:grpSpPr>
          <a:xfrm>
            <a:off x="8750858" y="2731486"/>
            <a:ext cx="1236510" cy="523220"/>
            <a:chOff x="5405120" y="2504831"/>
            <a:chExt cx="1999507" cy="523220"/>
          </a:xfrm>
        </p:grpSpPr>
        <p:sp>
          <p:nvSpPr>
            <p:cNvPr id="107" name="Rectangle: Rounded Corners 106">
              <a:extLst>
                <a:ext uri="{FF2B5EF4-FFF2-40B4-BE49-F238E27FC236}">
                  <a16:creationId xmlns:a16="http://schemas.microsoft.com/office/drawing/2014/main" id="{0656EC22-E520-63C1-E8EA-7A0019CCAD18}"/>
                </a:ext>
              </a:extLst>
            </p:cNvPr>
            <p:cNvSpPr/>
            <p:nvPr/>
          </p:nvSpPr>
          <p:spPr>
            <a:xfrm>
              <a:off x="5405120" y="2554361"/>
              <a:ext cx="1999507" cy="453952"/>
            </a:xfrm>
            <a:prstGeom prst="roundRect">
              <a:avLst>
                <a:gd name="adj" fmla="val 34572"/>
              </a:avLst>
            </a:prstGeom>
            <a:solidFill>
              <a:srgbClr val="1360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3E7C7E77-CD8F-7049-8E22-52CED3E96313}"/>
                </a:ext>
              </a:extLst>
            </p:cNvPr>
            <p:cNvSpPr txBox="1"/>
            <p:nvPr/>
          </p:nvSpPr>
          <p:spPr>
            <a:xfrm>
              <a:off x="5498457" y="2504831"/>
              <a:ext cx="18250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ource Sans Pro" panose="020B0503030403020204" pitchFamily="34" charset="0"/>
                  <a:cs typeface="TH SarabunPSK" panose="020B0500040200020003" pitchFamily="34" charset="-34"/>
                </a:rPr>
                <a:t>IMD</a:t>
              </a:r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A7C49931-734E-6992-0A56-62F33C1DF996}"/>
              </a:ext>
            </a:extLst>
          </p:cNvPr>
          <p:cNvGrpSpPr/>
          <p:nvPr/>
        </p:nvGrpSpPr>
        <p:grpSpPr>
          <a:xfrm>
            <a:off x="390384" y="5239260"/>
            <a:ext cx="3803736" cy="434935"/>
            <a:chOff x="6311430" y="3870837"/>
            <a:chExt cx="5520906" cy="434935"/>
          </a:xfrm>
        </p:grpSpPr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114A0205-027E-B24C-87C7-B0B4CC8655A7}"/>
                </a:ext>
              </a:extLst>
            </p:cNvPr>
            <p:cNvSpPr txBox="1"/>
            <p:nvPr/>
          </p:nvSpPr>
          <p:spPr>
            <a:xfrm>
              <a:off x="6311430" y="3958332"/>
              <a:ext cx="5520906" cy="288000"/>
            </a:xfrm>
            <a:prstGeom prst="roundRect">
              <a:avLst>
                <a:gd name="adj" fmla="val 13840"/>
              </a:avLst>
            </a:prstGeom>
            <a:solidFill>
              <a:srgbClr val="5683BB"/>
            </a:solidFill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2571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endParaRP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17A100C7-3896-07A7-A22D-DAE260D8779E}"/>
                </a:ext>
              </a:extLst>
            </p:cNvPr>
            <p:cNvSpPr txBox="1"/>
            <p:nvPr/>
          </p:nvSpPr>
          <p:spPr>
            <a:xfrm>
              <a:off x="6370382" y="3870837"/>
              <a:ext cx="5364416" cy="434935"/>
            </a:xfrm>
            <a:prstGeom prst="roundRect">
              <a:avLst>
                <a:gd name="adj" fmla="val 13840"/>
              </a:avLst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2571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นำชุดข้อมูลลงทะเบียน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GD Catalog</a:t>
              </a:r>
              <a:endPara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endParaRP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B405D580-F43D-8932-6B28-FF0EB509F009}"/>
              </a:ext>
            </a:extLst>
          </p:cNvPr>
          <p:cNvGrpSpPr/>
          <p:nvPr/>
        </p:nvGrpSpPr>
        <p:grpSpPr>
          <a:xfrm>
            <a:off x="762667" y="1712183"/>
            <a:ext cx="3260505" cy="864001"/>
            <a:chOff x="1293290" y="1555472"/>
            <a:chExt cx="3260505" cy="709501"/>
          </a:xfrm>
        </p:grpSpPr>
        <p:sp>
          <p:nvSpPr>
            <p:cNvPr id="124" name="สี่เหลี่ยมผืนผ้า: มุมมน 5">
              <a:extLst>
                <a:ext uri="{FF2B5EF4-FFF2-40B4-BE49-F238E27FC236}">
                  <a16:creationId xmlns:a16="http://schemas.microsoft.com/office/drawing/2014/main" id="{70A85AC9-EA69-FB74-1898-1DE376BB14F7}"/>
                </a:ext>
              </a:extLst>
            </p:cNvPr>
            <p:cNvSpPr/>
            <p:nvPr/>
          </p:nvSpPr>
          <p:spPr>
            <a:xfrm>
              <a:off x="1293290" y="1555472"/>
              <a:ext cx="3260505" cy="709501"/>
            </a:xfrm>
            <a:prstGeom prst="roundRect">
              <a:avLst>
                <a:gd name="adj" fmla="val 2554"/>
              </a:avLst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2571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endParaRP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AA69BB61-B73E-1F76-40E6-E7FD8DDC7210}"/>
                </a:ext>
              </a:extLst>
            </p:cNvPr>
            <p:cNvSpPr txBox="1"/>
            <p:nvPr/>
          </p:nvSpPr>
          <p:spPr>
            <a:xfrm>
              <a:off x="1577788" y="1631346"/>
              <a:ext cx="2883675" cy="627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82154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ource Sans Pro" panose="020B0503030403020204" pitchFamily="34" charset="0"/>
                  <a:cs typeface="TH SarabunPSK" panose="020B0500040200020003" pitchFamily="34" charset="-34"/>
                </a:rPr>
                <a:t>ตัวชี้วัด 2 (1)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82154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ource Sans Pro" panose="020B0503030403020204" pitchFamily="34" charset="0"/>
                  <a:cs typeface="TH SarabunPSK" panose="020B0500040200020003" pitchFamily="34" charset="-34"/>
                </a:rPr>
                <a:t> </a:t>
              </a: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82154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ource Sans Pro" panose="020B0503030403020204" pitchFamily="34" charset="0"/>
                  <a:cs typeface="TH SarabunPSK" panose="020B0500040200020003" pitchFamily="34" charset="-34"/>
                </a:rPr>
                <a:t>ร้อยละชุดข้อมูลเปิด</a:t>
              </a:r>
              <a:b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82154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ource Sans Pro" panose="020B0503030403020204" pitchFamily="34" charset="0"/>
                  <a:cs typeface="TH SarabunPSK" panose="020B0500040200020003" pitchFamily="34" charset="-34"/>
                </a:rPr>
              </a:b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82154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ource Sans Pro" panose="020B0503030403020204" pitchFamily="34" charset="0"/>
                  <a:cs typeface="TH SarabunPSK" panose="020B0500040200020003" pitchFamily="34" charset="-34"/>
                </a:rPr>
                <a:t>ที่เป็นไปตามมาตรฐานในระบบบัญชี</a:t>
              </a:r>
              <a:b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82154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ource Sans Pro" panose="020B0503030403020204" pitchFamily="34" charset="0"/>
                  <a:cs typeface="TH SarabunPSK" panose="020B0500040200020003" pitchFamily="34" charset="-34"/>
                </a:rPr>
              </a:b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82154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ource Sans Pro" panose="020B0503030403020204" pitchFamily="34" charset="0"/>
                  <a:cs typeface="TH SarabunPSK" panose="020B0500040200020003" pitchFamily="34" charset="-34"/>
                </a:rPr>
                <a:t>ข้อมูลภาครัฐ (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82154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ource Sans Pro" panose="020B0503030403020204" pitchFamily="34" charset="0"/>
                  <a:cs typeface="TH SarabunPSK" panose="020B0500040200020003" pitchFamily="34" charset="-34"/>
                </a:rPr>
                <a:t>GD Catalog)</a:t>
              </a: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CA9FE17F-989F-6A48-DDA0-91B7A2A6C5C5}"/>
              </a:ext>
            </a:extLst>
          </p:cNvPr>
          <p:cNvGrpSpPr/>
          <p:nvPr/>
        </p:nvGrpSpPr>
        <p:grpSpPr>
          <a:xfrm>
            <a:off x="4921213" y="1659401"/>
            <a:ext cx="3260505" cy="856966"/>
            <a:chOff x="7575270" y="1555474"/>
            <a:chExt cx="3260505" cy="576000"/>
          </a:xfrm>
        </p:grpSpPr>
        <p:sp>
          <p:nvSpPr>
            <p:cNvPr id="126" name="สี่เหลี่ยมผืนผ้า: มุมมน 5">
              <a:extLst>
                <a:ext uri="{FF2B5EF4-FFF2-40B4-BE49-F238E27FC236}">
                  <a16:creationId xmlns:a16="http://schemas.microsoft.com/office/drawing/2014/main" id="{0E7FD435-913F-6925-4B11-3CA529B75A4A}"/>
                </a:ext>
              </a:extLst>
            </p:cNvPr>
            <p:cNvSpPr/>
            <p:nvPr/>
          </p:nvSpPr>
          <p:spPr>
            <a:xfrm>
              <a:off x="7575270" y="1555474"/>
              <a:ext cx="3260505" cy="576000"/>
            </a:xfrm>
            <a:prstGeom prst="roundRect">
              <a:avLst>
                <a:gd name="adj" fmla="val 2554"/>
              </a:avLst>
            </a:prstGeom>
            <a:solidFill>
              <a:srgbClr val="F4CFE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2571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endParaRP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BCA41CF1-0F0E-9F4C-8895-3B2D0A27F337}"/>
                </a:ext>
              </a:extLst>
            </p:cNvPr>
            <p:cNvSpPr txBox="1"/>
            <p:nvPr/>
          </p:nvSpPr>
          <p:spPr>
            <a:xfrm>
              <a:off x="7758635" y="1679832"/>
              <a:ext cx="2956662" cy="365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82154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ource Sans Pro" panose="020B0503030403020204" pitchFamily="34" charset="0"/>
                  <a:cs typeface="TH SarabunPSK" panose="020B0500040200020003" pitchFamily="34" charset="-34"/>
                </a:rPr>
                <a:t>ตัวชี้วัด 2 (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82154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ource Sans Pro" panose="020B0503030403020204" pitchFamily="34" charset="0"/>
                  <a:cs typeface="TH SarabunPSK" panose="020B0500040200020003" pitchFamily="34" charset="-34"/>
                </a:rPr>
                <a:t>2) </a:t>
              </a: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82154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ource Sans Pro" panose="020B0503030403020204" pitchFamily="34" charset="0"/>
                  <a:cs typeface="TH SarabunPSK" panose="020B0500040200020003" pitchFamily="34" charset="-34"/>
                </a:rPr>
                <a:t>จำนวนชุดข้อมูลหลัก</a:t>
              </a:r>
              <a:b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82154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ource Sans Pro" panose="020B0503030403020204" pitchFamily="34" charset="0"/>
                  <a:cs typeface="TH SarabunPSK" panose="020B0500040200020003" pitchFamily="34" charset="-34"/>
                </a:rPr>
              </a:b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82154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ource Sans Pro" panose="020B0503030403020204" pitchFamily="34" charset="0"/>
                  <a:cs typeface="TH SarabunPSK" panose="020B0500040200020003" pitchFamily="34" charset="-34"/>
                </a:rPr>
                <a:t>ของหน่วยงาน (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82154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ource Sans Pro" panose="020B0503030403020204" pitchFamily="34" charset="0"/>
                  <a:cs typeface="TH SarabunPSK" panose="020B0500040200020003" pitchFamily="34" charset="-34"/>
                </a:rPr>
                <a:t>Master Data)</a:t>
              </a:r>
            </a:p>
          </p:txBody>
        </p: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CAF7DFCE-CDB3-A7D8-6719-23F644B89CF3}"/>
              </a:ext>
            </a:extLst>
          </p:cNvPr>
          <p:cNvGrpSpPr/>
          <p:nvPr/>
        </p:nvGrpSpPr>
        <p:grpSpPr>
          <a:xfrm>
            <a:off x="4932960" y="3362820"/>
            <a:ext cx="1577238" cy="2703912"/>
            <a:chOff x="8743529" y="2913923"/>
            <a:chExt cx="1577238" cy="2703912"/>
          </a:xfrm>
        </p:grpSpPr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FC87A1B6-77A0-1990-C947-5FD682DB789C}"/>
                </a:ext>
              </a:extLst>
            </p:cNvPr>
            <p:cNvSpPr/>
            <p:nvPr/>
          </p:nvSpPr>
          <p:spPr>
            <a:xfrm>
              <a:off x="8762146" y="3457994"/>
              <a:ext cx="1485783" cy="12078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82154"/>
                </a:buClr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82154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หน่วยงานที่เกี่ยวข้องเป็นไปตามเกณฑ์ที่กำหนด ถูกยกระดับให้เป็นชุดข้อมูลหลักของหน่วยงาน</a:t>
              </a:r>
            </a:p>
          </p:txBody>
        </p:sp>
        <p:sp>
          <p:nvSpPr>
            <p:cNvPr id="142" name="สี่เหลี่ยมผืนผ้า: มุมมน 5">
              <a:extLst>
                <a:ext uri="{FF2B5EF4-FFF2-40B4-BE49-F238E27FC236}">
                  <a16:creationId xmlns:a16="http://schemas.microsoft.com/office/drawing/2014/main" id="{617FC9DE-98C7-193A-641D-4247027F8D99}"/>
                </a:ext>
              </a:extLst>
            </p:cNvPr>
            <p:cNvSpPr/>
            <p:nvPr/>
          </p:nvSpPr>
          <p:spPr>
            <a:xfrm>
              <a:off x="8789660" y="3114510"/>
              <a:ext cx="1461227" cy="2503325"/>
            </a:xfrm>
            <a:prstGeom prst="roundRect">
              <a:avLst>
                <a:gd name="adj" fmla="val 5827"/>
              </a:avLst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2571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endParaRPr>
            </a:p>
          </p:txBody>
        </p: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A9D68183-5973-7A0C-33D2-75327CF1E31B}"/>
                </a:ext>
              </a:extLst>
            </p:cNvPr>
            <p:cNvGrpSpPr/>
            <p:nvPr/>
          </p:nvGrpSpPr>
          <p:grpSpPr>
            <a:xfrm>
              <a:off x="8743529" y="2913923"/>
              <a:ext cx="1577238" cy="491130"/>
              <a:chOff x="6528543" y="2899434"/>
              <a:chExt cx="776395" cy="491130"/>
            </a:xfrm>
          </p:grpSpPr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A8B28CC4-D487-0216-DACB-0D3710F0215C}"/>
                  </a:ext>
                </a:extLst>
              </p:cNvPr>
              <p:cNvSpPr txBox="1"/>
              <p:nvPr/>
            </p:nvSpPr>
            <p:spPr>
              <a:xfrm>
                <a:off x="6528543" y="2955629"/>
                <a:ext cx="776395" cy="434935"/>
              </a:xfrm>
              <a:prstGeom prst="roundRect">
                <a:avLst>
                  <a:gd name="adj" fmla="val 13840"/>
                </a:avLst>
              </a:prstGeom>
              <a:solidFill>
                <a:srgbClr val="5683BB"/>
              </a:solidFill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2571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endParaRPr>
              </a:p>
            </p:txBody>
          </p:sp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94B17E55-F48F-3F70-B5E4-EB8271690097}"/>
                  </a:ext>
                </a:extLst>
              </p:cNvPr>
              <p:cNvSpPr txBox="1"/>
              <p:nvPr/>
            </p:nvSpPr>
            <p:spPr>
              <a:xfrm>
                <a:off x="6594029" y="2899434"/>
                <a:ext cx="660311" cy="434935"/>
              </a:xfrm>
              <a:prstGeom prst="roundRect">
                <a:avLst>
                  <a:gd name="adj" fmla="val 13840"/>
                </a:avLst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2571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Tahoma" panose="020B0604030504040204" pitchFamily="34" charset="0"/>
                    <a:cs typeface="TH SarabunPSK" panose="020B0500040200020003" pitchFamily="34" charset="-34"/>
                  </a:rPr>
                  <a:t>กลุ่มเป้าหมาย</a:t>
                </a:r>
              </a:p>
            </p:txBody>
          </p:sp>
        </p:grp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42EA7C32-F415-89CF-DF6C-AB0648D22C1B}"/>
              </a:ext>
            </a:extLst>
          </p:cNvPr>
          <p:cNvGrpSpPr/>
          <p:nvPr/>
        </p:nvGrpSpPr>
        <p:grpSpPr>
          <a:xfrm>
            <a:off x="6569367" y="3403056"/>
            <a:ext cx="1577235" cy="2663676"/>
            <a:chOff x="10780101" y="2954159"/>
            <a:chExt cx="1577235" cy="2663676"/>
          </a:xfrm>
        </p:grpSpPr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071AB3CA-2487-E3AF-15A3-8146DC44E905}"/>
                </a:ext>
              </a:extLst>
            </p:cNvPr>
            <p:cNvSpPr/>
            <p:nvPr/>
          </p:nvSpPr>
          <p:spPr>
            <a:xfrm>
              <a:off x="10863958" y="3405433"/>
              <a:ext cx="1489275" cy="14294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82154"/>
                </a:buClr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82154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หน่วยงานที่เกี่ยวข้อง จะต้องจัดทำชุดข้อมูล ตามที่คณะกรรมการพัฒนารัฐบาลดิจิทัลกำหนด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82154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31 </a:t>
              </a:r>
              <a:r>
                <a:rPr kumimoji="0" lang="th-TH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82154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ชุดข้อมูล</a:t>
              </a:r>
            </a:p>
          </p:txBody>
        </p:sp>
        <p:sp>
          <p:nvSpPr>
            <p:cNvPr id="154" name="สี่เหลี่ยมผืนผ้า: มุมมน 5">
              <a:extLst>
                <a:ext uri="{FF2B5EF4-FFF2-40B4-BE49-F238E27FC236}">
                  <a16:creationId xmlns:a16="http://schemas.microsoft.com/office/drawing/2014/main" id="{79B5EE62-1E9F-4F8C-D94A-7818C4469335}"/>
                </a:ext>
              </a:extLst>
            </p:cNvPr>
            <p:cNvSpPr/>
            <p:nvPr/>
          </p:nvSpPr>
          <p:spPr>
            <a:xfrm>
              <a:off x="10874807" y="3119823"/>
              <a:ext cx="1426068" cy="2498012"/>
            </a:xfrm>
            <a:prstGeom prst="roundRect">
              <a:avLst>
                <a:gd name="adj" fmla="val 5827"/>
              </a:avLst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2571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endParaRPr>
            </a:p>
          </p:txBody>
        </p: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E4732641-4375-4D06-E5FE-6E811F1C384B}"/>
                </a:ext>
              </a:extLst>
            </p:cNvPr>
            <p:cNvGrpSpPr/>
            <p:nvPr/>
          </p:nvGrpSpPr>
          <p:grpSpPr>
            <a:xfrm>
              <a:off x="10780101" y="2954159"/>
              <a:ext cx="1577235" cy="452235"/>
              <a:chOff x="6448521" y="2934357"/>
              <a:chExt cx="776395" cy="452235"/>
            </a:xfrm>
          </p:grpSpPr>
          <p:sp>
            <p:nvSpPr>
              <p:cNvPr id="156" name="TextBox 155">
                <a:extLst>
                  <a:ext uri="{FF2B5EF4-FFF2-40B4-BE49-F238E27FC236}">
                    <a16:creationId xmlns:a16="http://schemas.microsoft.com/office/drawing/2014/main" id="{12C9232D-55AD-C1C4-0E3A-E84E98FE3F12}"/>
                  </a:ext>
                </a:extLst>
              </p:cNvPr>
              <p:cNvSpPr txBox="1"/>
              <p:nvPr/>
            </p:nvSpPr>
            <p:spPr>
              <a:xfrm>
                <a:off x="6448521" y="2951657"/>
                <a:ext cx="776395" cy="434935"/>
              </a:xfrm>
              <a:prstGeom prst="roundRect">
                <a:avLst>
                  <a:gd name="adj" fmla="val 13840"/>
                </a:avLst>
              </a:prstGeom>
              <a:solidFill>
                <a:srgbClr val="5683BB"/>
              </a:solidFill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2571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endParaRPr>
              </a:p>
            </p:txBody>
          </p:sp>
          <p:sp>
            <p:nvSpPr>
              <p:cNvPr id="157" name="TextBox 156">
                <a:extLst>
                  <a:ext uri="{FF2B5EF4-FFF2-40B4-BE49-F238E27FC236}">
                    <a16:creationId xmlns:a16="http://schemas.microsoft.com/office/drawing/2014/main" id="{CC743485-8D5A-119F-18DF-028A229B7814}"/>
                  </a:ext>
                </a:extLst>
              </p:cNvPr>
              <p:cNvSpPr txBox="1"/>
              <p:nvPr/>
            </p:nvSpPr>
            <p:spPr>
              <a:xfrm>
                <a:off x="6531001" y="2934357"/>
                <a:ext cx="610804" cy="434935"/>
              </a:xfrm>
              <a:prstGeom prst="roundRect">
                <a:avLst>
                  <a:gd name="adj" fmla="val 13840"/>
                </a:avLst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2571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Tahoma" panose="020B0604030504040204" pitchFamily="34" charset="0"/>
                    <a:cs typeface="TH SarabunPSK" panose="020B0500040200020003" pitchFamily="34" charset="-34"/>
                  </a:rPr>
                  <a:t>กลุ่มเป้าหมาย</a:t>
                </a:r>
              </a:p>
            </p:txBody>
          </p:sp>
        </p:grp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28DBEE91-28BE-DA5B-B7C8-586485B78366}"/>
              </a:ext>
            </a:extLst>
          </p:cNvPr>
          <p:cNvGrpSpPr/>
          <p:nvPr/>
        </p:nvGrpSpPr>
        <p:grpSpPr>
          <a:xfrm>
            <a:off x="8708050" y="3783673"/>
            <a:ext cx="1500654" cy="2283059"/>
            <a:chOff x="6110677" y="2957236"/>
            <a:chExt cx="1994070" cy="2550415"/>
          </a:xfrm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C218129D-9A46-B381-14DF-7B26261AD9A2}"/>
                </a:ext>
              </a:extLst>
            </p:cNvPr>
            <p:cNvSpPr/>
            <p:nvPr/>
          </p:nvSpPr>
          <p:spPr>
            <a:xfrm>
              <a:off x="6111213" y="3385631"/>
              <a:ext cx="1993534" cy="15635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หน่วยงานที่เกี่ยวข้อง จะต้องจัดทำชุดข้อมูล ตามที่สำนักงานสภาพัฒนาการเศรษฐกิจและสังคมแห่งชาติกำหนด เพื่อจัดส่งข้อมูลให้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TMA </a:t>
              </a:r>
              <a:r>
                <a: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ภายในระยะเวลาที่กำหนด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 </a:t>
              </a:r>
              <a:endPara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endParaRPr>
            </a:p>
          </p:txBody>
        </p:sp>
        <p:sp>
          <p:nvSpPr>
            <p:cNvPr id="100" name="สี่เหลี่ยมผืนผ้า: มุมมน 5">
              <a:extLst>
                <a:ext uri="{FF2B5EF4-FFF2-40B4-BE49-F238E27FC236}">
                  <a16:creationId xmlns:a16="http://schemas.microsoft.com/office/drawing/2014/main" id="{89AB2C2D-57F0-BEBD-69C1-58A73CDA5EB8}"/>
                </a:ext>
              </a:extLst>
            </p:cNvPr>
            <p:cNvSpPr/>
            <p:nvPr/>
          </p:nvSpPr>
          <p:spPr>
            <a:xfrm>
              <a:off x="6110677" y="3100022"/>
              <a:ext cx="1980001" cy="2407629"/>
            </a:xfrm>
            <a:prstGeom prst="roundRect">
              <a:avLst>
                <a:gd name="adj" fmla="val 5827"/>
              </a:avLst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2571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endParaRPr>
            </a:p>
          </p:txBody>
        </p:sp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864A4663-9E3C-FFE2-4BE1-29374B2E0325}"/>
                </a:ext>
              </a:extLst>
            </p:cNvPr>
            <p:cNvGrpSpPr/>
            <p:nvPr/>
          </p:nvGrpSpPr>
          <p:grpSpPr>
            <a:xfrm>
              <a:off x="6299732" y="2957236"/>
              <a:ext cx="1640022" cy="444921"/>
              <a:chOff x="6408109" y="2917861"/>
              <a:chExt cx="807299" cy="444921"/>
            </a:xfrm>
          </p:grpSpPr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B2FB307B-C7E9-5202-BFB4-654697D85364}"/>
                  </a:ext>
                </a:extLst>
              </p:cNvPr>
              <p:cNvSpPr txBox="1"/>
              <p:nvPr/>
            </p:nvSpPr>
            <p:spPr>
              <a:xfrm>
                <a:off x="6411009" y="2927847"/>
                <a:ext cx="776395" cy="434935"/>
              </a:xfrm>
              <a:prstGeom prst="roundRect">
                <a:avLst>
                  <a:gd name="adj" fmla="val 13840"/>
                </a:avLst>
              </a:prstGeom>
              <a:solidFill>
                <a:srgbClr val="5683BB"/>
              </a:solidFill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2571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endParaRPr>
              </a:p>
            </p:txBody>
          </p:sp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5B984A2B-93E3-73C3-4475-FFA9BE41C421}"/>
                  </a:ext>
                </a:extLst>
              </p:cNvPr>
              <p:cNvSpPr txBox="1"/>
              <p:nvPr/>
            </p:nvSpPr>
            <p:spPr>
              <a:xfrm>
                <a:off x="6408109" y="2917861"/>
                <a:ext cx="807299" cy="406021"/>
              </a:xfrm>
              <a:prstGeom prst="roundRect">
                <a:avLst>
                  <a:gd name="adj" fmla="val 13840"/>
                </a:avLst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2571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Tahoma" panose="020B0604030504040204" pitchFamily="34" charset="0"/>
                    <a:cs typeface="TH SarabunPSK" panose="020B0500040200020003" pitchFamily="34" charset="-34"/>
                  </a:rPr>
                  <a:t>กลุ่มเป้าหมาย</a:t>
                </a:r>
              </a:p>
            </p:txBody>
          </p:sp>
        </p:grpSp>
      </p:grpSp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id="{987EBD8D-E1FD-A99E-07D8-C805A6BA7D09}"/>
              </a:ext>
            </a:extLst>
          </p:cNvPr>
          <p:cNvCxnSpPr>
            <a:cxnSpLocks/>
          </p:cNvCxnSpPr>
          <p:nvPr/>
        </p:nvCxnSpPr>
        <p:spPr>
          <a:xfrm>
            <a:off x="9371926" y="3260670"/>
            <a:ext cx="0" cy="169931"/>
          </a:xfrm>
          <a:prstGeom prst="straightConnector1">
            <a:avLst/>
          </a:prstGeom>
          <a:ln w="127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Arrow Connector 179">
            <a:extLst>
              <a:ext uri="{FF2B5EF4-FFF2-40B4-BE49-F238E27FC236}">
                <a16:creationId xmlns:a16="http://schemas.microsoft.com/office/drawing/2014/main" id="{471178CD-D8E7-98EB-BD31-41960CC3C266}"/>
              </a:ext>
            </a:extLst>
          </p:cNvPr>
          <p:cNvCxnSpPr>
            <a:cxnSpLocks/>
          </p:cNvCxnSpPr>
          <p:nvPr/>
        </p:nvCxnSpPr>
        <p:spPr>
          <a:xfrm>
            <a:off x="5731752" y="3002794"/>
            <a:ext cx="0" cy="405868"/>
          </a:xfrm>
          <a:prstGeom prst="straightConnector1">
            <a:avLst/>
          </a:prstGeom>
          <a:ln w="127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Arrow Connector 182">
            <a:extLst>
              <a:ext uri="{FF2B5EF4-FFF2-40B4-BE49-F238E27FC236}">
                <a16:creationId xmlns:a16="http://schemas.microsoft.com/office/drawing/2014/main" id="{B11FCBDF-2E3F-120D-4A1E-58F68AED5984}"/>
              </a:ext>
            </a:extLst>
          </p:cNvPr>
          <p:cNvCxnSpPr>
            <a:cxnSpLocks/>
          </p:cNvCxnSpPr>
          <p:nvPr/>
        </p:nvCxnSpPr>
        <p:spPr>
          <a:xfrm>
            <a:off x="7337159" y="3002794"/>
            <a:ext cx="0" cy="410150"/>
          </a:xfrm>
          <a:prstGeom prst="straightConnector1">
            <a:avLst/>
          </a:prstGeom>
          <a:ln w="127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017741A1-3230-FFC3-B095-033639E001EE}"/>
              </a:ext>
            </a:extLst>
          </p:cNvPr>
          <p:cNvCxnSpPr>
            <a:cxnSpLocks/>
          </p:cNvCxnSpPr>
          <p:nvPr/>
        </p:nvCxnSpPr>
        <p:spPr>
          <a:xfrm>
            <a:off x="4587346" y="1608083"/>
            <a:ext cx="0" cy="5010143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8FDBDCC8-AB14-9C09-A9EF-73112313B7A7}"/>
              </a:ext>
            </a:extLst>
          </p:cNvPr>
          <p:cNvGrpSpPr/>
          <p:nvPr/>
        </p:nvGrpSpPr>
        <p:grpSpPr>
          <a:xfrm>
            <a:off x="455468" y="1003597"/>
            <a:ext cx="11591825" cy="407695"/>
            <a:chOff x="1293290" y="1555472"/>
            <a:chExt cx="3260505" cy="550329"/>
          </a:xfrm>
        </p:grpSpPr>
        <p:sp>
          <p:nvSpPr>
            <p:cNvPr id="10" name="สี่เหลี่ยมผืนผ้า: มุมมน 5">
              <a:extLst>
                <a:ext uri="{FF2B5EF4-FFF2-40B4-BE49-F238E27FC236}">
                  <a16:creationId xmlns:a16="http://schemas.microsoft.com/office/drawing/2014/main" id="{69AD68B4-1DC7-33F6-F203-2AD27109C545}"/>
                </a:ext>
              </a:extLst>
            </p:cNvPr>
            <p:cNvSpPr/>
            <p:nvPr/>
          </p:nvSpPr>
          <p:spPr>
            <a:xfrm>
              <a:off x="1293290" y="1555472"/>
              <a:ext cx="3260505" cy="538428"/>
            </a:xfrm>
            <a:prstGeom prst="roundRect">
              <a:avLst>
                <a:gd name="adj" fmla="val 2554"/>
              </a:avLst>
            </a:prstGeom>
            <a:solidFill>
              <a:srgbClr val="1577A5"/>
            </a:solidFill>
            <a:ln w="28575" cap="flat" cmpd="sng" algn="ctr">
              <a:solidFill>
                <a:srgbClr val="5B9BD5">
                  <a:shade val="50000"/>
                </a:srgbClr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2571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35C39F9-890B-09F2-6D44-599623695DE3}"/>
                </a:ext>
              </a:extLst>
            </p:cNvPr>
            <p:cNvSpPr txBox="1"/>
            <p:nvPr/>
          </p:nvSpPr>
          <p:spPr>
            <a:xfrm>
              <a:off x="1670120" y="1631346"/>
              <a:ext cx="2629505" cy="474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ource Sans Pro" panose="020B0503030403020204" pitchFamily="34" charset="0"/>
                  <a:cs typeface="TH SarabunPSK" panose="020B0500040200020003" pitchFamily="34" charset="-34"/>
                </a:rPr>
                <a:t>กรอบแนวคิด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3376FC6-6087-BF4D-5A77-172FD64023A1}"/>
              </a:ext>
            </a:extLst>
          </p:cNvPr>
          <p:cNvGrpSpPr/>
          <p:nvPr/>
        </p:nvGrpSpPr>
        <p:grpSpPr>
          <a:xfrm>
            <a:off x="8700162" y="1717759"/>
            <a:ext cx="3295312" cy="822268"/>
            <a:chOff x="7575270" y="1555475"/>
            <a:chExt cx="3295312" cy="552679"/>
          </a:xfrm>
        </p:grpSpPr>
        <p:sp>
          <p:nvSpPr>
            <p:cNvPr id="6" name="สี่เหลี่ยมผืนผ้า: มุมมน 5">
              <a:extLst>
                <a:ext uri="{FF2B5EF4-FFF2-40B4-BE49-F238E27FC236}">
                  <a16:creationId xmlns:a16="http://schemas.microsoft.com/office/drawing/2014/main" id="{ABCFC4A3-03A6-3F02-2F83-C34836FF79A7}"/>
                </a:ext>
              </a:extLst>
            </p:cNvPr>
            <p:cNvSpPr/>
            <p:nvPr/>
          </p:nvSpPr>
          <p:spPr>
            <a:xfrm>
              <a:off x="7575270" y="1555475"/>
              <a:ext cx="3260505" cy="552679"/>
            </a:xfrm>
            <a:prstGeom prst="roundRect">
              <a:avLst>
                <a:gd name="adj" fmla="val 2554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2571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D6124D7-053F-4341-A50C-C3FCB6F609FC}"/>
                </a:ext>
              </a:extLst>
            </p:cNvPr>
            <p:cNvSpPr txBox="1"/>
            <p:nvPr/>
          </p:nvSpPr>
          <p:spPr>
            <a:xfrm>
              <a:off x="7630587" y="1631070"/>
              <a:ext cx="3239995" cy="3986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8890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82154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ource Sans Pro" panose="020B0503030403020204" pitchFamily="34" charset="0"/>
                  <a:cs typeface="TH SarabunPSK" panose="020B0500040200020003" pitchFamily="34" charset="-34"/>
                </a:rPr>
                <a:t>ตัวชี้วัด 2 (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82154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ource Sans Pro" panose="020B0503030403020204" pitchFamily="34" charset="0"/>
                  <a:cs typeface="TH SarabunPSK" panose="020B0500040200020003" pitchFamily="34" charset="-34"/>
                </a:rPr>
                <a:t>3</a:t>
              </a: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82154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ource Sans Pro" panose="020B0503030403020204" pitchFamily="34" charset="0"/>
                  <a:cs typeface="TH SarabunPSK" panose="020B0500040200020003" pitchFamily="34" charset="-34"/>
                </a:rPr>
                <a:t>) ระดับความสำเร็จ</a:t>
              </a:r>
              <a:b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82154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ource Sans Pro" panose="020B0503030403020204" pitchFamily="34" charset="0"/>
                  <a:cs typeface="TH SarabunPSK" panose="020B0500040200020003" pitchFamily="34" charset="-34"/>
                </a:rPr>
              </a:b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82154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ource Sans Pro" panose="020B0503030403020204" pitchFamily="34" charset="0"/>
                  <a:cs typeface="TH SarabunPSK" panose="020B0500040200020003" pitchFamily="34" charset="-34"/>
                </a:rPr>
                <a:t>ในการจัดทำชุดข้อมูลตัวชี้วัดสากล</a:t>
              </a: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42A5488-A759-A8A4-E9C5-909D9D21ADEC}"/>
              </a:ext>
            </a:extLst>
          </p:cNvPr>
          <p:cNvSpPr/>
          <p:nvPr/>
        </p:nvSpPr>
        <p:spPr>
          <a:xfrm>
            <a:off x="4756851" y="2995307"/>
            <a:ext cx="3566943" cy="3520405"/>
          </a:xfrm>
          <a:prstGeom prst="roundRect">
            <a:avLst>
              <a:gd name="adj" fmla="val 3667"/>
            </a:avLst>
          </a:prstGeom>
          <a:noFill/>
          <a:ln>
            <a:solidFill>
              <a:srgbClr val="5683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2B28925-FFFC-2C3F-F186-CF236947BF67}"/>
              </a:ext>
            </a:extLst>
          </p:cNvPr>
          <p:cNvCxnSpPr>
            <a:cxnSpLocks/>
          </p:cNvCxnSpPr>
          <p:nvPr/>
        </p:nvCxnSpPr>
        <p:spPr>
          <a:xfrm>
            <a:off x="8380235" y="1608289"/>
            <a:ext cx="0" cy="5110217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304BD536-8605-C268-0E11-FB2DF52F315D}"/>
              </a:ext>
            </a:extLst>
          </p:cNvPr>
          <p:cNvGrpSpPr/>
          <p:nvPr/>
        </p:nvGrpSpPr>
        <p:grpSpPr>
          <a:xfrm>
            <a:off x="4874333" y="2745893"/>
            <a:ext cx="3207933" cy="461665"/>
            <a:chOff x="9828672" y="2416862"/>
            <a:chExt cx="1999507" cy="461665"/>
          </a:xfrm>
        </p:grpSpPr>
        <p:sp>
          <p:nvSpPr>
            <p:cNvPr id="109" name="Rectangle: Rounded Corners 108">
              <a:extLst>
                <a:ext uri="{FF2B5EF4-FFF2-40B4-BE49-F238E27FC236}">
                  <a16:creationId xmlns:a16="http://schemas.microsoft.com/office/drawing/2014/main" id="{793397A2-4794-FCBE-48C7-41BE0787945C}"/>
                </a:ext>
              </a:extLst>
            </p:cNvPr>
            <p:cNvSpPr/>
            <p:nvPr/>
          </p:nvSpPr>
          <p:spPr>
            <a:xfrm>
              <a:off x="9828672" y="2422442"/>
              <a:ext cx="1999507" cy="453952"/>
            </a:xfrm>
            <a:prstGeom prst="roundRect">
              <a:avLst>
                <a:gd name="adj" fmla="val 34572"/>
              </a:avLst>
            </a:prstGeom>
            <a:solidFill>
              <a:srgbClr val="1360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739A5C82-D8F0-23DE-AFB3-ABB490BB163A}"/>
                </a:ext>
              </a:extLst>
            </p:cNvPr>
            <p:cNvSpPr txBox="1"/>
            <p:nvPr/>
          </p:nvSpPr>
          <p:spPr>
            <a:xfrm>
              <a:off x="9915672" y="2416862"/>
              <a:ext cx="18250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ource Sans Pro" panose="020B0503030403020204" pitchFamily="34" charset="0"/>
                  <a:cs typeface="TH SarabunPSK" panose="020B0500040200020003" pitchFamily="34" charset="-34"/>
                </a:rPr>
                <a:t>Master Data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26C1350-07B2-79A0-A10E-EA7D367DACCF}"/>
              </a:ext>
            </a:extLst>
          </p:cNvPr>
          <p:cNvSpPr txBox="1"/>
          <p:nvPr/>
        </p:nvSpPr>
        <p:spPr>
          <a:xfrm>
            <a:off x="8793110" y="3383611"/>
            <a:ext cx="1287498" cy="456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82154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rPr>
              <a:t>4 </a:t>
            </a:r>
            <a:r>
              <a:rPr kumimoji="0" lang="th-TH" sz="1100" b="1" i="0" u="none" strike="noStrike" kern="1200" cap="none" spc="0" normalizeH="0" baseline="0" noProof="0" dirty="0">
                <a:ln>
                  <a:noFill/>
                </a:ln>
                <a:solidFill>
                  <a:srgbClr val="082154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rPr>
              <a:t>หน่วยงาน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82154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rPr>
              <a:t>10 </a:t>
            </a:r>
            <a:r>
              <a:rPr kumimoji="0" lang="th-TH" sz="1100" b="1" i="0" u="none" strike="noStrike" kern="1200" cap="none" spc="0" normalizeH="0" baseline="0" noProof="0" dirty="0">
                <a:ln>
                  <a:noFill/>
                </a:ln>
                <a:solidFill>
                  <a:srgbClr val="082154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rPr>
              <a:t>ชุดข้อมูล</a:t>
            </a:r>
            <a:b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82154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rPr>
            </a:br>
            <a:r>
              <a:rPr kumimoji="0" lang="th-TH" sz="1100" b="1" i="0" u="none" strike="noStrike" kern="1200" cap="none" spc="0" normalizeH="0" baseline="0" noProof="0" dirty="0">
                <a:ln>
                  <a:noFill/>
                </a:ln>
                <a:solidFill>
                  <a:srgbClr val="082154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rPr>
              <a:t>โดยสภาพัฒน์ฯ คัดเลือกชุดข้อมูลที่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82154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rPr>
              <a:t>Urgent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8C4DA57-244C-2603-F20B-0F5807DE05AE}"/>
              </a:ext>
            </a:extLst>
          </p:cNvPr>
          <p:cNvGrpSpPr/>
          <p:nvPr/>
        </p:nvGrpSpPr>
        <p:grpSpPr>
          <a:xfrm>
            <a:off x="474939" y="1793430"/>
            <a:ext cx="566581" cy="646331"/>
            <a:chOff x="673980" y="3124107"/>
            <a:chExt cx="566581" cy="646331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7DEF82A-BDB0-5EE7-0E80-0B3145AE8981}"/>
                </a:ext>
              </a:extLst>
            </p:cNvPr>
            <p:cNvSpPr/>
            <p:nvPr/>
          </p:nvSpPr>
          <p:spPr>
            <a:xfrm>
              <a:off x="673980" y="3182152"/>
              <a:ext cx="566581" cy="544318"/>
            </a:xfrm>
            <a:prstGeom prst="ellipse">
              <a:avLst/>
            </a:prstGeom>
            <a:solidFill>
              <a:srgbClr val="FFF2CC"/>
            </a:solidFill>
            <a:ln>
              <a:solidFill>
                <a:srgbClr val="41719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16FDC35-FDD4-4C34-5F0F-4EE9454485AA}"/>
                </a:ext>
              </a:extLst>
            </p:cNvPr>
            <p:cNvSpPr txBox="1"/>
            <p:nvPr/>
          </p:nvSpPr>
          <p:spPr>
            <a:xfrm>
              <a:off x="728127" y="3124107"/>
              <a:ext cx="4977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4C86ED2-76BD-C67C-6C98-CEBC5D2DDE8D}"/>
              </a:ext>
            </a:extLst>
          </p:cNvPr>
          <p:cNvGrpSpPr/>
          <p:nvPr/>
        </p:nvGrpSpPr>
        <p:grpSpPr>
          <a:xfrm>
            <a:off x="8414444" y="1825878"/>
            <a:ext cx="566581" cy="646331"/>
            <a:chOff x="673980" y="3124107"/>
            <a:chExt cx="566581" cy="646331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45877AD-8764-BE9B-3029-31C9A8951FDB}"/>
                </a:ext>
              </a:extLst>
            </p:cNvPr>
            <p:cNvSpPr/>
            <p:nvPr/>
          </p:nvSpPr>
          <p:spPr>
            <a:xfrm>
              <a:off x="673980" y="3182152"/>
              <a:ext cx="566581" cy="544318"/>
            </a:xfrm>
            <a:prstGeom prst="ellipse">
              <a:avLst/>
            </a:prstGeom>
            <a:solidFill>
              <a:srgbClr val="C5E0B4"/>
            </a:solidFill>
            <a:ln>
              <a:solidFill>
                <a:srgbClr val="41719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F917DBC-32DB-084E-7563-03863378AEA8}"/>
                </a:ext>
              </a:extLst>
            </p:cNvPr>
            <p:cNvSpPr txBox="1"/>
            <p:nvPr/>
          </p:nvSpPr>
          <p:spPr>
            <a:xfrm>
              <a:off x="728127" y="3124107"/>
              <a:ext cx="4977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E6955A4-E645-56A1-41F7-7A5441076CE1}"/>
              </a:ext>
            </a:extLst>
          </p:cNvPr>
          <p:cNvGrpSpPr/>
          <p:nvPr/>
        </p:nvGrpSpPr>
        <p:grpSpPr>
          <a:xfrm>
            <a:off x="4641682" y="1762561"/>
            <a:ext cx="566581" cy="646331"/>
            <a:chOff x="673980" y="3124107"/>
            <a:chExt cx="566581" cy="646331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313C90C5-9E94-3F1F-5CAF-59EE169C81F4}"/>
                </a:ext>
              </a:extLst>
            </p:cNvPr>
            <p:cNvSpPr/>
            <p:nvPr/>
          </p:nvSpPr>
          <p:spPr>
            <a:xfrm>
              <a:off x="673980" y="3182152"/>
              <a:ext cx="566581" cy="544318"/>
            </a:xfrm>
            <a:prstGeom prst="ellipse">
              <a:avLst/>
            </a:prstGeom>
            <a:solidFill>
              <a:srgbClr val="F4CFE0"/>
            </a:solidFill>
            <a:ln>
              <a:solidFill>
                <a:srgbClr val="41719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E3B23B6-1460-64F4-DA4B-60B087DFBDC2}"/>
                </a:ext>
              </a:extLst>
            </p:cNvPr>
            <p:cNvSpPr txBox="1"/>
            <p:nvPr/>
          </p:nvSpPr>
          <p:spPr>
            <a:xfrm>
              <a:off x="728127" y="3124107"/>
              <a:ext cx="4977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06C808-FA66-E819-531A-B9A30C1AF1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523505" y="6618226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BB80830-AA26-D224-7E1D-8D63B18340BC}"/>
              </a:ext>
            </a:extLst>
          </p:cNvPr>
          <p:cNvGrpSpPr/>
          <p:nvPr/>
        </p:nvGrpSpPr>
        <p:grpSpPr>
          <a:xfrm>
            <a:off x="10342047" y="3776426"/>
            <a:ext cx="1500654" cy="2290306"/>
            <a:chOff x="6110677" y="2957236"/>
            <a:chExt cx="1994070" cy="255718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B815215-F892-1C0F-F5A3-13A86FB196F4}"/>
                </a:ext>
              </a:extLst>
            </p:cNvPr>
            <p:cNvSpPr/>
            <p:nvPr/>
          </p:nvSpPr>
          <p:spPr>
            <a:xfrm>
              <a:off x="6111213" y="3385631"/>
              <a:ext cx="1993534" cy="9207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หน่วยงานที่เกี่ยวข้อง จะต้องจัดทำชุดข้อมูล ภายในระยะเวลาที่กำหนด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 </a:t>
              </a:r>
              <a:endPara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endParaRPr>
            </a:p>
          </p:txBody>
        </p:sp>
        <p:sp>
          <p:nvSpPr>
            <p:cNvPr id="12" name="สี่เหลี่ยมผืนผ้า: มุมมน 5">
              <a:extLst>
                <a:ext uri="{FF2B5EF4-FFF2-40B4-BE49-F238E27FC236}">
                  <a16:creationId xmlns:a16="http://schemas.microsoft.com/office/drawing/2014/main" id="{D888F0E4-AB62-4F3C-319F-7296716B0CB1}"/>
                </a:ext>
              </a:extLst>
            </p:cNvPr>
            <p:cNvSpPr/>
            <p:nvPr/>
          </p:nvSpPr>
          <p:spPr>
            <a:xfrm>
              <a:off x="6110677" y="3100022"/>
              <a:ext cx="1980001" cy="2414394"/>
            </a:xfrm>
            <a:prstGeom prst="roundRect">
              <a:avLst>
                <a:gd name="adj" fmla="val 5827"/>
              </a:avLst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2571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endParaRP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5E1098B0-A7D8-B81F-4402-3FF446284576}"/>
                </a:ext>
              </a:extLst>
            </p:cNvPr>
            <p:cNvGrpSpPr/>
            <p:nvPr/>
          </p:nvGrpSpPr>
          <p:grpSpPr>
            <a:xfrm>
              <a:off x="6299732" y="2957236"/>
              <a:ext cx="1640022" cy="444921"/>
              <a:chOff x="6408109" y="2917861"/>
              <a:chExt cx="807299" cy="444921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809595B-F762-3C11-61A6-981796EF7496}"/>
                  </a:ext>
                </a:extLst>
              </p:cNvPr>
              <p:cNvSpPr txBox="1"/>
              <p:nvPr/>
            </p:nvSpPr>
            <p:spPr>
              <a:xfrm>
                <a:off x="6411009" y="2927847"/>
                <a:ext cx="776395" cy="434935"/>
              </a:xfrm>
              <a:prstGeom prst="roundRect">
                <a:avLst>
                  <a:gd name="adj" fmla="val 13840"/>
                </a:avLst>
              </a:prstGeom>
              <a:solidFill>
                <a:srgbClr val="5683BB"/>
              </a:solidFill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2571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280C664-B6FA-70E4-7BA1-E3B6236A1CD0}"/>
                  </a:ext>
                </a:extLst>
              </p:cNvPr>
              <p:cNvSpPr txBox="1"/>
              <p:nvPr/>
            </p:nvSpPr>
            <p:spPr>
              <a:xfrm>
                <a:off x="6408109" y="2917861"/>
                <a:ext cx="807299" cy="406021"/>
              </a:xfrm>
              <a:prstGeom prst="roundRect">
                <a:avLst>
                  <a:gd name="adj" fmla="val 13840"/>
                </a:avLst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2571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Tahoma" panose="020B0604030504040204" pitchFamily="34" charset="0"/>
                    <a:cs typeface="TH SarabunPSK" panose="020B0500040200020003" pitchFamily="34" charset="-34"/>
                  </a:rPr>
                  <a:t>กลุ่มเป้าหมาย</a:t>
                </a:r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79283D3-E2FF-A9FD-03BA-3D55FEC34C60}"/>
              </a:ext>
            </a:extLst>
          </p:cNvPr>
          <p:cNvGrpSpPr/>
          <p:nvPr/>
        </p:nvGrpSpPr>
        <p:grpSpPr>
          <a:xfrm>
            <a:off x="10479507" y="2771242"/>
            <a:ext cx="1239034" cy="493020"/>
            <a:chOff x="5401041" y="2544587"/>
            <a:chExt cx="2003586" cy="493020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22585335-3C7B-DB54-F10C-4326799928E4}"/>
                </a:ext>
              </a:extLst>
            </p:cNvPr>
            <p:cNvSpPr/>
            <p:nvPr/>
          </p:nvSpPr>
          <p:spPr>
            <a:xfrm>
              <a:off x="5405120" y="2554361"/>
              <a:ext cx="1999507" cy="453952"/>
            </a:xfrm>
            <a:prstGeom prst="roundRect">
              <a:avLst>
                <a:gd name="adj" fmla="val 34572"/>
              </a:avLst>
            </a:prstGeom>
            <a:solidFill>
              <a:srgbClr val="1360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43C7033-BEAE-5D06-1414-90E2471153D7}"/>
                </a:ext>
              </a:extLst>
            </p:cNvPr>
            <p:cNvSpPr txBox="1"/>
            <p:nvPr/>
          </p:nvSpPr>
          <p:spPr>
            <a:xfrm>
              <a:off x="5401041" y="2544587"/>
              <a:ext cx="1988211" cy="493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ource Sans Pro" panose="020B0503030403020204" pitchFamily="34" charset="0"/>
                  <a:cs typeface="TH SarabunPSK" panose="020B0500040200020003" pitchFamily="34" charset="-34"/>
                </a:rPr>
                <a:t>Global Gender Gap Report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5AA00464-0279-E304-6D73-7D235D8B83C3}"/>
              </a:ext>
            </a:extLst>
          </p:cNvPr>
          <p:cNvSpPr txBox="1"/>
          <p:nvPr/>
        </p:nvSpPr>
        <p:spPr>
          <a:xfrm>
            <a:off x="10459080" y="3378788"/>
            <a:ext cx="1287498" cy="456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82154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rPr>
              <a:t>2 </a:t>
            </a:r>
            <a:r>
              <a:rPr kumimoji="0" lang="th-TH" sz="1100" b="1" i="0" u="none" strike="noStrike" kern="1200" cap="none" spc="0" normalizeH="0" baseline="0" noProof="0" dirty="0">
                <a:ln>
                  <a:noFill/>
                </a:ln>
                <a:solidFill>
                  <a:srgbClr val="082154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rPr>
              <a:t>หน่วยงาน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82154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rPr>
              <a:t>6 </a:t>
            </a:r>
            <a:r>
              <a:rPr kumimoji="0" lang="th-TH" sz="1100" b="1" i="0" u="none" strike="noStrike" kern="1200" cap="none" spc="0" normalizeH="0" baseline="0" noProof="0" dirty="0">
                <a:ln>
                  <a:noFill/>
                </a:ln>
                <a:solidFill>
                  <a:srgbClr val="082154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rPr>
              <a:t>ชุดข้อมูล</a:t>
            </a:r>
            <a:b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82154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rPr>
            </a:br>
            <a:r>
              <a:rPr kumimoji="0" lang="th-TH" sz="1100" b="1" i="0" u="none" strike="noStrike" kern="1200" cap="none" spc="0" normalizeH="0" baseline="0" noProof="0" dirty="0">
                <a:ln>
                  <a:noFill/>
                </a:ln>
                <a:solidFill>
                  <a:srgbClr val="082154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rPr>
              <a:t>โดยคัดเลือกชุดข้อมูลที่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82154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rPr>
              <a:t> Urgent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651724D0-6C8C-B03D-FC95-AF9EB3CECF9C}"/>
              </a:ext>
            </a:extLst>
          </p:cNvPr>
          <p:cNvCxnSpPr>
            <a:cxnSpLocks/>
          </p:cNvCxnSpPr>
          <p:nvPr/>
        </p:nvCxnSpPr>
        <p:spPr>
          <a:xfrm>
            <a:off x="11073456" y="3255707"/>
            <a:ext cx="0" cy="169931"/>
          </a:xfrm>
          <a:prstGeom prst="straightConnector1">
            <a:avLst/>
          </a:prstGeom>
          <a:ln w="127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48" descr="A yellow and black web page&#10;&#10;Description automatically generated">
            <a:extLst>
              <a:ext uri="{FF2B5EF4-FFF2-40B4-BE49-F238E27FC236}">
                <a16:creationId xmlns:a16="http://schemas.microsoft.com/office/drawing/2014/main" id="{25520D49-997C-9652-634E-5984F6E328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158" y="5143547"/>
            <a:ext cx="466678" cy="434244"/>
          </a:xfrm>
          <a:prstGeom prst="rect">
            <a:avLst/>
          </a:prstGeom>
        </p:spPr>
      </p:pic>
      <p:pic>
        <p:nvPicPr>
          <p:cNvPr id="54" name="Picture 53" descr="A thumb up symbol with a black background&#10;&#10;Description automatically generated">
            <a:extLst>
              <a:ext uri="{FF2B5EF4-FFF2-40B4-BE49-F238E27FC236}">
                <a16:creationId xmlns:a16="http://schemas.microsoft.com/office/drawing/2014/main" id="{9B2FEB1B-8CCE-D296-7821-F6BA4F737F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978" y="5345889"/>
            <a:ext cx="354203" cy="352525"/>
          </a:xfrm>
          <a:prstGeom prst="rect">
            <a:avLst/>
          </a:prstGeom>
        </p:spPr>
      </p:pic>
      <p:pic>
        <p:nvPicPr>
          <p:cNvPr id="55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309BFD1A-AEC2-3B9E-1A54-17FE6C274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334" y="5733849"/>
            <a:ext cx="268838" cy="22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5" descr="A logo with orange letters and a black background&#10;&#10;Description automatically generated">
            <a:extLst>
              <a:ext uri="{FF2B5EF4-FFF2-40B4-BE49-F238E27FC236}">
                <a16:creationId xmlns:a16="http://schemas.microsoft.com/office/drawing/2014/main" id="{C6A3BA9D-D3B8-13C0-BBFF-97C199E591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625" y="5760284"/>
            <a:ext cx="344036" cy="196882"/>
          </a:xfrm>
          <a:prstGeom prst="rect">
            <a:avLst/>
          </a:prstGeom>
        </p:spPr>
      </p:pic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87AF77F0-3853-54BC-FD7C-3C7E30047C38}"/>
              </a:ext>
            </a:extLst>
          </p:cNvPr>
          <p:cNvCxnSpPr>
            <a:cxnSpLocks/>
          </p:cNvCxnSpPr>
          <p:nvPr/>
        </p:nvCxnSpPr>
        <p:spPr>
          <a:xfrm>
            <a:off x="2228016" y="3585540"/>
            <a:ext cx="0" cy="405868"/>
          </a:xfrm>
          <a:prstGeom prst="straightConnector1">
            <a:avLst/>
          </a:prstGeom>
          <a:ln w="127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836B40B-2EFB-EACA-9D7E-723699AB592B}"/>
              </a:ext>
            </a:extLst>
          </p:cNvPr>
          <p:cNvGrpSpPr/>
          <p:nvPr/>
        </p:nvGrpSpPr>
        <p:grpSpPr>
          <a:xfrm>
            <a:off x="414986" y="4092913"/>
            <a:ext cx="3700279" cy="828953"/>
            <a:chOff x="5686300" y="5950715"/>
            <a:chExt cx="5957060" cy="828953"/>
          </a:xfrm>
        </p:grpSpPr>
        <p:sp>
          <p:nvSpPr>
            <p:cNvPr id="62" name="สี่เหลี่ยมผืนผ้า: มุมมน 5">
              <a:extLst>
                <a:ext uri="{FF2B5EF4-FFF2-40B4-BE49-F238E27FC236}">
                  <a16:creationId xmlns:a16="http://schemas.microsoft.com/office/drawing/2014/main" id="{B42E9AF6-D65F-6479-CCE4-FB752153D841}"/>
                </a:ext>
              </a:extLst>
            </p:cNvPr>
            <p:cNvSpPr/>
            <p:nvPr/>
          </p:nvSpPr>
          <p:spPr>
            <a:xfrm>
              <a:off x="5686300" y="5950715"/>
              <a:ext cx="5957060" cy="781544"/>
            </a:xfrm>
            <a:prstGeom prst="roundRect">
              <a:avLst>
                <a:gd name="adj" fmla="val 5827"/>
              </a:avLst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2571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D3BF452-4B38-0F29-ACCF-65454D78695E}"/>
                </a:ext>
              </a:extLst>
            </p:cNvPr>
            <p:cNvSpPr/>
            <p:nvPr/>
          </p:nvSpPr>
          <p:spPr>
            <a:xfrm>
              <a:off x="5765500" y="6186492"/>
              <a:ext cx="5733080" cy="5931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68275" algn="l"/>
                </a:tabLst>
                <a:defRPr/>
              </a:pPr>
              <a:r>
                <a:rPr kumimoji="0" lang="th-TH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ทุกชุดข้อมูลมีคุณภาพเป็นไปตามมาตรฐานคุณลักษณะแบบเปิดที่ สพร. กำหนด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9B65221-498D-F7E6-99E4-E0DEE56DA74A}"/>
              </a:ext>
            </a:extLst>
          </p:cNvPr>
          <p:cNvGrpSpPr/>
          <p:nvPr/>
        </p:nvGrpSpPr>
        <p:grpSpPr>
          <a:xfrm>
            <a:off x="331363" y="3941182"/>
            <a:ext cx="3803736" cy="434935"/>
            <a:chOff x="6311430" y="3870837"/>
            <a:chExt cx="5520906" cy="434935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37644875-3F49-86BE-E2AE-BF0B4D34221E}"/>
                </a:ext>
              </a:extLst>
            </p:cNvPr>
            <p:cNvSpPr txBox="1"/>
            <p:nvPr/>
          </p:nvSpPr>
          <p:spPr>
            <a:xfrm>
              <a:off x="6311430" y="3958332"/>
              <a:ext cx="5520906" cy="288000"/>
            </a:xfrm>
            <a:prstGeom prst="roundRect">
              <a:avLst>
                <a:gd name="adj" fmla="val 13840"/>
              </a:avLst>
            </a:prstGeom>
            <a:solidFill>
              <a:srgbClr val="5683BB"/>
            </a:solidFill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2571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16667127-365A-2F3D-A3F1-B10CAFB6F5CF}"/>
                </a:ext>
              </a:extLst>
            </p:cNvPr>
            <p:cNvSpPr txBox="1"/>
            <p:nvPr/>
          </p:nvSpPr>
          <p:spPr>
            <a:xfrm>
              <a:off x="6370382" y="3870837"/>
              <a:ext cx="5364416" cy="434935"/>
            </a:xfrm>
            <a:prstGeom prst="roundRect">
              <a:avLst>
                <a:gd name="adj" fmla="val 13840"/>
              </a:avLst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2571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ปรับปรุงคุณภาพตามมาตรฐาน</a:t>
              </a:r>
            </a:p>
          </p:txBody>
        </p:sp>
      </p:grp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62D3F88A-27BB-D85C-C7E3-DD65117CEAA5}"/>
              </a:ext>
            </a:extLst>
          </p:cNvPr>
          <p:cNvCxnSpPr>
            <a:cxnSpLocks/>
          </p:cNvCxnSpPr>
          <p:nvPr/>
        </p:nvCxnSpPr>
        <p:spPr>
          <a:xfrm>
            <a:off x="2248336" y="4886020"/>
            <a:ext cx="0" cy="405868"/>
          </a:xfrm>
          <a:prstGeom prst="straightConnector1">
            <a:avLst/>
          </a:prstGeom>
          <a:ln w="127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90844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394D55-441B-DAAC-093C-51B874650E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94520" y="6564583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84FFC59-837A-6F24-25D3-9AD78DB7BFAA}"/>
              </a:ext>
            </a:extLst>
          </p:cNvPr>
          <p:cNvSpPr/>
          <p:nvPr/>
        </p:nvSpPr>
        <p:spPr>
          <a:xfrm>
            <a:off x="184919" y="882102"/>
            <a:ext cx="11830153" cy="5918023"/>
          </a:xfrm>
          <a:prstGeom prst="roundRect">
            <a:avLst>
              <a:gd name="adj" fmla="val 5866"/>
            </a:avLst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3A65BE1-A7D8-9E5E-43BE-E771BB85852D}"/>
              </a:ext>
            </a:extLst>
          </p:cNvPr>
          <p:cNvSpPr txBox="1"/>
          <p:nvPr/>
        </p:nvSpPr>
        <p:spPr>
          <a:xfrm>
            <a:off x="388024" y="250998"/>
            <a:ext cx="1108515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 </a:t>
            </a: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</a:t>
            </a: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 </a:t>
            </a: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ร้อยละชุดข้อมูลเปิดที่เป็นไปตามมาตรฐานในระบบบัญชีข้อมูลภาครัฐ (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GD Catalog)</a:t>
            </a:r>
            <a:endParaRPr kumimoji="0" lang="th-TH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  <a:sym typeface="Symbol" panose="05050102010706020507" pitchFamily="18" charset="2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6B77531-7738-C023-D716-F94ED1D25E71}"/>
              </a:ext>
            </a:extLst>
          </p:cNvPr>
          <p:cNvGrpSpPr/>
          <p:nvPr/>
        </p:nvGrpSpPr>
        <p:grpSpPr>
          <a:xfrm>
            <a:off x="566506" y="3378285"/>
            <a:ext cx="3946560" cy="2272167"/>
            <a:chOff x="5405120" y="2219370"/>
            <a:chExt cx="1999507" cy="788943"/>
          </a:xfrm>
          <a:solidFill>
            <a:srgbClr val="FF0000"/>
          </a:solidFill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7236CFE4-A75D-B028-04EC-4533DD18A451}"/>
                </a:ext>
              </a:extLst>
            </p:cNvPr>
            <p:cNvSpPr/>
            <p:nvPr/>
          </p:nvSpPr>
          <p:spPr>
            <a:xfrm>
              <a:off x="5405120" y="2219370"/>
              <a:ext cx="1999507" cy="788943"/>
            </a:xfrm>
            <a:prstGeom prst="roundRect">
              <a:avLst>
                <a:gd name="adj" fmla="val 3457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389BB06-0E6A-64E6-6735-559D66E442A0}"/>
                </a:ext>
              </a:extLst>
            </p:cNvPr>
            <p:cNvSpPr txBox="1"/>
            <p:nvPr/>
          </p:nvSpPr>
          <p:spPr>
            <a:xfrm>
              <a:off x="5498457" y="2317153"/>
              <a:ext cx="1825079" cy="603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ource Sans Pro" panose="020B0503030403020204" pitchFamily="34" charset="0"/>
                  <a:cs typeface="TH SarabunPSK" panose="020B0500040200020003" pitchFamily="34" charset="-34"/>
                </a:rPr>
                <a:t>ยังไม่ลงทะเบียน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ource Sans Pro" panose="020B0503030403020204" pitchFamily="34" charset="0"/>
                  <a:cs typeface="TH SarabunPSK" panose="020B0500040200020003" pitchFamily="34" charset="-34"/>
                </a:rPr>
                <a:t>GD Catalog</a:t>
              </a: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ource Sans Pro" panose="020B0503030403020204" pitchFamily="34" charset="0"/>
                  <a:cs typeface="TH SarabunPSK" panose="020B0500040200020003" pitchFamily="34" charset="-34"/>
                </a:rPr>
                <a:t> </a:t>
              </a:r>
              <a:b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ource Sans Pro" panose="020B0503030403020204" pitchFamily="34" charset="0"/>
                  <a:cs typeface="TH SarabunPSK" panose="020B0500040200020003" pitchFamily="34" charset="-34"/>
                </a:rPr>
              </a:b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ource Sans Pro" panose="020B0503030403020204" pitchFamily="34" charset="0"/>
                  <a:cs typeface="TH SarabunPSK" panose="020B0500040200020003" pitchFamily="34" charset="-34"/>
                </a:rPr>
                <a:t>2,197 </a:t>
              </a:r>
              <a:r>
                <a:rPr kumimoji="0" lang="th-TH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ource Sans Pro" panose="020B0503030403020204" pitchFamily="34" charset="0"/>
                  <a:cs typeface="TH SarabunPSK" panose="020B0500040200020003" pitchFamily="34" charset="-34"/>
                </a:rPr>
                <a:t>ชุดข้อมูล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885DDB0-61A0-543C-692C-2CC83CACA984}"/>
              </a:ext>
            </a:extLst>
          </p:cNvPr>
          <p:cNvGrpSpPr/>
          <p:nvPr/>
        </p:nvGrpSpPr>
        <p:grpSpPr>
          <a:xfrm>
            <a:off x="7559352" y="3378285"/>
            <a:ext cx="3945600" cy="2270500"/>
            <a:chOff x="5405120" y="2554361"/>
            <a:chExt cx="1999507" cy="453952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F40857B1-4EC5-2E09-A557-629BDC78620C}"/>
                </a:ext>
              </a:extLst>
            </p:cNvPr>
            <p:cNvSpPr/>
            <p:nvPr/>
          </p:nvSpPr>
          <p:spPr>
            <a:xfrm>
              <a:off x="5405120" y="2554361"/>
              <a:ext cx="1999507" cy="453952"/>
            </a:xfrm>
            <a:prstGeom prst="roundRect">
              <a:avLst>
                <a:gd name="adj" fmla="val 34572"/>
              </a:avLst>
            </a:prstGeom>
            <a:solidFill>
              <a:srgbClr val="1360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1995A33-33EA-DFCC-0280-66D83FBA20CE}"/>
                </a:ext>
              </a:extLst>
            </p:cNvPr>
            <p:cNvSpPr txBox="1"/>
            <p:nvPr/>
          </p:nvSpPr>
          <p:spPr>
            <a:xfrm>
              <a:off x="5498457" y="2606954"/>
              <a:ext cx="1825079" cy="347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ource Sans Pro" panose="020B0503030403020204" pitchFamily="34" charset="0"/>
                  <a:cs typeface="TH SarabunPSK" panose="020B0500040200020003" pitchFamily="34" charset="-34"/>
                </a:rPr>
                <a:t>ลงทะเบียน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ource Sans Pro" panose="020B0503030403020204" pitchFamily="34" charset="0"/>
                  <a:cs typeface="TH SarabunPSK" panose="020B0500040200020003" pitchFamily="34" charset="-34"/>
                </a:rPr>
                <a:t>GD Catalog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ource Sans Pro" panose="020B0503030403020204" pitchFamily="34" charset="0"/>
                  <a:cs typeface="TH SarabunPSK" panose="020B0500040200020003" pitchFamily="34" charset="-34"/>
                </a:rPr>
                <a:t>2,478 </a:t>
              </a:r>
              <a:r>
                <a:rPr kumimoji="0" lang="th-TH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ource Sans Pro" panose="020B0503030403020204" pitchFamily="34" charset="0"/>
                  <a:cs typeface="TH SarabunPSK" panose="020B0500040200020003" pitchFamily="34" charset="-34"/>
                </a:rPr>
                <a:t>ชุดข้อมูล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endParaRPr>
            </a:p>
          </p:txBody>
        </p:sp>
      </p:grp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D88451B7-0B3F-4353-D5AF-4DFE053AA096}"/>
              </a:ext>
            </a:extLst>
          </p:cNvPr>
          <p:cNvSpPr/>
          <p:nvPr/>
        </p:nvSpPr>
        <p:spPr>
          <a:xfrm>
            <a:off x="297180" y="1263868"/>
            <a:ext cx="11532172" cy="5175032"/>
          </a:xfrm>
          <a:prstGeom prst="roundRect">
            <a:avLst>
              <a:gd name="adj" fmla="val 3667"/>
            </a:avLst>
          </a:prstGeom>
          <a:noFill/>
          <a:ln>
            <a:solidFill>
              <a:srgbClr val="5683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391F1B8-D420-78EF-59A9-E1CB77440FF5}"/>
              </a:ext>
            </a:extLst>
          </p:cNvPr>
          <p:cNvGrpSpPr/>
          <p:nvPr/>
        </p:nvGrpSpPr>
        <p:grpSpPr>
          <a:xfrm>
            <a:off x="4139535" y="1333517"/>
            <a:ext cx="4323743" cy="1584000"/>
            <a:chOff x="5405120" y="2219369"/>
            <a:chExt cx="1999507" cy="1584000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2EFA50E9-9199-4444-008D-1B0AAE1D777B}"/>
                </a:ext>
              </a:extLst>
            </p:cNvPr>
            <p:cNvSpPr/>
            <p:nvPr/>
          </p:nvSpPr>
          <p:spPr>
            <a:xfrm>
              <a:off x="5405120" y="2219369"/>
              <a:ext cx="1999507" cy="1584000"/>
            </a:xfrm>
            <a:prstGeom prst="roundRect">
              <a:avLst>
                <a:gd name="adj" fmla="val 34572"/>
              </a:avLst>
            </a:prstGeom>
            <a:solidFill>
              <a:srgbClr val="1360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55D099A-04FD-439C-E75B-9066548C67BC}"/>
                </a:ext>
              </a:extLst>
            </p:cNvPr>
            <p:cNvSpPr txBox="1"/>
            <p:nvPr/>
          </p:nvSpPr>
          <p:spPr>
            <a:xfrm>
              <a:off x="5498457" y="2225431"/>
              <a:ext cx="1825079" cy="13928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ource Sans Pro" panose="020B0503030403020204" pitchFamily="34" charset="0"/>
                  <a:cs typeface="TH SarabunPSK" panose="020B0500040200020003" pitchFamily="34" charset="-34"/>
                </a:rPr>
                <a:t>Data Catalog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ource Sans Pro" panose="020B0503030403020204" pitchFamily="34" charset="0"/>
                  <a:cs typeface="TH SarabunPSK" panose="020B0500040200020003" pitchFamily="34" charset="-34"/>
                </a:rPr>
                <a:t>4,675 </a:t>
              </a:r>
              <a:r>
                <a:rPr kumimoji="0" lang="th-TH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ource Sans Pro" panose="020B0503030403020204" pitchFamily="34" charset="0"/>
                  <a:cs typeface="TH SarabunPSK" panose="020B0500040200020003" pitchFamily="34" charset="-34"/>
                </a:rPr>
                <a:t>ชุดข้อมูล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438C316-E367-C6FD-7293-A5FE587D1DDB}"/>
              </a:ext>
            </a:extLst>
          </p:cNvPr>
          <p:cNvGrpSpPr/>
          <p:nvPr/>
        </p:nvGrpSpPr>
        <p:grpSpPr>
          <a:xfrm>
            <a:off x="5180174" y="4904284"/>
            <a:ext cx="1695464" cy="942065"/>
            <a:chOff x="1709443" y="2852409"/>
            <a:chExt cx="4108006" cy="2282566"/>
          </a:xfrm>
        </p:grpSpPr>
        <p:pic>
          <p:nvPicPr>
            <p:cNvPr id="17" name="Picture 16" descr="A logo for a company&#10;&#10;Description automatically generated">
              <a:extLst>
                <a:ext uri="{FF2B5EF4-FFF2-40B4-BE49-F238E27FC236}">
                  <a16:creationId xmlns:a16="http://schemas.microsoft.com/office/drawing/2014/main" id="{3CE775DA-A5ED-8E1C-0D46-97FB11AB4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6202" y="2852409"/>
              <a:ext cx="1470360" cy="173931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66808C9-1D56-0F31-8334-F0AB7EC11785}"/>
                </a:ext>
              </a:extLst>
            </p:cNvPr>
            <p:cNvSpPr txBox="1"/>
            <p:nvPr/>
          </p:nvSpPr>
          <p:spPr>
            <a:xfrm>
              <a:off x="1709443" y="4417681"/>
              <a:ext cx="4108006" cy="717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ource Sans Pro" panose="020B0503030403020204" pitchFamily="34" charset="0"/>
                  <a:cs typeface="TH SarabunPSK" panose="020B0500040200020003" pitchFamily="34" charset="-34"/>
                </a:rPr>
                <a:t>https://gdcatalog.go.th</a:t>
              </a:r>
            </a:p>
          </p:txBody>
        </p: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548DF11-5E63-C5BC-3A59-57A8B1963EDF}"/>
              </a:ext>
            </a:extLst>
          </p:cNvPr>
          <p:cNvSpPr/>
          <p:nvPr/>
        </p:nvSpPr>
        <p:spPr>
          <a:xfrm>
            <a:off x="368219" y="3114053"/>
            <a:ext cx="11391860" cy="2771831"/>
          </a:xfrm>
          <a:prstGeom prst="roundRect">
            <a:avLst>
              <a:gd name="adj" fmla="val 3667"/>
            </a:avLst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FD37C5E-32E9-43D1-E29E-7FAF0AD6CE64}"/>
              </a:ext>
            </a:extLst>
          </p:cNvPr>
          <p:cNvSpPr txBox="1"/>
          <p:nvPr/>
        </p:nvSpPr>
        <p:spPr>
          <a:xfrm>
            <a:off x="4864808" y="3960652"/>
            <a:ext cx="2370817" cy="793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rPr>
              <a:t>ผลักดันให้ลงทะเบียน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rPr>
              <a:t>GD Catalog</a:t>
            </a:r>
          </a:p>
        </p:txBody>
      </p:sp>
      <p:sp>
        <p:nvSpPr>
          <p:cNvPr id="29" name="สี่เหลี่ยมผืนผ้า: มุมมน 5">
            <a:extLst>
              <a:ext uri="{FF2B5EF4-FFF2-40B4-BE49-F238E27FC236}">
                <a16:creationId xmlns:a16="http://schemas.microsoft.com/office/drawing/2014/main" id="{BA091A02-93CB-4FD8-0376-097D1DE21B6C}"/>
              </a:ext>
            </a:extLst>
          </p:cNvPr>
          <p:cNvSpPr/>
          <p:nvPr/>
        </p:nvSpPr>
        <p:spPr>
          <a:xfrm>
            <a:off x="4864808" y="3948845"/>
            <a:ext cx="2370817" cy="793487"/>
          </a:xfrm>
          <a:prstGeom prst="roundRect">
            <a:avLst>
              <a:gd name="adj" fmla="val 5827"/>
            </a:avLst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076985-89E8-19C1-EC8F-938747140D9C}"/>
              </a:ext>
            </a:extLst>
          </p:cNvPr>
          <p:cNvSpPr txBox="1"/>
          <p:nvPr/>
        </p:nvSpPr>
        <p:spPr>
          <a:xfrm>
            <a:off x="337819" y="6493017"/>
            <a:ext cx="10620309" cy="277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rPr>
              <a:t>หมายเหตุ จำนวนชุดข้อมูลดังกล่าว คัดเลือกเฉพาะในหมวดหมู่ข้อมูลสาธารณะ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Source Sans Pro" panose="020B0503030403020204" pitchFamily="34" charset="0"/>
              <a:cs typeface="TH SarabunPSK" panose="020B0500040200020003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D1F37C-8415-75CB-A44D-F8C64DA11569}"/>
              </a:ext>
            </a:extLst>
          </p:cNvPr>
          <p:cNvSpPr txBox="1"/>
          <p:nvPr/>
        </p:nvSpPr>
        <p:spPr>
          <a:xfrm>
            <a:off x="9353361" y="891671"/>
            <a:ext cx="2481072" cy="449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rPr>
              <a:t>สำรวจชุดข้อมูล ณ วันที่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rPr>
              <a:t>6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rPr>
              <a:t>กันยายน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rPr>
              <a:t>2566</a:t>
            </a:r>
          </a:p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rPr>
              <a:t>ปรับปรุงเอกสาร ณ วันที่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rPr>
              <a:t>30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rPr>
              <a:t>ตุลาคม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rPr>
              <a:t>2566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0681DDD-E0CC-508B-0331-2BB4466983A2}"/>
              </a:ext>
            </a:extLst>
          </p:cNvPr>
          <p:cNvCxnSpPr>
            <a:cxnSpLocks/>
          </p:cNvCxnSpPr>
          <p:nvPr/>
        </p:nvCxnSpPr>
        <p:spPr>
          <a:xfrm>
            <a:off x="7235625" y="4365941"/>
            <a:ext cx="304800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A163BAD-E83E-93E1-0CFC-F151902B5558}"/>
              </a:ext>
            </a:extLst>
          </p:cNvPr>
          <p:cNvCxnSpPr>
            <a:cxnSpLocks/>
          </p:cNvCxnSpPr>
          <p:nvPr/>
        </p:nvCxnSpPr>
        <p:spPr>
          <a:xfrm>
            <a:off x="4547791" y="4379095"/>
            <a:ext cx="315317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82942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9731E13-D5F2-41FB-ABFE-F220E9B05DDC}"/>
              </a:ext>
            </a:extLst>
          </p:cNvPr>
          <p:cNvSpPr/>
          <p:nvPr/>
        </p:nvSpPr>
        <p:spPr>
          <a:xfrm>
            <a:off x="9976513" y="6400800"/>
            <a:ext cx="2229133" cy="4708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87E290-76B0-4EA1-9FB1-BF333C18EE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2555" y="999775"/>
            <a:ext cx="11939168" cy="36933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801688" marR="0" lvl="0" indent="-801688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01688" algn="l"/>
              </a:tabLst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คำอธิบาย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</a:t>
            </a:r>
          </a:p>
          <a:p>
            <a:pPr marL="233363" marR="0" lvl="0" indent="-233363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01688" algn="l"/>
              </a:tabLst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ชุดข้อมูล 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Dataset)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หมายถึง การนำข้อมูลจากหลายแหล่งมารวบรวม เพื่อจัดเป็นชุดให้ตรงตามลักษณะโครงสร้างของข้อมูล หรือจากการใช้ประโยชน์ของข้อมูล</a:t>
            </a:r>
          </a:p>
          <a:p>
            <a:pPr marL="233363" marR="0" lvl="0" indent="-233363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01688" algn="l"/>
              </a:tabLst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บัญชีข้อมูล 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หมายถึง เอกสารแสดงบรรดารายการของชุดข้อมูล ที่จำแนกแยกแยะโดยการจัดกลุ่มหรือจัดประเภทข้อมูลที่อยู่ในความครอบครองหรือควบคุมของหน่วยงาน</a:t>
            </a:r>
          </a:p>
          <a:p>
            <a:pPr marL="233363" marR="0" lvl="0" indent="-233363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01688" algn="l"/>
              </a:tabLst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ระบบบัญชีข้อมูล 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หมายถึง ระบบโปรแกรมประยุกต์ที่ทำหน้าที่บริหารจัดการบัญชีข้อมูลของหน่วยงาน </a:t>
            </a:r>
          </a:p>
          <a:p>
            <a:pPr marL="233363" marR="0" lvl="0" indent="-233363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01688" algn="l"/>
              </a:tabLst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บัญชีข้อมูลภาครัฐ 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หมายถึง เอกสารแสดงบรรดารายการของชุดข้อมูลสำคัญที่รวบรวมจากบัญชีข้อมูลของหน่วยงานภาครัฐ </a:t>
            </a:r>
          </a:p>
          <a:p>
            <a:pPr marL="233363" marR="0" lvl="0" indent="-233363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01688" algn="l"/>
              </a:tabLst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ระบบบัญชีข้อมูลภาครัฐ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หมายถึง ระบบงานที่ทำหน้าที่บริหารจัดการบัญชีข้อมูลภาครัฐมารวบรวมและจัดหมวดหมู่ รวมถึงระบบนามานุกรม 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Directory Services) 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ที่ให้บริการสืบค้นบัญชีรายการข้อมูลภาครัฐ</a:t>
            </a:r>
            <a:endParaRPr kumimoji="0" lang="th-TH" sz="1800" b="1" i="0" u="none" strike="noStrike" kern="1200" cap="none" spc="-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233363" marR="0" lvl="0" indent="-233363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01688" algn="l"/>
              </a:tabLst>
              <a:defRPr/>
            </a:pPr>
            <a:r>
              <a:rPr kumimoji="0" lang="th-TH" sz="18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คำอธิบายข้อมูลที่สอดคล้องตามมาตรฐานที่ สพร. กำหนด </a:t>
            </a:r>
            <a:r>
              <a:rPr kumimoji="0" lang="th-TH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หมายถึง คำอธิบายข้อมูลส่วนหลัก (</a:t>
            </a: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Mandatory</a:t>
            </a:r>
            <a:r>
              <a:rPr kumimoji="0" lang="th-TH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Metadata)</a:t>
            </a:r>
            <a:r>
              <a:rPr kumimoji="0" lang="th-TH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สำหรับชุดข้อมูลภาครัฐ เป็นส่วนที่บังคับต้องทำการอธิบายข้อมูล ประกอบด้วยคำอธิบายข้อมูล 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จำนวน 14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รายการสำหรับ 1 ชุดข้อมูล ที่หน่วยงานของรัฐต้องจัดทำและระบุรายละเอียด </a:t>
            </a:r>
          </a:p>
          <a:p>
            <a:pPr marL="233363" marR="0" lvl="0" indent="-233363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01688" algn="l"/>
              </a:tabLst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ข้อมูลสาธารณะ 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หมายถึง ข้อมูลที่สามารถเปิดเผยได้สามารถนำไปใช้ได้อย่างอิสระไม่ว่าจะเป็นข้อมูลข่าวสาร/ข้อมูลส่วนบุคคล/ข้อมูลอิเล็กทรอนิกส์ เป็นต้น</a:t>
            </a:r>
          </a:p>
          <a:p>
            <a:pPr marL="233363" marR="0" lvl="0" indent="-233363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01688" algn="l"/>
              </a:tabLst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คุณลักษณะแบบเปิด 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หมายถึง คุณลักษณะของไฟล์ที่ไม่ถูกจำกัดด้วยเงื่อนไขต่าง ๆ จากเจ้าของผลิตภัณฑ์ สามารถเข้าถึงได้อย่างเสรีโดยไม่เสียค่าใช้จ่าย ใช้งานหรือประมวลผลได้หลากหลายซอฟต์แวร์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233363" marR="0" lvl="0" indent="-233363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01688" algn="l"/>
              </a:tabLst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ชุดข้อมูลที่มีคุณค่าสูง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(High Value Datasets) 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หมายถึง ข้อมูลที่เป็นประโยชน์ทั้งในมุมผู้ให้ข้อมูลและมุมของผู้นำข้อมูลไปใช้</a:t>
            </a:r>
          </a:p>
        </p:txBody>
      </p:sp>
      <p:pic>
        <p:nvPicPr>
          <p:cNvPr id="29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60BD7AEF-BAB7-4F62-9716-7F96C0929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345" y="31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F92967C6-121D-9170-A6F3-B23971B2C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345" y="31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39FC36-6E27-F402-03FE-3674796F126D}"/>
              </a:ext>
            </a:extLst>
          </p:cNvPr>
          <p:cNvSpPr txBox="1"/>
          <p:nvPr/>
        </p:nvSpPr>
        <p:spPr>
          <a:xfrm>
            <a:off x="110399" y="4753612"/>
            <a:ext cx="11951324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th-TH"/>
            </a:defPPr>
            <a:lvl1pPr>
              <a:defRPr sz="11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แนวทางการประเมินการนำชุดข้อมูลมาลงทะเบียนที่ระบบบัญชีข้อมูลภาครัฐ  </a:t>
            </a:r>
          </a:p>
          <a:p>
            <a:pPr marL="211021" marR="0" lvl="0" indent="-211021" algn="l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หน่วยงานที่เกี่ยวข้องดำเนินการพัฒนา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/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ปรับปรุงชุดข้อมูล และดำเนินการตามแผนการดำเนินงานที่สำนักงานสถิติแห่งชาติ (สสช.) กำหนด</a:t>
            </a:r>
          </a:p>
          <a:p>
            <a:pPr marL="211021" marR="0" lvl="0" indent="-211021" algn="l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พัฒนาชุดข้อมูลเปิดทุกชุดที่เผยแพร่บนระบบบัญชีข้อมูลหน่วยงานให้เป็นปัจจุบัน</a:t>
            </a:r>
          </a:p>
          <a:p>
            <a:pPr marL="211021" marR="0" lvl="0" indent="-211021" algn="l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มีคำอธิบายข้อมูลส่วนหลัก 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Mandatory Metadata)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14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รายการตามมาตรฐานที่ สพร. กำหนด</a:t>
            </a:r>
          </a:p>
          <a:p>
            <a:pPr marL="211021" marR="0" lvl="0" indent="-211021" algn="l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นำชุดข้อมูลเปิดบนระบบบัญชีข้อมูลหน่วยงานที่ยังไม่ลงทะเบียนระบบบัญชีข้อมูลภาครัฐ 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GD Catalog) 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นำมาลงทะเบียนที่ระบบบัญชีข้อมูลภาครัฐ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2BCF6B7-0FEC-DE4B-DF92-AA1C4BB58101}"/>
              </a:ext>
            </a:extLst>
          </p:cNvPr>
          <p:cNvSpPr/>
          <p:nvPr/>
        </p:nvSpPr>
        <p:spPr>
          <a:xfrm>
            <a:off x="-13648" y="-15861"/>
            <a:ext cx="11627893" cy="41805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4F3B9EE-BF39-290F-0708-10AA3C37869F}"/>
              </a:ext>
            </a:extLst>
          </p:cNvPr>
          <p:cNvGrpSpPr/>
          <p:nvPr/>
        </p:nvGrpSpPr>
        <p:grpSpPr>
          <a:xfrm>
            <a:off x="8436245" y="77446"/>
            <a:ext cx="1107285" cy="676140"/>
            <a:chOff x="12240606" y="1307654"/>
            <a:chExt cx="1107285" cy="615553"/>
          </a:xfrm>
        </p:grpSpPr>
        <p:pic>
          <p:nvPicPr>
            <p:cNvPr id="7" name="Picture 1" descr="C:\Users\dathpan\Downloads\056aac9a306aef891367aae43a86394b.jpg">
              <a:extLst>
                <a:ext uri="{FF2B5EF4-FFF2-40B4-BE49-F238E27FC236}">
                  <a16:creationId xmlns:a16="http://schemas.microsoft.com/office/drawing/2014/main" id="{16D3E797-EBC6-CB88-FF39-EFEC03A2DD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19" t="8192" r="17099" b="14839"/>
            <a:stretch>
              <a:fillRect/>
            </a:stretch>
          </p:blipFill>
          <p:spPr bwMode="auto">
            <a:xfrm>
              <a:off x="12441110" y="1307654"/>
              <a:ext cx="706279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2">
              <a:extLst>
                <a:ext uri="{FF2B5EF4-FFF2-40B4-BE49-F238E27FC236}">
                  <a16:creationId xmlns:a16="http://schemas.microsoft.com/office/drawing/2014/main" id="{9315D586-91DD-4B7F-BE6E-CA2C51A994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240606" y="1411557"/>
              <a:ext cx="1107285" cy="448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น้ำหนัก</a:t>
              </a:r>
              <a:br>
                <a:rPr kumimoji="0" lang="en-US" alt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</a:br>
              <a:r>
                <a:rPr kumimoji="0" lang="en-US" alt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xx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297755D-DDA4-B1F1-B3B8-88DBFEF27271}"/>
              </a:ext>
            </a:extLst>
          </p:cNvPr>
          <p:cNvSpPr txBox="1"/>
          <p:nvPr/>
        </p:nvSpPr>
        <p:spPr>
          <a:xfrm>
            <a:off x="9543530" y="-11024"/>
            <a:ext cx="2070715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KPI T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emplate</a:t>
            </a:r>
            <a:r>
              <a:rPr kumimoji="0" lang="th-TH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C9BC59-836F-4640-8A66-1101D0E3B114}"/>
              </a:ext>
            </a:extLst>
          </p:cNvPr>
          <p:cNvSpPr txBox="1"/>
          <p:nvPr/>
        </p:nvSpPr>
        <p:spPr>
          <a:xfrm>
            <a:off x="123081" y="-15861"/>
            <a:ext cx="9738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 (1)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ร้อยละชุดข้อมูลเปิดที่เป็นไปตามมาตรฐานในระบบบัญชีข้อมูลภาครัฐ 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GD Catalog)</a:t>
            </a:r>
            <a:endParaRPr kumimoji="0" lang="th-TH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536636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3648" y="-15861"/>
            <a:ext cx="11627893" cy="41805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731E13-D5F2-41FB-ABFE-F220E9B05DDC}"/>
              </a:ext>
            </a:extLst>
          </p:cNvPr>
          <p:cNvSpPr/>
          <p:nvPr/>
        </p:nvSpPr>
        <p:spPr>
          <a:xfrm>
            <a:off x="9976513" y="6400800"/>
            <a:ext cx="2229133" cy="4708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87E290-76B0-4EA1-9FB1-BF333C18EE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60BD7AEF-BAB7-4F62-9716-7F96C0929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345" y="31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F92967C6-121D-9170-A6F3-B23971B2C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345" y="31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6F20411-A915-3D53-D61E-57C3B4BE72DC}"/>
              </a:ext>
            </a:extLst>
          </p:cNvPr>
          <p:cNvGrpSpPr/>
          <p:nvPr/>
        </p:nvGrpSpPr>
        <p:grpSpPr>
          <a:xfrm>
            <a:off x="8436245" y="77446"/>
            <a:ext cx="1107285" cy="676140"/>
            <a:chOff x="12240606" y="1307654"/>
            <a:chExt cx="1107285" cy="615553"/>
          </a:xfrm>
        </p:grpSpPr>
        <p:pic>
          <p:nvPicPr>
            <p:cNvPr id="15" name="Picture 1" descr="C:\Users\dathpan\Downloads\056aac9a306aef891367aae43a86394b.jpg">
              <a:extLst>
                <a:ext uri="{FF2B5EF4-FFF2-40B4-BE49-F238E27FC236}">
                  <a16:creationId xmlns:a16="http://schemas.microsoft.com/office/drawing/2014/main" id="{2BA00D90-BF41-D336-C012-4D72B58D85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19" t="8192" r="17099" b="14839"/>
            <a:stretch>
              <a:fillRect/>
            </a:stretch>
          </p:blipFill>
          <p:spPr bwMode="auto">
            <a:xfrm>
              <a:off x="12441110" y="1307654"/>
              <a:ext cx="706279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">
              <a:extLst>
                <a:ext uri="{FF2B5EF4-FFF2-40B4-BE49-F238E27FC236}">
                  <a16:creationId xmlns:a16="http://schemas.microsoft.com/office/drawing/2014/main" id="{24E2FCCB-9046-9627-D0A8-2B6824B676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240606" y="1411557"/>
              <a:ext cx="1107285" cy="448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น้ำหนัก</a:t>
              </a:r>
              <a:br>
                <a:rPr kumimoji="0" lang="en-US" alt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</a:br>
              <a:r>
                <a:rPr kumimoji="0" lang="en-US" alt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xx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905C3BA-E6A8-EDD8-A572-B28839552BB5}"/>
              </a:ext>
            </a:extLst>
          </p:cNvPr>
          <p:cNvSpPr txBox="1"/>
          <p:nvPr/>
        </p:nvSpPr>
        <p:spPr>
          <a:xfrm>
            <a:off x="9543530" y="-11024"/>
            <a:ext cx="2070715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KPI T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emplate</a:t>
            </a:r>
            <a:r>
              <a:rPr kumimoji="0" lang="th-TH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4CD4C6-76AF-0C5D-F2D1-997E3CDDBAC2}"/>
              </a:ext>
            </a:extLst>
          </p:cNvPr>
          <p:cNvSpPr txBox="1"/>
          <p:nvPr/>
        </p:nvSpPr>
        <p:spPr>
          <a:xfrm>
            <a:off x="94404" y="6477984"/>
            <a:ext cx="11039293" cy="275460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เงื่อนไข</a:t>
            </a:r>
            <a:r>
              <a:rPr kumimoji="0" lang="en-US" sz="14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 : </a:t>
            </a:r>
            <a:r>
              <a:rPr kumimoji="0" lang="th-TH" sz="1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ในแต่ละชุดข้อมูล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th-TH" sz="1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ต้องมีการจัดทำคำอธิบายข้อมูล (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Metadata) </a:t>
            </a:r>
            <a:r>
              <a:rPr kumimoji="0" lang="th-TH" sz="1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ครบถ้วนจำนวน 14 รายการ หากส่วนราชการมีการจัดทำรายละเอียดไม่ครบ 14 รายการในแต่ละชุดข้อมูล จะไม่นับผลการดำเนินงาน</a:t>
            </a:r>
          </a:p>
        </p:txBody>
      </p:sp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7F428EEF-67B9-F4F5-3AB1-820B7C9B89AB}"/>
              </a:ext>
            </a:extLst>
          </p:cNvPr>
          <p:cNvGraphicFramePr>
            <a:graphicFrameLocks noGrp="1"/>
          </p:cNvGraphicFramePr>
          <p:nvPr/>
        </p:nvGraphicFramePr>
        <p:xfrm>
          <a:off x="323175" y="946970"/>
          <a:ext cx="11446433" cy="4556144"/>
        </p:xfrm>
        <a:graphic>
          <a:graphicData uri="http://schemas.openxmlformats.org/drawingml/2006/table">
            <a:tbl>
              <a:tblPr firstRow="1" bandRow="1"/>
              <a:tblGrid>
                <a:gridCol w="838536">
                  <a:extLst>
                    <a:ext uri="{9D8B030D-6E8A-4147-A177-3AD203B41FA5}">
                      <a16:colId xmlns:a16="http://schemas.microsoft.com/office/drawing/2014/main" val="2605340732"/>
                    </a:ext>
                  </a:extLst>
                </a:gridCol>
                <a:gridCol w="3363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72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7203">
                  <a:extLst>
                    <a:ext uri="{9D8B030D-6E8A-4147-A177-3AD203B41FA5}">
                      <a16:colId xmlns:a16="http://schemas.microsoft.com/office/drawing/2014/main" val="2157571252"/>
                    </a:ext>
                  </a:extLst>
                </a:gridCol>
              </a:tblGrid>
              <a:tr h="57742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2000" b="1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เกณฑ์การประเมิน</a:t>
                      </a:r>
                    </a:p>
                  </a:txBody>
                  <a:tcPr marL="63305" marR="6330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thaiDi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2400" b="1" kern="1200" spc="0" baseline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51245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กลุ่ม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เป้าหมายขั้นต้น (50)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FD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เป้าหมายมาตรฐาน (</a:t>
                      </a:r>
                      <a:r>
                        <a:rPr lang="en-US" sz="16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75</a:t>
                      </a:r>
                      <a:r>
                        <a:rPr lang="th-TH" sz="16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เป้าหมายขั้นสูง (100)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1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1104358"/>
                  </a:ext>
                </a:extLst>
              </a:tr>
              <a:tr h="3086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20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กลุ่ม</a:t>
                      </a:r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 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="0" strike="noStrike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 </a:t>
                      </a:r>
                      <a:r>
                        <a:rPr lang="th-TH" sz="1600" b="0" strike="noStrike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ถึง </a:t>
                      </a:r>
                      <a:r>
                        <a:rPr lang="en-US" sz="1600" b="0" strike="noStrike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25</a:t>
                      </a:r>
                      <a:r>
                        <a:rPr lang="th-TH" sz="1600" b="0" strike="noStrike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ชุดข้อมูล</a:t>
                      </a:r>
                      <a:endParaRPr lang="th-TH" sz="16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6213" marR="0" lvl="0" indent="-1762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600" b="1" strike="noStrike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คุณภาพ</a:t>
                      </a:r>
                      <a:r>
                        <a:rPr lang="th-TH" sz="1600" b="0" strike="noStrike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ทุกชุด</a:t>
                      </a:r>
                      <a:r>
                        <a:rPr lang="th-TH" sz="16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ข้อมูลเป็นไปตามมาตรฐานคุณลักษณะ</a:t>
                      </a:r>
                      <a:br>
                        <a:rPr lang="en-US" sz="16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th-TH" sz="16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แบบเปิดที่ สพร. กำหนด</a:t>
                      </a:r>
                      <a:r>
                        <a:rPr lang="en-US" sz="16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600" b="1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ร้อยละ </a:t>
                      </a:r>
                      <a:r>
                        <a:rPr lang="en-US" sz="1600" b="1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90</a:t>
                      </a:r>
                    </a:p>
                    <a:p>
                      <a:pPr marL="176213" marR="0" lvl="0" indent="-1762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63305" marR="63305" marT="432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6213" marR="0" lvl="0" indent="-1762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600" b="1" strike="noStrike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คุณภาพ</a:t>
                      </a:r>
                      <a:r>
                        <a:rPr lang="th-TH" sz="1600" b="0" strike="noStrike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ทุกชุด</a:t>
                      </a:r>
                      <a:r>
                        <a:rPr lang="th-TH" sz="16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ข้อมูลเป็นไปตามมาตรฐานคุณลักษณะ</a:t>
                      </a:r>
                      <a:br>
                        <a:rPr lang="en-US" sz="16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th-TH" sz="16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แบบเปิดที่ สพร. กำหนด </a:t>
                      </a:r>
                      <a:r>
                        <a:rPr lang="th-TH" sz="1600" b="1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ร้อยละ </a:t>
                      </a:r>
                      <a:r>
                        <a:rPr lang="en-US" sz="1600" b="1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100</a:t>
                      </a:r>
                      <a:endParaRPr lang="th-TH" sz="1600" b="1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itchFamily="34" charset="0"/>
                        <a:cs typeface="TH SarabunPSK" panose="020B0500040200020003" pitchFamily="34" charset="-34"/>
                      </a:endParaRPr>
                    </a:p>
                    <a:p>
                      <a:pPr marL="176213" marR="0" lvl="0" indent="-1762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th-TH" sz="1600" b="1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itchFamily="34" charset="0"/>
                        <a:cs typeface="TH SarabunPSK" panose="020B0500040200020003" pitchFamily="34" charset="-34"/>
                      </a:endParaRPr>
                    </a:p>
                    <a:p>
                      <a:pPr marL="176213" marR="0" lvl="0" indent="-1762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600" b="0" strike="noStrike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นำ</a:t>
                      </a:r>
                      <a:r>
                        <a:rPr lang="th-TH" sz="16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ชุดข้อมูลเปิดที่นำมา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ลงทะเบียน</a:t>
                      </a:r>
                      <a:r>
                        <a:rPr lang="th-TH" sz="16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ที่ระบบบัญชีข้อมูลภาครัฐ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b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ร้อยละ 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90</a:t>
                      </a:r>
                    </a:p>
                  </a:txBody>
                  <a:tcPr marL="63305" marR="63305" marT="432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6213" marR="0" lvl="0" indent="-1762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600" b="1" strike="noStrike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คุณภาพ</a:t>
                      </a:r>
                      <a:r>
                        <a:rPr lang="th-TH" sz="1600" b="0" strike="noStrike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ทุกชุด</a:t>
                      </a:r>
                      <a:r>
                        <a:rPr lang="th-TH" sz="16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ข้อมูลเป็นไปตามมาตรฐานคุณลักษณะ</a:t>
                      </a:r>
                      <a:br>
                        <a:rPr lang="en-US" sz="16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th-TH" sz="16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แบบเปิดที่ สพร. กำหนด </a:t>
                      </a:r>
                      <a:r>
                        <a:rPr lang="th-TH" sz="1600" b="1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ร้อยละ </a:t>
                      </a:r>
                      <a:r>
                        <a:rPr lang="en-US" sz="1600" b="1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100</a:t>
                      </a:r>
                      <a:endParaRPr lang="th-TH" sz="1600" b="1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itchFamily="34" charset="0"/>
                        <a:cs typeface="TH SarabunPSK" panose="020B0500040200020003" pitchFamily="34" charset="-34"/>
                      </a:endParaRPr>
                    </a:p>
                    <a:p>
                      <a:pPr marL="176213" marR="0" lvl="0" indent="-1762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th-TH" sz="1600" b="1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itchFamily="34" charset="0"/>
                        <a:cs typeface="TH SarabunPSK" panose="020B0500040200020003" pitchFamily="34" charset="-34"/>
                      </a:endParaRPr>
                    </a:p>
                    <a:p>
                      <a:pPr marL="176213" marR="0" lvl="0" indent="-1762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600" b="0" strike="noStrike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นำ</a:t>
                      </a:r>
                      <a:r>
                        <a:rPr lang="th-TH" sz="16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ชุดข้อมูลเปิดที่นำมา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ลงทะเบียน</a:t>
                      </a:r>
                      <a:r>
                        <a:rPr lang="th-TH" sz="16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ที่ระบบบัญชีข้อมูลภาครัฐ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b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ร้อยละ 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100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2120894"/>
                  </a:ext>
                </a:extLst>
              </a:tr>
              <a:tr h="3086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20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กลุ่ม</a:t>
                      </a:r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 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="0" strike="noStrike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26 </a:t>
                      </a:r>
                      <a:r>
                        <a:rPr lang="th-TH" sz="1600" b="0" strike="noStrike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ถึง </a:t>
                      </a:r>
                      <a:r>
                        <a:rPr lang="en-US" sz="1600" b="0" strike="noStrike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100</a:t>
                      </a:r>
                      <a:r>
                        <a:rPr lang="th-TH" sz="1600" b="0" strike="noStrike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ชุดข้อมูล</a:t>
                      </a:r>
                      <a:endParaRPr lang="th-TH" sz="16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6213" marR="0" lvl="0" indent="-1762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600" b="1" strike="noStrike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คุณภาพ</a:t>
                      </a:r>
                      <a:r>
                        <a:rPr lang="th-TH" sz="1600" b="0" strike="noStrike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ทุกชุด</a:t>
                      </a:r>
                      <a:r>
                        <a:rPr lang="th-TH" sz="16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ข้อมูลเป็นไปตามมาตรฐานคุณลักษณะ</a:t>
                      </a:r>
                      <a:br>
                        <a:rPr lang="en-US" sz="16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th-TH" sz="16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แบบเปิดที่ สพร. กำหนด</a:t>
                      </a:r>
                      <a:r>
                        <a:rPr lang="en-US" sz="16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600" b="1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ร้อยละ </a:t>
                      </a:r>
                      <a:r>
                        <a:rPr lang="en-US" sz="1600" b="1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80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176213" marR="0" lvl="0" indent="-1762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th-TH" sz="16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3305" marR="63305" marT="432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600" b="1" strike="noStrike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คุณภาพ</a:t>
                      </a:r>
                      <a:r>
                        <a:rPr lang="th-TH" sz="1600" b="0" strike="noStrike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ทุกชุด</a:t>
                      </a:r>
                      <a:r>
                        <a:rPr lang="th-TH" sz="16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ข้อมูลเป็นไปตามมาตรฐานคุณลักษณะ</a:t>
                      </a:r>
                      <a:br>
                        <a:rPr lang="en-US" sz="16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th-TH" sz="16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แบบเปิดที่ สพร. กำหนด</a:t>
                      </a:r>
                      <a:r>
                        <a:rPr lang="en-US" sz="16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600" b="1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ร้อยละ </a:t>
                      </a:r>
                      <a:r>
                        <a:rPr lang="en-US" sz="1600" b="1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90</a:t>
                      </a:r>
                    </a:p>
                    <a:p>
                      <a:pPr marL="176213" marR="0" lvl="0" indent="-1762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600" b="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176213" marR="0" lvl="0" indent="-1762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600" b="0" strike="noStrike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นำ</a:t>
                      </a:r>
                      <a:r>
                        <a:rPr lang="th-TH" sz="16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ชุดข้อมูลเปิดที่นำมา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ลงทะเบียน</a:t>
                      </a:r>
                      <a:r>
                        <a:rPr lang="th-TH" sz="16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ที่ระบบบัญชีข้อมูลภาครัฐ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b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ร้อยละ 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80</a:t>
                      </a:r>
                    </a:p>
                  </a:txBody>
                  <a:tcPr marL="63305" marR="63305" marT="432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600" b="1" strike="noStrike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คุณภาพ</a:t>
                      </a:r>
                      <a:r>
                        <a:rPr lang="th-TH" sz="1600" b="0" strike="noStrike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ทุกชุด</a:t>
                      </a:r>
                      <a:r>
                        <a:rPr lang="th-TH" sz="16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ข้อมูลเป็นไปตามมาตรฐานคุณลักษณะ</a:t>
                      </a:r>
                      <a:br>
                        <a:rPr lang="en-US" sz="16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th-TH" sz="16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แบบเปิดที่ สพร. กำหนด</a:t>
                      </a:r>
                      <a:r>
                        <a:rPr lang="en-US" sz="16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600" b="1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ร้อยละ </a:t>
                      </a:r>
                      <a:r>
                        <a:rPr lang="en-US" sz="1600" b="1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90</a:t>
                      </a:r>
                      <a:endParaRPr lang="en-US" sz="1600" b="0" strike="noStrike" kern="1200" spc="0" baseline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600" b="0" strike="noStrike" kern="1200" spc="0" baseline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176213" marR="0" lvl="0" indent="-1762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600" b="0" strike="noStrike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นำ</a:t>
                      </a:r>
                      <a:r>
                        <a:rPr lang="th-TH" sz="16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ชุดข้อมูลเปิดที่นำมา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ลงทะเบียน</a:t>
                      </a:r>
                      <a:r>
                        <a:rPr lang="th-TH" sz="16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ที่ระบบบัญชีข้อมูลภาครัฐ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b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ร้อยละ 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90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279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20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กลุ่ม</a:t>
                      </a:r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 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="0" strike="noStrike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101</a:t>
                      </a:r>
                      <a:r>
                        <a:rPr lang="th-TH" sz="1600" b="0" strike="noStrike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ชุดข้อมูลขั้นไป</a:t>
                      </a:r>
                      <a:endParaRPr lang="th-TH" sz="16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6213" marR="0" lvl="0" indent="-1762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600" b="1" strike="noStrike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คุณภาพ</a:t>
                      </a:r>
                      <a:r>
                        <a:rPr lang="th-TH" sz="1600" b="0" strike="noStrike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ทุกชุด</a:t>
                      </a:r>
                      <a:r>
                        <a:rPr lang="th-TH" sz="16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ข้อมูลเป็นไปตามมาตรฐานคุณลักษณะ</a:t>
                      </a:r>
                      <a:br>
                        <a:rPr lang="en-US" sz="16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th-TH" sz="16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แบบเปิดที่ สพร. กำหนด</a:t>
                      </a:r>
                      <a:r>
                        <a:rPr lang="en-US" sz="16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600" b="1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ร้อยละ </a:t>
                      </a:r>
                      <a:r>
                        <a:rPr lang="en-US" sz="1600" b="1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70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63305" marR="63305" marT="432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6213" marR="0" lvl="0" indent="-1762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600" b="1" strike="noStrike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คุณภาพ</a:t>
                      </a:r>
                      <a:r>
                        <a:rPr lang="th-TH" sz="1600" b="0" strike="noStrike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ทุกชุด</a:t>
                      </a:r>
                      <a:r>
                        <a:rPr lang="th-TH" sz="16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ข้อมูลเป็นไปตามมาตรฐานคุณลักษณะ</a:t>
                      </a:r>
                      <a:br>
                        <a:rPr lang="en-US" sz="16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th-TH" sz="16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แบบเปิดที่ สพร. กำหนด</a:t>
                      </a:r>
                      <a:r>
                        <a:rPr lang="en-US" sz="16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600" b="1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ร้อยละ </a:t>
                      </a:r>
                      <a:r>
                        <a:rPr lang="en-US" sz="1600" b="1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80</a:t>
                      </a:r>
                    </a:p>
                    <a:p>
                      <a:pPr marL="176213" marR="0" lvl="0" indent="-1762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600" b="1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itchFamily="34" charset="0"/>
                        <a:cs typeface="TH SarabunPSK" panose="020B0500040200020003" pitchFamily="34" charset="-34"/>
                      </a:endParaRPr>
                    </a:p>
                    <a:p>
                      <a:pPr marL="176213" marR="0" lvl="0" indent="-1762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600" b="0" strike="noStrike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นำ</a:t>
                      </a:r>
                      <a:r>
                        <a:rPr lang="th-TH" sz="16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ชุดข้อมูลเปิดที่นำมา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ลงทะเบียน</a:t>
                      </a:r>
                      <a:r>
                        <a:rPr lang="th-TH" sz="16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ที่ระบบบัญชีข้อมูลภาครัฐ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b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ร้อยละ 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70</a:t>
                      </a:r>
                    </a:p>
                  </a:txBody>
                  <a:tcPr marL="63305" marR="63305" marT="432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6213" marR="0" lvl="0" indent="-1762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600" b="1" strike="noStrike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คุณภาพ</a:t>
                      </a:r>
                      <a:r>
                        <a:rPr lang="th-TH" sz="1600" b="0" strike="noStrike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ทุกชุด</a:t>
                      </a:r>
                      <a:r>
                        <a:rPr lang="th-TH" sz="16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ข้อมูลเป็นไปตามมาตรฐานคุณลักษณะ</a:t>
                      </a:r>
                      <a:br>
                        <a:rPr lang="en-US" sz="16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th-TH" sz="16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แบบเปิดที่ สพร. กำหนด</a:t>
                      </a:r>
                      <a:r>
                        <a:rPr lang="en-US" sz="16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600" b="1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ร้อยละ </a:t>
                      </a:r>
                      <a:r>
                        <a:rPr lang="en-US" sz="1600" b="1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80</a:t>
                      </a:r>
                    </a:p>
                    <a:p>
                      <a:pPr marL="176213" marR="0" lvl="0" indent="-1762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600" b="1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itchFamily="34" charset="0"/>
                        <a:cs typeface="TH SarabunPSK" panose="020B0500040200020003" pitchFamily="34" charset="-34"/>
                      </a:endParaRPr>
                    </a:p>
                    <a:p>
                      <a:pPr marL="176213" marR="0" lvl="0" indent="-1762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600" b="0" strike="noStrike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นำ</a:t>
                      </a:r>
                      <a:r>
                        <a:rPr lang="th-TH" sz="16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ชุดข้อมูลเปิดที่นำมา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ลงทะเบียน</a:t>
                      </a:r>
                      <a:r>
                        <a:rPr lang="th-TH" sz="16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ที่ระบบบัญชีข้อมูลภาครัฐ</a:t>
                      </a:r>
                      <a: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br>
                        <a:rPr lang="en-US" sz="16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ร้อยละ 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80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141978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252A32B-024C-E0A0-36F5-08CB6EA31971}"/>
              </a:ext>
            </a:extLst>
          </p:cNvPr>
          <p:cNvSpPr txBox="1"/>
          <p:nvPr/>
        </p:nvSpPr>
        <p:spPr>
          <a:xfrm>
            <a:off x="123081" y="-15861"/>
            <a:ext cx="9738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 (1)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ร้อยละชุดข้อมูลเปิดที่เป็นไปตามมาตรฐานในระบบบัญชีข้อมูลภาครัฐ 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GD Catalog)</a:t>
            </a:r>
            <a:endParaRPr kumimoji="0" lang="th-TH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286395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394D55-441B-DAAC-093C-51B874650E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94520" y="6564583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84FFC59-837A-6F24-25D3-9AD78DB7BFAA}"/>
              </a:ext>
            </a:extLst>
          </p:cNvPr>
          <p:cNvSpPr/>
          <p:nvPr/>
        </p:nvSpPr>
        <p:spPr>
          <a:xfrm>
            <a:off x="184919" y="958831"/>
            <a:ext cx="11830153" cy="5785612"/>
          </a:xfrm>
          <a:prstGeom prst="roundRect">
            <a:avLst>
              <a:gd name="adj" fmla="val 5866"/>
            </a:avLst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D88451B7-0B3F-4353-D5AF-4DFE053AA096}"/>
              </a:ext>
            </a:extLst>
          </p:cNvPr>
          <p:cNvSpPr/>
          <p:nvPr/>
        </p:nvSpPr>
        <p:spPr>
          <a:xfrm>
            <a:off x="297180" y="1311002"/>
            <a:ext cx="11532172" cy="5410079"/>
          </a:xfrm>
          <a:prstGeom prst="roundRect">
            <a:avLst>
              <a:gd name="adj" fmla="val 3667"/>
            </a:avLst>
          </a:prstGeom>
          <a:noFill/>
          <a:ln>
            <a:solidFill>
              <a:srgbClr val="5683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2EFA50E9-9199-4444-008D-1B0AAE1D777B}"/>
              </a:ext>
            </a:extLst>
          </p:cNvPr>
          <p:cNvSpPr/>
          <p:nvPr/>
        </p:nvSpPr>
        <p:spPr>
          <a:xfrm>
            <a:off x="2267989" y="939977"/>
            <a:ext cx="7504183" cy="788943"/>
          </a:xfrm>
          <a:prstGeom prst="roundRect">
            <a:avLst>
              <a:gd name="adj" fmla="val 34572"/>
            </a:avLst>
          </a:prstGeom>
          <a:solidFill>
            <a:srgbClr val="1360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26B1D7D-0027-7F56-2615-F0E6B93E07C2}"/>
              </a:ext>
            </a:extLst>
          </p:cNvPr>
          <p:cNvGraphicFramePr>
            <a:graphicFrameLocks noGrp="1"/>
          </p:cNvGraphicFramePr>
          <p:nvPr/>
        </p:nvGraphicFramePr>
        <p:xfrm>
          <a:off x="347890" y="1754697"/>
          <a:ext cx="3726775" cy="5030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542">
                  <a:extLst>
                    <a:ext uri="{9D8B030D-6E8A-4147-A177-3AD203B41FA5}">
                      <a16:colId xmlns:a16="http://schemas.microsoft.com/office/drawing/2014/main" val="1423603808"/>
                    </a:ext>
                  </a:extLst>
                </a:gridCol>
                <a:gridCol w="792149">
                  <a:extLst>
                    <a:ext uri="{9D8B030D-6E8A-4147-A177-3AD203B41FA5}">
                      <a16:colId xmlns:a16="http://schemas.microsoft.com/office/drawing/2014/main" val="2804002816"/>
                    </a:ext>
                  </a:extLst>
                </a:gridCol>
                <a:gridCol w="1243413">
                  <a:extLst>
                    <a:ext uri="{9D8B030D-6E8A-4147-A177-3AD203B41FA5}">
                      <a16:colId xmlns:a16="http://schemas.microsoft.com/office/drawing/2014/main" val="2266132797"/>
                    </a:ext>
                  </a:extLst>
                </a:gridCol>
                <a:gridCol w="453557">
                  <a:extLst>
                    <a:ext uri="{9D8B030D-6E8A-4147-A177-3AD203B41FA5}">
                      <a16:colId xmlns:a16="http://schemas.microsoft.com/office/drawing/2014/main" val="1046620117"/>
                    </a:ext>
                  </a:extLst>
                </a:gridCol>
                <a:gridCol w="453557">
                  <a:extLst>
                    <a:ext uri="{9D8B030D-6E8A-4147-A177-3AD203B41FA5}">
                      <a16:colId xmlns:a16="http://schemas.microsoft.com/office/drawing/2014/main" val="1795266813"/>
                    </a:ext>
                  </a:extLst>
                </a:gridCol>
                <a:gridCol w="453557">
                  <a:extLst>
                    <a:ext uri="{9D8B030D-6E8A-4147-A177-3AD203B41FA5}">
                      <a16:colId xmlns:a16="http://schemas.microsoft.com/office/drawing/2014/main" val="196199755"/>
                    </a:ext>
                  </a:extLst>
                </a:gridCol>
              </a:tblGrid>
              <a:tr h="172377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15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NO</a:t>
                      </a:r>
                      <a:endParaRPr lang="th-TH" sz="1150" spc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th-TH" sz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กระทรวง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th-TH" sz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</a:t>
                      </a:r>
                      <a:endParaRPr lang="en-US" sz="12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th-TH" sz="900" spc="-5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ลง</a:t>
                      </a:r>
                      <a:br>
                        <a:rPr lang="th-TH" sz="900" spc="-5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900" spc="-5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ทะเบียน</a:t>
                      </a:r>
                      <a:endParaRPr lang="en-US" sz="900" spc="-5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th-TH" sz="900" spc="-5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ไม่ลง</a:t>
                      </a:r>
                      <a:br>
                        <a:rPr lang="th-TH" sz="900" spc="-5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900" spc="-5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ทะเบียน</a:t>
                      </a:r>
                      <a:endParaRPr lang="en-US" sz="900" spc="-5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th-TH" sz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</a:t>
                      </a:r>
                      <a:endParaRPr lang="en-US" sz="12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541502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9"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5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กระทรวงการคลัง</a:t>
                      </a:r>
                      <a:endParaRPr lang="en-US" sz="105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57150" algn="l" fontAlgn="b"/>
                      <a:r>
                        <a:rPr lang="th-TH" sz="1050" b="0" i="0" u="none" strike="noStrike" spc="-30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สำนักงานปลัดกระทรวงการคลัง 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41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5022397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57150" algn="l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สำนักงานเศรษฐกิจการคลัง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3573852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57150" algn="l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กรมธนารักษ์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4105360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57150" algn="l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กรมบัญชีกลาง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11975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57150" algn="l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กรมศุลกากร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22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22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1536199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indent="0" algn="l" fontAlgn="b"/>
                      <a:endParaRPr lang="th-TH" sz="11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57150" algn="l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กรมสรรพสามิต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33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33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9862372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indent="0" algn="l" fontAlgn="b"/>
                      <a:endParaRPr lang="th-TH" sz="1250" b="0" i="0" u="none" strike="noStrike" dirty="0">
                        <a:solidFill>
                          <a:srgbClr val="00206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57150" algn="l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กรมสรรพากร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5910175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indent="0" algn="l" fontAlgn="b"/>
                      <a:endParaRPr lang="th-TH" sz="1250" b="0" i="0" u="none" strike="noStrike" dirty="0">
                        <a:solidFill>
                          <a:srgbClr val="00206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57150" algn="l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สำนักงานบริหารหนี้สาธารณะ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32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32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7112909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3975" indent="0" algn="l" fontAlgn="b"/>
                      <a:r>
                        <a:rPr lang="th-TH" sz="1050" b="0" i="0" u="none" strike="noStrike" spc="-20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สำนักงานคณะกรรมการนโยบายรัฐวิสาหกิจ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9943913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กระทรวงการต่างประเทศ</a:t>
                      </a:r>
                      <a:endParaRPr lang="en-US" sz="105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7150" indent="0" algn="l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สำนักงานปลัดกระทรวงการต่างประเทศ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3792053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กระทรวงการท่องเที่ยวและกีฬา</a:t>
                      </a:r>
                      <a:endParaRPr lang="en-US" sz="105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7150" indent="0" algn="l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สำนักงานปลัดกระทรวงการท่องเที่ยวและกีฬา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2509837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57150" algn="l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กรมการท่องเที่ยว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0558425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57150" algn="l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กรมพลศึกษา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0934596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5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กระทรวงการพัฒนาสังคมและความมั่นคงของมนุษย์</a:t>
                      </a:r>
                      <a:endParaRPr lang="en-US" sz="105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7150" indent="0" algn="l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สำนักงานปลัดกระทรวงการพัฒนาสังคมและความมั่นคงของมนุษย์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0452888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indent="0" algn="l" fontAlgn="b"/>
                      <a:endParaRPr lang="th-TH" sz="11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57150" algn="l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กรมกิจการเด็กและเยาวชน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6862691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indent="0" algn="l" fontAlgn="b"/>
                      <a:endParaRPr lang="th-TH" sz="11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57150" algn="l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กรมกิจการผู้สูงอายุ *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7710433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7150" indent="0" algn="l" fontAlgn="b"/>
                      <a:r>
                        <a:rPr lang="th-TH" sz="1050" b="0" i="0" u="none" strike="noStrike" spc="-70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กรมกิจการสตรีและสถาบันครอบครัว *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761624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98D95A0-8B7C-7A3B-80F1-3CD1D73C921D}"/>
              </a:ext>
            </a:extLst>
          </p:cNvPr>
          <p:cNvSpPr txBox="1"/>
          <p:nvPr/>
        </p:nvSpPr>
        <p:spPr>
          <a:xfrm>
            <a:off x="388024" y="250998"/>
            <a:ext cx="1108515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 </a:t>
            </a: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</a:t>
            </a: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 </a:t>
            </a: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ร้อยละชุดข้อมูลเปิดที่เป็นไปตามมาตรฐานในระบบบัญชีข้อมูลภาครัฐ (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GD Catalog)</a:t>
            </a:r>
            <a:endParaRPr kumimoji="0" lang="th-TH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  <a:sym typeface="Symbol" panose="05050102010706020507" pitchFamily="18" charset="2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3ABDF6C1-F0AC-41A5-9E9A-EA2DAECE07DB}"/>
              </a:ext>
            </a:extLst>
          </p:cNvPr>
          <p:cNvGraphicFramePr>
            <a:graphicFrameLocks noGrp="1"/>
          </p:cNvGraphicFramePr>
          <p:nvPr/>
        </p:nvGraphicFramePr>
        <p:xfrm>
          <a:off x="4203077" y="1754697"/>
          <a:ext cx="3726775" cy="4778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542">
                  <a:extLst>
                    <a:ext uri="{9D8B030D-6E8A-4147-A177-3AD203B41FA5}">
                      <a16:colId xmlns:a16="http://schemas.microsoft.com/office/drawing/2014/main" val="1423603808"/>
                    </a:ext>
                  </a:extLst>
                </a:gridCol>
                <a:gridCol w="820806">
                  <a:extLst>
                    <a:ext uri="{9D8B030D-6E8A-4147-A177-3AD203B41FA5}">
                      <a16:colId xmlns:a16="http://schemas.microsoft.com/office/drawing/2014/main" val="2804002816"/>
                    </a:ext>
                  </a:extLst>
                </a:gridCol>
                <a:gridCol w="1214756">
                  <a:extLst>
                    <a:ext uri="{9D8B030D-6E8A-4147-A177-3AD203B41FA5}">
                      <a16:colId xmlns:a16="http://schemas.microsoft.com/office/drawing/2014/main" val="2266132797"/>
                    </a:ext>
                  </a:extLst>
                </a:gridCol>
                <a:gridCol w="453557">
                  <a:extLst>
                    <a:ext uri="{9D8B030D-6E8A-4147-A177-3AD203B41FA5}">
                      <a16:colId xmlns:a16="http://schemas.microsoft.com/office/drawing/2014/main" val="1046620117"/>
                    </a:ext>
                  </a:extLst>
                </a:gridCol>
                <a:gridCol w="453557">
                  <a:extLst>
                    <a:ext uri="{9D8B030D-6E8A-4147-A177-3AD203B41FA5}">
                      <a16:colId xmlns:a16="http://schemas.microsoft.com/office/drawing/2014/main" val="1795266813"/>
                    </a:ext>
                  </a:extLst>
                </a:gridCol>
                <a:gridCol w="453557">
                  <a:extLst>
                    <a:ext uri="{9D8B030D-6E8A-4147-A177-3AD203B41FA5}">
                      <a16:colId xmlns:a16="http://schemas.microsoft.com/office/drawing/2014/main" val="196199755"/>
                    </a:ext>
                  </a:extLst>
                </a:gridCol>
              </a:tblGrid>
              <a:tr h="172377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15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NO</a:t>
                      </a:r>
                      <a:endParaRPr lang="th-TH" sz="1150" spc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th-TH" sz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กระทรวง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th-TH" sz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</a:t>
                      </a:r>
                      <a:endParaRPr lang="en-US" sz="12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th-TH" sz="900" spc="-5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ลง</a:t>
                      </a:r>
                      <a:br>
                        <a:rPr lang="th-TH" sz="900" spc="-5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900" spc="-5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ทะเบียน</a:t>
                      </a:r>
                      <a:endParaRPr lang="en-US" sz="900" spc="-5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th-TH" sz="900" spc="-5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ไม่ลง</a:t>
                      </a:r>
                      <a:br>
                        <a:rPr lang="th-TH" sz="900" spc="-5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900" spc="-5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ทะเบียน</a:t>
                      </a:r>
                      <a:endParaRPr lang="en-US" sz="900" spc="-5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th-TH" sz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</a:t>
                      </a:r>
                      <a:endParaRPr lang="en-US" sz="12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541502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18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5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กระทรวงการพัฒนาสังคมและความมั่นคงของมนุษย์</a:t>
                      </a:r>
                      <a:endParaRPr lang="en-US" sz="105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7150" indent="0" algn="l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กรมพัฒนาสังคมและสวัสดิการ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7683498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19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กระทรวงการพัฒนาสังคมและความมั่นคงของมนุษย์</a:t>
                      </a:r>
                      <a:endParaRPr lang="en-US" sz="10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7150" indent="0" algn="l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กรมส่งเสริมและพัฒนาคุณภาพชีวิตคนพิการ *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2595227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กระทรวงการอุดมศึกษา วิทยาศาสตร์ วิจัยและนวัตกรรม</a:t>
                      </a:r>
                      <a:endParaRPr lang="en-US" sz="105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7150" indent="0" algn="l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สำนักงานปลัดกระทรวงการอุดมศึกษา วิทยาศาสตร์ วิจัยและนวัตกรรม *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27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26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53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572658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21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57150" algn="l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กรมวิทยาศาสตร์บริการ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812656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22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57150" algn="l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สำนักงานการวิจัยแห่งชาติ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182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192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06475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23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57150" algn="l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สำนักงานปรมาณูเพื่อสันติ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2504996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24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10">
                  <a:txBody>
                    <a:bodyPr/>
                    <a:lstStyle/>
                    <a:p>
                      <a:pPr marL="58738" indent="0" algn="l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กระทรวงเกษตรและสหกรณ์</a:t>
                      </a:r>
                      <a:endParaRPr lang="th-TH" sz="105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7150" indent="0" algn="l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สำนักงานปลัดกระทรวงเกษตรและสหกรณ์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62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76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0031752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indent="0" algn="l" fontAlgn="b"/>
                      <a:endParaRPr lang="th-TH" sz="1250" b="0" i="0" u="none" strike="noStrike" dirty="0">
                        <a:solidFill>
                          <a:srgbClr val="00206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7150" indent="0" algn="l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สำนักงานมาตรฐานสินค้าเกษตรและอาหารแห่งชาติ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8407661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26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indent="0" algn="l" fontAlgn="b"/>
                      <a:endParaRPr lang="th-TH" sz="1250" b="0" i="0" u="none" strike="noStrike" dirty="0">
                        <a:solidFill>
                          <a:srgbClr val="00206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57150" algn="l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สำนักงานเศรษฐกิจการเกษตร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33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878977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27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indent="0" algn="l" fontAlgn="b"/>
                      <a:endParaRPr lang="th-TH" sz="1250" b="0" i="0" u="none" strike="noStrike" dirty="0">
                        <a:solidFill>
                          <a:srgbClr val="00206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57150" algn="l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กรมการข้าว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7525290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28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57150" algn="l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กรมชลประทาน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1150264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29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57150" algn="l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กรมตรวจบัญชีสหกรณ์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41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0054043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30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57150" algn="l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กรมประมง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3497242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31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indent="0" algn="l" fontAlgn="b"/>
                      <a:endParaRPr lang="th-TH" sz="12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57150" algn="l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กรมปศุสัตว์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1057592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32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indent="0" algn="l" fontAlgn="b"/>
                      <a:endParaRPr lang="th-TH" sz="1250" b="0" i="0" u="none" strike="noStrike" dirty="0">
                        <a:solidFill>
                          <a:srgbClr val="00206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57150" algn="l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กรมพัฒนาที่ดิน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19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9332643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33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57150" algn="l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กรมวิชาการเกษตร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3907815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96089D77-7E8C-4CAA-8B96-7CFDCE90CFD6}"/>
              </a:ext>
            </a:extLst>
          </p:cNvPr>
          <p:cNvGraphicFramePr>
            <a:graphicFrameLocks noGrp="1"/>
          </p:cNvGraphicFramePr>
          <p:nvPr/>
        </p:nvGraphicFramePr>
        <p:xfrm>
          <a:off x="8016214" y="1754697"/>
          <a:ext cx="3726775" cy="4870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542">
                  <a:extLst>
                    <a:ext uri="{9D8B030D-6E8A-4147-A177-3AD203B41FA5}">
                      <a16:colId xmlns:a16="http://schemas.microsoft.com/office/drawing/2014/main" val="1423603808"/>
                    </a:ext>
                  </a:extLst>
                </a:gridCol>
                <a:gridCol w="792149">
                  <a:extLst>
                    <a:ext uri="{9D8B030D-6E8A-4147-A177-3AD203B41FA5}">
                      <a16:colId xmlns:a16="http://schemas.microsoft.com/office/drawing/2014/main" val="2804002816"/>
                    </a:ext>
                  </a:extLst>
                </a:gridCol>
                <a:gridCol w="1243413">
                  <a:extLst>
                    <a:ext uri="{9D8B030D-6E8A-4147-A177-3AD203B41FA5}">
                      <a16:colId xmlns:a16="http://schemas.microsoft.com/office/drawing/2014/main" val="2266132797"/>
                    </a:ext>
                  </a:extLst>
                </a:gridCol>
                <a:gridCol w="430226">
                  <a:extLst>
                    <a:ext uri="{9D8B030D-6E8A-4147-A177-3AD203B41FA5}">
                      <a16:colId xmlns:a16="http://schemas.microsoft.com/office/drawing/2014/main" val="1046620117"/>
                    </a:ext>
                  </a:extLst>
                </a:gridCol>
                <a:gridCol w="476888">
                  <a:extLst>
                    <a:ext uri="{9D8B030D-6E8A-4147-A177-3AD203B41FA5}">
                      <a16:colId xmlns:a16="http://schemas.microsoft.com/office/drawing/2014/main" val="1795266813"/>
                    </a:ext>
                  </a:extLst>
                </a:gridCol>
                <a:gridCol w="453557">
                  <a:extLst>
                    <a:ext uri="{9D8B030D-6E8A-4147-A177-3AD203B41FA5}">
                      <a16:colId xmlns:a16="http://schemas.microsoft.com/office/drawing/2014/main" val="196199755"/>
                    </a:ext>
                  </a:extLst>
                </a:gridCol>
              </a:tblGrid>
              <a:tr h="172377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15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NO</a:t>
                      </a:r>
                      <a:endParaRPr lang="th-TH" sz="1150" spc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th-TH" sz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กระทรวง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th-TH" sz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</a:t>
                      </a:r>
                      <a:endParaRPr lang="en-US" sz="12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th-TH" sz="900" spc="-5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ลง</a:t>
                      </a:r>
                      <a:br>
                        <a:rPr lang="th-TH" sz="900" spc="-5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900" spc="-5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ทะเบียน</a:t>
                      </a:r>
                      <a:endParaRPr lang="en-US" sz="900" spc="-5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th-TH" sz="900" spc="-5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ไม่ลง</a:t>
                      </a:r>
                      <a:br>
                        <a:rPr lang="th-TH" sz="900" spc="-5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900" spc="-5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ทะเบียน</a:t>
                      </a:r>
                      <a:endParaRPr lang="en-US" sz="900" spc="-5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th-TH" sz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</a:t>
                      </a:r>
                      <a:endParaRPr lang="en-US" sz="12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541502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34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กระทรวงเกษตรและสหกรณ์</a:t>
                      </a:r>
                      <a:endParaRPr lang="th-TH" sz="105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57150" algn="l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กรมส่งเสริมสหกรณ์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18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18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1375925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35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indent="0" algn="l" fontAlgn="b"/>
                      <a:endParaRPr lang="th-TH" sz="1000" b="0" i="0" u="none" strike="noStrike" dirty="0">
                        <a:solidFill>
                          <a:srgbClr val="00206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57150" algn="l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กรมหม่อนไหม *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22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</a:t>
                      </a:r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</a:t>
                      </a:r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509294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indent="0" algn="l" fontAlgn="b"/>
                      <a:endParaRPr lang="th-TH" sz="1050" b="0" i="0" u="none" strike="noStrike" dirty="0">
                        <a:solidFill>
                          <a:srgbClr val="00206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7150" indent="0" algn="l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สำนักงานการปฏิรูปที่ดินเพื่อเกษตรกรรม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28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251716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37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indent="0" algn="l" fontAlgn="b"/>
                      <a:endParaRPr lang="th-TH" sz="1200" b="0" i="0" u="none" strike="noStrike" dirty="0">
                        <a:solidFill>
                          <a:srgbClr val="00206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7150" indent="0" algn="l" fontAlgn="t"/>
                      <a:r>
                        <a:rPr lang="th-TH" sz="1050" b="0" i="0" u="none" strike="noStrike" spc="-30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กรมฝนหลวงและการบินเกษตร</a:t>
                      </a:r>
                      <a:r>
                        <a:rPr lang="en-US" sz="1050" b="0" i="0" u="none" strike="noStrike" spc="-30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**</a:t>
                      </a:r>
                      <a:endParaRPr lang="th-TH" sz="1050" b="0" i="0" u="none" strike="noStrike" spc="-30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 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 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27 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7435261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38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indent="0" algn="l" fontAlgn="b"/>
                      <a:endParaRPr lang="th-TH" sz="1200" b="0" i="0" u="none" strike="noStrike" dirty="0">
                        <a:solidFill>
                          <a:srgbClr val="00206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57150" algn="l" fontAlgn="t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กรมส่งเสริมการเกษตร</a:t>
                      </a: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**</a:t>
                      </a:r>
                      <a:endParaRPr lang="th-TH" sz="105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 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 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7259295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39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8">
                  <a:txBody>
                    <a:bodyPr/>
                    <a:lstStyle/>
                    <a:p>
                      <a:pPr marL="58738" indent="0" algn="l" fontAlgn="b"/>
                      <a:r>
                        <a:rPr lang="th-TH" sz="1050" b="0" i="0" u="none" strike="noStrike" spc="-30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กระทรวงคมนาคม</a:t>
                      </a:r>
                      <a:endParaRPr lang="th-TH" sz="105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7150" indent="0" algn="l" fontAlgn="b"/>
                      <a:r>
                        <a:rPr lang="th-TH" sz="1050" b="0" i="0" u="none" strike="noStrike" spc="-30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สำนักงานปลัดกระทรวงคมนาคม *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45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54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7710433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40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indent="0" algn="l" fontAlgn="b"/>
                      <a:endParaRPr lang="th-TH" sz="11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57150" algn="l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กรมการขนส่งทางบก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7616245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41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indent="0" algn="l" fontAlgn="b"/>
                      <a:endParaRPr lang="th-TH" sz="11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57150" algn="l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กรมการขนส่งทางราง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0615177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42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indent="0" algn="l" fontAlgn="b"/>
                      <a:endParaRPr lang="th-TH" sz="11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57150" algn="l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กรมทางหลวง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19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9297314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43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indent="0" algn="l" fontAlgn="b"/>
                      <a:endParaRPr lang="th-TH" sz="11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57150" algn="l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กรมทางหลวงชนบท *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19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2950355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44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indent="0" algn="l" fontAlgn="b"/>
                      <a:endParaRPr lang="th-TH" sz="11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57150" algn="l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กรมท่าอากาศยาน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4129753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45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indent="0" algn="l" fontAlgn="b"/>
                      <a:endParaRPr lang="th-TH" sz="11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7150" indent="0" algn="l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สำนักงานนโยบายและแผนการขนส่งและจราจร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2835563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46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indent="0" algn="l" fontAlgn="b"/>
                      <a:endParaRPr lang="th-TH" sz="10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7150" indent="0" algn="l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กรมเจ้าท่า</a:t>
                      </a:r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**</a:t>
                      </a:r>
                      <a:endParaRPr lang="th-TH" sz="105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8246410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47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marL="58738" indent="0" algn="l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กระทรวงดิจิทัลเพื่อเศรษฐกิจและสังคม</a:t>
                      </a:r>
                      <a:endParaRPr lang="th-TH" sz="105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7150" indent="0" algn="l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สำนักงานปลัดกระทรวงดิจิทัลเพื่อเศรษฐกิจและสังคม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2574245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48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indent="0" algn="l" fontAlgn="b"/>
                      <a:endParaRPr lang="th-TH" sz="11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57150" algn="l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กรมอุตุนิยมวิทยา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65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6121663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49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indent="0" algn="l" fontAlgn="b"/>
                      <a:endParaRPr lang="th-TH" sz="11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7150" indent="0" algn="l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สำนักงานคณะกรรมการดิจิทัลเพื่อเศรษฐกิจและสังคมแห่งชาติ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46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46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9720077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50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indent="0" algn="l" fontAlgn="b"/>
                      <a:endParaRPr lang="th-TH" sz="11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57150" algn="l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สำนักงานสถิติแห่งชาติ *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70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271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41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475680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DC11B61-674A-8476-B9B5-8AE354CD38B7}"/>
              </a:ext>
            </a:extLst>
          </p:cNvPr>
          <p:cNvSpPr txBox="1"/>
          <p:nvPr/>
        </p:nvSpPr>
        <p:spPr>
          <a:xfrm>
            <a:off x="2210767" y="946038"/>
            <a:ext cx="7698664" cy="795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rPr>
              <a:t>หน่วยงานที่เกี่ยวข้องที่มีชุดข้อมูลตามหมวดหมู่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Source Sans Pro" panose="020B0503030403020204" pitchFamily="34" charset="0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rPr>
              <a:t>ข้อมูลตามธรรมาภิบาลภาครัฐ : ข้อมูลสาธารณะ (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rPr>
              <a:t>4,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rPr>
              <a:t>675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rPr>
              <a:t> ชุดข้อมูล)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EE390F-50C0-91C3-3D6D-932F4743B8F0}"/>
              </a:ext>
            </a:extLst>
          </p:cNvPr>
          <p:cNvSpPr txBox="1"/>
          <p:nvPr/>
        </p:nvSpPr>
        <p:spPr>
          <a:xfrm>
            <a:off x="9668241" y="947965"/>
            <a:ext cx="2743201" cy="442942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หมายเหตุ 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* </a:t>
            </a:r>
            <a:r>
              <a:rPr kumimoji="0" lang="th-TH" sz="1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คือ หน่วยงานที่มีการปรับปรุง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/</a:t>
            </a:r>
            <a:r>
              <a:rPr kumimoji="0" lang="th-TH" sz="1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แก้ไข</a:t>
            </a:r>
            <a:endParaRPr kumimoji="0" lang="en-US" sz="1400" b="0" i="0" u="none" strike="noStrike" kern="1200" cap="none" spc="-3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            ** </a:t>
            </a:r>
            <a:r>
              <a:rPr kumimoji="0" lang="th-TH" sz="1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คือ หน่วยงานเพิ่มเติม</a:t>
            </a:r>
          </a:p>
        </p:txBody>
      </p:sp>
    </p:spTree>
    <p:extLst>
      <p:ext uri="{BB962C8B-B14F-4D97-AF65-F5344CB8AC3E}">
        <p14:creationId xmlns:p14="http://schemas.microsoft.com/office/powerpoint/2010/main" val="7640077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394D55-441B-DAAC-093C-51B874650E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94520" y="6564583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84FFC59-837A-6F24-25D3-9AD78DB7BFAA}"/>
              </a:ext>
            </a:extLst>
          </p:cNvPr>
          <p:cNvSpPr/>
          <p:nvPr/>
        </p:nvSpPr>
        <p:spPr>
          <a:xfrm>
            <a:off x="180923" y="909236"/>
            <a:ext cx="11830153" cy="5785612"/>
          </a:xfrm>
          <a:prstGeom prst="roundRect">
            <a:avLst>
              <a:gd name="adj" fmla="val 5866"/>
            </a:avLst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D88451B7-0B3F-4353-D5AF-4DFE053AA096}"/>
              </a:ext>
            </a:extLst>
          </p:cNvPr>
          <p:cNvSpPr/>
          <p:nvPr/>
        </p:nvSpPr>
        <p:spPr>
          <a:xfrm>
            <a:off x="297180" y="1273294"/>
            <a:ext cx="11532172" cy="5410079"/>
          </a:xfrm>
          <a:prstGeom prst="roundRect">
            <a:avLst>
              <a:gd name="adj" fmla="val 3667"/>
            </a:avLst>
          </a:prstGeom>
          <a:noFill/>
          <a:ln>
            <a:solidFill>
              <a:srgbClr val="5683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2EFA50E9-9199-4444-008D-1B0AAE1D777B}"/>
              </a:ext>
            </a:extLst>
          </p:cNvPr>
          <p:cNvSpPr/>
          <p:nvPr/>
        </p:nvSpPr>
        <p:spPr>
          <a:xfrm>
            <a:off x="2267989" y="939977"/>
            <a:ext cx="7504183" cy="788943"/>
          </a:xfrm>
          <a:prstGeom prst="roundRect">
            <a:avLst>
              <a:gd name="adj" fmla="val 34572"/>
            </a:avLst>
          </a:prstGeom>
          <a:solidFill>
            <a:srgbClr val="1360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26B1D7D-0027-7F56-2615-F0E6B93E07C2}"/>
              </a:ext>
            </a:extLst>
          </p:cNvPr>
          <p:cNvGraphicFramePr>
            <a:graphicFrameLocks noGrp="1"/>
          </p:cNvGraphicFramePr>
          <p:nvPr/>
        </p:nvGraphicFramePr>
        <p:xfrm>
          <a:off x="347890" y="1782978"/>
          <a:ext cx="3726775" cy="471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542">
                  <a:extLst>
                    <a:ext uri="{9D8B030D-6E8A-4147-A177-3AD203B41FA5}">
                      <a16:colId xmlns:a16="http://schemas.microsoft.com/office/drawing/2014/main" val="1423603808"/>
                    </a:ext>
                  </a:extLst>
                </a:gridCol>
                <a:gridCol w="792149">
                  <a:extLst>
                    <a:ext uri="{9D8B030D-6E8A-4147-A177-3AD203B41FA5}">
                      <a16:colId xmlns:a16="http://schemas.microsoft.com/office/drawing/2014/main" val="2804002816"/>
                    </a:ext>
                  </a:extLst>
                </a:gridCol>
                <a:gridCol w="1243413">
                  <a:extLst>
                    <a:ext uri="{9D8B030D-6E8A-4147-A177-3AD203B41FA5}">
                      <a16:colId xmlns:a16="http://schemas.microsoft.com/office/drawing/2014/main" val="2266132797"/>
                    </a:ext>
                  </a:extLst>
                </a:gridCol>
                <a:gridCol w="453557">
                  <a:extLst>
                    <a:ext uri="{9D8B030D-6E8A-4147-A177-3AD203B41FA5}">
                      <a16:colId xmlns:a16="http://schemas.microsoft.com/office/drawing/2014/main" val="1046620117"/>
                    </a:ext>
                  </a:extLst>
                </a:gridCol>
                <a:gridCol w="453557">
                  <a:extLst>
                    <a:ext uri="{9D8B030D-6E8A-4147-A177-3AD203B41FA5}">
                      <a16:colId xmlns:a16="http://schemas.microsoft.com/office/drawing/2014/main" val="1795266813"/>
                    </a:ext>
                  </a:extLst>
                </a:gridCol>
                <a:gridCol w="453557">
                  <a:extLst>
                    <a:ext uri="{9D8B030D-6E8A-4147-A177-3AD203B41FA5}">
                      <a16:colId xmlns:a16="http://schemas.microsoft.com/office/drawing/2014/main" val="196199755"/>
                    </a:ext>
                  </a:extLst>
                </a:gridCol>
              </a:tblGrid>
              <a:tr h="172377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15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NO</a:t>
                      </a:r>
                      <a:endParaRPr lang="th-TH" sz="1150" spc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th-TH" sz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กระทรวง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th-TH" sz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</a:t>
                      </a:r>
                      <a:endParaRPr lang="en-US" sz="12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th-TH" sz="900" spc="-5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ลง</a:t>
                      </a:r>
                      <a:br>
                        <a:rPr lang="th-TH" sz="900" spc="-5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900" spc="-5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ทะเบียน</a:t>
                      </a:r>
                      <a:endParaRPr lang="en-US" sz="900" spc="-5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th-TH" sz="900" spc="-5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ไม่ลง</a:t>
                      </a:r>
                      <a:br>
                        <a:rPr lang="th-TH" sz="900" spc="-5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900" spc="-5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ทะเบียน</a:t>
                      </a:r>
                      <a:endParaRPr lang="en-US" sz="900" spc="-5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th-TH" sz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</a:t>
                      </a:r>
                      <a:endParaRPr lang="en-US" sz="12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541502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51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10">
                  <a:txBody>
                    <a:bodyPr/>
                    <a:lstStyle/>
                    <a:p>
                      <a:pPr marL="58738" indent="0" algn="l" fontAlgn="b"/>
                      <a:r>
                        <a:rPr lang="th-TH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กระทรวงทรัพยากรธรรมชาติและสิ่งแวดล้อม</a:t>
                      </a:r>
                    </a:p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7150" indent="0" algn="l" fontAlgn="b"/>
                      <a:r>
                        <a:rPr lang="th-TH" sz="1000" b="0" i="0" u="none" strike="noStrike" spc="-60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สำนักงานปลัดกระทรวงทรัพยากรธรรมชาติและสิ่งแวดล้อม *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05443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52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indent="0" algn="l" fontAlgn="b"/>
                      <a:endParaRPr lang="th-TH" sz="1250" b="0" i="0" u="none" strike="noStrike" dirty="0">
                        <a:solidFill>
                          <a:srgbClr val="00206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57150" algn="l" fontAlgn="b"/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กรมควบคุมมลพิษ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5700353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53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indent="0" algn="l" fontAlgn="b"/>
                      <a:endParaRPr lang="th-TH" sz="105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7150" indent="0" algn="l" fontAlgn="b"/>
                      <a:r>
                        <a:rPr lang="th-TH" sz="1000" b="0" i="0" u="none" strike="noStrike" spc="-40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กรมทรัพยากรทางทะเลและชายฝั่ง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29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29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7737319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54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indent="0" algn="l" fontAlgn="b"/>
                      <a:endParaRPr lang="th-TH" sz="105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57150" algn="l" fontAlgn="b"/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กรมทรัพยากรธรณี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70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70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1847175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กระทรวงทรัพยากรธรรมชาติและสิ่งแวด6ล้อม</a:t>
                      </a:r>
                    </a:p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57150" algn="l" fontAlgn="b"/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กรมทรัพยากรน้ำบาดาล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0558425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56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57150" algn="l" fontAlgn="b"/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กรมป่าไม้ *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39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0934596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57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7150" indent="0" algn="l" fontAlgn="b"/>
                      <a:r>
                        <a:rPr lang="th-TH" sz="1000" b="0" i="0" u="none" strike="noStrike" spc="0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กรมส่งเสริมคุณภาพสิ่งแวดล้อม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18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18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0452888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58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indent="0" algn="l" fontAlgn="b"/>
                      <a:endParaRPr lang="th-TH" sz="11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7150" indent="0" algn="l" fontAlgn="b"/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กรมอุทยานแห่งชาติ สัตว์ป่า และพันธุ์พืช *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192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6862691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59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7150" indent="0" algn="l" fontAlgn="b"/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สำนักงานนโยบายและแผนทรัพยากรธรรมชาติและสิ่งแวดล้อม 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5850369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60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7150" indent="0" algn="l" fontAlgn="b"/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กรมทรัพยากรน้ำ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**</a:t>
                      </a:r>
                      <a:endParaRPr lang="th-TH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5554434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61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กระทรวงพลังงาน</a:t>
                      </a:r>
                      <a:endParaRPr lang="en-US" sz="10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57150" algn="l" fontAlgn="b"/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สำนักงานปลัดกระทรวงพลังงาน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102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2122484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62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57150" algn="l" fontAlgn="b"/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กรมเชื้อเพลิงธรรมชาติ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19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1036952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63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57150" algn="l" fontAlgn="b"/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กรมธุรกิจพลังงาน *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48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193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2458452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64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7150" indent="0" algn="l" fontAlgn="b"/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กรมพัฒนาพลังงานทดแทนและอนุรักษ์พลังงาน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148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153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9476748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65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7150" indent="0" algn="l" fontAlgn="b"/>
                      <a:r>
                        <a:rPr lang="th-TH" sz="1000" b="0" i="0" u="none" strike="noStrike" spc="-60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สำนักงานนโยบายและแผนพลังงาน *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65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8196684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กระทรวงพาณิชย์</a:t>
                      </a:r>
                      <a:endParaRPr lang="en-US" sz="10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57150" algn="l" fontAlgn="b"/>
                      <a:r>
                        <a:rPr lang="th-TH" sz="1000" b="0" i="0" u="none" strike="noStrike" spc="-30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สำนักงานปลัดกระทรวงพาณิชย์ *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2781945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67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57150" algn="l" fontAlgn="b"/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กรมการค้าต่างประเทศ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291651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98D95A0-8B7C-7A3B-80F1-3CD1D73C921D}"/>
              </a:ext>
            </a:extLst>
          </p:cNvPr>
          <p:cNvSpPr txBox="1"/>
          <p:nvPr/>
        </p:nvSpPr>
        <p:spPr>
          <a:xfrm>
            <a:off x="388024" y="250998"/>
            <a:ext cx="1108515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 </a:t>
            </a: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</a:t>
            </a: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 </a:t>
            </a: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ร้อยละชุดข้อมูลเปิดที่เป็นไปตามมาตรฐานในระบบบัญชีข้อมูลภาครัฐ (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GD Catalog)</a:t>
            </a:r>
            <a:endParaRPr kumimoji="0" lang="th-TH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  <a:sym typeface="Symbol" panose="05050102010706020507" pitchFamily="18" charset="2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3ABDF6C1-F0AC-41A5-9E9A-EA2DAECE07DB}"/>
              </a:ext>
            </a:extLst>
          </p:cNvPr>
          <p:cNvGraphicFramePr>
            <a:graphicFrameLocks noGrp="1"/>
          </p:cNvGraphicFramePr>
          <p:nvPr/>
        </p:nvGraphicFramePr>
        <p:xfrm>
          <a:off x="4203077" y="1782978"/>
          <a:ext cx="3726775" cy="489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6057">
                  <a:extLst>
                    <a:ext uri="{9D8B030D-6E8A-4147-A177-3AD203B41FA5}">
                      <a16:colId xmlns:a16="http://schemas.microsoft.com/office/drawing/2014/main" val="1423603808"/>
                    </a:ext>
                  </a:extLst>
                </a:gridCol>
                <a:gridCol w="735291">
                  <a:extLst>
                    <a:ext uri="{9D8B030D-6E8A-4147-A177-3AD203B41FA5}">
                      <a16:colId xmlns:a16="http://schemas.microsoft.com/office/drawing/2014/main" val="2804002816"/>
                    </a:ext>
                  </a:extLst>
                </a:gridCol>
                <a:gridCol w="1214756">
                  <a:extLst>
                    <a:ext uri="{9D8B030D-6E8A-4147-A177-3AD203B41FA5}">
                      <a16:colId xmlns:a16="http://schemas.microsoft.com/office/drawing/2014/main" val="2266132797"/>
                    </a:ext>
                  </a:extLst>
                </a:gridCol>
                <a:gridCol w="453557">
                  <a:extLst>
                    <a:ext uri="{9D8B030D-6E8A-4147-A177-3AD203B41FA5}">
                      <a16:colId xmlns:a16="http://schemas.microsoft.com/office/drawing/2014/main" val="1046620117"/>
                    </a:ext>
                  </a:extLst>
                </a:gridCol>
                <a:gridCol w="453557">
                  <a:extLst>
                    <a:ext uri="{9D8B030D-6E8A-4147-A177-3AD203B41FA5}">
                      <a16:colId xmlns:a16="http://schemas.microsoft.com/office/drawing/2014/main" val="1795266813"/>
                    </a:ext>
                  </a:extLst>
                </a:gridCol>
                <a:gridCol w="453557">
                  <a:extLst>
                    <a:ext uri="{9D8B030D-6E8A-4147-A177-3AD203B41FA5}">
                      <a16:colId xmlns:a16="http://schemas.microsoft.com/office/drawing/2014/main" val="196199755"/>
                    </a:ext>
                  </a:extLst>
                </a:gridCol>
              </a:tblGrid>
              <a:tr h="172377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15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NO</a:t>
                      </a:r>
                      <a:endParaRPr lang="th-TH" sz="1150" spc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th-TH" sz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กระทรวง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th-TH" sz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</a:t>
                      </a:r>
                      <a:endParaRPr lang="en-US" sz="12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th-TH" sz="900" spc="-5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ลง</a:t>
                      </a:r>
                      <a:br>
                        <a:rPr lang="th-TH" sz="900" spc="-5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900" spc="-5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ทะเบียน</a:t>
                      </a:r>
                      <a:endParaRPr lang="en-US" sz="900" spc="-5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th-TH" sz="900" spc="-5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ไม่ลง</a:t>
                      </a:r>
                      <a:br>
                        <a:rPr lang="th-TH" sz="900" spc="-5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900" spc="-5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ทะเบียน</a:t>
                      </a:r>
                      <a:endParaRPr lang="en-US" sz="900" spc="-5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th-TH" sz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</a:t>
                      </a:r>
                      <a:endParaRPr lang="en-US" sz="12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541502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68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6"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กระทรวงพาณิชย์</a:t>
                      </a:r>
                      <a:endParaRPr lang="en-US" sz="105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spc="-3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57150" algn="l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กรมการค้าภายใน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3270604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69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กระทรวงพาณิชย์</a:t>
                      </a:r>
                      <a:endParaRPr lang="en-US" sz="105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spc="-3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7150" indent="0" algn="l" fontAlgn="b"/>
                      <a:r>
                        <a:rPr lang="th-TH" sz="1050" b="0" i="0" u="none" strike="noStrike" spc="-30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กรมเจรจาการค้าระหว่างประเทศ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0093372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70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spc="-3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57150" algn="l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กรมทรัพย์สินทางปัญญา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1905774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71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spc="-3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57150" algn="l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กรมพัฒนาธุรกิจการค้า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0824163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72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spc="-3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7150" indent="0" algn="l" fontAlgn="b"/>
                      <a:r>
                        <a:rPr lang="th-TH" sz="1050" b="0" i="0" u="none" strike="noStrike" spc="-30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กรมส่งเสริมการค้าระหว่างประเทศ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22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1267927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73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spc="-3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7150" indent="0" algn="l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สำนักงานนโยบายและยุทธศาสตร์การค้า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50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184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5170917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74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7"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50" spc="-3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กระทรวงมหาดไทย</a:t>
                      </a:r>
                      <a:endParaRPr lang="en-US" sz="1050" spc="-3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7150" indent="0" algn="l" fontAlgn="b"/>
                      <a:r>
                        <a:rPr lang="th-TH" sz="1050" b="0" i="0" u="none" strike="noStrike" spc="-40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สำนักงานปลัดกระทรวงมหาดไทย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572658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75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57150" algn="l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กรมการปกครอง *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812656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76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57150" algn="l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กรมการพัฒนาชุมชน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323985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77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7150" indent="0" algn="l" fontAlgn="b"/>
                      <a:r>
                        <a:rPr lang="th-TH" sz="1050" b="0" i="0" u="none" strike="noStrike" spc="-40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กรมป้องกันและบรรเทาสาธารณภัย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42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06475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78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57150" algn="l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กรมโยธาธิการและผังเมือง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2504996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79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indent="0" algn="l" fontAlgn="b"/>
                      <a:endParaRPr lang="th-TH" sz="11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57150" algn="l" fontAlgn="b"/>
                      <a:r>
                        <a:rPr lang="th-TH" sz="1050" b="0" i="0" u="none" strike="noStrike" spc="-2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</a:t>
                      </a:r>
                      <a:r>
                        <a:rPr lang="th-TH" sz="1050" b="0" i="0" u="none" strike="noStrike" spc="-20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ส่งเสริมการปกครองท้องถิ่น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9389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80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spc="-3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57150" algn="l" fontAlgn="b"/>
                      <a:r>
                        <a:rPr lang="th-TH" sz="1050" b="0" i="0" u="none" strike="noStrike" spc="-20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กรมที่ดิน</a:t>
                      </a:r>
                      <a:r>
                        <a:rPr lang="en-US" sz="1050" b="0" i="0" u="none" strike="noStrike" spc="-20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**</a:t>
                      </a:r>
                      <a:endParaRPr lang="th-TH" sz="1050" b="0" i="0" u="none" strike="noStrike" spc="-20" baseline="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7447775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81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50" b="0" i="0" u="none" strike="noStrike" spc="-20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กระทรวงยุติธรรม</a:t>
                      </a:r>
                      <a:endParaRPr lang="en-US" sz="1050" spc="-3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57150" algn="l" fontAlgn="b"/>
                      <a:r>
                        <a:rPr lang="th-TH" sz="1050" b="0" i="0" u="none" strike="noStrike" spc="-20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สำนักงานปลัดกระทรวงยุติธรรม *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53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53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0926928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82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spc="-3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57150" algn="l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กรมคุ้มครองสิทธิและเสรีภาพ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41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5148413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83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spc="-3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57150" algn="l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กรมคุมประพฤติ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6961143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84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spc="-3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57150" algn="l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กรมบังคับคดี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21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406900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85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spc="-3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57150" algn="l" fontAlgn="b"/>
                      <a:r>
                        <a:rPr lang="th-TH" sz="1050" b="0" i="0" u="none" strike="noStrike" spc="-80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กรมพินิจและคุ้มครองเด็กและเยาวชน *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4864203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31C57DF1-74E9-4003-B778-23186BFA6CB7}"/>
              </a:ext>
            </a:extLst>
          </p:cNvPr>
          <p:cNvGraphicFramePr>
            <a:graphicFrameLocks noGrp="1"/>
          </p:cNvGraphicFramePr>
          <p:nvPr/>
        </p:nvGraphicFramePr>
        <p:xfrm>
          <a:off x="8016214" y="1782978"/>
          <a:ext cx="3726775" cy="4816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542">
                  <a:extLst>
                    <a:ext uri="{9D8B030D-6E8A-4147-A177-3AD203B41FA5}">
                      <a16:colId xmlns:a16="http://schemas.microsoft.com/office/drawing/2014/main" val="1423603808"/>
                    </a:ext>
                  </a:extLst>
                </a:gridCol>
                <a:gridCol w="792149">
                  <a:extLst>
                    <a:ext uri="{9D8B030D-6E8A-4147-A177-3AD203B41FA5}">
                      <a16:colId xmlns:a16="http://schemas.microsoft.com/office/drawing/2014/main" val="2804002816"/>
                    </a:ext>
                  </a:extLst>
                </a:gridCol>
                <a:gridCol w="1243413">
                  <a:extLst>
                    <a:ext uri="{9D8B030D-6E8A-4147-A177-3AD203B41FA5}">
                      <a16:colId xmlns:a16="http://schemas.microsoft.com/office/drawing/2014/main" val="2266132797"/>
                    </a:ext>
                  </a:extLst>
                </a:gridCol>
                <a:gridCol w="430226">
                  <a:extLst>
                    <a:ext uri="{9D8B030D-6E8A-4147-A177-3AD203B41FA5}">
                      <a16:colId xmlns:a16="http://schemas.microsoft.com/office/drawing/2014/main" val="1046620117"/>
                    </a:ext>
                  </a:extLst>
                </a:gridCol>
                <a:gridCol w="476888">
                  <a:extLst>
                    <a:ext uri="{9D8B030D-6E8A-4147-A177-3AD203B41FA5}">
                      <a16:colId xmlns:a16="http://schemas.microsoft.com/office/drawing/2014/main" val="1795266813"/>
                    </a:ext>
                  </a:extLst>
                </a:gridCol>
                <a:gridCol w="453557">
                  <a:extLst>
                    <a:ext uri="{9D8B030D-6E8A-4147-A177-3AD203B41FA5}">
                      <a16:colId xmlns:a16="http://schemas.microsoft.com/office/drawing/2014/main" val="196199755"/>
                    </a:ext>
                  </a:extLst>
                </a:gridCol>
              </a:tblGrid>
              <a:tr h="172377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15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NO</a:t>
                      </a:r>
                      <a:endParaRPr lang="th-TH" sz="1150" spc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th-TH" sz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กระทรวง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th-TH" sz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</a:t>
                      </a:r>
                      <a:endParaRPr lang="en-US" sz="12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th-TH" sz="900" spc="-5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ลง</a:t>
                      </a:r>
                      <a:br>
                        <a:rPr lang="th-TH" sz="900" spc="-5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900" spc="-5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ทะเบียน</a:t>
                      </a:r>
                      <a:endParaRPr lang="en-US" sz="900" spc="-5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th-TH" sz="900" spc="-5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ไม่ลง</a:t>
                      </a:r>
                      <a:br>
                        <a:rPr lang="th-TH" sz="900" spc="-5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900" spc="-5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ทะเบียน</a:t>
                      </a:r>
                      <a:endParaRPr lang="en-US" sz="900" spc="-5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th-TH" sz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</a:t>
                      </a:r>
                      <a:endParaRPr lang="en-US" sz="12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541502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86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0" i="0" u="none" strike="noStrike" spc="-20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กระทรวงยุติธรรม</a:t>
                      </a:r>
                      <a:endParaRPr lang="en-US" sz="1000" spc="-3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58738" indent="0" algn="l" fontAlgn="b"/>
                      <a:endParaRPr lang="th-TH" sz="10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57150" algn="l" fontAlgn="b"/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กรมราชทัณฑ์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4365718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87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indent="0" algn="l" fontAlgn="b"/>
                      <a:endParaRPr lang="th-TH" sz="105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57150" algn="l" fontAlgn="b"/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กรมสอบสวนคดีพิเศษ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9640189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88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indent="0" algn="l" fontAlgn="b"/>
                      <a:endParaRPr lang="th-TH" sz="105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57150" algn="l" fontAlgn="b"/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สถาบันนิติวิทยาศาสตร์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1647509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89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indent="0" algn="l" fontAlgn="b"/>
                      <a:endParaRPr lang="th-TH" sz="105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57150" algn="l" fontAlgn="b"/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สำนักงานกิจการยุติธรรม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080707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90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indent="0" algn="l" fontAlgn="b"/>
                      <a:endParaRPr lang="th-TH" sz="105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7150" indent="0" algn="l" fontAlgn="t"/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สำนักงานคณะกรรมการป้องกันและปราบปรามยาเสพติด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**</a:t>
                      </a:r>
                      <a:endParaRPr lang="th-TH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3354020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91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0" i="0" u="none" strike="noStrike" spc="-20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กระทรวงแรงงาน</a:t>
                      </a:r>
                      <a:endParaRPr lang="en-US" sz="1000" spc="-3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58738" indent="0" algn="l" fontAlgn="b"/>
                      <a:endParaRPr lang="th-TH" sz="10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57150" algn="l" fontAlgn="b"/>
                      <a:r>
                        <a:rPr lang="th-TH" sz="1000" b="0" i="0" u="none" strike="noStrike" spc="-20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สำนักงานปลัดกระทรวงแรงงาน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0526824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92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indent="0" algn="l" fontAlgn="b"/>
                      <a:endParaRPr lang="th-TH" sz="105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57150" algn="l" fontAlgn="b"/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กรมการจัดหางาน *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6404741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93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indent="0" algn="l" fontAlgn="b"/>
                      <a:endParaRPr lang="th-TH" sz="105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57150" algn="l" fontAlgn="b"/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กรมพัฒนาฝีมือแรงงาน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8344828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94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50" b="0" i="0" u="none" strike="noStrike" spc="-20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กระทรวงแรงงาน</a:t>
                      </a:r>
                      <a:endParaRPr lang="en-US" sz="1050" spc="-3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58738" indent="0" algn="l" fontAlgn="b"/>
                      <a:endParaRPr lang="th-TH" sz="105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57150" algn="l" fontAlgn="b"/>
                      <a:r>
                        <a:rPr lang="th-TH" sz="1000" b="0" i="0" u="none" strike="noStrike" spc="-30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กรมสวัสดิการและคุ้มครองแรงงาน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7710433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95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indent="0" algn="l" fontAlgn="b"/>
                      <a:endParaRPr lang="th-TH" sz="11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57150" algn="l" fontAlgn="b"/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สำนักงานประกันสังคม *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7616245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96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marL="58738" indent="0" algn="l" fontAlgn="b"/>
                      <a:r>
                        <a:rPr lang="th-TH" sz="1000" b="0" i="0" u="none" strike="noStrike" spc="-20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กระทรวงวัฒนธรรม</a:t>
                      </a:r>
                      <a:endParaRPr lang="th-TH" sz="10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57150" algn="l" fontAlgn="b"/>
                      <a:r>
                        <a:rPr lang="th-TH" sz="1000" b="0" i="0" u="none" strike="noStrike" spc="-30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สำนักงานปลัดกระทรวงวัฒนธรรม *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19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19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3983709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97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indent="0" algn="l" fontAlgn="b"/>
                      <a:endParaRPr lang="th-TH" sz="105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57150" algn="l" fontAlgn="b"/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สำนักงานศิลปวัฒนธรรมร่วมสมัย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6844031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98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indent="0" algn="l" fontAlgn="b"/>
                      <a:endParaRPr lang="th-TH" sz="105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57150" algn="l" fontAlgn="b"/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กรมการศาสนา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2295132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99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indent="0" algn="l" fontAlgn="b"/>
                      <a:endParaRPr lang="th-TH" sz="105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57150" algn="l" fontAlgn="b"/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กรมส่งเสริมวัฒนธรรม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4639575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indent="0" algn="l" fontAlgn="b"/>
                      <a:endParaRPr lang="th-TH" sz="10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57150" algn="l" fontAlgn="t"/>
                      <a:r>
                        <a:rPr lang="th-TH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กรมศิลปากร</a:t>
                      </a:r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**</a:t>
                      </a:r>
                      <a:endParaRPr lang="th-TH" sz="10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5792571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101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marL="58738" indent="0" algn="l" fontAlgn="b"/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กระทรวงศึกษาธิการ</a:t>
                      </a:r>
                      <a:endParaRPr lang="th-TH" sz="10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7150" indent="0" algn="l" fontAlgn="b"/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สำนักงานปลัดกระทรวงศึกษาธิการ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72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4808591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102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indent="0" algn="l" fontAlgn="b"/>
                      <a:endParaRPr lang="th-TH" sz="105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7150" indent="0" algn="l" fontAlgn="b"/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สำนักงานเลขาธิการสภาการศึกษา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18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6487120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103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indent="0" algn="l" fontAlgn="b"/>
                      <a:endParaRPr lang="th-TH" sz="105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7150" indent="0" algn="l" fontAlgn="b"/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สำนักงานคณะกรรมการการศึกษาขั้นพื้นฐาน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93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262797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752AB62-9759-234C-51E3-5BB2043EF652}"/>
              </a:ext>
            </a:extLst>
          </p:cNvPr>
          <p:cNvSpPr txBox="1"/>
          <p:nvPr/>
        </p:nvSpPr>
        <p:spPr>
          <a:xfrm>
            <a:off x="2210767" y="946038"/>
            <a:ext cx="7698664" cy="795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rPr>
              <a:t>หน่วยงานที่เกี่ยวข้องที่มีชุดข้อมูลตามหมวดหมู่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Source Sans Pro" panose="020B0503030403020204" pitchFamily="34" charset="0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rPr>
              <a:t>ข้อมูลตามธรรมาภิบาลภาครัฐ : ข้อมูลสาธารณะ (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rPr>
              <a:t>4,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rPr>
              <a:t>675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rPr>
              <a:t> ชุดข้อมูล)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A66F6B-2FD4-F88E-6EFD-B3C4F662546C}"/>
              </a:ext>
            </a:extLst>
          </p:cNvPr>
          <p:cNvSpPr txBox="1"/>
          <p:nvPr/>
        </p:nvSpPr>
        <p:spPr>
          <a:xfrm>
            <a:off x="9679815" y="913243"/>
            <a:ext cx="2743201" cy="442942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หมายเหตุ 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* </a:t>
            </a:r>
            <a:r>
              <a:rPr kumimoji="0" lang="th-TH" sz="1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คือ หน่วยงานที่มีการปรับปรุง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/</a:t>
            </a:r>
            <a:r>
              <a:rPr kumimoji="0" lang="th-TH" sz="1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แก้ไข</a:t>
            </a:r>
            <a:endParaRPr kumimoji="0" lang="en-US" sz="1400" b="0" i="0" u="none" strike="noStrike" kern="1200" cap="none" spc="-3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            ** </a:t>
            </a:r>
            <a:r>
              <a:rPr kumimoji="0" lang="th-TH" sz="1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คือ หน่วยงานเพิ่มเติม</a:t>
            </a:r>
          </a:p>
        </p:txBody>
      </p:sp>
    </p:spTree>
    <p:extLst>
      <p:ext uri="{BB962C8B-B14F-4D97-AF65-F5344CB8AC3E}">
        <p14:creationId xmlns:p14="http://schemas.microsoft.com/office/powerpoint/2010/main" val="3407493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394D55-441B-DAAC-093C-51B874650E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94520" y="6564583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84FFC59-837A-6F24-25D3-9AD78DB7BFAA}"/>
              </a:ext>
            </a:extLst>
          </p:cNvPr>
          <p:cNvSpPr/>
          <p:nvPr/>
        </p:nvSpPr>
        <p:spPr>
          <a:xfrm>
            <a:off x="180923" y="909236"/>
            <a:ext cx="11830153" cy="5785612"/>
          </a:xfrm>
          <a:prstGeom prst="roundRect">
            <a:avLst>
              <a:gd name="adj" fmla="val 5866"/>
            </a:avLst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D88451B7-0B3F-4353-D5AF-4DFE053AA096}"/>
              </a:ext>
            </a:extLst>
          </p:cNvPr>
          <p:cNvSpPr/>
          <p:nvPr/>
        </p:nvSpPr>
        <p:spPr>
          <a:xfrm>
            <a:off x="297180" y="1273294"/>
            <a:ext cx="11532172" cy="5410079"/>
          </a:xfrm>
          <a:prstGeom prst="roundRect">
            <a:avLst>
              <a:gd name="adj" fmla="val 3667"/>
            </a:avLst>
          </a:prstGeom>
          <a:noFill/>
          <a:ln>
            <a:solidFill>
              <a:srgbClr val="5683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2EFA50E9-9199-4444-008D-1B0AAE1D777B}"/>
              </a:ext>
            </a:extLst>
          </p:cNvPr>
          <p:cNvSpPr/>
          <p:nvPr/>
        </p:nvSpPr>
        <p:spPr>
          <a:xfrm>
            <a:off x="2267989" y="939977"/>
            <a:ext cx="7504183" cy="788943"/>
          </a:xfrm>
          <a:prstGeom prst="roundRect">
            <a:avLst>
              <a:gd name="adj" fmla="val 34572"/>
            </a:avLst>
          </a:prstGeom>
          <a:solidFill>
            <a:srgbClr val="1360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26B1D7D-0027-7F56-2615-F0E6B93E07C2}"/>
              </a:ext>
            </a:extLst>
          </p:cNvPr>
          <p:cNvGraphicFramePr>
            <a:graphicFrameLocks noGrp="1"/>
          </p:cNvGraphicFramePr>
          <p:nvPr/>
        </p:nvGraphicFramePr>
        <p:xfrm>
          <a:off x="347890" y="1782978"/>
          <a:ext cx="3726775" cy="4915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542">
                  <a:extLst>
                    <a:ext uri="{9D8B030D-6E8A-4147-A177-3AD203B41FA5}">
                      <a16:colId xmlns:a16="http://schemas.microsoft.com/office/drawing/2014/main" val="1423603808"/>
                    </a:ext>
                  </a:extLst>
                </a:gridCol>
                <a:gridCol w="792149">
                  <a:extLst>
                    <a:ext uri="{9D8B030D-6E8A-4147-A177-3AD203B41FA5}">
                      <a16:colId xmlns:a16="http://schemas.microsoft.com/office/drawing/2014/main" val="2804002816"/>
                    </a:ext>
                  </a:extLst>
                </a:gridCol>
                <a:gridCol w="1243413">
                  <a:extLst>
                    <a:ext uri="{9D8B030D-6E8A-4147-A177-3AD203B41FA5}">
                      <a16:colId xmlns:a16="http://schemas.microsoft.com/office/drawing/2014/main" val="2266132797"/>
                    </a:ext>
                  </a:extLst>
                </a:gridCol>
                <a:gridCol w="453557">
                  <a:extLst>
                    <a:ext uri="{9D8B030D-6E8A-4147-A177-3AD203B41FA5}">
                      <a16:colId xmlns:a16="http://schemas.microsoft.com/office/drawing/2014/main" val="1046620117"/>
                    </a:ext>
                  </a:extLst>
                </a:gridCol>
                <a:gridCol w="453557">
                  <a:extLst>
                    <a:ext uri="{9D8B030D-6E8A-4147-A177-3AD203B41FA5}">
                      <a16:colId xmlns:a16="http://schemas.microsoft.com/office/drawing/2014/main" val="1795266813"/>
                    </a:ext>
                  </a:extLst>
                </a:gridCol>
                <a:gridCol w="453557">
                  <a:extLst>
                    <a:ext uri="{9D8B030D-6E8A-4147-A177-3AD203B41FA5}">
                      <a16:colId xmlns:a16="http://schemas.microsoft.com/office/drawing/2014/main" val="196199755"/>
                    </a:ext>
                  </a:extLst>
                </a:gridCol>
              </a:tblGrid>
              <a:tr h="172377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15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NO</a:t>
                      </a:r>
                      <a:endParaRPr lang="th-TH" sz="1150" spc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th-TH" sz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กระทรวง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th-TH" sz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</a:t>
                      </a:r>
                      <a:endParaRPr lang="en-US" sz="12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th-TH" sz="900" spc="-5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ลง</a:t>
                      </a:r>
                      <a:br>
                        <a:rPr lang="th-TH" sz="900" spc="-5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900" spc="-5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ทะเบียน</a:t>
                      </a:r>
                      <a:endParaRPr lang="en-US" sz="900" spc="-5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th-TH" sz="900" spc="-5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ไม่ลง</a:t>
                      </a:r>
                      <a:br>
                        <a:rPr lang="th-TH" sz="900" spc="-5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900" spc="-5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ทะเบียน</a:t>
                      </a:r>
                      <a:endParaRPr lang="en-US" sz="900" spc="-5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th-TH" sz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</a:t>
                      </a:r>
                      <a:endParaRPr lang="en-US" sz="12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541502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104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กระทรวงศึกษาธิการ</a:t>
                      </a:r>
                      <a:endParaRPr lang="th-TH" sz="10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7150" indent="0" algn="l" fontAlgn="b"/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สำนักงานคณะกรรมการการอาชีวศึกษา 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28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35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0558425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105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9"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กระทรวงสาธารณสุข</a:t>
                      </a:r>
                      <a:endParaRPr lang="en-US" sz="10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7150" indent="0" algn="l" fontAlgn="b"/>
                      <a:r>
                        <a:rPr lang="th-TH" sz="1000" b="0" i="0" u="none" strike="noStrike" spc="-30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สำนักงานปลัดกระทรวงสาธารณสุข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2122484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106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57150" algn="l" fontAlgn="b"/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กรมการแพทย์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1036952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107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7150" indent="0" algn="l" fontAlgn="b"/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กรมการแพทย์แผนไทยและการแพทย์ทางเลือก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2458452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108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57150" algn="l" fontAlgn="b"/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กรมควบคุมโรค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9476748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109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57150" algn="l" fontAlgn="b"/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กรมวิทยาศาสตร์การแพทย์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8196684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110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57150" algn="l" fontAlgn="b"/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กรมสนับสนุนบริการสุขภาพ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2781945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111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57150" algn="l" fontAlgn="b"/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กรมสุขภาพจิต *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23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2916516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112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57150" algn="l" fontAlgn="b"/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กรมอนามัย *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2745986"/>
                  </a:ext>
                </a:extLst>
              </a:tr>
              <a:tr h="167151">
                <a:tc>
                  <a:txBody>
                    <a:bodyPr/>
                    <a:lstStyle/>
                    <a:p>
                      <a:pPr algn="ctr"/>
                      <a:r>
                        <a:rPr lang="th-TH" sz="10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113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7150" indent="0" algn="l" fontAlgn="b"/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สำนักงานคณะกรรมการอาหารและยา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32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3447876"/>
                  </a:ext>
                </a:extLst>
              </a:tr>
              <a:tr h="167151">
                <a:tc>
                  <a:txBody>
                    <a:bodyPr/>
                    <a:lstStyle/>
                    <a:p>
                      <a:pPr algn="ctr"/>
                      <a:r>
                        <a:rPr lang="th-TH" sz="10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114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7"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กระทรวงอุตสาหกรรม</a:t>
                      </a:r>
                      <a:endParaRPr lang="en-US" sz="10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7150" indent="0" algn="l" fontAlgn="b"/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สำนักงานปลัดกระทรวงอุตสาหกรรม *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3159087"/>
                  </a:ext>
                </a:extLst>
              </a:tr>
              <a:tr h="167151">
                <a:tc>
                  <a:txBody>
                    <a:bodyPr/>
                    <a:lstStyle/>
                    <a:p>
                      <a:pPr algn="ctr"/>
                      <a:r>
                        <a:rPr lang="th-TH" sz="10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115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7150" indent="0" algn="l" fontAlgn="b"/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สำนักงานมาตรฐานผลิตภัณฑ์อุตสาหกรรม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6030066"/>
                  </a:ext>
                </a:extLst>
              </a:tr>
              <a:tr h="167151">
                <a:tc>
                  <a:txBody>
                    <a:bodyPr/>
                    <a:lstStyle/>
                    <a:p>
                      <a:pPr algn="ctr"/>
                      <a:r>
                        <a:rPr lang="th-TH" sz="10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116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57150" algn="l" fontAlgn="b"/>
                      <a:r>
                        <a:rPr lang="th-TH" sz="1000" b="0" i="0" u="none" strike="noStrike" spc="-20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สำนักงานเศรษฐกิจอุตสาหกรรม *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33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33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027900"/>
                  </a:ext>
                </a:extLst>
              </a:tr>
              <a:tr h="167151">
                <a:tc>
                  <a:txBody>
                    <a:bodyPr/>
                    <a:lstStyle/>
                    <a:p>
                      <a:pPr algn="ctr"/>
                      <a:r>
                        <a:rPr lang="th-TH" sz="10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117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57150" algn="l" fontAlgn="b"/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กรมส่งเสริมอุตสาหกรรม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22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4784675"/>
                  </a:ext>
                </a:extLst>
              </a:tr>
              <a:tr h="167151">
                <a:tc>
                  <a:txBody>
                    <a:bodyPr/>
                    <a:lstStyle/>
                    <a:p>
                      <a:pPr algn="ctr"/>
                      <a:r>
                        <a:rPr lang="th-TH" sz="10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118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7150" indent="0" algn="l" fontAlgn="b"/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กรมอุตสาหกรรมพื้นฐานและการเหมืองแร่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18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2460806"/>
                  </a:ext>
                </a:extLst>
              </a:tr>
              <a:tr h="167151">
                <a:tc>
                  <a:txBody>
                    <a:bodyPr/>
                    <a:lstStyle/>
                    <a:p>
                      <a:pPr algn="ctr"/>
                      <a:r>
                        <a:rPr lang="th-TH" sz="10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119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7150" indent="0" algn="l" fontAlgn="b"/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สำนักงานคณะกรรมการอ้อยและน้ำตาลทราย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4789278"/>
                  </a:ext>
                </a:extLst>
              </a:tr>
              <a:tr h="167151">
                <a:tc>
                  <a:txBody>
                    <a:bodyPr/>
                    <a:lstStyle/>
                    <a:p>
                      <a:pPr algn="ctr"/>
                      <a:r>
                        <a:rPr lang="th-TH" sz="10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120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57150" algn="l" fontAlgn="t"/>
                      <a:r>
                        <a:rPr lang="th-TH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กรมโรงงานอุตสาหกรรม</a:t>
                      </a:r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**</a:t>
                      </a:r>
                      <a:endParaRPr lang="th-TH" sz="10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347998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98D95A0-8B7C-7A3B-80F1-3CD1D73C921D}"/>
              </a:ext>
            </a:extLst>
          </p:cNvPr>
          <p:cNvSpPr txBox="1"/>
          <p:nvPr/>
        </p:nvSpPr>
        <p:spPr>
          <a:xfrm>
            <a:off x="388024" y="250998"/>
            <a:ext cx="1108515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 </a:t>
            </a: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</a:t>
            </a: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 </a:t>
            </a: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ร้อยละชุดข้อมูลเปิดที่เป็นไปตามมาตรฐานในระบบบัญชีข้อมูลภาครัฐ (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GD Catalog)</a:t>
            </a:r>
            <a:endParaRPr kumimoji="0" lang="th-TH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  <a:sym typeface="Symbol" panose="05050102010706020507" pitchFamily="18" charset="2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3ABDF6C1-F0AC-41A5-9E9A-EA2DAECE07DB}"/>
              </a:ext>
            </a:extLst>
          </p:cNvPr>
          <p:cNvGraphicFramePr>
            <a:graphicFrameLocks noGrp="1"/>
          </p:cNvGraphicFramePr>
          <p:nvPr/>
        </p:nvGraphicFramePr>
        <p:xfrm>
          <a:off x="4203077" y="1782978"/>
          <a:ext cx="3726775" cy="483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6057">
                  <a:extLst>
                    <a:ext uri="{9D8B030D-6E8A-4147-A177-3AD203B41FA5}">
                      <a16:colId xmlns:a16="http://schemas.microsoft.com/office/drawing/2014/main" val="1423603808"/>
                    </a:ext>
                  </a:extLst>
                </a:gridCol>
                <a:gridCol w="735291">
                  <a:extLst>
                    <a:ext uri="{9D8B030D-6E8A-4147-A177-3AD203B41FA5}">
                      <a16:colId xmlns:a16="http://schemas.microsoft.com/office/drawing/2014/main" val="2804002816"/>
                    </a:ext>
                  </a:extLst>
                </a:gridCol>
                <a:gridCol w="1214756">
                  <a:extLst>
                    <a:ext uri="{9D8B030D-6E8A-4147-A177-3AD203B41FA5}">
                      <a16:colId xmlns:a16="http://schemas.microsoft.com/office/drawing/2014/main" val="2266132797"/>
                    </a:ext>
                  </a:extLst>
                </a:gridCol>
                <a:gridCol w="453557">
                  <a:extLst>
                    <a:ext uri="{9D8B030D-6E8A-4147-A177-3AD203B41FA5}">
                      <a16:colId xmlns:a16="http://schemas.microsoft.com/office/drawing/2014/main" val="1046620117"/>
                    </a:ext>
                  </a:extLst>
                </a:gridCol>
                <a:gridCol w="453557">
                  <a:extLst>
                    <a:ext uri="{9D8B030D-6E8A-4147-A177-3AD203B41FA5}">
                      <a16:colId xmlns:a16="http://schemas.microsoft.com/office/drawing/2014/main" val="1795266813"/>
                    </a:ext>
                  </a:extLst>
                </a:gridCol>
                <a:gridCol w="453557">
                  <a:extLst>
                    <a:ext uri="{9D8B030D-6E8A-4147-A177-3AD203B41FA5}">
                      <a16:colId xmlns:a16="http://schemas.microsoft.com/office/drawing/2014/main" val="196199755"/>
                    </a:ext>
                  </a:extLst>
                </a:gridCol>
              </a:tblGrid>
              <a:tr h="172377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15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NO</a:t>
                      </a:r>
                      <a:endParaRPr lang="th-TH" sz="1150" spc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th-TH" sz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ก85ระทรวง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th-TH" sz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</a:t>
                      </a:r>
                      <a:endParaRPr lang="en-US" sz="12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th-TH" sz="900" spc="-5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ลง</a:t>
                      </a:r>
                      <a:br>
                        <a:rPr lang="th-TH" sz="900" spc="-5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900" spc="-5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ทะเบียน</a:t>
                      </a:r>
                      <a:endParaRPr lang="en-US" sz="900" spc="-5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th-TH" sz="900" spc="-5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ไม่ลง</a:t>
                      </a:r>
                      <a:br>
                        <a:rPr lang="th-TH" sz="900" spc="-5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900" spc="-5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ทะเบียน</a:t>
                      </a:r>
                      <a:endParaRPr lang="en-US" sz="900" spc="-5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th-TH" sz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</a:t>
                      </a:r>
                      <a:endParaRPr lang="en-US" sz="12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541502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121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15"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สำนักนายกรัฐมนตรี</a:t>
                      </a:r>
                      <a:endParaRPr lang="en-US" sz="1050" spc="-3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7150" indent="0" algn="l" fontAlgn="b"/>
                      <a:r>
                        <a:rPr lang="th-TH" sz="1050" b="0" i="0" u="none" strike="noStrike" spc="-50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สำนักงานปลัดสำนักนายกรัฐมนตรี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0926928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122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spc="-3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7150" indent="0" algn="l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สำนักงานสภาความมั่นคงแห่งชาติ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5148413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123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spc="-3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7150" indent="0" algn="l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สำนักงานสภาพัฒนาการเศรษฐกิจและสังคมแห่งชาติ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17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17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6961143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124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spc="-3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57150" algn="l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สำนักเลขาธิการคณะรัฐมนตรี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22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22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406900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125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spc="-3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57150" algn="l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สำนักเลขาธิการนายกรัฐมนตรี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4864203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126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spc="-3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57150" algn="l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กรมประชาสัมพันธ์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48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000889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127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57150" algn="l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สำนักข่าวกรองแห่งชาติ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0734799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128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57150" algn="l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สำนักงบประมาณ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18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5434123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129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7150" indent="0" algn="l" fontAlgn="b"/>
                      <a:r>
                        <a:rPr lang="th-TH" sz="1050" b="0" i="0" u="none" strike="noStrike" spc="-30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สำนักงานขับเคลื่อนการปฏิรูปประเทศ ยุทธศาสตร์ชาติ และการสร้างความสามัคคีปรองดอง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6100872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130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7150" indent="0" algn="l" fontAlgn="b"/>
                      <a:r>
                        <a:rPr lang="th-TH" sz="1050" b="0" i="0" u="none" strike="noStrike" spc="-30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สำนักงานคณะกรรมการกฤษฎีกา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0676691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131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spc="-3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7150" indent="0" algn="l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สำนักงานคณะกรรมการข้าราชการพลเรือน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1171830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132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spc="-3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7150" indent="0" algn="l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สำนักงานคณะกรรมการคุ้มครองผู้บริโภค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65797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133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spc="-3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7150" indent="0" algn="l" fontAlgn="b"/>
                      <a:r>
                        <a:rPr lang="th-TH" sz="1050" b="0" i="0" u="none" strike="noStrike" spc="-20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สำนักงานคณะกรรมการนโยบายที่ดินแห่งชาติ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99518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134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spc="-3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7150" indent="0" algn="l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สำนักงานคณะกรรมการพัฒนาระบบราชการ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39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48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25558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135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spc="-3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7150" indent="0" algn="l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สำนักงานคณะกรรมการส่งเสริมการลงทุน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2200504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31C57DF1-74E9-4003-B778-23186BFA6CB7}"/>
              </a:ext>
            </a:extLst>
          </p:cNvPr>
          <p:cNvGraphicFramePr>
            <a:graphicFrameLocks noGrp="1"/>
          </p:cNvGraphicFramePr>
          <p:nvPr/>
        </p:nvGraphicFramePr>
        <p:xfrm>
          <a:off x="8016214" y="1782978"/>
          <a:ext cx="3726775" cy="2843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542">
                  <a:extLst>
                    <a:ext uri="{9D8B030D-6E8A-4147-A177-3AD203B41FA5}">
                      <a16:colId xmlns:a16="http://schemas.microsoft.com/office/drawing/2014/main" val="1423603808"/>
                    </a:ext>
                  </a:extLst>
                </a:gridCol>
                <a:gridCol w="792149">
                  <a:extLst>
                    <a:ext uri="{9D8B030D-6E8A-4147-A177-3AD203B41FA5}">
                      <a16:colId xmlns:a16="http://schemas.microsoft.com/office/drawing/2014/main" val="2804002816"/>
                    </a:ext>
                  </a:extLst>
                </a:gridCol>
                <a:gridCol w="1243413">
                  <a:extLst>
                    <a:ext uri="{9D8B030D-6E8A-4147-A177-3AD203B41FA5}">
                      <a16:colId xmlns:a16="http://schemas.microsoft.com/office/drawing/2014/main" val="2266132797"/>
                    </a:ext>
                  </a:extLst>
                </a:gridCol>
                <a:gridCol w="430226">
                  <a:extLst>
                    <a:ext uri="{9D8B030D-6E8A-4147-A177-3AD203B41FA5}">
                      <a16:colId xmlns:a16="http://schemas.microsoft.com/office/drawing/2014/main" val="1046620117"/>
                    </a:ext>
                  </a:extLst>
                </a:gridCol>
                <a:gridCol w="476888">
                  <a:extLst>
                    <a:ext uri="{9D8B030D-6E8A-4147-A177-3AD203B41FA5}">
                      <a16:colId xmlns:a16="http://schemas.microsoft.com/office/drawing/2014/main" val="1795266813"/>
                    </a:ext>
                  </a:extLst>
                </a:gridCol>
                <a:gridCol w="453557">
                  <a:extLst>
                    <a:ext uri="{9D8B030D-6E8A-4147-A177-3AD203B41FA5}">
                      <a16:colId xmlns:a16="http://schemas.microsoft.com/office/drawing/2014/main" val="196199755"/>
                    </a:ext>
                  </a:extLst>
                </a:gridCol>
              </a:tblGrid>
              <a:tr h="172377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15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NO</a:t>
                      </a:r>
                      <a:endParaRPr lang="th-TH" sz="1150" spc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th-TH" sz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กระทรวง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th-TH" sz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</a:t>
                      </a:r>
                      <a:endParaRPr lang="en-US" sz="12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th-TH" sz="900" spc="-5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ลง</a:t>
                      </a:r>
                      <a:br>
                        <a:rPr lang="th-TH" sz="900" spc="-5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900" spc="-5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ทะเบียน</a:t>
                      </a:r>
                      <a:endParaRPr lang="en-US" sz="900" spc="-5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th-TH" sz="900" spc="-5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ไม่ลง</a:t>
                      </a:r>
                      <a:br>
                        <a:rPr lang="th-TH" sz="900" spc="-5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900" spc="-5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ทะเบียน</a:t>
                      </a:r>
                      <a:endParaRPr lang="en-US" sz="900" spc="-5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th-TH" sz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</a:t>
                      </a:r>
                      <a:endParaRPr lang="en-US" sz="12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541502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136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สำนักนายกรัฐมนตรี</a:t>
                      </a:r>
                      <a:endParaRPr lang="en-US" sz="1100" spc="-3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57150" algn="l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สำนักงานทรัพยากรน้ำแห่งชาติ *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7616245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137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6">
                  <a:txBody>
                    <a:bodyPr/>
                    <a:lstStyle/>
                    <a:p>
                      <a:pPr marL="58738" indent="0" algn="l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ส่วนราชการที่ไม่สังกัดสำนักนายกรัฐมนตรี กระทรวง หรือทบวง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7150" indent="0" algn="l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ศูนย์อำนวยการบริหารจังหวัดชายแดนภาคใต้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22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3983709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138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indent="0" algn="l" fontAlgn="b"/>
                      <a:endParaRPr lang="th-TH" sz="105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7150" indent="0" algn="l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สำนักงานคณะกรรมการป้องกันและปราบปรามการทุจริตในภาครัฐ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6844031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139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indent="0" algn="l" fontAlgn="b"/>
                      <a:endParaRPr lang="th-TH" sz="105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7150" indent="0" algn="l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สำนักงานคณะกรรมการพิเศษเพื่อประสานงานโครงการอันเนื่องมาจากพระราชดำริ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2295132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140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indent="0" algn="l" fontAlgn="b"/>
                      <a:endParaRPr lang="th-TH" sz="105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7150" indent="0" algn="l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สำนักงานป้องกันและปราบปรามการฟอกเงิน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9940008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141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indent="0" algn="l" fontAlgn="b"/>
                      <a:endParaRPr lang="th-TH" sz="105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7150" indent="0" algn="l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สำนักงานพระพุทธศาสนาแห่งชาติ *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7583524"/>
                  </a:ext>
                </a:extLst>
              </a:tr>
              <a:tr h="148333">
                <a:tc>
                  <a:txBody>
                    <a:bodyPr/>
                    <a:lstStyle/>
                    <a:p>
                      <a:pPr algn="ctr"/>
                      <a:r>
                        <a:rPr lang="th-TH" sz="105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142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58738" indent="0" algn="l" fontAlgn="b"/>
                      <a:endParaRPr lang="th-TH" sz="105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57150" algn="l" fontAlgn="b"/>
                      <a:r>
                        <a:rPr lang="th-TH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สำนักงานราชบัณฑิตยสภา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35235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467983C-2815-970D-1B8F-BED12B9B9709}"/>
              </a:ext>
            </a:extLst>
          </p:cNvPr>
          <p:cNvSpPr txBox="1"/>
          <p:nvPr/>
        </p:nvSpPr>
        <p:spPr>
          <a:xfrm>
            <a:off x="2210767" y="946038"/>
            <a:ext cx="7698664" cy="795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rPr>
              <a:t>หน่วยงานที่เกี่ยวข้องที่มีชุดข้อมูลตามหมวดหมู่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Source Sans Pro" panose="020B0503030403020204" pitchFamily="34" charset="0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rPr>
              <a:t>ข้อมูลตามธรรมาภิบาลภาครัฐ : ข้อมูลสาธารณะ (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rPr>
              <a:t>4,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rPr>
              <a:t>675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rPr>
              <a:t> ชุดข้อมูล)</a:t>
            </a:r>
          </a:p>
        </p:txBody>
      </p:sp>
      <p:pic>
        <p:nvPicPr>
          <p:cNvPr id="12" name="Picture 11" descr="A qr code with a logo&#10;&#10;Description automatically generated">
            <a:extLst>
              <a:ext uri="{FF2B5EF4-FFF2-40B4-BE49-F238E27FC236}">
                <a16:creationId xmlns:a16="http://schemas.microsoft.com/office/drawing/2014/main" id="{4D728E9D-C924-4077-BE3F-BF24628FCC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983" y="5035964"/>
            <a:ext cx="1499195" cy="14991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BCA30DA-1213-4BA3-A9D3-7C9A5AE5E4E9}"/>
              </a:ext>
            </a:extLst>
          </p:cNvPr>
          <p:cNvSpPr txBox="1"/>
          <p:nvPr/>
        </p:nvSpPr>
        <p:spPr>
          <a:xfrm>
            <a:off x="10004543" y="4714861"/>
            <a:ext cx="1414569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rPr>
              <a:t>รายละเอียดชุดข้อมูล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/>
              <a:cs typeface="TH SarabunPSK" panose="020B0500040200020003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657AC1-0DAC-16D7-0F71-CA29A28DC5C6}"/>
              </a:ext>
            </a:extLst>
          </p:cNvPr>
          <p:cNvSpPr txBox="1"/>
          <p:nvPr/>
        </p:nvSpPr>
        <p:spPr>
          <a:xfrm>
            <a:off x="9679815" y="924817"/>
            <a:ext cx="2743201" cy="442942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หมายเหตุ 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* </a:t>
            </a:r>
            <a:r>
              <a:rPr kumimoji="0" lang="th-TH" sz="1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คือ หน่วยงานที่มีการปรับปรุง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/</a:t>
            </a:r>
            <a:r>
              <a:rPr kumimoji="0" lang="th-TH" sz="1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แก้ไข</a:t>
            </a:r>
            <a:endParaRPr kumimoji="0" lang="en-US" sz="1400" b="0" i="0" u="none" strike="noStrike" kern="1200" cap="none" spc="-3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            ** </a:t>
            </a:r>
            <a:r>
              <a:rPr kumimoji="0" lang="th-TH" sz="1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คือ หน่วยงานเพิ่มเติม</a:t>
            </a:r>
          </a:p>
        </p:txBody>
      </p:sp>
    </p:spTree>
    <p:extLst>
      <p:ext uri="{BB962C8B-B14F-4D97-AF65-F5344CB8AC3E}">
        <p14:creationId xmlns:p14="http://schemas.microsoft.com/office/powerpoint/2010/main" val="8267060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394D55-441B-DAAC-093C-51B874650E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94520" y="6564583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84FFC59-837A-6F24-25D3-9AD78DB7BFAA}"/>
              </a:ext>
            </a:extLst>
          </p:cNvPr>
          <p:cNvSpPr/>
          <p:nvPr/>
        </p:nvSpPr>
        <p:spPr>
          <a:xfrm>
            <a:off x="235149" y="948178"/>
            <a:ext cx="11830153" cy="5785612"/>
          </a:xfrm>
          <a:prstGeom prst="roundRect">
            <a:avLst>
              <a:gd name="adj" fmla="val 5866"/>
            </a:avLst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7">
            <a:extLst>
              <a:ext uri="{FF2B5EF4-FFF2-40B4-BE49-F238E27FC236}">
                <a16:creationId xmlns:a16="http://schemas.microsoft.com/office/drawing/2014/main" id="{64A58956-4A30-09A5-84FA-E4D672D49186}"/>
              </a:ext>
            </a:extLst>
          </p:cNvPr>
          <p:cNvSpPr/>
          <p:nvPr/>
        </p:nvSpPr>
        <p:spPr>
          <a:xfrm>
            <a:off x="10396136" y="1723456"/>
            <a:ext cx="274926" cy="274956"/>
          </a:xfrm>
          <a:prstGeom prst="ellipse">
            <a:avLst/>
          </a:prstGeom>
          <a:solidFill>
            <a:schemeClr val="tx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8" name="Oval 8">
            <a:extLst>
              <a:ext uri="{FF2B5EF4-FFF2-40B4-BE49-F238E27FC236}">
                <a16:creationId xmlns:a16="http://schemas.microsoft.com/office/drawing/2014/main" id="{92B484C1-E9B1-92A0-C426-537B798E66F7}"/>
              </a:ext>
            </a:extLst>
          </p:cNvPr>
          <p:cNvSpPr/>
          <p:nvPr/>
        </p:nvSpPr>
        <p:spPr>
          <a:xfrm>
            <a:off x="1474717" y="1723081"/>
            <a:ext cx="274926" cy="274956"/>
          </a:xfrm>
          <a:prstGeom prst="ellipse">
            <a:avLst/>
          </a:prstGeom>
          <a:solidFill>
            <a:srgbClr val="00CC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9" name="Oval 119">
            <a:extLst>
              <a:ext uri="{FF2B5EF4-FFF2-40B4-BE49-F238E27FC236}">
                <a16:creationId xmlns:a16="http://schemas.microsoft.com/office/drawing/2014/main" id="{0F44F8D8-4B14-24A2-B643-6E58EE6EC289}"/>
              </a:ext>
            </a:extLst>
          </p:cNvPr>
          <p:cNvSpPr/>
          <p:nvPr/>
        </p:nvSpPr>
        <p:spPr>
          <a:xfrm>
            <a:off x="1267069" y="2808563"/>
            <a:ext cx="652949" cy="652949"/>
          </a:xfrm>
          <a:prstGeom prst="ellipse">
            <a:avLst/>
          </a:prstGeom>
          <a:solidFill>
            <a:srgbClr val="00CC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cxnSp>
        <p:nvCxnSpPr>
          <p:cNvPr id="10" name="Straight Arrow Connector 121">
            <a:extLst>
              <a:ext uri="{FF2B5EF4-FFF2-40B4-BE49-F238E27FC236}">
                <a16:creationId xmlns:a16="http://schemas.microsoft.com/office/drawing/2014/main" id="{45DBD24A-78E9-D371-3602-8DB45A589EA4}"/>
              </a:ext>
            </a:extLst>
          </p:cNvPr>
          <p:cNvCxnSpPr>
            <a:cxnSpLocks/>
            <a:stCxn id="53" idx="0"/>
          </p:cNvCxnSpPr>
          <p:nvPr/>
        </p:nvCxnSpPr>
        <p:spPr>
          <a:xfrm flipV="1">
            <a:off x="1588158" y="2093935"/>
            <a:ext cx="0" cy="764426"/>
          </a:xfrm>
          <a:prstGeom prst="straightConnector1">
            <a:avLst/>
          </a:prstGeom>
          <a:noFill/>
          <a:ln w="25400" cap="flat" cmpd="sng" algn="ctr">
            <a:solidFill>
              <a:srgbClr val="00CC99"/>
            </a:solidFill>
            <a:prstDash val="solid"/>
            <a:miter lim="800000"/>
            <a:tailEnd type="arrow"/>
          </a:ln>
          <a:effectLst/>
        </p:spPr>
      </p:cxnSp>
      <p:sp>
        <p:nvSpPr>
          <p:cNvPr id="11" name="Oval 125">
            <a:extLst>
              <a:ext uri="{FF2B5EF4-FFF2-40B4-BE49-F238E27FC236}">
                <a16:creationId xmlns:a16="http://schemas.microsoft.com/office/drawing/2014/main" id="{7FA2F41E-BCE7-6394-F012-01037BD49585}"/>
              </a:ext>
            </a:extLst>
          </p:cNvPr>
          <p:cNvSpPr/>
          <p:nvPr/>
        </p:nvSpPr>
        <p:spPr>
          <a:xfrm>
            <a:off x="11106620" y="4229747"/>
            <a:ext cx="652949" cy="652949"/>
          </a:xfrm>
          <a:prstGeom prst="ellipse">
            <a:avLst/>
          </a:prstGeom>
          <a:solidFill>
            <a:srgbClr val="E6260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12" name="Oval 150">
            <a:extLst>
              <a:ext uri="{FF2B5EF4-FFF2-40B4-BE49-F238E27FC236}">
                <a16:creationId xmlns:a16="http://schemas.microsoft.com/office/drawing/2014/main" id="{F8022C6C-FA1A-3A0E-E55B-F42A06EC4F0C}"/>
              </a:ext>
            </a:extLst>
          </p:cNvPr>
          <p:cNvSpPr/>
          <p:nvPr/>
        </p:nvSpPr>
        <p:spPr>
          <a:xfrm>
            <a:off x="10206721" y="2348339"/>
            <a:ext cx="652949" cy="652949"/>
          </a:xfrm>
          <a:prstGeom prst="ellipse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cxnSp>
        <p:nvCxnSpPr>
          <p:cNvPr id="13" name="Straight Arrow Connector 152">
            <a:extLst>
              <a:ext uri="{FF2B5EF4-FFF2-40B4-BE49-F238E27FC236}">
                <a16:creationId xmlns:a16="http://schemas.microsoft.com/office/drawing/2014/main" id="{D71D82E7-DF42-CB08-89B2-00C41987D0B4}"/>
              </a:ext>
            </a:extLst>
          </p:cNvPr>
          <p:cNvCxnSpPr>
            <a:cxnSpLocks/>
            <a:stCxn id="12" idx="0"/>
          </p:cNvCxnSpPr>
          <p:nvPr/>
        </p:nvCxnSpPr>
        <p:spPr>
          <a:xfrm flipH="1" flipV="1">
            <a:off x="10533195" y="2069473"/>
            <a:ext cx="1" cy="278866"/>
          </a:xfrm>
          <a:prstGeom prst="straightConnector1">
            <a:avLst/>
          </a:prstGeom>
          <a:noFill/>
          <a:ln w="25400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  <a:tailEnd type="arrow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2C01662-161D-79BE-62AA-251C808DB7D7}"/>
              </a:ext>
            </a:extLst>
          </p:cNvPr>
          <p:cNvSpPr txBox="1"/>
          <p:nvPr/>
        </p:nvSpPr>
        <p:spPr>
          <a:xfrm>
            <a:off x="10974003" y="1314504"/>
            <a:ext cx="1037425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พ.ย.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-</a:t>
            </a: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ธ.ค.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 67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2016C2-08AD-D10F-6605-8C4EB181F787}"/>
              </a:ext>
            </a:extLst>
          </p:cNvPr>
          <p:cNvSpPr txBox="1"/>
          <p:nvPr/>
        </p:nvSpPr>
        <p:spPr>
          <a:xfrm>
            <a:off x="1124698" y="1324639"/>
            <a:ext cx="1083683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ต.ค. 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66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1E2E0E0-A783-F3F1-E829-60C8A132F334}"/>
              </a:ext>
            </a:extLst>
          </p:cNvPr>
          <p:cNvSpPr txBox="1"/>
          <p:nvPr/>
        </p:nvSpPr>
        <p:spPr>
          <a:xfrm>
            <a:off x="6996772" y="3593823"/>
            <a:ext cx="1259878" cy="113236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สสช. ตรวจข้อมูลทั้งหมดที่ขึ้นทะเบียน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GD Catalog 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และให้ความเห็นหน่วยงานแก้ไขหากไม่เป็นไปตามมาตรฐาน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/>
              <a:cs typeface="TH SarabunPSK" panose="020B0500040200020003" pitchFamily="34" charset="-3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EFAB3E-B336-8195-58AF-E9A35ACD97D5}"/>
              </a:ext>
            </a:extLst>
          </p:cNvPr>
          <p:cNvSpPr txBox="1"/>
          <p:nvPr/>
        </p:nvSpPr>
        <p:spPr>
          <a:xfrm>
            <a:off x="10843397" y="4890926"/>
            <a:ext cx="1221905" cy="792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1. </a:t>
            </a: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นายกรัฐมนตรีรับทราบ</a:t>
            </a:r>
            <a:b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</a:b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ผลประเมิน 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Tahom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ผ่านระบบ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Online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888688D-ABA0-3A5C-F135-C8DE0B5967F2}"/>
              </a:ext>
            </a:extLst>
          </p:cNvPr>
          <p:cNvSpPr/>
          <p:nvPr/>
        </p:nvSpPr>
        <p:spPr>
          <a:xfrm>
            <a:off x="7451049" y="1709024"/>
            <a:ext cx="274926" cy="274956"/>
          </a:xfrm>
          <a:prstGeom prst="ellipse">
            <a:avLst/>
          </a:prstGeom>
          <a:solidFill>
            <a:srgbClr val="00CC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24" name="Oval 113">
            <a:extLst>
              <a:ext uri="{FF2B5EF4-FFF2-40B4-BE49-F238E27FC236}">
                <a16:creationId xmlns:a16="http://schemas.microsoft.com/office/drawing/2014/main" id="{B2A52B0E-1249-4AF3-1040-10E40792BB67}"/>
              </a:ext>
            </a:extLst>
          </p:cNvPr>
          <p:cNvSpPr/>
          <p:nvPr/>
        </p:nvSpPr>
        <p:spPr>
          <a:xfrm>
            <a:off x="7255748" y="2963344"/>
            <a:ext cx="652949" cy="652949"/>
          </a:xfrm>
          <a:prstGeom prst="ellipse">
            <a:avLst/>
          </a:prstGeom>
          <a:solidFill>
            <a:srgbClr val="00CC99"/>
          </a:solidFill>
          <a:ln w="12700" cap="flat" cmpd="sng" algn="ctr">
            <a:solidFill>
              <a:srgbClr val="00CC9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0B39CA7-051E-C1C6-9F42-E06EA5C62565}"/>
              </a:ext>
            </a:extLst>
          </p:cNvPr>
          <p:cNvSpPr txBox="1"/>
          <p:nvPr/>
        </p:nvSpPr>
        <p:spPr>
          <a:xfrm>
            <a:off x="10096315" y="1307075"/>
            <a:ext cx="872889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ต.ค.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 67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83CEFD7-2345-A6A2-6BDD-6B535A42EE41}"/>
              </a:ext>
            </a:extLst>
          </p:cNvPr>
          <p:cNvSpPr txBox="1"/>
          <p:nvPr/>
        </p:nvSpPr>
        <p:spPr>
          <a:xfrm>
            <a:off x="9697429" y="3052256"/>
            <a:ext cx="1897462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1. </a:t>
            </a: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เลขาธิการ ก.พ.ร. 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Tahom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ประเมิน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 </a:t>
            </a: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(เบื้องต้น) 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Tahom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เสนอ รมต./รองนายกฯ 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Tahom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ที่เกี่ยวข้อง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 </a:t>
            </a: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ผ่านระบบ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Online </a:t>
            </a:r>
          </a:p>
        </p:txBody>
      </p:sp>
      <p:sp>
        <p:nvSpPr>
          <p:cNvPr id="27" name="Rectangle 7">
            <a:extLst>
              <a:ext uri="{FF2B5EF4-FFF2-40B4-BE49-F238E27FC236}">
                <a16:creationId xmlns:a16="http://schemas.microsoft.com/office/drawing/2014/main" id="{A3897003-7C4C-3792-9922-02C3D30F5993}"/>
              </a:ext>
            </a:extLst>
          </p:cNvPr>
          <p:cNvSpPr/>
          <p:nvPr/>
        </p:nvSpPr>
        <p:spPr>
          <a:xfrm>
            <a:off x="7462159" y="3133613"/>
            <a:ext cx="307420" cy="30742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01869" y="2055482"/>
                </a:moveTo>
                <a:lnTo>
                  <a:pt x="869869" y="2055482"/>
                </a:lnTo>
                <a:lnTo>
                  <a:pt x="869869" y="2919482"/>
                </a:lnTo>
                <a:lnTo>
                  <a:pt x="401869" y="2919482"/>
                </a:lnTo>
                <a:close/>
                <a:moveTo>
                  <a:pt x="1121949" y="1695482"/>
                </a:moveTo>
                <a:lnTo>
                  <a:pt x="1589949" y="1695482"/>
                </a:lnTo>
                <a:lnTo>
                  <a:pt x="1589949" y="2919482"/>
                </a:lnTo>
                <a:lnTo>
                  <a:pt x="1121949" y="2919482"/>
                </a:lnTo>
                <a:close/>
                <a:moveTo>
                  <a:pt x="1842029" y="1335482"/>
                </a:moveTo>
                <a:lnTo>
                  <a:pt x="2310029" y="1335482"/>
                </a:lnTo>
                <a:lnTo>
                  <a:pt x="2310029" y="2919482"/>
                </a:lnTo>
                <a:lnTo>
                  <a:pt x="1842029" y="2919482"/>
                </a:lnTo>
                <a:close/>
                <a:moveTo>
                  <a:pt x="2562109" y="975482"/>
                </a:moveTo>
                <a:lnTo>
                  <a:pt x="3030109" y="975482"/>
                </a:lnTo>
                <a:lnTo>
                  <a:pt x="3030109" y="2919482"/>
                </a:lnTo>
                <a:lnTo>
                  <a:pt x="2562109" y="2919482"/>
                </a:lnTo>
                <a:close/>
                <a:moveTo>
                  <a:pt x="2321888" y="224805"/>
                </a:moveTo>
                <a:lnTo>
                  <a:pt x="2880631" y="247420"/>
                </a:lnTo>
                <a:lnTo>
                  <a:pt x="2620844" y="742612"/>
                </a:lnTo>
                <a:lnTo>
                  <a:pt x="2546105" y="613161"/>
                </a:lnTo>
                <a:lnTo>
                  <a:pt x="541555" y="1770488"/>
                </a:lnTo>
                <a:lnTo>
                  <a:pt x="392077" y="1511585"/>
                </a:lnTo>
                <a:lnTo>
                  <a:pt x="2396627" y="354257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059999"/>
                </a:lnTo>
                <a:lnTo>
                  <a:pt x="3240000" y="3059999"/>
                </a:lnTo>
                <a:lnTo>
                  <a:pt x="3240000" y="3239999"/>
                </a:lnTo>
                <a:lnTo>
                  <a:pt x="180000" y="3239999"/>
                </a:lnTo>
                <a:lnTo>
                  <a:pt x="180000" y="3240000"/>
                </a:lnTo>
                <a:lnTo>
                  <a:pt x="0" y="3240000"/>
                </a:lnTo>
                <a:lnTo>
                  <a:pt x="0" y="3239999"/>
                </a:lnTo>
                <a:lnTo>
                  <a:pt x="0" y="3059999"/>
                </a:ln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pic>
        <p:nvPicPr>
          <p:cNvPr id="28" name="Graphic 27" descr="Meeting">
            <a:extLst>
              <a:ext uri="{FF2B5EF4-FFF2-40B4-BE49-F238E27FC236}">
                <a16:creationId xmlns:a16="http://schemas.microsoft.com/office/drawing/2014/main" id="{E69651A4-6831-EE1D-AA08-17C46A9A49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10300" y="2432038"/>
            <a:ext cx="480089" cy="480089"/>
          </a:xfrm>
          <a:prstGeom prst="rect">
            <a:avLst/>
          </a:prstGeom>
        </p:spPr>
      </p:pic>
      <p:pic>
        <p:nvPicPr>
          <p:cNvPr id="29" name="Graphic 28" descr="Male profile">
            <a:extLst>
              <a:ext uri="{FF2B5EF4-FFF2-40B4-BE49-F238E27FC236}">
                <a16:creationId xmlns:a16="http://schemas.microsoft.com/office/drawing/2014/main" id="{65553B93-142B-E72E-9B93-B3F611FE2D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72428" y="4282160"/>
            <a:ext cx="523734" cy="52373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324B66B-B89C-A045-DC61-76455668888E}"/>
              </a:ext>
            </a:extLst>
          </p:cNvPr>
          <p:cNvSpPr txBox="1"/>
          <p:nvPr/>
        </p:nvSpPr>
        <p:spPr>
          <a:xfrm>
            <a:off x="502928" y="1336413"/>
            <a:ext cx="872889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ก.ย.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66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cxnSp>
        <p:nvCxnSpPr>
          <p:cNvPr id="31" name="Straight Arrow Connector 115">
            <a:extLst>
              <a:ext uri="{FF2B5EF4-FFF2-40B4-BE49-F238E27FC236}">
                <a16:creationId xmlns:a16="http://schemas.microsoft.com/office/drawing/2014/main" id="{F82215BD-D77E-7A56-2499-8673EDB5C2F2}"/>
              </a:ext>
            </a:extLst>
          </p:cNvPr>
          <p:cNvCxnSpPr>
            <a:cxnSpLocks/>
            <a:endCxn id="59" idx="4"/>
          </p:cNvCxnSpPr>
          <p:nvPr/>
        </p:nvCxnSpPr>
        <p:spPr>
          <a:xfrm flipH="1" flipV="1">
            <a:off x="11391033" y="2043896"/>
            <a:ext cx="36319" cy="2201545"/>
          </a:xfrm>
          <a:prstGeom prst="straightConnector1">
            <a:avLst/>
          </a:prstGeom>
          <a:noFill/>
          <a:ln w="25400" cap="flat" cmpd="sng" algn="ctr">
            <a:solidFill>
              <a:srgbClr val="E62601"/>
            </a:solidFill>
            <a:prstDash val="solid"/>
            <a:miter lim="800000"/>
            <a:tailEnd type="arrow"/>
          </a:ln>
          <a:effectLst/>
        </p:spPr>
      </p:cxnSp>
      <p:sp>
        <p:nvSpPr>
          <p:cNvPr id="32" name="Oval 7">
            <a:extLst>
              <a:ext uri="{FF2B5EF4-FFF2-40B4-BE49-F238E27FC236}">
                <a16:creationId xmlns:a16="http://schemas.microsoft.com/office/drawing/2014/main" id="{7E4130ED-35C1-FC0E-ACB0-03B489024089}"/>
              </a:ext>
            </a:extLst>
          </p:cNvPr>
          <p:cNvSpPr/>
          <p:nvPr/>
        </p:nvSpPr>
        <p:spPr>
          <a:xfrm>
            <a:off x="808742" y="1723081"/>
            <a:ext cx="274926" cy="255105"/>
          </a:xfrm>
          <a:prstGeom prst="ellipse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7C27E51-A590-3B24-21A7-1C022C2041E9}"/>
              </a:ext>
            </a:extLst>
          </p:cNvPr>
          <p:cNvGrpSpPr/>
          <p:nvPr/>
        </p:nvGrpSpPr>
        <p:grpSpPr>
          <a:xfrm>
            <a:off x="240562" y="1656375"/>
            <a:ext cx="425756" cy="393154"/>
            <a:chOff x="2037500" y="3040187"/>
            <a:chExt cx="419949" cy="419949"/>
          </a:xfrm>
          <a:solidFill>
            <a:srgbClr val="E62601"/>
          </a:solidFill>
        </p:grpSpPr>
        <p:sp>
          <p:nvSpPr>
            <p:cNvPr id="34" name="Circle: Hollow 33">
              <a:extLst>
                <a:ext uri="{FF2B5EF4-FFF2-40B4-BE49-F238E27FC236}">
                  <a16:creationId xmlns:a16="http://schemas.microsoft.com/office/drawing/2014/main" id="{AD7584D5-5E56-4041-E4AE-0E3F8C2C22A2}"/>
                </a:ext>
              </a:extLst>
            </p:cNvPr>
            <p:cNvSpPr/>
            <p:nvPr/>
          </p:nvSpPr>
          <p:spPr>
            <a:xfrm>
              <a:off x="2037500" y="3040187"/>
              <a:ext cx="419949" cy="419949"/>
            </a:xfrm>
            <a:prstGeom prst="donut">
              <a:avLst>
                <a:gd name="adj" fmla="val 11391"/>
              </a:avLst>
            </a:prstGeom>
            <a:grpFill/>
            <a:ln w="254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06275B06-5E07-EB3F-7CA7-FE363307E7B8}"/>
                </a:ext>
              </a:extLst>
            </p:cNvPr>
            <p:cNvSpPr/>
            <p:nvPr/>
          </p:nvSpPr>
          <p:spPr>
            <a:xfrm>
              <a:off x="2133174" y="3135861"/>
              <a:ext cx="228600" cy="228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endParaRP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4089AE0C-92F2-C93C-29DC-82991A2640B4}"/>
              </a:ext>
            </a:extLst>
          </p:cNvPr>
          <p:cNvSpPr/>
          <p:nvPr/>
        </p:nvSpPr>
        <p:spPr>
          <a:xfrm>
            <a:off x="483678" y="2009159"/>
            <a:ext cx="10924424" cy="48051"/>
          </a:xfrm>
          <a:prstGeom prst="rect">
            <a:avLst/>
          </a:prstGeom>
          <a:solidFill>
            <a:srgbClr val="E6260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E0CDF88-BA41-F9B7-E475-70E3DC07A90A}"/>
              </a:ext>
            </a:extLst>
          </p:cNvPr>
          <p:cNvSpPr txBox="1"/>
          <p:nvPr/>
        </p:nvSpPr>
        <p:spPr>
          <a:xfrm>
            <a:off x="9339031" y="1311128"/>
            <a:ext cx="82779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ก.ย. 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67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8DF7F9B-B185-1011-2C4C-4C6E5A40B396}"/>
              </a:ext>
            </a:extLst>
          </p:cNvPr>
          <p:cNvSpPr txBox="1"/>
          <p:nvPr/>
        </p:nvSpPr>
        <p:spPr>
          <a:xfrm>
            <a:off x="9257798" y="5144051"/>
            <a:ext cx="1205522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สำนักงาน ก.พ.ร.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จัดทำผลประเมิน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ภาพรวม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FCBF5CE2-DD61-0107-AD3A-03C9B1B69D60}"/>
              </a:ext>
            </a:extLst>
          </p:cNvPr>
          <p:cNvSpPr/>
          <p:nvPr/>
        </p:nvSpPr>
        <p:spPr>
          <a:xfrm>
            <a:off x="9684662" y="1723081"/>
            <a:ext cx="274926" cy="274956"/>
          </a:xfrm>
          <a:prstGeom prst="ellipse">
            <a:avLst/>
          </a:prstGeom>
          <a:solidFill>
            <a:schemeClr val="tx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40" name="Oval 113">
            <a:extLst>
              <a:ext uri="{FF2B5EF4-FFF2-40B4-BE49-F238E27FC236}">
                <a16:creationId xmlns:a16="http://schemas.microsoft.com/office/drawing/2014/main" id="{EF2E24F8-980A-AAAF-05CB-EC28E5255766}"/>
              </a:ext>
            </a:extLst>
          </p:cNvPr>
          <p:cNvSpPr/>
          <p:nvPr/>
        </p:nvSpPr>
        <p:spPr>
          <a:xfrm>
            <a:off x="9556070" y="4449269"/>
            <a:ext cx="652949" cy="652949"/>
          </a:xfrm>
          <a:prstGeom prst="ellipse">
            <a:avLst/>
          </a:prstGeom>
          <a:solidFill>
            <a:schemeClr val="tx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cxnSp>
        <p:nvCxnSpPr>
          <p:cNvPr id="42" name="Straight Arrow Connector 115">
            <a:extLst>
              <a:ext uri="{FF2B5EF4-FFF2-40B4-BE49-F238E27FC236}">
                <a16:creationId xmlns:a16="http://schemas.microsoft.com/office/drawing/2014/main" id="{A34D74D2-C39F-D026-E7C0-3891B21CE479}"/>
              </a:ext>
            </a:extLst>
          </p:cNvPr>
          <p:cNvCxnSpPr>
            <a:cxnSpLocks/>
          </p:cNvCxnSpPr>
          <p:nvPr/>
        </p:nvCxnSpPr>
        <p:spPr>
          <a:xfrm flipV="1">
            <a:off x="9831745" y="2093935"/>
            <a:ext cx="0" cy="2355334"/>
          </a:xfrm>
          <a:prstGeom prst="straightConnector1">
            <a:avLst/>
          </a:prstGeom>
          <a:noFill/>
          <a:ln w="25400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  <a:tailEnd type="arrow"/>
          </a:ln>
          <a:effectLst/>
        </p:spPr>
      </p:cxnSp>
      <p:cxnSp>
        <p:nvCxnSpPr>
          <p:cNvPr id="43" name="Straight Arrow Connector 152">
            <a:extLst>
              <a:ext uri="{FF2B5EF4-FFF2-40B4-BE49-F238E27FC236}">
                <a16:creationId xmlns:a16="http://schemas.microsoft.com/office/drawing/2014/main" id="{0898E4B9-DAEF-B37F-9325-25F765D85973}"/>
              </a:ext>
            </a:extLst>
          </p:cNvPr>
          <p:cNvCxnSpPr>
            <a:cxnSpLocks/>
            <a:stCxn id="24" idx="0"/>
          </p:cNvCxnSpPr>
          <p:nvPr/>
        </p:nvCxnSpPr>
        <p:spPr>
          <a:xfrm flipV="1">
            <a:off x="7582223" y="2100112"/>
            <a:ext cx="0" cy="863232"/>
          </a:xfrm>
          <a:prstGeom prst="straightConnector1">
            <a:avLst/>
          </a:prstGeom>
          <a:noFill/>
          <a:ln w="25400" cap="flat" cmpd="sng" algn="ctr">
            <a:solidFill>
              <a:srgbClr val="00CC99"/>
            </a:solidFill>
            <a:prstDash val="solid"/>
            <a:miter lim="800000"/>
            <a:tailEnd type="arrow"/>
          </a:ln>
          <a:effectLst/>
        </p:spPr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F4E339D6-855E-F338-4715-6202B9AAF639}"/>
              </a:ext>
            </a:extLst>
          </p:cNvPr>
          <p:cNvSpPr txBox="1"/>
          <p:nvPr/>
        </p:nvSpPr>
        <p:spPr>
          <a:xfrm>
            <a:off x="841352" y="3415172"/>
            <a:ext cx="15487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สสช. และ สพร. ชี้แจงแนวทางการจัดทำตัวชี้วัด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และ</a:t>
            </a: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ให้ความรู้การลงทะเบียนชุดข้อมูล</a:t>
            </a:r>
            <a:endParaRPr kumimoji="0" lang="th-TH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45" name="Graphic 44" descr="Male profile">
            <a:extLst>
              <a:ext uri="{FF2B5EF4-FFF2-40B4-BE49-F238E27FC236}">
                <a16:creationId xmlns:a16="http://schemas.microsoft.com/office/drawing/2014/main" id="{B8D7F291-9388-2D44-2ABF-3F067169BC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20676" y="4489281"/>
            <a:ext cx="523734" cy="523734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D9880559-1611-F706-85B2-5E3C1D3B751C}"/>
              </a:ext>
            </a:extLst>
          </p:cNvPr>
          <p:cNvSpPr/>
          <p:nvPr/>
        </p:nvSpPr>
        <p:spPr>
          <a:xfrm>
            <a:off x="502927" y="1653560"/>
            <a:ext cx="10924423" cy="45719"/>
          </a:xfrm>
          <a:prstGeom prst="rect">
            <a:avLst/>
          </a:prstGeom>
          <a:solidFill>
            <a:srgbClr val="E6260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A6AAAA5-75E7-8B5A-8269-D7F70625B5A5}"/>
              </a:ext>
            </a:extLst>
          </p:cNvPr>
          <p:cNvSpPr txBox="1"/>
          <p:nvPr/>
        </p:nvSpPr>
        <p:spPr>
          <a:xfrm>
            <a:off x="4653574" y="1374883"/>
            <a:ext cx="1415517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ธ.ค. 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66 – </a:t>
            </a: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มี.ค. 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67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cxnSp>
        <p:nvCxnSpPr>
          <p:cNvPr id="48" name="Straight Arrow Connector 115">
            <a:extLst>
              <a:ext uri="{FF2B5EF4-FFF2-40B4-BE49-F238E27FC236}">
                <a16:creationId xmlns:a16="http://schemas.microsoft.com/office/drawing/2014/main" id="{025006EA-7DF3-C97E-C53A-838ADB9278A5}"/>
              </a:ext>
            </a:extLst>
          </p:cNvPr>
          <p:cNvCxnSpPr>
            <a:cxnSpLocks/>
            <a:stCxn id="49" idx="0"/>
          </p:cNvCxnSpPr>
          <p:nvPr/>
        </p:nvCxnSpPr>
        <p:spPr>
          <a:xfrm flipV="1">
            <a:off x="5349854" y="2093935"/>
            <a:ext cx="0" cy="2351558"/>
          </a:xfrm>
          <a:prstGeom prst="straightConnector1">
            <a:avLst/>
          </a:prstGeom>
          <a:noFill/>
          <a:ln w="25400" cap="flat" cmpd="sng" algn="ctr">
            <a:solidFill>
              <a:srgbClr val="FFC000"/>
            </a:solidFill>
            <a:prstDash val="solid"/>
            <a:miter lim="800000"/>
            <a:tailEnd type="arrow"/>
          </a:ln>
          <a:effectLst/>
        </p:spPr>
      </p:cxnSp>
      <p:sp>
        <p:nvSpPr>
          <p:cNvPr id="49" name="Oval 113">
            <a:extLst>
              <a:ext uri="{FF2B5EF4-FFF2-40B4-BE49-F238E27FC236}">
                <a16:creationId xmlns:a16="http://schemas.microsoft.com/office/drawing/2014/main" id="{E3775B91-9DA4-B85F-D50B-920BD762AC11}"/>
              </a:ext>
            </a:extLst>
          </p:cNvPr>
          <p:cNvSpPr/>
          <p:nvPr/>
        </p:nvSpPr>
        <p:spPr>
          <a:xfrm>
            <a:off x="5023379" y="4445493"/>
            <a:ext cx="652949" cy="652949"/>
          </a:xfrm>
          <a:prstGeom prst="ellipse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9338D8AA-CC79-A827-63E8-556B8049CED7}"/>
              </a:ext>
            </a:extLst>
          </p:cNvPr>
          <p:cNvSpPr/>
          <p:nvPr/>
        </p:nvSpPr>
        <p:spPr>
          <a:xfrm>
            <a:off x="5205303" y="1716764"/>
            <a:ext cx="264048" cy="264048"/>
          </a:xfrm>
          <a:prstGeom prst="ellipse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B6EA5EC-65AC-A299-DACF-8E431241A7B8}"/>
              </a:ext>
            </a:extLst>
          </p:cNvPr>
          <p:cNvSpPr txBox="1"/>
          <p:nvPr/>
        </p:nvSpPr>
        <p:spPr>
          <a:xfrm>
            <a:off x="4610061" y="5153561"/>
            <a:ext cx="1459525" cy="792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หน่วยงานพัฒนา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/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ปรับปรุงชุดข้อมูล และนำมาลงทะเบียนที่ระบบบัญชีข้อมูลภาครัฐ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Tahoma"/>
              <a:cs typeface="TH SarabunPSK" panose="020B0500040200020003" pitchFamily="34" charset="-34"/>
            </a:endParaRPr>
          </a:p>
        </p:txBody>
      </p:sp>
      <p:pic>
        <p:nvPicPr>
          <p:cNvPr id="52" name="Picture 2">
            <a:extLst>
              <a:ext uri="{FF2B5EF4-FFF2-40B4-BE49-F238E27FC236}">
                <a16:creationId xmlns:a16="http://schemas.microsoft.com/office/drawing/2014/main" id="{D3833BF3-E09F-C208-50B3-510C7C268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79419" y="4582033"/>
            <a:ext cx="529368" cy="34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485FDDCE-B41B-66C3-68FE-FDABF4BAFDF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226" y="2858361"/>
            <a:ext cx="453863" cy="4538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9C1CD341-DBD4-0BC4-EA27-194D08B544AE}"/>
              </a:ext>
            </a:extLst>
          </p:cNvPr>
          <p:cNvGrpSpPr/>
          <p:nvPr/>
        </p:nvGrpSpPr>
        <p:grpSpPr>
          <a:xfrm>
            <a:off x="11178155" y="1650742"/>
            <a:ext cx="425756" cy="393154"/>
            <a:chOff x="2037500" y="3040187"/>
            <a:chExt cx="419949" cy="419949"/>
          </a:xfrm>
          <a:solidFill>
            <a:srgbClr val="E62601"/>
          </a:solidFill>
        </p:grpSpPr>
        <p:sp>
          <p:nvSpPr>
            <p:cNvPr id="59" name="Circle: Hollow 58">
              <a:extLst>
                <a:ext uri="{FF2B5EF4-FFF2-40B4-BE49-F238E27FC236}">
                  <a16:creationId xmlns:a16="http://schemas.microsoft.com/office/drawing/2014/main" id="{D1E4D0AB-CD54-AF45-6BCA-16F8A42911C7}"/>
                </a:ext>
              </a:extLst>
            </p:cNvPr>
            <p:cNvSpPr/>
            <p:nvPr/>
          </p:nvSpPr>
          <p:spPr>
            <a:xfrm>
              <a:off x="2037500" y="3040187"/>
              <a:ext cx="419949" cy="419949"/>
            </a:xfrm>
            <a:prstGeom prst="donut">
              <a:avLst>
                <a:gd name="adj" fmla="val 11391"/>
              </a:avLst>
            </a:prstGeom>
            <a:grpFill/>
            <a:ln w="254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AA9FAA72-D9A4-1C64-DBFB-C844EEDB1B69}"/>
                </a:ext>
              </a:extLst>
            </p:cNvPr>
            <p:cNvSpPr/>
            <p:nvPr/>
          </p:nvSpPr>
          <p:spPr>
            <a:xfrm>
              <a:off x="2133174" y="3135861"/>
              <a:ext cx="228600" cy="228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endParaRP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81F25F28-04BA-384A-23EF-E56A7DC719A1}"/>
              </a:ext>
            </a:extLst>
          </p:cNvPr>
          <p:cNvSpPr txBox="1"/>
          <p:nvPr/>
        </p:nvSpPr>
        <p:spPr>
          <a:xfrm>
            <a:off x="9591432" y="3935689"/>
            <a:ext cx="2073597" cy="620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2. </a:t>
            </a:r>
            <a:r>
              <a:rPr kumimoji="0" lang="th-TH" altLang="ko-KR" sz="1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องค์การมหาชน</a:t>
            </a:r>
            <a:br>
              <a:rPr kumimoji="0" lang="en-US" altLang="ko-KR" sz="1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</a:b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จัดส่งรายงาน</a:t>
            </a:r>
            <a:b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</a:b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รอบ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12</a:t>
            </a: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 เดือน 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PSK" panose="020B0500040200020003" pitchFamily="34" charset="-34"/>
              <a:ea typeface="Tahoma"/>
              <a:cs typeface="TH SarabunPSK" panose="020B0500040200020003" pitchFamily="34" charset="-34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1266EED-9FA5-FBBA-6A03-7052E2E7F40B}"/>
              </a:ext>
            </a:extLst>
          </p:cNvPr>
          <p:cNvSpPr txBox="1"/>
          <p:nvPr/>
        </p:nvSpPr>
        <p:spPr>
          <a:xfrm>
            <a:off x="10860367" y="5705061"/>
            <a:ext cx="1221905" cy="964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2. </a:t>
            </a: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สำนักงาน ก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.</a:t>
            </a: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พ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.</a:t>
            </a: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ร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.</a:t>
            </a: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 รายงานผลการประเมิน</a:t>
            </a:r>
            <a:r>
              <a:rPr kumimoji="0" lang="th-TH" altLang="ko-KR" sz="1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องค์การมหาชน </a:t>
            </a: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ต่อ อ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.</a:t>
            </a: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กพม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./</a:t>
            </a: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 กพม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.</a:t>
            </a: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 / ครม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FECDD07-E1D5-95DB-770C-89BCD8CE536A}"/>
              </a:ext>
            </a:extLst>
          </p:cNvPr>
          <p:cNvSpPr txBox="1"/>
          <p:nvPr/>
        </p:nvSpPr>
        <p:spPr>
          <a:xfrm>
            <a:off x="2137543" y="1256586"/>
            <a:ext cx="2577495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------------ </a:t>
            </a: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พ.ย.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 66</a:t>
            </a: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 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– </a:t>
            </a: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ธ.ค. 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66 ------------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cxnSp>
        <p:nvCxnSpPr>
          <p:cNvPr id="64" name="Straight Arrow Connector 115">
            <a:extLst>
              <a:ext uri="{FF2B5EF4-FFF2-40B4-BE49-F238E27FC236}">
                <a16:creationId xmlns:a16="http://schemas.microsoft.com/office/drawing/2014/main" id="{F41FA2BB-CE3B-8ED2-A4BB-FDCED4047BF5}"/>
              </a:ext>
            </a:extLst>
          </p:cNvPr>
          <p:cNvCxnSpPr>
            <a:cxnSpLocks/>
            <a:stCxn id="65" idx="0"/>
          </p:cNvCxnSpPr>
          <p:nvPr/>
        </p:nvCxnSpPr>
        <p:spPr>
          <a:xfrm flipV="1">
            <a:off x="2284618" y="2090470"/>
            <a:ext cx="0" cy="2351558"/>
          </a:xfrm>
          <a:prstGeom prst="straightConnector1">
            <a:avLst/>
          </a:prstGeom>
          <a:noFill/>
          <a:ln w="25400" cap="flat" cmpd="sng" algn="ctr">
            <a:solidFill>
              <a:srgbClr val="FFC000"/>
            </a:solidFill>
            <a:prstDash val="solid"/>
            <a:miter lim="800000"/>
            <a:tailEnd type="arrow"/>
          </a:ln>
          <a:effectLst/>
        </p:spPr>
      </p:cxnSp>
      <p:sp>
        <p:nvSpPr>
          <p:cNvPr id="65" name="Oval 113">
            <a:extLst>
              <a:ext uri="{FF2B5EF4-FFF2-40B4-BE49-F238E27FC236}">
                <a16:creationId xmlns:a16="http://schemas.microsoft.com/office/drawing/2014/main" id="{14C4BD0B-59A7-3B74-0948-79D4A647A7D4}"/>
              </a:ext>
            </a:extLst>
          </p:cNvPr>
          <p:cNvSpPr/>
          <p:nvPr/>
        </p:nvSpPr>
        <p:spPr>
          <a:xfrm>
            <a:off x="1958143" y="4442028"/>
            <a:ext cx="652949" cy="652949"/>
          </a:xfrm>
          <a:prstGeom prst="ellipse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4F0D2359-ED66-0EA4-3FF2-45C55275CB8A}"/>
              </a:ext>
            </a:extLst>
          </p:cNvPr>
          <p:cNvSpPr/>
          <p:nvPr/>
        </p:nvSpPr>
        <p:spPr>
          <a:xfrm>
            <a:off x="2139626" y="1704803"/>
            <a:ext cx="264048" cy="264048"/>
          </a:xfrm>
          <a:prstGeom prst="ellipse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31D7581-1D43-CAB3-1D4F-AD3630697EED}"/>
              </a:ext>
            </a:extLst>
          </p:cNvPr>
          <p:cNvSpPr txBox="1"/>
          <p:nvPr/>
        </p:nvSpPr>
        <p:spPr>
          <a:xfrm>
            <a:off x="1575305" y="5150096"/>
            <a:ext cx="1459525" cy="792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หน่วยงานทบทวนข้อมูลที่เคยนำขึ้นระบบ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/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ยืนยันชุดข้อมูลใหม่ที่จะลงทะเบียน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GD Catalog 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ให้ สสช.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68" name="Graphic 67" descr="Document">
            <a:extLst>
              <a:ext uri="{FF2B5EF4-FFF2-40B4-BE49-F238E27FC236}">
                <a16:creationId xmlns:a16="http://schemas.microsoft.com/office/drawing/2014/main" id="{F1D494C0-7E5E-250F-3118-8B7201D6EED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056717" y="4514743"/>
            <a:ext cx="472770" cy="472770"/>
          </a:xfrm>
          <a:prstGeom prst="rect">
            <a:avLst/>
          </a:prstGeom>
        </p:spPr>
      </p:pic>
      <p:sp>
        <p:nvSpPr>
          <p:cNvPr id="69" name="Oval 8">
            <a:extLst>
              <a:ext uri="{FF2B5EF4-FFF2-40B4-BE49-F238E27FC236}">
                <a16:creationId xmlns:a16="http://schemas.microsoft.com/office/drawing/2014/main" id="{62628B70-BB93-5BA7-3397-544A916590DC}"/>
              </a:ext>
            </a:extLst>
          </p:cNvPr>
          <p:cNvSpPr/>
          <p:nvPr/>
        </p:nvSpPr>
        <p:spPr>
          <a:xfrm>
            <a:off x="2883205" y="1713437"/>
            <a:ext cx="274926" cy="274956"/>
          </a:xfrm>
          <a:prstGeom prst="ellipse">
            <a:avLst/>
          </a:prstGeom>
          <a:solidFill>
            <a:srgbClr val="00CC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70" name="Oval 119">
            <a:extLst>
              <a:ext uri="{FF2B5EF4-FFF2-40B4-BE49-F238E27FC236}">
                <a16:creationId xmlns:a16="http://schemas.microsoft.com/office/drawing/2014/main" id="{7EE125F1-F4EF-D39F-EE3C-E85D1D0CA89F}"/>
              </a:ext>
            </a:extLst>
          </p:cNvPr>
          <p:cNvSpPr/>
          <p:nvPr/>
        </p:nvSpPr>
        <p:spPr>
          <a:xfrm>
            <a:off x="2700957" y="2798919"/>
            <a:ext cx="652949" cy="652949"/>
          </a:xfrm>
          <a:prstGeom prst="ellipse">
            <a:avLst/>
          </a:prstGeom>
          <a:solidFill>
            <a:srgbClr val="00CC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cxnSp>
        <p:nvCxnSpPr>
          <p:cNvPr id="71" name="Straight Arrow Connector 121">
            <a:extLst>
              <a:ext uri="{FF2B5EF4-FFF2-40B4-BE49-F238E27FC236}">
                <a16:creationId xmlns:a16="http://schemas.microsoft.com/office/drawing/2014/main" id="{71196B48-597C-41B2-3BA8-09761AF2E41D}"/>
              </a:ext>
            </a:extLst>
          </p:cNvPr>
          <p:cNvCxnSpPr>
            <a:cxnSpLocks/>
          </p:cNvCxnSpPr>
          <p:nvPr/>
        </p:nvCxnSpPr>
        <p:spPr>
          <a:xfrm flipV="1">
            <a:off x="3022046" y="2084291"/>
            <a:ext cx="0" cy="764426"/>
          </a:xfrm>
          <a:prstGeom prst="straightConnector1">
            <a:avLst/>
          </a:prstGeom>
          <a:noFill/>
          <a:ln w="25400" cap="flat" cmpd="sng" algn="ctr">
            <a:solidFill>
              <a:srgbClr val="00CC99"/>
            </a:solidFill>
            <a:prstDash val="solid"/>
            <a:miter lim="800000"/>
            <a:tailEnd type="arrow"/>
          </a:ln>
          <a:effectLst/>
        </p:spPr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49C7C38C-A8AF-E80E-A6FC-BE2BFD684202}"/>
              </a:ext>
            </a:extLst>
          </p:cNvPr>
          <p:cNvSpPr txBox="1"/>
          <p:nvPr/>
        </p:nvSpPr>
        <p:spPr>
          <a:xfrm>
            <a:off x="2249000" y="3415722"/>
            <a:ext cx="154871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สสช.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และสพร. พิจารณารายชื่อชุดข้อมูลที่ยืนยันจากหน่วยงานและสรุปรายชื่อชุดข้อมูลให้สำนักงาน ก.พ.ร. เพื่อพิจารณา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DB9B0FB-1BD3-EDA5-5F70-81887BA237C8}"/>
              </a:ext>
            </a:extLst>
          </p:cNvPr>
          <p:cNvSpPr txBox="1"/>
          <p:nvPr/>
        </p:nvSpPr>
        <p:spPr>
          <a:xfrm>
            <a:off x="2833424" y="1418378"/>
            <a:ext cx="1161408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ประสานระหว่างกัน</a:t>
            </a:r>
            <a:endParaRPr kumimoji="0" lang="ko-KR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7ED3DEF-BAA8-0C6A-CD1E-010FB97F00B4}"/>
              </a:ext>
            </a:extLst>
          </p:cNvPr>
          <p:cNvSpPr txBox="1"/>
          <p:nvPr/>
        </p:nvSpPr>
        <p:spPr>
          <a:xfrm>
            <a:off x="3209787" y="5158256"/>
            <a:ext cx="1205522" cy="7925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สำนักงาน ก.พ.ร.</a:t>
            </a: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พิจารณารายชื่อชุดข้อมูล</a:t>
            </a: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(เพื่อกำหนดเป็น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N)</a:t>
            </a:r>
            <a:endParaRPr kumimoji="0" lang="th-TH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PSK" panose="020B0500040200020003" pitchFamily="34" charset="-34"/>
              <a:ea typeface="Tahoma"/>
              <a:cs typeface="TH SarabunPSK" panose="020B0500040200020003" pitchFamily="34" charset="-34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85B5416C-AD8B-EB5E-11DE-C687FDB09AD2}"/>
              </a:ext>
            </a:extLst>
          </p:cNvPr>
          <p:cNvSpPr/>
          <p:nvPr/>
        </p:nvSpPr>
        <p:spPr>
          <a:xfrm>
            <a:off x="3660251" y="1706786"/>
            <a:ext cx="274926" cy="274956"/>
          </a:xfrm>
          <a:prstGeom prst="ellipse">
            <a:avLst/>
          </a:prstGeom>
          <a:solidFill>
            <a:schemeClr val="tx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77" name="Oval 113">
            <a:extLst>
              <a:ext uri="{FF2B5EF4-FFF2-40B4-BE49-F238E27FC236}">
                <a16:creationId xmlns:a16="http://schemas.microsoft.com/office/drawing/2014/main" id="{230BCAFD-C387-3A90-F624-838B3E2E0A3C}"/>
              </a:ext>
            </a:extLst>
          </p:cNvPr>
          <p:cNvSpPr/>
          <p:nvPr/>
        </p:nvSpPr>
        <p:spPr>
          <a:xfrm>
            <a:off x="3480570" y="4463475"/>
            <a:ext cx="652949" cy="652949"/>
          </a:xfrm>
          <a:prstGeom prst="ellipse">
            <a:avLst/>
          </a:prstGeom>
          <a:solidFill>
            <a:schemeClr val="tx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cxnSp>
        <p:nvCxnSpPr>
          <p:cNvPr id="78" name="Straight Arrow Connector 115">
            <a:extLst>
              <a:ext uri="{FF2B5EF4-FFF2-40B4-BE49-F238E27FC236}">
                <a16:creationId xmlns:a16="http://schemas.microsoft.com/office/drawing/2014/main" id="{A8531802-4DBF-A60D-E66A-7186FA70126C}"/>
              </a:ext>
            </a:extLst>
          </p:cNvPr>
          <p:cNvCxnSpPr>
            <a:cxnSpLocks/>
            <a:stCxn id="77" idx="0"/>
          </p:cNvCxnSpPr>
          <p:nvPr/>
        </p:nvCxnSpPr>
        <p:spPr>
          <a:xfrm flipV="1">
            <a:off x="3807045" y="2108141"/>
            <a:ext cx="0" cy="2355334"/>
          </a:xfrm>
          <a:prstGeom prst="straightConnector1">
            <a:avLst/>
          </a:prstGeom>
          <a:noFill/>
          <a:ln w="25400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  <a:tailEnd type="arrow"/>
          </a:ln>
          <a:effectLst/>
        </p:spPr>
      </p:cxnSp>
      <p:sp>
        <p:nvSpPr>
          <p:cNvPr id="79" name="Oval 8">
            <a:extLst>
              <a:ext uri="{FF2B5EF4-FFF2-40B4-BE49-F238E27FC236}">
                <a16:creationId xmlns:a16="http://schemas.microsoft.com/office/drawing/2014/main" id="{66237619-1261-CF9D-34F5-A2DAC3876180}"/>
              </a:ext>
            </a:extLst>
          </p:cNvPr>
          <p:cNvSpPr/>
          <p:nvPr/>
        </p:nvSpPr>
        <p:spPr>
          <a:xfrm>
            <a:off x="4461991" y="1733757"/>
            <a:ext cx="274926" cy="274956"/>
          </a:xfrm>
          <a:prstGeom prst="ellipse">
            <a:avLst/>
          </a:prstGeom>
          <a:solidFill>
            <a:srgbClr val="00CC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80" name="Oval 119">
            <a:extLst>
              <a:ext uri="{FF2B5EF4-FFF2-40B4-BE49-F238E27FC236}">
                <a16:creationId xmlns:a16="http://schemas.microsoft.com/office/drawing/2014/main" id="{D7EAA812-01C0-C219-8C02-E375938C8DAD}"/>
              </a:ext>
            </a:extLst>
          </p:cNvPr>
          <p:cNvSpPr/>
          <p:nvPr/>
        </p:nvSpPr>
        <p:spPr>
          <a:xfrm>
            <a:off x="4254343" y="2819239"/>
            <a:ext cx="652949" cy="652949"/>
          </a:xfrm>
          <a:prstGeom prst="ellipse">
            <a:avLst/>
          </a:prstGeom>
          <a:solidFill>
            <a:srgbClr val="00CC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cxnSp>
        <p:nvCxnSpPr>
          <p:cNvPr id="81" name="Straight Arrow Connector 121">
            <a:extLst>
              <a:ext uri="{FF2B5EF4-FFF2-40B4-BE49-F238E27FC236}">
                <a16:creationId xmlns:a16="http://schemas.microsoft.com/office/drawing/2014/main" id="{B0C29773-F632-FD15-0591-0C8C5DA5E5F9}"/>
              </a:ext>
            </a:extLst>
          </p:cNvPr>
          <p:cNvCxnSpPr>
            <a:cxnSpLocks/>
          </p:cNvCxnSpPr>
          <p:nvPr/>
        </p:nvCxnSpPr>
        <p:spPr>
          <a:xfrm flipV="1">
            <a:off x="4575432" y="2104611"/>
            <a:ext cx="0" cy="764426"/>
          </a:xfrm>
          <a:prstGeom prst="straightConnector1">
            <a:avLst/>
          </a:prstGeom>
          <a:noFill/>
          <a:ln w="25400" cap="flat" cmpd="sng" algn="ctr">
            <a:solidFill>
              <a:srgbClr val="00CC99"/>
            </a:solidFill>
            <a:prstDash val="solid"/>
            <a:miter lim="800000"/>
            <a:tailEnd type="arrow"/>
          </a:ln>
          <a:effectLst/>
        </p:spPr>
      </p:cxnSp>
      <p:pic>
        <p:nvPicPr>
          <p:cNvPr id="82" name="Picture 81" descr="A two arrows pointing to the side&#10;&#10;Description automatically generated with medium confidence">
            <a:extLst>
              <a:ext uri="{FF2B5EF4-FFF2-40B4-BE49-F238E27FC236}">
                <a16:creationId xmlns:a16="http://schemas.microsoft.com/office/drawing/2014/main" id="{6A42E957-2F1B-7F85-2A60-E772FBC47D4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681" y="1662873"/>
            <a:ext cx="540769" cy="336247"/>
          </a:xfrm>
          <a:prstGeom prst="rect">
            <a:avLst/>
          </a:prstGeom>
        </p:spPr>
      </p:pic>
      <p:pic>
        <p:nvPicPr>
          <p:cNvPr id="83" name="Picture 82" descr="A two arrows pointing to the side&#10;&#10;Description automatically generated with medium confidence">
            <a:extLst>
              <a:ext uri="{FF2B5EF4-FFF2-40B4-BE49-F238E27FC236}">
                <a16:creationId xmlns:a16="http://schemas.microsoft.com/office/drawing/2014/main" id="{DBDFEB14-E73D-D8A3-D0AD-340F51DC782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841" y="1654771"/>
            <a:ext cx="540769" cy="336247"/>
          </a:xfrm>
          <a:prstGeom prst="rect">
            <a:avLst/>
          </a:prstGeom>
        </p:spPr>
      </p:pic>
      <p:pic>
        <p:nvPicPr>
          <p:cNvPr id="84" name="Picture 83" descr="A yellow and black image&#10;&#10;Description automatically generated">
            <a:extLst>
              <a:ext uri="{FF2B5EF4-FFF2-40B4-BE49-F238E27FC236}">
                <a16:creationId xmlns:a16="http://schemas.microsoft.com/office/drawing/2014/main" id="{5B367821-FF98-9676-5B0D-5DD6E73149E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08793" y="2964254"/>
            <a:ext cx="386547" cy="367691"/>
          </a:xfrm>
          <a:prstGeom prst="rect">
            <a:avLst/>
          </a:prstGeom>
        </p:spPr>
      </p:pic>
      <p:pic>
        <p:nvPicPr>
          <p:cNvPr id="85" name="Picture 84" descr="A yellow and black web page&#10;&#10;Description automatically generated">
            <a:extLst>
              <a:ext uri="{FF2B5EF4-FFF2-40B4-BE49-F238E27FC236}">
                <a16:creationId xmlns:a16="http://schemas.microsoft.com/office/drawing/2014/main" id="{75133C18-B3E8-8551-B8AB-B2030AFB359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654" y="2938229"/>
            <a:ext cx="389974" cy="362871"/>
          </a:xfrm>
          <a:prstGeom prst="rect">
            <a:avLst/>
          </a:prstGeom>
        </p:spPr>
      </p:pic>
      <p:pic>
        <p:nvPicPr>
          <p:cNvPr id="86" name="Picture 85" descr="A yellow and black web page&#10;&#10;Description automatically generated">
            <a:extLst>
              <a:ext uri="{FF2B5EF4-FFF2-40B4-BE49-F238E27FC236}">
                <a16:creationId xmlns:a16="http://schemas.microsoft.com/office/drawing/2014/main" id="{69C638F5-54DE-B436-8B12-BDF90A719B7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309" y="4574057"/>
            <a:ext cx="466678" cy="434244"/>
          </a:xfrm>
          <a:prstGeom prst="rect">
            <a:avLst/>
          </a:prstGeom>
        </p:spPr>
      </p:pic>
      <p:pic>
        <p:nvPicPr>
          <p:cNvPr id="87" name="Picture 86" descr="A thumb up symbol with a black background&#10;&#10;Description automatically generated">
            <a:extLst>
              <a:ext uri="{FF2B5EF4-FFF2-40B4-BE49-F238E27FC236}">
                <a16:creationId xmlns:a16="http://schemas.microsoft.com/office/drawing/2014/main" id="{C4CB7181-5169-575F-92CC-B08D200C0E7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756" y="4776399"/>
            <a:ext cx="282576" cy="281237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46060C12-3376-7418-120F-E8FB026C1322}"/>
              </a:ext>
            </a:extLst>
          </p:cNvPr>
          <p:cNvSpPr txBox="1"/>
          <p:nvPr/>
        </p:nvSpPr>
        <p:spPr>
          <a:xfrm>
            <a:off x="3871836" y="3436042"/>
            <a:ext cx="15487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สสช. แจ้งหน่วยงาน</a:t>
            </a:r>
            <a:b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ตอบกลับรายชื่อชุดข้อมูล</a:t>
            </a:r>
            <a:b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ที่ผ่านการพิจารณา</a:t>
            </a:r>
          </a:p>
        </p:txBody>
      </p:sp>
      <p:cxnSp>
        <p:nvCxnSpPr>
          <p:cNvPr id="89" name="Straight Arrow Connector 152">
            <a:extLst>
              <a:ext uri="{FF2B5EF4-FFF2-40B4-BE49-F238E27FC236}">
                <a16:creationId xmlns:a16="http://schemas.microsoft.com/office/drawing/2014/main" id="{C67E06D1-312E-1BC7-78DC-2E22BCC1329C}"/>
              </a:ext>
            </a:extLst>
          </p:cNvPr>
          <p:cNvCxnSpPr>
            <a:cxnSpLocks/>
          </p:cNvCxnSpPr>
          <p:nvPr/>
        </p:nvCxnSpPr>
        <p:spPr>
          <a:xfrm flipV="1">
            <a:off x="959663" y="2054824"/>
            <a:ext cx="0" cy="2490292"/>
          </a:xfrm>
          <a:prstGeom prst="straightConnector1">
            <a:avLst/>
          </a:prstGeom>
          <a:noFill/>
          <a:ln w="25400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  <a:tailEnd type="arrow"/>
          </a:ln>
          <a:effectLst/>
        </p:spPr>
      </p:cxnSp>
      <p:sp>
        <p:nvSpPr>
          <p:cNvPr id="90" name="Oval 150">
            <a:extLst>
              <a:ext uri="{FF2B5EF4-FFF2-40B4-BE49-F238E27FC236}">
                <a16:creationId xmlns:a16="http://schemas.microsoft.com/office/drawing/2014/main" id="{04DEF71A-8A0D-6536-9881-A8B962288C25}"/>
              </a:ext>
            </a:extLst>
          </p:cNvPr>
          <p:cNvSpPr/>
          <p:nvPr/>
        </p:nvSpPr>
        <p:spPr>
          <a:xfrm>
            <a:off x="638339" y="4496413"/>
            <a:ext cx="652949" cy="652949"/>
          </a:xfrm>
          <a:prstGeom prst="ellipse">
            <a:avLst/>
          </a:prstGeom>
          <a:solidFill>
            <a:schemeClr val="tx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pic>
        <p:nvPicPr>
          <p:cNvPr id="91" name="Graphic 90" descr="Megaphone1">
            <a:extLst>
              <a:ext uri="{FF2B5EF4-FFF2-40B4-BE49-F238E27FC236}">
                <a16:creationId xmlns:a16="http://schemas.microsoft.com/office/drawing/2014/main" id="{83043DAC-013C-38F0-CE16-C03822F4CBC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02914" y="4545116"/>
            <a:ext cx="536648" cy="536648"/>
          </a:xfrm>
          <a:prstGeom prst="rect">
            <a:avLst/>
          </a:prstGeom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3A5EAD7E-1148-2CB1-6220-11C97C7676D5}"/>
              </a:ext>
            </a:extLst>
          </p:cNvPr>
          <p:cNvSpPr txBox="1"/>
          <p:nvPr/>
        </p:nvSpPr>
        <p:spPr>
          <a:xfrm>
            <a:off x="217190" y="5165178"/>
            <a:ext cx="1479890" cy="62017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8</a:t>
            </a: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 ก.ย.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66 </a:t>
            </a: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ชี้แจง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กรอบประเมิน ปี 6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7 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(Potential base</a:t>
            </a: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)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D634C71-F3C4-10BD-C967-9410F52DD32E}"/>
              </a:ext>
            </a:extLst>
          </p:cNvPr>
          <p:cNvSpPr/>
          <p:nvPr/>
        </p:nvSpPr>
        <p:spPr>
          <a:xfrm>
            <a:off x="6045566" y="1709937"/>
            <a:ext cx="274926" cy="274956"/>
          </a:xfrm>
          <a:prstGeom prst="ellipse">
            <a:avLst/>
          </a:prstGeom>
          <a:solidFill>
            <a:schemeClr val="tx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5" name="Oval 113">
            <a:extLst>
              <a:ext uri="{FF2B5EF4-FFF2-40B4-BE49-F238E27FC236}">
                <a16:creationId xmlns:a16="http://schemas.microsoft.com/office/drawing/2014/main" id="{F83398CA-74E7-2769-9FD5-82BD21FBF823}"/>
              </a:ext>
            </a:extLst>
          </p:cNvPr>
          <p:cNvSpPr/>
          <p:nvPr/>
        </p:nvSpPr>
        <p:spPr>
          <a:xfrm>
            <a:off x="5865885" y="2958834"/>
            <a:ext cx="652949" cy="652949"/>
          </a:xfrm>
          <a:prstGeom prst="ellipse">
            <a:avLst/>
          </a:prstGeom>
          <a:solidFill>
            <a:schemeClr val="tx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cxnSp>
        <p:nvCxnSpPr>
          <p:cNvPr id="6" name="Straight Arrow Connector 115">
            <a:extLst>
              <a:ext uri="{FF2B5EF4-FFF2-40B4-BE49-F238E27FC236}">
                <a16:creationId xmlns:a16="http://schemas.microsoft.com/office/drawing/2014/main" id="{B6C8A4ED-3143-1DA6-A31F-D5E21304B758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6192360" y="2102884"/>
            <a:ext cx="0" cy="855950"/>
          </a:xfrm>
          <a:prstGeom prst="straightConnector1">
            <a:avLst/>
          </a:prstGeom>
          <a:noFill/>
          <a:ln w="25400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  <a:tailEnd type="arrow"/>
          </a:ln>
          <a:effectLst/>
        </p:spPr>
      </p:cxnSp>
      <p:pic>
        <p:nvPicPr>
          <p:cNvPr id="17" name="Picture 16" descr="A yellow and black web page&#10;&#10;Description automatically generated">
            <a:extLst>
              <a:ext uri="{FF2B5EF4-FFF2-40B4-BE49-F238E27FC236}">
                <a16:creationId xmlns:a16="http://schemas.microsoft.com/office/drawing/2014/main" id="{FF07771E-4012-1970-F5AD-D91DB5BFF10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624" y="3069416"/>
            <a:ext cx="466678" cy="43424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5E1D8F5-14C7-7E6F-0E05-CB829B521900}"/>
              </a:ext>
            </a:extLst>
          </p:cNvPr>
          <p:cNvSpPr txBox="1"/>
          <p:nvPr/>
        </p:nvSpPr>
        <p:spPr>
          <a:xfrm>
            <a:off x="5480825" y="3565121"/>
            <a:ext cx="1438160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สพร. ทำการตรวจคุณภาพข้อมูลและข้อเสนอแนะปรับปรุงแก้ไขกลับไปยังหน่วยงาน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/>
              <a:cs typeface="TH SarabunPSK" panose="020B0500040200020003" pitchFamily="34" charset="-34"/>
            </a:endParaRPr>
          </a:p>
        </p:txBody>
      </p:sp>
      <p:sp>
        <p:nvSpPr>
          <p:cNvPr id="19" name="Oval 8">
            <a:extLst>
              <a:ext uri="{FF2B5EF4-FFF2-40B4-BE49-F238E27FC236}">
                <a16:creationId xmlns:a16="http://schemas.microsoft.com/office/drawing/2014/main" id="{A18DC24C-3E1F-F199-DD8A-E451089CD4B4}"/>
              </a:ext>
            </a:extLst>
          </p:cNvPr>
          <p:cNvSpPr/>
          <p:nvPr/>
        </p:nvSpPr>
        <p:spPr>
          <a:xfrm>
            <a:off x="6799934" y="1712313"/>
            <a:ext cx="274926" cy="274956"/>
          </a:xfrm>
          <a:prstGeom prst="ellipse">
            <a:avLst/>
          </a:prstGeom>
          <a:solidFill>
            <a:srgbClr val="00CC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55" name="Oval 119">
            <a:extLst>
              <a:ext uri="{FF2B5EF4-FFF2-40B4-BE49-F238E27FC236}">
                <a16:creationId xmlns:a16="http://schemas.microsoft.com/office/drawing/2014/main" id="{10651FDB-8FBA-0230-D0E0-B8C89885744D}"/>
              </a:ext>
            </a:extLst>
          </p:cNvPr>
          <p:cNvSpPr/>
          <p:nvPr/>
        </p:nvSpPr>
        <p:spPr>
          <a:xfrm>
            <a:off x="6605691" y="4515340"/>
            <a:ext cx="652949" cy="652949"/>
          </a:xfrm>
          <a:prstGeom prst="ellipse">
            <a:avLst/>
          </a:prstGeom>
          <a:solidFill>
            <a:srgbClr val="00CC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cxnSp>
        <p:nvCxnSpPr>
          <p:cNvPr id="56" name="Straight Arrow Connector 121">
            <a:extLst>
              <a:ext uri="{FF2B5EF4-FFF2-40B4-BE49-F238E27FC236}">
                <a16:creationId xmlns:a16="http://schemas.microsoft.com/office/drawing/2014/main" id="{8CCB3092-6978-EFD7-8E06-5A2B265F5B1E}"/>
              </a:ext>
            </a:extLst>
          </p:cNvPr>
          <p:cNvCxnSpPr>
            <a:cxnSpLocks/>
            <a:stCxn id="55" idx="0"/>
          </p:cNvCxnSpPr>
          <p:nvPr/>
        </p:nvCxnSpPr>
        <p:spPr>
          <a:xfrm flipH="1" flipV="1">
            <a:off x="6926780" y="2098368"/>
            <a:ext cx="5386" cy="2416972"/>
          </a:xfrm>
          <a:prstGeom prst="straightConnector1">
            <a:avLst/>
          </a:prstGeom>
          <a:noFill/>
          <a:ln w="25400" cap="flat" cmpd="sng" algn="ctr">
            <a:solidFill>
              <a:srgbClr val="00CC99"/>
            </a:solidFill>
            <a:prstDash val="solid"/>
            <a:miter lim="800000"/>
            <a:tailEnd type="arrow"/>
          </a:ln>
          <a:effectLst/>
        </p:spPr>
      </p:cxnSp>
      <p:pic>
        <p:nvPicPr>
          <p:cNvPr id="57" name="Picture 56" descr="A yellow and black image&#10;&#10;Description automatically generated">
            <a:extLst>
              <a:ext uri="{FF2B5EF4-FFF2-40B4-BE49-F238E27FC236}">
                <a16:creationId xmlns:a16="http://schemas.microsoft.com/office/drawing/2014/main" id="{7D0F0071-686C-EE93-0D7B-33DD4D4A218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60141" y="4660355"/>
            <a:ext cx="386547" cy="367691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9D73BF28-7A59-A085-0C2C-0BD81E13AF54}"/>
              </a:ext>
            </a:extLst>
          </p:cNvPr>
          <p:cNvSpPr txBox="1"/>
          <p:nvPr/>
        </p:nvSpPr>
        <p:spPr>
          <a:xfrm>
            <a:off x="6351719" y="5148895"/>
            <a:ext cx="1238433" cy="792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หน่วยงานทำการปรับปรุงแก้ไขคุณภาพข้อมูล ตามความเห็นของ สพร. 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62D1F1CB-FEAF-B61F-89E7-BD8B098A809B}"/>
              </a:ext>
            </a:extLst>
          </p:cNvPr>
          <p:cNvSpPr txBox="1"/>
          <p:nvPr/>
        </p:nvSpPr>
        <p:spPr>
          <a:xfrm>
            <a:off x="6233110" y="6159094"/>
            <a:ext cx="3083077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หากหน่วยงานมีการขอปรับ เพิ่ม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-</a:t>
            </a: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ลด ชุดข้อมูล จากข้อเสนอแนะ ต้องแจ้งการขึ้นทะเบียน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GD Catalog </a:t>
            </a: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ทุกครั้ง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/>
              <a:cs typeface="TH SarabunPSK" panose="020B0500040200020003" pitchFamily="34" charset="-34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8244AB42-5AF5-6EC4-F5FB-C00258EA992D}"/>
              </a:ext>
            </a:extLst>
          </p:cNvPr>
          <p:cNvSpPr txBox="1"/>
          <p:nvPr/>
        </p:nvSpPr>
        <p:spPr>
          <a:xfrm>
            <a:off x="5998809" y="1425165"/>
            <a:ext cx="1161408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ประสานระหว่างกัน</a:t>
            </a:r>
            <a:endParaRPr kumimoji="0" lang="ko-KR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C12408CB-FE9A-E942-0274-52CA201B57D4}"/>
              </a:ext>
            </a:extLst>
          </p:cNvPr>
          <p:cNvSpPr txBox="1"/>
          <p:nvPr/>
        </p:nvSpPr>
        <p:spPr>
          <a:xfrm>
            <a:off x="5947924" y="1289893"/>
            <a:ext cx="1292584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- </a:t>
            </a: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เม.ย.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 67</a:t>
            </a: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– </a:t>
            </a: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พ.ค.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67 -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A0E90F99-90C6-A262-35BB-069E556812A1}"/>
              </a:ext>
            </a:extLst>
          </p:cNvPr>
          <p:cNvSpPr txBox="1"/>
          <p:nvPr/>
        </p:nvSpPr>
        <p:spPr>
          <a:xfrm>
            <a:off x="1662840" y="6158312"/>
            <a:ext cx="2586986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เน้นการปรับปรุงชุดข้อมูลเดิมให้เป็นปัจจุบันก่อน และพิจารณาเพิ่มชุดข้อมูลให้ที่สำคัญตามลำดับ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/>
              <a:cs typeface="TH SarabunPSK" panose="020B0500040200020003" pitchFamily="34" charset="-34"/>
            </a:endParaRPr>
          </a:p>
        </p:txBody>
      </p:sp>
      <p:sp>
        <p:nvSpPr>
          <p:cNvPr id="113" name="Oval 8">
            <a:extLst>
              <a:ext uri="{FF2B5EF4-FFF2-40B4-BE49-F238E27FC236}">
                <a16:creationId xmlns:a16="http://schemas.microsoft.com/office/drawing/2014/main" id="{53A0E3E1-D9B8-1881-DD33-B05F63E37E64}"/>
              </a:ext>
            </a:extLst>
          </p:cNvPr>
          <p:cNvSpPr/>
          <p:nvPr/>
        </p:nvSpPr>
        <p:spPr>
          <a:xfrm>
            <a:off x="8289827" y="1726526"/>
            <a:ext cx="274926" cy="274956"/>
          </a:xfrm>
          <a:prstGeom prst="ellipse">
            <a:avLst/>
          </a:prstGeom>
          <a:solidFill>
            <a:srgbClr val="00CC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114" name="Oval 119">
            <a:extLst>
              <a:ext uri="{FF2B5EF4-FFF2-40B4-BE49-F238E27FC236}">
                <a16:creationId xmlns:a16="http://schemas.microsoft.com/office/drawing/2014/main" id="{8A1C2D05-9A65-4314-EC1A-D25D5BF593C8}"/>
              </a:ext>
            </a:extLst>
          </p:cNvPr>
          <p:cNvSpPr/>
          <p:nvPr/>
        </p:nvSpPr>
        <p:spPr>
          <a:xfrm>
            <a:off x="8095633" y="4484490"/>
            <a:ext cx="652949" cy="652949"/>
          </a:xfrm>
          <a:prstGeom prst="ellipse">
            <a:avLst/>
          </a:prstGeom>
          <a:solidFill>
            <a:srgbClr val="00CC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cxnSp>
        <p:nvCxnSpPr>
          <p:cNvPr id="115" name="Straight Arrow Connector 121">
            <a:extLst>
              <a:ext uri="{FF2B5EF4-FFF2-40B4-BE49-F238E27FC236}">
                <a16:creationId xmlns:a16="http://schemas.microsoft.com/office/drawing/2014/main" id="{434E850D-4704-38C7-0D1A-FA9CA80FB6A9}"/>
              </a:ext>
            </a:extLst>
          </p:cNvPr>
          <p:cNvCxnSpPr>
            <a:cxnSpLocks/>
          </p:cNvCxnSpPr>
          <p:nvPr/>
        </p:nvCxnSpPr>
        <p:spPr>
          <a:xfrm flipV="1">
            <a:off x="8417028" y="2064887"/>
            <a:ext cx="0" cy="2395219"/>
          </a:xfrm>
          <a:prstGeom prst="straightConnector1">
            <a:avLst/>
          </a:prstGeom>
          <a:noFill/>
          <a:ln w="25400" cap="flat" cmpd="sng" algn="ctr">
            <a:solidFill>
              <a:srgbClr val="00CC99"/>
            </a:solidFill>
            <a:prstDash val="solid"/>
            <a:miter lim="800000"/>
            <a:tailEnd type="arrow"/>
          </a:ln>
          <a:effectLst/>
        </p:spPr>
      </p:cxnSp>
      <p:sp>
        <p:nvSpPr>
          <p:cNvPr id="117" name="TextBox 116">
            <a:extLst>
              <a:ext uri="{FF2B5EF4-FFF2-40B4-BE49-F238E27FC236}">
                <a16:creationId xmlns:a16="http://schemas.microsoft.com/office/drawing/2014/main" id="{A5A1AF3D-5CB2-D1B9-6A57-7111DE64CFDC}"/>
              </a:ext>
            </a:extLst>
          </p:cNvPr>
          <p:cNvSpPr txBox="1"/>
          <p:nvPr/>
        </p:nvSpPr>
        <p:spPr>
          <a:xfrm>
            <a:off x="7842840" y="5151655"/>
            <a:ext cx="1138619" cy="960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หน่วยงานทำการปรับปรุงข้อมูลให้เป็นไปตามมาตรฐานการลงทะเบียน</a:t>
            </a:r>
          </a:p>
        </p:txBody>
      </p:sp>
      <p:pic>
        <p:nvPicPr>
          <p:cNvPr id="124" name="Picture 123" descr="A two arrows pointing to the side&#10;&#10;Description automatically generated with medium confidence">
            <a:extLst>
              <a:ext uri="{FF2B5EF4-FFF2-40B4-BE49-F238E27FC236}">
                <a16:creationId xmlns:a16="http://schemas.microsoft.com/office/drawing/2014/main" id="{3AA49435-5D7F-C02D-11B8-20CE53C3AAD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180" y="1686654"/>
            <a:ext cx="540769" cy="336247"/>
          </a:xfrm>
          <a:prstGeom prst="rect">
            <a:avLst/>
          </a:prstGeom>
        </p:spPr>
      </p:pic>
      <p:pic>
        <p:nvPicPr>
          <p:cNvPr id="74" name="Picture 73" descr="A two arrows pointing to the side&#10;&#10;Description automatically generated with medium confidence">
            <a:extLst>
              <a:ext uri="{FF2B5EF4-FFF2-40B4-BE49-F238E27FC236}">
                <a16:creationId xmlns:a16="http://schemas.microsoft.com/office/drawing/2014/main" id="{8594CF05-80F2-C0E1-94A7-40CDA829A30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803" y="1682929"/>
            <a:ext cx="540769" cy="336247"/>
          </a:xfrm>
          <a:prstGeom prst="rect">
            <a:avLst/>
          </a:prstGeom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83E258F3-125C-417A-C9E5-50772B45C2FA}"/>
              </a:ext>
            </a:extLst>
          </p:cNvPr>
          <p:cNvSpPr txBox="1"/>
          <p:nvPr/>
        </p:nvSpPr>
        <p:spPr>
          <a:xfrm>
            <a:off x="7379605" y="1300322"/>
            <a:ext cx="1292584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- </a:t>
            </a: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มิ.ย.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 67</a:t>
            </a: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–</a:t>
            </a: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ก.ค.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67 -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pic>
        <p:nvPicPr>
          <p:cNvPr id="100" name="Picture 99" descr="A two arrows pointing to the side&#10;&#10;Description automatically generated with medium confidence">
            <a:extLst>
              <a:ext uri="{FF2B5EF4-FFF2-40B4-BE49-F238E27FC236}">
                <a16:creationId xmlns:a16="http://schemas.microsoft.com/office/drawing/2014/main" id="{E087A878-1B1F-777F-4B0F-D9BEDCC4D4B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484" y="1663477"/>
            <a:ext cx="540769" cy="336247"/>
          </a:xfrm>
          <a:prstGeom prst="rect">
            <a:avLst/>
          </a:prstGeom>
        </p:spPr>
      </p:pic>
      <p:sp>
        <p:nvSpPr>
          <p:cNvPr id="102" name="Oval 113">
            <a:extLst>
              <a:ext uri="{FF2B5EF4-FFF2-40B4-BE49-F238E27FC236}">
                <a16:creationId xmlns:a16="http://schemas.microsoft.com/office/drawing/2014/main" id="{CA0661B7-1458-2476-4A25-F42B8B0302FD}"/>
              </a:ext>
            </a:extLst>
          </p:cNvPr>
          <p:cNvSpPr/>
          <p:nvPr/>
        </p:nvSpPr>
        <p:spPr>
          <a:xfrm>
            <a:off x="8693988" y="3019297"/>
            <a:ext cx="652949" cy="652949"/>
          </a:xfrm>
          <a:prstGeom prst="ellipse">
            <a:avLst/>
          </a:prstGeom>
          <a:solidFill>
            <a:srgbClr val="00CC99"/>
          </a:solidFill>
          <a:ln w="12700" cap="flat" cmpd="sng" algn="ctr">
            <a:solidFill>
              <a:srgbClr val="00CC9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536C5076-B50F-3793-31BA-86A225AD8801}"/>
              </a:ext>
            </a:extLst>
          </p:cNvPr>
          <p:cNvSpPr txBox="1"/>
          <p:nvPr/>
        </p:nvSpPr>
        <p:spPr>
          <a:xfrm>
            <a:off x="8473228" y="3662485"/>
            <a:ext cx="1102046" cy="787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สสช. และสพร. ตรวจประเมิน ส่งคะแนนให้ สำนักงาน ก.พ.ร.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/>
              <a:cs typeface="TH SarabunPSK" panose="020B0500040200020003" pitchFamily="34" charset="-34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F0045AFB-57BF-E770-C3DD-A0A92A9FE6B0}"/>
              </a:ext>
            </a:extLst>
          </p:cNvPr>
          <p:cNvSpPr/>
          <p:nvPr/>
        </p:nvSpPr>
        <p:spPr>
          <a:xfrm>
            <a:off x="8887501" y="1725237"/>
            <a:ext cx="274926" cy="274956"/>
          </a:xfrm>
          <a:prstGeom prst="ellipse">
            <a:avLst/>
          </a:prstGeom>
          <a:solidFill>
            <a:srgbClr val="00CC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cxnSp>
        <p:nvCxnSpPr>
          <p:cNvPr id="106" name="Straight Arrow Connector 152">
            <a:extLst>
              <a:ext uri="{FF2B5EF4-FFF2-40B4-BE49-F238E27FC236}">
                <a16:creationId xmlns:a16="http://schemas.microsoft.com/office/drawing/2014/main" id="{CB9895DE-7D65-FC3D-A4B9-352E6BB3845E}"/>
              </a:ext>
            </a:extLst>
          </p:cNvPr>
          <p:cNvCxnSpPr>
            <a:cxnSpLocks/>
          </p:cNvCxnSpPr>
          <p:nvPr/>
        </p:nvCxnSpPr>
        <p:spPr>
          <a:xfrm flipV="1">
            <a:off x="9018675" y="2093935"/>
            <a:ext cx="0" cy="924533"/>
          </a:xfrm>
          <a:prstGeom prst="straightConnector1">
            <a:avLst/>
          </a:prstGeom>
          <a:noFill/>
          <a:ln w="25400" cap="flat" cmpd="sng" algn="ctr">
            <a:solidFill>
              <a:srgbClr val="00CC99"/>
            </a:solidFill>
            <a:prstDash val="solid"/>
            <a:miter lim="800000"/>
            <a:tailEnd type="arrow"/>
          </a:ln>
          <a:effectLst/>
        </p:spPr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25F5BE95-B843-9B8E-1E83-CEC8520F746F}"/>
              </a:ext>
            </a:extLst>
          </p:cNvPr>
          <p:cNvSpPr txBox="1"/>
          <p:nvPr/>
        </p:nvSpPr>
        <p:spPr>
          <a:xfrm>
            <a:off x="7365329" y="1425165"/>
            <a:ext cx="1161408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ประสานระหว่างกัน</a:t>
            </a:r>
            <a:endParaRPr kumimoji="0" lang="ko-KR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B28E9D13-F9B5-D513-C6F1-92668D48A2A2}"/>
              </a:ext>
            </a:extLst>
          </p:cNvPr>
          <p:cNvSpPr txBox="1"/>
          <p:nvPr/>
        </p:nvSpPr>
        <p:spPr>
          <a:xfrm>
            <a:off x="8627831" y="1300968"/>
            <a:ext cx="82779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ส.ค. 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67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pic>
        <p:nvPicPr>
          <p:cNvPr id="116" name="Picture 115" descr="A thumb up symbol with a black background&#10;&#10;Description automatically generated">
            <a:extLst>
              <a:ext uri="{FF2B5EF4-FFF2-40B4-BE49-F238E27FC236}">
                <a16:creationId xmlns:a16="http://schemas.microsoft.com/office/drawing/2014/main" id="{94F70A27-9C48-AFBD-0D1F-08092F6B0C8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811" y="3117644"/>
            <a:ext cx="495002" cy="492658"/>
          </a:xfrm>
          <a:prstGeom prst="rect">
            <a:avLst/>
          </a:prstGeom>
        </p:spPr>
      </p:pic>
      <p:pic>
        <p:nvPicPr>
          <p:cNvPr id="111" name="Picture 110" descr="A yellow and black image&#10;&#10;Description automatically generated">
            <a:extLst>
              <a:ext uri="{FF2B5EF4-FFF2-40B4-BE49-F238E27FC236}">
                <a16:creationId xmlns:a16="http://schemas.microsoft.com/office/drawing/2014/main" id="{470FE243-7EAE-6771-A831-5272C86EACA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16243" y="4614227"/>
            <a:ext cx="386547" cy="367691"/>
          </a:xfrm>
          <a:prstGeom prst="rect">
            <a:avLst/>
          </a:prstGeom>
        </p:spPr>
      </p:pic>
      <p:sp>
        <p:nvSpPr>
          <p:cNvPr id="112" name="Rectangle 111">
            <a:extLst>
              <a:ext uri="{FF2B5EF4-FFF2-40B4-BE49-F238E27FC236}">
                <a16:creationId xmlns:a16="http://schemas.microsoft.com/office/drawing/2014/main" id="{B827E63A-40DC-6B63-3E02-C1B10A7E2179}"/>
              </a:ext>
            </a:extLst>
          </p:cNvPr>
          <p:cNvSpPr/>
          <p:nvPr/>
        </p:nvSpPr>
        <p:spPr>
          <a:xfrm>
            <a:off x="216891" y="1071795"/>
            <a:ext cx="9217024" cy="5739684"/>
          </a:xfrm>
          <a:prstGeom prst="rect">
            <a:avLst/>
          </a:prstGeom>
          <a:solidFill>
            <a:schemeClr val="accent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104FC0-F8DE-4089-7DC1-AC0EE330C9C1}"/>
              </a:ext>
            </a:extLst>
          </p:cNvPr>
          <p:cNvSpPr txBox="1"/>
          <p:nvPr/>
        </p:nvSpPr>
        <p:spPr>
          <a:xfrm>
            <a:off x="477179" y="293904"/>
            <a:ext cx="1108515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 </a:t>
            </a: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</a:t>
            </a: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 </a:t>
            </a: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ร้อยละชุดข้อมูลเปิดที่เป็นไปตามมาตรฐานในระบบบัญชีข้อมูลภาครัฐ (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GD Catalog)</a:t>
            </a:r>
            <a:endParaRPr kumimoji="0" lang="th-TH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  <a:sym typeface="Symbol" panose="05050102010706020507" pitchFamily="18" charset="2"/>
            </a:endParaRPr>
          </a:p>
        </p:txBody>
      </p:sp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8B2DE1D0-11E6-61E1-AD03-57DB22EF72D1}"/>
              </a:ext>
            </a:extLst>
          </p:cNvPr>
          <p:cNvSpPr/>
          <p:nvPr/>
        </p:nvSpPr>
        <p:spPr>
          <a:xfrm>
            <a:off x="180425" y="866975"/>
            <a:ext cx="4023259" cy="431706"/>
          </a:xfrm>
          <a:prstGeom prst="homePlat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3A65BE1-A7D8-9E5E-43BE-E771BB85852D}"/>
              </a:ext>
            </a:extLst>
          </p:cNvPr>
          <p:cNvSpPr txBox="1"/>
          <p:nvPr/>
        </p:nvSpPr>
        <p:spPr>
          <a:xfrm>
            <a:off x="188402" y="943239"/>
            <a:ext cx="3843585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marR="0" lvl="0" indent="-1778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ปฏิทินการประเมินส่วนราชการฯ และองค์การมหาชน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8643570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8DE7ED-AF7A-EF0B-F4A4-037A1077CD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3" name="AutoShape 42">
            <a:extLst>
              <a:ext uri="{FF2B5EF4-FFF2-40B4-BE49-F238E27FC236}">
                <a16:creationId xmlns:a16="http://schemas.microsoft.com/office/drawing/2014/main" id="{58E585AD-60A9-07AD-92AE-5D92A6687E07}"/>
              </a:ext>
            </a:extLst>
          </p:cNvPr>
          <p:cNvSpPr>
            <a:spLocks noChangeArrowheads="1"/>
          </p:cNvSpPr>
          <p:nvPr/>
        </p:nvSpPr>
        <p:spPr bwMode="gray">
          <a:xfrm>
            <a:off x="857426" y="2702091"/>
            <a:ext cx="8333228" cy="145381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45AB7D"/>
            </a:solidFill>
            <a:round/>
            <a:headEnd/>
            <a:tailEnd/>
          </a:ln>
          <a:effectLst>
            <a:outerShdw dist="99190" dir="2388334" algn="ctr" rotWithShape="0">
              <a:srgbClr val="DDDDDD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1734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AutoShape 43">
            <a:extLst>
              <a:ext uri="{FF2B5EF4-FFF2-40B4-BE49-F238E27FC236}">
                <a16:creationId xmlns:a16="http://schemas.microsoft.com/office/drawing/2014/main" id="{A5B3783E-10E3-9AD9-7138-6AABD925DF53}"/>
              </a:ext>
            </a:extLst>
          </p:cNvPr>
          <p:cNvSpPr>
            <a:spLocks noChangeArrowheads="1"/>
          </p:cNvSpPr>
          <p:nvPr/>
        </p:nvSpPr>
        <p:spPr bwMode="gray">
          <a:xfrm>
            <a:off x="476428" y="2622100"/>
            <a:ext cx="685800" cy="685800"/>
          </a:xfrm>
          <a:prstGeom prst="diamond">
            <a:avLst/>
          </a:prstGeom>
          <a:solidFill>
            <a:srgbClr val="45AB7D"/>
          </a:solidFill>
          <a:ln w="25400" algn="ctr">
            <a:solidFill>
              <a:srgbClr val="FFFFFF"/>
            </a:solidFill>
            <a:miter lim="800000"/>
            <a:headEnd/>
            <a:tailEnd/>
          </a:ln>
          <a:effectLst>
            <a:outerShdw dist="63500" dir="221219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1734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 Box 44">
            <a:extLst>
              <a:ext uri="{FF2B5EF4-FFF2-40B4-BE49-F238E27FC236}">
                <a16:creationId xmlns:a16="http://schemas.microsoft.com/office/drawing/2014/main" id="{4622A8A2-D7D5-BE4A-AB29-17DB2A74CAF9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316216" y="2702091"/>
            <a:ext cx="7893099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แนวทางการประเมินองค์ประกอบที่ 2 การประเมินศักยภาพในการดำเนินงาน (</a:t>
            </a:r>
            <a:r>
              <a:rPr kumimoji="0" lang="en-GB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Potential Base) </a:t>
            </a:r>
            <a:r>
              <a:rPr kumimoji="0" lang="th-TH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ประจำปีงบประมาณ พ.ศ. 2567 ของส่วนราชการและองค์การมหาชน</a:t>
            </a:r>
          </a:p>
        </p:txBody>
      </p:sp>
      <p:sp>
        <p:nvSpPr>
          <p:cNvPr id="6" name="Text Box 45">
            <a:extLst>
              <a:ext uri="{FF2B5EF4-FFF2-40B4-BE49-F238E27FC236}">
                <a16:creationId xmlns:a16="http://schemas.microsoft.com/office/drawing/2014/main" id="{6FB945AC-8B8D-77C6-2E79-81C759A2C3E5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30416" y="2720525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2457" dir="9843276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EF8A91-7295-E942-48B1-F54AD2DAD638}"/>
              </a:ext>
            </a:extLst>
          </p:cNvPr>
          <p:cNvSpPr txBox="1"/>
          <p:nvPr/>
        </p:nvSpPr>
        <p:spPr>
          <a:xfrm>
            <a:off x="857426" y="5003462"/>
            <a:ext cx="89421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โดย  นางสาวดารารัตน์ โฆษิตพิพัฒน์ </a:t>
            </a:r>
          </a:p>
          <a:p>
            <a:pPr marL="449263" marR="0" lvl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ผู้อำนวยการกองติดตาม ตรวจสอบ และประเมินผลการพัฒนาระบบราชการ สำนักงาน </a:t>
            </a:r>
            <a:r>
              <a:rPr kumimoji="0" lang="th-TH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ก.พ.ร</a:t>
            </a:r>
            <a:r>
              <a:rPr kumimoji="0" lang="th-TH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</a:t>
            </a:r>
            <a:endParaRPr kumimoji="0" lang="en-US" altLang="en-US" sz="2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969472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394D55-441B-DAAC-093C-51B874650E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84FFC59-837A-6F24-25D3-9AD78DB7BFAA}"/>
              </a:ext>
            </a:extLst>
          </p:cNvPr>
          <p:cNvSpPr/>
          <p:nvPr/>
        </p:nvSpPr>
        <p:spPr>
          <a:xfrm>
            <a:off x="184919" y="965377"/>
            <a:ext cx="11830153" cy="5785612"/>
          </a:xfrm>
          <a:prstGeom prst="roundRect">
            <a:avLst>
              <a:gd name="adj" fmla="val 5866"/>
            </a:avLst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3A65BE1-A7D8-9E5E-43BE-E771BB85852D}"/>
              </a:ext>
            </a:extLst>
          </p:cNvPr>
          <p:cNvSpPr txBox="1"/>
          <p:nvPr/>
        </p:nvSpPr>
        <p:spPr>
          <a:xfrm>
            <a:off x="388024" y="250998"/>
            <a:ext cx="110851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 (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จำนวนชุดข้อมูลหลักของหน่วยงาน (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Master Data)</a:t>
            </a:r>
            <a:endParaRPr kumimoji="0" lang="th-TH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D88451B7-0B3F-4353-D5AF-4DFE053AA096}"/>
              </a:ext>
            </a:extLst>
          </p:cNvPr>
          <p:cNvSpPr/>
          <p:nvPr/>
        </p:nvSpPr>
        <p:spPr>
          <a:xfrm>
            <a:off x="297180" y="1422400"/>
            <a:ext cx="11532172" cy="5275370"/>
          </a:xfrm>
          <a:prstGeom prst="roundRect">
            <a:avLst>
              <a:gd name="adj" fmla="val 3667"/>
            </a:avLst>
          </a:prstGeom>
          <a:noFill/>
          <a:ln>
            <a:solidFill>
              <a:srgbClr val="5683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391F1B8-D420-78EF-59A9-E1CB77440FF5}"/>
              </a:ext>
            </a:extLst>
          </p:cNvPr>
          <p:cNvGrpSpPr/>
          <p:nvPr/>
        </p:nvGrpSpPr>
        <p:grpSpPr>
          <a:xfrm>
            <a:off x="3448655" y="980617"/>
            <a:ext cx="5201235" cy="950018"/>
            <a:chOff x="5405120" y="2219370"/>
            <a:chExt cx="1999507" cy="950018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2EFA50E9-9199-4444-008D-1B0AAE1D777B}"/>
                </a:ext>
              </a:extLst>
            </p:cNvPr>
            <p:cNvSpPr/>
            <p:nvPr/>
          </p:nvSpPr>
          <p:spPr>
            <a:xfrm>
              <a:off x="5405120" y="2219370"/>
              <a:ext cx="1999507" cy="788943"/>
            </a:xfrm>
            <a:prstGeom prst="roundRect">
              <a:avLst>
                <a:gd name="adj" fmla="val 34572"/>
              </a:avLst>
            </a:prstGeom>
            <a:solidFill>
              <a:srgbClr val="1360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55D099A-04FD-439C-E75B-9066548C67BC}"/>
                </a:ext>
              </a:extLst>
            </p:cNvPr>
            <p:cNvSpPr txBox="1"/>
            <p:nvPr/>
          </p:nvSpPr>
          <p:spPr>
            <a:xfrm>
              <a:off x="5498457" y="2375901"/>
              <a:ext cx="1825079" cy="7934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ource Sans Pro" panose="020B0503030403020204" pitchFamily="34" charset="0"/>
                  <a:cs typeface="TH SarabunPSK" panose="020B0500040200020003" pitchFamily="34" charset="-34"/>
                </a:rPr>
                <a:t>ชุดข้อมูลหลักของหน่วยงาน (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ource Sans Pro" panose="020B0503030403020204" pitchFamily="34" charset="0"/>
                  <a:cs typeface="TH SarabunPSK" panose="020B0500040200020003" pitchFamily="34" charset="-34"/>
                </a:rPr>
                <a:t>Master Data)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FD37C5E-32E9-43D1-E29E-7FAF0AD6CE64}"/>
              </a:ext>
            </a:extLst>
          </p:cNvPr>
          <p:cNvSpPr txBox="1"/>
          <p:nvPr/>
        </p:nvSpPr>
        <p:spPr>
          <a:xfrm>
            <a:off x="398185" y="2095222"/>
            <a:ext cx="2994974" cy="3041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rPr>
              <a:t>คัดเลือกชุดข้อมูล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rPr>
              <a:t>ที่สอดคล้องกับ</a:t>
            </a:r>
          </a:p>
          <a:p>
            <a:pPr marL="342900" marR="0" lvl="0" indent="-34290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rPr>
              <a:t>เป็นไปตาม พรบ. การปฏิบัติราชการ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rPr>
            </a:b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rPr>
              <a:t>ทางอิเล็กทรอนิกส์ พ.ศ. 2565 มาตรา 13 การแสดงใบอนุญาตโดยวิธีการ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rPr>
            </a:b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rPr>
              <a:t>ทางอิเล็กทรอนิกส์</a:t>
            </a:r>
          </a:p>
          <a:p>
            <a:pPr marL="342900" marR="0" lvl="0" indent="-34290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rPr>
              <a:t>แผนพัฒนารัฐบาลดิจิทัลของประเทศไทย พ.ศ. 2566-2570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rPr>
              <a:t>Focus Areas 10 Domain </a:t>
            </a:r>
          </a:p>
          <a:p>
            <a:pPr marL="342900" marR="0" lvl="0" indent="-34290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rPr>
              <a:t>ข้อมูลสามารถแลกเปลี่ยนระหว่างหน่วยงานภาครัฐ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rPr>
              <a:t> (G2G)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rPr>
              <a:t> และสามารถให้ประชาชน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rPr>
              <a:t> (G2C)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rPr>
              <a:t>หรือผู้ประกอบการ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rPr>
              <a:t>(G2B)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rPr>
              <a:t>ตรวจสอบข้อมูลได้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rPr>
              <a:t> </a:t>
            </a:r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H SarabunPSK" panose="020B0500040200020003" pitchFamily="34" charset="-34"/>
              <a:ea typeface="Source Sans Pro" panose="020B0503030403020204" pitchFamily="34" charset="0"/>
              <a:cs typeface="TH SarabunPSK" panose="020B0500040200020003" pitchFamily="34" charset="-3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rPr>
              <a:t>เป็นชุดข้อมูลหลักตามที่คณะกรรมการพัฒนารัฐบาลดิจิทัลกำหนด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rPr>
              <a:t>(31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rPr>
              <a:t>ชุดข้อมูล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rPr>
              <a:t>)</a:t>
            </a:r>
          </a:p>
          <a:p>
            <a:pPr marL="342900" marR="0" lvl="0" indent="-34290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rPr>
              <a:t>ชุดข้อมูลมีการใช้ประโยชน์จากหน่วยงานอื่น</a:t>
            </a:r>
          </a:p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H SarabunPSK" panose="020B0500040200020003" pitchFamily="34" charset="-34"/>
              <a:ea typeface="Source Sans Pro" panose="020B0503030403020204" pitchFamily="34" charset="0"/>
              <a:cs typeface="TH SarabunPSK" panose="020B0500040200020003" pitchFamily="34" charset="-34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E25B469-761E-CD14-BB01-3B996AADEFB0}"/>
              </a:ext>
            </a:extLst>
          </p:cNvPr>
          <p:cNvGrpSpPr/>
          <p:nvPr/>
        </p:nvGrpSpPr>
        <p:grpSpPr>
          <a:xfrm>
            <a:off x="4790160" y="2402165"/>
            <a:ext cx="2182219" cy="2013284"/>
            <a:chOff x="4066136" y="3867212"/>
            <a:chExt cx="1844666" cy="1005226"/>
          </a:xfrm>
        </p:grpSpPr>
        <p:sp>
          <p:nvSpPr>
            <p:cNvPr id="4" name="สี่เหลี่ยมผืนผ้า: มุมมน 5">
              <a:extLst>
                <a:ext uri="{FF2B5EF4-FFF2-40B4-BE49-F238E27FC236}">
                  <a16:creationId xmlns:a16="http://schemas.microsoft.com/office/drawing/2014/main" id="{F84AB134-E9E5-6801-3D59-D59AD380C74C}"/>
                </a:ext>
              </a:extLst>
            </p:cNvPr>
            <p:cNvSpPr/>
            <p:nvPr/>
          </p:nvSpPr>
          <p:spPr>
            <a:xfrm>
              <a:off x="4141996" y="3867212"/>
              <a:ext cx="1732655" cy="1005226"/>
            </a:xfrm>
            <a:prstGeom prst="roundRect">
              <a:avLst>
                <a:gd name="adj" fmla="val 5827"/>
              </a:avLst>
            </a:prstGeom>
            <a:noFill/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2571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F9F32DA-D572-44A2-F90E-454E3BA13316}"/>
                </a:ext>
              </a:extLst>
            </p:cNvPr>
            <p:cNvSpPr txBox="1"/>
            <p:nvPr/>
          </p:nvSpPr>
          <p:spPr>
            <a:xfrm>
              <a:off x="4066136" y="4005853"/>
              <a:ext cx="1844666" cy="813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ource Sans Pro" panose="020B0503030403020204" pitchFamily="34" charset="0"/>
                  <a:cs typeface="TH SarabunPSK" panose="020B0500040200020003" pitchFamily="34" charset="-34"/>
                </a:rPr>
                <a:t>ยกระดับ</a:t>
              </a:r>
              <a:endPara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ource Sans Pro" panose="020B0503030403020204" pitchFamily="34" charset="0"/>
                  <a:cs typeface="TH SarabunPSK" panose="020B0500040200020003" pitchFamily="34" charset="-34"/>
                </a:rPr>
                <a:t>ชุดข้อมูล</a:t>
              </a:r>
              <a:b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ource Sans Pro" panose="020B0503030403020204" pitchFamily="34" charset="0"/>
                  <a:cs typeface="TH SarabunPSK" panose="020B0500040200020003" pitchFamily="34" charset="-34"/>
                </a:rPr>
              </a:b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ource Sans Pro" panose="020B0503030403020204" pitchFamily="34" charset="0"/>
                  <a:cs typeface="TH SarabunPSK" panose="020B0500040200020003" pitchFamily="34" charset="-34"/>
                </a:rPr>
                <a:t>ที่เกี่ยวข้อง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highlight>
                    <a:srgbClr val="FFFF00"/>
                  </a:highlight>
                  <a:uLnTx/>
                  <a:uFillTx/>
                  <a:latin typeface="TH SarabunPSK" panose="020B0500040200020003" pitchFamily="34" charset="-34"/>
                  <a:ea typeface="Source Sans Pro" panose="020B0503030403020204" pitchFamily="34" charset="0"/>
                  <a:cs typeface="TH SarabunPSK" panose="020B0500040200020003" pitchFamily="34" charset="-34"/>
                </a:rPr>
                <a:t>(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highlight>
                    <a:srgbClr val="FFFF00"/>
                  </a:highlight>
                  <a:uLnTx/>
                  <a:uFillTx/>
                  <a:latin typeface="TH SarabunPSK" panose="020B0500040200020003" pitchFamily="34" charset="-34"/>
                  <a:ea typeface="Source Sans Pro" panose="020B0503030403020204" pitchFamily="34" charset="0"/>
                  <a:cs typeface="TH SarabunPSK" panose="020B0500040200020003" pitchFamily="34" charset="-34"/>
                </a:rPr>
                <a:t>X </a:t>
              </a: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highlight>
                    <a:srgbClr val="FFFF00"/>
                  </a:highlight>
                  <a:uLnTx/>
                  <a:uFillTx/>
                  <a:latin typeface="TH SarabunPSK" panose="020B0500040200020003" pitchFamily="34" charset="-34"/>
                  <a:ea typeface="Source Sans Pro" panose="020B0503030403020204" pitchFamily="34" charset="0"/>
                  <a:cs typeface="TH SarabunPSK" panose="020B0500040200020003" pitchFamily="34" charset="-34"/>
                </a:rPr>
                <a:t>ชุดข้อมูล)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endParaRPr>
            </a:p>
          </p:txBody>
        </p:sp>
      </p:grp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E60F29A-597C-45AE-DAF3-597744D3337F}"/>
              </a:ext>
            </a:extLst>
          </p:cNvPr>
          <p:cNvCxnSpPr>
            <a:cxnSpLocks/>
          </p:cNvCxnSpPr>
          <p:nvPr/>
        </p:nvCxnSpPr>
        <p:spPr>
          <a:xfrm>
            <a:off x="3448655" y="3034429"/>
            <a:ext cx="1224000" cy="0"/>
          </a:xfrm>
          <a:prstGeom prst="straightConnector1">
            <a:avLst/>
          </a:prstGeom>
          <a:ln w="12700"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1C6FB2A-9E8C-1F7E-6A75-855C6AA7D096}"/>
              </a:ext>
            </a:extLst>
          </p:cNvPr>
          <p:cNvGrpSpPr/>
          <p:nvPr/>
        </p:nvGrpSpPr>
        <p:grpSpPr>
          <a:xfrm>
            <a:off x="8722071" y="1968549"/>
            <a:ext cx="2743201" cy="1671120"/>
            <a:chOff x="4086995" y="3867212"/>
            <a:chExt cx="1844666" cy="904220"/>
          </a:xfrm>
          <a:solidFill>
            <a:srgbClr val="00B050"/>
          </a:solidFill>
        </p:grpSpPr>
        <p:sp>
          <p:nvSpPr>
            <p:cNvPr id="25" name="สี่เหลี่ยมผืนผ้า: มุมมน 5">
              <a:extLst>
                <a:ext uri="{FF2B5EF4-FFF2-40B4-BE49-F238E27FC236}">
                  <a16:creationId xmlns:a16="http://schemas.microsoft.com/office/drawing/2014/main" id="{EA9EDA3C-A6F4-1C4A-BD31-3E3F07BA95CB}"/>
                </a:ext>
              </a:extLst>
            </p:cNvPr>
            <p:cNvSpPr/>
            <p:nvPr/>
          </p:nvSpPr>
          <p:spPr>
            <a:xfrm>
              <a:off x="4141996" y="3867212"/>
              <a:ext cx="1732655" cy="904220"/>
            </a:xfrm>
            <a:prstGeom prst="roundRect">
              <a:avLst>
                <a:gd name="adj" fmla="val 5827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2571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F8919AF-2390-45C3-1700-9075D0DB7F48}"/>
                </a:ext>
              </a:extLst>
            </p:cNvPr>
            <p:cNvSpPr txBox="1"/>
            <p:nvPr/>
          </p:nvSpPr>
          <p:spPr>
            <a:xfrm>
              <a:off x="4086995" y="3963188"/>
              <a:ext cx="1844666" cy="777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ource Sans Pro" panose="020B0503030403020204" pitchFamily="34" charset="0"/>
                  <a:cs typeface="TH SarabunPSK" panose="020B0500040200020003" pitchFamily="34" charset="-34"/>
                </a:rPr>
                <a:t>ข้อมูลหลัก</a:t>
              </a:r>
              <a:br>
                <a:rPr kumimoji="0" lang="th-TH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ource Sans Pro" panose="020B0503030403020204" pitchFamily="34" charset="0"/>
                  <a:cs typeface="TH SarabunPSK" panose="020B0500040200020003" pitchFamily="34" charset="-34"/>
                </a:rPr>
              </a:br>
              <a:r>
                <a:rPr kumimoji="0" lang="th-TH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ource Sans Pro" panose="020B0503030403020204" pitchFamily="34" charset="0"/>
                  <a:cs typeface="TH SarabunPSK" panose="020B0500040200020003" pitchFamily="34" charset="-34"/>
                </a:rPr>
                <a:t>ของหน่วยงาน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ource Sans Pro" panose="020B0503030403020204" pitchFamily="34" charset="0"/>
                  <a:cs typeface="TH SarabunPSK" panose="020B0500040200020003" pitchFamily="34" charset="-34"/>
                </a:rPr>
                <a:t>(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ource Sans Pro" panose="020B0503030403020204" pitchFamily="34" charset="0"/>
                  <a:cs typeface="TH SarabunPSK" panose="020B0500040200020003" pitchFamily="34" charset="-34"/>
                </a:rPr>
                <a:t>Master Data</a:t>
              </a:r>
              <a:r>
                <a:rPr kumimoji="0" lang="th-TH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ource Sans Pro" panose="020B0503030403020204" pitchFamily="34" charset="0"/>
                  <a:cs typeface="TH SarabunPSK" panose="020B0500040200020003" pitchFamily="34" charset="-34"/>
                </a:rPr>
                <a:t>)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endParaRPr>
            </a:p>
          </p:txBody>
        </p:sp>
      </p:grp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1445D76-5FB9-31C3-F95E-AE8785032159}"/>
              </a:ext>
            </a:extLst>
          </p:cNvPr>
          <p:cNvCxnSpPr>
            <a:cxnSpLocks/>
          </p:cNvCxnSpPr>
          <p:nvPr/>
        </p:nvCxnSpPr>
        <p:spPr>
          <a:xfrm>
            <a:off x="7082005" y="3042071"/>
            <a:ext cx="1512000" cy="0"/>
          </a:xfrm>
          <a:prstGeom prst="straightConnector1">
            <a:avLst/>
          </a:prstGeom>
          <a:ln w="12700"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4995EACC-91A9-B776-5306-9F00C654D5D8}"/>
              </a:ext>
            </a:extLst>
          </p:cNvPr>
          <p:cNvSpPr txBox="1"/>
          <p:nvPr/>
        </p:nvSpPr>
        <p:spPr>
          <a:xfrm>
            <a:off x="7154444" y="2660346"/>
            <a:ext cx="1512312" cy="370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rPr>
              <a:t>พัฒนาเป็น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H SarabunPSK" panose="020B0500040200020003" pitchFamily="34" charset="-34"/>
              <a:ea typeface="Source Sans Pro" panose="020B0503030403020204" pitchFamily="34" charset="0"/>
              <a:cs typeface="TH SarabunPSK" panose="020B0500040200020003" pitchFamily="34" charset="-34"/>
            </a:endParaRPr>
          </a:p>
        </p:txBody>
      </p:sp>
      <p:sp>
        <p:nvSpPr>
          <p:cNvPr id="8" name="สี่เหลี่ยมผืนผ้า: มุมมน 5">
            <a:extLst>
              <a:ext uri="{FF2B5EF4-FFF2-40B4-BE49-F238E27FC236}">
                <a16:creationId xmlns:a16="http://schemas.microsoft.com/office/drawing/2014/main" id="{87CE69B7-F27D-3D96-D0D3-91F2B6437BCC}"/>
              </a:ext>
            </a:extLst>
          </p:cNvPr>
          <p:cNvSpPr/>
          <p:nvPr/>
        </p:nvSpPr>
        <p:spPr>
          <a:xfrm>
            <a:off x="372745" y="1990599"/>
            <a:ext cx="3010254" cy="3146290"/>
          </a:xfrm>
          <a:prstGeom prst="roundRect">
            <a:avLst>
              <a:gd name="adj" fmla="val 5827"/>
            </a:avLst>
          </a:prstGeom>
          <a:noFill/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E910EF-051C-FCE4-D2FC-FE8A9749FEC1}"/>
              </a:ext>
            </a:extLst>
          </p:cNvPr>
          <p:cNvSpPr txBox="1"/>
          <p:nvPr/>
        </p:nvSpPr>
        <p:spPr>
          <a:xfrm>
            <a:off x="8209342" y="3815785"/>
            <a:ext cx="3609913" cy="27058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th-TH"/>
            </a:defPPr>
            <a:lvl1pPr>
              <a:defRPr sz="11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844083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แนวทางการประเมินชุดข้อมูลที่ยกระดับเป็น </a:t>
            </a:r>
            <a:r>
              <a:rPr kumimoji="0" lang="en-US" sz="1400" b="1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Master Data</a:t>
            </a:r>
            <a:r>
              <a:rPr kumimoji="0" lang="th-TH" sz="1400" b="1" i="0" u="sng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</a:p>
          <a:p>
            <a:pPr marL="211021" marR="0" lvl="0" indent="-211021" algn="l" defTabSz="844083" rtl="0" eaLnBrk="1" fontAlgn="auto" latinLnBrk="0" hangingPunct="1">
              <a:lnSpc>
                <a:spcPct val="7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th-TH" sz="1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หน่วยงานที่เกี่ยวข้องดำเนินการพัฒนา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/</a:t>
            </a:r>
            <a:r>
              <a:rPr kumimoji="0" lang="th-TH" sz="1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ปรับปรุงชุดข้อมูล และดำเนินการตามแผนการดำเนินงานที่สำนักงานพัฒนารัฐบาลดิจิทัล (สพร.) กำหนด</a:t>
            </a:r>
            <a:endParaRPr kumimoji="0" lang="en-US" sz="1400" b="0" i="0" u="none" strike="noStrike" kern="1200" cap="none" spc="-3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211021" marR="0" lvl="0" indent="-211021" algn="l" defTabSz="844083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th-TH" sz="1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จัดทำคำอธิบายข้อมูลส่วนหลัก 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(Mandatory Metadata) 14 </a:t>
            </a:r>
            <a:r>
              <a:rPr kumimoji="0" lang="th-TH" sz="1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รายการตามมาตรฐานที่ สพร. กำหนด</a:t>
            </a:r>
          </a:p>
          <a:p>
            <a:pPr marL="211021" marR="0" lvl="0" indent="-211021" algn="l" defTabSz="844083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th-TH" sz="1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นำขึ้นระบบบัญชีข้อมูลของหน่วยงาน (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Agency Data Catalog)</a:t>
            </a:r>
            <a:endParaRPr kumimoji="0" lang="th-TH" sz="1400" b="0" i="0" u="none" strike="noStrike" kern="1200" cap="none" spc="-3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211021" marR="0" lvl="0" indent="-211021" algn="l" defTabSz="844083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th-TH" sz="1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จัดเก็บข้อมูลที่คัดเลือกในรูปแบบดิจิทัล โดยกรณีที่เป็นใบอนุญาต ให้อ้างอิง วิธีการทางอิเล็กทรอนิกส์ ข้อ 5 “การจัดทำฐานข้อมูลใบอนุญาตที่กฎหมายกำหนดฯ”</a:t>
            </a:r>
          </a:p>
          <a:p>
            <a:pPr marL="211021" marR="0" lvl="0" indent="-211021" algn="l" defTabSz="844083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th-TH" sz="14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คุณภาพทุกชุดข้อมูลต้องเป็นประเภท </a:t>
            </a:r>
            <a:r>
              <a:rPr kumimoji="0" lang="en-US" sz="14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Structure Data </a:t>
            </a:r>
            <a:r>
              <a:rPr kumimoji="0" lang="th-TH" sz="14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และมีคุณลักษณะชุดข้อมูลที่เป็น </a:t>
            </a:r>
            <a:r>
              <a:rPr kumimoji="0" lang="en-US" sz="14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Machine Readable </a:t>
            </a:r>
            <a:r>
              <a:rPr kumimoji="0" lang="th-TH" sz="14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เท่านั้น</a:t>
            </a:r>
          </a:p>
          <a:p>
            <a:pPr marL="211021" marR="0" lvl="0" indent="-211021" algn="l" defTabSz="844083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th-TH" sz="1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พัฒนาชุดข้อมูลหลักของหน่วยงานให้เป็นปัจจุบัน</a:t>
            </a:r>
          </a:p>
          <a:p>
            <a:pPr marL="211021" marR="0" lvl="0" indent="-211021" algn="l" defTabSz="844083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th-TH" sz="1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เปิดเผยให้ประชาชน/ผู้ประกอบการสามารถตรวจสอบข้อมูลได้</a:t>
            </a:r>
          </a:p>
          <a:p>
            <a:pPr marL="211021" marR="0" lvl="0" indent="-211021" algn="l" defTabSz="844083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th-TH" sz="1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มีช่องทาง (แพลตฟอร์มดิจิทัลกลาง) ที่สามารถให้หน่วยงานอื่นเชื่อมโยงข้อมูลระหว่างกันได้</a:t>
            </a:r>
            <a:endParaRPr kumimoji="0" lang="th-TH" sz="1400" b="0" i="0" u="none" strike="sngStrike" kern="1200" cap="none" spc="-3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211021" marR="0" lvl="0" indent="-211021" algn="l" defTabSz="844083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th-TH" sz="1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มีการรวบรวม/วิเคราะห์สถิติการใช้งานข้อมูล และเสนอแนวทางการสนับสนุนให้มีการนำข้อมูลไปใช้ประโยชน์มากขึ้น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C24EAD-5BA2-ECB6-2923-A836E066B3A0}"/>
              </a:ext>
            </a:extLst>
          </p:cNvPr>
          <p:cNvSpPr txBox="1"/>
          <p:nvPr/>
        </p:nvSpPr>
        <p:spPr>
          <a:xfrm>
            <a:off x="4416870" y="4469857"/>
            <a:ext cx="2892234" cy="455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rPr>
              <a:t>แผนพัฒนารัฐบาลดิจิทัลของประเทศไทย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rPr>
            </a:b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rPr>
              <a:t>พ.ศ. 2566-2570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Source Sans Pro" panose="020B0503030403020204" pitchFamily="34" charset="0"/>
                <a:cs typeface="TH SarabunPSK" panose="020B0500040200020003" pitchFamily="34" charset="-34"/>
              </a:rPr>
              <a:t>Focus Areas 10 Domain 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C2031D86-8552-4844-EC6E-F9EAD87155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4458120" y="4908915"/>
            <a:ext cx="2846297" cy="35503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17F83F7-33C9-E228-E198-625A384BF9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150"/>
          <a:stretch/>
        </p:blipFill>
        <p:spPr>
          <a:xfrm>
            <a:off x="4448127" y="5300499"/>
            <a:ext cx="2846296" cy="3561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4F84606-B86D-5DF6-0BFF-095FB23C05EE}"/>
              </a:ext>
            </a:extLst>
          </p:cNvPr>
          <p:cNvGrpSpPr/>
          <p:nvPr/>
        </p:nvGrpSpPr>
        <p:grpSpPr>
          <a:xfrm>
            <a:off x="1172729" y="4840449"/>
            <a:ext cx="1165093" cy="549254"/>
            <a:chOff x="890493" y="5809711"/>
            <a:chExt cx="1165093" cy="54925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83ABFC7-8E55-BCFB-EA3D-D0493E6980B2}"/>
                </a:ext>
              </a:extLst>
            </p:cNvPr>
            <p:cNvSpPr/>
            <p:nvPr/>
          </p:nvSpPr>
          <p:spPr>
            <a:xfrm>
              <a:off x="890493" y="5809711"/>
              <a:ext cx="1165093" cy="54925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8085751-3D3D-2439-3C8C-D164EA1A0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944" y="5937696"/>
              <a:ext cx="360876" cy="303520"/>
            </a:xfrm>
            <a:prstGeom prst="rect">
              <a:avLst/>
            </a:prstGeom>
          </p:spPr>
        </p:pic>
        <p:pic>
          <p:nvPicPr>
            <p:cNvPr id="12" name="Picture 2" descr="สำนักงานพัฒนารัฐบาลดิจิทัล (องค์การมหาชน) สพร. หรือ DGA">
              <a:extLst>
                <a:ext uri="{FF2B5EF4-FFF2-40B4-BE49-F238E27FC236}">
                  <a16:creationId xmlns:a16="http://schemas.microsoft.com/office/drawing/2014/main" id="{D67579F6-6068-6FDA-AE54-1545B9BC94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9128" y="5947738"/>
              <a:ext cx="524737" cy="300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385921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394D55-441B-DAAC-093C-51B874650E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94520" y="6564583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84FFC59-837A-6F24-25D3-9AD78DB7BFAA}"/>
              </a:ext>
            </a:extLst>
          </p:cNvPr>
          <p:cNvSpPr/>
          <p:nvPr/>
        </p:nvSpPr>
        <p:spPr>
          <a:xfrm>
            <a:off x="184919" y="939977"/>
            <a:ext cx="11830153" cy="5785612"/>
          </a:xfrm>
          <a:prstGeom prst="roundRect">
            <a:avLst>
              <a:gd name="adj" fmla="val 5866"/>
            </a:avLst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3A65BE1-A7D8-9E5E-43BE-E771BB85852D}"/>
              </a:ext>
            </a:extLst>
          </p:cNvPr>
          <p:cNvSpPr txBox="1"/>
          <p:nvPr/>
        </p:nvSpPr>
        <p:spPr>
          <a:xfrm>
            <a:off x="388024" y="250998"/>
            <a:ext cx="1108515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 </a:t>
            </a: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</a:t>
            </a: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 </a:t>
            </a: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จำนวนชุดข้อมูลหลักของหน่วยงาน (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Master Data)</a:t>
            </a: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endParaRPr kumimoji="0" lang="th-TH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  <a:sym typeface="Symbol" panose="05050102010706020507" pitchFamily="18" charset="2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D88451B7-0B3F-4353-D5AF-4DFE053AA096}"/>
              </a:ext>
            </a:extLst>
          </p:cNvPr>
          <p:cNvSpPr/>
          <p:nvPr/>
        </p:nvSpPr>
        <p:spPr>
          <a:xfrm>
            <a:off x="297180" y="1263868"/>
            <a:ext cx="11532172" cy="5343134"/>
          </a:xfrm>
          <a:prstGeom prst="roundRect">
            <a:avLst>
              <a:gd name="adj" fmla="val 3667"/>
            </a:avLst>
          </a:prstGeom>
          <a:noFill/>
          <a:ln>
            <a:solidFill>
              <a:srgbClr val="5683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391F1B8-D420-78EF-59A9-E1CB77440FF5}"/>
              </a:ext>
            </a:extLst>
          </p:cNvPr>
          <p:cNvGrpSpPr/>
          <p:nvPr/>
        </p:nvGrpSpPr>
        <p:grpSpPr>
          <a:xfrm>
            <a:off x="2210767" y="969795"/>
            <a:ext cx="7698664" cy="616022"/>
            <a:chOff x="5389873" y="2219370"/>
            <a:chExt cx="2051327" cy="788943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2EFA50E9-9199-4444-008D-1B0AAE1D777B}"/>
                </a:ext>
              </a:extLst>
            </p:cNvPr>
            <p:cNvSpPr/>
            <p:nvPr/>
          </p:nvSpPr>
          <p:spPr>
            <a:xfrm>
              <a:off x="5405120" y="2219370"/>
              <a:ext cx="1999507" cy="788943"/>
            </a:xfrm>
            <a:prstGeom prst="roundRect">
              <a:avLst>
                <a:gd name="adj" fmla="val 34572"/>
              </a:avLst>
            </a:prstGeom>
            <a:solidFill>
              <a:srgbClr val="1360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55D099A-04FD-439C-E75B-9066548C67BC}"/>
                </a:ext>
              </a:extLst>
            </p:cNvPr>
            <p:cNvSpPr txBox="1"/>
            <p:nvPr/>
          </p:nvSpPr>
          <p:spPr>
            <a:xfrm>
              <a:off x="5389873" y="2374516"/>
              <a:ext cx="2051327" cy="448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ource Sans Pro" panose="020B0503030403020204" pitchFamily="34" charset="0"/>
                  <a:cs typeface="TH SarabunPSK" panose="020B0500040200020003" pitchFamily="34" charset="-34"/>
                </a:rPr>
                <a:t>ชุดข้อมูลหลักตามที่คณะกรรมการพัฒนารัฐบาลดิจิทัลกำหนด (31 ชุดข้อมูล)</a:t>
              </a:r>
            </a:p>
          </p:txBody>
        </p:sp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26B1D7D-0027-7F56-2615-F0E6B93E07C2}"/>
              </a:ext>
            </a:extLst>
          </p:cNvPr>
          <p:cNvGraphicFramePr>
            <a:graphicFrameLocks noGrp="1"/>
          </p:cNvGraphicFramePr>
          <p:nvPr/>
        </p:nvGraphicFramePr>
        <p:xfrm>
          <a:off x="395025" y="1760118"/>
          <a:ext cx="5700977" cy="47840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653">
                  <a:extLst>
                    <a:ext uri="{9D8B030D-6E8A-4147-A177-3AD203B41FA5}">
                      <a16:colId xmlns:a16="http://schemas.microsoft.com/office/drawing/2014/main" val="1423603808"/>
                    </a:ext>
                  </a:extLst>
                </a:gridCol>
                <a:gridCol w="1714562">
                  <a:extLst>
                    <a:ext uri="{9D8B030D-6E8A-4147-A177-3AD203B41FA5}">
                      <a16:colId xmlns:a16="http://schemas.microsoft.com/office/drawing/2014/main" val="2804002816"/>
                    </a:ext>
                  </a:extLst>
                </a:gridCol>
                <a:gridCol w="2009945">
                  <a:extLst>
                    <a:ext uri="{9D8B030D-6E8A-4147-A177-3AD203B41FA5}">
                      <a16:colId xmlns:a16="http://schemas.microsoft.com/office/drawing/2014/main" val="2266132797"/>
                    </a:ext>
                  </a:extLst>
                </a:gridCol>
                <a:gridCol w="1070517">
                  <a:extLst>
                    <a:ext uri="{9D8B030D-6E8A-4147-A177-3AD203B41FA5}">
                      <a16:colId xmlns:a16="http://schemas.microsoft.com/office/drawing/2014/main" val="1046620117"/>
                    </a:ext>
                  </a:extLst>
                </a:gridCol>
                <a:gridCol w="587300">
                  <a:extLst>
                    <a:ext uri="{9D8B030D-6E8A-4147-A177-3AD203B41FA5}">
                      <a16:colId xmlns:a16="http://schemas.microsoft.com/office/drawing/2014/main" val="3481373610"/>
                    </a:ext>
                  </a:extLst>
                </a:gridCol>
              </a:tblGrid>
              <a:tr h="185624">
                <a:tc>
                  <a:txBody>
                    <a:bodyPr/>
                    <a:lstStyle/>
                    <a:p>
                      <a:pPr algn="ctr" fontAlgn="b">
                        <a:lnSpc>
                          <a:spcPct val="85000"/>
                        </a:lnSpc>
                      </a:pPr>
                      <a:r>
                        <a:rPr lang="th-TH" sz="10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ลำดับ</a:t>
                      </a:r>
                      <a:endParaRPr lang="th-TH" sz="10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5000"/>
                        </a:lnSpc>
                      </a:pPr>
                      <a:r>
                        <a:rPr lang="th-TH" sz="10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หน่วยงาน</a:t>
                      </a:r>
                      <a:endParaRPr lang="th-TH" sz="10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5000"/>
                        </a:lnSpc>
                      </a:pPr>
                      <a:r>
                        <a:rPr lang="th-TH" sz="1000" b="1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ชุดข้อมูลที่รับผิดชอบ</a:t>
                      </a:r>
                      <a:endParaRPr lang="th-TH" sz="1000" b="1" i="0" u="none" strike="noStrike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5000"/>
                        </a:lnSpc>
                      </a:pPr>
                      <a:r>
                        <a:rPr lang="th-TH" sz="10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สถานะบริการข้อมูล</a:t>
                      </a:r>
                      <a:endParaRPr lang="th-TH" sz="10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5000"/>
                        </a:lnSpc>
                      </a:pPr>
                      <a:r>
                        <a:rPr lang="th-TH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ยืนยัน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54150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36000" algn="ctr" fontAlgn="b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lang="en-US" sz="1000" b="0" i="0" u="none" strike="noStrike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Helvetica Neue"/>
                        </a:rPr>
                        <a:t>1</a:t>
                      </a:r>
                      <a:endParaRPr lang="th-TH" sz="1000" b="0" i="0" u="none" strike="noStrike" cap="none" spc="0" baseline="0" dirty="0">
                        <a:solidFill>
                          <a:schemeClr val="tx1"/>
                        </a:solidFill>
                        <a:effectLst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Helvetica Neue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indent="0" algn="l" fontAlgn="b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lang="th-TH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กรมการ</a:t>
                      </a:r>
                      <a:r>
                        <a:rPr lang="th-TH" sz="1000" b="0" i="0" u="none" strike="noStrike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Helvetica Neue"/>
                        </a:rPr>
                        <a:t>กงสุล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indent="0" algn="l" fontAlgn="b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lang="th-TH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หนังสือเดินทาง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ctr" defTabSz="914400" rtl="0" eaLnBrk="1" fontAlgn="b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</a:t>
                      </a:r>
                      <a:r>
                        <a:rPr kumimoji="0" lang="en-US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API </a:t>
                      </a:r>
                      <a:r>
                        <a:rPr kumimoji="0" lang="th-TH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ผ่าน </a:t>
                      </a:r>
                      <a:r>
                        <a:rPr kumimoji="0" lang="en-US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Linkage*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ctr" defTabSz="914400" rtl="0" eaLnBrk="1" fontAlgn="b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 2" panose="05020102010507070707" pitchFamily="18" charset="2"/>
                        </a:rPr>
                        <a:t>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24221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36000" algn="ctr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b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lang="th-TH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กรมการขนส่งทางบก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b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lang="th-TH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ใบอนุญาตขับรถ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ctr" defTabSz="914400" rtl="0" eaLnBrk="1" fontAlgn="b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</a:t>
                      </a:r>
                      <a:r>
                        <a:rPr kumimoji="0" lang="en-US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API </a:t>
                      </a:r>
                      <a:r>
                        <a:rPr kumimoji="0" lang="th-TH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ผ่าน </a:t>
                      </a:r>
                      <a:r>
                        <a:rPr kumimoji="0" lang="en-US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Linkage*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b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 2" panose="05020102010507070707" pitchFamily="18" charset="2"/>
                        </a:rPr>
                        <a:t>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800749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36000" algn="ctr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b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lang="th-TH" sz="1000" b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กรมการปกครอง</a:t>
                      </a:r>
                      <a:endParaRPr lang="th-TH" sz="10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b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lang="th-TH" sz="1000" b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ทะเบียนบ้าน</a:t>
                      </a:r>
                      <a:endParaRPr lang="th-TH" sz="10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ctr" defTabSz="914400" rtl="0" eaLnBrk="1" fontAlgn="b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</a:t>
                      </a:r>
                      <a:r>
                        <a:rPr kumimoji="0" lang="en-US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API </a:t>
                      </a:r>
                      <a:r>
                        <a:rPr kumimoji="0" lang="th-TH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ผ่าน </a:t>
                      </a:r>
                      <a:r>
                        <a:rPr kumimoji="0" lang="en-US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Linkage*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b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 2" panose="05020102010507070707" pitchFamily="18" charset="2"/>
                        </a:rPr>
                        <a:t>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118576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36000" algn="ctr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b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lang="th-TH" sz="1000" b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กรมการปกครอง</a:t>
                      </a:r>
                      <a:endParaRPr lang="th-TH" sz="10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b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lang="th-TH" sz="1000" b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ทะเบียนสมรส (</a:t>
                      </a:r>
                      <a:r>
                        <a:rPr lang="th-TH" sz="1000" b="0" u="none" strike="noStrike" dirty="0" err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คร</a:t>
                      </a:r>
                      <a:r>
                        <a:rPr lang="th-TH" sz="1000" b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.2)</a:t>
                      </a:r>
                      <a:endParaRPr lang="th-TH" sz="10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ctr" defTabSz="914400" rtl="0" eaLnBrk="1" fontAlgn="b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</a:t>
                      </a:r>
                      <a:r>
                        <a:rPr kumimoji="0" lang="en-US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API </a:t>
                      </a:r>
                      <a:r>
                        <a:rPr kumimoji="0" lang="th-TH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ผ่าน </a:t>
                      </a:r>
                      <a:r>
                        <a:rPr kumimoji="0" lang="en-US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Linkage*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b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 2" panose="05020102010507070707" pitchFamily="18" charset="2"/>
                        </a:rPr>
                        <a:t>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538470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36000" algn="ctr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b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lang="th-TH" sz="1000" b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กรมการปกครอง</a:t>
                      </a:r>
                      <a:endParaRPr lang="th-TH" sz="10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b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lang="th-TH" sz="1000" b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บัตรประจำตัวประชาชน</a:t>
                      </a:r>
                      <a:endParaRPr lang="th-TH" sz="10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ctr" defTabSz="914400" rtl="0" eaLnBrk="1" fontAlgn="b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</a:t>
                      </a:r>
                      <a:r>
                        <a:rPr kumimoji="0" lang="en-US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API </a:t>
                      </a:r>
                      <a:r>
                        <a:rPr kumimoji="0" lang="th-TH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ผ่าน </a:t>
                      </a:r>
                      <a:r>
                        <a:rPr kumimoji="0" lang="en-US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Linkage*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b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 2" panose="05020102010507070707" pitchFamily="18" charset="2"/>
                        </a:rPr>
                        <a:t>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03073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36000" algn="ctr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b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lang="th-TH" sz="1000" b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กรมการปกครอง</a:t>
                      </a:r>
                      <a:endParaRPr lang="th-TH" sz="10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b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lang="th-TH" sz="1000" b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ใบมรณบัตร (</a:t>
                      </a:r>
                      <a:r>
                        <a:rPr lang="th-TH" sz="1000" b="0" u="none" strike="noStrike" dirty="0" err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ท.ร</a:t>
                      </a:r>
                      <a:r>
                        <a:rPr lang="th-TH" sz="1000" b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4)</a:t>
                      </a:r>
                      <a:endParaRPr lang="th-TH" sz="10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ctr" defTabSz="914400" rtl="0" eaLnBrk="1" fontAlgn="b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</a:t>
                      </a:r>
                      <a:r>
                        <a:rPr kumimoji="0" lang="en-US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API </a:t>
                      </a:r>
                      <a:r>
                        <a:rPr kumimoji="0" lang="th-TH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ผ่าน </a:t>
                      </a:r>
                      <a:r>
                        <a:rPr kumimoji="0" lang="en-US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Linkage*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b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 2" panose="05020102010507070707" pitchFamily="18" charset="2"/>
                        </a:rPr>
                        <a:t>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986237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36000" algn="ctr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b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lang="th-TH" sz="1000" b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กรมการปกครอง</a:t>
                      </a:r>
                      <a:endParaRPr lang="th-TH" sz="10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b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lang="th-TH" sz="1000" b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หนังสือสำคัญแสดงการเปลี่ยนชื่อตัวหรือชื่อรอง (แบบ ช.3)</a:t>
                      </a:r>
                      <a:endParaRPr lang="th-TH" sz="10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ctr" defTabSz="914400" rtl="0" eaLnBrk="1" fontAlgn="b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</a:t>
                      </a:r>
                      <a:r>
                        <a:rPr kumimoji="0" lang="en-US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API </a:t>
                      </a:r>
                      <a:r>
                        <a:rPr kumimoji="0" lang="th-TH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ผ่าน </a:t>
                      </a:r>
                      <a:r>
                        <a:rPr kumimoji="0" lang="en-US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Linkage*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b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 2" panose="05020102010507070707" pitchFamily="18" charset="2"/>
                        </a:rPr>
                        <a:t>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591017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36000" algn="ctr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b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lang="th-TH" sz="1000" b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กรมเจ้าท่า</a:t>
                      </a:r>
                      <a:endParaRPr lang="th-TH" sz="10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b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lang="th-TH" sz="1000" b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ใบอนุญาตใช้เรือ (</a:t>
                      </a:r>
                      <a:r>
                        <a:rPr lang="en-US" sz="1000" b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SHIP’S PARTICULARS)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ctr" defTabSz="914400" rtl="0" eaLnBrk="1" fontAlgn="b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</a:t>
                      </a:r>
                      <a:r>
                        <a:rPr kumimoji="0" lang="en-US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API </a:t>
                      </a:r>
                      <a:r>
                        <a:rPr kumimoji="0" lang="th-TH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ผ่าน </a:t>
                      </a:r>
                      <a:r>
                        <a:rPr kumimoji="0" lang="en-US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Linkage*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b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 2" panose="05020102010507070707" pitchFamily="18" charset="2"/>
                        </a:rPr>
                        <a:t>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7112909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36000" algn="ctr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b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lang="th-TH" sz="1000" b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กรมโรงงานอุตสาหกรรม</a:t>
                      </a:r>
                      <a:endParaRPr lang="th-TH" sz="10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b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lang="th-TH" sz="1000" b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ใบอนุญาตประกอบกิจการโรงงาน (ร.ง.4)</a:t>
                      </a:r>
                      <a:endParaRPr lang="th-TH" sz="10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ctr" defTabSz="914400" rtl="0" eaLnBrk="1" fontAlgn="b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</a:t>
                      </a:r>
                      <a:r>
                        <a:rPr kumimoji="0" lang="en-US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API </a:t>
                      </a:r>
                      <a:r>
                        <a:rPr kumimoji="0" lang="th-TH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ผ่าน </a:t>
                      </a:r>
                      <a:r>
                        <a:rPr kumimoji="0" lang="en-US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Linkage*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b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 2" panose="05020102010507070707" pitchFamily="18" charset="2"/>
                        </a:rPr>
                        <a:t>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023064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36000" algn="ctr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b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lang="th-TH" sz="1000" b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กรมที่ดิน</a:t>
                      </a:r>
                      <a:endParaRPr lang="th-TH" sz="10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b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lang="th-TH" sz="1000" b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ข้อมูลการครอบครองกรรมสิทธิ์ที่ดินและห้องชุด</a:t>
                      </a:r>
                      <a:endParaRPr lang="th-TH" sz="10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ctr" defTabSz="914400" rtl="0" eaLnBrk="1" fontAlgn="b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</a:t>
                      </a:r>
                      <a:r>
                        <a:rPr kumimoji="0" lang="en-US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API </a:t>
                      </a:r>
                      <a:r>
                        <a:rPr kumimoji="0" lang="th-TH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ผ่าน </a:t>
                      </a:r>
                      <a:r>
                        <a:rPr kumimoji="0" lang="en-US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Linkage*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b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 2" panose="05020102010507070707" pitchFamily="18" charset="2"/>
                        </a:rPr>
                        <a:t>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003175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36000" algn="ctr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b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lang="th-TH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กรมพัฒนาธุรกิจการค้า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b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lang="th-TH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งบการเงิน (นิติบุคคล)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ctr" defTabSz="914400" rtl="0" eaLnBrk="1" fontAlgn="b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</a:t>
                      </a:r>
                      <a:r>
                        <a:rPr kumimoji="0" lang="en-US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API </a:t>
                      </a:r>
                      <a:r>
                        <a:rPr kumimoji="0" lang="th-TH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ผ่าน 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GDX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b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 2" panose="05020102010507070707" pitchFamily="18" charset="2"/>
                        </a:rPr>
                        <a:t>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840766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36000" algn="ctr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b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lang="th-TH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กรมพัฒนาธุรกิจการค้า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b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lang="th-TH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บัญชีรายชื่อผู้ถือหุ้น (บอจ.5)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ctr" defTabSz="914400" rtl="0" eaLnBrk="1" fontAlgn="b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</a:t>
                      </a:r>
                      <a:r>
                        <a:rPr kumimoji="0" lang="en-US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API </a:t>
                      </a:r>
                      <a:r>
                        <a:rPr kumimoji="0" lang="th-TH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ผ่าน 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GDX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b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 2" panose="05020102010507070707" pitchFamily="18" charset="2"/>
                        </a:rPr>
                        <a:t>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072992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36000" algn="ctr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b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lang="th-TH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กรมพัฒนาธุรกิจการค้า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b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lang="th-TH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ใบทะเบียนพาณิชย์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ctr" defTabSz="914400" rtl="0" eaLnBrk="1" fontAlgn="b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</a:t>
                      </a:r>
                      <a:r>
                        <a:rPr kumimoji="0" lang="en-US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API </a:t>
                      </a:r>
                      <a:r>
                        <a:rPr kumimoji="0" lang="th-TH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ผ่าน 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GDX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b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 2" panose="05020102010507070707" pitchFamily="18" charset="2"/>
                        </a:rPr>
                        <a:t>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800566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36000" algn="ctr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b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lang="th-TH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กรมพัฒนาธุรกิจการค้า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b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lang="th-TH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หนังสือบริคณห์สนธิ (บอจ.2)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ctr" defTabSz="914400" rtl="0" eaLnBrk="1" fontAlgn="b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</a:t>
                      </a:r>
                      <a:r>
                        <a:rPr kumimoji="0" lang="en-US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API </a:t>
                      </a:r>
                      <a:r>
                        <a:rPr kumimoji="0" lang="th-TH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ผ่าน 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GDX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b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 2" panose="05020102010507070707" pitchFamily="18" charset="2"/>
                        </a:rPr>
                        <a:t>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089948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36000" algn="ctr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b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lang="th-TH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กรมพัฒนาธุรกิจการค้า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b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lang="th-TH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หนังสือรับรองนิติบุคคล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ctr" defTabSz="914400" rtl="0" eaLnBrk="1" fontAlgn="b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</a:t>
                      </a:r>
                      <a:r>
                        <a:rPr kumimoji="0" lang="en-US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API </a:t>
                      </a:r>
                      <a:r>
                        <a:rPr kumimoji="0" lang="th-TH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ผ่าน 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GDX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b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 2" panose="05020102010507070707" pitchFamily="18" charset="2"/>
                        </a:rPr>
                        <a:t>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418699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36000" algn="ctr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b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lang="th-TH" sz="1000" b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กรมส่งเสริมสหกรณ์</a:t>
                      </a:r>
                      <a:endParaRPr lang="th-TH" sz="10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b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lang="th-TH" sz="1000" b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ใบสำคัญรับจดทะเบียนสหกรณ์</a:t>
                      </a:r>
                      <a:endParaRPr lang="th-TH" sz="10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b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lang="th-TH" sz="1000" b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จัดทำแต่ยังไม่มี</a:t>
                      </a:r>
                      <a:r>
                        <a:rPr lang="en-US" sz="1000" b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API</a:t>
                      </a:r>
                      <a:endParaRPr lang="th-TH" sz="10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b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 2" panose="05020102010507070707" pitchFamily="18" charset="2"/>
                        </a:rPr>
                        <a:t>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162797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36000" algn="ctr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b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lang="th-TH" sz="1000" b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กรมสรรพากร</a:t>
                      </a:r>
                      <a:endParaRPr lang="th-TH" sz="10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b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lang="th-TH" sz="1000" b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ใบทะเบียนภาษีมูลค่าเพิ่ม (ภ.พ. 20)</a:t>
                      </a:r>
                      <a:endParaRPr lang="th-TH" sz="10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ctr" defTabSz="914400" rtl="0" eaLnBrk="1" fontAlgn="b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</a:t>
                      </a:r>
                      <a:r>
                        <a:rPr kumimoji="0" lang="en-US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API </a:t>
                      </a:r>
                      <a:r>
                        <a:rPr kumimoji="0" lang="th-TH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ผ่าน </a:t>
                      </a:r>
                      <a:r>
                        <a:rPr kumimoji="0" lang="en-US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Linkage*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b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 2" panose="05020102010507070707" pitchFamily="18" charset="2"/>
                        </a:rPr>
                        <a:t>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0446989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36000" algn="ctr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b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lang="th-TH" sz="1000" b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สำนักงานตำรวจแห่งชาติ</a:t>
                      </a:r>
                      <a:endParaRPr lang="th-TH" sz="10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b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lang="th-TH" sz="1000" b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ข้อมูลหมายจับ สำนักงานตำรวจแห่งชาติ</a:t>
                      </a:r>
                      <a:endParaRPr lang="th-TH" sz="10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ctr" defTabSz="914400" rtl="0" eaLnBrk="1" fontAlgn="b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</a:t>
                      </a:r>
                      <a:r>
                        <a:rPr kumimoji="0" lang="en-US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API </a:t>
                      </a:r>
                      <a:r>
                        <a:rPr kumimoji="0" lang="th-TH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ผ่าน </a:t>
                      </a:r>
                      <a:r>
                        <a:rPr kumimoji="0" lang="en-US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Linkage*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b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 2" panose="05020102010507070707" pitchFamily="18" charset="2"/>
                        </a:rPr>
                        <a:t>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31501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36000" algn="ctr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b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lang="th-TH" sz="1000" b="0" i="0" u="none" strike="noStrike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Helvetica Neue"/>
                        </a:rPr>
                        <a:t>สำนักงานคณะกรรมการข้าราชการพลเรือน (กพ.)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b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lang="th-TH" sz="1000" b="0" i="0" u="none" strike="noStrike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Helvetica Neue"/>
                        </a:rPr>
                        <a:t>ข้อมูลข้าราชการพลเรือนสามัญ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ctr" defTabSz="914400" rtl="0" eaLnBrk="1" fontAlgn="b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0" i="0" u="none" strike="noStrike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Helvetica Neue"/>
                        </a:rPr>
                        <a:t>จัดทำแต่ยังไม่มี</a:t>
                      </a:r>
                      <a:r>
                        <a:rPr lang="en-US" sz="1000" b="0" i="0" u="none" strike="noStrike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Helvetica Neue"/>
                        </a:rPr>
                        <a:t> API</a:t>
                      </a:r>
                      <a:endParaRPr lang="th-TH" sz="1000" b="0" i="0" u="none" strike="noStrike" cap="none" spc="0" baseline="0" dirty="0">
                        <a:solidFill>
                          <a:schemeClr val="tx1"/>
                        </a:solidFill>
                        <a:effectLst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Helvetica Neue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b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 2" panose="05020102010507070707" pitchFamily="18" charset="2"/>
                        </a:rPr>
                        <a:t>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291543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36000" algn="ctr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indent="0" algn="l" fontAlgn="b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lang="th-TH" sz="1000" b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สำนักงานคณะกรรมการกำกับและส่งเสริมการประกอบธุรกิจประกันภัย</a:t>
                      </a:r>
                      <a:endParaRPr lang="th-TH" sz="10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b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lang="th-TH" sz="1000" b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กรมธรรม์ประกันภัย</a:t>
                      </a:r>
                      <a:endParaRPr lang="th-TH" sz="1000" b="0" i="0" u="none" strike="noStrike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ctr" defTabSz="914400" rtl="0" eaLnBrk="1" fontAlgn="b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</a:t>
                      </a:r>
                      <a:r>
                        <a:rPr kumimoji="0" lang="en-US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API </a:t>
                      </a:r>
                      <a:r>
                        <a:rPr kumimoji="0" lang="th-TH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ผ่าน </a:t>
                      </a:r>
                      <a:r>
                        <a:rPr kumimoji="0" lang="en-US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Linkage*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b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 2" panose="05020102010507070707" pitchFamily="18" charset="2"/>
                        </a:rPr>
                        <a:t>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631094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lnSpc>
                          <a:spcPct val="80000"/>
                        </a:lnSpc>
                      </a:pPr>
                      <a:r>
                        <a:rPr lang="th-TH" sz="1000" b="0" i="0" u="none" strike="noStrike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Helvetica Neue"/>
                        </a:rPr>
                        <a:t> สำนักงานคณะกรรมการการศึกษาขั้นพื้นฐาน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th-TH" sz="1000" b="0" i="0" u="none" strike="noStrike" cap="none" spc="-3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Helvetica Neue"/>
                        </a:rPr>
                        <a:t> วุฒิการศึกษา (ระดับมัธยมศึกษา สายวิชาชีพ และสายอาชีวะ)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0" i="0" u="none" strike="noStrike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Helvetica Neue"/>
                        </a:rPr>
                        <a:t>จัดทำแต่ยังไม่มี</a:t>
                      </a:r>
                      <a:r>
                        <a:rPr lang="en-US" sz="1000" b="0" i="0" u="none" strike="noStrike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Helvetica Neue"/>
                        </a:rPr>
                        <a:t> API</a:t>
                      </a:r>
                      <a:endParaRPr lang="th-TH" sz="1000" b="0" i="0" u="none" strike="noStrike" cap="none" spc="0" baseline="0" dirty="0">
                        <a:solidFill>
                          <a:schemeClr val="tx1"/>
                        </a:solidFill>
                        <a:effectLst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Helvetica Neue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0000"/>
                        </a:lnSpc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 2" panose="05020102010507070707" pitchFamily="18" charset="2"/>
                        </a:rPr>
                        <a:t>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5696091"/>
                  </a:ext>
                </a:extLst>
              </a:tr>
            </a:tbl>
          </a:graphicData>
        </a:graphic>
      </p:graphicFrame>
      <p:graphicFrame>
        <p:nvGraphicFramePr>
          <p:cNvPr id="10" name="Table 3">
            <a:extLst>
              <a:ext uri="{FF2B5EF4-FFF2-40B4-BE49-F238E27FC236}">
                <a16:creationId xmlns:a16="http://schemas.microsoft.com/office/drawing/2014/main" id="{AE29F79A-859A-4DCC-AF95-34E14B13120A}"/>
              </a:ext>
            </a:extLst>
          </p:cNvPr>
          <p:cNvGraphicFramePr>
            <a:graphicFrameLocks noGrp="1"/>
          </p:cNvGraphicFramePr>
          <p:nvPr/>
        </p:nvGraphicFramePr>
        <p:xfrm>
          <a:off x="6479442" y="1760118"/>
          <a:ext cx="5198087" cy="24984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653">
                  <a:extLst>
                    <a:ext uri="{9D8B030D-6E8A-4147-A177-3AD203B41FA5}">
                      <a16:colId xmlns:a16="http://schemas.microsoft.com/office/drawing/2014/main" val="1423603808"/>
                    </a:ext>
                  </a:extLst>
                </a:gridCol>
                <a:gridCol w="1295318">
                  <a:extLst>
                    <a:ext uri="{9D8B030D-6E8A-4147-A177-3AD203B41FA5}">
                      <a16:colId xmlns:a16="http://schemas.microsoft.com/office/drawing/2014/main" val="2804002816"/>
                    </a:ext>
                  </a:extLst>
                </a:gridCol>
                <a:gridCol w="2046526">
                  <a:extLst>
                    <a:ext uri="{9D8B030D-6E8A-4147-A177-3AD203B41FA5}">
                      <a16:colId xmlns:a16="http://schemas.microsoft.com/office/drawing/2014/main" val="2266132797"/>
                    </a:ext>
                  </a:extLst>
                </a:gridCol>
                <a:gridCol w="1032735">
                  <a:extLst>
                    <a:ext uri="{9D8B030D-6E8A-4147-A177-3AD203B41FA5}">
                      <a16:colId xmlns:a16="http://schemas.microsoft.com/office/drawing/2014/main" val="1046620117"/>
                    </a:ext>
                  </a:extLst>
                </a:gridCol>
                <a:gridCol w="504855">
                  <a:extLst>
                    <a:ext uri="{9D8B030D-6E8A-4147-A177-3AD203B41FA5}">
                      <a16:colId xmlns:a16="http://schemas.microsoft.com/office/drawing/2014/main" val="3481373610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pPr algn="ctr" fontAlgn="b">
                        <a:lnSpc>
                          <a:spcPct val="85000"/>
                        </a:lnSpc>
                      </a:pPr>
                      <a:r>
                        <a:rPr lang="th-TH" sz="10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ลำดับ</a:t>
                      </a:r>
                      <a:endParaRPr lang="th-TH" sz="10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5000"/>
                        </a:lnSpc>
                      </a:pPr>
                      <a:r>
                        <a:rPr lang="th-TH" sz="10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หน่วยงาน</a:t>
                      </a:r>
                      <a:endParaRPr lang="th-TH" sz="10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5000"/>
                        </a:lnSpc>
                      </a:pPr>
                      <a:r>
                        <a:rPr lang="th-TH" sz="1000" b="1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ชุดข้อมูลที่รับผิดชอบ</a:t>
                      </a:r>
                      <a:endParaRPr lang="th-TH" sz="1000" b="1" i="0" u="none" strike="noStrike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5000"/>
                        </a:lnSpc>
                      </a:pPr>
                      <a:r>
                        <a:rPr lang="th-TH" sz="10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สถานะบริการข้อมูล</a:t>
                      </a:r>
                      <a:endParaRPr lang="th-TH" sz="10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85000"/>
                        </a:lnSpc>
                      </a:pPr>
                      <a:r>
                        <a:rPr lang="th-TH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ยืนยัน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54150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b">
                        <a:lnSpc>
                          <a:spcPct val="118000"/>
                        </a:lnSpc>
                      </a:pPr>
                      <a:r>
                        <a:rPr lang="en-US" sz="1000" b="0" i="0" u="none" strike="noStrike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Helvetica Neue"/>
                        </a:rPr>
                        <a:t>22</a:t>
                      </a:r>
                      <a:endParaRPr lang="th-TH" sz="1000" b="0" i="0" u="none" strike="noStrike" cap="none" spc="0" baseline="0" dirty="0">
                        <a:solidFill>
                          <a:schemeClr val="tx1"/>
                        </a:solidFill>
                        <a:effectLst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Helvetica Neue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lnSpc>
                          <a:spcPct val="118000"/>
                        </a:lnSpc>
                      </a:pPr>
                      <a:endParaRPr lang="th-TH" sz="10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lnSpc>
                          <a:spcPct val="118000"/>
                        </a:lnSpc>
                      </a:pPr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บัตรประจำตัวข้าราชการ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ctr" defTabSz="914400" rtl="0" eaLnBrk="1" fontAlgn="b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ctr" defTabSz="914400" rtl="0" eaLnBrk="1" fontAlgn="b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 2" panose="05020102010507070707" pitchFamily="18" charset="2"/>
                        </a:rPr>
                        <a:t>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24221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b">
                        <a:lnSpc>
                          <a:spcPct val="118000"/>
                        </a:lnSpc>
                      </a:pPr>
                      <a:r>
                        <a:rPr lang="en-US" sz="1000" b="0" i="0" u="none" strike="noStrike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Helvetica Neue"/>
                        </a:rPr>
                        <a:t>23</a:t>
                      </a:r>
                      <a:endParaRPr lang="th-TH" sz="1000" b="0" i="0" u="none" strike="noStrike" cap="none" spc="0" baseline="0" dirty="0">
                        <a:solidFill>
                          <a:schemeClr val="tx1"/>
                        </a:solidFill>
                        <a:effectLst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Helvetica Neue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18000"/>
                        </a:lnSpc>
                      </a:pPr>
                      <a:endParaRPr lang="en-US" sz="1000" b="0" i="0" u="none" strike="noStrike" cap="none" spc="0" baseline="0" dirty="0">
                        <a:solidFill>
                          <a:schemeClr val="tx1"/>
                        </a:solidFill>
                        <a:effectLst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Helvetica Neue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18000"/>
                        </a:lnSpc>
                      </a:pPr>
                      <a:r>
                        <a:rPr lang="en-US" sz="1000" b="0" i="0" u="none" strike="noStrike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Helvetica Neue"/>
                        </a:rPr>
                        <a:t> </a:t>
                      </a:r>
                      <a:r>
                        <a:rPr lang="th-TH" sz="1000" b="0" i="0" u="none" strike="noStrike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Helvetica Neue"/>
                        </a:rPr>
                        <a:t>บัตรประจำตัวเจ้าหน้าที่ของรัฐ</a:t>
                      </a:r>
                      <a:endParaRPr lang="en-US" sz="1000" b="0" i="0" u="none" strike="noStrike" cap="none" spc="0" baseline="0" dirty="0">
                        <a:solidFill>
                          <a:schemeClr val="tx1"/>
                        </a:solidFill>
                        <a:effectLst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Helvetica Neue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ctr" defTabSz="914400" rtl="0" eaLnBrk="1" fontAlgn="b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b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 2" panose="05020102010507070707" pitchFamily="18" charset="2"/>
                        </a:rPr>
                        <a:t>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800749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b">
                        <a:lnSpc>
                          <a:spcPct val="118000"/>
                        </a:lnSpc>
                      </a:pPr>
                      <a:r>
                        <a:rPr lang="en-US" sz="1000" b="0" i="0" u="none" strike="noStrike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Helvetica Neue"/>
                        </a:rPr>
                        <a:t>24</a:t>
                      </a:r>
                      <a:endParaRPr lang="th-TH" sz="1000" b="0" i="0" u="none" strike="noStrike" cap="none" spc="0" baseline="0" dirty="0">
                        <a:solidFill>
                          <a:schemeClr val="tx1"/>
                        </a:solidFill>
                        <a:effectLst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Helvetica Neue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18000"/>
                        </a:lnSpc>
                      </a:pPr>
                      <a:endParaRPr lang="th-TH" sz="1000" b="0" i="0" u="none" strike="noStrike" cap="none" spc="0" baseline="0" dirty="0">
                        <a:solidFill>
                          <a:schemeClr val="tx1"/>
                        </a:solidFill>
                        <a:effectLst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Helvetica Neue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18000"/>
                        </a:lnSpc>
                      </a:pPr>
                      <a:r>
                        <a:rPr lang="th-TH" sz="1000" b="0" i="0" u="none" strike="noStrike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Helvetica Neue"/>
                        </a:rPr>
                        <a:t> แบบแปลนแผนผัง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ctr" defTabSz="914400" rtl="0" eaLnBrk="1" fontAlgn="b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b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 2" panose="05020102010507070707" pitchFamily="18" charset="2"/>
                        </a:rPr>
                        <a:t>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118576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b">
                        <a:lnSpc>
                          <a:spcPct val="118000"/>
                        </a:lnSpc>
                      </a:pPr>
                      <a:r>
                        <a:rPr lang="en-US" sz="1000" b="0" i="0" u="none" strike="noStrike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Helvetica Neue"/>
                        </a:rPr>
                        <a:t>25</a:t>
                      </a:r>
                      <a:endParaRPr lang="th-TH" sz="1000" b="0" i="0" u="none" strike="noStrike" cap="none" spc="0" baseline="0" dirty="0">
                        <a:solidFill>
                          <a:schemeClr val="tx1"/>
                        </a:solidFill>
                        <a:effectLst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Helvetica Neue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18000"/>
                        </a:lnSpc>
                      </a:pPr>
                      <a:endParaRPr lang="th-TH" sz="1000" b="0" i="0" u="none" strike="noStrike" cap="none" spc="0" baseline="0" dirty="0">
                        <a:solidFill>
                          <a:schemeClr val="tx1"/>
                        </a:solidFill>
                        <a:effectLst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Helvetica Neue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18000"/>
                        </a:lnSpc>
                      </a:pPr>
                      <a:r>
                        <a:rPr lang="th-TH" sz="1000" b="0" i="0" u="none" strike="noStrike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Helvetica Neue"/>
                        </a:rPr>
                        <a:t> ใบคู่มือจดทะเบียน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ctr" defTabSz="914400" rtl="0" eaLnBrk="1" fontAlgn="b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b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 2" panose="05020102010507070707" pitchFamily="18" charset="2"/>
                        </a:rPr>
                        <a:t>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538470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b">
                        <a:lnSpc>
                          <a:spcPct val="118000"/>
                        </a:lnSpc>
                      </a:pPr>
                      <a:r>
                        <a:rPr lang="en-US" sz="1000" b="0" i="0" u="none" strike="noStrike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Helvetica Neue"/>
                        </a:rPr>
                        <a:t>26</a:t>
                      </a:r>
                      <a:endParaRPr lang="th-TH" sz="1000" b="0" i="0" u="none" strike="noStrike" cap="none" spc="0" baseline="0" dirty="0">
                        <a:solidFill>
                          <a:schemeClr val="tx1"/>
                        </a:solidFill>
                        <a:effectLst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Helvetica Neue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18000"/>
                        </a:lnSpc>
                      </a:pPr>
                      <a:endParaRPr lang="th-TH" sz="1000" b="0" i="0" u="none" strike="noStrike" cap="none" spc="0" baseline="0" dirty="0">
                        <a:solidFill>
                          <a:schemeClr val="tx1"/>
                        </a:solidFill>
                        <a:effectLst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Helvetica Neue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18000"/>
                        </a:lnSpc>
                      </a:pPr>
                      <a:r>
                        <a:rPr lang="th-TH" sz="1000" b="0" i="0" u="none" strike="noStrike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Helvetica Neue"/>
                        </a:rPr>
                        <a:t> ใบสำคัญประจำตัวคนต่างด้าว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ctr" defTabSz="914400" rtl="0" eaLnBrk="1" fontAlgn="b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b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 2" panose="05020102010507070707" pitchFamily="18" charset="2"/>
                        </a:rPr>
                        <a:t>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03073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b">
                        <a:lnSpc>
                          <a:spcPct val="118000"/>
                        </a:lnSpc>
                      </a:pPr>
                      <a:r>
                        <a:rPr lang="en-US" sz="1000" b="0" i="0" u="none" strike="noStrike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Helvetica Neue"/>
                        </a:rPr>
                        <a:t>27</a:t>
                      </a:r>
                      <a:endParaRPr lang="th-TH" sz="1000" b="0" i="0" u="none" strike="noStrike" cap="none" spc="0" baseline="0" dirty="0">
                        <a:solidFill>
                          <a:schemeClr val="tx1"/>
                        </a:solidFill>
                        <a:effectLst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Helvetica Neue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18000"/>
                        </a:lnSpc>
                      </a:pPr>
                      <a:endParaRPr lang="th-TH" sz="1000" b="0" i="0" u="none" strike="noStrike" cap="none" spc="0" baseline="0" dirty="0">
                        <a:solidFill>
                          <a:schemeClr val="tx1"/>
                        </a:solidFill>
                        <a:effectLst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Helvetica Neue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18000"/>
                        </a:lnSpc>
                      </a:pPr>
                      <a:r>
                        <a:rPr lang="th-TH" sz="1000" b="0" i="0" u="none" strike="noStrike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Helvetica Neue"/>
                        </a:rPr>
                        <a:t> ใบแสดงรายการและราคาสินค้า (</a:t>
                      </a:r>
                      <a:r>
                        <a:rPr lang="en-US" sz="1000" b="0" i="0" u="none" strike="noStrike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Helvetica Neue"/>
                        </a:rPr>
                        <a:t>INVOICE)</a:t>
                      </a:r>
                      <a:endParaRPr lang="th-TH" sz="1000" b="0" i="0" u="none" strike="noStrike" cap="none" spc="0" baseline="0" dirty="0">
                        <a:solidFill>
                          <a:schemeClr val="tx1"/>
                        </a:solidFill>
                        <a:effectLst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Helvetica Neue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ctr" defTabSz="914400" rtl="0" eaLnBrk="1" fontAlgn="b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b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 2" panose="05020102010507070707" pitchFamily="18" charset="2"/>
                        </a:rPr>
                        <a:t>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986237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b">
                        <a:lnSpc>
                          <a:spcPct val="118000"/>
                        </a:lnSpc>
                      </a:pPr>
                      <a:r>
                        <a:rPr lang="en-US" sz="1000" b="0" i="0" u="none" strike="noStrike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Helvetica Neue"/>
                        </a:rPr>
                        <a:t>28</a:t>
                      </a:r>
                      <a:endParaRPr lang="th-TH" sz="1000" b="0" i="0" u="none" strike="noStrike" cap="none" spc="0" baseline="0" dirty="0">
                        <a:solidFill>
                          <a:schemeClr val="tx1"/>
                        </a:solidFill>
                        <a:effectLst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Helvetica Neue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18000"/>
                        </a:lnSpc>
                      </a:pPr>
                      <a:endParaRPr lang="th-TH" sz="1000" b="0" i="0" u="none" strike="noStrike" cap="none" spc="0" baseline="0" dirty="0">
                        <a:solidFill>
                          <a:schemeClr val="tx1"/>
                        </a:solidFill>
                        <a:effectLst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Helvetica Neue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18000"/>
                        </a:lnSpc>
                      </a:pPr>
                      <a:r>
                        <a:rPr lang="th-TH" sz="1000" b="0" i="0" u="none" strike="noStrike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Helvetica Neue"/>
                        </a:rPr>
                        <a:t> ใบอนุญาตทำงาน </a:t>
                      </a:r>
                      <a:r>
                        <a:rPr lang="th-TH" sz="1000" b="0" i="0" u="none" strike="noStrike" cap="none" spc="0" baseline="0" dirty="0" err="1">
                          <a:solidFill>
                            <a:schemeClr val="tx1"/>
                          </a:solidFill>
                          <a:effectLst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Helvetica Neue"/>
                        </a:rPr>
                        <a:t>ตท</a:t>
                      </a:r>
                      <a:r>
                        <a:rPr lang="th-TH" sz="1000" b="0" i="0" u="none" strike="noStrike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Helvetica Neue"/>
                        </a:rPr>
                        <a:t>.11 (</a:t>
                      </a:r>
                      <a:r>
                        <a:rPr lang="en-US" sz="1000" b="0" i="0" u="none" strike="noStrike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Helvetica Neue"/>
                        </a:rPr>
                        <a:t>work permit WP.11)</a:t>
                      </a:r>
                      <a:endParaRPr lang="th-TH" sz="1000" b="0" i="0" u="none" strike="noStrike" cap="none" spc="0" baseline="0" dirty="0">
                        <a:solidFill>
                          <a:schemeClr val="tx1"/>
                        </a:solidFill>
                        <a:effectLst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Helvetica Neue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ctr" defTabSz="914400" rtl="0" eaLnBrk="1" fontAlgn="b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b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 2" panose="05020102010507070707" pitchFamily="18" charset="2"/>
                        </a:rPr>
                        <a:t>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591017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b">
                        <a:lnSpc>
                          <a:spcPct val="118000"/>
                        </a:lnSpc>
                      </a:pPr>
                      <a:r>
                        <a:rPr lang="en-US" sz="1000" b="0" i="0" u="none" strike="noStrike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Helvetica Neue"/>
                        </a:rPr>
                        <a:t>29</a:t>
                      </a:r>
                      <a:endParaRPr lang="th-TH" sz="1000" b="0" i="0" u="none" strike="noStrike" cap="none" spc="0" baseline="0" dirty="0">
                        <a:solidFill>
                          <a:schemeClr val="tx1"/>
                        </a:solidFill>
                        <a:effectLst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Helvetica Neue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18000"/>
                        </a:lnSpc>
                      </a:pPr>
                      <a:endParaRPr lang="th-TH" sz="1000" b="0" i="0" u="none" strike="noStrike" cap="none" spc="0" baseline="0" dirty="0">
                        <a:solidFill>
                          <a:schemeClr val="tx1"/>
                        </a:solidFill>
                        <a:effectLst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Helvetica Neue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18000"/>
                        </a:lnSpc>
                      </a:pPr>
                      <a:r>
                        <a:rPr lang="th-TH" sz="1000" b="0" i="0" u="none" strike="noStrike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Helvetica Neue"/>
                        </a:rPr>
                        <a:t> สัญญาประกันภัย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ctr" defTabSz="914400" rtl="0" eaLnBrk="1" fontAlgn="b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b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 2" panose="05020102010507070707" pitchFamily="18" charset="2"/>
                        </a:rPr>
                        <a:t>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7112909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b">
                        <a:lnSpc>
                          <a:spcPct val="118000"/>
                        </a:lnSpc>
                      </a:pPr>
                      <a:r>
                        <a:rPr lang="en-US" sz="1000" b="0" i="0" u="none" strike="noStrike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Helvetica Neue"/>
                        </a:rPr>
                        <a:t>30</a:t>
                      </a:r>
                      <a:endParaRPr lang="th-TH" sz="1000" b="0" i="0" u="none" strike="noStrike" cap="none" spc="0" baseline="0" dirty="0">
                        <a:solidFill>
                          <a:schemeClr val="tx1"/>
                        </a:solidFill>
                        <a:effectLst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Helvetica Neue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18000"/>
                        </a:lnSpc>
                      </a:pPr>
                      <a:endParaRPr lang="th-TH" sz="1000" b="0" i="0" u="none" strike="noStrike" cap="none" spc="0" baseline="0" dirty="0">
                        <a:solidFill>
                          <a:schemeClr val="tx1"/>
                        </a:solidFill>
                        <a:effectLst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Helvetica Neue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18000"/>
                        </a:lnSpc>
                      </a:pPr>
                      <a:r>
                        <a:rPr lang="th-TH" sz="1000" b="0" i="0" u="none" strike="noStrike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Helvetica Neue"/>
                        </a:rPr>
                        <a:t> หนังสือรับรองความประพฤติและรับรองระยะเวลาการปฏิบัติงาน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ctr" defTabSz="914400" rtl="0" eaLnBrk="1" fontAlgn="b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b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 2" panose="05020102010507070707" pitchFamily="18" charset="2"/>
                        </a:rPr>
                        <a:t>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023064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b">
                        <a:lnSpc>
                          <a:spcPct val="118000"/>
                        </a:lnSpc>
                      </a:pPr>
                      <a:r>
                        <a:rPr lang="en-US" sz="1000" b="0" i="0" u="none" strike="noStrike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Helvetica Neue"/>
                        </a:rPr>
                        <a:t>31</a:t>
                      </a:r>
                      <a:endParaRPr lang="th-TH" sz="1000" b="0" i="0" u="none" strike="noStrike" cap="none" spc="0" baseline="0" dirty="0">
                        <a:solidFill>
                          <a:schemeClr val="tx1"/>
                        </a:solidFill>
                        <a:effectLst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Helvetica Neue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18000"/>
                        </a:lnSpc>
                      </a:pPr>
                      <a:endParaRPr lang="th-TH" sz="1000" b="0" i="0" u="none" strike="noStrike" cap="none" spc="0" baseline="0" dirty="0">
                        <a:solidFill>
                          <a:schemeClr val="tx1"/>
                        </a:solidFill>
                        <a:effectLst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Helvetica Neue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18000"/>
                        </a:lnSpc>
                      </a:pPr>
                      <a:r>
                        <a:rPr lang="th-TH" sz="1000" b="0" i="0" u="none" strike="noStrike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Helvetica Neue"/>
                        </a:rPr>
                        <a:t> หลักฐานการแจ้งความ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ctr" defTabSz="914400" rtl="0" eaLnBrk="1" fontAlgn="b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algn="ctr" fontAlgn="b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 2" panose="05020102010507070707" pitchFamily="18" charset="2"/>
                        </a:rPr>
                        <a:t>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00317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39631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9731E13-D5F2-41FB-ABFE-F220E9B05DDC}"/>
              </a:ext>
            </a:extLst>
          </p:cNvPr>
          <p:cNvSpPr/>
          <p:nvPr/>
        </p:nvSpPr>
        <p:spPr>
          <a:xfrm>
            <a:off x="9976513" y="6386286"/>
            <a:ext cx="2229133" cy="4708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18523" y="6478361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87E290-76B0-4EA1-9FB1-BF333C18EE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60BD7AEF-BAB7-4F62-9716-7F96C0929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345" y="31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F92967C6-121D-9170-A6F3-B23971B2C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345" y="31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39FC36-6E27-F402-03FE-3674796F126D}"/>
              </a:ext>
            </a:extLst>
          </p:cNvPr>
          <p:cNvSpPr txBox="1"/>
          <p:nvPr/>
        </p:nvSpPr>
        <p:spPr>
          <a:xfrm>
            <a:off x="110399" y="3908541"/>
            <a:ext cx="11951324" cy="20688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th-TH"/>
            </a:defPPr>
            <a:lvl1pPr>
              <a:defRPr sz="11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84408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แนวทางการประเมินชุดข้อมูลที่ยกระดับเป็น </a:t>
            </a: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Master Data</a:t>
            </a:r>
            <a:r>
              <a:rPr kumimoji="0" lang="th-TH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</a:p>
          <a:p>
            <a:pPr marL="211021" marR="0" lvl="0" indent="-211021" algn="l" defTabSz="84408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หน่วยงานที่เกี่ยวข้องดำเนินการพัฒนา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/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ปรับปรุงชุดข้อมูล และดำเนินการตามแผนการดำเนินงานที่สำนักงานพัฒนารัฐบาลดิจิทัล (สพร.) กำหนด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211021" marR="0" lvl="0" indent="-211021" algn="l" defTabSz="84408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จัดทำคำอธิบายข้อมูลส่วนหลัก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(Mandatory Metadata) 14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รายการตามมาตรฐานที่ สพร. กำหนด</a:t>
            </a:r>
          </a:p>
          <a:p>
            <a:pPr marL="211021" marR="0" lvl="0" indent="-211021" algn="l" defTabSz="84408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นำขึ้นระบบบัญชีข้อมูลของหน่วยงาน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Agency Data Catalog)</a:t>
            </a:r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211021" marR="0" lvl="0" indent="-211021" algn="l" defTabSz="84408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จัดเก็บข้อมูลที่คัดเลือกในรูปแบบดิจิทัล โดยกรณีที่เป็นใบอนุญาต ให้อ้างอิง วิธีการทางอิเล็กทรอนิกส์ ข้อ 5 “การจัดทำฐานข้อมูลใบอนุญาตที่กฎหมายกำหนดฯ”</a:t>
            </a:r>
          </a:p>
          <a:p>
            <a:pPr marL="211021" marR="0" lvl="0" indent="-211021" algn="l" defTabSz="84408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คุณภาพทุกชุดข้อมูลต้องเป็นประเภท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Structure Data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และมีคุณลักษณะชุดข้อมูลที่เป็น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Machine Readable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เท่านั้น</a:t>
            </a:r>
          </a:p>
          <a:p>
            <a:pPr marL="211021" marR="0" lvl="0" indent="-211021" algn="l" defTabSz="84408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พัฒนาชุดข้อมูลหลักของหน่วยงานให้เป็นปัจจุบัน</a:t>
            </a:r>
          </a:p>
          <a:p>
            <a:pPr marL="211021" marR="0" lvl="0" indent="-211021" algn="l" defTabSz="84408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เปิดเผยให้ประชาชน/ผู้ประกอบการสามารถตรวจสอบข้อมูลได้</a:t>
            </a:r>
          </a:p>
          <a:p>
            <a:pPr marL="211021" marR="0" lvl="0" indent="-211021" algn="l" defTabSz="84408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มีช่องทาง (แพลตฟอร์มดิจิทัลกลาง) ที่สามารถให้หน่วยงานอื่นเชื่อมโยงข้อมูลระหว่างกันได้</a:t>
            </a:r>
            <a:endParaRPr kumimoji="0" lang="th-TH" sz="1600" b="0" i="0" u="none" strike="sng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211021" marR="0" lvl="0" indent="-211021" algn="l" defTabSz="84408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มีการรวบรวม/วิเคราะห์สถิติการใช้งานข้อมูล และเสนอแนวทางการสนับสนุนให้มีการนำข้อมูลไปใช้ประโยชน์มากขึ้น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DE11CC-1021-0A4A-6F9F-E5BA50F5743F}"/>
              </a:ext>
            </a:extLst>
          </p:cNvPr>
          <p:cNvSpPr txBox="1"/>
          <p:nvPr/>
        </p:nvSpPr>
        <p:spPr>
          <a:xfrm>
            <a:off x="82135" y="6075072"/>
            <a:ext cx="10151745" cy="800219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การสนับสนุนต่าง ๆ จาก </a:t>
            </a:r>
            <a:r>
              <a:rPr kumimoji="0" lang="th-TH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พร. :</a:t>
            </a:r>
          </a:p>
          <a:p>
            <a:pPr marL="285750" marR="0" lvl="0" indent="-28575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การให้แนะนำหน่วยงานในด้านมาตรฐาน และเทคโนโลยีต่าง ๆ ที่เกี่ยวข้อง เช่น การจัดทำฐานข้อมูลใบอนุญาต หรือ ฐานข้อมูลหลัก สำหรับหน่วยงานระดับเริ่มต้น / การออกแบบ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API</a:t>
            </a:r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ช่องทางให้ประชาชน/ผู้ประกอบการสามารถตรวจสอบข้อมูลหลักของตนเองได้ ผ่าน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Citizen Portal, Biz Portal</a:t>
            </a:r>
          </a:p>
          <a:p>
            <a:pPr marL="285750" marR="0" lvl="0" indent="-28575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การเชื่อมต่อ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API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ของหน่วยงานเข้าสู่ศูนย์แลกเปลี่ยนข้อมูลกลางภาครัฐ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(Government Data Exchange)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EECCEB-7B64-2DDA-87F2-5180964524A4}"/>
              </a:ext>
            </a:extLst>
          </p:cNvPr>
          <p:cNvSpPr/>
          <p:nvPr/>
        </p:nvSpPr>
        <p:spPr>
          <a:xfrm>
            <a:off x="110399" y="740034"/>
            <a:ext cx="11939168" cy="30537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801688" marR="0" lvl="0" indent="-801688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01688" algn="l"/>
              </a:tabLst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คำอธิบาย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</a:t>
            </a:r>
          </a:p>
          <a:p>
            <a:pPr marL="233363" marR="0" lvl="0" indent="-233363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01688" algn="l"/>
              </a:tabLst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ประกาศคณะกรรมการพัฒนารัฐบาลดิจิทัล เรื่อง แพลตฟอร์มกลางของงานบริการภาครับสำหรับภาคธุรกิจและประชาชน กำหนดให้มีการ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ผลักดันให้หน่วยงานภาครัฐจัดทำข้อมูลหลักของหน่วยงาน (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Master Data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</a:t>
            </a:r>
          </a:p>
          <a:p>
            <a:pPr marL="233363" marR="0" lvl="0" indent="-233363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01688" algn="l"/>
              </a:tabLst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สำนักงาน ก.พ.ร. สำนักงานสถิติแห่งชาติ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(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สสช.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และสำนักงานพัฒนารัฐบาลดิจิทัล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(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สพร.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ร่วมกันกำหนดเกณฑ์การคัดเลือกชุดข้อมูล เพื่อยกระดับชุดข้อมูลที่เกี่ยวข้องเป็นชุดข้อมูลหลักของหน่วยงาน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Master Data)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</a:p>
          <a:p>
            <a:pPr marL="233363" marR="0" lvl="0" indent="-233363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01688" algn="l"/>
              </a:tabLst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ชุดข้อมูล (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Dataset)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หมายถึง การนำข้อมูลจากหลายแหล่งมารวบรวม เพื่อจัดเป็นชุดให้ตรงตามลักษณะโครงสร้างของข้อมูล หรือจากการใช้ประโยชน์ของข้อมูล</a:t>
            </a:r>
          </a:p>
          <a:p>
            <a:pPr marL="233363" marR="0" lvl="0" indent="-233363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01688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Machine Readable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หมายถึง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รูปแบบที่เครื่องคอมพิวเตอร์สามารถวิเคราะห์ประมวลผลต่อได้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ได้แก่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CSV, ODS, XML, JSON, KML, SHP, KMZ, RDF (URIs) , RDF (Linked Data)</a:t>
            </a:r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233363" marR="0" lvl="0" indent="-233363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01688" algn="l"/>
              </a:tabLst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บัญชีข้อมูล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หมายถึง เอกสารแสดงบรรดารายการของชุดข้อมูล ที่จำแนกแยกแยะโดยการจัดกลุ่มหรือจัดประเภทข้อมูลที่อยู่ในความครอบครองหรือควบคุมของหน่วยงานของรัฐ</a:t>
            </a:r>
          </a:p>
          <a:p>
            <a:pPr marL="233363" marR="0" lvl="0" indent="-233363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01688" algn="l"/>
              </a:tabLst>
              <a:defRPr/>
            </a:pPr>
            <a:r>
              <a:rPr kumimoji="0" lang="th-TH" sz="16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คำอธิบายข้อมูลที่สอดคล้องตามมาตรฐานที่ สพร. กำหนด </a:t>
            </a:r>
            <a:r>
              <a:rPr kumimoji="0" lang="th-TH" sz="16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หมายถึง คำอธิบายข้อมูลส่วนหลัก </a:t>
            </a:r>
            <a:r>
              <a:rPr kumimoji="0" lang="th-TH" sz="16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en-US" sz="16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Mandatory</a:t>
            </a:r>
            <a:r>
              <a:rPr kumimoji="0" lang="th-TH" sz="16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6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Metadata)</a:t>
            </a:r>
            <a:r>
              <a:rPr kumimoji="0" lang="th-TH" sz="16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สำหรับชุดข้อมูลภาครัฐ เป็นส่วนที่บังคับต้องทำการอธิบายข้อมูล ประกอบด้วยคำอธิบายข้อมูล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จำนวน 14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รายการสำหรับ 1 ชุดข้อมูล ที่หน่วยงานของรัฐต้องจัดทำและระบุรายละเอียด </a:t>
            </a:r>
          </a:p>
          <a:p>
            <a:pPr marL="233363" marR="0" lvl="0" indent="-233363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01688" algn="l"/>
              </a:tabLst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ระบบบัญชีข้อมูล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คือ ระบบงานที่ทำหน้าที่บริหารจัดการบัญชีข้อมูลของหน่วยงาน </a:t>
            </a:r>
          </a:p>
          <a:p>
            <a:pPr marL="233363" marR="0" lvl="0" indent="-233363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01688" algn="l"/>
              </a:tabLst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ข้อมูลสาธารณะ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หมายถึง ข้อมูลที่สามารถเปิดเผยได้สามารถนำไปใช้ได้อย่างอิสระไม่ว่าจะเป็นข้อมูลข่าวสาร/ข้อมูลส่วนบุคคล/ข้อมูลอิเล็กทรอนิกส์ เป็นต้น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233363" marR="0" lvl="0" indent="-233363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01688" algn="l"/>
              </a:tabLst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ชุดข้อมูลที่มีคุณค่าสูง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(High Value Datasets)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หมายถึง ข้อมูลที่เป็นประโยชน์ทั้งในมุมผู้ให้ข้อมูลและมุมของผู้นำข้อมูลไปใช้</a:t>
            </a:r>
          </a:p>
          <a:p>
            <a:pPr marL="233363" marR="0" lvl="0" indent="-233363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01688" algn="l"/>
              </a:tabLst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คำอธิบายวิธีการเข้าถึงข้อมูล ตามรูปแบบที่สามารถเข้าถึงได้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ประกอบด้วย (1) ลิงค์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URL Datafile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หรือ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URL API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ที่หน่วยงานสามารถเชื่อมโยงได้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หรือลิงค์ สำหรับให้ประชาชนหรือเอกชนสามารถตรวจสอบข้อมูลได้ เช่น ตรวจสอบใบอนุญาต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 วิธีการและเงื่อนไขการเข้าถึงข้อมูล เช่น คู่มือการดึงข้อมูล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API Document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หรือข้อกำหนดในการนำข้อมูลไปใช้</a:t>
            </a:r>
          </a:p>
          <a:p>
            <a:pPr marL="233363" marR="0" lvl="0" indent="-233363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01688" algn="l"/>
              </a:tabLst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แพลตฟอร์มดิจิทัลกลาง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เช่น ระบบ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Linkage Center,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NSW,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GDX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เป็นต้น</a:t>
            </a:r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233363" marR="0" lvl="0" indent="-233363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01688" algn="l"/>
              </a:tabLst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การนำข้อมูลหลัก (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Master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Data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) ไปใช้ประโยชน์ร่วมกับหน่วยงานภายนอก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ต้องระบุชื่อหน่วยงานภาครัฐที่นำข้อมูลไปใช้ หรือแสดงหลักฐานการใช้ประโยชน์ข้อมูลร่วมกับหน่วยงานอื่น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0513CFD-917B-845F-65F6-DE1371B71612}"/>
              </a:ext>
            </a:extLst>
          </p:cNvPr>
          <p:cNvSpPr/>
          <p:nvPr/>
        </p:nvSpPr>
        <p:spPr>
          <a:xfrm>
            <a:off x="-13648" y="-15861"/>
            <a:ext cx="11627893" cy="41805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5E21C6-AF1B-04E3-B351-79668632793D}"/>
              </a:ext>
            </a:extLst>
          </p:cNvPr>
          <p:cNvSpPr txBox="1"/>
          <p:nvPr/>
        </p:nvSpPr>
        <p:spPr>
          <a:xfrm>
            <a:off x="123081" y="-15861"/>
            <a:ext cx="9738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 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จำนวนชุดข้อมูลหลักของหน่วยงาน 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Master Data)</a:t>
            </a:r>
            <a:endParaRPr kumimoji="0" lang="th-TH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2846030-CED3-0FB1-919D-82DDA2A8B2CD}"/>
              </a:ext>
            </a:extLst>
          </p:cNvPr>
          <p:cNvGrpSpPr/>
          <p:nvPr/>
        </p:nvGrpSpPr>
        <p:grpSpPr>
          <a:xfrm>
            <a:off x="8428017" y="27040"/>
            <a:ext cx="1107285" cy="676140"/>
            <a:chOff x="12240606" y="1307654"/>
            <a:chExt cx="1107285" cy="615553"/>
          </a:xfrm>
        </p:grpSpPr>
        <p:pic>
          <p:nvPicPr>
            <p:cNvPr id="11" name="Picture 1" descr="C:\Users\dathpan\Downloads\056aac9a306aef891367aae43a86394b.jpg">
              <a:extLst>
                <a:ext uri="{FF2B5EF4-FFF2-40B4-BE49-F238E27FC236}">
                  <a16:creationId xmlns:a16="http://schemas.microsoft.com/office/drawing/2014/main" id="{8B36027B-4D11-210C-8CF0-22707A25DF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19" t="8192" r="17099" b="14839"/>
            <a:stretch>
              <a:fillRect/>
            </a:stretch>
          </p:blipFill>
          <p:spPr bwMode="auto">
            <a:xfrm>
              <a:off x="12441110" y="1307654"/>
              <a:ext cx="706279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2">
              <a:extLst>
                <a:ext uri="{FF2B5EF4-FFF2-40B4-BE49-F238E27FC236}">
                  <a16:creationId xmlns:a16="http://schemas.microsoft.com/office/drawing/2014/main" id="{42D79115-EB09-BF69-83BC-ECB8A96A11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240606" y="1411557"/>
              <a:ext cx="1107285" cy="448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th-TH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น้ำหนัก</a:t>
              </a:r>
              <a:br>
                <a:rPr kumimoji="0" lang="en-US" altLang="th-TH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</a:br>
              <a:r>
                <a:rPr kumimoji="0" lang="en-US" altLang="th-TH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xx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7EA919B-C8DF-82B2-2EC0-5B3FE75D266D}"/>
              </a:ext>
            </a:extLst>
          </p:cNvPr>
          <p:cNvSpPr txBox="1"/>
          <p:nvPr/>
        </p:nvSpPr>
        <p:spPr>
          <a:xfrm>
            <a:off x="9539416" y="7690"/>
            <a:ext cx="2070715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KPI Template</a:t>
            </a:r>
            <a:endParaRPr kumimoji="0" lang="th-TH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714052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3648" y="-15861"/>
            <a:ext cx="11627893" cy="41805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3081" y="-15861"/>
            <a:ext cx="9738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 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จำนวนชุดข้อมูลหลักของหน่วยงาน 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Master Data)</a:t>
            </a:r>
            <a:endParaRPr kumimoji="0" lang="th-TH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731E13-D5F2-41FB-ABFE-F220E9B05DDC}"/>
              </a:ext>
            </a:extLst>
          </p:cNvPr>
          <p:cNvSpPr/>
          <p:nvPr/>
        </p:nvSpPr>
        <p:spPr>
          <a:xfrm>
            <a:off x="9976513" y="6386286"/>
            <a:ext cx="2229133" cy="4708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18523" y="6478361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87E290-76B0-4EA1-9FB1-BF333C18EE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60BD7AEF-BAB7-4F62-9716-7F96C0929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345" y="31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F92967C6-121D-9170-A6F3-B23971B2C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345" y="31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6F20411-A915-3D53-D61E-57C3B4BE72DC}"/>
              </a:ext>
            </a:extLst>
          </p:cNvPr>
          <p:cNvGrpSpPr/>
          <p:nvPr/>
        </p:nvGrpSpPr>
        <p:grpSpPr>
          <a:xfrm>
            <a:off x="8428017" y="27040"/>
            <a:ext cx="1107285" cy="676140"/>
            <a:chOff x="12240606" y="1307654"/>
            <a:chExt cx="1107285" cy="615553"/>
          </a:xfrm>
        </p:grpSpPr>
        <p:pic>
          <p:nvPicPr>
            <p:cNvPr id="15" name="Picture 1" descr="C:\Users\dathpan\Downloads\056aac9a306aef891367aae43a86394b.jpg">
              <a:extLst>
                <a:ext uri="{FF2B5EF4-FFF2-40B4-BE49-F238E27FC236}">
                  <a16:creationId xmlns:a16="http://schemas.microsoft.com/office/drawing/2014/main" id="{2BA00D90-BF41-D336-C012-4D72B58D85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19" t="8192" r="17099" b="14839"/>
            <a:stretch>
              <a:fillRect/>
            </a:stretch>
          </p:blipFill>
          <p:spPr bwMode="auto">
            <a:xfrm>
              <a:off x="12441110" y="1307654"/>
              <a:ext cx="706279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">
              <a:extLst>
                <a:ext uri="{FF2B5EF4-FFF2-40B4-BE49-F238E27FC236}">
                  <a16:creationId xmlns:a16="http://schemas.microsoft.com/office/drawing/2014/main" id="{24E2FCCB-9046-9627-D0A8-2B6824B676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240606" y="1411557"/>
              <a:ext cx="1107285" cy="448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th-TH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น้ำหนัก</a:t>
              </a:r>
              <a:br>
                <a:rPr kumimoji="0" lang="en-US" altLang="th-TH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</a:br>
              <a:r>
                <a:rPr kumimoji="0" lang="en-US" altLang="th-TH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xx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905C3BA-E6A8-EDD8-A572-B28839552BB5}"/>
              </a:ext>
            </a:extLst>
          </p:cNvPr>
          <p:cNvSpPr txBox="1"/>
          <p:nvPr/>
        </p:nvSpPr>
        <p:spPr>
          <a:xfrm>
            <a:off x="9539416" y="7690"/>
            <a:ext cx="2070715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KPI Template</a:t>
            </a:r>
            <a:endParaRPr kumimoji="0" lang="th-TH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9FB7B0B-880A-A01D-FB16-90CBDA15F025}"/>
              </a:ext>
            </a:extLst>
          </p:cNvPr>
          <p:cNvGraphicFramePr>
            <a:graphicFrameLocks noGrp="1"/>
          </p:cNvGraphicFramePr>
          <p:nvPr/>
        </p:nvGraphicFramePr>
        <p:xfrm>
          <a:off x="112615" y="1500418"/>
          <a:ext cx="11931446" cy="4197236"/>
        </p:xfrm>
        <a:graphic>
          <a:graphicData uri="http://schemas.openxmlformats.org/drawingml/2006/table">
            <a:tbl>
              <a:tblPr firstRow="1" bandRow="1"/>
              <a:tblGrid>
                <a:gridCol w="926584">
                  <a:extLst>
                    <a:ext uri="{9D8B030D-6E8A-4147-A177-3AD203B41FA5}">
                      <a16:colId xmlns:a16="http://schemas.microsoft.com/office/drawing/2014/main" val="1111516186"/>
                    </a:ext>
                  </a:extLst>
                </a:gridCol>
                <a:gridCol w="33693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69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68566">
                  <a:extLst>
                    <a:ext uri="{9D8B030D-6E8A-4147-A177-3AD203B41FA5}">
                      <a16:colId xmlns:a16="http://schemas.microsoft.com/office/drawing/2014/main" val="2157571252"/>
                    </a:ext>
                  </a:extLst>
                </a:gridCol>
              </a:tblGrid>
              <a:tr h="192434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2400" b="1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เกณฑ์การประเมิน</a:t>
                      </a:r>
                    </a:p>
                  </a:txBody>
                  <a:tcPr marL="63305" marR="6330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thaiDi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2400" b="1" kern="1200" spc="0" baseline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4864515"/>
                  </a:ext>
                </a:extLst>
              </a:tr>
              <a:tr h="28034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2400" b="1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กลุ่ม</a:t>
                      </a:r>
                      <a:endParaRPr lang="en-US" sz="2400" b="1" kern="1200" spc="0" baseline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เป้าหมายขั้นต้น (50)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FD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เป้าหมายมาตรฐาน (</a:t>
                      </a:r>
                      <a:r>
                        <a:rPr lang="en-US" sz="16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75</a:t>
                      </a:r>
                      <a:r>
                        <a:rPr lang="th-TH" sz="16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เป้าหมายขั้นสูง (100)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1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1104358"/>
                  </a:ext>
                </a:extLst>
              </a:tr>
              <a:tr h="550083">
                <a:tc>
                  <a:txBody>
                    <a:bodyPr/>
                    <a:lstStyle/>
                    <a:p>
                      <a:pPr marL="176213" marR="0" lvl="0" indent="-1762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800" b="1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กลุ่มที่ </a:t>
                      </a:r>
                      <a:r>
                        <a:rPr lang="en-US" sz="1800" b="1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1800" b="1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6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ข้อมูลตั้งแต่ </a:t>
                      </a:r>
                      <a:r>
                        <a:rPr lang="en-US" sz="16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1-4 </a:t>
                      </a:r>
                      <a:r>
                        <a:rPr lang="th-TH" sz="16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ชุดข้อมูล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800" b="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itchFamily="34" charset="0"/>
                        <a:cs typeface="TH SarabunPSK" panose="020B0500040200020003" pitchFamily="34" charset="-34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6213" marR="0" lvl="0" indent="-1762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8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ชุดข้อมูลที่ยกระดับเป็น </a:t>
                      </a:r>
                      <a:r>
                        <a:rPr lang="en-US" sz="18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Master Data </a:t>
                      </a:r>
                      <a:br>
                        <a:rPr lang="en-US" sz="18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th-TH" sz="18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ตามแนวทางฯ</a:t>
                      </a:r>
                      <a:r>
                        <a:rPr lang="en-US" sz="18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ข้อ </a:t>
                      </a:r>
                      <a:r>
                        <a:rPr lang="en-US" sz="18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1-7</a:t>
                      </a:r>
                      <a:r>
                        <a:rPr lang="th-TH" sz="18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 จำนวน </a:t>
                      </a:r>
                      <a:r>
                        <a:rPr lang="en-US" sz="18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X</a:t>
                      </a:r>
                      <a:r>
                        <a:rPr lang="th-TH" sz="18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 ชุด</a:t>
                      </a:r>
                    </a:p>
                  </a:txBody>
                  <a:tcPr marL="63305" marR="63305" marT="432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ชุดข้อมูลที่ยกระดับเป็น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Master Data </a:t>
                      </a:r>
                      <a:b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จำนวน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X </a:t>
                      </a:r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ชุดข้อมูล</a:t>
                      </a:r>
                      <a:endParaRPr lang="en-US" sz="1800" b="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63305" marR="63305" marT="432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ชุดข้อมูลที่ยกระดับเป็น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Master Data </a:t>
                      </a:r>
                      <a:b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จำนวน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X </a:t>
                      </a:r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ชุดข้อมูล</a:t>
                      </a:r>
                      <a:endParaRPr lang="en-US" sz="1800" b="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800" b="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8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นำข้อมูลหลัก (</a:t>
                      </a:r>
                      <a:r>
                        <a:rPr lang="en-US" sz="18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Master Data</a:t>
                      </a:r>
                      <a:r>
                        <a:rPr lang="th-TH" sz="18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) ไปใช้ประโยชน์ร่วมกับหน่วยงานภายนอก สามารถ</a:t>
                      </a:r>
                      <a:r>
                        <a:rPr lang="th-TH" sz="1800" b="0" dirty="0">
                          <a:solidFill>
                            <a:prstClr val="black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เชื่อมโยง</a:t>
                      </a:r>
                      <a:r>
                        <a:rPr lang="th-TH" sz="1800" dirty="0">
                          <a:solidFill>
                            <a:prstClr val="black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ผ่านแพลตฟอร์มดิจิทัลกลาง</a:t>
                      </a:r>
                      <a:r>
                        <a:rPr lang="th-TH" sz="1800" b="0" dirty="0">
                          <a:solidFill>
                            <a:prstClr val="black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อย่างน้อย </a:t>
                      </a:r>
                      <a:r>
                        <a:rPr lang="en-US" sz="18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18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 ชุดข้อมูล</a:t>
                      </a:r>
                    </a:p>
                  </a:txBody>
                  <a:tcPr marL="121936" marR="121936" marT="43200" marB="437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5967647"/>
                  </a:ext>
                </a:extLst>
              </a:tr>
              <a:tr h="550083">
                <a:tc>
                  <a:txBody>
                    <a:bodyPr/>
                    <a:lstStyle/>
                    <a:p>
                      <a:pPr marL="176213" marR="0" lvl="0" indent="-1762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800" b="1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กลุ่ม</a:t>
                      </a:r>
                      <a:r>
                        <a:rPr lang="th-TH" sz="1800" b="1" strike="noStrike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ที่ </a:t>
                      </a:r>
                      <a:r>
                        <a:rPr lang="en-US" sz="1800" b="1" strike="noStrike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1800" b="1" strike="noStrike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600" b="0" strike="noStrike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5 </a:t>
                      </a:r>
                      <a:r>
                        <a:rPr lang="th-TH" sz="1600" b="0" strike="noStrike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ชุดข้อมูลขึ้นไป</a:t>
                      </a:r>
                      <a:endParaRPr lang="th-TH" sz="1800" b="0" strike="noStrike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itchFamily="34" charset="0"/>
                        <a:cs typeface="TH SarabunPSK" panose="020B0500040200020003" pitchFamily="34" charset="-34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6213" marR="0" lvl="0" indent="-1762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800" b="0" strike="noStrike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ชุดข้อมูลที่ยกระดับเป็น </a:t>
                      </a:r>
                      <a:r>
                        <a:rPr lang="en-US" sz="1800" b="0" strike="noStrike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Master Data </a:t>
                      </a:r>
                      <a:br>
                        <a:rPr lang="en-US" sz="1800" b="0" strike="noStrike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800" b="0" strike="noStrike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จำนวน </a:t>
                      </a:r>
                      <a:r>
                        <a:rPr lang="en-US" sz="1800" b="0" strike="noStrike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X-2 </a:t>
                      </a:r>
                      <a:r>
                        <a:rPr lang="th-TH" sz="1800" b="0" strike="noStrike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ชุดข้อมูล</a:t>
                      </a:r>
                      <a:endParaRPr lang="en-US" sz="1800" b="0" strike="noStrike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176213" marR="0" lvl="0" indent="-1762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800" b="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176213" marR="0" lvl="0" indent="-1762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8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นำข้อมูลหลัก (</a:t>
                      </a:r>
                      <a:r>
                        <a:rPr lang="en-US" sz="18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Master Data</a:t>
                      </a:r>
                      <a:r>
                        <a:rPr lang="th-TH" sz="18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) ไปใช้ประโยชน์ร่วมกับหน่วยงานภายนอก สามารถ</a:t>
                      </a:r>
                      <a:r>
                        <a:rPr lang="th-TH" sz="1800" b="0" dirty="0">
                          <a:solidFill>
                            <a:prstClr val="black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เชื่อมโยง</a:t>
                      </a:r>
                      <a:br>
                        <a:rPr lang="en-US" sz="1800" b="0" dirty="0">
                          <a:solidFill>
                            <a:prstClr val="black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dirty="0">
                          <a:solidFill>
                            <a:prstClr val="black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ผ่านแพลตฟอร์มดิจิทัลกลาง</a:t>
                      </a:r>
                      <a:r>
                        <a:rPr lang="th-TH" sz="1800" b="0" dirty="0">
                          <a:solidFill>
                            <a:prstClr val="black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อย่างน้อย </a:t>
                      </a:r>
                      <a:r>
                        <a:rPr lang="en-US" sz="18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18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 ชุดข้อมูล</a:t>
                      </a:r>
                      <a:endParaRPr lang="th-TH" sz="1800" b="0" strike="noStrike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itchFamily="34" charset="0"/>
                        <a:cs typeface="TH SarabunPSK" panose="020B0500040200020003" pitchFamily="34" charset="-34"/>
                      </a:endParaRPr>
                    </a:p>
                  </a:txBody>
                  <a:tcPr marL="63305" marR="63305" marT="432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6213" marR="0" lvl="0" indent="-1762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800" b="0" strike="noStrike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ชุดข้อมูลที่ยกระดับเป็น </a:t>
                      </a:r>
                      <a:r>
                        <a:rPr lang="en-US" sz="1800" b="0" strike="noStrike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Master Data </a:t>
                      </a:r>
                      <a:br>
                        <a:rPr lang="en-US" sz="1800" b="0" strike="noStrike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800" b="0" strike="noStrike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จำนวน </a:t>
                      </a:r>
                      <a:r>
                        <a:rPr lang="en-US" sz="1800" b="0" strike="noStrike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X-1 </a:t>
                      </a:r>
                      <a:r>
                        <a:rPr lang="th-TH" sz="1800" b="0" strike="noStrike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ชุดข้อมูล</a:t>
                      </a:r>
                      <a:endParaRPr lang="en-US" sz="1800" b="0" strike="noStrike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176213" marR="0" lvl="0" indent="-1762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800" b="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176213" marR="0" lvl="0" indent="-1762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8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นำข้อมูลหลัก (</a:t>
                      </a:r>
                      <a:r>
                        <a:rPr lang="en-US" sz="18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Master Data</a:t>
                      </a:r>
                      <a:r>
                        <a:rPr lang="th-TH" sz="18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) ไปใช้ประโยชน์</a:t>
                      </a:r>
                      <a:br>
                        <a:rPr lang="en-US" sz="18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th-TH" sz="18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ร่วมกับหน่วยงานภายนอก สามารถ</a:t>
                      </a:r>
                      <a:r>
                        <a:rPr lang="th-TH" sz="1800" b="0" dirty="0">
                          <a:solidFill>
                            <a:prstClr val="black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เชื่อมโยง</a:t>
                      </a:r>
                      <a:r>
                        <a:rPr lang="th-TH" sz="1800" dirty="0">
                          <a:solidFill>
                            <a:prstClr val="black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ผ่านแพลตฟอร์มดิจิทัลกลาง</a:t>
                      </a:r>
                      <a:r>
                        <a:rPr lang="th-TH" sz="1800" b="0" dirty="0">
                          <a:solidFill>
                            <a:prstClr val="black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อย่างน้อย </a:t>
                      </a:r>
                      <a:r>
                        <a:rPr lang="en-US" sz="18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18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 ชุดข้อมูล</a:t>
                      </a:r>
                      <a:endParaRPr lang="th-TH" sz="1800" b="0" strike="noStrike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itchFamily="34" charset="0"/>
                        <a:cs typeface="TH SarabunPSK" panose="020B0500040200020003" pitchFamily="34" charset="-34"/>
                      </a:endParaRPr>
                    </a:p>
                  </a:txBody>
                  <a:tcPr marL="63305" marR="63305" marT="432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800" b="0" strike="noStrike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ชุดข้อมูลที่ยกระดับเป็น </a:t>
                      </a:r>
                      <a:r>
                        <a:rPr lang="en-US" sz="1800" b="0" strike="noStrike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Master Data </a:t>
                      </a:r>
                      <a:r>
                        <a:rPr lang="th-TH" sz="1800" b="0" strike="noStrike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จำนวน </a:t>
                      </a:r>
                      <a:r>
                        <a:rPr lang="en-US" sz="1800" b="0" strike="noStrike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X </a:t>
                      </a:r>
                      <a:r>
                        <a:rPr lang="th-TH" sz="1800" b="0" strike="noStrike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ชุดข้อมูล</a:t>
                      </a:r>
                      <a:endParaRPr lang="en-US" sz="1800" b="0" strike="noStrike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800" b="0" strike="noStrike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800" b="0" strike="noStrike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800" b="0" strike="noStrike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นำข้อมูลหลัก (</a:t>
                      </a:r>
                      <a:r>
                        <a:rPr lang="en-US" sz="1800" b="0" strike="noStrike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Master Data</a:t>
                      </a:r>
                      <a:r>
                        <a:rPr lang="th-TH" sz="1800" b="0" strike="noStrike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) ไปใช้ประโยชน์</a:t>
                      </a:r>
                      <a:br>
                        <a:rPr lang="en-US" sz="1800" b="0" strike="noStrike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th-TH" sz="1800" b="0" strike="noStrike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ร่วมกับหน่วยงานภายนอก สามารถ</a:t>
                      </a:r>
                      <a:r>
                        <a:rPr lang="th-TH" sz="1800" b="0" strike="noStrike" dirty="0">
                          <a:solidFill>
                            <a:prstClr val="black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เชื่อมโยง</a:t>
                      </a:r>
                      <a:br>
                        <a:rPr lang="en-US" sz="1800" b="0" strike="noStrike" dirty="0">
                          <a:solidFill>
                            <a:prstClr val="black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strike="noStrike" dirty="0">
                          <a:solidFill>
                            <a:prstClr val="black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ผ่านแพลตฟอร์มดิจิทัลกลาง</a:t>
                      </a:r>
                      <a:r>
                        <a:rPr lang="th-TH" sz="1800" b="0" strike="noStrike" dirty="0">
                          <a:solidFill>
                            <a:prstClr val="black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b="0" strike="noStrike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อย่างน้อย </a:t>
                      </a:r>
                      <a:r>
                        <a:rPr lang="en-US" sz="1800" b="0" strike="noStrike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1800" b="0" strike="noStrike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 ชุดข้อมูล</a:t>
                      </a:r>
                    </a:p>
                  </a:txBody>
                  <a:tcPr marL="121936" marR="121936" marT="43200" marB="437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66843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63376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394D55-441B-DAAC-093C-51B874650E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94520" y="6564583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84FFC59-837A-6F24-25D3-9AD78DB7BFAA}"/>
              </a:ext>
            </a:extLst>
          </p:cNvPr>
          <p:cNvSpPr/>
          <p:nvPr/>
        </p:nvSpPr>
        <p:spPr>
          <a:xfrm>
            <a:off x="184919" y="939977"/>
            <a:ext cx="11830153" cy="5785612"/>
          </a:xfrm>
          <a:prstGeom prst="roundRect">
            <a:avLst>
              <a:gd name="adj" fmla="val 5866"/>
            </a:avLst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3A65BE1-A7D8-9E5E-43BE-E771BB85852D}"/>
              </a:ext>
            </a:extLst>
          </p:cNvPr>
          <p:cNvSpPr txBox="1"/>
          <p:nvPr/>
        </p:nvSpPr>
        <p:spPr>
          <a:xfrm>
            <a:off x="276264" y="301798"/>
            <a:ext cx="110851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จำนวนชุดข้อมูลหลักของหน่วยงาน (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Master Data)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  <a:sym typeface="Symbol" panose="05050102010706020507" pitchFamily="18" charset="2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5CC61A-80E3-D26A-995A-0C3E47DEE252}"/>
              </a:ext>
            </a:extLst>
          </p:cNvPr>
          <p:cNvSpPr/>
          <p:nvPr/>
        </p:nvSpPr>
        <p:spPr>
          <a:xfrm>
            <a:off x="176929" y="1091715"/>
            <a:ext cx="8649902" cy="5637821"/>
          </a:xfrm>
          <a:prstGeom prst="rect">
            <a:avLst/>
          </a:prstGeom>
          <a:solidFill>
            <a:schemeClr val="accent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7">
            <a:extLst>
              <a:ext uri="{FF2B5EF4-FFF2-40B4-BE49-F238E27FC236}">
                <a16:creationId xmlns:a16="http://schemas.microsoft.com/office/drawing/2014/main" id="{8D008ACE-AAAF-8B70-8CBD-37596BC5FB72}"/>
              </a:ext>
            </a:extLst>
          </p:cNvPr>
          <p:cNvSpPr/>
          <p:nvPr/>
        </p:nvSpPr>
        <p:spPr>
          <a:xfrm>
            <a:off x="10320703" y="1782584"/>
            <a:ext cx="274926" cy="274956"/>
          </a:xfrm>
          <a:prstGeom prst="ellipse">
            <a:avLst/>
          </a:prstGeom>
          <a:solidFill>
            <a:schemeClr val="tx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5" name="Oval 125">
            <a:extLst>
              <a:ext uri="{FF2B5EF4-FFF2-40B4-BE49-F238E27FC236}">
                <a16:creationId xmlns:a16="http://schemas.microsoft.com/office/drawing/2014/main" id="{E5733D5E-73FB-3FFC-5ECD-09935A8519D2}"/>
              </a:ext>
            </a:extLst>
          </p:cNvPr>
          <p:cNvSpPr/>
          <p:nvPr/>
        </p:nvSpPr>
        <p:spPr>
          <a:xfrm>
            <a:off x="11086300" y="4500070"/>
            <a:ext cx="652949" cy="652949"/>
          </a:xfrm>
          <a:prstGeom prst="ellipse">
            <a:avLst/>
          </a:prstGeom>
          <a:solidFill>
            <a:srgbClr val="E6260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6" name="Oval 150">
            <a:extLst>
              <a:ext uri="{FF2B5EF4-FFF2-40B4-BE49-F238E27FC236}">
                <a16:creationId xmlns:a16="http://schemas.microsoft.com/office/drawing/2014/main" id="{9B6DE8FD-6DCB-71E7-8D3F-45780565EB5C}"/>
              </a:ext>
            </a:extLst>
          </p:cNvPr>
          <p:cNvSpPr/>
          <p:nvPr/>
        </p:nvSpPr>
        <p:spPr>
          <a:xfrm>
            <a:off x="10148108" y="3028754"/>
            <a:ext cx="652949" cy="652949"/>
          </a:xfrm>
          <a:prstGeom prst="ellipse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cxnSp>
        <p:nvCxnSpPr>
          <p:cNvPr id="17" name="Straight Arrow Connector 152">
            <a:extLst>
              <a:ext uri="{FF2B5EF4-FFF2-40B4-BE49-F238E27FC236}">
                <a16:creationId xmlns:a16="http://schemas.microsoft.com/office/drawing/2014/main" id="{C7F03ED4-61B1-983E-850E-8B860F76C158}"/>
              </a:ext>
            </a:extLst>
          </p:cNvPr>
          <p:cNvCxnSpPr>
            <a:cxnSpLocks/>
            <a:stCxn id="6" idx="0"/>
          </p:cNvCxnSpPr>
          <p:nvPr/>
        </p:nvCxnSpPr>
        <p:spPr>
          <a:xfrm flipH="1" flipV="1">
            <a:off x="10458166" y="2141239"/>
            <a:ext cx="16417" cy="887515"/>
          </a:xfrm>
          <a:prstGeom prst="straightConnector1">
            <a:avLst/>
          </a:prstGeom>
          <a:noFill/>
          <a:ln w="25400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  <a:tailEnd type="arrow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5092C6A-0176-4013-AD21-BE0EB1BAA79F}"/>
              </a:ext>
            </a:extLst>
          </p:cNvPr>
          <p:cNvSpPr txBox="1"/>
          <p:nvPr/>
        </p:nvSpPr>
        <p:spPr>
          <a:xfrm>
            <a:off x="10953683" y="1374007"/>
            <a:ext cx="1037425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พ.ย.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-</a:t>
            </a: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ธ.ค.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 67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577F6B-ED7D-BD4D-ECE6-E61C02871E55}"/>
              </a:ext>
            </a:extLst>
          </p:cNvPr>
          <p:cNvSpPr txBox="1"/>
          <p:nvPr/>
        </p:nvSpPr>
        <p:spPr>
          <a:xfrm>
            <a:off x="10902325" y="5161249"/>
            <a:ext cx="1221905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นายกรัฐมนตรีรับทราบ</a:t>
            </a:r>
            <a:b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</a:b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ผลประเมิน 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Tahom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ผ่านระบบ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Online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BC553D1-0E00-B23F-C969-26F78C033399}"/>
              </a:ext>
            </a:extLst>
          </p:cNvPr>
          <p:cNvSpPr txBox="1"/>
          <p:nvPr/>
        </p:nvSpPr>
        <p:spPr>
          <a:xfrm>
            <a:off x="10051584" y="1374868"/>
            <a:ext cx="872889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ต.ค.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 67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D631C6F-3907-BC37-F133-7688D926B925}"/>
              </a:ext>
            </a:extLst>
          </p:cNvPr>
          <p:cNvSpPr txBox="1"/>
          <p:nvPr/>
        </p:nvSpPr>
        <p:spPr>
          <a:xfrm>
            <a:off x="9567103" y="3631071"/>
            <a:ext cx="1897462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เลขาธิการ ก.พ.ร. 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Tahom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ประเมิน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 </a:t>
            </a: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(เบื้องต้น) 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Tahom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เสนอ รมต./รองนายกฯ 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Tahom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ที่เกี่ยวข้อง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 </a:t>
            </a: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ผ่านระบบ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Online </a:t>
            </a:r>
          </a:p>
        </p:txBody>
      </p:sp>
      <p:pic>
        <p:nvPicPr>
          <p:cNvPr id="57" name="Graphic 56" descr="Meeting">
            <a:extLst>
              <a:ext uri="{FF2B5EF4-FFF2-40B4-BE49-F238E27FC236}">
                <a16:creationId xmlns:a16="http://schemas.microsoft.com/office/drawing/2014/main" id="{29D4C306-EC5E-26F9-E426-92DC2DD793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51687" y="3112453"/>
            <a:ext cx="480089" cy="480089"/>
          </a:xfrm>
          <a:prstGeom prst="rect">
            <a:avLst/>
          </a:prstGeom>
        </p:spPr>
      </p:pic>
      <p:pic>
        <p:nvPicPr>
          <p:cNvPr id="58" name="Graphic 57" descr="Male profile">
            <a:extLst>
              <a:ext uri="{FF2B5EF4-FFF2-40B4-BE49-F238E27FC236}">
                <a16:creationId xmlns:a16="http://schemas.microsoft.com/office/drawing/2014/main" id="{A7DCD282-C212-EB44-F014-2EA80D9CC6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52108" y="4552483"/>
            <a:ext cx="523734" cy="523734"/>
          </a:xfrm>
          <a:prstGeom prst="rect">
            <a:avLst/>
          </a:prstGeom>
        </p:spPr>
      </p:pic>
      <p:cxnSp>
        <p:nvCxnSpPr>
          <p:cNvPr id="94" name="Straight Arrow Connector 152">
            <a:extLst>
              <a:ext uri="{FF2B5EF4-FFF2-40B4-BE49-F238E27FC236}">
                <a16:creationId xmlns:a16="http://schemas.microsoft.com/office/drawing/2014/main" id="{AAED9312-0386-96B3-7508-21D4EF71B660}"/>
              </a:ext>
            </a:extLst>
          </p:cNvPr>
          <p:cNvCxnSpPr>
            <a:cxnSpLocks/>
          </p:cNvCxnSpPr>
          <p:nvPr/>
        </p:nvCxnSpPr>
        <p:spPr>
          <a:xfrm flipV="1">
            <a:off x="1264463" y="2114327"/>
            <a:ext cx="0" cy="2490292"/>
          </a:xfrm>
          <a:prstGeom prst="straightConnector1">
            <a:avLst/>
          </a:prstGeom>
          <a:noFill/>
          <a:ln w="25400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  <a:tailEnd type="arrow"/>
          </a:ln>
          <a:effectLst/>
        </p:spPr>
      </p:cxnSp>
      <p:sp>
        <p:nvSpPr>
          <p:cNvPr id="95" name="TextBox 94">
            <a:extLst>
              <a:ext uri="{FF2B5EF4-FFF2-40B4-BE49-F238E27FC236}">
                <a16:creationId xmlns:a16="http://schemas.microsoft.com/office/drawing/2014/main" id="{87EC86E0-56EC-EA26-D6BA-DF375A238647}"/>
              </a:ext>
            </a:extLst>
          </p:cNvPr>
          <p:cNvSpPr txBox="1"/>
          <p:nvPr/>
        </p:nvSpPr>
        <p:spPr>
          <a:xfrm>
            <a:off x="825476" y="1407491"/>
            <a:ext cx="872889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ก.ย.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66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cxnSp>
        <p:nvCxnSpPr>
          <p:cNvPr id="96" name="Straight Arrow Connector 115">
            <a:extLst>
              <a:ext uri="{FF2B5EF4-FFF2-40B4-BE49-F238E27FC236}">
                <a16:creationId xmlns:a16="http://schemas.microsoft.com/office/drawing/2014/main" id="{F3EB955F-A3F5-7EC6-AEC3-87C7E91BE4A4}"/>
              </a:ext>
            </a:extLst>
          </p:cNvPr>
          <p:cNvCxnSpPr>
            <a:cxnSpLocks/>
            <a:stCxn id="58" idx="0"/>
          </p:cNvCxnSpPr>
          <p:nvPr/>
        </p:nvCxnSpPr>
        <p:spPr>
          <a:xfrm flipH="1" flipV="1">
            <a:off x="11387782" y="2141239"/>
            <a:ext cx="26193" cy="2411244"/>
          </a:xfrm>
          <a:prstGeom prst="straightConnector1">
            <a:avLst/>
          </a:prstGeom>
          <a:noFill/>
          <a:ln w="25400" cap="flat" cmpd="sng" algn="ctr">
            <a:solidFill>
              <a:srgbClr val="E62601"/>
            </a:solidFill>
            <a:prstDash val="solid"/>
            <a:miter lim="800000"/>
            <a:tailEnd type="arrow"/>
          </a:ln>
          <a:effectLst/>
        </p:spPr>
      </p:cxnSp>
      <p:sp>
        <p:nvSpPr>
          <p:cNvPr id="97" name="Oval 150">
            <a:extLst>
              <a:ext uri="{FF2B5EF4-FFF2-40B4-BE49-F238E27FC236}">
                <a16:creationId xmlns:a16="http://schemas.microsoft.com/office/drawing/2014/main" id="{7D07446B-7AD0-8DA8-88E9-4B1EA9C30538}"/>
              </a:ext>
            </a:extLst>
          </p:cNvPr>
          <p:cNvSpPr/>
          <p:nvPr/>
        </p:nvSpPr>
        <p:spPr>
          <a:xfrm>
            <a:off x="943139" y="4555916"/>
            <a:ext cx="652949" cy="652949"/>
          </a:xfrm>
          <a:prstGeom prst="ellipse">
            <a:avLst/>
          </a:prstGeom>
          <a:solidFill>
            <a:schemeClr val="tx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pic>
        <p:nvPicPr>
          <p:cNvPr id="98" name="Graphic 97" descr="Megaphone1">
            <a:extLst>
              <a:ext uri="{FF2B5EF4-FFF2-40B4-BE49-F238E27FC236}">
                <a16:creationId xmlns:a16="http://schemas.microsoft.com/office/drawing/2014/main" id="{88B7D9E1-3857-9087-7967-0C0567E530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7714" y="4604619"/>
            <a:ext cx="536648" cy="536648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3A1DE546-5746-CA0A-57C6-AFD589AB1C40}"/>
              </a:ext>
            </a:extLst>
          </p:cNvPr>
          <p:cNvSpPr txBox="1"/>
          <p:nvPr/>
        </p:nvSpPr>
        <p:spPr>
          <a:xfrm>
            <a:off x="575774" y="5278980"/>
            <a:ext cx="1479890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8</a:t>
            </a: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 ก.ย.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66 </a:t>
            </a: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ชี้แจง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กรอบประเมิน ปี 6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7 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(Potential base</a:t>
            </a: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)</a:t>
            </a:r>
          </a:p>
        </p:txBody>
      </p:sp>
      <p:sp>
        <p:nvSpPr>
          <p:cNvPr id="100" name="Oval 7">
            <a:extLst>
              <a:ext uri="{FF2B5EF4-FFF2-40B4-BE49-F238E27FC236}">
                <a16:creationId xmlns:a16="http://schemas.microsoft.com/office/drawing/2014/main" id="{0D58E9D0-6295-EC2F-2ED6-A7D36DA5FCB1}"/>
              </a:ext>
            </a:extLst>
          </p:cNvPr>
          <p:cNvSpPr/>
          <p:nvPr/>
        </p:nvSpPr>
        <p:spPr>
          <a:xfrm>
            <a:off x="1122544" y="1794159"/>
            <a:ext cx="274926" cy="255105"/>
          </a:xfrm>
          <a:prstGeom prst="ellipse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A62EC2B4-C70B-CB6F-C785-F038B6FA518C}"/>
              </a:ext>
            </a:extLst>
          </p:cNvPr>
          <p:cNvGrpSpPr/>
          <p:nvPr/>
        </p:nvGrpSpPr>
        <p:grpSpPr>
          <a:xfrm>
            <a:off x="271042" y="1715878"/>
            <a:ext cx="425756" cy="393154"/>
            <a:chOff x="2037500" y="3040187"/>
            <a:chExt cx="419949" cy="419949"/>
          </a:xfrm>
          <a:solidFill>
            <a:srgbClr val="E62601"/>
          </a:solidFill>
        </p:grpSpPr>
        <p:sp>
          <p:nvSpPr>
            <p:cNvPr id="102" name="Circle: Hollow 101">
              <a:extLst>
                <a:ext uri="{FF2B5EF4-FFF2-40B4-BE49-F238E27FC236}">
                  <a16:creationId xmlns:a16="http://schemas.microsoft.com/office/drawing/2014/main" id="{808F2667-0C34-216C-8ACD-955D6BFA2DB3}"/>
                </a:ext>
              </a:extLst>
            </p:cNvPr>
            <p:cNvSpPr/>
            <p:nvPr/>
          </p:nvSpPr>
          <p:spPr>
            <a:xfrm>
              <a:off x="2037500" y="3040187"/>
              <a:ext cx="419949" cy="419949"/>
            </a:xfrm>
            <a:prstGeom prst="donut">
              <a:avLst>
                <a:gd name="adj" fmla="val 11391"/>
              </a:avLst>
            </a:prstGeom>
            <a:grpFill/>
            <a:ln w="254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2A54F14E-A9AE-3CA8-7562-5B8DEA213E3C}"/>
                </a:ext>
              </a:extLst>
            </p:cNvPr>
            <p:cNvSpPr/>
            <p:nvPr/>
          </p:nvSpPr>
          <p:spPr>
            <a:xfrm>
              <a:off x="2133174" y="3135861"/>
              <a:ext cx="228600" cy="228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endParaRPr>
            </a:p>
          </p:txBody>
        </p:sp>
      </p:grpSp>
      <p:sp>
        <p:nvSpPr>
          <p:cNvPr id="104" name="Rectangle 103">
            <a:extLst>
              <a:ext uri="{FF2B5EF4-FFF2-40B4-BE49-F238E27FC236}">
                <a16:creationId xmlns:a16="http://schemas.microsoft.com/office/drawing/2014/main" id="{50F7501D-7EB2-20B9-4743-BC6016488B71}"/>
              </a:ext>
            </a:extLst>
          </p:cNvPr>
          <p:cNvSpPr/>
          <p:nvPr/>
        </p:nvSpPr>
        <p:spPr>
          <a:xfrm>
            <a:off x="514158" y="2068662"/>
            <a:ext cx="10924424" cy="48051"/>
          </a:xfrm>
          <a:prstGeom prst="rect">
            <a:avLst/>
          </a:prstGeom>
          <a:solidFill>
            <a:srgbClr val="E6260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900F719D-99D0-5902-D075-E79041C29BD0}"/>
              </a:ext>
            </a:extLst>
          </p:cNvPr>
          <p:cNvSpPr txBox="1"/>
          <p:nvPr/>
        </p:nvSpPr>
        <p:spPr>
          <a:xfrm>
            <a:off x="8989804" y="1377715"/>
            <a:ext cx="82779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ก.ย. 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67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088320EE-4EE8-842D-0BB0-711FF33F4A26}"/>
              </a:ext>
            </a:extLst>
          </p:cNvPr>
          <p:cNvSpPr txBox="1"/>
          <p:nvPr/>
        </p:nvSpPr>
        <p:spPr>
          <a:xfrm>
            <a:off x="8806928" y="5080441"/>
            <a:ext cx="1205522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สำนักงาน ก.พ.ร.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จัดทำผลประเมิน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ภาพรวม</a:t>
            </a:r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235C2AE7-3EC0-8BE1-E7C7-553C8CFB440D}"/>
              </a:ext>
            </a:extLst>
          </p:cNvPr>
          <p:cNvSpPr/>
          <p:nvPr/>
        </p:nvSpPr>
        <p:spPr>
          <a:xfrm>
            <a:off x="9261219" y="1782584"/>
            <a:ext cx="274926" cy="274956"/>
          </a:xfrm>
          <a:prstGeom prst="ellipse">
            <a:avLst/>
          </a:prstGeom>
          <a:solidFill>
            <a:schemeClr val="tx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108" name="Oval 113">
            <a:extLst>
              <a:ext uri="{FF2B5EF4-FFF2-40B4-BE49-F238E27FC236}">
                <a16:creationId xmlns:a16="http://schemas.microsoft.com/office/drawing/2014/main" id="{62D6F9B4-BC73-8C41-CF8F-9AA1731A9B0E}"/>
              </a:ext>
            </a:extLst>
          </p:cNvPr>
          <p:cNvSpPr/>
          <p:nvPr/>
        </p:nvSpPr>
        <p:spPr>
          <a:xfrm>
            <a:off x="9090795" y="4427492"/>
            <a:ext cx="652949" cy="652949"/>
          </a:xfrm>
          <a:prstGeom prst="ellipse">
            <a:avLst/>
          </a:prstGeom>
          <a:solidFill>
            <a:schemeClr val="tx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cxnSp>
        <p:nvCxnSpPr>
          <p:cNvPr id="109" name="Straight Arrow Connector 115">
            <a:extLst>
              <a:ext uri="{FF2B5EF4-FFF2-40B4-BE49-F238E27FC236}">
                <a16:creationId xmlns:a16="http://schemas.microsoft.com/office/drawing/2014/main" id="{B22F6E45-01FD-573F-CB4D-30B83A8B8F6C}"/>
              </a:ext>
            </a:extLst>
          </p:cNvPr>
          <p:cNvCxnSpPr>
            <a:cxnSpLocks/>
            <a:stCxn id="108" idx="0"/>
          </p:cNvCxnSpPr>
          <p:nvPr/>
        </p:nvCxnSpPr>
        <p:spPr>
          <a:xfrm flipV="1">
            <a:off x="9417270" y="2153438"/>
            <a:ext cx="0" cy="2274054"/>
          </a:xfrm>
          <a:prstGeom prst="straightConnector1">
            <a:avLst/>
          </a:prstGeom>
          <a:noFill/>
          <a:ln w="25400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  <a:tailEnd type="arrow"/>
          </a:ln>
          <a:effectLst/>
        </p:spPr>
      </p:cxnSp>
      <p:pic>
        <p:nvPicPr>
          <p:cNvPr id="110" name="Graphic 109" descr="Male profile">
            <a:extLst>
              <a:ext uri="{FF2B5EF4-FFF2-40B4-BE49-F238E27FC236}">
                <a16:creationId xmlns:a16="http://schemas.microsoft.com/office/drawing/2014/main" id="{496B1B39-734E-B325-995B-6181624F00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155401" y="4467504"/>
            <a:ext cx="523734" cy="523734"/>
          </a:xfrm>
          <a:prstGeom prst="rect">
            <a:avLst/>
          </a:prstGeom>
        </p:spPr>
      </p:pic>
      <p:sp>
        <p:nvSpPr>
          <p:cNvPr id="111" name="Rectangle 110">
            <a:extLst>
              <a:ext uri="{FF2B5EF4-FFF2-40B4-BE49-F238E27FC236}">
                <a16:creationId xmlns:a16="http://schemas.microsoft.com/office/drawing/2014/main" id="{C5342AAC-64DA-F809-CEFF-F8560F395C53}"/>
              </a:ext>
            </a:extLst>
          </p:cNvPr>
          <p:cNvSpPr/>
          <p:nvPr/>
        </p:nvSpPr>
        <p:spPr>
          <a:xfrm>
            <a:off x="533407" y="1713063"/>
            <a:ext cx="10924423" cy="45719"/>
          </a:xfrm>
          <a:prstGeom prst="rect">
            <a:avLst/>
          </a:prstGeom>
          <a:solidFill>
            <a:srgbClr val="E6260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DAADA7B9-8B7D-7D97-7152-DEBE34B7210B}"/>
              </a:ext>
            </a:extLst>
          </p:cNvPr>
          <p:cNvGrpSpPr/>
          <p:nvPr/>
        </p:nvGrpSpPr>
        <p:grpSpPr>
          <a:xfrm>
            <a:off x="11157835" y="1710245"/>
            <a:ext cx="425756" cy="393154"/>
            <a:chOff x="2037500" y="3040187"/>
            <a:chExt cx="419949" cy="419949"/>
          </a:xfrm>
          <a:solidFill>
            <a:srgbClr val="E62601"/>
          </a:solidFill>
        </p:grpSpPr>
        <p:sp>
          <p:nvSpPr>
            <p:cNvPr id="113" name="Circle: Hollow 112">
              <a:extLst>
                <a:ext uri="{FF2B5EF4-FFF2-40B4-BE49-F238E27FC236}">
                  <a16:creationId xmlns:a16="http://schemas.microsoft.com/office/drawing/2014/main" id="{A452203C-0DFB-BD9E-DEE0-7FCE77E50E82}"/>
                </a:ext>
              </a:extLst>
            </p:cNvPr>
            <p:cNvSpPr/>
            <p:nvPr/>
          </p:nvSpPr>
          <p:spPr>
            <a:xfrm>
              <a:off x="2037500" y="3040187"/>
              <a:ext cx="419949" cy="419949"/>
            </a:xfrm>
            <a:prstGeom prst="donut">
              <a:avLst>
                <a:gd name="adj" fmla="val 11391"/>
              </a:avLst>
            </a:prstGeom>
            <a:grpFill/>
            <a:ln w="254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2006A7C5-93C4-649A-667F-464F44A6B5FF}"/>
                </a:ext>
              </a:extLst>
            </p:cNvPr>
            <p:cNvSpPr/>
            <p:nvPr/>
          </p:nvSpPr>
          <p:spPr>
            <a:xfrm>
              <a:off x="2133174" y="3135861"/>
              <a:ext cx="228600" cy="228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endParaRPr>
            </a:p>
          </p:txBody>
        </p:sp>
      </p:grpSp>
      <p:sp>
        <p:nvSpPr>
          <p:cNvPr id="120" name="TextBox 119">
            <a:extLst>
              <a:ext uri="{FF2B5EF4-FFF2-40B4-BE49-F238E27FC236}">
                <a16:creationId xmlns:a16="http://schemas.microsoft.com/office/drawing/2014/main" id="{A4530CF0-6739-65E1-2BF0-2D0C7724C4B5}"/>
              </a:ext>
            </a:extLst>
          </p:cNvPr>
          <p:cNvSpPr txBox="1"/>
          <p:nvPr/>
        </p:nvSpPr>
        <p:spPr>
          <a:xfrm>
            <a:off x="6722168" y="1369730"/>
            <a:ext cx="872889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ส.ค.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 67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A3D34190-EFF9-8424-84E3-3D18687E1FCC}"/>
              </a:ext>
            </a:extLst>
          </p:cNvPr>
          <p:cNvSpPr txBox="1"/>
          <p:nvPr/>
        </p:nvSpPr>
        <p:spPr>
          <a:xfrm>
            <a:off x="6466660" y="3688512"/>
            <a:ext cx="1414569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สพร. ตรวจประเมินผล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/>
              <a:cs typeface="TH SarabunPSK" panose="020B0500040200020003" pitchFamily="34" charset="-34"/>
            </a:endParaRPr>
          </a:p>
        </p:txBody>
      </p:sp>
      <p:sp>
        <p:nvSpPr>
          <p:cNvPr id="124" name="Oval 113">
            <a:extLst>
              <a:ext uri="{FF2B5EF4-FFF2-40B4-BE49-F238E27FC236}">
                <a16:creationId xmlns:a16="http://schemas.microsoft.com/office/drawing/2014/main" id="{AE513B46-1A51-8485-5602-FDA8BB56C0BE}"/>
              </a:ext>
            </a:extLst>
          </p:cNvPr>
          <p:cNvSpPr/>
          <p:nvPr/>
        </p:nvSpPr>
        <p:spPr>
          <a:xfrm>
            <a:off x="6869294" y="3016670"/>
            <a:ext cx="652949" cy="652949"/>
          </a:xfrm>
          <a:prstGeom prst="ellipse">
            <a:avLst/>
          </a:prstGeom>
          <a:solidFill>
            <a:srgbClr val="00CC99"/>
          </a:solidFill>
          <a:ln w="12700" cap="flat" cmpd="sng" algn="ctr">
            <a:solidFill>
              <a:srgbClr val="00CC9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125" name="Rectangle 7">
            <a:extLst>
              <a:ext uri="{FF2B5EF4-FFF2-40B4-BE49-F238E27FC236}">
                <a16:creationId xmlns:a16="http://schemas.microsoft.com/office/drawing/2014/main" id="{D6A87B86-22B8-A1BA-8271-7B566139F306}"/>
              </a:ext>
            </a:extLst>
          </p:cNvPr>
          <p:cNvSpPr/>
          <p:nvPr/>
        </p:nvSpPr>
        <p:spPr>
          <a:xfrm>
            <a:off x="7049071" y="3186939"/>
            <a:ext cx="307420" cy="30742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01869" y="2055482"/>
                </a:moveTo>
                <a:lnTo>
                  <a:pt x="869869" y="2055482"/>
                </a:lnTo>
                <a:lnTo>
                  <a:pt x="869869" y="2919482"/>
                </a:lnTo>
                <a:lnTo>
                  <a:pt x="401869" y="2919482"/>
                </a:lnTo>
                <a:close/>
                <a:moveTo>
                  <a:pt x="1121949" y="1695482"/>
                </a:moveTo>
                <a:lnTo>
                  <a:pt x="1589949" y="1695482"/>
                </a:lnTo>
                <a:lnTo>
                  <a:pt x="1589949" y="2919482"/>
                </a:lnTo>
                <a:lnTo>
                  <a:pt x="1121949" y="2919482"/>
                </a:lnTo>
                <a:close/>
                <a:moveTo>
                  <a:pt x="1842029" y="1335482"/>
                </a:moveTo>
                <a:lnTo>
                  <a:pt x="2310029" y="1335482"/>
                </a:lnTo>
                <a:lnTo>
                  <a:pt x="2310029" y="2919482"/>
                </a:lnTo>
                <a:lnTo>
                  <a:pt x="1842029" y="2919482"/>
                </a:lnTo>
                <a:close/>
                <a:moveTo>
                  <a:pt x="2562109" y="975482"/>
                </a:moveTo>
                <a:lnTo>
                  <a:pt x="3030109" y="975482"/>
                </a:lnTo>
                <a:lnTo>
                  <a:pt x="3030109" y="2919482"/>
                </a:lnTo>
                <a:lnTo>
                  <a:pt x="2562109" y="2919482"/>
                </a:lnTo>
                <a:close/>
                <a:moveTo>
                  <a:pt x="2321888" y="224805"/>
                </a:moveTo>
                <a:lnTo>
                  <a:pt x="2880631" y="247420"/>
                </a:lnTo>
                <a:lnTo>
                  <a:pt x="2620844" y="742612"/>
                </a:lnTo>
                <a:lnTo>
                  <a:pt x="2546105" y="613161"/>
                </a:lnTo>
                <a:lnTo>
                  <a:pt x="541555" y="1770488"/>
                </a:lnTo>
                <a:lnTo>
                  <a:pt x="392077" y="1511585"/>
                </a:lnTo>
                <a:lnTo>
                  <a:pt x="2396627" y="354257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059999"/>
                </a:lnTo>
                <a:lnTo>
                  <a:pt x="3240000" y="3059999"/>
                </a:lnTo>
                <a:lnTo>
                  <a:pt x="3240000" y="3239999"/>
                </a:lnTo>
                <a:lnTo>
                  <a:pt x="180000" y="3239999"/>
                </a:lnTo>
                <a:lnTo>
                  <a:pt x="180000" y="3240000"/>
                </a:lnTo>
                <a:lnTo>
                  <a:pt x="0" y="3240000"/>
                </a:lnTo>
                <a:lnTo>
                  <a:pt x="0" y="3239999"/>
                </a:lnTo>
                <a:lnTo>
                  <a:pt x="0" y="3059999"/>
                </a:ln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cxnSp>
        <p:nvCxnSpPr>
          <p:cNvPr id="126" name="Straight Arrow Connector 152">
            <a:extLst>
              <a:ext uri="{FF2B5EF4-FFF2-40B4-BE49-F238E27FC236}">
                <a16:creationId xmlns:a16="http://schemas.microsoft.com/office/drawing/2014/main" id="{0DF01228-3F5D-EE08-8607-5B52BF6675D4}"/>
              </a:ext>
            </a:extLst>
          </p:cNvPr>
          <p:cNvCxnSpPr>
            <a:cxnSpLocks/>
          </p:cNvCxnSpPr>
          <p:nvPr/>
        </p:nvCxnSpPr>
        <p:spPr>
          <a:xfrm flipV="1">
            <a:off x="7165289" y="2153438"/>
            <a:ext cx="0" cy="863232"/>
          </a:xfrm>
          <a:prstGeom prst="straightConnector1">
            <a:avLst/>
          </a:prstGeom>
          <a:noFill/>
          <a:ln w="25400" cap="flat" cmpd="sng" algn="ctr">
            <a:solidFill>
              <a:srgbClr val="00CC99"/>
            </a:solidFill>
            <a:prstDash val="solid"/>
            <a:miter lim="800000"/>
            <a:tailEnd type="arrow"/>
          </a:ln>
          <a:effectLst/>
        </p:spPr>
      </p:cxnSp>
      <p:sp>
        <p:nvSpPr>
          <p:cNvPr id="127" name="TextBox 126">
            <a:extLst>
              <a:ext uri="{FF2B5EF4-FFF2-40B4-BE49-F238E27FC236}">
                <a16:creationId xmlns:a16="http://schemas.microsoft.com/office/drawing/2014/main" id="{3CA0C3D1-3388-AD64-D20D-BD68383EFB58}"/>
              </a:ext>
            </a:extLst>
          </p:cNvPr>
          <p:cNvSpPr txBox="1"/>
          <p:nvPr/>
        </p:nvSpPr>
        <p:spPr>
          <a:xfrm>
            <a:off x="5153697" y="1370675"/>
            <a:ext cx="1415517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มิ.ย. 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67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cxnSp>
        <p:nvCxnSpPr>
          <p:cNvPr id="128" name="Straight Arrow Connector 115">
            <a:extLst>
              <a:ext uri="{FF2B5EF4-FFF2-40B4-BE49-F238E27FC236}">
                <a16:creationId xmlns:a16="http://schemas.microsoft.com/office/drawing/2014/main" id="{F0A586FA-167A-D8FD-B19E-A0B7F5D74AD8}"/>
              </a:ext>
            </a:extLst>
          </p:cNvPr>
          <p:cNvCxnSpPr>
            <a:cxnSpLocks/>
            <a:stCxn id="129" idx="0"/>
          </p:cNvCxnSpPr>
          <p:nvPr/>
        </p:nvCxnSpPr>
        <p:spPr>
          <a:xfrm flipV="1">
            <a:off x="4513249" y="1892326"/>
            <a:ext cx="0" cy="778931"/>
          </a:xfrm>
          <a:prstGeom prst="straightConnector1">
            <a:avLst/>
          </a:prstGeom>
          <a:noFill/>
          <a:ln w="25400" cap="flat" cmpd="sng" algn="ctr">
            <a:solidFill>
              <a:srgbClr val="FFC000"/>
            </a:solidFill>
            <a:prstDash val="solid"/>
            <a:miter lim="800000"/>
            <a:tailEnd type="arrow"/>
          </a:ln>
          <a:effectLst/>
        </p:spPr>
      </p:cxnSp>
      <p:sp>
        <p:nvSpPr>
          <p:cNvPr id="129" name="Oval 113">
            <a:extLst>
              <a:ext uri="{FF2B5EF4-FFF2-40B4-BE49-F238E27FC236}">
                <a16:creationId xmlns:a16="http://schemas.microsoft.com/office/drawing/2014/main" id="{D4DAB0D8-D469-A3DC-4F5A-33691BB4607C}"/>
              </a:ext>
            </a:extLst>
          </p:cNvPr>
          <p:cNvSpPr/>
          <p:nvPr/>
        </p:nvSpPr>
        <p:spPr>
          <a:xfrm>
            <a:off x="4186774" y="2671257"/>
            <a:ext cx="652949" cy="652949"/>
          </a:xfrm>
          <a:prstGeom prst="ellipse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pic>
        <p:nvPicPr>
          <p:cNvPr id="132" name="Picture 2">
            <a:extLst>
              <a:ext uri="{FF2B5EF4-FFF2-40B4-BE49-F238E27FC236}">
                <a16:creationId xmlns:a16="http://schemas.microsoft.com/office/drawing/2014/main" id="{94644797-328B-AD8B-EEB8-682A37447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42814" y="2807797"/>
            <a:ext cx="529368" cy="34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" name="Oval 8">
            <a:extLst>
              <a:ext uri="{FF2B5EF4-FFF2-40B4-BE49-F238E27FC236}">
                <a16:creationId xmlns:a16="http://schemas.microsoft.com/office/drawing/2014/main" id="{DF1BF84B-AB35-0426-2595-5104A27A964D}"/>
              </a:ext>
            </a:extLst>
          </p:cNvPr>
          <p:cNvSpPr/>
          <p:nvPr/>
        </p:nvSpPr>
        <p:spPr>
          <a:xfrm>
            <a:off x="2020148" y="1772940"/>
            <a:ext cx="274926" cy="274956"/>
          </a:xfrm>
          <a:prstGeom prst="ellipse">
            <a:avLst/>
          </a:prstGeom>
          <a:solidFill>
            <a:srgbClr val="00CC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141" name="Oval 119">
            <a:extLst>
              <a:ext uri="{FF2B5EF4-FFF2-40B4-BE49-F238E27FC236}">
                <a16:creationId xmlns:a16="http://schemas.microsoft.com/office/drawing/2014/main" id="{9C183DEF-9AA5-1269-4A86-6D6219660B24}"/>
              </a:ext>
            </a:extLst>
          </p:cNvPr>
          <p:cNvSpPr/>
          <p:nvPr/>
        </p:nvSpPr>
        <p:spPr>
          <a:xfrm>
            <a:off x="1812500" y="2858422"/>
            <a:ext cx="652949" cy="652949"/>
          </a:xfrm>
          <a:prstGeom prst="ellipse">
            <a:avLst/>
          </a:prstGeom>
          <a:solidFill>
            <a:srgbClr val="00CC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cxnSp>
        <p:nvCxnSpPr>
          <p:cNvPr id="142" name="Straight Arrow Connector 121">
            <a:extLst>
              <a:ext uri="{FF2B5EF4-FFF2-40B4-BE49-F238E27FC236}">
                <a16:creationId xmlns:a16="http://schemas.microsoft.com/office/drawing/2014/main" id="{EF77C347-ED1F-38C8-3019-8F3FBD84F458}"/>
              </a:ext>
            </a:extLst>
          </p:cNvPr>
          <p:cNvCxnSpPr>
            <a:cxnSpLocks/>
          </p:cNvCxnSpPr>
          <p:nvPr/>
        </p:nvCxnSpPr>
        <p:spPr>
          <a:xfrm flipV="1">
            <a:off x="2133589" y="2143794"/>
            <a:ext cx="0" cy="764426"/>
          </a:xfrm>
          <a:prstGeom prst="straightConnector1">
            <a:avLst/>
          </a:prstGeom>
          <a:noFill/>
          <a:ln w="25400" cap="flat" cmpd="sng" algn="ctr">
            <a:solidFill>
              <a:srgbClr val="00CC99"/>
            </a:solidFill>
            <a:prstDash val="solid"/>
            <a:miter lim="800000"/>
            <a:tailEnd type="arrow"/>
          </a:ln>
          <a:effectLst/>
        </p:spPr>
      </p:cxnSp>
      <p:sp>
        <p:nvSpPr>
          <p:cNvPr id="143" name="TextBox 142">
            <a:extLst>
              <a:ext uri="{FF2B5EF4-FFF2-40B4-BE49-F238E27FC236}">
                <a16:creationId xmlns:a16="http://schemas.microsoft.com/office/drawing/2014/main" id="{5C9089DE-9109-8733-1347-0D4FE5C81F40}"/>
              </a:ext>
            </a:extLst>
          </p:cNvPr>
          <p:cNvSpPr txBox="1"/>
          <p:nvPr/>
        </p:nvSpPr>
        <p:spPr>
          <a:xfrm>
            <a:off x="1360543" y="3475225"/>
            <a:ext cx="15487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สพร. สรุปรายชื่อชุดข้อมูลให้สำนักงาน ก.พ.ร.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(ภายใน พ.ย.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66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2D7F8784-3BB5-3312-E506-F701FDA98010}"/>
              </a:ext>
            </a:extLst>
          </p:cNvPr>
          <p:cNvSpPr txBox="1"/>
          <p:nvPr/>
        </p:nvSpPr>
        <p:spPr>
          <a:xfrm>
            <a:off x="2750381" y="5175927"/>
            <a:ext cx="1205522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สำนักงาน ก.พ.ร.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แจ้งรายชื่อชุดข้อมูลที่เกี่ยวข้อง</a:t>
            </a:r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E54F4107-0FEC-4568-DFE6-8D0623C1D539}"/>
              </a:ext>
            </a:extLst>
          </p:cNvPr>
          <p:cNvSpPr/>
          <p:nvPr/>
        </p:nvSpPr>
        <p:spPr>
          <a:xfrm>
            <a:off x="3249125" y="1796790"/>
            <a:ext cx="274926" cy="274956"/>
          </a:xfrm>
          <a:prstGeom prst="ellipse">
            <a:avLst/>
          </a:prstGeom>
          <a:solidFill>
            <a:schemeClr val="tx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148" name="Oval 113">
            <a:extLst>
              <a:ext uri="{FF2B5EF4-FFF2-40B4-BE49-F238E27FC236}">
                <a16:creationId xmlns:a16="http://schemas.microsoft.com/office/drawing/2014/main" id="{4EC260EA-9EEB-F2BB-3993-1223D6D882CF}"/>
              </a:ext>
            </a:extLst>
          </p:cNvPr>
          <p:cNvSpPr/>
          <p:nvPr/>
        </p:nvSpPr>
        <p:spPr>
          <a:xfrm>
            <a:off x="3078701" y="4522978"/>
            <a:ext cx="652949" cy="652949"/>
          </a:xfrm>
          <a:prstGeom prst="ellipse">
            <a:avLst/>
          </a:prstGeom>
          <a:solidFill>
            <a:schemeClr val="tx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cxnSp>
        <p:nvCxnSpPr>
          <p:cNvPr id="149" name="Straight Arrow Connector 115">
            <a:extLst>
              <a:ext uri="{FF2B5EF4-FFF2-40B4-BE49-F238E27FC236}">
                <a16:creationId xmlns:a16="http://schemas.microsoft.com/office/drawing/2014/main" id="{7ECEFA42-DFD3-430A-C871-FC450C442832}"/>
              </a:ext>
            </a:extLst>
          </p:cNvPr>
          <p:cNvCxnSpPr>
            <a:cxnSpLocks/>
            <a:stCxn id="148" idx="0"/>
          </p:cNvCxnSpPr>
          <p:nvPr/>
        </p:nvCxnSpPr>
        <p:spPr>
          <a:xfrm flipV="1">
            <a:off x="3405176" y="2167644"/>
            <a:ext cx="0" cy="2355334"/>
          </a:xfrm>
          <a:prstGeom prst="straightConnector1">
            <a:avLst/>
          </a:prstGeom>
          <a:noFill/>
          <a:ln w="25400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  <a:tailEnd type="arrow"/>
          </a:ln>
          <a:effectLst/>
        </p:spPr>
      </p:cxnSp>
      <p:sp>
        <p:nvSpPr>
          <p:cNvPr id="151" name="Oval 119">
            <a:extLst>
              <a:ext uri="{FF2B5EF4-FFF2-40B4-BE49-F238E27FC236}">
                <a16:creationId xmlns:a16="http://schemas.microsoft.com/office/drawing/2014/main" id="{D05CC2D4-3B8D-7EBD-C0F1-3E352B050FCD}"/>
              </a:ext>
            </a:extLst>
          </p:cNvPr>
          <p:cNvSpPr/>
          <p:nvPr/>
        </p:nvSpPr>
        <p:spPr>
          <a:xfrm>
            <a:off x="5525664" y="4626262"/>
            <a:ext cx="652949" cy="652949"/>
          </a:xfrm>
          <a:prstGeom prst="ellipse">
            <a:avLst/>
          </a:prstGeom>
          <a:solidFill>
            <a:srgbClr val="00CC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cxnSp>
        <p:nvCxnSpPr>
          <p:cNvPr id="152" name="Straight Arrow Connector 121">
            <a:extLst>
              <a:ext uri="{FF2B5EF4-FFF2-40B4-BE49-F238E27FC236}">
                <a16:creationId xmlns:a16="http://schemas.microsoft.com/office/drawing/2014/main" id="{0F106AC3-2899-B92B-2D47-9F282BEA5374}"/>
              </a:ext>
            </a:extLst>
          </p:cNvPr>
          <p:cNvCxnSpPr>
            <a:cxnSpLocks/>
            <a:stCxn id="151" idx="0"/>
          </p:cNvCxnSpPr>
          <p:nvPr/>
        </p:nvCxnSpPr>
        <p:spPr>
          <a:xfrm flipH="1" flipV="1">
            <a:off x="5846753" y="2164114"/>
            <a:ext cx="5386" cy="2462148"/>
          </a:xfrm>
          <a:prstGeom prst="straightConnector1">
            <a:avLst/>
          </a:prstGeom>
          <a:noFill/>
          <a:ln w="25400" cap="flat" cmpd="sng" algn="ctr">
            <a:solidFill>
              <a:srgbClr val="00CC99"/>
            </a:solidFill>
            <a:prstDash val="solid"/>
            <a:miter lim="800000"/>
            <a:tailEnd type="arrow"/>
          </a:ln>
          <a:effectLst/>
        </p:spPr>
      </p:cxnSp>
      <p:sp>
        <p:nvSpPr>
          <p:cNvPr id="153" name="TextBox 152">
            <a:extLst>
              <a:ext uri="{FF2B5EF4-FFF2-40B4-BE49-F238E27FC236}">
                <a16:creationId xmlns:a16="http://schemas.microsoft.com/office/drawing/2014/main" id="{61DDD7BD-EAF5-DCBF-FD83-FAE78F61866D}"/>
              </a:ext>
            </a:extLst>
          </p:cNvPr>
          <p:cNvSpPr txBox="1"/>
          <p:nvPr/>
        </p:nvSpPr>
        <p:spPr>
          <a:xfrm>
            <a:off x="5073707" y="5243065"/>
            <a:ext cx="1548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สพร.จัดกิจกรรมเพื่อส่งเสริมการนำข้อมูลไปใช้ประโยชน์</a:t>
            </a:r>
          </a:p>
        </p:txBody>
      </p:sp>
      <p:pic>
        <p:nvPicPr>
          <p:cNvPr id="156" name="Picture 155" descr="A yellow and black image&#10;&#10;Description automatically generated">
            <a:extLst>
              <a:ext uri="{FF2B5EF4-FFF2-40B4-BE49-F238E27FC236}">
                <a16:creationId xmlns:a16="http://schemas.microsoft.com/office/drawing/2014/main" id="{0426D3E3-FD28-2BC8-E487-74511A19306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77088" y="4791458"/>
            <a:ext cx="386547" cy="367691"/>
          </a:xfrm>
          <a:prstGeom prst="rect">
            <a:avLst/>
          </a:prstGeom>
        </p:spPr>
      </p:pic>
      <p:pic>
        <p:nvPicPr>
          <p:cNvPr id="157" name="Picture 156" descr="A yellow and black web page&#10;&#10;Description automatically generated">
            <a:extLst>
              <a:ext uri="{FF2B5EF4-FFF2-40B4-BE49-F238E27FC236}">
                <a16:creationId xmlns:a16="http://schemas.microsoft.com/office/drawing/2014/main" id="{82ED9FCE-B3CA-D6D0-7094-70B1B490968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197" y="2997732"/>
            <a:ext cx="389974" cy="362871"/>
          </a:xfrm>
          <a:prstGeom prst="rect">
            <a:avLst/>
          </a:prstGeom>
        </p:spPr>
      </p:pic>
      <p:pic>
        <p:nvPicPr>
          <p:cNvPr id="158" name="Picture 157" descr="A yellow and black web page&#10;&#10;Description automatically generated">
            <a:extLst>
              <a:ext uri="{FF2B5EF4-FFF2-40B4-BE49-F238E27FC236}">
                <a16:creationId xmlns:a16="http://schemas.microsoft.com/office/drawing/2014/main" id="{AFECEF99-BDB8-B8F9-18FE-D7068757172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440" y="4633560"/>
            <a:ext cx="466678" cy="434244"/>
          </a:xfrm>
          <a:prstGeom prst="rect">
            <a:avLst/>
          </a:prstGeom>
        </p:spPr>
      </p:pic>
      <p:pic>
        <p:nvPicPr>
          <p:cNvPr id="159" name="Picture 158" descr="A thumb up symbol with a black background&#10;&#10;Description automatically generated">
            <a:extLst>
              <a:ext uri="{FF2B5EF4-FFF2-40B4-BE49-F238E27FC236}">
                <a16:creationId xmlns:a16="http://schemas.microsoft.com/office/drawing/2014/main" id="{022F777C-DA50-006B-07AB-7762C2B39B6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887" y="4835902"/>
            <a:ext cx="282576" cy="2812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F8E024-5008-6D43-F392-1BEC387738C0}"/>
              </a:ext>
            </a:extLst>
          </p:cNvPr>
          <p:cNvSpPr txBox="1"/>
          <p:nvPr/>
        </p:nvSpPr>
        <p:spPr>
          <a:xfrm>
            <a:off x="1734493" y="1406969"/>
            <a:ext cx="872889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พ.ย.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66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B5CA0E-6171-8EA2-6657-C42947B9704C}"/>
              </a:ext>
            </a:extLst>
          </p:cNvPr>
          <p:cNvSpPr txBox="1"/>
          <p:nvPr/>
        </p:nvSpPr>
        <p:spPr>
          <a:xfrm>
            <a:off x="2952402" y="1403726"/>
            <a:ext cx="872889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ธ.ค.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66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83D5CB-6923-122C-A5C6-DE5FC5F8C652}"/>
              </a:ext>
            </a:extLst>
          </p:cNvPr>
          <p:cNvSpPr txBox="1"/>
          <p:nvPr/>
        </p:nvSpPr>
        <p:spPr>
          <a:xfrm>
            <a:off x="3828892" y="1649732"/>
            <a:ext cx="1415517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ธ.ค. 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66 – </a:t>
            </a: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ส.ค. 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67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649803-D085-C4B1-E29D-7E122618E2C9}"/>
              </a:ext>
            </a:extLst>
          </p:cNvPr>
          <p:cNvSpPr txBox="1"/>
          <p:nvPr/>
        </p:nvSpPr>
        <p:spPr>
          <a:xfrm>
            <a:off x="3920754" y="3356396"/>
            <a:ext cx="1215136" cy="1477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สพร.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ให้คำปรึกษาการจัดทำข้อมูลให้อยู่ในรูปแบบที่เหมาะสม</a:t>
            </a: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เป็นไปตามแนวทางการประเมินชุดข้อมูลที่ยกระดับเป็น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Master Data </a:t>
            </a: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ข้อ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1-9</a:t>
            </a:r>
            <a:endParaRPr kumimoji="0" lang="th-TH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51C39A-3E40-84DF-1392-070FC7ADDF24}"/>
              </a:ext>
            </a:extLst>
          </p:cNvPr>
          <p:cNvSpPr/>
          <p:nvPr/>
        </p:nvSpPr>
        <p:spPr>
          <a:xfrm>
            <a:off x="3521746" y="1892326"/>
            <a:ext cx="3703920" cy="45719"/>
          </a:xfrm>
          <a:prstGeom prst="rect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150" name="Oval 8">
            <a:extLst>
              <a:ext uri="{FF2B5EF4-FFF2-40B4-BE49-F238E27FC236}">
                <a16:creationId xmlns:a16="http://schemas.microsoft.com/office/drawing/2014/main" id="{EE45011A-B52D-1053-4318-87DB10AF8123}"/>
              </a:ext>
            </a:extLst>
          </p:cNvPr>
          <p:cNvSpPr/>
          <p:nvPr/>
        </p:nvSpPr>
        <p:spPr>
          <a:xfrm>
            <a:off x="5733312" y="1793260"/>
            <a:ext cx="274926" cy="274956"/>
          </a:xfrm>
          <a:prstGeom prst="ellipse">
            <a:avLst/>
          </a:prstGeom>
          <a:solidFill>
            <a:srgbClr val="00CC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E70F62A-1496-2F12-A749-25EA28A31D01}"/>
              </a:ext>
            </a:extLst>
          </p:cNvPr>
          <p:cNvSpPr txBox="1"/>
          <p:nvPr/>
        </p:nvSpPr>
        <p:spPr>
          <a:xfrm>
            <a:off x="7881673" y="1389167"/>
            <a:ext cx="872889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ส.ค.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 67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8FC9655-78A2-3B92-E2F0-450910315AD7}"/>
              </a:ext>
            </a:extLst>
          </p:cNvPr>
          <p:cNvSpPr txBox="1"/>
          <p:nvPr/>
        </p:nvSpPr>
        <p:spPr>
          <a:xfrm>
            <a:off x="7873063" y="3707949"/>
            <a:ext cx="923831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สพร. </a:t>
            </a: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ส่งผลการประเมินให้สำนักงาน ก.พ.ร.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BF3850A-E91F-3637-9EFE-0C4FD1087526}"/>
              </a:ext>
            </a:extLst>
          </p:cNvPr>
          <p:cNvSpPr/>
          <p:nvPr/>
        </p:nvSpPr>
        <p:spPr>
          <a:xfrm>
            <a:off x="8197466" y="1781787"/>
            <a:ext cx="274926" cy="274956"/>
          </a:xfrm>
          <a:prstGeom prst="ellipse">
            <a:avLst/>
          </a:prstGeom>
          <a:solidFill>
            <a:srgbClr val="00CC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26" name="Oval 113">
            <a:extLst>
              <a:ext uri="{FF2B5EF4-FFF2-40B4-BE49-F238E27FC236}">
                <a16:creationId xmlns:a16="http://schemas.microsoft.com/office/drawing/2014/main" id="{D516835E-AC6F-AE80-39E7-02353398FD37}"/>
              </a:ext>
            </a:extLst>
          </p:cNvPr>
          <p:cNvSpPr/>
          <p:nvPr/>
        </p:nvSpPr>
        <p:spPr>
          <a:xfrm>
            <a:off x="8028799" y="3036107"/>
            <a:ext cx="652949" cy="652949"/>
          </a:xfrm>
          <a:prstGeom prst="ellipse">
            <a:avLst/>
          </a:prstGeom>
          <a:solidFill>
            <a:srgbClr val="00CC99"/>
          </a:solidFill>
          <a:ln w="12700" cap="flat" cmpd="sng" algn="ctr">
            <a:solidFill>
              <a:srgbClr val="00CC9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27" name="Rectangle 7">
            <a:extLst>
              <a:ext uri="{FF2B5EF4-FFF2-40B4-BE49-F238E27FC236}">
                <a16:creationId xmlns:a16="http://schemas.microsoft.com/office/drawing/2014/main" id="{B8532B35-D5CC-F55B-EE50-6CB370681555}"/>
              </a:ext>
            </a:extLst>
          </p:cNvPr>
          <p:cNvSpPr/>
          <p:nvPr/>
        </p:nvSpPr>
        <p:spPr>
          <a:xfrm>
            <a:off x="8208576" y="3206376"/>
            <a:ext cx="307420" cy="30742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01869" y="2055482"/>
                </a:moveTo>
                <a:lnTo>
                  <a:pt x="869869" y="2055482"/>
                </a:lnTo>
                <a:lnTo>
                  <a:pt x="869869" y="2919482"/>
                </a:lnTo>
                <a:lnTo>
                  <a:pt x="401869" y="2919482"/>
                </a:lnTo>
                <a:close/>
                <a:moveTo>
                  <a:pt x="1121949" y="1695482"/>
                </a:moveTo>
                <a:lnTo>
                  <a:pt x="1589949" y="1695482"/>
                </a:lnTo>
                <a:lnTo>
                  <a:pt x="1589949" y="2919482"/>
                </a:lnTo>
                <a:lnTo>
                  <a:pt x="1121949" y="2919482"/>
                </a:lnTo>
                <a:close/>
                <a:moveTo>
                  <a:pt x="1842029" y="1335482"/>
                </a:moveTo>
                <a:lnTo>
                  <a:pt x="2310029" y="1335482"/>
                </a:lnTo>
                <a:lnTo>
                  <a:pt x="2310029" y="2919482"/>
                </a:lnTo>
                <a:lnTo>
                  <a:pt x="1842029" y="2919482"/>
                </a:lnTo>
                <a:close/>
                <a:moveTo>
                  <a:pt x="2562109" y="975482"/>
                </a:moveTo>
                <a:lnTo>
                  <a:pt x="3030109" y="975482"/>
                </a:lnTo>
                <a:lnTo>
                  <a:pt x="3030109" y="2919482"/>
                </a:lnTo>
                <a:lnTo>
                  <a:pt x="2562109" y="2919482"/>
                </a:lnTo>
                <a:close/>
                <a:moveTo>
                  <a:pt x="2321888" y="224805"/>
                </a:moveTo>
                <a:lnTo>
                  <a:pt x="2880631" y="247420"/>
                </a:lnTo>
                <a:lnTo>
                  <a:pt x="2620844" y="742612"/>
                </a:lnTo>
                <a:lnTo>
                  <a:pt x="2546105" y="613161"/>
                </a:lnTo>
                <a:lnTo>
                  <a:pt x="541555" y="1770488"/>
                </a:lnTo>
                <a:lnTo>
                  <a:pt x="392077" y="1511585"/>
                </a:lnTo>
                <a:lnTo>
                  <a:pt x="2396627" y="354257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059999"/>
                </a:lnTo>
                <a:lnTo>
                  <a:pt x="3240000" y="3059999"/>
                </a:lnTo>
                <a:lnTo>
                  <a:pt x="3240000" y="3239999"/>
                </a:lnTo>
                <a:lnTo>
                  <a:pt x="180000" y="3239999"/>
                </a:lnTo>
                <a:lnTo>
                  <a:pt x="180000" y="3240000"/>
                </a:lnTo>
                <a:lnTo>
                  <a:pt x="0" y="3240000"/>
                </a:lnTo>
                <a:lnTo>
                  <a:pt x="0" y="3239999"/>
                </a:lnTo>
                <a:lnTo>
                  <a:pt x="0" y="3059999"/>
                </a:ln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cxnSp>
        <p:nvCxnSpPr>
          <p:cNvPr id="28" name="Straight Arrow Connector 152">
            <a:extLst>
              <a:ext uri="{FF2B5EF4-FFF2-40B4-BE49-F238E27FC236}">
                <a16:creationId xmlns:a16="http://schemas.microsoft.com/office/drawing/2014/main" id="{4278B4CC-CA4A-4D93-7F79-EBDE9CF7582C}"/>
              </a:ext>
            </a:extLst>
          </p:cNvPr>
          <p:cNvCxnSpPr>
            <a:cxnSpLocks/>
          </p:cNvCxnSpPr>
          <p:nvPr/>
        </p:nvCxnSpPr>
        <p:spPr>
          <a:xfrm flipV="1">
            <a:off x="8324794" y="2172875"/>
            <a:ext cx="0" cy="863232"/>
          </a:xfrm>
          <a:prstGeom prst="straightConnector1">
            <a:avLst/>
          </a:prstGeom>
          <a:noFill/>
          <a:ln w="25400" cap="flat" cmpd="sng" algn="ctr">
            <a:solidFill>
              <a:srgbClr val="00CC99"/>
            </a:solidFill>
            <a:prstDash val="solid"/>
            <a:miter lim="800000"/>
            <a:tailEnd type="arrow"/>
          </a:ln>
          <a:effectLst/>
        </p:spPr>
      </p:cxnSp>
      <p:sp>
        <p:nvSpPr>
          <p:cNvPr id="123" name="Oval 122">
            <a:extLst>
              <a:ext uri="{FF2B5EF4-FFF2-40B4-BE49-F238E27FC236}">
                <a16:creationId xmlns:a16="http://schemas.microsoft.com/office/drawing/2014/main" id="{B8A9259B-1338-0F32-7404-0BA6D68CD37A}"/>
              </a:ext>
            </a:extLst>
          </p:cNvPr>
          <p:cNvSpPr/>
          <p:nvPr/>
        </p:nvSpPr>
        <p:spPr>
          <a:xfrm>
            <a:off x="7037961" y="1762350"/>
            <a:ext cx="274926" cy="274956"/>
          </a:xfrm>
          <a:prstGeom prst="ellipse">
            <a:avLst/>
          </a:prstGeom>
          <a:solidFill>
            <a:srgbClr val="00CC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086B0702-ABB3-4BC9-2AC4-46DAF5F80D5E}"/>
              </a:ext>
            </a:extLst>
          </p:cNvPr>
          <p:cNvSpPr/>
          <p:nvPr/>
        </p:nvSpPr>
        <p:spPr>
          <a:xfrm>
            <a:off x="114688" y="866975"/>
            <a:ext cx="4023259" cy="431706"/>
          </a:xfrm>
          <a:prstGeom prst="homePlat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3383DE-BCCF-5EC4-5D7E-E48B133DEC44}"/>
              </a:ext>
            </a:extLst>
          </p:cNvPr>
          <p:cNvSpPr txBox="1"/>
          <p:nvPr/>
        </p:nvSpPr>
        <p:spPr>
          <a:xfrm>
            <a:off x="122665" y="943239"/>
            <a:ext cx="3843585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marR="0" lvl="0" indent="-1778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ปฏิทินการประเมินส่วนราชการฯ และองค์การมหาชน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1381917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394D55-441B-DAAC-093C-51B874650E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3514D1-0F43-482F-9E8D-CCEC730C7A75}"/>
              </a:ext>
            </a:extLst>
          </p:cNvPr>
          <p:cNvSpPr txBox="1"/>
          <p:nvPr/>
        </p:nvSpPr>
        <p:spPr>
          <a:xfrm>
            <a:off x="385579" y="290781"/>
            <a:ext cx="11085154" cy="397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marR="0" lvl="0" indent="-1778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ระดับความสำเร็จในการจัดทำชุดข้อมูลตัวชี้วัดสากล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: IMD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062F95-DC9C-188B-07C8-77EC852C9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854" y="1785374"/>
            <a:ext cx="3409244" cy="19318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CFDDE6-D6AA-1B3B-9063-196A05F24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4937" y="5886801"/>
            <a:ext cx="1579463" cy="2713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2A4683-02C0-1752-0F61-198AD5FA30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0025" y="5791389"/>
            <a:ext cx="3223540" cy="425591"/>
          </a:xfrm>
          <a:prstGeom prst="rect">
            <a:avLst/>
          </a:prstGeom>
        </p:spPr>
      </p:pic>
      <p:pic>
        <p:nvPicPr>
          <p:cNvPr id="13" name="Picture 6" descr="สำนักงานสถิติแห่งชาติ - วิกิพีเดีย">
            <a:extLst>
              <a:ext uri="{FF2B5EF4-FFF2-40B4-BE49-F238E27FC236}">
                <a16:creationId xmlns:a16="http://schemas.microsoft.com/office/drawing/2014/main" id="{E56981D1-70F7-17AA-3946-E4AF2A6C6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8177" y="5575465"/>
            <a:ext cx="1328104" cy="75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6056657-1A47-014C-0514-0374C3F8F415}"/>
              </a:ext>
            </a:extLst>
          </p:cNvPr>
          <p:cNvSpPr txBox="1"/>
          <p:nvPr/>
        </p:nvSpPr>
        <p:spPr>
          <a:xfrm>
            <a:off x="4309722" y="1206606"/>
            <a:ext cx="717690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438275" algn="l"/>
              </a:tabLst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ผลการจัดอันดับขีดความสามารถในการแข่งขัน ประจำปี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2566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โดย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IMD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World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Competitiveness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Center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ประเทศสวิสเซอร์แลนด์ ได้ทำการ</a:t>
            </a:r>
            <a:r>
              <a:rPr kumimoji="0" lang="th-TH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จัดอันดับความสามารถในการแข่งขันของ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64</a:t>
            </a:r>
            <a:r>
              <a:rPr kumimoji="0" lang="th-TH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เขตเศรษฐกิจทั่วโลก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โดยใช้ข้อมูลจากการสำรวจความเห็นของผู้บริหาร โดยประเมินใน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ด้าน ได้แก่ </a:t>
            </a:r>
          </a:p>
          <a:p>
            <a:pPr marL="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1338" algn="l"/>
              </a:tabLst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	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1) 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สมรรถนะทางเศรษฐกิจ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(Economic Performance) </a:t>
            </a: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1338" algn="l"/>
              </a:tabLst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	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2)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ประสิทธิภาพของภาครัฐ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(Government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Efficiency) </a:t>
            </a: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1338" algn="l"/>
              </a:tabLst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	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3)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ประสิทธิภาพของภาคธุรกิจ 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Business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Efficiency)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</a:p>
          <a:p>
            <a:pPr marL="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1338" algn="l"/>
              </a:tabLst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	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4) 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โครงสร้างพื้นฐาน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(Infrastructure)</a:t>
            </a: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342900" marR="0" lvl="0" indent="-34290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867025" algn="l"/>
              </a:tabLst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ผลการจัดอับดับของประเทศไทย ปี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2566 </a:t>
            </a:r>
            <a:r>
              <a:rPr kumimoji="0" lang="th-TH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อยู่ที่อันดับ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ดีขึ้น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อันดับ</a:t>
            </a:r>
          </a:p>
          <a:p>
            <a:pPr marL="342900" marR="0" lvl="0" indent="-34290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867025" algn="l"/>
              </a:tabLst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อุปสรรคที่พบในการจัดส่งข้อมูลเชิงประจักษ์ 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Hard Data)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ให้แก่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IMD 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เช่น</a:t>
            </a:r>
          </a:p>
          <a:p>
            <a:pPr marL="809625" marR="0" lvl="0" indent="-26670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2867025" algn="l"/>
              </a:tabLst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ข้อมูลไม่เป็นปัจจุบัน</a:t>
            </a:r>
          </a:p>
          <a:p>
            <a:pPr marL="809625" marR="0" lvl="0" indent="-26670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2867025" algn="l"/>
              </a:tabLst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ขาดหน่วยงานรับผิดชอบข้อมูลที่ชัดเจน</a:t>
            </a:r>
          </a:p>
          <a:p>
            <a:pPr marL="809625" marR="0" lvl="0" indent="-26670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2867025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การจัดส่งข้อมูลของหน่วยงานภาครัฐยังไม่เป็นระบบ (สมาคมการจัดการธุรกิจแห่งประเทศไทย 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Thailand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Management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Association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TMA) 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ประสานขอข้อมูลผ่านทาง สศช.)</a:t>
            </a:r>
          </a:p>
          <a:p>
            <a:pPr marL="361950" marR="0" lvl="0" indent="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867025" algn="l"/>
              </a:tabLst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ส่งผลให้การประเมินอันดับขีดความสามารถในการแข่งขันของประเทศยังไม่สะท้อนตามความเป็นจริง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00E8B3-76E8-3311-6579-12A087865D79}"/>
              </a:ext>
            </a:extLst>
          </p:cNvPr>
          <p:cNvSpPr txBox="1"/>
          <p:nvPr/>
        </p:nvSpPr>
        <p:spPr>
          <a:xfrm>
            <a:off x="470854" y="6241296"/>
            <a:ext cx="11208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หมายเหตุ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: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*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เป็นตัวชี้วัดบังคับของส่วนราชการที่เกี่ยวข้อง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E0764B-A4C1-E8AE-56DC-92DD10B597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458" y="3854983"/>
            <a:ext cx="2811958" cy="2326679"/>
          </a:xfrm>
          <a:prstGeom prst="rect">
            <a:avLst/>
          </a:prstGeom>
        </p:spPr>
      </p:pic>
      <p:pic>
        <p:nvPicPr>
          <p:cNvPr id="7" name="Picture 6" descr="A logo for a company&#10;&#10;Description automatically generated">
            <a:extLst>
              <a:ext uri="{FF2B5EF4-FFF2-40B4-BE49-F238E27FC236}">
                <a16:creationId xmlns:a16="http://schemas.microsoft.com/office/drawing/2014/main" id="{0E143949-2A7A-F9A9-EEC7-0AE8702A7E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803" y="5543934"/>
            <a:ext cx="695549" cy="82277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0C956E6-326F-D9CF-DC03-ADBD1343D14D}"/>
              </a:ext>
            </a:extLst>
          </p:cNvPr>
          <p:cNvGrpSpPr/>
          <p:nvPr/>
        </p:nvGrpSpPr>
        <p:grpSpPr>
          <a:xfrm>
            <a:off x="258242" y="1111066"/>
            <a:ext cx="1322080" cy="598635"/>
            <a:chOff x="5405120" y="2219370"/>
            <a:chExt cx="1999507" cy="78894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5DE60C8-9A13-64DD-F7AE-F8EE3BE100EB}"/>
                </a:ext>
              </a:extLst>
            </p:cNvPr>
            <p:cNvSpPr/>
            <p:nvPr/>
          </p:nvSpPr>
          <p:spPr>
            <a:xfrm>
              <a:off x="5405120" y="2219370"/>
              <a:ext cx="1999507" cy="788943"/>
            </a:xfrm>
            <a:prstGeom prst="roundRect">
              <a:avLst>
                <a:gd name="adj" fmla="val 34572"/>
              </a:avLst>
            </a:prstGeom>
            <a:solidFill>
              <a:srgbClr val="1360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79DB729-102E-746F-F483-E188E0E8DC06}"/>
                </a:ext>
              </a:extLst>
            </p:cNvPr>
            <p:cNvSpPr txBox="1"/>
            <p:nvPr/>
          </p:nvSpPr>
          <p:spPr>
            <a:xfrm>
              <a:off x="5498457" y="2375901"/>
              <a:ext cx="1825079" cy="448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ource Sans Pro" panose="020B0503030403020204" pitchFamily="34" charset="0"/>
                  <a:cs typeface="TH SarabunPSK" panose="020B0500040200020003" pitchFamily="34" charset="-34"/>
                </a:rPr>
                <a:t>IMD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31292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A1068B-3778-CF8C-F9FE-4C92C70D3F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3F1393-1E5E-137A-B791-5EBDDC69FEBE}"/>
              </a:ext>
            </a:extLst>
          </p:cNvPr>
          <p:cNvSpPr txBox="1"/>
          <p:nvPr/>
        </p:nvSpPr>
        <p:spPr>
          <a:xfrm>
            <a:off x="7574280" y="-639249"/>
            <a:ext cx="42890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บทบาทของหน่วยงานเจ้าภาพ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F47EF7A-495D-8FBB-7C6A-577D07311159}"/>
              </a:ext>
            </a:extLst>
          </p:cNvPr>
          <p:cNvGrpSpPr/>
          <p:nvPr/>
        </p:nvGrpSpPr>
        <p:grpSpPr>
          <a:xfrm>
            <a:off x="74110" y="1597072"/>
            <a:ext cx="12024822" cy="3858407"/>
            <a:chOff x="74110" y="1597072"/>
            <a:chExt cx="12024822" cy="3858407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E8CF830-B0D4-DDE1-73D5-748FDEC3BCD1}"/>
                </a:ext>
              </a:extLst>
            </p:cNvPr>
            <p:cNvGrpSpPr/>
            <p:nvPr/>
          </p:nvGrpSpPr>
          <p:grpSpPr>
            <a:xfrm>
              <a:off x="2096008" y="1945921"/>
              <a:ext cx="8322791" cy="1080000"/>
              <a:chOff x="2096008" y="2317256"/>
              <a:chExt cx="8322791" cy="1080000"/>
            </a:xfrm>
          </p:grpSpPr>
          <p:graphicFrame>
            <p:nvGraphicFramePr>
              <p:cNvPr id="4" name="Diagram 3">
                <a:extLst>
                  <a:ext uri="{FF2B5EF4-FFF2-40B4-BE49-F238E27FC236}">
                    <a16:creationId xmlns:a16="http://schemas.microsoft.com/office/drawing/2014/main" id="{0B09C9CA-6A73-D32D-A388-A9D8E7682D33}"/>
                  </a:ext>
                </a:extLst>
              </p:cNvPr>
              <p:cNvGraphicFramePr/>
              <p:nvPr/>
            </p:nvGraphicFramePr>
            <p:xfrm>
              <a:off x="2096008" y="2317256"/>
              <a:ext cx="8322791" cy="108000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A52E9AFF-AAAD-C389-EF3C-9E313DAE8B39}"/>
                  </a:ext>
                </a:extLst>
              </p:cNvPr>
              <p:cNvGrpSpPr/>
              <p:nvPr/>
            </p:nvGrpSpPr>
            <p:grpSpPr>
              <a:xfrm>
                <a:off x="3116558" y="2480814"/>
                <a:ext cx="771747" cy="753384"/>
                <a:chOff x="1296765" y="2148436"/>
                <a:chExt cx="771747" cy="753384"/>
              </a:xfrm>
            </p:grpSpPr>
            <p:sp>
              <p:nvSpPr>
                <p:cNvPr id="18" name="Rectangle: Rounded Corners 17">
                  <a:extLst>
                    <a:ext uri="{FF2B5EF4-FFF2-40B4-BE49-F238E27FC236}">
                      <a16:creationId xmlns:a16="http://schemas.microsoft.com/office/drawing/2014/main" id="{2C4D776A-F660-A956-C858-F1F85FA42640}"/>
                    </a:ext>
                  </a:extLst>
                </p:cNvPr>
                <p:cNvSpPr/>
                <p:nvPr/>
              </p:nvSpPr>
              <p:spPr>
                <a:xfrm>
                  <a:off x="1296765" y="2148436"/>
                  <a:ext cx="771747" cy="753384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71F2F50E-F7C3-D8F5-65B9-2BABF4625B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1237" t="-1" r="85025" b="-621"/>
                <a:stretch/>
              </p:blipFill>
              <p:spPr>
                <a:xfrm>
                  <a:off x="1356217" y="2200217"/>
                  <a:ext cx="670088" cy="6480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4EED4DCD-3276-C18F-B7B8-E24523D803AA}"/>
                </a:ext>
              </a:extLst>
            </p:cNvPr>
            <p:cNvGrpSpPr/>
            <p:nvPr/>
          </p:nvGrpSpPr>
          <p:grpSpPr>
            <a:xfrm>
              <a:off x="10478250" y="1715294"/>
              <a:ext cx="1620682" cy="1571885"/>
              <a:chOff x="10478251" y="2169722"/>
              <a:chExt cx="1620682" cy="1571885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3D75269A-97DF-2368-DB83-D048DB07C8DB}"/>
                  </a:ext>
                </a:extLst>
              </p:cNvPr>
              <p:cNvSpPr/>
              <p:nvPr/>
            </p:nvSpPr>
            <p:spPr>
              <a:xfrm>
                <a:off x="10478251" y="2169722"/>
                <a:ext cx="1620682" cy="1571885"/>
              </a:xfrm>
              <a:prstGeom prst="roundRect">
                <a:avLst>
                  <a:gd name="adj" fmla="val 13138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endParaRPr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A0D2E249-5124-97F3-6CAF-ECFD80A1C2B3}"/>
                  </a:ext>
                </a:extLst>
              </p:cNvPr>
              <p:cNvSpPr/>
              <p:nvPr/>
            </p:nvSpPr>
            <p:spPr>
              <a:xfrm>
                <a:off x="10680073" y="2259547"/>
                <a:ext cx="1251526" cy="56561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8EC20BCE-C957-50F3-C5FB-5EE342DFBB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r="41429" b="-9395"/>
              <a:stretch/>
            </p:blipFill>
            <p:spPr>
              <a:xfrm>
                <a:off x="10775323" y="2365345"/>
                <a:ext cx="1121787" cy="360000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F9DFEA4-4FE2-94E2-1348-33236643133E}"/>
                  </a:ext>
                </a:extLst>
              </p:cNvPr>
              <p:cNvSpPr txBox="1"/>
              <p:nvPr/>
            </p:nvSpPr>
            <p:spPr>
              <a:xfrm>
                <a:off x="10811148" y="2907667"/>
                <a:ext cx="98937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จัดส่งข้อมูล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ให้ 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IMD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A77F287-D58E-4D1E-0693-BF141931F9FF}"/>
                </a:ext>
              </a:extLst>
            </p:cNvPr>
            <p:cNvGrpSpPr/>
            <p:nvPr/>
          </p:nvGrpSpPr>
          <p:grpSpPr>
            <a:xfrm>
              <a:off x="2096008" y="4028825"/>
              <a:ext cx="8322791" cy="1080000"/>
              <a:chOff x="2096008" y="3525991"/>
              <a:chExt cx="8322791" cy="1080000"/>
            </a:xfrm>
          </p:grpSpPr>
          <p:graphicFrame>
            <p:nvGraphicFramePr>
              <p:cNvPr id="36" name="Diagram 35">
                <a:extLst>
                  <a:ext uri="{FF2B5EF4-FFF2-40B4-BE49-F238E27FC236}">
                    <a16:creationId xmlns:a16="http://schemas.microsoft.com/office/drawing/2014/main" id="{3746AF18-951A-2C3C-29C2-0290B555E12D}"/>
                  </a:ext>
                </a:extLst>
              </p:cNvPr>
              <p:cNvGraphicFramePr/>
              <p:nvPr/>
            </p:nvGraphicFramePr>
            <p:xfrm>
              <a:off x="2096008" y="3525991"/>
              <a:ext cx="8322791" cy="108000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9" r:lo="rId10" r:qs="rId11" r:cs="rId12"/>
              </a:graphicData>
            </a:graphic>
          </p:graphicFrame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40E71C84-E612-1B78-B9C4-37838BD3E37E}"/>
                  </a:ext>
                </a:extLst>
              </p:cNvPr>
              <p:cNvGrpSpPr/>
              <p:nvPr/>
            </p:nvGrpSpPr>
            <p:grpSpPr>
              <a:xfrm>
                <a:off x="2785291" y="3689299"/>
                <a:ext cx="1434284" cy="753384"/>
                <a:chOff x="2956741" y="3852607"/>
                <a:chExt cx="1434284" cy="753384"/>
              </a:xfrm>
            </p:grpSpPr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4A110A24-F251-35E3-4514-2245EEBDA496}"/>
                    </a:ext>
                  </a:extLst>
                </p:cNvPr>
                <p:cNvSpPr/>
                <p:nvPr/>
              </p:nvSpPr>
              <p:spPr>
                <a:xfrm>
                  <a:off x="2956741" y="3852607"/>
                  <a:ext cx="1434284" cy="753384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39" name="Picture 6" descr="สำนักงานสถิติแห่งชาติ - วิกิพีเดีย">
                  <a:extLst>
                    <a:ext uri="{FF2B5EF4-FFF2-40B4-BE49-F238E27FC236}">
                      <a16:creationId xmlns:a16="http://schemas.microsoft.com/office/drawing/2014/main" id="{7D40DC4C-AFE9-7A45-BCC9-B07BB148D29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03927" y="3903232"/>
                  <a:ext cx="1139911" cy="64391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8FE3FD4F-A025-F439-C116-FF959FC5FD33}"/>
                </a:ext>
              </a:extLst>
            </p:cNvPr>
            <p:cNvGrpSpPr/>
            <p:nvPr/>
          </p:nvGrpSpPr>
          <p:grpSpPr>
            <a:xfrm>
              <a:off x="10478250" y="3814847"/>
              <a:ext cx="1620682" cy="1571885"/>
              <a:chOff x="10478250" y="3579341"/>
              <a:chExt cx="1620682" cy="1571885"/>
            </a:xfrm>
          </p:grpSpPr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C4ECA701-1C90-46C7-6B12-1FD57F442DF4}"/>
                  </a:ext>
                </a:extLst>
              </p:cNvPr>
              <p:cNvSpPr/>
              <p:nvPr/>
            </p:nvSpPr>
            <p:spPr>
              <a:xfrm>
                <a:off x="10478250" y="3579341"/>
                <a:ext cx="1620682" cy="1571885"/>
              </a:xfrm>
              <a:prstGeom prst="roundRect">
                <a:avLst>
                  <a:gd name="adj" fmla="val 13138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E2696DD-8F79-DD85-CA1F-9728CA8E7BE9}"/>
                  </a:ext>
                </a:extLst>
              </p:cNvPr>
              <p:cNvSpPr txBox="1"/>
              <p:nvPr/>
            </p:nvSpPr>
            <p:spPr>
              <a:xfrm>
                <a:off x="10544248" y="4401119"/>
                <a:ext cx="152317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สรุปผลการประเมิน</a:t>
                </a:r>
                <a:br>
                  <a:rPr kumimoji="0" lang="th-TH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</a:br>
                <a:r>
                  <a:rPr kumimoji="0" lang="th-TH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ตัวชี้วัด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endParaRPr>
              </a:p>
            </p:txBody>
          </p: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76CC775D-3772-531A-2EA2-E17BEEA1F46C}"/>
                  </a:ext>
                </a:extLst>
              </p:cNvPr>
              <p:cNvGrpSpPr/>
              <p:nvPr/>
            </p:nvGrpSpPr>
            <p:grpSpPr>
              <a:xfrm>
                <a:off x="10893303" y="3663724"/>
                <a:ext cx="828676" cy="753384"/>
                <a:chOff x="10877550" y="3669166"/>
                <a:chExt cx="828676" cy="753384"/>
              </a:xfrm>
            </p:grpSpPr>
            <p:sp>
              <p:nvSpPr>
                <p:cNvPr id="42" name="Rectangle: Rounded Corners 41">
                  <a:extLst>
                    <a:ext uri="{FF2B5EF4-FFF2-40B4-BE49-F238E27FC236}">
                      <a16:creationId xmlns:a16="http://schemas.microsoft.com/office/drawing/2014/main" id="{35D1D595-F5DA-1047-8741-2C16BF906222}"/>
                    </a:ext>
                  </a:extLst>
                </p:cNvPr>
                <p:cNvSpPr/>
                <p:nvPr/>
              </p:nvSpPr>
              <p:spPr>
                <a:xfrm>
                  <a:off x="10877550" y="3669166"/>
                  <a:ext cx="828676" cy="753384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45" name="Picture 2" descr="สำนักงานคณะกรรมการการพัฒนาระบบราชการ">
                  <a:extLst>
                    <a:ext uri="{FF2B5EF4-FFF2-40B4-BE49-F238E27FC236}">
                      <a16:creationId xmlns:a16="http://schemas.microsoft.com/office/drawing/2014/main" id="{93DC4A20-6A41-3BFC-6B02-B4E0C595658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996416" y="3779292"/>
                  <a:ext cx="622450" cy="52259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3562DEA-B283-5D75-3665-62B9D2E043C0}"/>
                </a:ext>
              </a:extLst>
            </p:cNvPr>
            <p:cNvSpPr txBox="1"/>
            <p:nvPr/>
          </p:nvSpPr>
          <p:spPr>
            <a:xfrm>
              <a:off x="4339158" y="3007236"/>
              <a:ext cx="6049914" cy="30777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หมายเหตุ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: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* </a:t>
              </a:r>
              <a:r>
                <a:rPr kumimoji="0" lang="th-TH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สศช. สรุปผลการจัดส่งชุดข้อมูลของหน่วยงานที่เกี่ยวข้องให้สำนักงาน ก.พ.ร. ทราบ ตามเกณฑ์</a:t>
              </a:r>
              <a:r>
                <a:rPr kumimoji="0" lang="th-TH" sz="1400" b="1" i="0" u="sng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การประเมินขั้นต้น</a:t>
              </a:r>
              <a:endPara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AC823C42-1156-C687-E4F0-72FA4F68045F}"/>
                </a:ext>
              </a:extLst>
            </p:cNvPr>
            <p:cNvSpPr/>
            <p:nvPr/>
          </p:nvSpPr>
          <p:spPr>
            <a:xfrm>
              <a:off x="7075893" y="4931410"/>
              <a:ext cx="576444" cy="52406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97B3533-62A1-E9B0-34A5-75C6A8B83014}"/>
                </a:ext>
              </a:extLst>
            </p:cNvPr>
            <p:cNvGrpSpPr/>
            <p:nvPr/>
          </p:nvGrpSpPr>
          <p:grpSpPr>
            <a:xfrm>
              <a:off x="74110" y="1597072"/>
              <a:ext cx="1928292" cy="3816220"/>
              <a:chOff x="93068" y="1259630"/>
              <a:chExt cx="1928292" cy="3816220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32FD439A-458E-0556-D407-E44560EF7D23}"/>
                  </a:ext>
                </a:extLst>
              </p:cNvPr>
              <p:cNvSpPr/>
              <p:nvPr/>
            </p:nvSpPr>
            <p:spPr>
              <a:xfrm>
                <a:off x="93068" y="1259630"/>
                <a:ext cx="1928292" cy="3816220"/>
              </a:xfrm>
              <a:prstGeom prst="roundRect">
                <a:avLst>
                  <a:gd name="adj" fmla="val 13138"/>
                </a:avLst>
              </a:prstGeom>
              <a:solidFill>
                <a:schemeClr val="accent6"/>
              </a:solidFill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endParaRPr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11515BE4-33CE-0E19-39A9-E1A6911AB50D}"/>
                  </a:ext>
                </a:extLst>
              </p:cNvPr>
              <p:cNvSpPr/>
              <p:nvPr/>
            </p:nvSpPr>
            <p:spPr>
              <a:xfrm>
                <a:off x="217989" y="1420607"/>
                <a:ext cx="771747" cy="75338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8" name="Picture 2" descr="สำนักงานคณะกรรมการการพัฒนาระบบราชการ">
                <a:extLst>
                  <a:ext uri="{FF2B5EF4-FFF2-40B4-BE49-F238E27FC236}">
                    <a16:creationId xmlns:a16="http://schemas.microsoft.com/office/drawing/2014/main" id="{D2DDC29B-9296-CCE7-9B85-97ED24ABD8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637" y="1536003"/>
                <a:ext cx="622450" cy="5225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48E47604-E21E-5C2B-A6EC-15B6E8B14B25}"/>
                  </a:ext>
                </a:extLst>
              </p:cNvPr>
              <p:cNvGrpSpPr/>
              <p:nvPr/>
            </p:nvGrpSpPr>
            <p:grpSpPr>
              <a:xfrm>
                <a:off x="1110845" y="1420607"/>
                <a:ext cx="771747" cy="753384"/>
                <a:chOff x="1296765" y="2148436"/>
                <a:chExt cx="771747" cy="753384"/>
              </a:xfrm>
            </p:grpSpPr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C1C0CE94-F3CE-9882-4B59-6ED371370C0F}"/>
                    </a:ext>
                  </a:extLst>
                </p:cNvPr>
                <p:cNvSpPr/>
                <p:nvPr/>
              </p:nvSpPr>
              <p:spPr>
                <a:xfrm>
                  <a:off x="1296765" y="2148436"/>
                  <a:ext cx="771747" cy="753384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6AFFF535-4E5E-36CE-89F6-3A952FC71A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1237" t="-1" r="85025" b="-621"/>
                <a:stretch/>
              </p:blipFill>
              <p:spPr>
                <a:xfrm>
                  <a:off x="1356217" y="2200217"/>
                  <a:ext cx="670088" cy="648000"/>
                </a:xfrm>
                <a:prstGeom prst="rect">
                  <a:avLst/>
                </a:prstGeom>
              </p:spPr>
            </p:pic>
          </p:grp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253D469-794F-8ED6-D71B-B278E540011A}"/>
                  </a:ext>
                </a:extLst>
              </p:cNvPr>
              <p:cNvSpPr txBox="1"/>
              <p:nvPr/>
            </p:nvSpPr>
            <p:spPr>
              <a:xfrm>
                <a:off x="232199" y="3804260"/>
                <a:ext cx="1635384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ร่วมกันกำหนด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รายชื่อตัวชี้วัดและ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rPr>
                  <a:t>หน่วยงานที่เกี่ยวข้อง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B449031B-FFCD-6C7B-5B25-9DB254B7322C}"/>
                  </a:ext>
                </a:extLst>
              </p:cNvPr>
              <p:cNvSpPr/>
              <p:nvPr/>
            </p:nvSpPr>
            <p:spPr>
              <a:xfrm>
                <a:off x="338917" y="2254958"/>
                <a:ext cx="1434284" cy="75338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6" name="Picture 6" descr="สำนักงานสถิติแห่งชาติ - วิกิพีเดีย">
                <a:extLst>
                  <a:ext uri="{FF2B5EF4-FFF2-40B4-BE49-F238E27FC236}">
                    <a16:creationId xmlns:a16="http://schemas.microsoft.com/office/drawing/2014/main" id="{D595F5DB-6AE1-83CB-831C-8B7AF54289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6103" y="2305583"/>
                <a:ext cx="1139911" cy="6439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890C08BF-5075-BF50-B3AE-FC2F01F92620}"/>
                  </a:ext>
                </a:extLst>
              </p:cNvPr>
              <p:cNvSpPr/>
              <p:nvPr/>
            </p:nvSpPr>
            <p:spPr>
              <a:xfrm>
                <a:off x="332749" y="3104002"/>
                <a:ext cx="1434284" cy="6045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7C7871EE-ABD7-7FA8-CB8F-3279B21CBD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r="41429" b="-9395"/>
              <a:stretch/>
            </p:blipFill>
            <p:spPr>
              <a:xfrm>
                <a:off x="511401" y="3226301"/>
                <a:ext cx="1121787" cy="360000"/>
              </a:xfrm>
              <a:prstGeom prst="rect">
                <a:avLst/>
              </a:prstGeom>
            </p:spPr>
          </p:pic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8A84417-034E-EDDE-1697-4E09F4F319D9}"/>
                </a:ext>
              </a:extLst>
            </p:cNvPr>
            <p:cNvSpPr/>
            <p:nvPr/>
          </p:nvSpPr>
          <p:spPr>
            <a:xfrm>
              <a:off x="4375097" y="1715294"/>
              <a:ext cx="1800000" cy="25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มี.ค.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2567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E8A730C-4BC0-3019-D82B-CF13172C758A}"/>
                </a:ext>
              </a:extLst>
            </p:cNvPr>
            <p:cNvSpPr/>
            <p:nvPr/>
          </p:nvSpPr>
          <p:spPr>
            <a:xfrm>
              <a:off x="6289981" y="1715294"/>
              <a:ext cx="3636000" cy="25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เม.ย.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2567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3A01AD7-34BA-A3A1-D9CC-31AEF88E97EE}"/>
                </a:ext>
              </a:extLst>
            </p:cNvPr>
            <p:cNvSpPr/>
            <p:nvPr/>
          </p:nvSpPr>
          <p:spPr>
            <a:xfrm>
              <a:off x="4371115" y="3784148"/>
              <a:ext cx="1800000" cy="25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มี.ค. – พ.ค.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2567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F4DE5F4-3FF2-18C7-BE35-1FCA3C2BEA4E}"/>
                </a:ext>
              </a:extLst>
            </p:cNvPr>
            <p:cNvSpPr/>
            <p:nvPr/>
          </p:nvSpPr>
          <p:spPr>
            <a:xfrm>
              <a:off x="6289981" y="3786300"/>
              <a:ext cx="1800000" cy="25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เม.ย. – พ.ค.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2567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37223C7-6EE7-E05E-2A7D-F80586B1A627}"/>
                </a:ext>
              </a:extLst>
            </p:cNvPr>
            <p:cNvSpPr/>
            <p:nvPr/>
          </p:nvSpPr>
          <p:spPr>
            <a:xfrm>
              <a:off x="8207318" y="3780234"/>
              <a:ext cx="1800000" cy="25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ก.ค.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2567</a:t>
              </a:r>
            </a:p>
          </p:txBody>
        </p:sp>
      </p:grpSp>
      <p:pic>
        <p:nvPicPr>
          <p:cNvPr id="20" name="Picture 19" descr="A logo for a company&#10;&#10;Description automatically generated">
            <a:extLst>
              <a:ext uri="{FF2B5EF4-FFF2-40B4-BE49-F238E27FC236}">
                <a16:creationId xmlns:a16="http://schemas.microsoft.com/office/drawing/2014/main" id="{6E559CC5-CC54-68B6-2A07-AC26D1F4192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736" y="4955008"/>
            <a:ext cx="408544" cy="48327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7BEFE61-A52B-A275-DC01-D2F28F19E07D}"/>
              </a:ext>
            </a:extLst>
          </p:cNvPr>
          <p:cNvSpPr txBox="1"/>
          <p:nvPr/>
        </p:nvSpPr>
        <p:spPr>
          <a:xfrm>
            <a:off x="385579" y="290781"/>
            <a:ext cx="9290856" cy="397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marR="0" lvl="0" indent="-1778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ระดับความสำเร็จในการจัดทำชุดข้อมูลตัวชี้วัดสากล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: IMD (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บทบาทของหน่วยงานเจ้าภาพ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529362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394D55-441B-DAAC-093C-51B874650E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tabLst/>
              <a:defRPr/>
            </a:pPr>
            <a:fld id="{41A61DF1-3BB6-403F-9CC9-71F63F6F4AF1}" type="slidenum">
              <a:rPr kumimoji="0" lang="th-TH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  <a:tabLst/>
                <a:defRPr/>
              </a:pPr>
              <a:t>37</a:t>
            </a:fld>
            <a:endParaRPr kumimoji="0" lang="th-TH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sym typeface="Arial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84FFC59-837A-6F24-25D3-9AD78DB7BFAA}"/>
              </a:ext>
            </a:extLst>
          </p:cNvPr>
          <p:cNvSpPr/>
          <p:nvPr/>
        </p:nvSpPr>
        <p:spPr>
          <a:xfrm>
            <a:off x="184919" y="939976"/>
            <a:ext cx="11830153" cy="5812587"/>
          </a:xfrm>
          <a:prstGeom prst="roundRect">
            <a:avLst>
              <a:gd name="adj" fmla="val 5866"/>
            </a:avLst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85EEAA-70B7-A70D-649F-BE146744E344}"/>
              </a:ext>
            </a:extLst>
          </p:cNvPr>
          <p:cNvSpPr txBox="1"/>
          <p:nvPr/>
        </p:nvSpPr>
        <p:spPr>
          <a:xfrm>
            <a:off x="262281" y="6071325"/>
            <a:ext cx="11208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หมายเหตุ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: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	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 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หมายถึง </a:t>
            </a:r>
            <a:r>
              <a:rPr kumimoji="0" lang="th-TH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กลุ่มที่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 </a:t>
            </a:r>
            <a:r>
              <a:rPr kumimoji="0" lang="th-TH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ข้อมูลไม่เป็นปัจจุบัน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,</a:t>
            </a:r>
            <a:r>
              <a:rPr kumimoji="0" lang="th-TH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600" b="0" i="0" u="none" strike="noStrike" kern="1200" cap="none" spc="-3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 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หมายถึง</a:t>
            </a:r>
            <a:r>
              <a:rPr kumimoji="0" lang="th-TH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กลุ่มที่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 </a:t>
            </a:r>
            <a:r>
              <a:rPr kumimoji="0" lang="th-TH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ข้อมูลไม่ต่อเนื่อง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,</a:t>
            </a:r>
            <a:r>
              <a:rPr kumimoji="0" lang="th-TH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 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หมายถึง </a:t>
            </a:r>
            <a:r>
              <a:rPr kumimoji="0" lang="th-TH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กลุ่มที่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 </a:t>
            </a:r>
            <a:r>
              <a:rPr kumimoji="0" lang="th-TH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ไม่มีหน่วยงานเจ้าภาพ</a:t>
            </a:r>
            <a:endParaRPr kumimoji="0" lang="en-US" sz="16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9506C2-D49C-80AF-7635-E752FCF79FAE}"/>
              </a:ext>
            </a:extLst>
          </p:cNvPr>
          <p:cNvSpPr txBox="1"/>
          <p:nvPr/>
        </p:nvSpPr>
        <p:spPr>
          <a:xfrm>
            <a:off x="520226" y="1060863"/>
            <a:ext cx="6944264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รายชื่อส่วนราชการกลุ่มเป้าหมาย ปีงบประมาณ พ.ศ.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2567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จำนวน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หน่วยงาน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aphicFrame>
        <p:nvGraphicFramePr>
          <p:cNvPr id="9" name="Table 12">
            <a:extLst>
              <a:ext uri="{FF2B5EF4-FFF2-40B4-BE49-F238E27FC236}">
                <a16:creationId xmlns:a16="http://schemas.microsoft.com/office/drawing/2014/main" id="{0DF59B5E-E55E-9F69-D861-D95AD6C842E8}"/>
              </a:ext>
            </a:extLst>
          </p:cNvPr>
          <p:cNvGraphicFramePr>
            <a:graphicFrameLocks noGrp="1"/>
          </p:cNvGraphicFramePr>
          <p:nvPr/>
        </p:nvGraphicFramePr>
        <p:xfrm>
          <a:off x="385580" y="1643414"/>
          <a:ext cx="11187296" cy="3632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7589">
                  <a:extLst>
                    <a:ext uri="{9D8B030D-6E8A-4147-A177-3AD203B41FA5}">
                      <a16:colId xmlns:a16="http://schemas.microsoft.com/office/drawing/2014/main" val="1905510617"/>
                    </a:ext>
                  </a:extLst>
                </a:gridCol>
                <a:gridCol w="5817015">
                  <a:extLst>
                    <a:ext uri="{9D8B030D-6E8A-4147-A177-3AD203B41FA5}">
                      <a16:colId xmlns:a16="http://schemas.microsoft.com/office/drawing/2014/main" val="3311713535"/>
                    </a:ext>
                  </a:extLst>
                </a:gridCol>
                <a:gridCol w="813173">
                  <a:extLst>
                    <a:ext uri="{9D8B030D-6E8A-4147-A177-3AD203B41FA5}">
                      <a16:colId xmlns:a16="http://schemas.microsoft.com/office/drawing/2014/main" val="3608114331"/>
                    </a:ext>
                  </a:extLst>
                </a:gridCol>
                <a:gridCol w="813173">
                  <a:extLst>
                    <a:ext uri="{9D8B030D-6E8A-4147-A177-3AD203B41FA5}">
                      <a16:colId xmlns:a16="http://schemas.microsoft.com/office/drawing/2014/main" val="2636252953"/>
                    </a:ext>
                  </a:extLst>
                </a:gridCol>
                <a:gridCol w="813173">
                  <a:extLst>
                    <a:ext uri="{9D8B030D-6E8A-4147-A177-3AD203B41FA5}">
                      <a16:colId xmlns:a16="http://schemas.microsoft.com/office/drawing/2014/main" val="4279698468"/>
                    </a:ext>
                  </a:extLst>
                </a:gridCol>
                <a:gridCol w="813173">
                  <a:extLst>
                    <a:ext uri="{9D8B030D-6E8A-4147-A177-3AD203B41FA5}">
                      <a16:colId xmlns:a16="http://schemas.microsoft.com/office/drawing/2014/main" val="39991738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ส่วนราชการ</a:t>
                      </a:r>
                      <a:endParaRPr lang="en-US" sz="14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รายชื่อชุดข้อมูล</a:t>
                      </a:r>
                      <a:endParaRPr lang="en-US" sz="14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Rank 2021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Rank 2022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Rank 2023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Changes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45000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77800" indent="-177800"/>
                      <a:r>
                        <a:rPr lang="en-US" sz="1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สำนักงานปลัดกระทรวงแรงงาน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FORECAST UNEMPLOYMENT</a:t>
                      </a:r>
                      <a:r>
                        <a:rPr lang="en-US" sz="1400" baseline="300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: </a:t>
                      </a:r>
                      <a:r>
                        <a:rPr lang="th-TH" sz="1400" kern="12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การคาดการณ์</a:t>
                      </a:r>
                      <a:r>
                        <a:rPr lang="en-US" sz="1400" kern="12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: </a:t>
                      </a:r>
                      <a:r>
                        <a:rPr lang="th-TH" sz="1400" kern="12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อัตราการว่างงาน </a:t>
                      </a:r>
                      <a:endParaRPr lang="en-US" sz="1400" kern="120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th-TH" sz="1400" kern="1200" dirty="0">
                        <a:solidFill>
                          <a:srgbClr val="FF0000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400" kern="120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หมายเหตุ </a:t>
                      </a:r>
                      <a:r>
                        <a:rPr lang="en-US" sz="1400" kern="120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: </a:t>
                      </a:r>
                      <a:r>
                        <a:rPr lang="th-TH" sz="1400" kern="120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เป็นตัวชี้วัดดำเนินการร่วมกันระหว่าง</a:t>
                      </a:r>
                      <a:r>
                        <a:rPr lang="en-US" sz="1400" kern="120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1)</a:t>
                      </a:r>
                      <a:r>
                        <a:rPr lang="th-TH" sz="1400" kern="120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สำนักงานปลัดกระทรวงแรงงาน และ </a:t>
                      </a:r>
                      <a:r>
                        <a:rPr lang="en-US" sz="1400" kern="120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2) </a:t>
                      </a:r>
                      <a:r>
                        <a:rPr lang="th-TH" sz="1400" kern="120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สำนักงานสถิติแห่งชาติ</a:t>
                      </a:r>
                      <a:endParaRPr lang="en-US" sz="1400" kern="1200" dirty="0">
                        <a:solidFill>
                          <a:srgbClr val="FF0000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 </a:t>
                      </a:r>
                      <a:r>
                        <a:rPr lang="en-US" sz="1400" kern="120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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sz="1400" kern="12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026981"/>
                  </a:ext>
                </a:extLst>
              </a:tr>
              <a:tr h="203840">
                <a:tc>
                  <a:txBody>
                    <a:bodyPr/>
                    <a:lstStyle/>
                    <a:p>
                      <a:pPr marL="177800" indent="-177800"/>
                      <a:r>
                        <a:rPr lang="en-US" sz="1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สำนักงานสถิติแห่งชาติ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/>
                        <a:defRPr/>
                      </a:pPr>
                      <a:endParaRPr lang="en-US" sz="1400" kern="1200" dirty="0">
                        <a:solidFill>
                          <a:srgbClr val="FF0000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sz="1400" kern="12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sz="1400" kern="12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sz="1400" kern="12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7187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77800" indent="-177800"/>
                      <a:r>
                        <a:rPr lang="en-US" sz="1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</a:t>
                      </a:r>
                      <a:r>
                        <a:rPr lang="th-TH" sz="1400" spc="-3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สำนักงานปลัดกระทรวงการอุดมศึกษาฯ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GRADUATES IN MATH AND SCIENCES, ICT AND ENGINEERING</a:t>
                      </a:r>
                      <a:r>
                        <a:rPr lang="en-US" sz="1400" kern="1200" baseline="300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: </a:t>
                      </a:r>
                      <a:r>
                        <a:rPr lang="th-TH" sz="1400" kern="1200" dirty="0">
                          <a:solidFill>
                            <a:srgbClr val="0D0DFE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ร้อยละของผู้สำเร็จการศึกษา</a:t>
                      </a:r>
                      <a:br>
                        <a:rPr lang="en-US" sz="1400" kern="1200" dirty="0">
                          <a:solidFill>
                            <a:srgbClr val="0D0DFE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400" kern="1200" dirty="0">
                          <a:solidFill>
                            <a:srgbClr val="0D0DFE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ในด้านคณิตศาสตร์ วิทยาศาสตร์ เทคโนโลยีสารสนเทศ และวิศวกรรมศาสตร์</a:t>
                      </a:r>
                      <a:endParaRPr lang="en-US" sz="1400" kern="1200" dirty="0">
                        <a:solidFill>
                          <a:srgbClr val="0D0DFE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TOTAL EXPENDITURE ON R&amp;D</a:t>
                      </a:r>
                      <a:r>
                        <a:rPr lang="en-US" sz="1400" kern="1200" baseline="300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14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: </a:t>
                      </a:r>
                      <a:r>
                        <a:rPr lang="th-TH" sz="1400" kern="12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การใช้จ่ายเพื่อการวิจัยและพัฒนา </a:t>
                      </a:r>
                      <a:r>
                        <a:rPr lang="en-US" sz="1400" kern="12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($)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BUSINESS R &amp; D EXPENDITURE</a:t>
                      </a:r>
                      <a:r>
                        <a:rPr lang="en-US" sz="1400" kern="1200" baseline="300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: </a:t>
                      </a:r>
                      <a:r>
                        <a:rPr lang="th-TH" sz="1400" kern="12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การใช้จ่ายเพื่อการวิจัยและพัฒนาของภาคธุรกิจ (</a:t>
                      </a:r>
                      <a:r>
                        <a:rPr lang="en-US" sz="1400" kern="12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$)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TOTAL R&amp;D PERSONNEL NATIONWIDE</a:t>
                      </a:r>
                      <a:r>
                        <a:rPr lang="en-US" sz="1400" kern="1200" baseline="300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fr-FR" sz="14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: </a:t>
                      </a:r>
                      <a:r>
                        <a:rPr lang="th-TH" sz="1400" kern="12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จำนวนบุคลากรด้านการวิจัยทั้งหมด</a:t>
                      </a:r>
                      <a:endParaRPr lang="fr-FR" sz="1400" kern="120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TOTAL R&amp;D PERSONNEL IN BUSINESS ENTERPRISE</a:t>
                      </a:r>
                      <a:r>
                        <a:rPr lang="en-US" sz="1400" kern="1200" baseline="300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: </a:t>
                      </a:r>
                      <a:r>
                        <a:rPr lang="th-TH" sz="1400" kern="12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จำนวนบุคลากรด้านการวิจัยและพัฒนาทั้งหมดในองค์กรธุรกิจ</a:t>
                      </a:r>
                      <a:r>
                        <a:rPr lang="en-US" sz="1400" kern="12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RESEARCHERS IN R&amp;D</a:t>
                      </a:r>
                      <a:r>
                        <a:rPr lang="en-US" sz="1400" kern="1200" baseline="300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: </a:t>
                      </a:r>
                      <a:r>
                        <a:rPr lang="th-TH" sz="1400" kern="12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จำนวนนักวิจัยเพื่อการวิจัยและพัฒนาต่อหัว</a:t>
                      </a:r>
                      <a:endParaRPr lang="en-US" sz="1400" kern="120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16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400" kern="12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28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26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14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14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400" kern="12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37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400" kern="12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27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25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14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400" kern="12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38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400" kern="12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28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27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17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15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400" kern="12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 </a:t>
                      </a:r>
                      <a:r>
                        <a:rPr lang="en-US" sz="1400" kern="120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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400" kern="1200" dirty="0">
                        <a:solidFill>
                          <a:srgbClr val="FF0000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 </a:t>
                      </a:r>
                      <a:r>
                        <a:rPr lang="en-US" sz="1400" kern="120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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 </a:t>
                      </a:r>
                      <a:r>
                        <a:rPr lang="en-US" sz="1400" kern="120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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 </a:t>
                      </a:r>
                      <a:r>
                        <a:rPr lang="en-US" sz="1400" kern="120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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 </a:t>
                      </a:r>
                      <a:r>
                        <a:rPr lang="en-US" sz="1400" kern="120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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400" kern="1200" dirty="0">
                        <a:solidFill>
                          <a:srgbClr val="FF0000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Wingdings" panose="05000000000000000000" pitchFamily="2" charset="2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4 </a:t>
                      </a:r>
                      <a:r>
                        <a:rPr lang="en-US" sz="1400" kern="120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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0912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77800" indent="-177800">
                        <a:buNone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 </a:t>
                      </a:r>
                      <a:r>
                        <a:rPr lang="th-TH" sz="1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สำนักงานเลขาธิการสภาการศึกษา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TOTAL PUBLIC EXPENDITURE ON EDUCATION</a:t>
                      </a:r>
                      <a:r>
                        <a:rPr lang="en-US" sz="1400" baseline="300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: </a:t>
                      </a:r>
                      <a:r>
                        <a:rPr lang="th-TH" sz="1400" kern="12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การใช้จ่ายด้านการศึกษาของภาครัฐโดยรวม</a:t>
                      </a:r>
                      <a:endParaRPr lang="en-US" sz="140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PUPIL-TEACHER RATIO (PRIMARY EDUCATION)</a:t>
                      </a:r>
                      <a:r>
                        <a:rPr lang="en-US" sz="1400" baseline="300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: </a:t>
                      </a:r>
                      <a:r>
                        <a:rPr lang="th-TH" sz="1400" kern="12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อัตราส่วนนักเรียนต่อครู (ประถมศึกษา)</a:t>
                      </a:r>
                      <a:endParaRPr lang="en-US" sz="140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SECONDARY SCHOOL ENROLLMENT</a:t>
                      </a:r>
                      <a:r>
                        <a:rPr lang="en-US" sz="1400" baseline="300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: </a:t>
                      </a:r>
                      <a:r>
                        <a:rPr lang="th-TH" sz="1400" kern="12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การเข้าเรียนในระดับมัธยมศึกษา</a:t>
                      </a:r>
                      <a:endParaRPr lang="en-US" sz="1400" kern="120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59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49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28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59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51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58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 </a:t>
                      </a:r>
                      <a:r>
                        <a:rPr lang="en-US" sz="1400" kern="120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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4 </a:t>
                      </a:r>
                      <a:r>
                        <a:rPr lang="en-US" sz="1400" kern="120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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 </a:t>
                      </a:r>
                      <a:r>
                        <a:rPr lang="en-US" sz="1400" kern="120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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3591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59B5F42-882E-49B7-B4AC-E21B4107E012}"/>
              </a:ext>
            </a:extLst>
          </p:cNvPr>
          <p:cNvSpPr txBox="1"/>
          <p:nvPr/>
        </p:nvSpPr>
        <p:spPr>
          <a:xfrm>
            <a:off x="385579" y="290781"/>
            <a:ext cx="11085154" cy="397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marR="0" lvl="0" indent="-1778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ระดับความสำเร็จในการจัดทำชุดข้อมูลตัวชี้วัดสากล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: IMD </a:t>
            </a:r>
          </a:p>
        </p:txBody>
      </p:sp>
    </p:spTree>
    <p:extLst>
      <p:ext uri="{BB962C8B-B14F-4D97-AF65-F5344CB8AC3E}">
        <p14:creationId xmlns:p14="http://schemas.microsoft.com/office/powerpoint/2010/main" val="9876892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3648" y="-15861"/>
            <a:ext cx="11627893" cy="41805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731E13-D5F2-41FB-ABFE-F220E9B05DDC}"/>
              </a:ext>
            </a:extLst>
          </p:cNvPr>
          <p:cNvSpPr/>
          <p:nvPr/>
        </p:nvSpPr>
        <p:spPr>
          <a:xfrm>
            <a:off x="9976513" y="6400800"/>
            <a:ext cx="2229133" cy="4708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87E290-76B0-4EA1-9FB1-BF333C18EE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0276" y="941732"/>
            <a:ext cx="11804146" cy="18718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801688" marR="0" lvl="0" indent="-801688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01688" algn="l"/>
              </a:tabLst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คำอธิบาย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</a:p>
          <a:p>
            <a:pPr marL="285750" marR="0" lvl="0" indent="-285750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รายงานการวิเคราะห์ผลการจัดอันดับขีดความสามารถในการแข่งขันของประเทศ ของ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International Institute for Management Development (IMD)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เป็นการวิเคราห์อันดับขีดความสามารถของประเทศโดยใช้ข้อมูลที่จัดเก็บเป็นรายปีตามตัวชี้วัดที่กำหนด ประกอบด้วยข้อมูล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ประเภท ได้แก่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1)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ข้อมูลจากการสำรวจความคิดเห็นของผู้บริหารในภาคเอกชน/ธุรกิจ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(Survey Data) 2)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ข้อมูลเชิงสถิติที่ใช้ในการคำนวณคะแนนในการจัดอันดับของประเทศ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(Hard Data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และ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3)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ข้อมูลพื้นฐานที่ไม่ได้ใช้ในการจัดอันดับโดยตรง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Background Information)</a:t>
            </a:r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285750" marR="0" lvl="0" indent="-285750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ข้อมูลเชิงประจักษ์ที่มีผลต่อการจัดอันดับของประเทศ เป็นข้อมูลสถิติที่ได้จากการสำรวจ/สำมะโน/ทะเบียน หรือเกิดจากการคำนวณ/ประมาณค่าข้อมูล อ้างอิงจากแหล่งข้อมูลของหน่วยงานเจ้าของข้อมูลที่เกี่ยวข้อง และจะต้องมีการกำหนดรอบระยะเวลาการเผยแพร่ข้อมูล การปรับฐานข้อมูล และการให้คำนิยามตัวชี้วัดให้สอดคล้องกับคำนิยามตามตัวชี้วัดของ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IMD</a:t>
            </a:r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285750" marR="0" lvl="0" indent="-285750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การจัดส่งข้อมูลของประเทศไทย จะดำเนินการ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รูปแบบ ได้แก่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1)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หน่วยงานในประเทศส่งข้อมูลให้กับ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IMD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โดยตรง และ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2)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ส่งผ่านทางสมาคมการจัดการธุรกิจแห่งประเทศไทย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Thailand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Management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Association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TMA) </a:t>
            </a:r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285750" marR="0" lvl="0" indent="-285750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การจัดทำชุดข้อมูลที่มีคำนิยามสอดคล้องกับคำนิยามตัวชี้วัดของ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IMD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ละเป็นปัจจุบันจะช่วยสะท้อนผลการจัดอันดับขีดความสามารถในการแข่งขันของประเทศไทยได้ใกล้เคียงกับความเป็นจริง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29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60BD7AEF-BAB7-4F62-9716-7F96C0929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345" y="31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F92967C6-121D-9170-A6F3-B23971B2C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345" y="31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39FC36-6E27-F402-03FE-3674796F126D}"/>
              </a:ext>
            </a:extLst>
          </p:cNvPr>
          <p:cNvSpPr txBox="1"/>
          <p:nvPr/>
        </p:nvSpPr>
        <p:spPr>
          <a:xfrm>
            <a:off x="130276" y="2906594"/>
            <a:ext cx="11804145" cy="8869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th-TH"/>
            </a:defPPr>
            <a:lvl1pPr>
              <a:defRPr sz="11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84408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แนวทางการประเมิน  </a:t>
            </a:r>
          </a:p>
          <a:p>
            <a:pPr marL="211021" marR="0" lvl="0" indent="-211021" algn="l" defTabSz="84408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หน่วยงานที่เกี่ยวข้องดำเนินการจัดทำชุดข้อมูลตามที่กำหนดและจัดส่งชุดข้อมูลให้กับสำนักงานสภาพัฒนาการเศรษฐกิจและสังคมแห่งชาติภายในเดือนมีนาคม 256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7</a:t>
            </a:r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211021" marR="0" lvl="0" indent="-211021" algn="l" defTabSz="84408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ให้มีคำอธิบายข้อมูลส่วนหลัก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Mandatory Metadata)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14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รายการตามมาตรฐานที่ สพร. กำหนด</a:t>
            </a:r>
          </a:p>
          <a:p>
            <a:pPr marL="211021" marR="0" lvl="0" indent="-211021" algn="l" defTabSz="84408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หน่วยงานนำชุดข้อมูลที่ขึ้นในระบบบัญชีข้อมูลของหน่วยงาน 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Agency Data Catalog)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จะเป็นชุดข้อมูลที่ สสช. ใช้ติดตามในการลงทะเบียนระบบบริการบัญชีข้อมูลภาครัฐ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Government Data Catalog)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ต่อไป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EB1C5C8-EED7-C3DA-91B8-29DC7820A2D1}"/>
              </a:ext>
            </a:extLst>
          </p:cNvPr>
          <p:cNvGraphicFramePr>
            <a:graphicFrameLocks noGrp="1"/>
          </p:cNvGraphicFramePr>
          <p:nvPr/>
        </p:nvGraphicFramePr>
        <p:xfrm>
          <a:off x="130276" y="3926985"/>
          <a:ext cx="11804145" cy="1652316"/>
        </p:xfrm>
        <a:graphic>
          <a:graphicData uri="http://schemas.openxmlformats.org/drawingml/2006/table">
            <a:tbl>
              <a:tblPr firstRow="1" bandRow="1"/>
              <a:tblGrid>
                <a:gridCol w="39928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02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31097">
                  <a:extLst>
                    <a:ext uri="{9D8B030D-6E8A-4147-A177-3AD203B41FA5}">
                      <a16:colId xmlns:a16="http://schemas.microsoft.com/office/drawing/2014/main" val="2157571252"/>
                    </a:ext>
                  </a:extLst>
                </a:gridCol>
              </a:tblGrid>
              <a:tr h="282895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kern="1200" noProof="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เกณฑ์การประเมิน</a:t>
                      </a:r>
                      <a:endParaRPr lang="en-US" sz="1600" kern="1200" noProof="0" dirty="0">
                        <a:solidFill>
                          <a:schemeClr val="dk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121936" marR="121936" marT="43738" marB="4373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000" b="1" dirty="0">
                        <a:solidFill>
                          <a:sysClr val="windowText" lastClr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8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เป้าหมายขั้นต้น (50)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FD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เป้าหมายมาตรฐาน (</a:t>
                      </a:r>
                      <a:r>
                        <a:rPr lang="en-US" sz="16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75</a:t>
                      </a:r>
                      <a:r>
                        <a:rPr lang="th-TH" sz="16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เป้าหมายขั้นสูง (100)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0123">
                <a:tc>
                  <a:txBody>
                    <a:bodyPr/>
                    <a:lstStyle/>
                    <a:p>
                      <a:pPr marL="176213" marR="0" lvl="0" indent="-1762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600" b="0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จัดส่งทุกชุดข้อมูลให้กับสำนักงานสภาพัฒนาการเศรษฐกิจและสังคมแห่งชาติภายในเดือนมีนาคม 2567</a:t>
                      </a:r>
                    </a:p>
                  </a:txBody>
                  <a:tcPr marL="63305" marR="633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6213" marR="0" lvl="0" indent="-1762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600" b="0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มีทรัพยากรข้อมูล (</a:t>
                      </a:r>
                      <a:r>
                        <a:rPr lang="en-US" sz="1600" b="0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Resource)</a:t>
                      </a:r>
                      <a:r>
                        <a:rPr lang="th-TH" sz="1600" b="0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ของชุดข้อมูลเปิดที่เป็นปัจจุบันทั้งหมด ในรูปแบบ </a:t>
                      </a:r>
                      <a:r>
                        <a:rPr lang="en-US" sz="1600" b="0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Machine Readable</a:t>
                      </a:r>
                      <a:r>
                        <a:rPr lang="th-TH" sz="1600" b="0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พร้อมคำอธิบายทรัพยากรข้อมูล </a:t>
                      </a:r>
                    </a:p>
                  </a:txBody>
                  <a:tcPr marL="63305" marR="633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600" b="0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สืบค้นและเข้าถึงทรัพยากรข้อมูลเปิดที่เป็นปัจจุบันทั้งหมดในรูปแบบ </a:t>
                      </a:r>
                      <a:r>
                        <a:rPr lang="en-US" sz="1600" b="0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Machine Readable</a:t>
                      </a:r>
                      <a:r>
                        <a:rPr lang="th-TH" sz="1600" b="0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ได้ที่ระบบบัญชีข้อมูลหน่วยงาน (</a:t>
                      </a:r>
                      <a:r>
                        <a:rPr lang="en-US" sz="1600" b="0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Agency Data Catalog)</a:t>
                      </a:r>
                      <a:r>
                        <a:rPr lang="th-TH" sz="1600" b="0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และ ระบบบัญชีข้อมูลภาครัฐ (</a:t>
                      </a:r>
                      <a:r>
                        <a:rPr lang="en-US" sz="1600" b="0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Government Data Catalog)</a:t>
                      </a:r>
                      <a:endParaRPr lang="th-TH" sz="1600" b="0" kern="1200" spc="0" baseline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718167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DC2EF88-887F-C5F6-101E-D5103DE9570F}"/>
              </a:ext>
            </a:extLst>
          </p:cNvPr>
          <p:cNvSpPr txBox="1"/>
          <p:nvPr/>
        </p:nvSpPr>
        <p:spPr>
          <a:xfrm>
            <a:off x="61485" y="36138"/>
            <a:ext cx="11085154" cy="397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marR="0" lvl="0" indent="-1778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ระดับความสำเร็จในการจัดทำชุดข้อมูลตัวชี้วัดสากล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: IMD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ED0C603-F915-C1AC-3F57-53D015DAA363}"/>
              </a:ext>
            </a:extLst>
          </p:cNvPr>
          <p:cNvGrpSpPr/>
          <p:nvPr/>
        </p:nvGrpSpPr>
        <p:grpSpPr>
          <a:xfrm>
            <a:off x="8428017" y="27040"/>
            <a:ext cx="1107285" cy="676140"/>
            <a:chOff x="12240606" y="1307654"/>
            <a:chExt cx="1107285" cy="615553"/>
          </a:xfrm>
        </p:grpSpPr>
        <p:pic>
          <p:nvPicPr>
            <p:cNvPr id="7" name="Picture 1" descr="C:\Users\dathpan\Downloads\056aac9a306aef891367aae43a86394b.jpg">
              <a:extLst>
                <a:ext uri="{FF2B5EF4-FFF2-40B4-BE49-F238E27FC236}">
                  <a16:creationId xmlns:a16="http://schemas.microsoft.com/office/drawing/2014/main" id="{80876DDA-A0BF-0146-2BD6-BE0618368D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19" t="8192" r="17099" b="14839"/>
            <a:stretch>
              <a:fillRect/>
            </a:stretch>
          </p:blipFill>
          <p:spPr bwMode="auto">
            <a:xfrm>
              <a:off x="12441110" y="1307654"/>
              <a:ext cx="706279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2">
              <a:extLst>
                <a:ext uri="{FF2B5EF4-FFF2-40B4-BE49-F238E27FC236}">
                  <a16:creationId xmlns:a16="http://schemas.microsoft.com/office/drawing/2014/main" id="{5017273B-E10D-9E75-4DFF-8FB097FAAC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240606" y="1411557"/>
              <a:ext cx="1107285" cy="448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th-TH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น้ำหนัก</a:t>
              </a:r>
              <a:br>
                <a:rPr kumimoji="0" lang="en-US" altLang="th-TH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</a:br>
              <a:r>
                <a:rPr kumimoji="0" lang="en-US" altLang="th-TH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xx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82E815D-7148-6400-B2C7-68809F89F0CE}"/>
              </a:ext>
            </a:extLst>
          </p:cNvPr>
          <p:cNvSpPr txBox="1"/>
          <p:nvPr/>
        </p:nvSpPr>
        <p:spPr>
          <a:xfrm>
            <a:off x="9539416" y="7690"/>
            <a:ext cx="2070715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KPI Template</a:t>
            </a:r>
            <a:endParaRPr kumimoji="0" lang="th-TH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578236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3648" y="-15861"/>
            <a:ext cx="11627893" cy="41805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731E13-D5F2-41FB-ABFE-F220E9B05DDC}"/>
              </a:ext>
            </a:extLst>
          </p:cNvPr>
          <p:cNvSpPr/>
          <p:nvPr/>
        </p:nvSpPr>
        <p:spPr>
          <a:xfrm>
            <a:off x="9976513" y="6400800"/>
            <a:ext cx="2229133" cy="4708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87E290-76B0-4EA1-9FB1-BF333C18EE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0375" y="907993"/>
            <a:ext cx="11804146" cy="20688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801688" marR="0" lvl="0" indent="-801688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01688" algn="l"/>
              </a:tabLst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คำอธิบาย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</a:p>
          <a:p>
            <a:pPr marL="0" marR="0" lvl="0" indent="719138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รายงานการวิเคราะห์ผลการจัดอันดับขีดความสามารถในการแข่งขันของประเทศ ของ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International Institute for Management Development (IMD)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เป็นการวิเคราะห์อันดับขีดความสามารถของประเทศโดยใช้ข้อมูลที่จัดเก็บเป็นรายปีตามตัวชี้วัดที่กำหนด ประกอบด้วยข้อมูล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ประเภท ได้แก่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1)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ข้อมูลจากการสำรวจความคิดเห็นของผู้บริหารในภาคเอกชน/ธุรกิจ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(Survey Data) 2)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ข้อมูลเชิงสถิติที่ใช้ในการคำนวณคะแนนในการจัดอันดับของประเทศ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(Hard Data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และ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3)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ข้อมูลพื้นฐานที่ไม่ได้ใช้ในการจัดอันดับโดยตรง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Background Information)</a:t>
            </a:r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719138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ทั้งนี้ ข้อมูลเชิงประจักษ์ที่มีผลต่อการจัดอันดับของประเทศ เป็นข้อมูลสถิติที่ได้จากการสำรวจ/สำมะโน/ทะเบียน หรือเกิดจากการคำนวณ/ประมาณค่าข้อมูล อ้างอิงจากแหล่งข้อมูลของหน่วยงานเจ้าของข้อมูลที่เกี่ยวข้อง และจะต้องมีการกำหนดรอบระยะเวลาการเผยแพร่ข้อมูล การปรับฐานข้อมูล และการให้คำนิยามตัวชี้วัดให้สอดคล้องกับคำนิยามตามตัวชี้วัดของ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IMD</a:t>
            </a:r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719138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สำหรับการจัดส่งข้อมูลของประเทศไทย จะดำเนินการ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รูปแบบ ได้แก่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1)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หน่วยงานในประเทศส่งข้อมูลให้กับ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IMD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โดยตรง และ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2)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ส่งผ่านทางสมาคมการจัดการธุรกิจแห่งประเทศไทย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Thailand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Management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Association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TMA) </a:t>
            </a:r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719138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ดังนั้น การจัดทำชุดข้อมูลที่มีคำนิยามสอดคล้องกับคำนิยามตัวชี้วัดของ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IMD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ละเป็นปัจจุบันจะช่วยสะท้อนผลการจัดอันดับขีดความสามารถในการแข่งขันของประเทศไทยได้ใกล้เคียงกับความเป็นจริง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719138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ำนักงานสภาพัฒนาการเศรษฐกิจและสังคมแห่งชาติทำหน้าที่ในการรวบรวมชุดข้อมูลจากหน่วยงานที่เกี่ยวข้องตามที่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TMA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ร้องขอ เพื่อดำเนินการจัดส่งให้กับ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IMD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ในลำดับต่อไป</a:t>
            </a:r>
          </a:p>
        </p:txBody>
      </p:sp>
      <p:pic>
        <p:nvPicPr>
          <p:cNvPr id="29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60BD7AEF-BAB7-4F62-9716-7F96C0929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345" y="31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F92967C6-121D-9170-A6F3-B23971B2C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345" y="31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39FC36-6E27-F402-03FE-3674796F126D}"/>
              </a:ext>
            </a:extLst>
          </p:cNvPr>
          <p:cNvSpPr txBox="1"/>
          <p:nvPr/>
        </p:nvSpPr>
        <p:spPr>
          <a:xfrm>
            <a:off x="130276" y="3098189"/>
            <a:ext cx="5651399" cy="12809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th-TH"/>
            </a:defPPr>
            <a:lvl1pPr>
              <a:defRPr sz="11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84408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ขั้นตอนการดำเนินงาน</a:t>
            </a:r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211021" marR="0" lvl="0" indent="-211021" algn="l" defTabSz="84408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สำนักงานสภาพัฒนาการเศรษฐกิจและสังคมแห่งชาติ มีหนังสือแจ้งหน่วยงานที่เกี่ยวข้องภายในเดือนมีนาคม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2567</a:t>
            </a:r>
          </a:p>
          <a:p>
            <a:pPr marL="211021" marR="0" lvl="0" indent="-211021" algn="l" defTabSz="84408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สำนักงานสภาพัฒนาการเศรษฐกิจและสังคมแห่งชาติ รวบรวมชุดข้อมูลจากหน่วยงานที่เกี่ยวข้อง</a:t>
            </a:r>
          </a:p>
          <a:p>
            <a:pPr marL="211021" marR="0" lvl="0" indent="-211021" algn="l" defTabSz="84408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สำนักงานสภาพัฒนาการเศรษฐกิจและสังคมแห่งชาติ ตรวจสอบความถูกต้องของชุดข้อมูลและจัดส่งให้กับ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TMA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ภายในเดือนเมษายน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2567</a:t>
            </a:r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1384F9-EB03-DD51-B5D8-74A8F5EA05CA}"/>
              </a:ext>
            </a:extLst>
          </p:cNvPr>
          <p:cNvSpPr txBox="1"/>
          <p:nvPr/>
        </p:nvSpPr>
        <p:spPr>
          <a:xfrm>
            <a:off x="120375" y="6482334"/>
            <a:ext cx="6960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เงื่อนไข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-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8868971-B6FF-F4C4-FE89-EA61062BE15D}"/>
              </a:ext>
            </a:extLst>
          </p:cNvPr>
          <p:cNvGrpSpPr/>
          <p:nvPr/>
        </p:nvGrpSpPr>
        <p:grpSpPr>
          <a:xfrm>
            <a:off x="8036715" y="45713"/>
            <a:ext cx="1107285" cy="676140"/>
            <a:chOff x="12240606" y="1307654"/>
            <a:chExt cx="1107285" cy="615553"/>
          </a:xfrm>
        </p:grpSpPr>
        <p:pic>
          <p:nvPicPr>
            <p:cNvPr id="13" name="Picture 1" descr="C:\Users\dathpan\Downloads\056aac9a306aef891367aae43a86394b.jpg">
              <a:extLst>
                <a:ext uri="{FF2B5EF4-FFF2-40B4-BE49-F238E27FC236}">
                  <a16:creationId xmlns:a16="http://schemas.microsoft.com/office/drawing/2014/main" id="{0DC5A739-C771-B185-2EB6-9292A2429B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19" t="8192" r="17099" b="14839"/>
            <a:stretch>
              <a:fillRect/>
            </a:stretch>
          </p:blipFill>
          <p:spPr bwMode="auto">
            <a:xfrm>
              <a:off x="12441110" y="1307654"/>
              <a:ext cx="706279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2">
              <a:extLst>
                <a:ext uri="{FF2B5EF4-FFF2-40B4-BE49-F238E27FC236}">
                  <a16:creationId xmlns:a16="http://schemas.microsoft.com/office/drawing/2014/main" id="{46D65392-091F-DF09-35EA-5FEAFFFC8F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240606" y="1411557"/>
              <a:ext cx="1107285" cy="448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น้ำหนัก</a:t>
              </a:r>
              <a:br>
                <a:rPr kumimoji="0" lang="en-US" alt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</a:br>
              <a:r>
                <a:rPr kumimoji="0" lang="en-US" alt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xx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EAA5526-B43E-7065-F4F0-906383E70150}"/>
              </a:ext>
            </a:extLst>
          </p:cNvPr>
          <p:cNvSpPr txBox="1"/>
          <p:nvPr/>
        </p:nvSpPr>
        <p:spPr>
          <a:xfrm>
            <a:off x="9072438" y="9350"/>
            <a:ext cx="2533576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KPI Template</a:t>
            </a:r>
            <a:r>
              <a:rPr kumimoji="0" lang="th-TH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สศช.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6F797D8-E1B5-7495-231A-EF78714E730D}"/>
              </a:ext>
            </a:extLst>
          </p:cNvPr>
          <p:cNvGraphicFramePr>
            <a:graphicFrameLocks noGrp="1"/>
          </p:cNvGraphicFramePr>
          <p:nvPr/>
        </p:nvGraphicFramePr>
        <p:xfrm>
          <a:off x="110398" y="4912033"/>
          <a:ext cx="11999439" cy="1280927"/>
        </p:xfrm>
        <a:graphic>
          <a:graphicData uri="http://schemas.openxmlformats.org/drawingml/2006/table">
            <a:tbl>
              <a:tblPr firstRow="1" bandRow="1"/>
              <a:tblGrid>
                <a:gridCol w="40425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28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28227">
                  <a:extLst>
                    <a:ext uri="{9D8B030D-6E8A-4147-A177-3AD203B41FA5}">
                      <a16:colId xmlns:a16="http://schemas.microsoft.com/office/drawing/2014/main" val="2157571252"/>
                    </a:ext>
                  </a:extLst>
                </a:gridCol>
              </a:tblGrid>
              <a:tr h="303468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kern="1200" noProof="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เกณฑ์การประเมิน</a:t>
                      </a:r>
                      <a:endParaRPr lang="en-US" sz="1600" kern="1200" noProof="0" dirty="0">
                        <a:solidFill>
                          <a:schemeClr val="dk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000" b="1" dirty="0">
                        <a:solidFill>
                          <a:sysClr val="windowText" lastClr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4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เป้าหมายขั้นต้น (50)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FD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เป้าหมายมาตรฐาน (</a:t>
                      </a:r>
                      <a:r>
                        <a:rPr lang="en-US" sz="16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75</a:t>
                      </a:r>
                      <a:r>
                        <a:rPr lang="th-TH" sz="16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เป้าหมายขั้นสูง (100)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3991">
                <a:tc>
                  <a:txBody>
                    <a:bodyPr/>
                    <a:lstStyle/>
                    <a:p>
                      <a:pPr marL="176213" marR="0" lvl="0" indent="-1762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600" b="0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จัดส่งชุดข้อมูล (</a:t>
                      </a:r>
                      <a:r>
                        <a:rPr lang="en-US" sz="1600" b="0" kern="1200" spc="0" baseline="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8 </a:t>
                      </a:r>
                      <a:r>
                        <a:rPr lang="th-TH" sz="1600" b="0" kern="1200" spc="0" baseline="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ชุดข้อมูล</a:t>
                      </a:r>
                      <a:r>
                        <a:rPr lang="th-TH" sz="1600" b="0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 ให้กับ </a:t>
                      </a:r>
                      <a:r>
                        <a:rPr lang="en-US" sz="1600" b="0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TMA </a:t>
                      </a:r>
                      <a:r>
                        <a:rPr lang="th-TH" sz="1600" b="0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ภายในเดือนเมษายน </a:t>
                      </a:r>
                      <a:r>
                        <a:rPr lang="en-US" sz="1600" b="0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2567</a:t>
                      </a:r>
                      <a:endParaRPr lang="th-TH" sz="1600" b="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itchFamily="34" charset="0"/>
                        <a:cs typeface="TH SarabunPSK" panose="020B0500040200020003" pitchFamily="34" charset="-34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6213" marR="0" lvl="0" indent="-1762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600" b="0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จัดส่งชุดข้อมูล (</a:t>
                      </a:r>
                      <a:r>
                        <a:rPr lang="en-US" sz="1600" b="0" kern="1200" spc="0" baseline="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9 </a:t>
                      </a:r>
                      <a:r>
                        <a:rPr lang="th-TH" sz="1600" b="0" kern="1200" spc="0" baseline="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ชุดข้อมูล</a:t>
                      </a:r>
                      <a:r>
                        <a:rPr lang="th-TH" sz="1600" b="0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 ให้กับ </a:t>
                      </a:r>
                      <a:r>
                        <a:rPr lang="en-US" sz="1600" b="0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TMA </a:t>
                      </a:r>
                      <a:r>
                        <a:rPr lang="th-TH" sz="1600" b="0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ภายในเดือนเมษายน </a:t>
                      </a:r>
                      <a:r>
                        <a:rPr lang="en-US" sz="1600" b="0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2567</a:t>
                      </a:r>
                      <a:endParaRPr lang="th-TH" sz="1600" b="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itchFamily="34" charset="0"/>
                        <a:cs typeface="TH SarabunPSK" panose="020B0500040200020003" pitchFamily="34" charset="-34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600" b="0" kern="1200" spc="-2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จัดส่งทุกชุดข้อมูล (</a:t>
                      </a:r>
                      <a:r>
                        <a:rPr lang="en-US" sz="1600" b="0" kern="1200" spc="-20" baseline="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10</a:t>
                      </a:r>
                      <a:r>
                        <a:rPr lang="th-TH" sz="1600" b="0" kern="1200" spc="-20" baseline="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ชุดข้อมูล</a:t>
                      </a:r>
                      <a:r>
                        <a:rPr lang="th-TH" sz="1600" b="0" kern="1200" spc="-2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 ให้กับ </a:t>
                      </a:r>
                      <a:r>
                        <a:rPr lang="en-US" sz="1600" b="0" kern="1200" spc="-2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TMA</a:t>
                      </a:r>
                      <a:r>
                        <a:rPr lang="th-TH" sz="1600" b="0" kern="1200" spc="-2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ภายในเดือนเมษายน </a:t>
                      </a:r>
                      <a:r>
                        <a:rPr lang="en-US" sz="1600" b="0" kern="1200" spc="-2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2567</a:t>
                      </a:r>
                      <a:endParaRPr lang="th-TH" sz="1600" b="0" spc="-2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itchFamily="34" charset="0"/>
                        <a:cs typeface="TH SarabunPSK" panose="020B0500040200020003" pitchFamily="34" charset="-34"/>
                      </a:endParaRP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7181671"/>
                  </a:ext>
                </a:extLst>
              </a:tr>
            </a:tbl>
          </a:graphicData>
        </a:graphic>
      </p:graphicFrame>
      <p:pic>
        <p:nvPicPr>
          <p:cNvPr id="22" name="Picture 21">
            <a:extLst>
              <a:ext uri="{FF2B5EF4-FFF2-40B4-BE49-F238E27FC236}">
                <a16:creationId xmlns:a16="http://schemas.microsoft.com/office/drawing/2014/main" id="{CBFC7444-3290-8914-C0C4-FF9DA5EFC2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4195" y="3005984"/>
            <a:ext cx="4900050" cy="18606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938F51-4B0A-3671-FACB-B76C450FBFA1}"/>
              </a:ext>
            </a:extLst>
          </p:cNvPr>
          <p:cNvSpPr txBox="1"/>
          <p:nvPr/>
        </p:nvSpPr>
        <p:spPr>
          <a:xfrm>
            <a:off x="61485" y="36138"/>
            <a:ext cx="7611524" cy="40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marR="0" lvl="0" indent="-1778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ระดับความสำเร็จในการจัดทำชุดข้อมูลตัวชี้วัดสากล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: IMD</a:t>
            </a:r>
          </a:p>
        </p:txBody>
      </p:sp>
    </p:spTree>
    <p:extLst>
      <p:ext uri="{BB962C8B-B14F-4D97-AF65-F5344CB8AC3E}">
        <p14:creationId xmlns:p14="http://schemas.microsoft.com/office/powerpoint/2010/main" val="2758435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C730AC-E569-95C7-08BB-3368B4A4AE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34160" y="6704628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tabLst/>
              <a:defRPr/>
            </a:pPr>
            <a:fld id="{41A61DF1-3BB6-403F-9CC9-71F63F6F4AF1}" type="slidenum">
              <a:rPr kumimoji="0" lang="th-TH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  <a:tabLst/>
                <a:defRPr/>
              </a:pPr>
              <a:t>4</a:t>
            </a:fld>
            <a:endParaRPr kumimoji="0" lang="th-TH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sym typeface="Arial"/>
            </a:endParaRP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24B19BE6-C654-4278-7FD9-A14AC7E2AEE0}"/>
              </a:ext>
            </a:extLst>
          </p:cNvPr>
          <p:cNvSpPr txBox="1">
            <a:spLocks noChangeArrowheads="1"/>
          </p:cNvSpPr>
          <p:nvPr/>
        </p:nvSpPr>
        <p:spPr bwMode="black">
          <a:xfrm>
            <a:off x="343979" y="160707"/>
            <a:ext cx="96584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1pPr>
            <a:lvl2pPr marL="742950" indent="-28575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กรอบการประเมิน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ส่วนราชการ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ประจำปีงบประมาณ พ.ศ.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2567</a:t>
            </a:r>
            <a:endParaRPr kumimoji="0" lang="th-TH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A354E-CABB-5F11-5BC2-91BF3AA1EB8D}"/>
              </a:ext>
            </a:extLst>
          </p:cNvPr>
          <p:cNvSpPr txBox="1"/>
          <p:nvPr/>
        </p:nvSpPr>
        <p:spPr>
          <a:xfrm>
            <a:off x="263827" y="1251129"/>
            <a:ext cx="11599342" cy="523220"/>
          </a:xfrm>
          <a:prstGeom prst="rect">
            <a:avLst/>
          </a:prstGeom>
          <a:solidFill>
            <a:srgbClr val="008A3E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marL="461963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การประเมินประสิทธิผล</a:t>
            </a:r>
            <a:r>
              <a:rPr kumimoji="0" lang="th-TH" sz="28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การดำเนินงาน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Performance Base) (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ร้อยละ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70)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8A0650-755F-C9C4-AA5C-0A6019B47351}"/>
              </a:ext>
            </a:extLst>
          </p:cNvPr>
          <p:cNvSpPr txBox="1"/>
          <p:nvPr/>
        </p:nvSpPr>
        <p:spPr>
          <a:xfrm>
            <a:off x="271385" y="4405339"/>
            <a:ext cx="11599346" cy="523220"/>
          </a:xfrm>
          <a:prstGeom prst="rect">
            <a:avLst/>
          </a:prstGeom>
          <a:solidFill>
            <a:srgbClr val="C09200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marL="461963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การประเมินศักยภาพใน</a:t>
            </a:r>
            <a:r>
              <a:rPr kumimoji="0" lang="th-TH" sz="28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การดำเนินงาน</a:t>
            </a:r>
            <a:r>
              <a:rPr kumimoji="0" lang="en-US" sz="28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(Potential Base) (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ร้อยละ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30)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graphicFrame>
        <p:nvGraphicFramePr>
          <p:cNvPr id="6" name="Table 13">
            <a:extLst>
              <a:ext uri="{FF2B5EF4-FFF2-40B4-BE49-F238E27FC236}">
                <a16:creationId xmlns:a16="http://schemas.microsoft.com/office/drawing/2014/main" id="{E9B3734F-FB8F-5F5E-1FF4-E5B82F8287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2509478"/>
              </p:ext>
            </p:extLst>
          </p:nvPr>
        </p:nvGraphicFramePr>
        <p:xfrm>
          <a:off x="264145" y="2138590"/>
          <a:ext cx="11599343" cy="1560800"/>
        </p:xfrm>
        <a:graphic>
          <a:graphicData uri="http://schemas.openxmlformats.org/drawingml/2006/table">
            <a:tbl>
              <a:tblPr firstRow="1" bandRow="1"/>
              <a:tblGrid>
                <a:gridCol w="11599343">
                  <a:extLst>
                    <a:ext uri="{9D8B030D-6E8A-4147-A177-3AD203B41FA5}">
                      <a16:colId xmlns:a16="http://schemas.microsoft.com/office/drawing/2014/main" val="623254006"/>
                    </a:ext>
                  </a:extLst>
                </a:gridCol>
              </a:tblGrid>
              <a:tr h="315473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509588" marR="0" lvl="0" indent="-169863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8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ผล</a:t>
                      </a:r>
                      <a:r>
                        <a:rPr lang="th-TH" sz="18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การดำเนินงานตามยุทธศาสตร์ชาติ</a:t>
                      </a:r>
                      <a:r>
                        <a:rPr lang="en-US" sz="18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แผนแม่บทภายใต้ยุทธศาสตร์ชาติ </a:t>
                      </a:r>
                      <a:r>
                        <a:rPr lang="th-TH" sz="1800" b="0" kern="1200" spc="0" baseline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แผนพัฒนาการเศรษฐกิจและ</a:t>
                      </a:r>
                      <a:br>
                        <a:rPr lang="th-TH" sz="1800" b="0" kern="1200" spc="0" baseline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th-TH" sz="1800" b="0" kern="1200" spc="0" baseline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สังคมแห่งชาติ ฉบับที่ </a:t>
                      </a:r>
                      <a:r>
                        <a:rPr lang="en-US" sz="1800" b="0" kern="1200" spc="0" baseline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13</a:t>
                      </a:r>
                      <a:r>
                        <a:rPr lang="th-TH" sz="1800" b="0" kern="1200" spc="0" baseline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b="0" kern="12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มติคณะรัฐมนตรี นโยบาย</a:t>
                      </a:r>
                      <a:r>
                        <a:rPr lang="th-TH" sz="18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รัฐบาล โดยเฉพาะนโยบายเร่งด่วน (</a:t>
                      </a:r>
                      <a:r>
                        <a:rPr lang="en-US" sz="18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Agenda KPIs)</a:t>
                      </a:r>
                    </a:p>
                  </a:txBody>
                  <a:tcPr marR="0"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157974"/>
                  </a:ext>
                </a:extLst>
              </a:tr>
              <a:tr h="345176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509588" marR="0" lvl="0" indent="-169863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800" b="0" spc="-3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ผลการดำเนินงาน</a:t>
                      </a:r>
                      <a:r>
                        <a:rPr lang="th-TH" sz="1800" b="0" spc="-30" baseline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การบูรณาการร่วมกันภายใต้ภารกิจเดียวกัน</a:t>
                      </a:r>
                      <a:r>
                        <a:rPr lang="en-US" sz="1800" b="0" spc="-30" baseline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 </a:t>
                      </a:r>
                      <a:r>
                        <a:rPr lang="th-TH" sz="1800" b="0" spc="-30" baseline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(</a:t>
                      </a:r>
                      <a:r>
                        <a:rPr lang="en-US" sz="1800" b="0" spc="-30" baseline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Joint KPIs by Function)</a:t>
                      </a:r>
                      <a:r>
                        <a:rPr lang="th-TH" sz="1800" b="0" spc="-30" baseline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 </a:t>
                      </a:r>
                      <a:endParaRPr lang="en-US" sz="1800" b="0" kern="1200" spc="-30" baseline="0" dirty="0">
                        <a:solidFill>
                          <a:srgbClr val="FF0000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3080076"/>
                  </a:ext>
                </a:extLst>
              </a:tr>
              <a:tr h="345176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509588" indent="-169863" algn="l" defTabSz="914400" rtl="0" eaLnBrk="1" latinLnBrk="0" hangingPunct="1">
                        <a:lnSpc>
                          <a:spcPct val="8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th-TH" sz="1800" b="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ผลการดำเนินงานตามภารกิจพื้นฐาน งานประจำ งานตามหน้าที่ความรับผิดชอบหลัก งานตามกฎหมาย กฎ </a:t>
                      </a:r>
                      <a:r>
                        <a:rPr lang="th-TH" sz="1800" b="0" spc="0" baseline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หรือภารกิจในพื้นที่/ท้องถิ่น ภูมิภาค จังหวัด กลุ่มจังหวัด </a:t>
                      </a:r>
                      <a:endParaRPr lang="en-US" sz="1800" b="0" spc="0" baseline="0" dirty="0">
                        <a:solidFill>
                          <a:srgbClr val="FF0000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  <a:sym typeface="Symbol" panose="05050102010706020507" pitchFamily="18" charset="2"/>
                      </a:endParaRPr>
                    </a:p>
                  </a:txBody>
                  <a:tcPr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5858073"/>
                  </a:ext>
                </a:extLst>
              </a:tr>
              <a:tr h="345176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509588" indent="-169863" algn="l" defTabSz="914400" rtl="0" eaLnBrk="1" latinLnBrk="0" hangingPunct="1">
                        <a:lnSpc>
                          <a:spcPct val="85000"/>
                        </a:lnSpc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th-TH" sz="1800" b="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ผลการดำเนินงานของดัชนีชี้วัดสากลที่วัดผลตามภารกิจของหน่วยงาน (</a:t>
                      </a:r>
                      <a:r>
                        <a:rPr lang="en-US" sz="1800" b="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International KPIs)</a:t>
                      </a:r>
                    </a:p>
                  </a:txBody>
                  <a:tcPr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1774816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4A3ACD40-E01F-04B6-C90E-9D6829BA4FDF}"/>
              </a:ext>
            </a:extLst>
          </p:cNvPr>
          <p:cNvGrpSpPr/>
          <p:nvPr/>
        </p:nvGrpSpPr>
        <p:grpSpPr>
          <a:xfrm>
            <a:off x="413905" y="1309854"/>
            <a:ext cx="316406" cy="400110"/>
            <a:chOff x="365808" y="1121369"/>
            <a:chExt cx="321526" cy="406585"/>
          </a:xfrm>
        </p:grpSpPr>
        <p:sp>
          <p:nvSpPr>
            <p:cNvPr id="8" name="Teardrop 7">
              <a:extLst>
                <a:ext uri="{FF2B5EF4-FFF2-40B4-BE49-F238E27FC236}">
                  <a16:creationId xmlns:a16="http://schemas.microsoft.com/office/drawing/2014/main" id="{B332D45C-84FB-4911-530B-78D86B97A895}"/>
                </a:ext>
              </a:extLst>
            </p:cNvPr>
            <p:cNvSpPr/>
            <p:nvPr/>
          </p:nvSpPr>
          <p:spPr>
            <a:xfrm rot="8100000">
              <a:off x="367294" y="1143156"/>
              <a:ext cx="320040" cy="320040"/>
            </a:xfrm>
            <a:prstGeom prst="teardrop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7BAAD49-8772-18AD-8680-FC4B63233A92}"/>
                </a:ext>
              </a:extLst>
            </p:cNvPr>
            <p:cNvSpPr txBox="1"/>
            <p:nvPr/>
          </p:nvSpPr>
          <p:spPr>
            <a:xfrm>
              <a:off x="365808" y="1121369"/>
              <a:ext cx="309095" cy="406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70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Tahoma" pitchFamily="34" charset="0"/>
                </a:rPr>
                <a:t>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7066898-8D10-A4D7-9735-55924E56ADB9}"/>
              </a:ext>
            </a:extLst>
          </p:cNvPr>
          <p:cNvGrpSpPr/>
          <p:nvPr/>
        </p:nvGrpSpPr>
        <p:grpSpPr>
          <a:xfrm>
            <a:off x="357700" y="4433820"/>
            <a:ext cx="321786" cy="400110"/>
            <a:chOff x="360340" y="1099883"/>
            <a:chExt cx="326994" cy="406585"/>
          </a:xfrm>
        </p:grpSpPr>
        <p:sp>
          <p:nvSpPr>
            <p:cNvPr id="11" name="Teardrop 10">
              <a:extLst>
                <a:ext uri="{FF2B5EF4-FFF2-40B4-BE49-F238E27FC236}">
                  <a16:creationId xmlns:a16="http://schemas.microsoft.com/office/drawing/2014/main" id="{9EC42AA9-6339-AEAA-5257-287843D76881}"/>
                </a:ext>
              </a:extLst>
            </p:cNvPr>
            <p:cNvSpPr/>
            <p:nvPr/>
          </p:nvSpPr>
          <p:spPr>
            <a:xfrm rot="8100000">
              <a:off x="367294" y="1143156"/>
              <a:ext cx="320040" cy="320040"/>
            </a:xfrm>
            <a:prstGeom prst="teardrop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25E2355-55FB-A22A-9A74-55D2671F04BA}"/>
                </a:ext>
              </a:extLst>
            </p:cNvPr>
            <p:cNvSpPr txBox="1"/>
            <p:nvPr/>
          </p:nvSpPr>
          <p:spPr>
            <a:xfrm>
              <a:off x="360340" y="1099883"/>
              <a:ext cx="293981" cy="406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9A75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Tahoma" pitchFamily="34" charset="0"/>
                </a:rPr>
                <a:t>2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F37E859-1FC4-B2C8-7CCE-609B8149179C}"/>
              </a:ext>
            </a:extLst>
          </p:cNvPr>
          <p:cNvSpPr/>
          <p:nvPr/>
        </p:nvSpPr>
        <p:spPr>
          <a:xfrm>
            <a:off x="1998670" y="776594"/>
            <a:ext cx="8194660" cy="584775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marL="115888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องค์ประกอบการประเมิน ปี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2567</a:t>
            </a:r>
            <a:endParaRPr kumimoji="0" lang="th-TH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Tahoma" pitchFamily="34" charset="0"/>
              <a:cs typeface="TH SarabunPSK" panose="020B0500040200020003" pitchFamily="34" charset="-34"/>
            </a:endParaRPr>
          </a:p>
        </p:txBody>
      </p:sp>
      <p:graphicFrame>
        <p:nvGraphicFramePr>
          <p:cNvPr id="15" name="Table 13">
            <a:extLst>
              <a:ext uri="{FF2B5EF4-FFF2-40B4-BE49-F238E27FC236}">
                <a16:creationId xmlns:a16="http://schemas.microsoft.com/office/drawing/2014/main" id="{3AC9C56C-661A-601C-5169-37D5D3EF10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246296"/>
              </p:ext>
            </p:extLst>
          </p:nvPr>
        </p:nvGraphicFramePr>
        <p:xfrm>
          <a:off x="263827" y="1762040"/>
          <a:ext cx="11599342" cy="371158"/>
        </p:xfrm>
        <a:graphic>
          <a:graphicData uri="http://schemas.openxmlformats.org/drawingml/2006/table">
            <a:tbl>
              <a:tblPr firstRow="1" bandRow="1"/>
              <a:tblGrid>
                <a:gridCol w="11599342">
                  <a:extLst>
                    <a:ext uri="{9D8B030D-6E8A-4147-A177-3AD203B41FA5}">
                      <a16:colId xmlns:a16="http://schemas.microsoft.com/office/drawing/2014/main" val="623254006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84163" marR="0" lvl="0" indent="-284163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1.1	</a:t>
                      </a:r>
                      <a:r>
                        <a:rPr kumimoji="0" lang="th-TH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 ตัวชี้วัดตามภารกิจ (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Functional KPIs</a:t>
                      </a:r>
                      <a:r>
                        <a:rPr kumimoji="0" lang="th-TH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)</a:t>
                      </a: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  <a:sym typeface="Symbol" panose="05050102010706020507" pitchFamily="18" charset="2"/>
                      </a:endParaRPr>
                    </a:p>
                  </a:txBody>
                  <a:tcPr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157974"/>
                  </a:ext>
                </a:extLst>
              </a:tr>
            </a:tbl>
          </a:graphicData>
        </a:graphic>
      </p:graphicFrame>
      <p:graphicFrame>
        <p:nvGraphicFramePr>
          <p:cNvPr id="16" name="Table 13">
            <a:extLst>
              <a:ext uri="{FF2B5EF4-FFF2-40B4-BE49-F238E27FC236}">
                <a16:creationId xmlns:a16="http://schemas.microsoft.com/office/drawing/2014/main" id="{7462FEDD-ED0A-9B2A-41B1-7532D92F6C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4034328"/>
              </p:ext>
            </p:extLst>
          </p:nvPr>
        </p:nvGraphicFramePr>
        <p:xfrm>
          <a:off x="263825" y="3695562"/>
          <a:ext cx="11599346" cy="371158"/>
        </p:xfrm>
        <a:graphic>
          <a:graphicData uri="http://schemas.openxmlformats.org/drawingml/2006/table">
            <a:tbl>
              <a:tblPr firstRow="1" bandRow="1"/>
              <a:tblGrid>
                <a:gridCol w="11599346">
                  <a:extLst>
                    <a:ext uri="{9D8B030D-6E8A-4147-A177-3AD203B41FA5}">
                      <a16:colId xmlns:a16="http://schemas.microsoft.com/office/drawing/2014/main" val="623254006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284163" marR="0" lvl="0" indent="-284163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1.2 </a:t>
                      </a:r>
                      <a:r>
                        <a:rPr kumimoji="0" lang="th-TH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ตัวชี้วัดขับเคลื่อนการบูรณาการร่วมกัน (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Joint KPIs</a:t>
                      </a:r>
                      <a:r>
                        <a:rPr kumimoji="0" lang="th-TH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)</a:t>
                      </a:r>
                      <a:endParaRPr lang="en-US" sz="2400" b="1" kern="1200" spc="0" baseline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  <a:sym typeface="Symbol" panose="05050102010706020507" pitchFamily="18" charset="2"/>
                      </a:endParaRPr>
                    </a:p>
                  </a:txBody>
                  <a:tcPr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157974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F7576E82-E299-6013-4DF2-FEF62ECE113B}"/>
              </a:ext>
            </a:extLst>
          </p:cNvPr>
          <p:cNvSpPr/>
          <p:nvPr/>
        </p:nvSpPr>
        <p:spPr>
          <a:xfrm>
            <a:off x="221507" y="4433614"/>
            <a:ext cx="11664000" cy="201600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F181815-FC46-794E-81F1-3186803881FE}"/>
              </a:ext>
            </a:extLst>
          </p:cNvPr>
          <p:cNvSpPr txBox="1"/>
          <p:nvPr/>
        </p:nvSpPr>
        <p:spPr>
          <a:xfrm>
            <a:off x="299316" y="6587413"/>
            <a:ext cx="6420601" cy="270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หมายเหตุ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ชี้แจงกรอบการประเมินฯ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ส่วนราชการ ประจำปีงบประมาณ พ.ศ.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2567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วันพฤหัสบดีที่ 13 กรกฎาคม 2566</a:t>
            </a:r>
          </a:p>
        </p:txBody>
      </p:sp>
      <p:graphicFrame>
        <p:nvGraphicFramePr>
          <p:cNvPr id="26" name="Table 13">
            <a:extLst>
              <a:ext uri="{FF2B5EF4-FFF2-40B4-BE49-F238E27FC236}">
                <a16:creationId xmlns:a16="http://schemas.microsoft.com/office/drawing/2014/main" id="{172BED41-3C54-6E75-1202-D4750926A8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2784266"/>
              </p:ext>
            </p:extLst>
          </p:nvPr>
        </p:nvGraphicFramePr>
        <p:xfrm>
          <a:off x="263824" y="4066284"/>
          <a:ext cx="11599342" cy="292100"/>
        </p:xfrm>
        <a:graphic>
          <a:graphicData uri="http://schemas.openxmlformats.org/drawingml/2006/table">
            <a:tbl>
              <a:tblPr firstRow="1" bandRow="1"/>
              <a:tblGrid>
                <a:gridCol w="11599342">
                  <a:extLst>
                    <a:ext uri="{9D8B030D-6E8A-4147-A177-3AD203B41FA5}">
                      <a16:colId xmlns:a16="http://schemas.microsoft.com/office/drawing/2014/main" val="623254006"/>
                    </a:ext>
                  </a:extLst>
                </a:gridCol>
              </a:tblGrid>
              <a:tr h="216000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509588" marR="0" lvl="0" indent="-169863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800" b="0" kern="1200" spc="0" baseline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ผลการดำเนินงานการบูรณาการร่วมกันหลายหน่วยงานตามประเด็นนโยบายสำคัญ (</a:t>
                      </a:r>
                      <a:r>
                        <a:rPr lang="en-US" sz="1800" b="0" kern="1200" spc="0" baseline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Joint KPIs</a:t>
                      </a:r>
                      <a:r>
                        <a:rPr lang="th-TH" sz="1800" b="0" kern="1200" spc="0" baseline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 </a:t>
                      </a:r>
                      <a:r>
                        <a:rPr lang="en-US" sz="1800" b="0" kern="1200" spc="0" baseline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by Agenda) </a:t>
                      </a:r>
                      <a:endParaRPr lang="en-US" sz="1800" b="0" kern="1200" spc="0" baseline="0" dirty="0">
                        <a:solidFill>
                          <a:srgbClr val="FF0000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R="0"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157974"/>
                  </a:ext>
                </a:extLst>
              </a:tr>
            </a:tbl>
          </a:graphicData>
        </a:graphic>
      </p:graphicFrame>
      <p:graphicFrame>
        <p:nvGraphicFramePr>
          <p:cNvPr id="27" name="Table 13">
            <a:extLst>
              <a:ext uri="{FF2B5EF4-FFF2-40B4-BE49-F238E27FC236}">
                <a16:creationId xmlns:a16="http://schemas.microsoft.com/office/drawing/2014/main" id="{E722C023-E4A7-BBF8-D6DA-CD20C9DA66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1142724"/>
              </p:ext>
            </p:extLst>
          </p:nvPr>
        </p:nvGraphicFramePr>
        <p:xfrm>
          <a:off x="261746" y="4918617"/>
          <a:ext cx="11600719" cy="1500760"/>
        </p:xfrm>
        <a:graphic>
          <a:graphicData uri="http://schemas.openxmlformats.org/drawingml/2006/table">
            <a:tbl>
              <a:tblPr firstRow="1" bandRow="1"/>
              <a:tblGrid>
                <a:gridCol w="11600719">
                  <a:extLst>
                    <a:ext uri="{9D8B030D-6E8A-4147-A177-3AD203B41FA5}">
                      <a16:colId xmlns:a16="http://schemas.microsoft.com/office/drawing/2014/main" val="623254006"/>
                    </a:ext>
                  </a:extLst>
                </a:gridCol>
              </a:tblGrid>
              <a:tr h="311004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284163" marR="0" lvl="0" indent="-284163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2.1</a:t>
                      </a:r>
                      <a:r>
                        <a:rPr lang="th-TH" sz="2400" b="1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 </a:t>
                      </a:r>
                      <a:r>
                        <a:rPr lang="th-TH" sz="2400" b="1" kern="1200" spc="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การพัฒนาองค์การสู่ดิจิทัล </a:t>
                      </a:r>
                      <a:r>
                        <a:rPr lang="th-TH" sz="2400" b="1" kern="1200" spc="0" baseline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(ร้อยละ </a:t>
                      </a:r>
                      <a:r>
                        <a:rPr lang="en-US" sz="2400" b="1" kern="1200" spc="0" baseline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20</a:t>
                      </a:r>
                      <a:r>
                        <a:rPr lang="th-TH" sz="2400" b="1" kern="1200" spc="0" baseline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)</a:t>
                      </a:r>
                      <a:endParaRPr lang="en-US" sz="2400" b="1" kern="1200" spc="0" baseline="0" dirty="0">
                        <a:solidFill>
                          <a:srgbClr val="FF0000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  <a:sym typeface="Symbol" panose="05050102010706020507" pitchFamily="18" charset="2"/>
                      </a:endParaRPr>
                    </a:p>
                  </a:txBody>
                  <a:tcPr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157974"/>
                  </a:ext>
                </a:extLst>
              </a:tr>
              <a:tr h="592230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536575" marR="0" lvl="0" indent="-179388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8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การสร้างนวัตกรรมในการปรับปรุงกระบวนงานหรือการให้บริการ</a:t>
                      </a:r>
                      <a:r>
                        <a:rPr lang="en-US" sz="18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 </a:t>
                      </a:r>
                      <a:r>
                        <a:rPr lang="th-TH" sz="18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(</a:t>
                      </a:r>
                      <a:r>
                        <a:rPr lang="en-US" sz="1800" b="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e-Service)</a:t>
                      </a:r>
                    </a:p>
                    <a:p>
                      <a:pPr marL="536575" marR="0" lvl="0" indent="-179388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800" b="0" kern="1200" spc="-2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การพัฒนาระบบข้อมูลให้เป็นดิจิทัล (</a:t>
                      </a:r>
                      <a:r>
                        <a:rPr lang="en-US" sz="1800" b="0" kern="1200" spc="-2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Digitize Data) </a:t>
                      </a:r>
                      <a:r>
                        <a:rPr lang="th-TH" sz="1800" b="0" kern="1200" spc="-2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ทั้งข้อมูลที่ใช้ภายในหน่วยงาน และข้อมูลที่จะเผยแพร่สู่หน่วยงานภายนอก/สาธารณะ เพื่อนำไปสู่การเปิดเผยข้อมูลภาครัฐ (</a:t>
                      </a:r>
                      <a:r>
                        <a:rPr lang="en-US" sz="1800" b="0" kern="1200" spc="-2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Open Data)</a:t>
                      </a:r>
                      <a:endParaRPr lang="th-TH" sz="1800" b="0" kern="1200" spc="-2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  <a:sym typeface="Symbol" panose="05050102010706020507" pitchFamily="18" charset="2"/>
                      </a:endParaRPr>
                    </a:p>
                    <a:p>
                      <a:pPr marL="536575" marR="0" lvl="0" indent="-179388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800" b="0" kern="1200" spc="0" baseline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การปรับเปลี่ยนหน่วยงานไปสู่ความเป็นดิจิทัล (</a:t>
                      </a:r>
                      <a:r>
                        <a:rPr lang="en-US" sz="1800" b="0" kern="1200" spc="0" baseline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Digital Transformation</a:t>
                      </a:r>
                      <a:r>
                        <a:rPr lang="th-TH" sz="1800" b="0" kern="1200" spc="0" baseline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)</a:t>
                      </a:r>
                      <a:endParaRPr lang="en-US" sz="1800" b="0" kern="1200" spc="0" baseline="0" dirty="0">
                        <a:solidFill>
                          <a:srgbClr val="FF0000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  <a:sym typeface="Symbol" panose="05050102010706020507" pitchFamily="18" charset="2"/>
                      </a:endParaRPr>
                    </a:p>
                  </a:txBody>
                  <a:tcPr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5352048"/>
                  </a:ext>
                </a:extLst>
              </a:tr>
              <a:tr h="320632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284163" indent="-284163" algn="l" defTabSz="914400" rtl="0" eaLnBrk="1" latinLnBrk="0" hangingPunct="1">
                        <a:lnSpc>
                          <a:spcPct val="85000"/>
                        </a:lnSpc>
                        <a:buFontTx/>
                        <a:buNone/>
                      </a:pPr>
                      <a:r>
                        <a:rPr lang="en-US" sz="2400" b="1" spc="-5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2.2	</a:t>
                      </a:r>
                      <a:r>
                        <a:rPr lang="th-TH" sz="1800" b="1" spc="-5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 </a:t>
                      </a:r>
                      <a:r>
                        <a:rPr lang="th-TH" sz="2400" b="1" spc="-5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การประเมินสถานะของหน่วยงานในการเป็นระบบราชการ 4.0 (</a:t>
                      </a:r>
                      <a:r>
                        <a:rPr lang="en-US" sz="2400" b="1" spc="-5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PMQA 4.0) </a:t>
                      </a:r>
                      <a:r>
                        <a:rPr lang="th-TH" sz="2400" b="1" kern="1200" spc="-50" baseline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(ร้อยละ 1</a:t>
                      </a:r>
                      <a:r>
                        <a:rPr lang="en-US" sz="2400" b="1" kern="1200" spc="-50" baseline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0</a:t>
                      </a:r>
                      <a:r>
                        <a:rPr lang="th-TH" sz="2400" b="1" kern="1200" spc="-50" baseline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)</a:t>
                      </a:r>
                      <a:endParaRPr lang="en-US" sz="2400" b="1" kern="1200" spc="-50" baseline="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T="27432" marB="2743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30800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18554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394D55-441B-DAAC-093C-51B874650E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94520" y="6564583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84FFC59-837A-6F24-25D3-9AD78DB7BFAA}"/>
              </a:ext>
            </a:extLst>
          </p:cNvPr>
          <p:cNvSpPr/>
          <p:nvPr/>
        </p:nvSpPr>
        <p:spPr>
          <a:xfrm>
            <a:off x="184919" y="939977"/>
            <a:ext cx="11830153" cy="5785612"/>
          </a:xfrm>
          <a:prstGeom prst="roundRect">
            <a:avLst>
              <a:gd name="adj" fmla="val 5866"/>
            </a:avLst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29AAEB-95F3-2511-00F7-627DFE552ABF}"/>
              </a:ext>
            </a:extLst>
          </p:cNvPr>
          <p:cNvSpPr txBox="1"/>
          <p:nvPr/>
        </p:nvSpPr>
        <p:spPr>
          <a:xfrm>
            <a:off x="385579" y="337078"/>
            <a:ext cx="11085154" cy="40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marR="0" lvl="0" indent="-1778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ระดับความสำเร็จในการจัดทำชุดข้อมูลตัวชี้วัดสากล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IMD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0" name="Oval 7">
            <a:extLst>
              <a:ext uri="{FF2B5EF4-FFF2-40B4-BE49-F238E27FC236}">
                <a16:creationId xmlns:a16="http://schemas.microsoft.com/office/drawing/2014/main" id="{78637E4B-FE53-ECBC-C2C9-961C21B59D7A}"/>
              </a:ext>
            </a:extLst>
          </p:cNvPr>
          <p:cNvSpPr/>
          <p:nvPr/>
        </p:nvSpPr>
        <p:spPr>
          <a:xfrm>
            <a:off x="10613769" y="1683529"/>
            <a:ext cx="274926" cy="274956"/>
          </a:xfrm>
          <a:prstGeom prst="ellipse">
            <a:avLst/>
          </a:prstGeom>
          <a:solidFill>
            <a:schemeClr val="tx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14" name="Oval 125">
            <a:extLst>
              <a:ext uri="{FF2B5EF4-FFF2-40B4-BE49-F238E27FC236}">
                <a16:creationId xmlns:a16="http://schemas.microsoft.com/office/drawing/2014/main" id="{50BB7A87-63FD-9566-EA9F-DC0356A9457C}"/>
              </a:ext>
            </a:extLst>
          </p:cNvPr>
          <p:cNvSpPr/>
          <p:nvPr/>
        </p:nvSpPr>
        <p:spPr>
          <a:xfrm>
            <a:off x="11202417" y="2899875"/>
            <a:ext cx="652949" cy="652949"/>
          </a:xfrm>
          <a:prstGeom prst="ellipse">
            <a:avLst/>
          </a:prstGeom>
          <a:solidFill>
            <a:srgbClr val="E6260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15" name="Oval 150">
            <a:extLst>
              <a:ext uri="{FF2B5EF4-FFF2-40B4-BE49-F238E27FC236}">
                <a16:creationId xmlns:a16="http://schemas.microsoft.com/office/drawing/2014/main" id="{4A1A0079-01E9-3723-88CE-AF0E7F059F94}"/>
              </a:ext>
            </a:extLst>
          </p:cNvPr>
          <p:cNvSpPr/>
          <p:nvPr/>
        </p:nvSpPr>
        <p:spPr>
          <a:xfrm>
            <a:off x="10441174" y="4477947"/>
            <a:ext cx="652949" cy="652949"/>
          </a:xfrm>
          <a:prstGeom prst="ellipse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cxnSp>
        <p:nvCxnSpPr>
          <p:cNvPr id="16" name="Straight Arrow Connector 152">
            <a:extLst>
              <a:ext uri="{FF2B5EF4-FFF2-40B4-BE49-F238E27FC236}">
                <a16:creationId xmlns:a16="http://schemas.microsoft.com/office/drawing/2014/main" id="{024C752E-3636-3742-A431-61733798709C}"/>
              </a:ext>
            </a:extLst>
          </p:cNvPr>
          <p:cNvCxnSpPr>
            <a:cxnSpLocks/>
          </p:cNvCxnSpPr>
          <p:nvPr/>
        </p:nvCxnSpPr>
        <p:spPr>
          <a:xfrm flipV="1">
            <a:off x="10748185" y="2042184"/>
            <a:ext cx="3047" cy="2435762"/>
          </a:xfrm>
          <a:prstGeom prst="straightConnector1">
            <a:avLst/>
          </a:prstGeom>
          <a:noFill/>
          <a:ln w="25400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  <a:tailEnd type="arrow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4701B49-4AF5-6396-369F-5B794DE03C1D}"/>
              </a:ext>
            </a:extLst>
          </p:cNvPr>
          <p:cNvSpPr txBox="1"/>
          <p:nvPr/>
        </p:nvSpPr>
        <p:spPr>
          <a:xfrm>
            <a:off x="11069800" y="1274952"/>
            <a:ext cx="1037425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พ.ย.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-</a:t>
            </a: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ธ.ค.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 67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82BC199-5ED6-7EF9-060E-FF10D877A05B}"/>
              </a:ext>
            </a:extLst>
          </p:cNvPr>
          <p:cNvSpPr txBox="1"/>
          <p:nvPr/>
        </p:nvSpPr>
        <p:spPr>
          <a:xfrm>
            <a:off x="10923440" y="3569813"/>
            <a:ext cx="1221905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นายกรัฐมนตรีรับทราบ</a:t>
            </a:r>
            <a:b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</a:b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ผลประเมิน 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Tahom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ผ่านระบบ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Online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E87D8D-2773-8433-D6D2-52BE19FC3750}"/>
              </a:ext>
            </a:extLst>
          </p:cNvPr>
          <p:cNvSpPr txBox="1"/>
          <p:nvPr/>
        </p:nvSpPr>
        <p:spPr>
          <a:xfrm>
            <a:off x="10344650" y="1275813"/>
            <a:ext cx="872889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ต.ค.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 67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5DF505A-C808-7C3D-BCB5-2F2DC423E935}"/>
              </a:ext>
            </a:extLst>
          </p:cNvPr>
          <p:cNvSpPr txBox="1"/>
          <p:nvPr/>
        </p:nvSpPr>
        <p:spPr>
          <a:xfrm>
            <a:off x="9860169" y="5181864"/>
            <a:ext cx="1897462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เลขาธิการ ก.พ.ร. 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Tahom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ประเมิน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 </a:t>
            </a: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(เบื้องต้น) 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Tahom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เสนอ รมต./รองนายกฯ 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Tahom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ที่เกี่ยวข้อง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 </a:t>
            </a: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ผ่านระบบ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Online </a:t>
            </a:r>
          </a:p>
        </p:txBody>
      </p:sp>
      <p:pic>
        <p:nvPicPr>
          <p:cNvPr id="31" name="Graphic 30" descr="Meeting">
            <a:extLst>
              <a:ext uri="{FF2B5EF4-FFF2-40B4-BE49-F238E27FC236}">
                <a16:creationId xmlns:a16="http://schemas.microsoft.com/office/drawing/2014/main" id="{0738B286-1EFB-5832-F512-C9CE14F97B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44753" y="4561646"/>
            <a:ext cx="480089" cy="480089"/>
          </a:xfrm>
          <a:prstGeom prst="rect">
            <a:avLst/>
          </a:prstGeom>
        </p:spPr>
      </p:pic>
      <p:pic>
        <p:nvPicPr>
          <p:cNvPr id="32" name="Graphic 31" descr="Male profile">
            <a:extLst>
              <a:ext uri="{FF2B5EF4-FFF2-40B4-BE49-F238E27FC236}">
                <a16:creationId xmlns:a16="http://schemas.microsoft.com/office/drawing/2014/main" id="{9F6AC9E0-9942-B17E-94C3-03A2EF0FDE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68225" y="2952288"/>
            <a:ext cx="523734" cy="523734"/>
          </a:xfrm>
          <a:prstGeom prst="rect">
            <a:avLst/>
          </a:prstGeom>
        </p:spPr>
      </p:pic>
      <p:cxnSp>
        <p:nvCxnSpPr>
          <p:cNvPr id="37" name="Straight Arrow Connector 115">
            <a:extLst>
              <a:ext uri="{FF2B5EF4-FFF2-40B4-BE49-F238E27FC236}">
                <a16:creationId xmlns:a16="http://schemas.microsoft.com/office/drawing/2014/main" id="{97AE44B8-4759-1AE0-D403-A38223F3EF04}"/>
              </a:ext>
            </a:extLst>
          </p:cNvPr>
          <p:cNvCxnSpPr>
            <a:cxnSpLocks/>
          </p:cNvCxnSpPr>
          <p:nvPr/>
        </p:nvCxnSpPr>
        <p:spPr>
          <a:xfrm flipV="1">
            <a:off x="11523149" y="2054383"/>
            <a:ext cx="0" cy="861186"/>
          </a:xfrm>
          <a:prstGeom prst="straightConnector1">
            <a:avLst/>
          </a:prstGeom>
          <a:noFill/>
          <a:ln w="25400" cap="flat" cmpd="sng" algn="ctr">
            <a:solidFill>
              <a:srgbClr val="E62601"/>
            </a:solidFill>
            <a:prstDash val="solid"/>
            <a:miter lim="800000"/>
            <a:tailEnd type="arrow"/>
          </a:ln>
          <a:effectLst/>
        </p:spPr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A5C92F28-4356-7368-92FD-1C30CAB35E3E}"/>
              </a:ext>
            </a:extLst>
          </p:cNvPr>
          <p:cNvSpPr/>
          <p:nvPr/>
        </p:nvSpPr>
        <p:spPr>
          <a:xfrm>
            <a:off x="579475" y="1969607"/>
            <a:ext cx="10924424" cy="48051"/>
          </a:xfrm>
          <a:prstGeom prst="rect">
            <a:avLst/>
          </a:prstGeom>
          <a:solidFill>
            <a:srgbClr val="E6260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90FCEB7-B931-B0B4-F227-1F711BC46947}"/>
              </a:ext>
            </a:extLst>
          </p:cNvPr>
          <p:cNvSpPr txBox="1"/>
          <p:nvPr/>
        </p:nvSpPr>
        <p:spPr>
          <a:xfrm>
            <a:off x="9671131" y="1278660"/>
            <a:ext cx="82779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ก.ย. 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67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3C45E19-931B-937F-E299-DE6F5343AB0B}"/>
              </a:ext>
            </a:extLst>
          </p:cNvPr>
          <p:cNvSpPr txBox="1"/>
          <p:nvPr/>
        </p:nvSpPr>
        <p:spPr>
          <a:xfrm>
            <a:off x="9440830" y="3528506"/>
            <a:ext cx="1205522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สำนักงาน ก.พ.ร.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จัดทำผลประเมิน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ภาพรวม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B61B45A3-5D14-6364-EF7E-93FBA5074B41}"/>
              </a:ext>
            </a:extLst>
          </p:cNvPr>
          <p:cNvSpPr/>
          <p:nvPr/>
        </p:nvSpPr>
        <p:spPr>
          <a:xfrm>
            <a:off x="9942546" y="1683529"/>
            <a:ext cx="274926" cy="274956"/>
          </a:xfrm>
          <a:prstGeom prst="ellipse">
            <a:avLst/>
          </a:prstGeom>
          <a:solidFill>
            <a:schemeClr val="tx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53" name="Oval 113">
            <a:extLst>
              <a:ext uri="{FF2B5EF4-FFF2-40B4-BE49-F238E27FC236}">
                <a16:creationId xmlns:a16="http://schemas.microsoft.com/office/drawing/2014/main" id="{D2AF5F7C-AD74-E0FD-FA48-F17FAD954397}"/>
              </a:ext>
            </a:extLst>
          </p:cNvPr>
          <p:cNvSpPr/>
          <p:nvPr/>
        </p:nvSpPr>
        <p:spPr>
          <a:xfrm>
            <a:off x="9772122" y="2875557"/>
            <a:ext cx="652949" cy="652949"/>
          </a:xfrm>
          <a:prstGeom prst="ellipse">
            <a:avLst/>
          </a:prstGeom>
          <a:solidFill>
            <a:schemeClr val="tx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cxnSp>
        <p:nvCxnSpPr>
          <p:cNvPr id="54" name="Straight Arrow Connector 115">
            <a:extLst>
              <a:ext uri="{FF2B5EF4-FFF2-40B4-BE49-F238E27FC236}">
                <a16:creationId xmlns:a16="http://schemas.microsoft.com/office/drawing/2014/main" id="{F855B150-B797-216D-DFF0-AB7740B99736}"/>
              </a:ext>
            </a:extLst>
          </p:cNvPr>
          <p:cNvCxnSpPr>
            <a:cxnSpLocks/>
            <a:stCxn id="53" idx="0"/>
          </p:cNvCxnSpPr>
          <p:nvPr/>
        </p:nvCxnSpPr>
        <p:spPr>
          <a:xfrm flipH="1" flipV="1">
            <a:off x="10098595" y="2025350"/>
            <a:ext cx="2" cy="850207"/>
          </a:xfrm>
          <a:prstGeom prst="straightConnector1">
            <a:avLst/>
          </a:prstGeom>
          <a:noFill/>
          <a:ln w="25400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  <a:tailEnd type="arrow"/>
          </a:ln>
          <a:effectLst/>
        </p:spPr>
      </p:cxnSp>
      <p:pic>
        <p:nvPicPr>
          <p:cNvPr id="64" name="Graphic 63" descr="Male profile">
            <a:extLst>
              <a:ext uri="{FF2B5EF4-FFF2-40B4-BE49-F238E27FC236}">
                <a16:creationId xmlns:a16="http://schemas.microsoft.com/office/drawing/2014/main" id="{639CC172-39A6-1E64-B666-4F227137CA7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836728" y="2915569"/>
            <a:ext cx="523734" cy="523734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7827C059-4065-4288-2A6E-4CA9C15A8164}"/>
              </a:ext>
            </a:extLst>
          </p:cNvPr>
          <p:cNvSpPr/>
          <p:nvPr/>
        </p:nvSpPr>
        <p:spPr>
          <a:xfrm>
            <a:off x="598724" y="1614008"/>
            <a:ext cx="10924423" cy="45719"/>
          </a:xfrm>
          <a:prstGeom prst="rect">
            <a:avLst/>
          </a:prstGeom>
          <a:solidFill>
            <a:srgbClr val="E6260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B3F740EE-C6DD-D635-BF5D-9E1EADCA794A}"/>
              </a:ext>
            </a:extLst>
          </p:cNvPr>
          <p:cNvGrpSpPr/>
          <p:nvPr/>
        </p:nvGrpSpPr>
        <p:grpSpPr>
          <a:xfrm>
            <a:off x="11273952" y="1611190"/>
            <a:ext cx="425756" cy="393154"/>
            <a:chOff x="2037500" y="3040187"/>
            <a:chExt cx="419949" cy="419949"/>
          </a:xfrm>
          <a:solidFill>
            <a:srgbClr val="E62601"/>
          </a:solidFill>
        </p:grpSpPr>
        <p:sp>
          <p:nvSpPr>
            <p:cNvPr id="116" name="Circle: Hollow 115">
              <a:extLst>
                <a:ext uri="{FF2B5EF4-FFF2-40B4-BE49-F238E27FC236}">
                  <a16:creationId xmlns:a16="http://schemas.microsoft.com/office/drawing/2014/main" id="{F4FD8826-F6B0-1BFC-5198-C846D757395F}"/>
                </a:ext>
              </a:extLst>
            </p:cNvPr>
            <p:cNvSpPr/>
            <p:nvPr/>
          </p:nvSpPr>
          <p:spPr>
            <a:xfrm>
              <a:off x="2037500" y="3040187"/>
              <a:ext cx="419949" cy="419949"/>
            </a:xfrm>
            <a:prstGeom prst="donut">
              <a:avLst>
                <a:gd name="adj" fmla="val 11391"/>
              </a:avLst>
            </a:prstGeom>
            <a:grpFill/>
            <a:ln w="254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endParaRPr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BA7D8090-C98F-AD92-0706-93B8D37E5D50}"/>
                </a:ext>
              </a:extLst>
            </p:cNvPr>
            <p:cNvSpPr/>
            <p:nvPr/>
          </p:nvSpPr>
          <p:spPr>
            <a:xfrm>
              <a:off x="2133174" y="3135861"/>
              <a:ext cx="228600" cy="228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endParaRPr>
            </a:p>
          </p:txBody>
        </p:sp>
      </p:grpSp>
      <p:sp>
        <p:nvSpPr>
          <p:cNvPr id="174" name="Rectangle 173">
            <a:extLst>
              <a:ext uri="{FF2B5EF4-FFF2-40B4-BE49-F238E27FC236}">
                <a16:creationId xmlns:a16="http://schemas.microsoft.com/office/drawing/2014/main" id="{66812F65-64CB-7509-577F-E3F19EEB452A}"/>
              </a:ext>
            </a:extLst>
          </p:cNvPr>
          <p:cNvSpPr/>
          <p:nvPr/>
        </p:nvSpPr>
        <p:spPr>
          <a:xfrm>
            <a:off x="244850" y="1274953"/>
            <a:ext cx="9392458" cy="5450636"/>
          </a:xfrm>
          <a:prstGeom prst="rect">
            <a:avLst/>
          </a:prstGeom>
          <a:solidFill>
            <a:srgbClr val="D1E9FF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8">
            <a:extLst>
              <a:ext uri="{FF2B5EF4-FFF2-40B4-BE49-F238E27FC236}">
                <a16:creationId xmlns:a16="http://schemas.microsoft.com/office/drawing/2014/main" id="{57B99045-E209-48BE-D88C-191B5FBA1303}"/>
              </a:ext>
            </a:extLst>
          </p:cNvPr>
          <p:cNvSpPr/>
          <p:nvPr/>
        </p:nvSpPr>
        <p:spPr>
          <a:xfrm>
            <a:off x="2458182" y="1683529"/>
            <a:ext cx="274926" cy="274956"/>
          </a:xfrm>
          <a:prstGeom prst="ellipse">
            <a:avLst/>
          </a:prstGeom>
          <a:solidFill>
            <a:srgbClr val="00CC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12" name="Oval 119">
            <a:extLst>
              <a:ext uri="{FF2B5EF4-FFF2-40B4-BE49-F238E27FC236}">
                <a16:creationId xmlns:a16="http://schemas.microsoft.com/office/drawing/2014/main" id="{3F9D62E0-D659-59F1-94EF-FCE69D75A2F2}"/>
              </a:ext>
            </a:extLst>
          </p:cNvPr>
          <p:cNvSpPr/>
          <p:nvPr/>
        </p:nvSpPr>
        <p:spPr>
          <a:xfrm>
            <a:off x="2262109" y="3917993"/>
            <a:ext cx="652949" cy="652949"/>
          </a:xfrm>
          <a:prstGeom prst="ellipse">
            <a:avLst/>
          </a:prstGeom>
          <a:solidFill>
            <a:srgbClr val="00CC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cxnSp>
        <p:nvCxnSpPr>
          <p:cNvPr id="13" name="Straight Arrow Connector 121">
            <a:extLst>
              <a:ext uri="{FF2B5EF4-FFF2-40B4-BE49-F238E27FC236}">
                <a16:creationId xmlns:a16="http://schemas.microsoft.com/office/drawing/2014/main" id="{7B85AAF3-EA5D-E63B-9A74-DE25AF7B441D}"/>
              </a:ext>
            </a:extLst>
          </p:cNvPr>
          <p:cNvCxnSpPr>
            <a:cxnSpLocks/>
          </p:cNvCxnSpPr>
          <p:nvPr/>
        </p:nvCxnSpPr>
        <p:spPr>
          <a:xfrm flipV="1">
            <a:off x="2572302" y="2039682"/>
            <a:ext cx="0" cy="1878310"/>
          </a:xfrm>
          <a:prstGeom prst="straightConnector1">
            <a:avLst/>
          </a:prstGeom>
          <a:noFill/>
          <a:ln w="25400" cap="flat" cmpd="sng" algn="ctr">
            <a:solidFill>
              <a:srgbClr val="00CC99"/>
            </a:solidFill>
            <a:prstDash val="solid"/>
            <a:miter lim="800000"/>
            <a:tailEnd type="arrow"/>
          </a:ln>
          <a:effectLst/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7B2C045-A161-77ED-E033-F3B22D77FE59}"/>
              </a:ext>
            </a:extLst>
          </p:cNvPr>
          <p:cNvSpPr txBox="1"/>
          <p:nvPr/>
        </p:nvSpPr>
        <p:spPr>
          <a:xfrm>
            <a:off x="8775034" y="1264366"/>
            <a:ext cx="872889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ส.ค.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 67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779A69-DB63-846D-6139-4BD06EAF0589}"/>
              </a:ext>
            </a:extLst>
          </p:cNvPr>
          <p:cNvSpPr txBox="1"/>
          <p:nvPr/>
        </p:nvSpPr>
        <p:spPr>
          <a:xfrm>
            <a:off x="2113437" y="1284718"/>
            <a:ext cx="1083683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ต.ค.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66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C793800-0A87-3DE0-7F1F-713ADFCDBD5A}"/>
              </a:ext>
            </a:extLst>
          </p:cNvPr>
          <p:cNvSpPr txBox="1"/>
          <p:nvPr/>
        </p:nvSpPr>
        <p:spPr>
          <a:xfrm>
            <a:off x="8465594" y="5313879"/>
            <a:ext cx="1414569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สสช.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ส่งผลการประเมิน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ให้สำนักงาน ก.พ.ร.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/>
              <a:cs typeface="TH SarabunPSK" panose="020B0500040200020003" pitchFamily="34" charset="-34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AF25B21-17FF-309F-523C-6725C0DE5B63}"/>
              </a:ext>
            </a:extLst>
          </p:cNvPr>
          <p:cNvSpPr/>
          <p:nvPr/>
        </p:nvSpPr>
        <p:spPr>
          <a:xfrm>
            <a:off x="9033815" y="1663295"/>
            <a:ext cx="274926" cy="274956"/>
          </a:xfrm>
          <a:prstGeom prst="ellipse">
            <a:avLst/>
          </a:prstGeom>
          <a:solidFill>
            <a:srgbClr val="00CC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27" name="Oval 113">
            <a:extLst>
              <a:ext uri="{FF2B5EF4-FFF2-40B4-BE49-F238E27FC236}">
                <a16:creationId xmlns:a16="http://schemas.microsoft.com/office/drawing/2014/main" id="{B47481E2-45D7-52E3-CF0D-DF8FD8347C42}"/>
              </a:ext>
            </a:extLst>
          </p:cNvPr>
          <p:cNvSpPr/>
          <p:nvPr/>
        </p:nvSpPr>
        <p:spPr>
          <a:xfrm>
            <a:off x="8854657" y="4636911"/>
            <a:ext cx="652949" cy="652949"/>
          </a:xfrm>
          <a:prstGeom prst="ellipse">
            <a:avLst/>
          </a:prstGeom>
          <a:solidFill>
            <a:srgbClr val="00CC99"/>
          </a:solidFill>
          <a:ln w="12700" cap="flat" cmpd="sng" algn="ctr">
            <a:solidFill>
              <a:srgbClr val="00CC9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30" name="Rectangle 7">
            <a:extLst>
              <a:ext uri="{FF2B5EF4-FFF2-40B4-BE49-F238E27FC236}">
                <a16:creationId xmlns:a16="http://schemas.microsoft.com/office/drawing/2014/main" id="{21CFE0DB-4FB6-0E4D-10E2-EB85C8F1B7E7}"/>
              </a:ext>
            </a:extLst>
          </p:cNvPr>
          <p:cNvSpPr/>
          <p:nvPr/>
        </p:nvSpPr>
        <p:spPr>
          <a:xfrm>
            <a:off x="9045846" y="4794035"/>
            <a:ext cx="307420" cy="30742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01869" y="2055482"/>
                </a:moveTo>
                <a:lnTo>
                  <a:pt x="869869" y="2055482"/>
                </a:lnTo>
                <a:lnTo>
                  <a:pt x="869869" y="2919482"/>
                </a:lnTo>
                <a:lnTo>
                  <a:pt x="401869" y="2919482"/>
                </a:lnTo>
                <a:close/>
                <a:moveTo>
                  <a:pt x="1121949" y="1695482"/>
                </a:moveTo>
                <a:lnTo>
                  <a:pt x="1589949" y="1695482"/>
                </a:lnTo>
                <a:lnTo>
                  <a:pt x="1589949" y="2919482"/>
                </a:lnTo>
                <a:lnTo>
                  <a:pt x="1121949" y="2919482"/>
                </a:lnTo>
                <a:close/>
                <a:moveTo>
                  <a:pt x="1842029" y="1335482"/>
                </a:moveTo>
                <a:lnTo>
                  <a:pt x="2310029" y="1335482"/>
                </a:lnTo>
                <a:lnTo>
                  <a:pt x="2310029" y="2919482"/>
                </a:lnTo>
                <a:lnTo>
                  <a:pt x="1842029" y="2919482"/>
                </a:lnTo>
                <a:close/>
                <a:moveTo>
                  <a:pt x="2562109" y="975482"/>
                </a:moveTo>
                <a:lnTo>
                  <a:pt x="3030109" y="975482"/>
                </a:lnTo>
                <a:lnTo>
                  <a:pt x="3030109" y="2919482"/>
                </a:lnTo>
                <a:lnTo>
                  <a:pt x="2562109" y="2919482"/>
                </a:lnTo>
                <a:close/>
                <a:moveTo>
                  <a:pt x="2321888" y="224805"/>
                </a:moveTo>
                <a:lnTo>
                  <a:pt x="2880631" y="247420"/>
                </a:lnTo>
                <a:lnTo>
                  <a:pt x="2620844" y="742612"/>
                </a:lnTo>
                <a:lnTo>
                  <a:pt x="2546105" y="613161"/>
                </a:lnTo>
                <a:lnTo>
                  <a:pt x="541555" y="1770488"/>
                </a:lnTo>
                <a:lnTo>
                  <a:pt x="392077" y="1511585"/>
                </a:lnTo>
                <a:lnTo>
                  <a:pt x="2396627" y="354257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059999"/>
                </a:lnTo>
                <a:lnTo>
                  <a:pt x="3240000" y="3059999"/>
                </a:lnTo>
                <a:lnTo>
                  <a:pt x="3240000" y="3239999"/>
                </a:lnTo>
                <a:lnTo>
                  <a:pt x="180000" y="3239999"/>
                </a:lnTo>
                <a:lnTo>
                  <a:pt x="180000" y="3240000"/>
                </a:lnTo>
                <a:lnTo>
                  <a:pt x="0" y="3240000"/>
                </a:lnTo>
                <a:lnTo>
                  <a:pt x="0" y="3239999"/>
                </a:lnTo>
                <a:lnTo>
                  <a:pt x="0" y="3059999"/>
                </a:ln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cxnSp>
        <p:nvCxnSpPr>
          <p:cNvPr id="34" name="Straight Arrow Connector 152">
            <a:extLst>
              <a:ext uri="{FF2B5EF4-FFF2-40B4-BE49-F238E27FC236}">
                <a16:creationId xmlns:a16="http://schemas.microsoft.com/office/drawing/2014/main" id="{AD136804-3E5A-65E8-0816-BC564FF8E415}"/>
              </a:ext>
            </a:extLst>
          </p:cNvPr>
          <p:cNvCxnSpPr>
            <a:cxnSpLocks/>
          </p:cNvCxnSpPr>
          <p:nvPr/>
        </p:nvCxnSpPr>
        <p:spPr>
          <a:xfrm flipH="1" flipV="1">
            <a:off x="1014955" y="2008830"/>
            <a:ext cx="4758" cy="1923451"/>
          </a:xfrm>
          <a:prstGeom prst="straightConnector1">
            <a:avLst/>
          </a:prstGeom>
          <a:noFill/>
          <a:ln w="25400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  <a:tailEnd type="arrow"/>
          </a:ln>
          <a:effectLst/>
        </p:spPr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CD7D57A9-8DCC-7FE1-0276-E299BDCC14D6}"/>
              </a:ext>
            </a:extLst>
          </p:cNvPr>
          <p:cNvSpPr txBox="1"/>
          <p:nvPr/>
        </p:nvSpPr>
        <p:spPr>
          <a:xfrm>
            <a:off x="598725" y="1296861"/>
            <a:ext cx="872889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ก.ย.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66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38" name="Oval 150">
            <a:extLst>
              <a:ext uri="{FF2B5EF4-FFF2-40B4-BE49-F238E27FC236}">
                <a16:creationId xmlns:a16="http://schemas.microsoft.com/office/drawing/2014/main" id="{9EB9C6AE-594A-F13C-F27B-34BB9E0F068D}"/>
              </a:ext>
            </a:extLst>
          </p:cNvPr>
          <p:cNvSpPr/>
          <p:nvPr/>
        </p:nvSpPr>
        <p:spPr>
          <a:xfrm>
            <a:off x="693239" y="3917993"/>
            <a:ext cx="652949" cy="652949"/>
          </a:xfrm>
          <a:prstGeom prst="ellipse">
            <a:avLst/>
          </a:prstGeom>
          <a:solidFill>
            <a:schemeClr val="tx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pic>
        <p:nvPicPr>
          <p:cNvPr id="39" name="Graphic 38" descr="Megaphone1">
            <a:extLst>
              <a:ext uri="{FF2B5EF4-FFF2-40B4-BE49-F238E27FC236}">
                <a16:creationId xmlns:a16="http://schemas.microsoft.com/office/drawing/2014/main" id="{6CC7D0E7-7F47-7C3F-46AD-DBD70EA3629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7814" y="3966696"/>
            <a:ext cx="536648" cy="536648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49D7BD12-1155-4F6B-F986-178E1391E977}"/>
              </a:ext>
            </a:extLst>
          </p:cNvPr>
          <p:cNvSpPr txBox="1"/>
          <p:nvPr/>
        </p:nvSpPr>
        <p:spPr>
          <a:xfrm>
            <a:off x="244851" y="4557901"/>
            <a:ext cx="1479890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ภายใน ก.ย.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66</a:t>
            </a:r>
            <a:endParaRPr kumimoji="0" lang="th-TH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Tahom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ชี้แจง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กรอบประเมิน ปี 6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7 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(Potential base</a:t>
            </a: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)</a:t>
            </a:r>
          </a:p>
        </p:txBody>
      </p:sp>
      <p:sp>
        <p:nvSpPr>
          <p:cNvPr id="42" name="Oval 7">
            <a:extLst>
              <a:ext uri="{FF2B5EF4-FFF2-40B4-BE49-F238E27FC236}">
                <a16:creationId xmlns:a16="http://schemas.microsoft.com/office/drawing/2014/main" id="{E4B020A5-41C9-08DF-B891-7B58D5A96F97}"/>
              </a:ext>
            </a:extLst>
          </p:cNvPr>
          <p:cNvSpPr/>
          <p:nvPr/>
        </p:nvSpPr>
        <p:spPr>
          <a:xfrm>
            <a:off x="884219" y="1683529"/>
            <a:ext cx="274926" cy="255105"/>
          </a:xfrm>
          <a:prstGeom prst="ellipse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85EC34E-8D40-D20C-999C-2D0067BD4CB8}"/>
              </a:ext>
            </a:extLst>
          </p:cNvPr>
          <p:cNvGrpSpPr/>
          <p:nvPr/>
        </p:nvGrpSpPr>
        <p:grpSpPr>
          <a:xfrm>
            <a:off x="336359" y="1616823"/>
            <a:ext cx="425756" cy="393154"/>
            <a:chOff x="2037500" y="3040187"/>
            <a:chExt cx="419949" cy="419949"/>
          </a:xfrm>
          <a:solidFill>
            <a:srgbClr val="E62601"/>
          </a:solidFill>
        </p:grpSpPr>
        <p:sp>
          <p:nvSpPr>
            <p:cNvPr id="46" name="Circle: Hollow 45">
              <a:extLst>
                <a:ext uri="{FF2B5EF4-FFF2-40B4-BE49-F238E27FC236}">
                  <a16:creationId xmlns:a16="http://schemas.microsoft.com/office/drawing/2014/main" id="{9317625B-5D99-1388-BB9C-19BC758AA715}"/>
                </a:ext>
              </a:extLst>
            </p:cNvPr>
            <p:cNvSpPr/>
            <p:nvPr/>
          </p:nvSpPr>
          <p:spPr>
            <a:xfrm>
              <a:off x="2037500" y="3040187"/>
              <a:ext cx="419949" cy="419949"/>
            </a:xfrm>
            <a:prstGeom prst="donut">
              <a:avLst>
                <a:gd name="adj" fmla="val 11391"/>
              </a:avLst>
            </a:prstGeom>
            <a:grpFill/>
            <a:ln w="254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46BB315-841C-746A-A239-1123B519B924}"/>
                </a:ext>
              </a:extLst>
            </p:cNvPr>
            <p:cNvSpPr/>
            <p:nvPr/>
          </p:nvSpPr>
          <p:spPr>
            <a:xfrm>
              <a:off x="2133174" y="3135861"/>
              <a:ext cx="228600" cy="228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endParaRPr>
            </a:p>
          </p:txBody>
        </p:sp>
      </p:grpSp>
      <p:cxnSp>
        <p:nvCxnSpPr>
          <p:cNvPr id="59" name="Straight Arrow Connector 152">
            <a:extLst>
              <a:ext uri="{FF2B5EF4-FFF2-40B4-BE49-F238E27FC236}">
                <a16:creationId xmlns:a16="http://schemas.microsoft.com/office/drawing/2014/main" id="{FCAD49E3-65CC-A2B3-56A7-1531C2971AE2}"/>
              </a:ext>
            </a:extLst>
          </p:cNvPr>
          <p:cNvCxnSpPr>
            <a:cxnSpLocks/>
            <a:stCxn id="27" idx="0"/>
          </p:cNvCxnSpPr>
          <p:nvPr/>
        </p:nvCxnSpPr>
        <p:spPr>
          <a:xfrm flipV="1">
            <a:off x="9181132" y="2177750"/>
            <a:ext cx="0" cy="2459161"/>
          </a:xfrm>
          <a:prstGeom prst="straightConnector1">
            <a:avLst/>
          </a:prstGeom>
          <a:noFill/>
          <a:ln w="25400" cap="flat" cmpd="sng" algn="ctr">
            <a:solidFill>
              <a:srgbClr val="00CC99"/>
            </a:solidFill>
            <a:prstDash val="solid"/>
            <a:miter lim="800000"/>
            <a:tailEnd type="arrow"/>
          </a:ln>
          <a:effectLst/>
        </p:spPr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85FA4C98-5AE8-DE00-9CA4-D2BA11FA8882}"/>
              </a:ext>
            </a:extLst>
          </p:cNvPr>
          <p:cNvSpPr txBox="1"/>
          <p:nvPr/>
        </p:nvSpPr>
        <p:spPr>
          <a:xfrm>
            <a:off x="2043669" y="4569519"/>
            <a:ext cx="10110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สสช. ชี้แจงแนวทางการจัดทำตัวชี้วัด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BB7126C-55F7-D0FD-AA04-95486527B3F1}"/>
              </a:ext>
            </a:extLst>
          </p:cNvPr>
          <p:cNvSpPr txBox="1"/>
          <p:nvPr/>
        </p:nvSpPr>
        <p:spPr>
          <a:xfrm>
            <a:off x="7827426" y="1261376"/>
            <a:ext cx="872889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ก.ค.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 67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cxnSp>
        <p:nvCxnSpPr>
          <p:cNvPr id="68" name="Straight Arrow Connector 115">
            <a:extLst>
              <a:ext uri="{FF2B5EF4-FFF2-40B4-BE49-F238E27FC236}">
                <a16:creationId xmlns:a16="http://schemas.microsoft.com/office/drawing/2014/main" id="{E2EBDC4B-6855-AE2A-9384-786D342C03FB}"/>
              </a:ext>
            </a:extLst>
          </p:cNvPr>
          <p:cNvCxnSpPr>
            <a:cxnSpLocks/>
          </p:cNvCxnSpPr>
          <p:nvPr/>
        </p:nvCxnSpPr>
        <p:spPr>
          <a:xfrm flipH="1" flipV="1">
            <a:off x="8252085" y="2036020"/>
            <a:ext cx="12625" cy="2596867"/>
          </a:xfrm>
          <a:prstGeom prst="straightConnector1">
            <a:avLst/>
          </a:prstGeom>
          <a:noFill/>
          <a:ln w="25400" cap="flat" cmpd="sng" algn="ctr">
            <a:solidFill>
              <a:srgbClr val="00CC99"/>
            </a:solidFill>
            <a:prstDash val="solid"/>
            <a:miter lim="800000"/>
            <a:tailEnd type="arrow"/>
          </a:ln>
          <a:effectLst/>
        </p:spPr>
      </p:cxnSp>
      <p:sp>
        <p:nvSpPr>
          <p:cNvPr id="69" name="Oval 113">
            <a:extLst>
              <a:ext uri="{FF2B5EF4-FFF2-40B4-BE49-F238E27FC236}">
                <a16:creationId xmlns:a16="http://schemas.microsoft.com/office/drawing/2014/main" id="{6AAFF700-4ED9-39B4-FE45-7C3735459949}"/>
              </a:ext>
            </a:extLst>
          </p:cNvPr>
          <p:cNvSpPr/>
          <p:nvPr/>
        </p:nvSpPr>
        <p:spPr>
          <a:xfrm>
            <a:off x="7926169" y="4641780"/>
            <a:ext cx="652949" cy="652949"/>
          </a:xfrm>
          <a:prstGeom prst="ellipse">
            <a:avLst/>
          </a:prstGeom>
          <a:solidFill>
            <a:srgbClr val="00CC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F1E23970-4AC2-98EC-161C-0D464EFCC300}"/>
              </a:ext>
            </a:extLst>
          </p:cNvPr>
          <p:cNvSpPr/>
          <p:nvPr/>
        </p:nvSpPr>
        <p:spPr>
          <a:xfrm>
            <a:off x="8131847" y="1680953"/>
            <a:ext cx="264048" cy="264048"/>
          </a:xfrm>
          <a:prstGeom prst="ellipse">
            <a:avLst/>
          </a:prstGeom>
          <a:solidFill>
            <a:srgbClr val="00CC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622432F-0EEB-9381-826D-B540AC67B191}"/>
              </a:ext>
            </a:extLst>
          </p:cNvPr>
          <p:cNvSpPr txBox="1"/>
          <p:nvPr/>
        </p:nvSpPr>
        <p:spPr>
          <a:xfrm>
            <a:off x="7712743" y="5280115"/>
            <a:ext cx="1067175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สสช. ตรวจประเมินผล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ขั้นมาตรฐาน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และขั้นสูง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72" name="Rectangle 7">
            <a:extLst>
              <a:ext uri="{FF2B5EF4-FFF2-40B4-BE49-F238E27FC236}">
                <a16:creationId xmlns:a16="http://schemas.microsoft.com/office/drawing/2014/main" id="{089D5580-30EA-F19E-CC60-A551AE6ADC36}"/>
              </a:ext>
            </a:extLst>
          </p:cNvPr>
          <p:cNvSpPr/>
          <p:nvPr/>
        </p:nvSpPr>
        <p:spPr>
          <a:xfrm>
            <a:off x="8116704" y="4788149"/>
            <a:ext cx="307420" cy="30742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01869" y="2055482"/>
                </a:moveTo>
                <a:lnTo>
                  <a:pt x="869869" y="2055482"/>
                </a:lnTo>
                <a:lnTo>
                  <a:pt x="869869" y="2919482"/>
                </a:lnTo>
                <a:lnTo>
                  <a:pt x="401869" y="2919482"/>
                </a:lnTo>
                <a:close/>
                <a:moveTo>
                  <a:pt x="1121949" y="1695482"/>
                </a:moveTo>
                <a:lnTo>
                  <a:pt x="1589949" y="1695482"/>
                </a:lnTo>
                <a:lnTo>
                  <a:pt x="1589949" y="2919482"/>
                </a:lnTo>
                <a:lnTo>
                  <a:pt x="1121949" y="2919482"/>
                </a:lnTo>
                <a:close/>
                <a:moveTo>
                  <a:pt x="1842029" y="1335482"/>
                </a:moveTo>
                <a:lnTo>
                  <a:pt x="2310029" y="1335482"/>
                </a:lnTo>
                <a:lnTo>
                  <a:pt x="2310029" y="2919482"/>
                </a:lnTo>
                <a:lnTo>
                  <a:pt x="1842029" y="2919482"/>
                </a:lnTo>
                <a:close/>
                <a:moveTo>
                  <a:pt x="2562109" y="975482"/>
                </a:moveTo>
                <a:lnTo>
                  <a:pt x="3030109" y="975482"/>
                </a:lnTo>
                <a:lnTo>
                  <a:pt x="3030109" y="2919482"/>
                </a:lnTo>
                <a:lnTo>
                  <a:pt x="2562109" y="2919482"/>
                </a:lnTo>
                <a:close/>
                <a:moveTo>
                  <a:pt x="2321888" y="224805"/>
                </a:moveTo>
                <a:lnTo>
                  <a:pt x="2880631" y="247420"/>
                </a:lnTo>
                <a:lnTo>
                  <a:pt x="2620844" y="742612"/>
                </a:lnTo>
                <a:lnTo>
                  <a:pt x="2546105" y="613161"/>
                </a:lnTo>
                <a:lnTo>
                  <a:pt x="541555" y="1770488"/>
                </a:lnTo>
                <a:lnTo>
                  <a:pt x="392077" y="1511585"/>
                </a:lnTo>
                <a:lnTo>
                  <a:pt x="2396627" y="354257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059999"/>
                </a:lnTo>
                <a:lnTo>
                  <a:pt x="3240000" y="3059999"/>
                </a:lnTo>
                <a:lnTo>
                  <a:pt x="3240000" y="3239999"/>
                </a:lnTo>
                <a:lnTo>
                  <a:pt x="180000" y="3239999"/>
                </a:lnTo>
                <a:lnTo>
                  <a:pt x="180000" y="3240000"/>
                </a:lnTo>
                <a:lnTo>
                  <a:pt x="0" y="3240000"/>
                </a:lnTo>
                <a:lnTo>
                  <a:pt x="0" y="3239999"/>
                </a:lnTo>
                <a:lnTo>
                  <a:pt x="0" y="3059999"/>
                </a:ln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A66BE4E5-C97E-523A-663B-AE5DD8D1AE4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691" y="4002514"/>
            <a:ext cx="453863" cy="4538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7" name="Straight Arrow Connector 152">
            <a:extLst>
              <a:ext uri="{FF2B5EF4-FFF2-40B4-BE49-F238E27FC236}">
                <a16:creationId xmlns:a16="http://schemas.microsoft.com/office/drawing/2014/main" id="{9C9933FC-0422-28BF-F0BA-6C5D7D92D0AB}"/>
              </a:ext>
            </a:extLst>
          </p:cNvPr>
          <p:cNvCxnSpPr>
            <a:cxnSpLocks/>
          </p:cNvCxnSpPr>
          <p:nvPr/>
        </p:nvCxnSpPr>
        <p:spPr>
          <a:xfrm flipV="1">
            <a:off x="7378351" y="2014162"/>
            <a:ext cx="0" cy="1491065"/>
          </a:xfrm>
          <a:prstGeom prst="straightConnector1">
            <a:avLst/>
          </a:prstGeom>
          <a:noFill/>
          <a:ln w="25400" cap="flat" cmpd="sng" algn="ctr">
            <a:solidFill>
              <a:srgbClr val="00CC99"/>
            </a:solidFill>
            <a:prstDash val="solid"/>
            <a:miter lim="800000"/>
            <a:tailEnd type="arrow"/>
          </a:ln>
          <a:effectLst/>
        </p:spPr>
      </p:cxnSp>
      <p:cxnSp>
        <p:nvCxnSpPr>
          <p:cNvPr id="9" name="Straight Arrow Connector 115">
            <a:extLst>
              <a:ext uri="{FF2B5EF4-FFF2-40B4-BE49-F238E27FC236}">
                <a16:creationId xmlns:a16="http://schemas.microsoft.com/office/drawing/2014/main" id="{8AFDA795-E613-40D5-CBB3-6B3CD12D2A62}"/>
              </a:ext>
            </a:extLst>
          </p:cNvPr>
          <p:cNvCxnSpPr>
            <a:cxnSpLocks/>
          </p:cNvCxnSpPr>
          <p:nvPr/>
        </p:nvCxnSpPr>
        <p:spPr>
          <a:xfrm flipV="1">
            <a:off x="5719640" y="2021416"/>
            <a:ext cx="0" cy="1548397"/>
          </a:xfrm>
          <a:prstGeom prst="straightConnector1">
            <a:avLst/>
          </a:prstGeom>
          <a:noFill/>
          <a:ln w="25400" cap="flat" cmpd="sng" algn="ctr">
            <a:solidFill>
              <a:srgbClr val="00CC99"/>
            </a:solidFill>
            <a:prstDash val="solid"/>
            <a:miter lim="800000"/>
            <a:tailEnd type="arrow"/>
          </a:ln>
          <a:effectLst/>
        </p:spPr>
      </p:cxnSp>
      <p:sp>
        <p:nvSpPr>
          <p:cNvPr id="60" name="Oval 113">
            <a:extLst>
              <a:ext uri="{FF2B5EF4-FFF2-40B4-BE49-F238E27FC236}">
                <a16:creationId xmlns:a16="http://schemas.microsoft.com/office/drawing/2014/main" id="{91D83E58-E1A8-E8B5-4319-569D62BDF943}"/>
              </a:ext>
            </a:extLst>
          </p:cNvPr>
          <p:cNvSpPr/>
          <p:nvPr/>
        </p:nvSpPr>
        <p:spPr>
          <a:xfrm>
            <a:off x="5395134" y="3495533"/>
            <a:ext cx="652949" cy="652949"/>
          </a:xfrm>
          <a:prstGeom prst="ellipse">
            <a:avLst/>
          </a:prstGeom>
          <a:solidFill>
            <a:srgbClr val="00CC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TH SarabunPSK" panose="020B0500040200020003" pitchFamily="34" charset="-34"/>
              <a:ea typeface="맑은 고딕" panose="020B0503020000020004" pitchFamily="34" charset="-127"/>
              <a:cs typeface="TH SarabunPSK" panose="020B0500040200020003" pitchFamily="34" charset="-34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864DB09-5569-CAE9-E8D4-C6F7D14F149A}"/>
              </a:ext>
            </a:extLst>
          </p:cNvPr>
          <p:cNvSpPr txBox="1"/>
          <p:nvPr/>
        </p:nvSpPr>
        <p:spPr>
          <a:xfrm>
            <a:off x="3220241" y="6141857"/>
            <a:ext cx="3259526" cy="615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FFBD47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หน่วยงานจัดทำแบบฟอร์ม</a:t>
            </a: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BD47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Metadata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FFBD47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 และ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BD47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Resource</a:t>
            </a:r>
            <a:endParaRPr kumimoji="0" lang="th-TH" sz="1400" b="1" i="0" u="none" strike="noStrike" kern="1200" cap="none" spc="0" normalizeH="0" baseline="0" noProof="0" dirty="0">
              <a:ln>
                <a:noFill/>
              </a:ln>
              <a:solidFill>
                <a:srgbClr val="FFBD47">
                  <a:lumMod val="75000"/>
                </a:srgbClr>
              </a:solidFill>
              <a:effectLst/>
              <a:uLnTx/>
              <a:uFillTx/>
              <a:latin typeface="TH SarabunPSK" panose="020B0500040200020003" pitchFamily="34" charset="-34"/>
              <a:ea typeface="Tahom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FFBD47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(มี.ค.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BD47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-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FFBD47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พ.ค.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BD47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 67)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FFBD47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 </a:t>
            </a:r>
          </a:p>
        </p:txBody>
      </p:sp>
      <p:sp>
        <p:nvSpPr>
          <p:cNvPr id="63" name="Oval 125">
            <a:extLst>
              <a:ext uri="{FF2B5EF4-FFF2-40B4-BE49-F238E27FC236}">
                <a16:creationId xmlns:a16="http://schemas.microsoft.com/office/drawing/2014/main" id="{8B7BD50F-8F87-81CF-C096-30750BE0E3BE}"/>
              </a:ext>
            </a:extLst>
          </p:cNvPr>
          <p:cNvSpPr/>
          <p:nvPr/>
        </p:nvSpPr>
        <p:spPr>
          <a:xfrm>
            <a:off x="4495355" y="5497994"/>
            <a:ext cx="652949" cy="652949"/>
          </a:xfrm>
          <a:prstGeom prst="ellipse">
            <a:avLst/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cxnSp>
        <p:nvCxnSpPr>
          <p:cNvPr id="65" name="Straight Arrow Connector 115">
            <a:extLst>
              <a:ext uri="{FF2B5EF4-FFF2-40B4-BE49-F238E27FC236}">
                <a16:creationId xmlns:a16="http://schemas.microsoft.com/office/drawing/2014/main" id="{A9944F58-DE15-9105-6500-014EFF970B8F}"/>
              </a:ext>
            </a:extLst>
          </p:cNvPr>
          <p:cNvCxnSpPr>
            <a:cxnSpLocks/>
          </p:cNvCxnSpPr>
          <p:nvPr/>
        </p:nvCxnSpPr>
        <p:spPr>
          <a:xfrm flipV="1">
            <a:off x="4797992" y="2004344"/>
            <a:ext cx="0" cy="3529001"/>
          </a:xfrm>
          <a:prstGeom prst="straightConnector1">
            <a:avLst/>
          </a:prstGeom>
          <a:noFill/>
          <a:ln w="25400" cap="flat" cmpd="sng" algn="ctr">
            <a:solidFill>
              <a:schemeClr val="accent4"/>
            </a:solidFill>
            <a:prstDash val="solid"/>
            <a:miter lim="800000"/>
            <a:tailEnd type="arrow"/>
          </a:ln>
          <a:effectLst/>
        </p:spPr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F3475EEC-2D2F-94DC-D5BE-E18EE17AD24C}"/>
              </a:ext>
            </a:extLst>
          </p:cNvPr>
          <p:cNvSpPr txBox="1"/>
          <p:nvPr/>
        </p:nvSpPr>
        <p:spPr>
          <a:xfrm>
            <a:off x="5195556" y="4197021"/>
            <a:ext cx="1005079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สศช. ส่งชุดข้อมูลให้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TMA</a:t>
            </a:r>
          </a:p>
        </p:txBody>
      </p:sp>
      <p:cxnSp>
        <p:nvCxnSpPr>
          <p:cNvPr id="80" name="Straight Arrow Connector 115">
            <a:extLst>
              <a:ext uri="{FF2B5EF4-FFF2-40B4-BE49-F238E27FC236}">
                <a16:creationId xmlns:a16="http://schemas.microsoft.com/office/drawing/2014/main" id="{902178D8-30C6-DE8E-6E2B-60BA028AB16E}"/>
              </a:ext>
            </a:extLst>
          </p:cNvPr>
          <p:cNvCxnSpPr>
            <a:cxnSpLocks/>
          </p:cNvCxnSpPr>
          <p:nvPr/>
        </p:nvCxnSpPr>
        <p:spPr>
          <a:xfrm flipV="1">
            <a:off x="6578703" y="2017865"/>
            <a:ext cx="0" cy="2839095"/>
          </a:xfrm>
          <a:prstGeom prst="straightConnector1">
            <a:avLst/>
          </a:prstGeom>
          <a:noFill/>
          <a:ln w="25400" cap="flat" cmpd="sng" algn="ctr">
            <a:solidFill>
              <a:srgbClr val="FFC000"/>
            </a:solidFill>
            <a:prstDash val="solid"/>
            <a:miter lim="800000"/>
            <a:tailEnd type="arrow"/>
          </a:ln>
          <a:effectLst/>
        </p:spPr>
      </p:cxnSp>
      <p:sp>
        <p:nvSpPr>
          <p:cNvPr id="81" name="Oval 113">
            <a:extLst>
              <a:ext uri="{FF2B5EF4-FFF2-40B4-BE49-F238E27FC236}">
                <a16:creationId xmlns:a16="http://schemas.microsoft.com/office/drawing/2014/main" id="{E453ADB7-7FD7-570A-ED3A-6E919FD738C6}"/>
              </a:ext>
            </a:extLst>
          </p:cNvPr>
          <p:cNvSpPr/>
          <p:nvPr/>
        </p:nvSpPr>
        <p:spPr>
          <a:xfrm>
            <a:off x="6272551" y="4844480"/>
            <a:ext cx="652949" cy="652949"/>
          </a:xfrm>
          <a:prstGeom prst="ellipse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14163956-04EC-7469-49EB-FED6192C03A5}"/>
              </a:ext>
            </a:extLst>
          </p:cNvPr>
          <p:cNvSpPr txBox="1"/>
          <p:nvPr/>
        </p:nvSpPr>
        <p:spPr>
          <a:xfrm>
            <a:off x="5843012" y="5533345"/>
            <a:ext cx="153965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FFBD47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หน่วยงานนำขึ้นชุดข้อมูล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BD47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Metadata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FFBD47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 บนระบบบัญชีข้อมูลหน่วยงาน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BD47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 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FFBD47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พร้อมชี้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BD47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link 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FFBD47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แหล่งข้อมูลทางการ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FFBD47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(เม.ย.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BD47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–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FFBD47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 พ.ค.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BD47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67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FFBD47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)</a:t>
            </a:r>
          </a:p>
        </p:txBody>
      </p:sp>
      <p:pic>
        <p:nvPicPr>
          <p:cNvPr id="83" name="Picture 2">
            <a:extLst>
              <a:ext uri="{FF2B5EF4-FFF2-40B4-BE49-F238E27FC236}">
                <a16:creationId xmlns:a16="http://schemas.microsoft.com/office/drawing/2014/main" id="{63A2C258-686C-27BE-45A5-C0B7032DC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28591" y="4981020"/>
            <a:ext cx="529368" cy="34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Graphic 88" descr="Clipboard">
            <a:extLst>
              <a:ext uri="{FF2B5EF4-FFF2-40B4-BE49-F238E27FC236}">
                <a16:creationId xmlns:a16="http://schemas.microsoft.com/office/drawing/2014/main" id="{0E91675F-2D66-6CF3-D343-CE508B13A27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585629" y="5586046"/>
            <a:ext cx="474624" cy="474624"/>
          </a:xfrm>
          <a:prstGeom prst="rect">
            <a:avLst/>
          </a:prstGeom>
        </p:spPr>
      </p:pic>
      <p:pic>
        <p:nvPicPr>
          <p:cNvPr id="162" name="Graphic 161" descr="Document">
            <a:extLst>
              <a:ext uri="{FF2B5EF4-FFF2-40B4-BE49-F238E27FC236}">
                <a16:creationId xmlns:a16="http://schemas.microsoft.com/office/drawing/2014/main" id="{3E194F79-3E18-52A4-505A-90F3C1F863B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485223" y="3572472"/>
            <a:ext cx="472770" cy="472770"/>
          </a:xfrm>
          <a:prstGeom prst="rect">
            <a:avLst/>
          </a:prstGeom>
        </p:spPr>
      </p:pic>
      <p:sp>
        <p:nvSpPr>
          <p:cNvPr id="163" name="Rectangle: Rounded Corners 162">
            <a:extLst>
              <a:ext uri="{FF2B5EF4-FFF2-40B4-BE49-F238E27FC236}">
                <a16:creationId xmlns:a16="http://schemas.microsoft.com/office/drawing/2014/main" id="{9080A5A1-B441-2FE7-F054-59E3B6E4EBF7}"/>
              </a:ext>
            </a:extLst>
          </p:cNvPr>
          <p:cNvSpPr/>
          <p:nvPr/>
        </p:nvSpPr>
        <p:spPr>
          <a:xfrm>
            <a:off x="3960435" y="1700759"/>
            <a:ext cx="2825779" cy="64552"/>
          </a:xfrm>
          <a:prstGeom prst="roundRect">
            <a:avLst>
              <a:gd name="adj" fmla="val 50000"/>
            </a:avLst>
          </a:prstGeom>
          <a:solidFill>
            <a:srgbClr val="FF84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4" name="Rectangle: Rounded Corners 163">
            <a:extLst>
              <a:ext uri="{FF2B5EF4-FFF2-40B4-BE49-F238E27FC236}">
                <a16:creationId xmlns:a16="http://schemas.microsoft.com/office/drawing/2014/main" id="{E92D122C-583A-8065-3ADE-2721E41C8002}"/>
              </a:ext>
            </a:extLst>
          </p:cNvPr>
          <p:cNvSpPr/>
          <p:nvPr/>
        </p:nvSpPr>
        <p:spPr>
          <a:xfrm>
            <a:off x="5634741" y="1818417"/>
            <a:ext cx="1152000" cy="104606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67" name="Straight Arrow Connector 115">
            <a:extLst>
              <a:ext uri="{FF2B5EF4-FFF2-40B4-BE49-F238E27FC236}">
                <a16:creationId xmlns:a16="http://schemas.microsoft.com/office/drawing/2014/main" id="{4FA549C0-0ED8-FDE1-E18D-307D44BA755E}"/>
              </a:ext>
            </a:extLst>
          </p:cNvPr>
          <p:cNvCxnSpPr>
            <a:cxnSpLocks/>
            <a:stCxn id="171" idx="0"/>
          </p:cNvCxnSpPr>
          <p:nvPr/>
        </p:nvCxnSpPr>
        <p:spPr>
          <a:xfrm flipV="1">
            <a:off x="3908309" y="1989017"/>
            <a:ext cx="6954" cy="2534510"/>
          </a:xfrm>
          <a:prstGeom prst="straightConnector1">
            <a:avLst/>
          </a:prstGeom>
          <a:noFill/>
          <a:ln w="25400" cap="flat" cmpd="sng" algn="ctr">
            <a:solidFill>
              <a:srgbClr val="00B0F0"/>
            </a:solidFill>
            <a:prstDash val="solid"/>
            <a:miter lim="800000"/>
            <a:tailEnd type="arrow"/>
          </a:ln>
          <a:effectLst/>
        </p:spPr>
      </p:cxnSp>
      <p:sp>
        <p:nvSpPr>
          <p:cNvPr id="168" name="Oval 167">
            <a:extLst>
              <a:ext uri="{FF2B5EF4-FFF2-40B4-BE49-F238E27FC236}">
                <a16:creationId xmlns:a16="http://schemas.microsoft.com/office/drawing/2014/main" id="{EB661CC3-D556-0B45-E29D-934EED485886}"/>
              </a:ext>
            </a:extLst>
          </p:cNvPr>
          <p:cNvSpPr/>
          <p:nvPr/>
        </p:nvSpPr>
        <p:spPr>
          <a:xfrm>
            <a:off x="3799548" y="1675742"/>
            <a:ext cx="264048" cy="264048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170" name="Oval 113">
            <a:extLst>
              <a:ext uri="{FF2B5EF4-FFF2-40B4-BE49-F238E27FC236}">
                <a16:creationId xmlns:a16="http://schemas.microsoft.com/office/drawing/2014/main" id="{3FB18376-B36A-8C93-9280-8268B56FFC51}"/>
              </a:ext>
            </a:extLst>
          </p:cNvPr>
          <p:cNvSpPr/>
          <p:nvPr/>
        </p:nvSpPr>
        <p:spPr>
          <a:xfrm>
            <a:off x="3581835" y="4446588"/>
            <a:ext cx="652949" cy="65294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TH SarabunPSK" panose="020B0500040200020003" pitchFamily="34" charset="-34"/>
              <a:ea typeface="맑은 고딕" panose="020B0503020000020004" pitchFamily="34" charset="-127"/>
              <a:cs typeface="TH SarabunPSK" panose="020B0500040200020003" pitchFamily="34" charset="-34"/>
            </a:endParaRPr>
          </a:p>
        </p:txBody>
      </p:sp>
      <p:pic>
        <p:nvPicPr>
          <p:cNvPr id="171" name="Graphic 170" descr="Document">
            <a:extLst>
              <a:ext uri="{FF2B5EF4-FFF2-40B4-BE49-F238E27FC236}">
                <a16:creationId xmlns:a16="http://schemas.microsoft.com/office/drawing/2014/main" id="{62C0C438-32AD-671D-226A-647ED952641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671924" y="4523527"/>
            <a:ext cx="472770" cy="472770"/>
          </a:xfrm>
          <a:prstGeom prst="rect">
            <a:avLst/>
          </a:prstGeom>
        </p:spPr>
      </p:pic>
      <p:sp>
        <p:nvSpPr>
          <p:cNvPr id="172" name="TextBox 171">
            <a:extLst>
              <a:ext uri="{FF2B5EF4-FFF2-40B4-BE49-F238E27FC236}">
                <a16:creationId xmlns:a16="http://schemas.microsoft.com/office/drawing/2014/main" id="{08A41F68-EF4F-3ED9-3533-6B71EB840325}"/>
              </a:ext>
            </a:extLst>
          </p:cNvPr>
          <p:cNvSpPr txBox="1"/>
          <p:nvPr/>
        </p:nvSpPr>
        <p:spPr>
          <a:xfrm>
            <a:off x="3372199" y="5058094"/>
            <a:ext cx="1005079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หน่วยงานส่งชุดข้อมูล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IMD </a:t>
            </a: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ให้ สศช. 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ภายใน มี.ค.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67</a:t>
            </a:r>
            <a:endParaRPr kumimoji="0" lang="th-TH" sz="1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H SarabunPSK" panose="020B0500040200020003" pitchFamily="34" charset="-34"/>
              <a:ea typeface="Tahoma"/>
              <a:cs typeface="TH SarabunPSK" panose="020B0500040200020003" pitchFamily="34" charset="-34"/>
            </a:endParaRPr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8A174D03-75E8-D799-9510-9E338866F1D7}"/>
              </a:ext>
            </a:extLst>
          </p:cNvPr>
          <p:cNvSpPr/>
          <p:nvPr/>
        </p:nvSpPr>
        <p:spPr>
          <a:xfrm>
            <a:off x="5587757" y="1661533"/>
            <a:ext cx="264048" cy="264048"/>
          </a:xfrm>
          <a:prstGeom prst="ellipse">
            <a:avLst/>
          </a:prstGeom>
          <a:solidFill>
            <a:srgbClr val="00CC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02CD63C-5915-5133-4833-CA2A32FEFBDB}"/>
              </a:ext>
            </a:extLst>
          </p:cNvPr>
          <p:cNvSpPr/>
          <p:nvPr/>
        </p:nvSpPr>
        <p:spPr>
          <a:xfrm>
            <a:off x="6816592" y="2598734"/>
            <a:ext cx="1118794" cy="1108383"/>
          </a:xfrm>
          <a:prstGeom prst="ellipse">
            <a:avLst/>
          </a:prstGeom>
          <a:solidFill>
            <a:srgbClr val="00CC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EEDFB46-9C97-A87E-889E-AB1AE282EB3E}"/>
              </a:ext>
            </a:extLst>
          </p:cNvPr>
          <p:cNvSpPr txBox="1"/>
          <p:nvPr/>
        </p:nvSpPr>
        <p:spPr>
          <a:xfrm>
            <a:off x="6774856" y="3710094"/>
            <a:ext cx="1190499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สสช. จัดอบรม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ให้ความรู้การลงทะเบียนชุดข้อมูล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923BE2A-69CB-1B0A-E364-AE1CE0091115}"/>
              </a:ext>
            </a:extLst>
          </p:cNvPr>
          <p:cNvSpPr txBox="1"/>
          <p:nvPr/>
        </p:nvSpPr>
        <p:spPr>
          <a:xfrm>
            <a:off x="6750588" y="1277719"/>
            <a:ext cx="122804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มิ.ย.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67 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1F530660-B7D3-9A64-1FF0-9BCA2DE4E9E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427" y="2728367"/>
            <a:ext cx="776860" cy="77686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Oval 89">
            <a:extLst>
              <a:ext uri="{FF2B5EF4-FFF2-40B4-BE49-F238E27FC236}">
                <a16:creationId xmlns:a16="http://schemas.microsoft.com/office/drawing/2014/main" id="{09BF1F07-571F-E3B9-2227-9F910D168853}"/>
              </a:ext>
            </a:extLst>
          </p:cNvPr>
          <p:cNvSpPr/>
          <p:nvPr/>
        </p:nvSpPr>
        <p:spPr>
          <a:xfrm>
            <a:off x="7243550" y="1670815"/>
            <a:ext cx="264048" cy="264048"/>
          </a:xfrm>
          <a:prstGeom prst="ellipse">
            <a:avLst/>
          </a:prstGeom>
          <a:solidFill>
            <a:srgbClr val="00CC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6EB6968-0B47-B8F1-CF2F-CFBD0235D9EF}"/>
              </a:ext>
            </a:extLst>
          </p:cNvPr>
          <p:cNvSpPr txBox="1"/>
          <p:nvPr/>
        </p:nvSpPr>
        <p:spPr>
          <a:xfrm>
            <a:off x="5843011" y="1251772"/>
            <a:ext cx="1009685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พ.ค.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 67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48DAB6EF-FC5F-32FB-B97C-17BE215A7733}"/>
              </a:ext>
            </a:extLst>
          </p:cNvPr>
          <p:cNvSpPr txBox="1"/>
          <p:nvPr/>
        </p:nvSpPr>
        <p:spPr>
          <a:xfrm>
            <a:off x="5200766" y="1281374"/>
            <a:ext cx="1009685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เม.ย. 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67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ED518FA9-1E4B-56C6-6D30-7F292635E781}"/>
              </a:ext>
            </a:extLst>
          </p:cNvPr>
          <p:cNvSpPr txBox="1"/>
          <p:nvPr/>
        </p:nvSpPr>
        <p:spPr>
          <a:xfrm>
            <a:off x="3445621" y="1268067"/>
            <a:ext cx="1009685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มี.ค.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67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203EC97F-2D5E-4D52-5348-709A392D9921}"/>
              </a:ext>
            </a:extLst>
          </p:cNvPr>
          <p:cNvSpPr/>
          <p:nvPr/>
        </p:nvSpPr>
        <p:spPr>
          <a:xfrm>
            <a:off x="98934" y="847156"/>
            <a:ext cx="2759875" cy="431706"/>
          </a:xfrm>
          <a:prstGeom prst="homePlat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C93C6E-D093-957E-BFD4-4A3137EA1717}"/>
              </a:ext>
            </a:extLst>
          </p:cNvPr>
          <p:cNvSpPr txBox="1"/>
          <p:nvPr/>
        </p:nvSpPr>
        <p:spPr>
          <a:xfrm>
            <a:off x="106911" y="923420"/>
            <a:ext cx="3843585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marR="0" lvl="0" indent="-1778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ปฏิทินการประเมินส่วนราชการฯ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1799657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394D55-441B-DAAC-093C-51B874650E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3514D1-0F43-482F-9E8D-CCEC730C7A75}"/>
              </a:ext>
            </a:extLst>
          </p:cNvPr>
          <p:cNvSpPr txBox="1"/>
          <p:nvPr/>
        </p:nvSpPr>
        <p:spPr>
          <a:xfrm>
            <a:off x="385579" y="312109"/>
            <a:ext cx="11085154" cy="397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marR="0" lvl="0" indent="-1778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ระดับความสำเร็จในการจัดทำชุดข้อมูลตัวชี้วัดสากล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 Global Gender Gap Report </a:t>
            </a:r>
          </a:p>
        </p:txBody>
      </p:sp>
      <p:pic>
        <p:nvPicPr>
          <p:cNvPr id="13" name="Picture 6" descr="สำนักงานสถิติแห่งชาติ - วิกิพีเดีย">
            <a:extLst>
              <a:ext uri="{FF2B5EF4-FFF2-40B4-BE49-F238E27FC236}">
                <a16:creationId xmlns:a16="http://schemas.microsoft.com/office/drawing/2014/main" id="{E56981D1-70F7-17AA-3946-E4AF2A6C6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705" y="5659692"/>
            <a:ext cx="1328104" cy="75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6056657-1A47-014C-0514-0374C3F8F415}"/>
              </a:ext>
            </a:extLst>
          </p:cNvPr>
          <p:cNvSpPr txBox="1"/>
          <p:nvPr/>
        </p:nvSpPr>
        <p:spPr>
          <a:xfrm>
            <a:off x="6096000" y="1472598"/>
            <a:ext cx="581477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438275" algn="l"/>
              </a:tabLst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ดัชนีช่องว่างหญิงชายโลก 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Global Gender Gap Report : GGGR) 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จัดทำโดย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World Economic Forum (WEF)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โดยจัดอันดับความเสมอภาคหญิง ชาย จาก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146 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ประเทศทั่วโลก โดยใช้ข้อมูลทุติยภูมิจากแหล่งต่าง ๆ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7 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แหล่งข้อมูลเพื่อทำการประเมินใน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 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มิติ ได้แก่</a:t>
            </a:r>
          </a:p>
          <a:p>
            <a:pPr marL="715963" marR="0" lvl="0" indent="-7159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1338" algn="l"/>
              </a:tabLst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	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1) 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การมีส่วนร่วมและโอกาสทางเศรษฐกิจ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(Economic Participation and Opportunity) </a:t>
            </a: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1338" algn="l"/>
              </a:tabLst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	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2)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การได้รับการศึกษา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(Educational Attainment) </a:t>
            </a: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1338" algn="l"/>
              </a:tabLst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	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3)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สุขภาพและการรอดชีพ 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Health and Survival)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1338" algn="l"/>
              </a:tabLst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	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4) 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พลังทางการเมือง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(Political Empowerment)</a:t>
            </a: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867025" algn="l"/>
              </a:tabLst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ผลการจัดอับดับของประเทศไทย ปี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2566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ประกาศผลมิถุนายน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2566 </a:t>
            </a:r>
            <a:r>
              <a:rPr kumimoji="0" lang="th-TH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อยู่ที่อันดับ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74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ดีขึ้น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5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อันดับ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867025" algn="l"/>
              </a:tabLst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ความสำคัญของรายงาน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GGGR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คือ</a:t>
            </a: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5429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867025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1) 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เป็นประเด็นที่ทั่วโลกให้ความสำคัญและสอดคล้องกับ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SDGs</a:t>
            </a: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715963" marR="0" lvl="0" indent="-1730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867025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2) 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ใน</a:t>
            </a:r>
            <a:r>
              <a:rPr kumimoji="0" lang="th-TH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การประเมินสภาพแวดล้อมในการประกอบธุรกิจของธนาคารโลก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(B-READY)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มีการประเมินประเด็นความเสมอภาคทางเพศในด้านกฎระเบียบ สิทธิ แรงจูงใจ</a:t>
            </a:r>
            <a:b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ในการเข้าสู่ธุรกิจ และสัดส่วนหญิง ชายในสายงานต่าง ๆ</a:t>
            </a:r>
          </a:p>
        </p:txBody>
      </p:sp>
      <p:pic>
        <p:nvPicPr>
          <p:cNvPr id="7" name="Picture 6" descr="A logo for a company&#10;&#10;Description automatically generated">
            <a:extLst>
              <a:ext uri="{FF2B5EF4-FFF2-40B4-BE49-F238E27FC236}">
                <a16:creationId xmlns:a16="http://schemas.microsoft.com/office/drawing/2014/main" id="{0E143949-2A7A-F9A9-EEC7-0AE8702A7E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331" y="5628161"/>
            <a:ext cx="695549" cy="8227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6BFD9E8-7EC7-C7DF-3E4F-44D49C3653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226" y="2147651"/>
            <a:ext cx="5352885" cy="289721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F712FCF-B638-5B7A-E4B2-03F0CAC1EDB1}"/>
              </a:ext>
            </a:extLst>
          </p:cNvPr>
          <p:cNvGrpSpPr/>
          <p:nvPr/>
        </p:nvGrpSpPr>
        <p:grpSpPr>
          <a:xfrm>
            <a:off x="230060" y="1111066"/>
            <a:ext cx="3835051" cy="598635"/>
            <a:chOff x="5394032" y="2219370"/>
            <a:chExt cx="1508246" cy="788943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218D408-B321-0722-4B44-F5B2DD7B3B85}"/>
                </a:ext>
              </a:extLst>
            </p:cNvPr>
            <p:cNvSpPr/>
            <p:nvPr/>
          </p:nvSpPr>
          <p:spPr>
            <a:xfrm>
              <a:off x="5405120" y="2219370"/>
              <a:ext cx="1497158" cy="788943"/>
            </a:xfrm>
            <a:prstGeom prst="roundRect">
              <a:avLst>
                <a:gd name="adj" fmla="val 34572"/>
              </a:avLst>
            </a:prstGeom>
            <a:solidFill>
              <a:srgbClr val="1360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E5587D8-3BCF-2B08-F9E4-F96106E2B8C2}"/>
                </a:ext>
              </a:extLst>
            </p:cNvPr>
            <p:cNvSpPr txBox="1"/>
            <p:nvPr/>
          </p:nvSpPr>
          <p:spPr>
            <a:xfrm>
              <a:off x="5394032" y="2331504"/>
              <a:ext cx="1497158" cy="591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Source Sans Pro" panose="020B0503030403020204" pitchFamily="34" charset="0"/>
                  <a:cs typeface="TH SarabunPSK" panose="020B0500040200020003" pitchFamily="34" charset="-34"/>
                </a:rPr>
                <a:t>Global Gender Gap Report</a:t>
              </a:r>
            </a:p>
          </p:txBody>
        </p:sp>
      </p:grpSp>
      <p:pic>
        <p:nvPicPr>
          <p:cNvPr id="6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BF895B63-034B-C67F-969D-2B77D80FE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3" y="5773509"/>
            <a:ext cx="622450" cy="52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5514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394D55-441B-DAAC-093C-51B874650E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tabLst/>
              <a:defRPr/>
            </a:pPr>
            <a:fld id="{41A61DF1-3BB6-403F-9CC9-71F63F6F4AF1}" type="slidenum">
              <a:rPr kumimoji="0" lang="th-TH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  <a:tabLst/>
                <a:defRPr/>
              </a:pPr>
              <a:t>42</a:t>
            </a:fld>
            <a:endParaRPr kumimoji="0" lang="th-TH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sym typeface="Arial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84FFC59-837A-6F24-25D3-9AD78DB7BFAA}"/>
              </a:ext>
            </a:extLst>
          </p:cNvPr>
          <p:cNvSpPr/>
          <p:nvPr/>
        </p:nvSpPr>
        <p:spPr>
          <a:xfrm>
            <a:off x="184919" y="939976"/>
            <a:ext cx="11830153" cy="5812587"/>
          </a:xfrm>
          <a:prstGeom prst="roundRect">
            <a:avLst>
              <a:gd name="adj" fmla="val 5866"/>
            </a:avLst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9" name="Table 12">
            <a:extLst>
              <a:ext uri="{FF2B5EF4-FFF2-40B4-BE49-F238E27FC236}">
                <a16:creationId xmlns:a16="http://schemas.microsoft.com/office/drawing/2014/main" id="{0DF59B5E-E55E-9F69-D861-D95AD6C842E8}"/>
              </a:ext>
            </a:extLst>
          </p:cNvPr>
          <p:cNvGraphicFramePr>
            <a:graphicFrameLocks noGrp="1"/>
          </p:cNvGraphicFramePr>
          <p:nvPr/>
        </p:nvGraphicFramePr>
        <p:xfrm>
          <a:off x="262281" y="1610283"/>
          <a:ext cx="11416198" cy="39466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1962">
                  <a:extLst>
                    <a:ext uri="{9D8B030D-6E8A-4147-A177-3AD203B41FA5}">
                      <a16:colId xmlns:a16="http://schemas.microsoft.com/office/drawing/2014/main" val="1905510617"/>
                    </a:ext>
                  </a:extLst>
                </a:gridCol>
                <a:gridCol w="5280464">
                  <a:extLst>
                    <a:ext uri="{9D8B030D-6E8A-4147-A177-3AD203B41FA5}">
                      <a16:colId xmlns:a16="http://schemas.microsoft.com/office/drawing/2014/main" val="3311713535"/>
                    </a:ext>
                  </a:extLst>
                </a:gridCol>
                <a:gridCol w="1158257">
                  <a:extLst>
                    <a:ext uri="{9D8B030D-6E8A-4147-A177-3AD203B41FA5}">
                      <a16:colId xmlns:a16="http://schemas.microsoft.com/office/drawing/2014/main" val="2352480183"/>
                    </a:ext>
                  </a:extLst>
                </a:gridCol>
                <a:gridCol w="1158257">
                  <a:extLst>
                    <a:ext uri="{9D8B030D-6E8A-4147-A177-3AD203B41FA5}">
                      <a16:colId xmlns:a16="http://schemas.microsoft.com/office/drawing/2014/main" val="3608114331"/>
                    </a:ext>
                  </a:extLst>
                </a:gridCol>
                <a:gridCol w="1547258">
                  <a:extLst>
                    <a:ext uri="{9D8B030D-6E8A-4147-A177-3AD203B41FA5}">
                      <a16:colId xmlns:a16="http://schemas.microsoft.com/office/drawing/2014/main" val="2636252953"/>
                    </a:ext>
                  </a:extLst>
                </a:gridCol>
              </a:tblGrid>
              <a:tr h="630377"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ส่วนราชการ</a:t>
                      </a:r>
                      <a:endParaRPr lang="en-US" sz="18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รายชื่อชุดข้อมูล</a:t>
                      </a:r>
                      <a:endParaRPr lang="en-US" sz="18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ปีที่ 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GGGR </a:t>
                      </a:r>
                      <a:br>
                        <a:rPr lang="th-TH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ใช้ข้อมูล</a:t>
                      </a:r>
                      <a:endParaRPr lang="en-US" sz="18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ปีที่มีข้อมูล</a:t>
                      </a:r>
                      <a:endParaRPr lang="en-US" sz="18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แหล่งข้อมูลปฐมภูมิ</a:t>
                      </a:r>
                      <a:endParaRPr lang="en-US" sz="18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4500042"/>
                  </a:ext>
                </a:extLst>
              </a:tr>
              <a:tr h="630377">
                <a:tc>
                  <a:txBody>
                    <a:bodyPr/>
                    <a:lstStyle/>
                    <a:p>
                      <a:pPr marL="174625" indent="-174625">
                        <a:buAutoNum type="arabicPeriod"/>
                      </a:pPr>
                      <a:r>
                        <a:rPr lang="th-TH" sz="1800" spc="-3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สำนักงานสถิติแห่งชาติ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173038" marR="0" lvl="0" indent="-1730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8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ร้อยละของสตรีอายุ 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15-49 </a:t>
                      </a:r>
                      <a:r>
                        <a:rPr lang="th-TH" sz="18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ปีที่ไม่ประสบผลสำเร็จในการคุมกำเนิด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br>
                        <a:rPr lang="th-TH" sz="18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(Unmet family planning) </a:t>
                      </a:r>
                      <a:endParaRPr lang="th-TH" sz="1800" kern="12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2021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2019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USAID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091241"/>
                  </a:ext>
                </a:extLst>
              </a:tr>
              <a:tr h="889945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800" spc="-3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800" spc="-3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กรมอนามัย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173038" marR="0" lvl="0" indent="-1730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8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อายุเฉลี่ยในการให้กำเนิดบุตรคนแรก (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Mean age of women at birth of first child)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2020 </a:t>
                      </a:r>
                      <a:r>
                        <a:rPr lang="th-TH" sz="18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หรือปีล่าสุด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8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ข้อมูลไม่ 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update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World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Population Prospects 2022.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0145328"/>
                  </a:ext>
                </a:extLst>
              </a:tr>
              <a:tr h="398639">
                <a:tc rowSpan="4">
                  <a:txBody>
                    <a:bodyPr/>
                    <a:lstStyle/>
                    <a:p>
                      <a:pPr marL="173038" indent="-173038">
                        <a:buNone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สำนักงานปลัด</a:t>
                      </a:r>
                      <a:b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กระทรวงการอุดมศึกษาฯ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8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สัดส่วนชาย หญิง ที่ได้รับการศึกษาเกษตร ป่าไม้ ประมง และสัตวแพทย์ 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2019 </a:t>
                      </a:r>
                      <a:r>
                        <a:rPr lang="th-TH" sz="18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หรือปีล่าสุด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2016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UNESCO education database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35910"/>
                  </a:ext>
                </a:extLst>
              </a:tr>
              <a:tr h="451152">
                <a:tc vMerge="1">
                  <a:txBody>
                    <a:bodyPr/>
                    <a:lstStyle/>
                    <a:p>
                      <a:pPr marL="177800" indent="-177800">
                        <a:buNone/>
                      </a:pPr>
                      <a:endParaRPr lang="th-TH" sz="14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8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สัดส่วนชาย หญิง ที่ได้รับการศึกษาด้านธุรกิจ บริหารธุรกิจ และกฎหมาย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400" kern="12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400" kern="12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400" kern="12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0398284"/>
                  </a:ext>
                </a:extLst>
              </a:tr>
              <a:tr h="451152">
                <a:tc vMerge="1">
                  <a:txBody>
                    <a:bodyPr/>
                    <a:lstStyle/>
                    <a:p>
                      <a:pPr marL="177800" indent="-177800">
                        <a:buNone/>
                      </a:pPr>
                      <a:endParaRPr lang="th-TH" sz="14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3. </a:t>
                      </a:r>
                      <a:r>
                        <a:rPr lang="th-TH" sz="18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สัดส่วนชาย หญิง ที่ได้รับการศึกษาด้านวิศวกรรมศาสตร์ การผลิต และก่อสร้าง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400" kern="12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400" kern="12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400" kern="12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8058412"/>
                  </a:ext>
                </a:extLst>
              </a:tr>
              <a:tr h="451152">
                <a:tc vMerge="1">
                  <a:txBody>
                    <a:bodyPr/>
                    <a:lstStyle/>
                    <a:p>
                      <a:pPr marL="177800" indent="-177800">
                        <a:buNone/>
                      </a:pPr>
                      <a:endParaRPr lang="th-TH" sz="14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4. </a:t>
                      </a:r>
                      <a:r>
                        <a:rPr lang="th-TH" sz="1800" kern="12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สัดส่วนชาย หญิง ที่ได้รับการศึกษาด้านสาธารณสุขและสวัสดิการ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400" kern="12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400" kern="12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400" kern="12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275143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2793EE4-65F1-3EA5-7A93-DFB3F3600CF8}"/>
              </a:ext>
            </a:extLst>
          </p:cNvPr>
          <p:cNvSpPr txBox="1"/>
          <p:nvPr/>
        </p:nvSpPr>
        <p:spPr>
          <a:xfrm>
            <a:off x="520226" y="1060863"/>
            <a:ext cx="6944264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รายชื่อส่วนราชการกลุ่มเป้าหมาย ปีงบประมาณ พ.ศ.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2567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จำนวน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หน่วยงาน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EC7A86-D495-18C8-5C48-97AEBAF9D150}"/>
              </a:ext>
            </a:extLst>
          </p:cNvPr>
          <p:cNvSpPr txBox="1"/>
          <p:nvPr/>
        </p:nvSpPr>
        <p:spPr>
          <a:xfrm>
            <a:off x="385579" y="312109"/>
            <a:ext cx="11085154" cy="397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marR="0" lvl="0" indent="-1778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ระดับความสำเร็จในการจัดทำชุดข้อมูลตัวชี้วัดสากล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 Global Gender Gap Report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196D96-F835-CCCD-7D80-66D81A778A7E}"/>
              </a:ext>
            </a:extLst>
          </p:cNvPr>
          <p:cNvSpPr txBox="1"/>
          <p:nvPr/>
        </p:nvSpPr>
        <p:spPr>
          <a:xfrm>
            <a:off x="9574351" y="6404650"/>
            <a:ext cx="1888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ปรับปรุง เมื่อ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23 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พ.ย.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2566</a:t>
            </a:r>
          </a:p>
        </p:txBody>
      </p:sp>
    </p:spTree>
    <p:extLst>
      <p:ext uri="{BB962C8B-B14F-4D97-AF65-F5344CB8AC3E}">
        <p14:creationId xmlns:p14="http://schemas.microsoft.com/office/powerpoint/2010/main" val="14361808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3648" y="-15861"/>
            <a:ext cx="11627893" cy="41805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731E13-D5F2-41FB-ABFE-F220E9B05DDC}"/>
              </a:ext>
            </a:extLst>
          </p:cNvPr>
          <p:cNvSpPr/>
          <p:nvPr/>
        </p:nvSpPr>
        <p:spPr>
          <a:xfrm>
            <a:off x="9976513" y="6400800"/>
            <a:ext cx="2229133" cy="4708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87E290-76B0-4EA1-9FB1-BF333C18EE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60BD7AEF-BAB7-4F62-9716-7F96C0929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345" y="31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F92967C6-121D-9170-A6F3-B23971B2C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345" y="31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39FC36-6E27-F402-03FE-3674796F126D}"/>
              </a:ext>
            </a:extLst>
          </p:cNvPr>
          <p:cNvSpPr txBox="1"/>
          <p:nvPr/>
        </p:nvSpPr>
        <p:spPr>
          <a:xfrm>
            <a:off x="130276" y="3363794"/>
            <a:ext cx="11804145" cy="8869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th-TH"/>
            </a:defPPr>
            <a:lvl1pPr>
              <a:defRPr sz="11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84408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แนวทางการประเมิน  </a:t>
            </a:r>
          </a:p>
          <a:p>
            <a:pPr marL="211021" marR="0" lvl="0" indent="-211021" algn="l" defTabSz="84408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หน่วยงานที่เกี่ยวข้องดำเนินการจัดทำชุดข้อมูลตามที่กำหนดและจัดส่งชุดข้อมูลให้กับสำนักงาน ก.พ.ร. ภายในเดือนกรกฎาคม 256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7</a:t>
            </a:r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211021" marR="0" lvl="0" indent="-211021" algn="l" defTabSz="84408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ให้มีคำอธิบายข้อมูลส่วนหลัก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Mandatory Metadata)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14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รายการตามมาตรฐานที่ สพร. กำหนด</a:t>
            </a:r>
          </a:p>
          <a:p>
            <a:pPr marL="211021" marR="0" lvl="0" indent="-211021" algn="l" defTabSz="84408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หน่วยงานนำชุดข้อมูลที่ขึ้นในระบบบัญชีข้อมูลของหน่วยงาน 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Agency Data Catalog)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จะเป็นชุดข้อมูลที่ สสช. ใช้ติดตามในการลงทะเบียนระบบบริการบัญชีข้อมูลภาครัฐ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Government Data Catalog)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ต่อไป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C2EF88-887F-C5F6-101E-D5103DE9570F}"/>
              </a:ext>
            </a:extLst>
          </p:cNvPr>
          <p:cNvSpPr txBox="1"/>
          <p:nvPr/>
        </p:nvSpPr>
        <p:spPr>
          <a:xfrm>
            <a:off x="61485" y="36138"/>
            <a:ext cx="11085154" cy="40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marR="0" lvl="0" indent="-1778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ระดับความสำเร็จในการจัดทำชุดข้อมูลตัวชี้วัดสากล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 Global Gender Gap Report 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CE8CB58-CCC2-C158-7A08-236D9EA0AB06}"/>
              </a:ext>
            </a:extLst>
          </p:cNvPr>
          <p:cNvGraphicFramePr>
            <a:graphicFrameLocks noGrp="1"/>
          </p:cNvGraphicFramePr>
          <p:nvPr/>
        </p:nvGraphicFramePr>
        <p:xfrm>
          <a:off x="130276" y="4384185"/>
          <a:ext cx="11804145" cy="1864100"/>
        </p:xfrm>
        <a:graphic>
          <a:graphicData uri="http://schemas.openxmlformats.org/drawingml/2006/table">
            <a:tbl>
              <a:tblPr firstRow="1" bandRow="1"/>
              <a:tblGrid>
                <a:gridCol w="33762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744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53461">
                  <a:extLst>
                    <a:ext uri="{9D8B030D-6E8A-4147-A177-3AD203B41FA5}">
                      <a16:colId xmlns:a16="http://schemas.microsoft.com/office/drawing/2014/main" val="2157571252"/>
                    </a:ext>
                  </a:extLst>
                </a:gridCol>
              </a:tblGrid>
              <a:tr h="287509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kern="1200" noProof="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เกณฑ์การประเมิน</a:t>
                      </a:r>
                      <a:endParaRPr lang="en-US" sz="1600" kern="1200" noProof="0" dirty="0">
                        <a:solidFill>
                          <a:schemeClr val="dk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121936" marR="121936" marT="43738" marB="4373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000" b="1">
                        <a:solidFill>
                          <a:sysClr val="windowText" lastClr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50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เป้าหมายขั้นต้น (50)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FD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เป้าหมายมาตรฐาน (</a:t>
                      </a:r>
                      <a:r>
                        <a:rPr lang="en-US" sz="16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75</a:t>
                      </a:r>
                      <a:r>
                        <a:rPr lang="th-TH" sz="16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เป้าหมายขั้นสูง (100)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74620">
                <a:tc>
                  <a:txBody>
                    <a:bodyPr/>
                    <a:lstStyle/>
                    <a:p>
                      <a:pPr marL="176213" marR="0" lvl="0" indent="-1762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600" b="1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จัดส่งทุกชุดข้อมูลให้กับสำนักงาน</a:t>
                      </a:r>
                      <a:r>
                        <a:rPr lang="en-US" sz="1600" b="1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600" b="1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ก.พ.ร. </a:t>
                      </a:r>
                      <a:endParaRPr lang="en-US" sz="1600" b="1" kern="0" spc="0" baseline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6213" marR="0" lvl="0" indent="-1762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600" b="1" kern="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มีคำอธิบายชุดข้อมูล (</a:t>
                      </a:r>
                      <a:r>
                        <a:rPr lang="en-US" sz="1600" b="1" kern="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Metadata)</a:t>
                      </a:r>
                      <a:r>
                        <a:rPr lang="th-TH" sz="1600" b="1" kern="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600" b="0" kern="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ที่สอดคล้องตามมาตรฐานที่ สพร. กำหนด (</a:t>
                      </a:r>
                      <a:r>
                        <a:rPr lang="en-US" sz="1600" b="0" kern="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14</a:t>
                      </a:r>
                      <a:r>
                        <a:rPr lang="th-TH" sz="1600" b="0" kern="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รายการ) ของทุกชุดข้อมูล </a:t>
                      </a:r>
                      <a:endParaRPr lang="en-US" sz="1600" b="0" kern="0" spc="0" baseline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176213" marR="0" lvl="0" indent="-1762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600" b="1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มีคำอธิบายทรัพยากรข้อมูล (</a:t>
                      </a:r>
                      <a:r>
                        <a:rPr lang="en-US" sz="1600" b="1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Resource)</a:t>
                      </a:r>
                      <a:r>
                        <a:rPr lang="th-TH" sz="1600" b="0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ของชุด</a:t>
                      </a:r>
                      <a:r>
                        <a:rPr lang="th-TH" sz="16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ข้อมูลเปิดทั้งหมด</a:t>
                      </a:r>
                      <a:endParaRPr lang="th-TH" sz="1600" b="1" kern="1200" spc="0" baseline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600" b="1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ชุดข้อมูล คำอธิบายชุดข้อมูล ถูกนำขึ้นที่ระบบบัญชีข้อมูลหน่วยงาน และระบุทรัพยากรข้อมูล (</a:t>
                      </a:r>
                      <a:r>
                        <a:rPr lang="en-US" sz="1600" b="1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Resource)</a:t>
                      </a:r>
                      <a:r>
                        <a:rPr lang="th-TH" sz="1600" b="1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ของชุดข้อมูลเปิดทั้งหมด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600" b="1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ชุดข้อมูลเปิดทั้งหมด ถูกนำมาลงทะเบียนในระบบบัญชีข้อมูลภาครัฐ (</a:t>
                      </a:r>
                      <a:r>
                        <a:rPr lang="en-US" sz="1600" b="1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GD Catalog) </a:t>
                      </a:r>
                      <a:endParaRPr lang="th-TH" sz="1600" b="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itchFamily="34" charset="0"/>
                        <a:cs typeface="TH SarabunPSK" panose="020B0500040200020003" pitchFamily="34" charset="-34"/>
                      </a:endParaRP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7181671"/>
                  </a:ext>
                </a:extLst>
              </a:tr>
            </a:tbl>
          </a:graphicData>
        </a:graphic>
      </p:graphicFrame>
      <p:sp>
        <p:nvSpPr>
          <p:cNvPr id="17" name="Rectangle 16"/>
          <p:cNvSpPr/>
          <p:nvPr/>
        </p:nvSpPr>
        <p:spPr>
          <a:xfrm>
            <a:off x="130276" y="941732"/>
            <a:ext cx="11804146" cy="22658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801688" marR="0" lvl="0" indent="-801688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01688" algn="l"/>
              </a:tabLst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คำอธิบาย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</a:p>
          <a:p>
            <a:pPr marL="285750" marR="0" lvl="0" indent="-285750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ดัชนีช่องว่างหญิงชายโลก (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Global Gender Gap Report : GGGR)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จัดทำโดย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World Economic Forum (WEF)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โดยจัดอันดับความเสมอภาคหญิง ชาย จาก 146 ประเทศทั่วโลก โดยใช้ข้อมูลทุติยภูมิจากแหล่งต่าง ๆ 7 แหล่งข้อมูลเพื่อทำการประเมินใน 4 มิติ ได้แก่ 1) การมีส่วนร่วมและโอกาสทางเศรษฐกิจ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Economic Participation and Opportunity) 2)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การได้รับการศึกษา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Educational Attainment) 3)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สุขภาพและการรอดชีพ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Health and Survival)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4)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พลังทางการเมือง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Political Empowerment)</a:t>
            </a:r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ความสำคัญของรายงาน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GGGR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คือ </a:t>
            </a:r>
            <a:b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1)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เป็นประเด็นที่ทั่วโลกให้ความสำคัญและสอดคล้องกับ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SDGs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2) 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ในการประเมินสภาพแวดล้อมในการประกอบธุรกิจของธนาคารโลก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B-READY)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มีการประเมินประเด็นความเสมอภาคทางเพศในด้านกฎระเบียบ สิทธิ แรงจูงใจในการเข้าสู่ธุรกิจ และสัดส่วนหญิง ชาย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        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ในสายงานต่าง ๆ</a:t>
            </a:r>
          </a:p>
          <a:p>
            <a:pPr marL="285750" marR="0" lvl="0" indent="-285750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ข้อมูลเชิงประจักษ์ที่มีผลต่อการจัดอันดับของประเทศ เป็นข้อมูลสถิติที่ได้จากการสำรวจ/สำมะโน/ทะเบียน หรือเกิดจากการคำนวณ/ประมาณค่าข้อมูล อ้างอิงจากแหล่งข้อมูลของหน่วยงานเจ้าของข้อมูลที่เกี่ยวข้อง และจะต้องมีการกำหนดรอบระยะเวลาการเผยแพร่ข้อมูล การปรับฐานข้อมูล และการให้คำนิยามตัวชี้วัดให้สอดคล้องกับคำนิยาม</a:t>
            </a:r>
          </a:p>
          <a:p>
            <a:pPr marL="285750" marR="0" lvl="0" indent="-285750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จัดทำชุดข้อมูลที่ข้อมูลเป็นปัจจุบันจะช่วยสะท้อนผลการจัดอันดับขีดความสามารถในการแข่งขันของประเทศไทยได้ใกล้เคียงกับความเป็นจริง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A83B57C-4D77-6AF6-EF26-B39A16269F8D}"/>
              </a:ext>
            </a:extLst>
          </p:cNvPr>
          <p:cNvGrpSpPr/>
          <p:nvPr/>
        </p:nvGrpSpPr>
        <p:grpSpPr>
          <a:xfrm>
            <a:off x="8428017" y="27040"/>
            <a:ext cx="1107285" cy="676140"/>
            <a:chOff x="12240606" y="1307654"/>
            <a:chExt cx="1107285" cy="615553"/>
          </a:xfrm>
        </p:grpSpPr>
        <p:pic>
          <p:nvPicPr>
            <p:cNvPr id="3" name="Picture 1" descr="C:\Users\dathpan\Downloads\056aac9a306aef891367aae43a86394b.jpg">
              <a:extLst>
                <a:ext uri="{FF2B5EF4-FFF2-40B4-BE49-F238E27FC236}">
                  <a16:creationId xmlns:a16="http://schemas.microsoft.com/office/drawing/2014/main" id="{AD3EACDA-AA78-EB6D-65B9-4F790C6EB2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19" t="8192" r="17099" b="14839"/>
            <a:stretch>
              <a:fillRect/>
            </a:stretch>
          </p:blipFill>
          <p:spPr bwMode="auto">
            <a:xfrm>
              <a:off x="12441110" y="1307654"/>
              <a:ext cx="706279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2">
              <a:extLst>
                <a:ext uri="{FF2B5EF4-FFF2-40B4-BE49-F238E27FC236}">
                  <a16:creationId xmlns:a16="http://schemas.microsoft.com/office/drawing/2014/main" id="{9F1A8EF7-C702-50F7-FF0B-EF350CEFBA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240606" y="1411557"/>
              <a:ext cx="1107285" cy="448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th-TH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น้ำหนัก</a:t>
              </a:r>
              <a:br>
                <a:rPr kumimoji="0" lang="en-US" altLang="th-TH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</a:br>
              <a:r>
                <a:rPr kumimoji="0" lang="en-US" altLang="th-TH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xx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DCB6E26-E080-AD4A-8280-152CD50AB667}"/>
              </a:ext>
            </a:extLst>
          </p:cNvPr>
          <p:cNvSpPr txBox="1"/>
          <p:nvPr/>
        </p:nvSpPr>
        <p:spPr>
          <a:xfrm>
            <a:off x="9539416" y="7690"/>
            <a:ext cx="2070715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KPI Template</a:t>
            </a:r>
            <a:endParaRPr kumimoji="0" lang="th-TH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466483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394D55-441B-DAAC-093C-51B874650E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94520" y="6564583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84FFC59-837A-6F24-25D3-9AD78DB7BFAA}"/>
              </a:ext>
            </a:extLst>
          </p:cNvPr>
          <p:cNvSpPr/>
          <p:nvPr/>
        </p:nvSpPr>
        <p:spPr>
          <a:xfrm>
            <a:off x="184919" y="939977"/>
            <a:ext cx="11830153" cy="5785612"/>
          </a:xfrm>
          <a:prstGeom prst="roundRect">
            <a:avLst>
              <a:gd name="adj" fmla="val 5866"/>
            </a:avLst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29AAEB-95F3-2511-00F7-627DFE552ABF}"/>
              </a:ext>
            </a:extLst>
          </p:cNvPr>
          <p:cNvSpPr txBox="1"/>
          <p:nvPr/>
        </p:nvSpPr>
        <p:spPr>
          <a:xfrm>
            <a:off x="385579" y="325505"/>
            <a:ext cx="11085154" cy="40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marR="0" lvl="0" indent="-1778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ระดับความสำเร็จในการจัดทำชุดข้อมูลตัวชี้วัดสากล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 Global Gender Gap Report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0" name="Oval 7">
            <a:extLst>
              <a:ext uri="{FF2B5EF4-FFF2-40B4-BE49-F238E27FC236}">
                <a16:creationId xmlns:a16="http://schemas.microsoft.com/office/drawing/2014/main" id="{78637E4B-FE53-ECBC-C2C9-961C21B59D7A}"/>
              </a:ext>
            </a:extLst>
          </p:cNvPr>
          <p:cNvSpPr/>
          <p:nvPr/>
        </p:nvSpPr>
        <p:spPr>
          <a:xfrm>
            <a:off x="10613769" y="1647675"/>
            <a:ext cx="274926" cy="274956"/>
          </a:xfrm>
          <a:prstGeom prst="ellipse">
            <a:avLst/>
          </a:prstGeom>
          <a:solidFill>
            <a:schemeClr val="tx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14" name="Oval 125">
            <a:extLst>
              <a:ext uri="{FF2B5EF4-FFF2-40B4-BE49-F238E27FC236}">
                <a16:creationId xmlns:a16="http://schemas.microsoft.com/office/drawing/2014/main" id="{50BB7A87-63FD-9566-EA9F-DC0356A9457C}"/>
              </a:ext>
            </a:extLst>
          </p:cNvPr>
          <p:cNvSpPr/>
          <p:nvPr/>
        </p:nvSpPr>
        <p:spPr>
          <a:xfrm>
            <a:off x="11202417" y="4542348"/>
            <a:ext cx="652949" cy="652949"/>
          </a:xfrm>
          <a:prstGeom prst="ellipse">
            <a:avLst/>
          </a:prstGeom>
          <a:solidFill>
            <a:srgbClr val="E6260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15" name="Oval 150">
            <a:extLst>
              <a:ext uri="{FF2B5EF4-FFF2-40B4-BE49-F238E27FC236}">
                <a16:creationId xmlns:a16="http://schemas.microsoft.com/office/drawing/2014/main" id="{4A1A0079-01E9-3723-88CE-AF0E7F059F94}"/>
              </a:ext>
            </a:extLst>
          </p:cNvPr>
          <p:cNvSpPr/>
          <p:nvPr/>
        </p:nvSpPr>
        <p:spPr>
          <a:xfrm>
            <a:off x="10441174" y="2802269"/>
            <a:ext cx="652949" cy="652949"/>
          </a:xfrm>
          <a:prstGeom prst="ellipse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cxnSp>
        <p:nvCxnSpPr>
          <p:cNvPr id="16" name="Straight Arrow Connector 152">
            <a:extLst>
              <a:ext uri="{FF2B5EF4-FFF2-40B4-BE49-F238E27FC236}">
                <a16:creationId xmlns:a16="http://schemas.microsoft.com/office/drawing/2014/main" id="{024C752E-3636-3742-A431-61733798709C}"/>
              </a:ext>
            </a:extLst>
          </p:cNvPr>
          <p:cNvCxnSpPr>
            <a:cxnSpLocks/>
            <a:stCxn id="15" idx="0"/>
          </p:cNvCxnSpPr>
          <p:nvPr/>
        </p:nvCxnSpPr>
        <p:spPr>
          <a:xfrm flipH="1" flipV="1">
            <a:off x="10751232" y="2006330"/>
            <a:ext cx="16417" cy="795939"/>
          </a:xfrm>
          <a:prstGeom prst="straightConnector1">
            <a:avLst/>
          </a:prstGeom>
          <a:noFill/>
          <a:ln w="25400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  <a:tailEnd type="arrow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4701B49-4AF5-6396-369F-5B794DE03C1D}"/>
              </a:ext>
            </a:extLst>
          </p:cNvPr>
          <p:cNvSpPr txBox="1"/>
          <p:nvPr/>
        </p:nvSpPr>
        <p:spPr>
          <a:xfrm>
            <a:off x="11069800" y="1239098"/>
            <a:ext cx="1037425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พ.ย.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-</a:t>
            </a: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ธ.ค.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 67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82BC199-5ED6-7EF9-060E-FF10D877A05B}"/>
              </a:ext>
            </a:extLst>
          </p:cNvPr>
          <p:cNvSpPr txBox="1"/>
          <p:nvPr/>
        </p:nvSpPr>
        <p:spPr>
          <a:xfrm>
            <a:off x="10923440" y="5212286"/>
            <a:ext cx="1221905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นายกรัฐมนตรีรับทราบ</a:t>
            </a:r>
            <a:b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</a:b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ผลประเมิน 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Tahom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ผ่านระบบ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Online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E87D8D-2773-8433-D6D2-52BE19FC3750}"/>
              </a:ext>
            </a:extLst>
          </p:cNvPr>
          <p:cNvSpPr txBox="1"/>
          <p:nvPr/>
        </p:nvSpPr>
        <p:spPr>
          <a:xfrm>
            <a:off x="10344650" y="1239959"/>
            <a:ext cx="872889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ต.ค.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 67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5DF505A-C808-7C3D-BCB5-2F2DC423E935}"/>
              </a:ext>
            </a:extLst>
          </p:cNvPr>
          <p:cNvSpPr txBox="1"/>
          <p:nvPr/>
        </p:nvSpPr>
        <p:spPr>
          <a:xfrm>
            <a:off x="10035949" y="3506186"/>
            <a:ext cx="1550993" cy="116955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เลขาธิการ ก.พ.ร. 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Tahom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ประเมิน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 </a:t>
            </a: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(เบื้องต้น) 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Tahom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เสนอ รมต./รองนายกฯ 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Tahom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ที่เกี่ยวข้อง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 </a:t>
            </a: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ผ่านระบบ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Online </a:t>
            </a:r>
          </a:p>
        </p:txBody>
      </p:sp>
      <p:pic>
        <p:nvPicPr>
          <p:cNvPr id="31" name="Graphic 30" descr="Meeting">
            <a:extLst>
              <a:ext uri="{FF2B5EF4-FFF2-40B4-BE49-F238E27FC236}">
                <a16:creationId xmlns:a16="http://schemas.microsoft.com/office/drawing/2014/main" id="{0738B286-1EFB-5832-F512-C9CE14F97B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44753" y="2885968"/>
            <a:ext cx="480089" cy="480089"/>
          </a:xfrm>
          <a:prstGeom prst="rect">
            <a:avLst/>
          </a:prstGeom>
        </p:spPr>
      </p:pic>
      <p:pic>
        <p:nvPicPr>
          <p:cNvPr id="32" name="Graphic 31" descr="Male profile">
            <a:extLst>
              <a:ext uri="{FF2B5EF4-FFF2-40B4-BE49-F238E27FC236}">
                <a16:creationId xmlns:a16="http://schemas.microsoft.com/office/drawing/2014/main" id="{9F6AC9E0-9942-B17E-94C3-03A2EF0FDE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68225" y="4594761"/>
            <a:ext cx="523734" cy="523734"/>
          </a:xfrm>
          <a:prstGeom prst="rect">
            <a:avLst/>
          </a:prstGeom>
        </p:spPr>
      </p:pic>
      <p:cxnSp>
        <p:nvCxnSpPr>
          <p:cNvPr id="37" name="Straight Arrow Connector 115">
            <a:extLst>
              <a:ext uri="{FF2B5EF4-FFF2-40B4-BE49-F238E27FC236}">
                <a16:creationId xmlns:a16="http://schemas.microsoft.com/office/drawing/2014/main" id="{97AE44B8-4759-1AE0-D403-A38223F3EF04}"/>
              </a:ext>
            </a:extLst>
          </p:cNvPr>
          <p:cNvCxnSpPr>
            <a:cxnSpLocks/>
            <a:stCxn id="14" idx="0"/>
          </p:cNvCxnSpPr>
          <p:nvPr/>
        </p:nvCxnSpPr>
        <p:spPr>
          <a:xfrm flipH="1" flipV="1">
            <a:off x="11523149" y="2018529"/>
            <a:ext cx="5743" cy="2523819"/>
          </a:xfrm>
          <a:prstGeom prst="straightConnector1">
            <a:avLst/>
          </a:prstGeom>
          <a:noFill/>
          <a:ln w="25400" cap="flat" cmpd="sng" algn="ctr">
            <a:solidFill>
              <a:srgbClr val="E62601"/>
            </a:solidFill>
            <a:prstDash val="solid"/>
            <a:miter lim="800000"/>
            <a:tailEnd type="arrow"/>
          </a:ln>
          <a:effectLst/>
        </p:spPr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A5C92F28-4356-7368-92FD-1C30CAB35E3E}"/>
              </a:ext>
            </a:extLst>
          </p:cNvPr>
          <p:cNvSpPr/>
          <p:nvPr/>
        </p:nvSpPr>
        <p:spPr>
          <a:xfrm>
            <a:off x="579475" y="1933753"/>
            <a:ext cx="10924424" cy="48051"/>
          </a:xfrm>
          <a:prstGeom prst="rect">
            <a:avLst/>
          </a:prstGeom>
          <a:solidFill>
            <a:srgbClr val="E6260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90FCEB7-B931-B0B4-F227-1F711BC46947}"/>
              </a:ext>
            </a:extLst>
          </p:cNvPr>
          <p:cNvSpPr txBox="1"/>
          <p:nvPr/>
        </p:nvSpPr>
        <p:spPr>
          <a:xfrm>
            <a:off x="9601681" y="1242806"/>
            <a:ext cx="82779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ก.ย. 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67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3C45E19-931B-937F-E299-DE6F5343AB0B}"/>
              </a:ext>
            </a:extLst>
          </p:cNvPr>
          <p:cNvSpPr txBox="1"/>
          <p:nvPr/>
        </p:nvSpPr>
        <p:spPr>
          <a:xfrm>
            <a:off x="9371380" y="5228853"/>
            <a:ext cx="1205522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สำนักงาน ก.พ.ร.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จัดทำผลประเมิน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ภาพรวม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B61B45A3-5D14-6364-EF7E-93FBA5074B41}"/>
              </a:ext>
            </a:extLst>
          </p:cNvPr>
          <p:cNvSpPr/>
          <p:nvPr/>
        </p:nvSpPr>
        <p:spPr>
          <a:xfrm>
            <a:off x="9873096" y="1647675"/>
            <a:ext cx="274926" cy="274956"/>
          </a:xfrm>
          <a:prstGeom prst="ellipse">
            <a:avLst/>
          </a:prstGeom>
          <a:solidFill>
            <a:schemeClr val="tx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53" name="Oval 113">
            <a:extLst>
              <a:ext uri="{FF2B5EF4-FFF2-40B4-BE49-F238E27FC236}">
                <a16:creationId xmlns:a16="http://schemas.microsoft.com/office/drawing/2014/main" id="{D2AF5F7C-AD74-E0FD-FA48-F17FAD954397}"/>
              </a:ext>
            </a:extLst>
          </p:cNvPr>
          <p:cNvSpPr/>
          <p:nvPr/>
        </p:nvSpPr>
        <p:spPr>
          <a:xfrm>
            <a:off x="9702672" y="4575904"/>
            <a:ext cx="652949" cy="652949"/>
          </a:xfrm>
          <a:prstGeom prst="ellipse">
            <a:avLst/>
          </a:prstGeom>
          <a:solidFill>
            <a:schemeClr val="tx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cxnSp>
        <p:nvCxnSpPr>
          <p:cNvPr id="54" name="Straight Arrow Connector 115">
            <a:extLst>
              <a:ext uri="{FF2B5EF4-FFF2-40B4-BE49-F238E27FC236}">
                <a16:creationId xmlns:a16="http://schemas.microsoft.com/office/drawing/2014/main" id="{F855B150-B797-216D-DFF0-AB7740B99736}"/>
              </a:ext>
            </a:extLst>
          </p:cNvPr>
          <p:cNvCxnSpPr>
            <a:cxnSpLocks/>
            <a:stCxn id="53" idx="0"/>
          </p:cNvCxnSpPr>
          <p:nvPr/>
        </p:nvCxnSpPr>
        <p:spPr>
          <a:xfrm flipV="1">
            <a:off x="10029147" y="2000166"/>
            <a:ext cx="0" cy="2575738"/>
          </a:xfrm>
          <a:prstGeom prst="straightConnector1">
            <a:avLst/>
          </a:prstGeom>
          <a:noFill/>
          <a:ln w="25400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  <a:tailEnd type="arrow"/>
          </a:ln>
          <a:effectLst/>
        </p:spPr>
      </p:cxnSp>
      <p:pic>
        <p:nvPicPr>
          <p:cNvPr id="64" name="Graphic 63" descr="Male profile">
            <a:extLst>
              <a:ext uri="{FF2B5EF4-FFF2-40B4-BE49-F238E27FC236}">
                <a16:creationId xmlns:a16="http://schemas.microsoft.com/office/drawing/2014/main" id="{639CC172-39A6-1E64-B666-4F227137CA7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67278" y="4615916"/>
            <a:ext cx="523734" cy="523734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7827C059-4065-4288-2A6E-4CA9C15A8164}"/>
              </a:ext>
            </a:extLst>
          </p:cNvPr>
          <p:cNvSpPr/>
          <p:nvPr/>
        </p:nvSpPr>
        <p:spPr>
          <a:xfrm>
            <a:off x="598724" y="1578154"/>
            <a:ext cx="10924423" cy="45719"/>
          </a:xfrm>
          <a:prstGeom prst="rect">
            <a:avLst/>
          </a:prstGeom>
          <a:solidFill>
            <a:srgbClr val="E6260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B3F740EE-C6DD-D635-BF5D-9E1EADCA794A}"/>
              </a:ext>
            </a:extLst>
          </p:cNvPr>
          <p:cNvGrpSpPr/>
          <p:nvPr/>
        </p:nvGrpSpPr>
        <p:grpSpPr>
          <a:xfrm>
            <a:off x="11273952" y="1575336"/>
            <a:ext cx="425756" cy="393154"/>
            <a:chOff x="2037500" y="3040187"/>
            <a:chExt cx="419949" cy="419949"/>
          </a:xfrm>
          <a:solidFill>
            <a:srgbClr val="E62601"/>
          </a:solidFill>
        </p:grpSpPr>
        <p:sp>
          <p:nvSpPr>
            <p:cNvPr id="116" name="Circle: Hollow 115">
              <a:extLst>
                <a:ext uri="{FF2B5EF4-FFF2-40B4-BE49-F238E27FC236}">
                  <a16:creationId xmlns:a16="http://schemas.microsoft.com/office/drawing/2014/main" id="{F4FD8826-F6B0-1BFC-5198-C846D757395F}"/>
                </a:ext>
              </a:extLst>
            </p:cNvPr>
            <p:cNvSpPr/>
            <p:nvPr/>
          </p:nvSpPr>
          <p:spPr>
            <a:xfrm>
              <a:off x="2037500" y="3040187"/>
              <a:ext cx="419949" cy="419949"/>
            </a:xfrm>
            <a:prstGeom prst="donut">
              <a:avLst>
                <a:gd name="adj" fmla="val 11391"/>
              </a:avLst>
            </a:prstGeom>
            <a:grpFill/>
            <a:ln w="254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endParaRPr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BA7D8090-C98F-AD92-0706-93B8D37E5D50}"/>
                </a:ext>
              </a:extLst>
            </p:cNvPr>
            <p:cNvSpPr/>
            <p:nvPr/>
          </p:nvSpPr>
          <p:spPr>
            <a:xfrm>
              <a:off x="2133174" y="3135861"/>
              <a:ext cx="228600" cy="228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endParaRPr>
            </a:p>
          </p:txBody>
        </p:sp>
      </p:grpSp>
      <p:sp>
        <p:nvSpPr>
          <p:cNvPr id="174" name="Rectangle 173">
            <a:extLst>
              <a:ext uri="{FF2B5EF4-FFF2-40B4-BE49-F238E27FC236}">
                <a16:creationId xmlns:a16="http://schemas.microsoft.com/office/drawing/2014/main" id="{66812F65-64CB-7509-577F-E3F19EEB452A}"/>
              </a:ext>
            </a:extLst>
          </p:cNvPr>
          <p:cNvSpPr/>
          <p:nvPr/>
        </p:nvSpPr>
        <p:spPr>
          <a:xfrm>
            <a:off x="329559" y="1244599"/>
            <a:ext cx="9203574" cy="5505343"/>
          </a:xfrm>
          <a:prstGeom prst="rect">
            <a:avLst/>
          </a:prstGeom>
          <a:solidFill>
            <a:srgbClr val="D1E9FF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8">
            <a:extLst>
              <a:ext uri="{FF2B5EF4-FFF2-40B4-BE49-F238E27FC236}">
                <a16:creationId xmlns:a16="http://schemas.microsoft.com/office/drawing/2014/main" id="{57B99045-E209-48BE-D88C-191B5FBA1303}"/>
              </a:ext>
            </a:extLst>
          </p:cNvPr>
          <p:cNvSpPr/>
          <p:nvPr/>
        </p:nvSpPr>
        <p:spPr>
          <a:xfrm>
            <a:off x="2119871" y="1647675"/>
            <a:ext cx="274926" cy="274956"/>
          </a:xfrm>
          <a:prstGeom prst="ellipse">
            <a:avLst/>
          </a:prstGeom>
          <a:solidFill>
            <a:srgbClr val="00CC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12" name="Oval 119">
            <a:extLst>
              <a:ext uri="{FF2B5EF4-FFF2-40B4-BE49-F238E27FC236}">
                <a16:creationId xmlns:a16="http://schemas.microsoft.com/office/drawing/2014/main" id="{3F9D62E0-D659-59F1-94EF-FCE69D75A2F2}"/>
              </a:ext>
            </a:extLst>
          </p:cNvPr>
          <p:cNvSpPr/>
          <p:nvPr/>
        </p:nvSpPr>
        <p:spPr>
          <a:xfrm>
            <a:off x="1923798" y="2678375"/>
            <a:ext cx="652949" cy="652949"/>
          </a:xfrm>
          <a:prstGeom prst="ellipse">
            <a:avLst/>
          </a:prstGeom>
          <a:solidFill>
            <a:srgbClr val="00CC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cxnSp>
        <p:nvCxnSpPr>
          <p:cNvPr id="13" name="Straight Arrow Connector 121">
            <a:extLst>
              <a:ext uri="{FF2B5EF4-FFF2-40B4-BE49-F238E27FC236}">
                <a16:creationId xmlns:a16="http://schemas.microsoft.com/office/drawing/2014/main" id="{7B85AAF3-EA5D-E63B-9A74-DE25AF7B441D}"/>
              </a:ext>
            </a:extLst>
          </p:cNvPr>
          <p:cNvCxnSpPr>
            <a:cxnSpLocks/>
            <a:stCxn id="84" idx="0"/>
          </p:cNvCxnSpPr>
          <p:nvPr/>
        </p:nvCxnSpPr>
        <p:spPr>
          <a:xfrm flipV="1">
            <a:off x="2233312" y="2003828"/>
            <a:ext cx="679" cy="759068"/>
          </a:xfrm>
          <a:prstGeom prst="straightConnector1">
            <a:avLst/>
          </a:prstGeom>
          <a:noFill/>
          <a:ln w="25400" cap="flat" cmpd="sng" algn="ctr">
            <a:solidFill>
              <a:srgbClr val="00CC99"/>
            </a:solidFill>
            <a:prstDash val="solid"/>
            <a:miter lim="800000"/>
            <a:tailEnd type="arrow"/>
          </a:ln>
          <a:effectLst/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7B2C045-A161-77ED-E033-F3B22D77FE59}"/>
              </a:ext>
            </a:extLst>
          </p:cNvPr>
          <p:cNvSpPr txBox="1"/>
          <p:nvPr/>
        </p:nvSpPr>
        <p:spPr>
          <a:xfrm>
            <a:off x="8612989" y="1228512"/>
            <a:ext cx="872889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ส.ค.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 67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779A69-DB63-846D-6139-4BD06EAF0589}"/>
              </a:ext>
            </a:extLst>
          </p:cNvPr>
          <p:cNvSpPr txBox="1"/>
          <p:nvPr/>
        </p:nvSpPr>
        <p:spPr>
          <a:xfrm>
            <a:off x="1775126" y="1248864"/>
            <a:ext cx="1083683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ต.ค.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66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C793800-0A87-3DE0-7F1F-713ADFCDBD5A}"/>
              </a:ext>
            </a:extLst>
          </p:cNvPr>
          <p:cNvSpPr txBox="1"/>
          <p:nvPr/>
        </p:nvSpPr>
        <p:spPr>
          <a:xfrm>
            <a:off x="8303549" y="3495525"/>
            <a:ext cx="1414569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สสช.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ส่งผลการประเมิน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ให้สำนักงาน ก.พ.ร.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/>
              <a:cs typeface="TH SarabunPSK" panose="020B0500040200020003" pitchFamily="34" charset="-34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AF25B21-17FF-309F-523C-6725C0DE5B63}"/>
              </a:ext>
            </a:extLst>
          </p:cNvPr>
          <p:cNvSpPr/>
          <p:nvPr/>
        </p:nvSpPr>
        <p:spPr>
          <a:xfrm>
            <a:off x="8871770" y="1627441"/>
            <a:ext cx="274926" cy="274956"/>
          </a:xfrm>
          <a:prstGeom prst="ellipse">
            <a:avLst/>
          </a:prstGeom>
          <a:solidFill>
            <a:srgbClr val="00CC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27" name="Oval 113">
            <a:extLst>
              <a:ext uri="{FF2B5EF4-FFF2-40B4-BE49-F238E27FC236}">
                <a16:creationId xmlns:a16="http://schemas.microsoft.com/office/drawing/2014/main" id="{B47481E2-45D7-52E3-CF0D-DF8FD8347C42}"/>
              </a:ext>
            </a:extLst>
          </p:cNvPr>
          <p:cNvSpPr/>
          <p:nvPr/>
        </p:nvSpPr>
        <p:spPr>
          <a:xfrm>
            <a:off x="8692612" y="2818557"/>
            <a:ext cx="652949" cy="652949"/>
          </a:xfrm>
          <a:prstGeom prst="ellipse">
            <a:avLst/>
          </a:prstGeom>
          <a:solidFill>
            <a:srgbClr val="00CC99"/>
          </a:solidFill>
          <a:ln w="12700" cap="flat" cmpd="sng" algn="ctr">
            <a:solidFill>
              <a:srgbClr val="00CC9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30" name="Rectangle 7">
            <a:extLst>
              <a:ext uri="{FF2B5EF4-FFF2-40B4-BE49-F238E27FC236}">
                <a16:creationId xmlns:a16="http://schemas.microsoft.com/office/drawing/2014/main" id="{21CFE0DB-4FB6-0E4D-10E2-EB85C8F1B7E7}"/>
              </a:ext>
            </a:extLst>
          </p:cNvPr>
          <p:cNvSpPr/>
          <p:nvPr/>
        </p:nvSpPr>
        <p:spPr>
          <a:xfrm>
            <a:off x="8883801" y="2975681"/>
            <a:ext cx="307420" cy="30742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01869" y="2055482"/>
                </a:moveTo>
                <a:lnTo>
                  <a:pt x="869869" y="2055482"/>
                </a:lnTo>
                <a:lnTo>
                  <a:pt x="869869" y="2919482"/>
                </a:lnTo>
                <a:lnTo>
                  <a:pt x="401869" y="2919482"/>
                </a:lnTo>
                <a:close/>
                <a:moveTo>
                  <a:pt x="1121949" y="1695482"/>
                </a:moveTo>
                <a:lnTo>
                  <a:pt x="1589949" y="1695482"/>
                </a:lnTo>
                <a:lnTo>
                  <a:pt x="1589949" y="2919482"/>
                </a:lnTo>
                <a:lnTo>
                  <a:pt x="1121949" y="2919482"/>
                </a:lnTo>
                <a:close/>
                <a:moveTo>
                  <a:pt x="1842029" y="1335482"/>
                </a:moveTo>
                <a:lnTo>
                  <a:pt x="2310029" y="1335482"/>
                </a:lnTo>
                <a:lnTo>
                  <a:pt x="2310029" y="2919482"/>
                </a:lnTo>
                <a:lnTo>
                  <a:pt x="1842029" y="2919482"/>
                </a:lnTo>
                <a:close/>
                <a:moveTo>
                  <a:pt x="2562109" y="975482"/>
                </a:moveTo>
                <a:lnTo>
                  <a:pt x="3030109" y="975482"/>
                </a:lnTo>
                <a:lnTo>
                  <a:pt x="3030109" y="2919482"/>
                </a:lnTo>
                <a:lnTo>
                  <a:pt x="2562109" y="2919482"/>
                </a:lnTo>
                <a:close/>
                <a:moveTo>
                  <a:pt x="2321888" y="224805"/>
                </a:moveTo>
                <a:lnTo>
                  <a:pt x="2880631" y="247420"/>
                </a:lnTo>
                <a:lnTo>
                  <a:pt x="2620844" y="742612"/>
                </a:lnTo>
                <a:lnTo>
                  <a:pt x="2546105" y="613161"/>
                </a:lnTo>
                <a:lnTo>
                  <a:pt x="541555" y="1770488"/>
                </a:lnTo>
                <a:lnTo>
                  <a:pt x="392077" y="1511585"/>
                </a:lnTo>
                <a:lnTo>
                  <a:pt x="2396627" y="354257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059999"/>
                </a:lnTo>
                <a:lnTo>
                  <a:pt x="3240000" y="3059999"/>
                </a:lnTo>
                <a:lnTo>
                  <a:pt x="3240000" y="3239999"/>
                </a:lnTo>
                <a:lnTo>
                  <a:pt x="180000" y="3239999"/>
                </a:lnTo>
                <a:lnTo>
                  <a:pt x="180000" y="3240000"/>
                </a:lnTo>
                <a:lnTo>
                  <a:pt x="0" y="3240000"/>
                </a:lnTo>
                <a:lnTo>
                  <a:pt x="0" y="3239999"/>
                </a:lnTo>
                <a:lnTo>
                  <a:pt x="0" y="3059999"/>
                </a:ln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cxnSp>
        <p:nvCxnSpPr>
          <p:cNvPr id="34" name="Straight Arrow Connector 152">
            <a:extLst>
              <a:ext uri="{FF2B5EF4-FFF2-40B4-BE49-F238E27FC236}">
                <a16:creationId xmlns:a16="http://schemas.microsoft.com/office/drawing/2014/main" id="{AD136804-3E5A-65E8-0816-BC564FF8E415}"/>
              </a:ext>
            </a:extLst>
          </p:cNvPr>
          <p:cNvCxnSpPr>
            <a:cxnSpLocks/>
          </p:cNvCxnSpPr>
          <p:nvPr/>
        </p:nvCxnSpPr>
        <p:spPr>
          <a:xfrm flipH="1" flipV="1">
            <a:off x="1014955" y="1972976"/>
            <a:ext cx="4758" cy="1923451"/>
          </a:xfrm>
          <a:prstGeom prst="straightConnector1">
            <a:avLst/>
          </a:prstGeom>
          <a:noFill/>
          <a:ln w="25400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  <a:tailEnd type="arrow"/>
          </a:ln>
          <a:effectLst/>
        </p:spPr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CD7D57A9-8DCC-7FE1-0276-E299BDCC14D6}"/>
              </a:ext>
            </a:extLst>
          </p:cNvPr>
          <p:cNvSpPr txBox="1"/>
          <p:nvPr/>
        </p:nvSpPr>
        <p:spPr>
          <a:xfrm>
            <a:off x="598725" y="1261007"/>
            <a:ext cx="872889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ก.ย.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66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38" name="Oval 150">
            <a:extLst>
              <a:ext uri="{FF2B5EF4-FFF2-40B4-BE49-F238E27FC236}">
                <a16:creationId xmlns:a16="http://schemas.microsoft.com/office/drawing/2014/main" id="{9EB9C6AE-594A-F13C-F27B-34BB9E0F068D}"/>
              </a:ext>
            </a:extLst>
          </p:cNvPr>
          <p:cNvSpPr/>
          <p:nvPr/>
        </p:nvSpPr>
        <p:spPr>
          <a:xfrm>
            <a:off x="693239" y="3882139"/>
            <a:ext cx="652949" cy="652949"/>
          </a:xfrm>
          <a:prstGeom prst="ellipse">
            <a:avLst/>
          </a:prstGeom>
          <a:solidFill>
            <a:schemeClr val="tx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pic>
        <p:nvPicPr>
          <p:cNvPr id="39" name="Graphic 38" descr="Megaphone1">
            <a:extLst>
              <a:ext uri="{FF2B5EF4-FFF2-40B4-BE49-F238E27FC236}">
                <a16:creationId xmlns:a16="http://schemas.microsoft.com/office/drawing/2014/main" id="{6CC7D0E7-7F47-7C3F-46AD-DBD70EA3629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7814" y="3930842"/>
            <a:ext cx="536648" cy="536648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49D7BD12-1155-4F6B-F986-178E1391E977}"/>
              </a:ext>
            </a:extLst>
          </p:cNvPr>
          <p:cNvSpPr txBox="1"/>
          <p:nvPr/>
        </p:nvSpPr>
        <p:spPr>
          <a:xfrm>
            <a:off x="244851" y="4629768"/>
            <a:ext cx="1479890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8 </a:t>
            </a: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ก.ย.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66</a:t>
            </a:r>
            <a:endParaRPr kumimoji="0" lang="th-TH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Tahom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ชี้แจงกรอบประเมิน ปี 6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7 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(Potential base</a:t>
            </a: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)</a:t>
            </a:r>
          </a:p>
        </p:txBody>
      </p:sp>
      <p:sp>
        <p:nvSpPr>
          <p:cNvPr id="42" name="Oval 7">
            <a:extLst>
              <a:ext uri="{FF2B5EF4-FFF2-40B4-BE49-F238E27FC236}">
                <a16:creationId xmlns:a16="http://schemas.microsoft.com/office/drawing/2014/main" id="{E4B020A5-41C9-08DF-B891-7B58D5A96F97}"/>
              </a:ext>
            </a:extLst>
          </p:cNvPr>
          <p:cNvSpPr/>
          <p:nvPr/>
        </p:nvSpPr>
        <p:spPr>
          <a:xfrm>
            <a:off x="884219" y="1647675"/>
            <a:ext cx="274926" cy="255105"/>
          </a:xfrm>
          <a:prstGeom prst="ellipse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85EC34E-8D40-D20C-999C-2D0067BD4CB8}"/>
              </a:ext>
            </a:extLst>
          </p:cNvPr>
          <p:cNvGrpSpPr/>
          <p:nvPr/>
        </p:nvGrpSpPr>
        <p:grpSpPr>
          <a:xfrm>
            <a:off x="336359" y="1580969"/>
            <a:ext cx="425756" cy="393154"/>
            <a:chOff x="2037500" y="3040187"/>
            <a:chExt cx="419949" cy="419949"/>
          </a:xfrm>
          <a:solidFill>
            <a:srgbClr val="E62601"/>
          </a:solidFill>
        </p:grpSpPr>
        <p:sp>
          <p:nvSpPr>
            <p:cNvPr id="46" name="Circle: Hollow 45">
              <a:extLst>
                <a:ext uri="{FF2B5EF4-FFF2-40B4-BE49-F238E27FC236}">
                  <a16:creationId xmlns:a16="http://schemas.microsoft.com/office/drawing/2014/main" id="{9317625B-5D99-1388-BB9C-19BC758AA715}"/>
                </a:ext>
              </a:extLst>
            </p:cNvPr>
            <p:cNvSpPr/>
            <p:nvPr/>
          </p:nvSpPr>
          <p:spPr>
            <a:xfrm>
              <a:off x="2037500" y="3040187"/>
              <a:ext cx="419949" cy="419949"/>
            </a:xfrm>
            <a:prstGeom prst="donut">
              <a:avLst>
                <a:gd name="adj" fmla="val 11391"/>
              </a:avLst>
            </a:prstGeom>
            <a:grpFill/>
            <a:ln w="254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46BB315-841C-746A-A239-1123B519B924}"/>
                </a:ext>
              </a:extLst>
            </p:cNvPr>
            <p:cNvSpPr/>
            <p:nvPr/>
          </p:nvSpPr>
          <p:spPr>
            <a:xfrm>
              <a:off x="2133174" y="3135861"/>
              <a:ext cx="228600" cy="22860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endParaRPr>
            </a:p>
          </p:txBody>
        </p:sp>
      </p:grpSp>
      <p:cxnSp>
        <p:nvCxnSpPr>
          <p:cNvPr id="59" name="Straight Arrow Connector 152">
            <a:extLst>
              <a:ext uri="{FF2B5EF4-FFF2-40B4-BE49-F238E27FC236}">
                <a16:creationId xmlns:a16="http://schemas.microsoft.com/office/drawing/2014/main" id="{FCAD49E3-65CC-A2B3-56A7-1531C2971AE2}"/>
              </a:ext>
            </a:extLst>
          </p:cNvPr>
          <p:cNvCxnSpPr>
            <a:cxnSpLocks/>
            <a:stCxn id="27" idx="0"/>
          </p:cNvCxnSpPr>
          <p:nvPr/>
        </p:nvCxnSpPr>
        <p:spPr>
          <a:xfrm flipV="1">
            <a:off x="9019087" y="2000166"/>
            <a:ext cx="0" cy="818391"/>
          </a:xfrm>
          <a:prstGeom prst="straightConnector1">
            <a:avLst/>
          </a:prstGeom>
          <a:noFill/>
          <a:ln w="25400" cap="flat" cmpd="sng" algn="ctr">
            <a:solidFill>
              <a:srgbClr val="00CC99"/>
            </a:solidFill>
            <a:prstDash val="solid"/>
            <a:miter lim="800000"/>
            <a:tailEnd type="arrow"/>
          </a:ln>
          <a:effectLst/>
        </p:spPr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85FA4C98-5AE8-DE00-9CA4-D2BA11FA8882}"/>
              </a:ext>
            </a:extLst>
          </p:cNvPr>
          <p:cNvSpPr txBox="1"/>
          <p:nvPr/>
        </p:nvSpPr>
        <p:spPr>
          <a:xfrm>
            <a:off x="1705358" y="3329901"/>
            <a:ext cx="10110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สสช. ชี้แจงแนวทางการจัดทำตัวชี้วัด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BB7126C-55F7-D0FD-AA04-95486527B3F1}"/>
              </a:ext>
            </a:extLst>
          </p:cNvPr>
          <p:cNvSpPr txBox="1"/>
          <p:nvPr/>
        </p:nvSpPr>
        <p:spPr>
          <a:xfrm>
            <a:off x="7665381" y="1225522"/>
            <a:ext cx="872889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ก.ค.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 67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cxnSp>
        <p:nvCxnSpPr>
          <p:cNvPr id="68" name="Straight Arrow Connector 115">
            <a:extLst>
              <a:ext uri="{FF2B5EF4-FFF2-40B4-BE49-F238E27FC236}">
                <a16:creationId xmlns:a16="http://schemas.microsoft.com/office/drawing/2014/main" id="{E2EBDC4B-6855-AE2A-9384-786D342C03FB}"/>
              </a:ext>
            </a:extLst>
          </p:cNvPr>
          <p:cNvCxnSpPr>
            <a:cxnSpLocks/>
          </p:cNvCxnSpPr>
          <p:nvPr/>
        </p:nvCxnSpPr>
        <p:spPr>
          <a:xfrm flipH="1" flipV="1">
            <a:off x="8090040" y="2000166"/>
            <a:ext cx="12625" cy="2596867"/>
          </a:xfrm>
          <a:prstGeom prst="straightConnector1">
            <a:avLst/>
          </a:prstGeom>
          <a:noFill/>
          <a:ln w="25400" cap="flat" cmpd="sng" algn="ctr">
            <a:solidFill>
              <a:srgbClr val="00CC99"/>
            </a:solidFill>
            <a:prstDash val="solid"/>
            <a:miter lim="800000"/>
            <a:tailEnd type="arrow"/>
          </a:ln>
          <a:effectLst/>
        </p:spPr>
      </p:cxnSp>
      <p:sp>
        <p:nvSpPr>
          <p:cNvPr id="69" name="Oval 113">
            <a:extLst>
              <a:ext uri="{FF2B5EF4-FFF2-40B4-BE49-F238E27FC236}">
                <a16:creationId xmlns:a16="http://schemas.microsoft.com/office/drawing/2014/main" id="{6AAFF700-4ED9-39B4-FE45-7C3735459949}"/>
              </a:ext>
            </a:extLst>
          </p:cNvPr>
          <p:cNvSpPr/>
          <p:nvPr/>
        </p:nvSpPr>
        <p:spPr>
          <a:xfrm>
            <a:off x="7764124" y="4605926"/>
            <a:ext cx="652949" cy="652949"/>
          </a:xfrm>
          <a:prstGeom prst="ellipse">
            <a:avLst/>
          </a:prstGeom>
          <a:solidFill>
            <a:srgbClr val="00CC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F1E23970-4AC2-98EC-161C-0D464EFCC300}"/>
              </a:ext>
            </a:extLst>
          </p:cNvPr>
          <p:cNvSpPr/>
          <p:nvPr/>
        </p:nvSpPr>
        <p:spPr>
          <a:xfrm>
            <a:off x="7969802" y="1645099"/>
            <a:ext cx="264048" cy="264048"/>
          </a:xfrm>
          <a:prstGeom prst="ellipse">
            <a:avLst/>
          </a:prstGeom>
          <a:solidFill>
            <a:srgbClr val="00CC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622432F-0EEB-9381-826D-B540AC67B191}"/>
              </a:ext>
            </a:extLst>
          </p:cNvPr>
          <p:cNvSpPr txBox="1"/>
          <p:nvPr/>
        </p:nvSpPr>
        <p:spPr>
          <a:xfrm>
            <a:off x="7550698" y="5244261"/>
            <a:ext cx="1067175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สสช. ตรวจประเมินผล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ขั้นมาตรฐาน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และขั้นสูง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72" name="Rectangle 7">
            <a:extLst>
              <a:ext uri="{FF2B5EF4-FFF2-40B4-BE49-F238E27FC236}">
                <a16:creationId xmlns:a16="http://schemas.microsoft.com/office/drawing/2014/main" id="{089D5580-30EA-F19E-CC60-A551AE6ADC36}"/>
              </a:ext>
            </a:extLst>
          </p:cNvPr>
          <p:cNvSpPr/>
          <p:nvPr/>
        </p:nvSpPr>
        <p:spPr>
          <a:xfrm>
            <a:off x="7954659" y="4752295"/>
            <a:ext cx="307420" cy="30742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01869" y="2055482"/>
                </a:moveTo>
                <a:lnTo>
                  <a:pt x="869869" y="2055482"/>
                </a:lnTo>
                <a:lnTo>
                  <a:pt x="869869" y="2919482"/>
                </a:lnTo>
                <a:lnTo>
                  <a:pt x="401869" y="2919482"/>
                </a:lnTo>
                <a:close/>
                <a:moveTo>
                  <a:pt x="1121949" y="1695482"/>
                </a:moveTo>
                <a:lnTo>
                  <a:pt x="1589949" y="1695482"/>
                </a:lnTo>
                <a:lnTo>
                  <a:pt x="1589949" y="2919482"/>
                </a:lnTo>
                <a:lnTo>
                  <a:pt x="1121949" y="2919482"/>
                </a:lnTo>
                <a:close/>
                <a:moveTo>
                  <a:pt x="1842029" y="1335482"/>
                </a:moveTo>
                <a:lnTo>
                  <a:pt x="2310029" y="1335482"/>
                </a:lnTo>
                <a:lnTo>
                  <a:pt x="2310029" y="2919482"/>
                </a:lnTo>
                <a:lnTo>
                  <a:pt x="1842029" y="2919482"/>
                </a:lnTo>
                <a:close/>
                <a:moveTo>
                  <a:pt x="2562109" y="975482"/>
                </a:moveTo>
                <a:lnTo>
                  <a:pt x="3030109" y="975482"/>
                </a:lnTo>
                <a:lnTo>
                  <a:pt x="3030109" y="2919482"/>
                </a:lnTo>
                <a:lnTo>
                  <a:pt x="2562109" y="2919482"/>
                </a:lnTo>
                <a:close/>
                <a:moveTo>
                  <a:pt x="2321888" y="224805"/>
                </a:moveTo>
                <a:lnTo>
                  <a:pt x="2880631" y="247420"/>
                </a:lnTo>
                <a:lnTo>
                  <a:pt x="2620844" y="742612"/>
                </a:lnTo>
                <a:lnTo>
                  <a:pt x="2546105" y="613161"/>
                </a:lnTo>
                <a:lnTo>
                  <a:pt x="541555" y="1770488"/>
                </a:lnTo>
                <a:lnTo>
                  <a:pt x="392077" y="1511585"/>
                </a:lnTo>
                <a:lnTo>
                  <a:pt x="2396627" y="354257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059999"/>
                </a:lnTo>
                <a:lnTo>
                  <a:pt x="3240000" y="3059999"/>
                </a:lnTo>
                <a:lnTo>
                  <a:pt x="3240000" y="3239999"/>
                </a:lnTo>
                <a:lnTo>
                  <a:pt x="180000" y="3239999"/>
                </a:lnTo>
                <a:lnTo>
                  <a:pt x="180000" y="3240000"/>
                </a:lnTo>
                <a:lnTo>
                  <a:pt x="0" y="3240000"/>
                </a:lnTo>
                <a:lnTo>
                  <a:pt x="0" y="3239999"/>
                </a:lnTo>
                <a:lnTo>
                  <a:pt x="0" y="3059999"/>
                </a:ln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A66BE4E5-C97E-523A-663B-AE5DD8D1AE4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380" y="2762896"/>
            <a:ext cx="453863" cy="4538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7" name="Straight Arrow Connector 152">
            <a:extLst>
              <a:ext uri="{FF2B5EF4-FFF2-40B4-BE49-F238E27FC236}">
                <a16:creationId xmlns:a16="http://schemas.microsoft.com/office/drawing/2014/main" id="{9C9933FC-0422-28BF-F0BA-6C5D7D92D0AB}"/>
              </a:ext>
            </a:extLst>
          </p:cNvPr>
          <p:cNvCxnSpPr>
            <a:cxnSpLocks/>
          </p:cNvCxnSpPr>
          <p:nvPr/>
        </p:nvCxnSpPr>
        <p:spPr>
          <a:xfrm flipV="1">
            <a:off x="6683873" y="1978308"/>
            <a:ext cx="0" cy="1491065"/>
          </a:xfrm>
          <a:prstGeom prst="straightConnector1">
            <a:avLst/>
          </a:prstGeom>
          <a:noFill/>
          <a:ln w="25400" cap="flat" cmpd="sng" algn="ctr">
            <a:solidFill>
              <a:srgbClr val="00CC99"/>
            </a:solidFill>
            <a:prstDash val="solid"/>
            <a:miter lim="800000"/>
            <a:tailEnd type="arrow"/>
          </a:ln>
          <a:effectLst/>
        </p:spPr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502CD63C-5915-5133-4833-CA2A32FEFBDB}"/>
              </a:ext>
            </a:extLst>
          </p:cNvPr>
          <p:cNvSpPr/>
          <p:nvPr/>
        </p:nvSpPr>
        <p:spPr>
          <a:xfrm>
            <a:off x="6122114" y="2562880"/>
            <a:ext cx="1118794" cy="1108383"/>
          </a:xfrm>
          <a:prstGeom prst="ellipse">
            <a:avLst/>
          </a:prstGeom>
          <a:solidFill>
            <a:srgbClr val="00CC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EEDFB46-9C97-A87E-889E-AB1AE282EB3E}"/>
              </a:ext>
            </a:extLst>
          </p:cNvPr>
          <p:cNvSpPr txBox="1"/>
          <p:nvPr/>
        </p:nvSpPr>
        <p:spPr>
          <a:xfrm>
            <a:off x="6080378" y="3674240"/>
            <a:ext cx="1190499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สสช. จัดอบรม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ให้ความรู้การลงทะเบียนชุดข้อมูล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923BE2A-69CB-1B0A-E364-AE1CE0091115}"/>
              </a:ext>
            </a:extLst>
          </p:cNvPr>
          <p:cNvSpPr txBox="1"/>
          <p:nvPr/>
        </p:nvSpPr>
        <p:spPr>
          <a:xfrm>
            <a:off x="6056110" y="1241865"/>
            <a:ext cx="122804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มิ.ย.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67 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1F530660-B7D3-9A64-1FF0-9BCA2DE4E9E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949" y="2692513"/>
            <a:ext cx="776860" cy="7768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D6833A-04A6-3AF9-3651-08314A2E4CF2}"/>
              </a:ext>
            </a:extLst>
          </p:cNvPr>
          <p:cNvSpPr txBox="1"/>
          <p:nvPr/>
        </p:nvSpPr>
        <p:spPr>
          <a:xfrm>
            <a:off x="3880699" y="1256699"/>
            <a:ext cx="1415517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พ.ย. 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66 – </a:t>
            </a:r>
            <a:r>
              <a:rPr kumimoji="0" lang="th-TH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ก.ค. 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67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cxnSp>
        <p:nvCxnSpPr>
          <p:cNvPr id="5" name="Straight Arrow Connector 115">
            <a:extLst>
              <a:ext uri="{FF2B5EF4-FFF2-40B4-BE49-F238E27FC236}">
                <a16:creationId xmlns:a16="http://schemas.microsoft.com/office/drawing/2014/main" id="{4A2B1246-3C4D-0FA3-DDDA-6367FA042194}"/>
              </a:ext>
            </a:extLst>
          </p:cNvPr>
          <p:cNvCxnSpPr>
            <a:cxnSpLocks/>
          </p:cNvCxnSpPr>
          <p:nvPr/>
        </p:nvCxnSpPr>
        <p:spPr>
          <a:xfrm flipV="1">
            <a:off x="4516725" y="1815561"/>
            <a:ext cx="0" cy="2351558"/>
          </a:xfrm>
          <a:prstGeom prst="straightConnector1">
            <a:avLst/>
          </a:prstGeom>
          <a:noFill/>
          <a:ln w="25400" cap="flat" cmpd="sng" algn="ctr">
            <a:solidFill>
              <a:srgbClr val="FFC000"/>
            </a:solidFill>
            <a:prstDash val="solid"/>
            <a:miter lim="800000"/>
            <a:tailEnd type="arrow"/>
          </a:ln>
          <a:effectLst/>
        </p:spPr>
      </p:cxnSp>
      <p:sp>
        <p:nvSpPr>
          <p:cNvPr id="6" name="Oval 113">
            <a:extLst>
              <a:ext uri="{FF2B5EF4-FFF2-40B4-BE49-F238E27FC236}">
                <a16:creationId xmlns:a16="http://schemas.microsoft.com/office/drawing/2014/main" id="{FCB8DFD5-E799-C902-D4A1-7E44FEC405C0}"/>
              </a:ext>
            </a:extLst>
          </p:cNvPr>
          <p:cNvSpPr/>
          <p:nvPr/>
        </p:nvSpPr>
        <p:spPr>
          <a:xfrm>
            <a:off x="4190250" y="4173095"/>
            <a:ext cx="652949" cy="652949"/>
          </a:xfrm>
          <a:prstGeom prst="ellipse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81C767D-5199-16FE-9522-8B0E5BCD204F}"/>
              </a:ext>
            </a:extLst>
          </p:cNvPr>
          <p:cNvSpPr/>
          <p:nvPr/>
        </p:nvSpPr>
        <p:spPr>
          <a:xfrm>
            <a:off x="3098961" y="1653532"/>
            <a:ext cx="264048" cy="264048"/>
          </a:xfrm>
          <a:prstGeom prst="ellipse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B87F4C-F0FF-754B-B684-3B5972F52E93}"/>
              </a:ext>
            </a:extLst>
          </p:cNvPr>
          <p:cNvSpPr txBox="1"/>
          <p:nvPr/>
        </p:nvSpPr>
        <p:spPr>
          <a:xfrm>
            <a:off x="3787208" y="4760582"/>
            <a:ext cx="14595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หน่วยงานจัดทำชุดข้อมูล จัดส่งให้สำนักงาน ก.พ.ร.  และนำมาลงทะเบียนที่ระบบบัญชีข้อมูลภาครัฐ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Tahoma"/>
              <a:cs typeface="TH SarabunPSK" panose="020B0500040200020003" pitchFamily="34" charset="-34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D64F77EE-2F1D-1800-6993-04CA10DEE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46290" y="4309635"/>
            <a:ext cx="529368" cy="34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9A859CED-9AF1-51F0-F4CE-3626FDA1F841}"/>
              </a:ext>
            </a:extLst>
          </p:cNvPr>
          <p:cNvSpPr/>
          <p:nvPr/>
        </p:nvSpPr>
        <p:spPr>
          <a:xfrm>
            <a:off x="7251782" y="1643479"/>
            <a:ext cx="264048" cy="264048"/>
          </a:xfrm>
          <a:prstGeom prst="ellipse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E9FD7C0-6B7A-FB1E-7B21-A1046629896D}"/>
              </a:ext>
            </a:extLst>
          </p:cNvPr>
          <p:cNvSpPr/>
          <p:nvPr/>
        </p:nvSpPr>
        <p:spPr>
          <a:xfrm>
            <a:off x="3243512" y="1725688"/>
            <a:ext cx="4088370" cy="11758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09BF1F07-571F-E3B9-2227-9F910D168853}"/>
              </a:ext>
            </a:extLst>
          </p:cNvPr>
          <p:cNvSpPr/>
          <p:nvPr/>
        </p:nvSpPr>
        <p:spPr>
          <a:xfrm>
            <a:off x="6549072" y="1634961"/>
            <a:ext cx="264048" cy="264048"/>
          </a:xfrm>
          <a:prstGeom prst="ellipse">
            <a:avLst/>
          </a:prstGeom>
          <a:solidFill>
            <a:srgbClr val="00CC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1241E816-C434-39F8-6BDE-89E0185ACE4D}"/>
              </a:ext>
            </a:extLst>
          </p:cNvPr>
          <p:cNvSpPr/>
          <p:nvPr/>
        </p:nvSpPr>
        <p:spPr>
          <a:xfrm>
            <a:off x="98934" y="847156"/>
            <a:ext cx="2759875" cy="431706"/>
          </a:xfrm>
          <a:prstGeom prst="homePlat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05FCE8-7AF8-F2D9-CDB4-88D6BC55A3FC}"/>
              </a:ext>
            </a:extLst>
          </p:cNvPr>
          <p:cNvSpPr txBox="1"/>
          <p:nvPr/>
        </p:nvSpPr>
        <p:spPr>
          <a:xfrm>
            <a:off x="106911" y="923420"/>
            <a:ext cx="3843585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marR="0" lvl="0" indent="-1778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/>
                <a:cs typeface="TH SarabunPSK" panose="020B0500040200020003" pitchFamily="34" charset="-34"/>
              </a:rPr>
              <a:t>ปฏิทินการประเมินส่วนราชการฯ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2598900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55B561-63D9-C4FB-39D8-CBB6184814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2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3" name="AutoShape 47">
            <a:extLst>
              <a:ext uri="{FF2B5EF4-FFF2-40B4-BE49-F238E27FC236}">
                <a16:creationId xmlns:a16="http://schemas.microsoft.com/office/drawing/2014/main" id="{C252F7E3-D459-856C-FBF4-699E75FB790C}"/>
              </a:ext>
            </a:extLst>
          </p:cNvPr>
          <p:cNvSpPr>
            <a:spLocks noChangeArrowheads="1"/>
          </p:cNvSpPr>
          <p:nvPr/>
        </p:nvSpPr>
        <p:spPr bwMode="gray">
          <a:xfrm>
            <a:off x="380998" y="2745915"/>
            <a:ext cx="9379689" cy="139593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ffectLst>
            <a:outerShdw dist="99190" dir="2388334" algn="ctr" rotWithShape="0">
              <a:srgbClr val="DDDDDD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1734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AutoShape 48">
            <a:extLst>
              <a:ext uri="{FF2B5EF4-FFF2-40B4-BE49-F238E27FC236}">
                <a16:creationId xmlns:a16="http://schemas.microsoft.com/office/drawing/2014/main" id="{71D6ABEB-48AC-0386-ABDF-11B615B2E7DD}"/>
              </a:ext>
            </a:extLst>
          </p:cNvPr>
          <p:cNvSpPr>
            <a:spLocks noChangeArrowheads="1"/>
          </p:cNvSpPr>
          <p:nvPr/>
        </p:nvSpPr>
        <p:spPr bwMode="gray">
          <a:xfrm>
            <a:off x="0" y="2626853"/>
            <a:ext cx="685800" cy="685800"/>
          </a:xfrm>
          <a:prstGeom prst="diamond">
            <a:avLst/>
          </a:prstGeom>
          <a:solidFill>
            <a:schemeClr val="accent2">
              <a:lumMod val="60000"/>
              <a:lumOff val="40000"/>
            </a:schemeClr>
          </a:solidFill>
          <a:ln w="25400" algn="ctr">
            <a:solidFill>
              <a:srgbClr val="FFFFFF"/>
            </a:solidFill>
            <a:miter lim="800000"/>
            <a:headEnd/>
            <a:tailEnd/>
          </a:ln>
          <a:effectLst>
            <a:outerShdw dist="63500" dir="221219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1734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 Box 49">
            <a:extLst>
              <a:ext uri="{FF2B5EF4-FFF2-40B4-BE49-F238E27FC236}">
                <a16:creationId xmlns:a16="http://schemas.microsoft.com/office/drawing/2014/main" id="{6384B21F-E50E-8E6F-8937-46627633ACC7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799206" y="2720606"/>
            <a:ext cx="10091711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แนวทางการประเมินการปรับเปลี่ยนหน่วยงานไปสู่ความเป็นดิจิทัล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</a:b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(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Digital Transformation)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marR="0" lvl="0" indent="447675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b="1" dirty="0">
                <a:solidFill>
                  <a:prstClr val="black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1)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ระดับความพร้อมรัฐบาลดิจิทัลหน่วยงานภาครัฐของประเทศไทย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Text Box 50">
            <a:extLst>
              <a:ext uri="{FF2B5EF4-FFF2-40B4-BE49-F238E27FC236}">
                <a16:creationId xmlns:a16="http://schemas.microsoft.com/office/drawing/2014/main" id="{BDFDBEC1-B5B3-D138-C777-4596305C828E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52900" y="2725278"/>
            <a:ext cx="3561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2457" dir="9843276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kern="0" dirty="0">
                <a:solidFill>
                  <a:srgbClr val="FFFFFF"/>
                </a:solidFill>
                <a:latin typeface="Arial" panose="020B0604020202020204" pitchFamily="34" charset="0"/>
              </a:rPr>
              <a:t>4</a:t>
            </a: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 Box 49">
            <a:extLst>
              <a:ext uri="{FF2B5EF4-FFF2-40B4-BE49-F238E27FC236}">
                <a16:creationId xmlns:a16="http://schemas.microsoft.com/office/drawing/2014/main" id="{699CBF79-0347-61F1-4797-7B6CC3A608BE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09088" y="4968132"/>
            <a:ext cx="993881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743200" marR="0" lvl="0" indent="-274320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โดย  </a:t>
            </a:r>
            <a:r>
              <a:rPr lang="th-TH" altLang="en-US" sz="2000" b="1" kern="0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นายชรินท</a:t>
            </a:r>
            <a:r>
              <a:rPr lang="th-TH" altLang="en-US" sz="2000" b="1" kern="0" dirty="0" err="1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ร์</a:t>
            </a:r>
            <a:r>
              <a:rPr lang="th-TH" altLang="en-US" sz="2000" b="1" kern="0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ธีร</a:t>
            </a:r>
            <a:r>
              <a:rPr lang="th-TH" altLang="en-US" sz="2000" b="1" kern="0" dirty="0" err="1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ฐิต</a:t>
            </a:r>
            <a:r>
              <a:rPr lang="th-TH" altLang="en-US" sz="2000" b="1" kern="0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ยางกูร	ผู้อำนวยการฝ่ายขับเคลื่อนนโยบายรัฐบาลดิจิทัล สำนักงานพัฒนารัฐบาลดิจิทัล (องค์การมหาชน) </a:t>
            </a:r>
            <a:endParaRPr kumimoji="0" lang="th-TH" altLang="en-US" sz="2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758256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Title 1">
            <a:extLst>
              <a:ext uri="{FF2B5EF4-FFF2-40B4-BE49-F238E27FC236}">
                <a16:creationId xmlns:a16="http://schemas.microsoft.com/office/drawing/2014/main" id="{89D28E20-39B1-FCA3-E0E1-5DF8ED2997D3}"/>
              </a:ext>
            </a:extLst>
          </p:cNvPr>
          <p:cNvSpPr txBox="1">
            <a:spLocks/>
          </p:cNvSpPr>
          <p:nvPr/>
        </p:nvSpPr>
        <p:spPr>
          <a:xfrm>
            <a:off x="456347" y="21204"/>
            <a:ext cx="11459779" cy="1034564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>
                <a:solidFill>
                  <a:schemeClr val="accent1"/>
                </a:solidFill>
                <a:latin typeface="TH SarabunPSK" panose="020B0500040200020003" pitchFamily="34" charset="-34"/>
                <a:ea typeface="LINE Seed Sans TH" panose="020B0303020203020204" pitchFamily="34" charset="-34"/>
                <a:cs typeface="TH SarabunPSK" panose="020B0500040200020003" pitchFamily="34" charset="-3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กรอบการประเมินระดับความพร้อมรัฐบาลดิจิทัลของหน่วยงานภาครัฐ ประจำปี 256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</a:p>
        </p:txBody>
      </p:sp>
      <p:sp>
        <p:nvSpPr>
          <p:cNvPr id="562" name="Isosceles Triangle 561">
            <a:extLst>
              <a:ext uri="{FF2B5EF4-FFF2-40B4-BE49-F238E27FC236}">
                <a16:creationId xmlns:a16="http://schemas.microsoft.com/office/drawing/2014/main" id="{FF859ECF-4589-A2DC-29C0-CD3D9E92D081}"/>
              </a:ext>
            </a:extLst>
          </p:cNvPr>
          <p:cNvSpPr/>
          <p:nvPr/>
        </p:nvSpPr>
        <p:spPr>
          <a:xfrm>
            <a:off x="578226" y="1381125"/>
            <a:ext cx="11035548" cy="457200"/>
          </a:xfrm>
          <a:prstGeom prst="triangle">
            <a:avLst>
              <a:gd name="adj" fmla="val 49482"/>
            </a:avLst>
          </a:prstGeom>
          <a:solidFill>
            <a:srgbClr val="1E174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563" name="Rectangle 562">
            <a:extLst>
              <a:ext uri="{FF2B5EF4-FFF2-40B4-BE49-F238E27FC236}">
                <a16:creationId xmlns:a16="http://schemas.microsoft.com/office/drawing/2014/main" id="{45FE71DC-362A-41DA-5B33-EAD02001192A}"/>
              </a:ext>
            </a:extLst>
          </p:cNvPr>
          <p:cNvSpPr/>
          <p:nvPr/>
        </p:nvSpPr>
        <p:spPr>
          <a:xfrm>
            <a:off x="545874" y="1915758"/>
            <a:ext cx="6883762" cy="684000"/>
          </a:xfrm>
          <a:prstGeom prst="rect">
            <a:avLst/>
          </a:prstGeom>
          <a:solidFill>
            <a:srgbClr val="334057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564" name="Rectangle 563">
            <a:extLst>
              <a:ext uri="{FF2B5EF4-FFF2-40B4-BE49-F238E27FC236}">
                <a16:creationId xmlns:a16="http://schemas.microsoft.com/office/drawing/2014/main" id="{E0400D10-9A07-981E-A64E-6AA2758982DA}"/>
              </a:ext>
            </a:extLst>
          </p:cNvPr>
          <p:cNvSpPr/>
          <p:nvPr/>
        </p:nvSpPr>
        <p:spPr>
          <a:xfrm>
            <a:off x="545874" y="2677191"/>
            <a:ext cx="1749651" cy="3504534"/>
          </a:xfrm>
          <a:prstGeom prst="rect">
            <a:avLst/>
          </a:prstGeom>
          <a:solidFill>
            <a:srgbClr val="334057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565" name="Rectangle 564">
            <a:extLst>
              <a:ext uri="{FF2B5EF4-FFF2-40B4-BE49-F238E27FC236}">
                <a16:creationId xmlns:a16="http://schemas.microsoft.com/office/drawing/2014/main" id="{61229887-CFF0-03B3-9A02-205191FC779F}"/>
              </a:ext>
            </a:extLst>
          </p:cNvPr>
          <p:cNvSpPr/>
          <p:nvPr/>
        </p:nvSpPr>
        <p:spPr>
          <a:xfrm>
            <a:off x="2407033" y="2677191"/>
            <a:ext cx="7313229" cy="1132809"/>
          </a:xfrm>
          <a:prstGeom prst="rect">
            <a:avLst/>
          </a:prstGeom>
          <a:solidFill>
            <a:srgbClr val="334057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566" name="Rectangle 565">
            <a:extLst>
              <a:ext uri="{FF2B5EF4-FFF2-40B4-BE49-F238E27FC236}">
                <a16:creationId xmlns:a16="http://schemas.microsoft.com/office/drawing/2014/main" id="{47918102-BA6C-FD35-ED29-4E333C986FDF}"/>
              </a:ext>
            </a:extLst>
          </p:cNvPr>
          <p:cNvSpPr/>
          <p:nvPr/>
        </p:nvSpPr>
        <p:spPr>
          <a:xfrm>
            <a:off x="2407033" y="3863054"/>
            <a:ext cx="7313229" cy="1132809"/>
          </a:xfrm>
          <a:prstGeom prst="rect">
            <a:avLst/>
          </a:prstGeom>
          <a:solidFill>
            <a:srgbClr val="334057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567" name="Rectangle 566">
            <a:extLst>
              <a:ext uri="{FF2B5EF4-FFF2-40B4-BE49-F238E27FC236}">
                <a16:creationId xmlns:a16="http://schemas.microsoft.com/office/drawing/2014/main" id="{A3DF3B6D-3DDD-D989-92B0-9AE47CB620B7}"/>
              </a:ext>
            </a:extLst>
          </p:cNvPr>
          <p:cNvSpPr/>
          <p:nvPr/>
        </p:nvSpPr>
        <p:spPr>
          <a:xfrm>
            <a:off x="2407033" y="5048916"/>
            <a:ext cx="7306517" cy="1132809"/>
          </a:xfrm>
          <a:prstGeom prst="rect">
            <a:avLst/>
          </a:prstGeom>
          <a:solidFill>
            <a:srgbClr val="334057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568" name="Rectangle: Rounded Corners 567">
            <a:extLst>
              <a:ext uri="{FF2B5EF4-FFF2-40B4-BE49-F238E27FC236}">
                <a16:creationId xmlns:a16="http://schemas.microsoft.com/office/drawing/2014/main" id="{3FFFBBD7-E276-3E87-5B7E-E9EB19C02B7B}"/>
              </a:ext>
            </a:extLst>
          </p:cNvPr>
          <p:cNvSpPr/>
          <p:nvPr/>
        </p:nvSpPr>
        <p:spPr>
          <a:xfrm>
            <a:off x="3190875" y="1145644"/>
            <a:ext cx="5766402" cy="586630"/>
          </a:xfrm>
          <a:prstGeom prst="roundRect">
            <a:avLst/>
          </a:prstGeom>
          <a:solidFill>
            <a:srgbClr val="E6ECFC">
              <a:lumMod val="9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>
            <a:outerShdw blurRad="114300" dist="63500" dir="16200000" sx="98000" sy="98000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569" name="TextBox 568">
            <a:extLst>
              <a:ext uri="{FF2B5EF4-FFF2-40B4-BE49-F238E27FC236}">
                <a16:creationId xmlns:a16="http://schemas.microsoft.com/office/drawing/2014/main" id="{AF6D0E5E-B5FE-5085-4983-6358F53CD94C}"/>
              </a:ext>
            </a:extLst>
          </p:cNvPr>
          <p:cNvSpPr txBox="1"/>
          <p:nvPr/>
        </p:nvSpPr>
        <p:spPr>
          <a:xfrm>
            <a:off x="3177089" y="1200360"/>
            <a:ext cx="5766403" cy="53610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1E174B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กรอบการประเมินระดับความพร้อมรัฐบาลดิจิทัลของหน่วยงานภาครัฐ ประจำปี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E174B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2566</a:t>
            </a:r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srgbClr val="1E174B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E174B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(Digital Government Readiness Framework 2023)</a:t>
            </a:r>
          </a:p>
        </p:txBody>
      </p:sp>
      <p:sp>
        <p:nvSpPr>
          <p:cNvPr id="570" name="TextBox 569">
            <a:extLst>
              <a:ext uri="{FF2B5EF4-FFF2-40B4-BE49-F238E27FC236}">
                <a16:creationId xmlns:a16="http://schemas.microsoft.com/office/drawing/2014/main" id="{C4031881-130C-756F-87D4-9BA8D8E2EA9F}"/>
              </a:ext>
            </a:extLst>
          </p:cNvPr>
          <p:cNvSpPr txBox="1"/>
          <p:nvPr/>
        </p:nvSpPr>
        <p:spPr>
          <a:xfrm>
            <a:off x="939733" y="2090738"/>
            <a:ext cx="1171576" cy="536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E174B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Policies and Practices</a:t>
            </a:r>
          </a:p>
        </p:txBody>
      </p:sp>
      <p:sp>
        <p:nvSpPr>
          <p:cNvPr id="571" name="TextBox 570">
            <a:extLst>
              <a:ext uri="{FF2B5EF4-FFF2-40B4-BE49-F238E27FC236}">
                <a16:creationId xmlns:a16="http://schemas.microsoft.com/office/drawing/2014/main" id="{CB97EF00-6C28-8961-FDE3-3D3AD893D777}"/>
              </a:ext>
            </a:extLst>
          </p:cNvPr>
          <p:cNvSpPr txBox="1"/>
          <p:nvPr/>
        </p:nvSpPr>
        <p:spPr>
          <a:xfrm>
            <a:off x="545873" y="3235296"/>
            <a:ext cx="1749651" cy="314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Digital Capability</a:t>
            </a:r>
          </a:p>
        </p:txBody>
      </p:sp>
      <p:sp>
        <p:nvSpPr>
          <p:cNvPr id="572" name="TextBox 571">
            <a:extLst>
              <a:ext uri="{FF2B5EF4-FFF2-40B4-BE49-F238E27FC236}">
                <a16:creationId xmlns:a16="http://schemas.microsoft.com/office/drawing/2014/main" id="{A2AB00C2-78FF-8FF6-9939-78A8C9E89F0E}"/>
              </a:ext>
            </a:extLst>
          </p:cNvPr>
          <p:cNvSpPr txBox="1"/>
          <p:nvPr/>
        </p:nvSpPr>
        <p:spPr>
          <a:xfrm>
            <a:off x="2374680" y="3289533"/>
            <a:ext cx="1171576" cy="286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Public Service</a:t>
            </a:r>
          </a:p>
        </p:txBody>
      </p:sp>
      <p:sp>
        <p:nvSpPr>
          <p:cNvPr id="573" name="TextBox 572">
            <a:extLst>
              <a:ext uri="{FF2B5EF4-FFF2-40B4-BE49-F238E27FC236}">
                <a16:creationId xmlns:a16="http://schemas.microsoft.com/office/drawing/2014/main" id="{70827A43-100B-8BF6-6E51-EE163AFF9EC1}"/>
              </a:ext>
            </a:extLst>
          </p:cNvPr>
          <p:cNvSpPr txBox="1"/>
          <p:nvPr/>
        </p:nvSpPr>
        <p:spPr>
          <a:xfrm>
            <a:off x="2374680" y="4457344"/>
            <a:ext cx="1171576" cy="471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75000"/>
              </a:lnSpc>
              <a:defRPr b="1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E174B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Smart </a:t>
            </a:r>
            <a:b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E174B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E174B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Back Office</a:t>
            </a:r>
          </a:p>
        </p:txBody>
      </p:sp>
      <p:sp>
        <p:nvSpPr>
          <p:cNvPr id="574" name="TextBox 573">
            <a:extLst>
              <a:ext uri="{FF2B5EF4-FFF2-40B4-BE49-F238E27FC236}">
                <a16:creationId xmlns:a16="http://schemas.microsoft.com/office/drawing/2014/main" id="{D9FFD56B-63DF-5F89-83B1-69C162801BA9}"/>
              </a:ext>
            </a:extLst>
          </p:cNvPr>
          <p:cNvSpPr txBox="1"/>
          <p:nvPr/>
        </p:nvSpPr>
        <p:spPr>
          <a:xfrm>
            <a:off x="2374679" y="5543759"/>
            <a:ext cx="1198915" cy="689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E174B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Secure and Efficient Infrastructure</a:t>
            </a:r>
          </a:p>
        </p:txBody>
      </p:sp>
      <p:sp>
        <p:nvSpPr>
          <p:cNvPr id="575" name="Rectangle 574">
            <a:extLst>
              <a:ext uri="{FF2B5EF4-FFF2-40B4-BE49-F238E27FC236}">
                <a16:creationId xmlns:a16="http://schemas.microsoft.com/office/drawing/2014/main" id="{54E76AEB-2652-4C87-1BA7-1D000988E2FA}"/>
              </a:ext>
            </a:extLst>
          </p:cNvPr>
          <p:cNvSpPr/>
          <p:nvPr/>
        </p:nvSpPr>
        <p:spPr>
          <a:xfrm>
            <a:off x="1959960" y="1951707"/>
            <a:ext cx="4756821" cy="59862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F349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pSp>
        <p:nvGrpSpPr>
          <p:cNvPr id="576" name="Group 575">
            <a:extLst>
              <a:ext uri="{FF2B5EF4-FFF2-40B4-BE49-F238E27FC236}">
                <a16:creationId xmlns:a16="http://schemas.microsoft.com/office/drawing/2014/main" id="{7749B22B-E769-CED9-FB49-98ADE868EDC2}"/>
              </a:ext>
            </a:extLst>
          </p:cNvPr>
          <p:cNvGrpSpPr/>
          <p:nvPr/>
        </p:nvGrpSpPr>
        <p:grpSpPr>
          <a:xfrm>
            <a:off x="3546257" y="2744054"/>
            <a:ext cx="5588221" cy="1014529"/>
            <a:chOff x="3381375" y="2744054"/>
            <a:chExt cx="5753100" cy="1014529"/>
          </a:xfrm>
        </p:grpSpPr>
        <p:sp>
          <p:nvSpPr>
            <p:cNvPr id="577" name="Rectangle 576">
              <a:extLst>
                <a:ext uri="{FF2B5EF4-FFF2-40B4-BE49-F238E27FC236}">
                  <a16:creationId xmlns:a16="http://schemas.microsoft.com/office/drawing/2014/main" id="{6D47C6E0-DEB0-99B0-0C01-2DA3148AB952}"/>
                </a:ext>
              </a:extLst>
            </p:cNvPr>
            <p:cNvSpPr/>
            <p:nvPr/>
          </p:nvSpPr>
          <p:spPr>
            <a:xfrm>
              <a:off x="3381375" y="2744054"/>
              <a:ext cx="1372651" cy="1014529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rgbClr val="0F349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sp>
          <p:nvSpPr>
            <p:cNvPr id="578" name="Rectangle 577">
              <a:extLst>
                <a:ext uri="{FF2B5EF4-FFF2-40B4-BE49-F238E27FC236}">
                  <a16:creationId xmlns:a16="http://schemas.microsoft.com/office/drawing/2014/main" id="{49889E4C-C893-B1AD-1E48-B891C98E59BB}"/>
                </a:ext>
              </a:extLst>
            </p:cNvPr>
            <p:cNvSpPr/>
            <p:nvPr/>
          </p:nvSpPr>
          <p:spPr>
            <a:xfrm>
              <a:off x="4841525" y="2744054"/>
              <a:ext cx="1372651" cy="1014529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rgbClr val="0F349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sp>
          <p:nvSpPr>
            <p:cNvPr id="579" name="Rectangle 578">
              <a:extLst>
                <a:ext uri="{FF2B5EF4-FFF2-40B4-BE49-F238E27FC236}">
                  <a16:creationId xmlns:a16="http://schemas.microsoft.com/office/drawing/2014/main" id="{BDD88480-3A78-E4DC-5D59-BBBB917FFABD}"/>
                </a:ext>
              </a:extLst>
            </p:cNvPr>
            <p:cNvSpPr/>
            <p:nvPr/>
          </p:nvSpPr>
          <p:spPr>
            <a:xfrm>
              <a:off x="6301674" y="2744054"/>
              <a:ext cx="1112159" cy="1014529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rgbClr val="0F349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sp>
          <p:nvSpPr>
            <p:cNvPr id="580" name="Rectangle 579">
              <a:extLst>
                <a:ext uri="{FF2B5EF4-FFF2-40B4-BE49-F238E27FC236}">
                  <a16:creationId xmlns:a16="http://schemas.microsoft.com/office/drawing/2014/main" id="{1A55B4A7-DA08-50A8-C777-9CCB6731989F}"/>
                </a:ext>
              </a:extLst>
            </p:cNvPr>
            <p:cNvSpPr/>
            <p:nvPr/>
          </p:nvSpPr>
          <p:spPr>
            <a:xfrm>
              <a:off x="7498534" y="2744054"/>
              <a:ext cx="1635941" cy="1014529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rgbClr val="0F349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</p:grpSp>
      <p:sp>
        <p:nvSpPr>
          <p:cNvPr id="581" name="Rectangle 580">
            <a:extLst>
              <a:ext uri="{FF2B5EF4-FFF2-40B4-BE49-F238E27FC236}">
                <a16:creationId xmlns:a16="http://schemas.microsoft.com/office/drawing/2014/main" id="{41B5A889-1D17-FC4C-B912-870A6DDB1120}"/>
              </a:ext>
            </a:extLst>
          </p:cNvPr>
          <p:cNvSpPr/>
          <p:nvPr/>
        </p:nvSpPr>
        <p:spPr>
          <a:xfrm>
            <a:off x="3546256" y="3922193"/>
            <a:ext cx="2751614" cy="1014529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F349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582" name="Rectangle 581">
            <a:extLst>
              <a:ext uri="{FF2B5EF4-FFF2-40B4-BE49-F238E27FC236}">
                <a16:creationId xmlns:a16="http://schemas.microsoft.com/office/drawing/2014/main" id="{CA048B9A-47F3-FA57-BCD1-9FFB34C5CF0D}"/>
              </a:ext>
            </a:extLst>
          </p:cNvPr>
          <p:cNvSpPr/>
          <p:nvPr/>
        </p:nvSpPr>
        <p:spPr>
          <a:xfrm>
            <a:off x="6382861" y="3922193"/>
            <a:ext cx="2751614" cy="1014529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F349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583" name="Rectangle 582">
            <a:extLst>
              <a:ext uri="{FF2B5EF4-FFF2-40B4-BE49-F238E27FC236}">
                <a16:creationId xmlns:a16="http://schemas.microsoft.com/office/drawing/2014/main" id="{5D9FC5BB-57ED-8733-881F-DBFB9CE6DBFC}"/>
              </a:ext>
            </a:extLst>
          </p:cNvPr>
          <p:cNvSpPr/>
          <p:nvPr/>
        </p:nvSpPr>
        <p:spPr>
          <a:xfrm>
            <a:off x="610578" y="3577569"/>
            <a:ext cx="1549497" cy="814438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F349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584" name="Rectangle 583">
            <a:extLst>
              <a:ext uri="{FF2B5EF4-FFF2-40B4-BE49-F238E27FC236}">
                <a16:creationId xmlns:a16="http://schemas.microsoft.com/office/drawing/2014/main" id="{7805C13E-1942-CEA7-9059-7B480E289FA9}"/>
              </a:ext>
            </a:extLst>
          </p:cNvPr>
          <p:cNvSpPr/>
          <p:nvPr/>
        </p:nvSpPr>
        <p:spPr>
          <a:xfrm>
            <a:off x="610578" y="4541414"/>
            <a:ext cx="1549497" cy="423397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F349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585" name="Rectangle 584">
            <a:extLst>
              <a:ext uri="{FF2B5EF4-FFF2-40B4-BE49-F238E27FC236}">
                <a16:creationId xmlns:a16="http://schemas.microsoft.com/office/drawing/2014/main" id="{72A6B20C-5A2D-48D4-6A86-5F0F975F2792}"/>
              </a:ext>
            </a:extLst>
          </p:cNvPr>
          <p:cNvSpPr/>
          <p:nvPr/>
        </p:nvSpPr>
        <p:spPr>
          <a:xfrm>
            <a:off x="610578" y="5114218"/>
            <a:ext cx="1549497" cy="423397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F349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586" name="Rectangle 585">
            <a:extLst>
              <a:ext uri="{FF2B5EF4-FFF2-40B4-BE49-F238E27FC236}">
                <a16:creationId xmlns:a16="http://schemas.microsoft.com/office/drawing/2014/main" id="{B9E73E80-DB8C-242A-3FAB-70FE21D9C91D}"/>
              </a:ext>
            </a:extLst>
          </p:cNvPr>
          <p:cNvSpPr/>
          <p:nvPr/>
        </p:nvSpPr>
        <p:spPr>
          <a:xfrm>
            <a:off x="610578" y="5687021"/>
            <a:ext cx="1549497" cy="423397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F349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587" name="Rectangle 586">
            <a:extLst>
              <a:ext uri="{FF2B5EF4-FFF2-40B4-BE49-F238E27FC236}">
                <a16:creationId xmlns:a16="http://schemas.microsoft.com/office/drawing/2014/main" id="{B9C66DB0-3821-BD76-55FE-D18EBC015D7C}"/>
              </a:ext>
            </a:extLst>
          </p:cNvPr>
          <p:cNvSpPr/>
          <p:nvPr/>
        </p:nvSpPr>
        <p:spPr>
          <a:xfrm>
            <a:off x="713253" y="4028738"/>
            <a:ext cx="1344148" cy="29763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F349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588" name="Oval 587">
            <a:extLst>
              <a:ext uri="{FF2B5EF4-FFF2-40B4-BE49-F238E27FC236}">
                <a16:creationId xmlns:a16="http://schemas.microsoft.com/office/drawing/2014/main" id="{9A6A08C2-DB49-281E-9398-5A7F4AB96258}"/>
              </a:ext>
            </a:extLst>
          </p:cNvPr>
          <p:cNvSpPr/>
          <p:nvPr/>
        </p:nvSpPr>
        <p:spPr>
          <a:xfrm>
            <a:off x="1845991" y="2706117"/>
            <a:ext cx="422819" cy="422819"/>
          </a:xfrm>
          <a:prstGeom prst="ellipse">
            <a:avLst/>
          </a:prstGeom>
          <a:solidFill>
            <a:srgbClr val="ED871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589" name="Oval 588">
            <a:extLst>
              <a:ext uri="{FF2B5EF4-FFF2-40B4-BE49-F238E27FC236}">
                <a16:creationId xmlns:a16="http://schemas.microsoft.com/office/drawing/2014/main" id="{4DA19F5A-1E95-9E4D-7F2C-E0CB54BAE5CD}"/>
              </a:ext>
            </a:extLst>
          </p:cNvPr>
          <p:cNvSpPr/>
          <p:nvPr/>
        </p:nvSpPr>
        <p:spPr>
          <a:xfrm>
            <a:off x="9245982" y="2706117"/>
            <a:ext cx="422819" cy="422819"/>
          </a:xfrm>
          <a:prstGeom prst="ellipse">
            <a:avLst/>
          </a:prstGeom>
          <a:solidFill>
            <a:srgbClr val="ED871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590" name="Oval 589">
            <a:extLst>
              <a:ext uri="{FF2B5EF4-FFF2-40B4-BE49-F238E27FC236}">
                <a16:creationId xmlns:a16="http://schemas.microsoft.com/office/drawing/2014/main" id="{631EC40C-4C19-605E-C733-6D09BCACD479}"/>
              </a:ext>
            </a:extLst>
          </p:cNvPr>
          <p:cNvSpPr/>
          <p:nvPr/>
        </p:nvSpPr>
        <p:spPr>
          <a:xfrm>
            <a:off x="9274335" y="3909901"/>
            <a:ext cx="422819" cy="422819"/>
          </a:xfrm>
          <a:prstGeom prst="ellipse">
            <a:avLst/>
          </a:prstGeom>
          <a:solidFill>
            <a:srgbClr val="EF512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591" name="TextBox 590">
            <a:extLst>
              <a:ext uri="{FF2B5EF4-FFF2-40B4-BE49-F238E27FC236}">
                <a16:creationId xmlns:a16="http://schemas.microsoft.com/office/drawing/2014/main" id="{21CA55A5-53A3-FBFD-7874-94CA8EB3D38E}"/>
              </a:ext>
            </a:extLst>
          </p:cNvPr>
          <p:cNvSpPr txBox="1">
            <a:spLocks/>
          </p:cNvSpPr>
          <p:nvPr/>
        </p:nvSpPr>
        <p:spPr>
          <a:xfrm>
            <a:off x="-13390" y="1891716"/>
            <a:ext cx="8661019" cy="314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Policy &amp; Legislation</a:t>
            </a:r>
          </a:p>
        </p:txBody>
      </p:sp>
      <p:sp>
        <p:nvSpPr>
          <p:cNvPr id="592" name="Rectangle 591">
            <a:extLst>
              <a:ext uri="{FF2B5EF4-FFF2-40B4-BE49-F238E27FC236}">
                <a16:creationId xmlns:a16="http://schemas.microsoft.com/office/drawing/2014/main" id="{C7C917F2-F633-96A5-035B-3CD2AD6787E3}"/>
              </a:ext>
            </a:extLst>
          </p:cNvPr>
          <p:cNvSpPr/>
          <p:nvPr/>
        </p:nvSpPr>
        <p:spPr>
          <a:xfrm>
            <a:off x="2026906" y="2128363"/>
            <a:ext cx="852344" cy="366262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F349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593" name="TextBox 592">
            <a:extLst>
              <a:ext uri="{FF2B5EF4-FFF2-40B4-BE49-F238E27FC236}">
                <a16:creationId xmlns:a16="http://schemas.microsoft.com/office/drawing/2014/main" id="{9F5E1E76-9C26-9D30-9B9E-8A1A9BAD87A8}"/>
              </a:ext>
            </a:extLst>
          </p:cNvPr>
          <p:cNvSpPr txBox="1"/>
          <p:nvPr/>
        </p:nvSpPr>
        <p:spPr>
          <a:xfrm>
            <a:off x="2030783" y="2068771"/>
            <a:ext cx="822189" cy="480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Digital 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Policy</a:t>
            </a:r>
          </a:p>
        </p:txBody>
      </p:sp>
      <p:grpSp>
        <p:nvGrpSpPr>
          <p:cNvPr id="594" name="Group 593">
            <a:extLst>
              <a:ext uri="{FF2B5EF4-FFF2-40B4-BE49-F238E27FC236}">
                <a16:creationId xmlns:a16="http://schemas.microsoft.com/office/drawing/2014/main" id="{5EB3D24E-D487-40E7-C6A9-891A5C642B78}"/>
              </a:ext>
            </a:extLst>
          </p:cNvPr>
          <p:cNvGrpSpPr/>
          <p:nvPr/>
        </p:nvGrpSpPr>
        <p:grpSpPr>
          <a:xfrm>
            <a:off x="6835138" y="2046348"/>
            <a:ext cx="552438" cy="422819"/>
            <a:chOff x="8366850" y="2170712"/>
            <a:chExt cx="552438" cy="422819"/>
          </a:xfrm>
          <a:solidFill>
            <a:srgbClr val="EF5122"/>
          </a:solidFill>
        </p:grpSpPr>
        <p:sp>
          <p:nvSpPr>
            <p:cNvPr id="595" name="Oval 594">
              <a:extLst>
                <a:ext uri="{FF2B5EF4-FFF2-40B4-BE49-F238E27FC236}">
                  <a16:creationId xmlns:a16="http://schemas.microsoft.com/office/drawing/2014/main" id="{C2881088-2DAA-10B1-EA83-B8A6F9387F5D}"/>
                </a:ext>
              </a:extLst>
            </p:cNvPr>
            <p:cNvSpPr/>
            <p:nvPr/>
          </p:nvSpPr>
          <p:spPr>
            <a:xfrm>
              <a:off x="8408246" y="2170712"/>
              <a:ext cx="422819" cy="422819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sp>
          <p:nvSpPr>
            <p:cNvPr id="596" name="TextBox 595">
              <a:extLst>
                <a:ext uri="{FF2B5EF4-FFF2-40B4-BE49-F238E27FC236}">
                  <a16:creationId xmlns:a16="http://schemas.microsoft.com/office/drawing/2014/main" id="{73C65705-DB7F-75EB-DB54-143D5A230FCC}"/>
                </a:ext>
              </a:extLst>
            </p:cNvPr>
            <p:cNvSpPr txBox="1"/>
            <p:nvPr/>
          </p:nvSpPr>
          <p:spPr>
            <a:xfrm>
              <a:off x="8366850" y="2256648"/>
              <a:ext cx="552438" cy="2916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15%</a:t>
              </a:r>
            </a:p>
          </p:txBody>
        </p:sp>
      </p:grpSp>
      <p:sp>
        <p:nvSpPr>
          <p:cNvPr id="597" name="TextBox 596">
            <a:extLst>
              <a:ext uri="{FF2B5EF4-FFF2-40B4-BE49-F238E27FC236}">
                <a16:creationId xmlns:a16="http://schemas.microsoft.com/office/drawing/2014/main" id="{872516F7-8F25-CC11-C1BC-77CB817DDDFB}"/>
              </a:ext>
            </a:extLst>
          </p:cNvPr>
          <p:cNvSpPr txBox="1"/>
          <p:nvPr/>
        </p:nvSpPr>
        <p:spPr>
          <a:xfrm>
            <a:off x="9203895" y="2766729"/>
            <a:ext cx="552438" cy="286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30%</a:t>
            </a:r>
          </a:p>
        </p:txBody>
      </p:sp>
      <p:sp>
        <p:nvSpPr>
          <p:cNvPr id="598" name="TextBox 597">
            <a:extLst>
              <a:ext uri="{FF2B5EF4-FFF2-40B4-BE49-F238E27FC236}">
                <a16:creationId xmlns:a16="http://schemas.microsoft.com/office/drawing/2014/main" id="{5EE01756-E5D3-D9F8-D908-304202BA8687}"/>
              </a:ext>
            </a:extLst>
          </p:cNvPr>
          <p:cNvSpPr txBox="1"/>
          <p:nvPr/>
        </p:nvSpPr>
        <p:spPr>
          <a:xfrm>
            <a:off x="1785583" y="2766729"/>
            <a:ext cx="552438" cy="286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20%</a:t>
            </a:r>
          </a:p>
        </p:txBody>
      </p:sp>
      <p:sp>
        <p:nvSpPr>
          <p:cNvPr id="599" name="TextBox 598">
            <a:extLst>
              <a:ext uri="{FF2B5EF4-FFF2-40B4-BE49-F238E27FC236}">
                <a16:creationId xmlns:a16="http://schemas.microsoft.com/office/drawing/2014/main" id="{17FCA648-50B3-4515-A252-99D766416CF8}"/>
              </a:ext>
            </a:extLst>
          </p:cNvPr>
          <p:cNvSpPr txBox="1"/>
          <p:nvPr/>
        </p:nvSpPr>
        <p:spPr>
          <a:xfrm>
            <a:off x="9229375" y="4016513"/>
            <a:ext cx="552438" cy="291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10%</a:t>
            </a:r>
          </a:p>
        </p:txBody>
      </p:sp>
      <p:grpSp>
        <p:nvGrpSpPr>
          <p:cNvPr id="600" name="Group 599">
            <a:extLst>
              <a:ext uri="{FF2B5EF4-FFF2-40B4-BE49-F238E27FC236}">
                <a16:creationId xmlns:a16="http://schemas.microsoft.com/office/drawing/2014/main" id="{F9CA478F-C5AA-937A-417A-EB309124877F}"/>
              </a:ext>
            </a:extLst>
          </p:cNvPr>
          <p:cNvGrpSpPr/>
          <p:nvPr/>
        </p:nvGrpSpPr>
        <p:grpSpPr>
          <a:xfrm>
            <a:off x="9227873" y="5069228"/>
            <a:ext cx="552438" cy="422819"/>
            <a:chOff x="11022978" y="5082280"/>
            <a:chExt cx="552438" cy="422819"/>
          </a:xfrm>
          <a:solidFill>
            <a:srgbClr val="EF5122"/>
          </a:solidFill>
        </p:grpSpPr>
        <p:sp>
          <p:nvSpPr>
            <p:cNvPr id="601" name="Oval 600">
              <a:extLst>
                <a:ext uri="{FF2B5EF4-FFF2-40B4-BE49-F238E27FC236}">
                  <a16:creationId xmlns:a16="http://schemas.microsoft.com/office/drawing/2014/main" id="{FBD74EE2-8AB9-5609-DB90-FE993E4F5949}"/>
                </a:ext>
              </a:extLst>
            </p:cNvPr>
            <p:cNvSpPr/>
            <p:nvPr/>
          </p:nvSpPr>
          <p:spPr>
            <a:xfrm>
              <a:off x="11066535" y="5082280"/>
              <a:ext cx="422819" cy="422819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sp>
          <p:nvSpPr>
            <p:cNvPr id="602" name="TextBox 601">
              <a:extLst>
                <a:ext uri="{FF2B5EF4-FFF2-40B4-BE49-F238E27FC236}">
                  <a16:creationId xmlns:a16="http://schemas.microsoft.com/office/drawing/2014/main" id="{D58996A1-D32A-C5A5-1385-BEE410EDB38D}"/>
                </a:ext>
              </a:extLst>
            </p:cNvPr>
            <p:cNvSpPr txBox="1"/>
            <p:nvPr/>
          </p:nvSpPr>
          <p:spPr>
            <a:xfrm>
              <a:off x="11022978" y="5187778"/>
              <a:ext cx="552438" cy="2916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10%</a:t>
              </a:r>
            </a:p>
          </p:txBody>
        </p:sp>
      </p:grpSp>
      <p:sp>
        <p:nvSpPr>
          <p:cNvPr id="603" name="Rectangle 602">
            <a:extLst>
              <a:ext uri="{FF2B5EF4-FFF2-40B4-BE49-F238E27FC236}">
                <a16:creationId xmlns:a16="http://schemas.microsoft.com/office/drawing/2014/main" id="{A51157A1-F5BA-CA3D-6B90-3CA9C8A848B3}"/>
              </a:ext>
            </a:extLst>
          </p:cNvPr>
          <p:cNvSpPr/>
          <p:nvPr/>
        </p:nvSpPr>
        <p:spPr>
          <a:xfrm>
            <a:off x="3602957" y="3056778"/>
            <a:ext cx="1206367" cy="29763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F349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604" name="Rectangle 603">
            <a:extLst>
              <a:ext uri="{FF2B5EF4-FFF2-40B4-BE49-F238E27FC236}">
                <a16:creationId xmlns:a16="http://schemas.microsoft.com/office/drawing/2014/main" id="{03B5FB2E-70B3-57D7-1A05-743F23D4D6D3}"/>
              </a:ext>
            </a:extLst>
          </p:cNvPr>
          <p:cNvSpPr/>
          <p:nvPr/>
        </p:nvSpPr>
        <p:spPr>
          <a:xfrm>
            <a:off x="3602957" y="3399209"/>
            <a:ext cx="1206367" cy="29763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F349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605" name="Rectangle 604">
            <a:extLst>
              <a:ext uri="{FF2B5EF4-FFF2-40B4-BE49-F238E27FC236}">
                <a16:creationId xmlns:a16="http://schemas.microsoft.com/office/drawing/2014/main" id="{C91A69EB-743D-0260-9485-77473843ED36}"/>
              </a:ext>
            </a:extLst>
          </p:cNvPr>
          <p:cNvSpPr/>
          <p:nvPr/>
        </p:nvSpPr>
        <p:spPr>
          <a:xfrm>
            <a:off x="5032220" y="3056778"/>
            <a:ext cx="1206367" cy="29763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F349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606" name="Rectangle 605">
            <a:extLst>
              <a:ext uri="{FF2B5EF4-FFF2-40B4-BE49-F238E27FC236}">
                <a16:creationId xmlns:a16="http://schemas.microsoft.com/office/drawing/2014/main" id="{58F97F12-A5C9-872D-D1F5-DFDDE791216D}"/>
              </a:ext>
            </a:extLst>
          </p:cNvPr>
          <p:cNvSpPr/>
          <p:nvPr/>
        </p:nvSpPr>
        <p:spPr>
          <a:xfrm>
            <a:off x="5032220" y="3399209"/>
            <a:ext cx="1206367" cy="29763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F349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607" name="Rectangle 606">
            <a:extLst>
              <a:ext uri="{FF2B5EF4-FFF2-40B4-BE49-F238E27FC236}">
                <a16:creationId xmlns:a16="http://schemas.microsoft.com/office/drawing/2014/main" id="{125FC60C-7AF0-BF6D-5D88-D7C9D9F32573}"/>
              </a:ext>
            </a:extLst>
          </p:cNvPr>
          <p:cNvSpPr/>
          <p:nvPr/>
        </p:nvSpPr>
        <p:spPr>
          <a:xfrm>
            <a:off x="6483657" y="4251019"/>
            <a:ext cx="2576539" cy="29763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F349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608" name="Rectangle 607">
            <a:extLst>
              <a:ext uri="{FF2B5EF4-FFF2-40B4-BE49-F238E27FC236}">
                <a16:creationId xmlns:a16="http://schemas.microsoft.com/office/drawing/2014/main" id="{B0CAD6D2-5E46-04F9-1139-825536CCE4FF}"/>
              </a:ext>
            </a:extLst>
          </p:cNvPr>
          <p:cNvSpPr/>
          <p:nvPr/>
        </p:nvSpPr>
        <p:spPr>
          <a:xfrm>
            <a:off x="6483657" y="4593450"/>
            <a:ext cx="2576539" cy="29763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F349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609" name="Rectangle 608">
            <a:extLst>
              <a:ext uri="{FF2B5EF4-FFF2-40B4-BE49-F238E27FC236}">
                <a16:creationId xmlns:a16="http://schemas.microsoft.com/office/drawing/2014/main" id="{B0891BB9-EC51-CF12-2F55-F4372D504710}"/>
              </a:ext>
            </a:extLst>
          </p:cNvPr>
          <p:cNvSpPr/>
          <p:nvPr/>
        </p:nvSpPr>
        <p:spPr>
          <a:xfrm>
            <a:off x="7607300" y="3002937"/>
            <a:ext cx="1463095" cy="20880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F349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610" name="Rectangle 609">
            <a:extLst>
              <a:ext uri="{FF2B5EF4-FFF2-40B4-BE49-F238E27FC236}">
                <a16:creationId xmlns:a16="http://schemas.microsoft.com/office/drawing/2014/main" id="{EF685498-7C91-8797-FCC8-1C4162DBAC4D}"/>
              </a:ext>
            </a:extLst>
          </p:cNvPr>
          <p:cNvSpPr/>
          <p:nvPr/>
        </p:nvSpPr>
        <p:spPr>
          <a:xfrm>
            <a:off x="7607300" y="3253264"/>
            <a:ext cx="1463095" cy="20880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F349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611" name="Rectangle 610">
            <a:extLst>
              <a:ext uri="{FF2B5EF4-FFF2-40B4-BE49-F238E27FC236}">
                <a16:creationId xmlns:a16="http://schemas.microsoft.com/office/drawing/2014/main" id="{F00AB7FD-3DD7-77B6-BCE4-82159B550B74}"/>
              </a:ext>
            </a:extLst>
          </p:cNvPr>
          <p:cNvSpPr/>
          <p:nvPr/>
        </p:nvSpPr>
        <p:spPr>
          <a:xfrm>
            <a:off x="7607300" y="3503592"/>
            <a:ext cx="1463095" cy="20880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F349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612" name="TextBox 611">
            <a:extLst>
              <a:ext uri="{FF2B5EF4-FFF2-40B4-BE49-F238E27FC236}">
                <a16:creationId xmlns:a16="http://schemas.microsoft.com/office/drawing/2014/main" id="{E46036E0-9846-A9B7-9622-97A75BCEF6FC}"/>
              </a:ext>
            </a:extLst>
          </p:cNvPr>
          <p:cNvSpPr txBox="1"/>
          <p:nvPr/>
        </p:nvSpPr>
        <p:spPr>
          <a:xfrm>
            <a:off x="801479" y="3564462"/>
            <a:ext cx="1352980" cy="286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IT Human Resource</a:t>
            </a:r>
          </a:p>
        </p:txBody>
      </p:sp>
      <p:sp>
        <p:nvSpPr>
          <p:cNvPr id="613" name="TextBox 612">
            <a:extLst>
              <a:ext uri="{FF2B5EF4-FFF2-40B4-BE49-F238E27FC236}">
                <a16:creationId xmlns:a16="http://schemas.microsoft.com/office/drawing/2014/main" id="{FC1A085D-40D3-7E6F-24D6-0FDE6BFB3417}"/>
              </a:ext>
            </a:extLst>
          </p:cNvPr>
          <p:cNvSpPr txBox="1"/>
          <p:nvPr/>
        </p:nvSpPr>
        <p:spPr>
          <a:xfrm>
            <a:off x="944880" y="4493570"/>
            <a:ext cx="1215194" cy="286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Digital Leadership</a:t>
            </a:r>
          </a:p>
        </p:txBody>
      </p:sp>
      <p:sp>
        <p:nvSpPr>
          <p:cNvPr id="614" name="TextBox 613">
            <a:extLst>
              <a:ext uri="{FF2B5EF4-FFF2-40B4-BE49-F238E27FC236}">
                <a16:creationId xmlns:a16="http://schemas.microsoft.com/office/drawing/2014/main" id="{CCDCFFDC-53F5-6D87-B261-2967EB0799FD}"/>
              </a:ext>
            </a:extLst>
          </p:cNvPr>
          <p:cNvSpPr txBox="1"/>
          <p:nvPr/>
        </p:nvSpPr>
        <p:spPr>
          <a:xfrm>
            <a:off x="610577" y="5096915"/>
            <a:ext cx="1549497" cy="424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Training &amp; Development</a:t>
            </a:r>
          </a:p>
        </p:txBody>
      </p:sp>
      <p:sp>
        <p:nvSpPr>
          <p:cNvPr id="615" name="TextBox 614">
            <a:extLst>
              <a:ext uri="{FF2B5EF4-FFF2-40B4-BE49-F238E27FC236}">
                <a16:creationId xmlns:a16="http://schemas.microsoft.com/office/drawing/2014/main" id="{E4086410-2909-297B-2A40-7FB66E10DB4B}"/>
              </a:ext>
            </a:extLst>
          </p:cNvPr>
          <p:cNvSpPr txBox="1"/>
          <p:nvPr/>
        </p:nvSpPr>
        <p:spPr>
          <a:xfrm>
            <a:off x="1136603" y="5651340"/>
            <a:ext cx="1023471" cy="480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IT Competency</a:t>
            </a:r>
          </a:p>
        </p:txBody>
      </p:sp>
      <p:sp>
        <p:nvSpPr>
          <p:cNvPr id="616" name="TextBox 615">
            <a:extLst>
              <a:ext uri="{FF2B5EF4-FFF2-40B4-BE49-F238E27FC236}">
                <a16:creationId xmlns:a16="http://schemas.microsoft.com/office/drawing/2014/main" id="{6733206B-6419-F222-2270-EE35190A2DF8}"/>
              </a:ext>
            </a:extLst>
          </p:cNvPr>
          <p:cNvSpPr txBox="1"/>
          <p:nvPr/>
        </p:nvSpPr>
        <p:spPr>
          <a:xfrm>
            <a:off x="713250" y="4023182"/>
            <a:ext cx="1344152" cy="286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Certification</a:t>
            </a:r>
          </a:p>
        </p:txBody>
      </p:sp>
      <p:sp>
        <p:nvSpPr>
          <p:cNvPr id="617" name="TextBox 616">
            <a:extLst>
              <a:ext uri="{FF2B5EF4-FFF2-40B4-BE49-F238E27FC236}">
                <a16:creationId xmlns:a16="http://schemas.microsoft.com/office/drawing/2014/main" id="{8FA6FC6C-D461-5122-0B45-E1B5BDC9A5C7}"/>
              </a:ext>
            </a:extLst>
          </p:cNvPr>
          <p:cNvSpPr txBox="1"/>
          <p:nvPr/>
        </p:nvSpPr>
        <p:spPr>
          <a:xfrm>
            <a:off x="4100007" y="4320799"/>
            <a:ext cx="1652571" cy="286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Integrated Enterprise</a:t>
            </a:r>
          </a:p>
        </p:txBody>
      </p:sp>
      <p:sp>
        <p:nvSpPr>
          <p:cNvPr id="618" name="Rectangle 617">
            <a:extLst>
              <a:ext uri="{FF2B5EF4-FFF2-40B4-BE49-F238E27FC236}">
                <a16:creationId xmlns:a16="http://schemas.microsoft.com/office/drawing/2014/main" id="{A1E1A92B-FEE8-7DF3-545D-8FB03916A7AA}"/>
              </a:ext>
            </a:extLst>
          </p:cNvPr>
          <p:cNvSpPr/>
          <p:nvPr/>
        </p:nvSpPr>
        <p:spPr>
          <a:xfrm>
            <a:off x="3599716" y="5898719"/>
            <a:ext cx="1712764" cy="18000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F349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619" name="Rectangle 618">
            <a:extLst>
              <a:ext uri="{FF2B5EF4-FFF2-40B4-BE49-F238E27FC236}">
                <a16:creationId xmlns:a16="http://schemas.microsoft.com/office/drawing/2014/main" id="{44AD29A9-7383-F50B-1760-EF721E62968C}"/>
              </a:ext>
            </a:extLst>
          </p:cNvPr>
          <p:cNvSpPr/>
          <p:nvPr/>
        </p:nvSpPr>
        <p:spPr>
          <a:xfrm>
            <a:off x="3599716" y="5696523"/>
            <a:ext cx="1712764" cy="18000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F349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620" name="Rectangle 619">
            <a:extLst>
              <a:ext uri="{FF2B5EF4-FFF2-40B4-BE49-F238E27FC236}">
                <a16:creationId xmlns:a16="http://schemas.microsoft.com/office/drawing/2014/main" id="{8F07F059-AC26-1216-E678-772D3FD2061F}"/>
              </a:ext>
            </a:extLst>
          </p:cNvPr>
          <p:cNvSpPr/>
          <p:nvPr/>
        </p:nvSpPr>
        <p:spPr>
          <a:xfrm>
            <a:off x="3599716" y="5494326"/>
            <a:ext cx="1712764" cy="18000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F349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621" name="Rectangle 620">
            <a:extLst>
              <a:ext uri="{FF2B5EF4-FFF2-40B4-BE49-F238E27FC236}">
                <a16:creationId xmlns:a16="http://schemas.microsoft.com/office/drawing/2014/main" id="{8B8FF28C-57C4-1221-1E7B-E8FC7ABCDC78}"/>
              </a:ext>
            </a:extLst>
          </p:cNvPr>
          <p:cNvSpPr/>
          <p:nvPr/>
        </p:nvSpPr>
        <p:spPr>
          <a:xfrm>
            <a:off x="3599716" y="5292129"/>
            <a:ext cx="1712764" cy="18000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F349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622" name="TextBox 621">
            <a:extLst>
              <a:ext uri="{FF2B5EF4-FFF2-40B4-BE49-F238E27FC236}">
                <a16:creationId xmlns:a16="http://schemas.microsoft.com/office/drawing/2014/main" id="{E783CE3C-B104-23D6-5E04-746A1DC3C167}"/>
              </a:ext>
            </a:extLst>
          </p:cNvPr>
          <p:cNvSpPr txBox="1"/>
          <p:nvPr/>
        </p:nvSpPr>
        <p:spPr>
          <a:xfrm>
            <a:off x="3546256" y="2746163"/>
            <a:ext cx="1321245" cy="258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Service Provision</a:t>
            </a:r>
          </a:p>
        </p:txBody>
      </p:sp>
      <p:sp>
        <p:nvSpPr>
          <p:cNvPr id="623" name="TextBox 622">
            <a:extLst>
              <a:ext uri="{FF2B5EF4-FFF2-40B4-BE49-F238E27FC236}">
                <a16:creationId xmlns:a16="http://schemas.microsoft.com/office/drawing/2014/main" id="{E6D65BB9-B04F-7A34-BD76-D2DD1DC9928F}"/>
              </a:ext>
            </a:extLst>
          </p:cNvPr>
          <p:cNvSpPr txBox="1"/>
          <p:nvPr/>
        </p:nvSpPr>
        <p:spPr>
          <a:xfrm>
            <a:off x="4964558" y="2746163"/>
            <a:ext cx="1321245" cy="258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-40" normalizeH="0" baseline="0" noProof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Customer Experience</a:t>
            </a:r>
          </a:p>
        </p:txBody>
      </p:sp>
      <p:sp>
        <p:nvSpPr>
          <p:cNvPr id="624" name="TextBox 623">
            <a:extLst>
              <a:ext uri="{FF2B5EF4-FFF2-40B4-BE49-F238E27FC236}">
                <a16:creationId xmlns:a16="http://schemas.microsoft.com/office/drawing/2014/main" id="{B18E124B-8FFE-D1FB-5698-41C3380A6343}"/>
              </a:ext>
            </a:extLst>
          </p:cNvPr>
          <p:cNvSpPr txBox="1"/>
          <p:nvPr/>
        </p:nvSpPr>
        <p:spPr>
          <a:xfrm>
            <a:off x="6388893" y="3072031"/>
            <a:ext cx="1062187" cy="674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Promote for Using Digital Service</a:t>
            </a:r>
          </a:p>
        </p:txBody>
      </p:sp>
      <p:sp>
        <p:nvSpPr>
          <p:cNvPr id="625" name="TextBox 624">
            <a:extLst>
              <a:ext uri="{FF2B5EF4-FFF2-40B4-BE49-F238E27FC236}">
                <a16:creationId xmlns:a16="http://schemas.microsoft.com/office/drawing/2014/main" id="{45454E45-624F-1FDC-6725-11BE2B9987ED}"/>
              </a:ext>
            </a:extLst>
          </p:cNvPr>
          <p:cNvSpPr txBox="1"/>
          <p:nvPr/>
        </p:nvSpPr>
        <p:spPr>
          <a:xfrm>
            <a:off x="7545418" y="2746163"/>
            <a:ext cx="1582417" cy="258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defRPr sz="1400" b="1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Public Participation</a:t>
            </a:r>
          </a:p>
        </p:txBody>
      </p:sp>
      <p:sp>
        <p:nvSpPr>
          <p:cNvPr id="626" name="TextBox 625">
            <a:extLst>
              <a:ext uri="{FF2B5EF4-FFF2-40B4-BE49-F238E27FC236}">
                <a16:creationId xmlns:a16="http://schemas.microsoft.com/office/drawing/2014/main" id="{234E7602-4E07-AD20-B568-B3C6A504A3F6}"/>
              </a:ext>
            </a:extLst>
          </p:cNvPr>
          <p:cNvSpPr txBox="1"/>
          <p:nvPr/>
        </p:nvSpPr>
        <p:spPr>
          <a:xfrm>
            <a:off x="7904025" y="2976632"/>
            <a:ext cx="1206367" cy="258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defRPr sz="1400" b="1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e-Information</a:t>
            </a:r>
          </a:p>
        </p:txBody>
      </p:sp>
      <p:sp>
        <p:nvSpPr>
          <p:cNvPr id="627" name="TextBox 626">
            <a:extLst>
              <a:ext uri="{FF2B5EF4-FFF2-40B4-BE49-F238E27FC236}">
                <a16:creationId xmlns:a16="http://schemas.microsoft.com/office/drawing/2014/main" id="{679B6B37-FCAD-4F3B-A32E-215F9239E217}"/>
              </a:ext>
            </a:extLst>
          </p:cNvPr>
          <p:cNvSpPr txBox="1"/>
          <p:nvPr/>
        </p:nvSpPr>
        <p:spPr>
          <a:xfrm>
            <a:off x="7904025" y="3231483"/>
            <a:ext cx="1206367" cy="258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defRPr sz="1400" b="1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e-Consultation</a:t>
            </a:r>
          </a:p>
        </p:txBody>
      </p:sp>
      <p:sp>
        <p:nvSpPr>
          <p:cNvPr id="628" name="TextBox 627">
            <a:extLst>
              <a:ext uri="{FF2B5EF4-FFF2-40B4-BE49-F238E27FC236}">
                <a16:creationId xmlns:a16="http://schemas.microsoft.com/office/drawing/2014/main" id="{7FA140D4-8CA8-AF14-3937-B1A7D98AE686}"/>
              </a:ext>
            </a:extLst>
          </p:cNvPr>
          <p:cNvSpPr txBox="1"/>
          <p:nvPr/>
        </p:nvSpPr>
        <p:spPr>
          <a:xfrm>
            <a:off x="7913542" y="3479164"/>
            <a:ext cx="1196850" cy="258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defRPr sz="1400" b="1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e-Decision Making</a:t>
            </a:r>
          </a:p>
        </p:txBody>
      </p:sp>
      <p:sp>
        <p:nvSpPr>
          <p:cNvPr id="629" name="TextBox 628">
            <a:extLst>
              <a:ext uri="{FF2B5EF4-FFF2-40B4-BE49-F238E27FC236}">
                <a16:creationId xmlns:a16="http://schemas.microsoft.com/office/drawing/2014/main" id="{3209E916-61D1-A811-8CBE-FD5C758DA54F}"/>
              </a:ext>
            </a:extLst>
          </p:cNvPr>
          <p:cNvSpPr txBox="1"/>
          <p:nvPr/>
        </p:nvSpPr>
        <p:spPr>
          <a:xfrm>
            <a:off x="5312480" y="3050131"/>
            <a:ext cx="926107" cy="258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defRPr sz="1400" b="1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Usability</a:t>
            </a:r>
          </a:p>
        </p:txBody>
      </p:sp>
      <p:sp>
        <p:nvSpPr>
          <p:cNvPr id="630" name="TextBox 629">
            <a:extLst>
              <a:ext uri="{FF2B5EF4-FFF2-40B4-BE49-F238E27FC236}">
                <a16:creationId xmlns:a16="http://schemas.microsoft.com/office/drawing/2014/main" id="{B731463E-28C5-07A3-8298-B4B18DEF7620}"/>
              </a:ext>
            </a:extLst>
          </p:cNvPr>
          <p:cNvSpPr txBox="1"/>
          <p:nvPr/>
        </p:nvSpPr>
        <p:spPr>
          <a:xfrm>
            <a:off x="5312480" y="3405591"/>
            <a:ext cx="926107" cy="258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defRPr sz="1400" b="1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Channel</a:t>
            </a:r>
          </a:p>
        </p:txBody>
      </p:sp>
      <p:sp>
        <p:nvSpPr>
          <p:cNvPr id="631" name="TextBox 630">
            <a:extLst>
              <a:ext uri="{FF2B5EF4-FFF2-40B4-BE49-F238E27FC236}">
                <a16:creationId xmlns:a16="http://schemas.microsoft.com/office/drawing/2014/main" id="{371D33C7-850D-DB01-BE76-1D3069030541}"/>
              </a:ext>
            </a:extLst>
          </p:cNvPr>
          <p:cNvSpPr txBox="1"/>
          <p:nvPr/>
        </p:nvSpPr>
        <p:spPr>
          <a:xfrm>
            <a:off x="3859490" y="3020600"/>
            <a:ext cx="1021983" cy="376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defRPr sz="1400" b="1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Proportion of Digital Service</a:t>
            </a:r>
          </a:p>
        </p:txBody>
      </p:sp>
      <p:sp>
        <p:nvSpPr>
          <p:cNvPr id="632" name="TextBox 631">
            <a:extLst>
              <a:ext uri="{FF2B5EF4-FFF2-40B4-BE49-F238E27FC236}">
                <a16:creationId xmlns:a16="http://schemas.microsoft.com/office/drawing/2014/main" id="{6C401688-8B2F-FE84-B20A-42C34211175A}"/>
              </a:ext>
            </a:extLst>
          </p:cNvPr>
          <p:cNvSpPr txBox="1"/>
          <p:nvPr/>
        </p:nvSpPr>
        <p:spPr>
          <a:xfrm>
            <a:off x="3834248" y="3369974"/>
            <a:ext cx="1072467" cy="376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defRPr sz="1400" b="1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Digital Service</a:t>
            </a:r>
          </a:p>
          <a:p>
            <a:pPr marL="0" marR="0" lvl="0" indent="0" algn="ctr" defTabSz="914377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Facilitation</a:t>
            </a:r>
          </a:p>
        </p:txBody>
      </p:sp>
      <p:sp>
        <p:nvSpPr>
          <p:cNvPr id="633" name="TextBox 632">
            <a:extLst>
              <a:ext uri="{FF2B5EF4-FFF2-40B4-BE49-F238E27FC236}">
                <a16:creationId xmlns:a16="http://schemas.microsoft.com/office/drawing/2014/main" id="{98199244-AE65-0E46-26AB-555FF97721FF}"/>
              </a:ext>
            </a:extLst>
          </p:cNvPr>
          <p:cNvSpPr txBox="1"/>
          <p:nvPr/>
        </p:nvSpPr>
        <p:spPr>
          <a:xfrm>
            <a:off x="6390404" y="3913023"/>
            <a:ext cx="2736527" cy="286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Process Optimization</a:t>
            </a:r>
          </a:p>
        </p:txBody>
      </p:sp>
      <p:sp>
        <p:nvSpPr>
          <p:cNvPr id="634" name="TextBox 633">
            <a:extLst>
              <a:ext uri="{FF2B5EF4-FFF2-40B4-BE49-F238E27FC236}">
                <a16:creationId xmlns:a16="http://schemas.microsoft.com/office/drawing/2014/main" id="{37678412-A710-9C08-4DC5-CE64AE2F7EFB}"/>
              </a:ext>
            </a:extLst>
          </p:cNvPr>
          <p:cNvSpPr txBox="1"/>
          <p:nvPr/>
        </p:nvSpPr>
        <p:spPr>
          <a:xfrm>
            <a:off x="7072748" y="4277015"/>
            <a:ext cx="1324966" cy="286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Administration</a:t>
            </a:r>
          </a:p>
        </p:txBody>
      </p:sp>
      <p:sp>
        <p:nvSpPr>
          <p:cNvPr id="635" name="TextBox 634">
            <a:extLst>
              <a:ext uri="{FF2B5EF4-FFF2-40B4-BE49-F238E27FC236}">
                <a16:creationId xmlns:a16="http://schemas.microsoft.com/office/drawing/2014/main" id="{8EF043CA-52F4-D393-FED0-9A2A739B4CB9}"/>
              </a:ext>
            </a:extLst>
          </p:cNvPr>
          <p:cNvSpPr txBox="1"/>
          <p:nvPr/>
        </p:nvSpPr>
        <p:spPr>
          <a:xfrm>
            <a:off x="6739982" y="4682560"/>
            <a:ext cx="2022370" cy="254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Platform for Collaboration</a:t>
            </a:r>
          </a:p>
        </p:txBody>
      </p:sp>
      <p:sp>
        <p:nvSpPr>
          <p:cNvPr id="636" name="TextBox 635">
            <a:extLst>
              <a:ext uri="{FF2B5EF4-FFF2-40B4-BE49-F238E27FC236}">
                <a16:creationId xmlns:a16="http://schemas.microsoft.com/office/drawing/2014/main" id="{6DCEF4A4-8946-A434-5BCA-6F955D34EA0C}"/>
              </a:ext>
            </a:extLst>
          </p:cNvPr>
          <p:cNvSpPr txBox="1"/>
          <p:nvPr/>
        </p:nvSpPr>
        <p:spPr>
          <a:xfrm>
            <a:off x="4002472" y="5249775"/>
            <a:ext cx="1363468" cy="258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Hardware</a:t>
            </a:r>
          </a:p>
        </p:txBody>
      </p:sp>
      <p:sp>
        <p:nvSpPr>
          <p:cNvPr id="637" name="TextBox 636">
            <a:extLst>
              <a:ext uri="{FF2B5EF4-FFF2-40B4-BE49-F238E27FC236}">
                <a16:creationId xmlns:a16="http://schemas.microsoft.com/office/drawing/2014/main" id="{119CD5C4-E0D3-7A35-BF0F-F39EFF928391}"/>
              </a:ext>
            </a:extLst>
          </p:cNvPr>
          <p:cNvSpPr txBox="1"/>
          <p:nvPr/>
        </p:nvSpPr>
        <p:spPr>
          <a:xfrm>
            <a:off x="4002472" y="5447128"/>
            <a:ext cx="1363468" cy="258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Software</a:t>
            </a:r>
          </a:p>
        </p:txBody>
      </p:sp>
      <p:sp>
        <p:nvSpPr>
          <p:cNvPr id="638" name="TextBox 637">
            <a:extLst>
              <a:ext uri="{FF2B5EF4-FFF2-40B4-BE49-F238E27FC236}">
                <a16:creationId xmlns:a16="http://schemas.microsoft.com/office/drawing/2014/main" id="{7102D77E-8FF8-23A0-AC85-C951F9EEA910}"/>
              </a:ext>
            </a:extLst>
          </p:cNvPr>
          <p:cNvSpPr txBox="1"/>
          <p:nvPr/>
        </p:nvSpPr>
        <p:spPr>
          <a:xfrm>
            <a:off x="4002472" y="5659821"/>
            <a:ext cx="1363468" cy="258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Network</a:t>
            </a:r>
          </a:p>
        </p:txBody>
      </p:sp>
      <p:pic>
        <p:nvPicPr>
          <p:cNvPr id="639" name="Picture 638" descr="Shape&#10;&#10;Description automatically generated with low confidence">
            <a:extLst>
              <a:ext uri="{FF2B5EF4-FFF2-40B4-BE49-F238E27FC236}">
                <a16:creationId xmlns:a16="http://schemas.microsoft.com/office/drawing/2014/main" id="{59F4FB90-C16B-A4D0-709C-C91D96AD405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rgbClr val="0F3492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53" y="2012241"/>
            <a:ext cx="432000" cy="432000"/>
          </a:xfrm>
          <a:prstGeom prst="rect">
            <a:avLst/>
          </a:prstGeom>
        </p:spPr>
      </p:pic>
      <p:pic>
        <p:nvPicPr>
          <p:cNvPr id="640" name="Picture 639" descr="Shape&#10;&#10;Description automatically generated with low confidence">
            <a:extLst>
              <a:ext uri="{FF2B5EF4-FFF2-40B4-BE49-F238E27FC236}">
                <a16:creationId xmlns:a16="http://schemas.microsoft.com/office/drawing/2014/main" id="{84C3861D-FD18-07BC-FA9D-1CFA14DD4F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701" y="2814664"/>
            <a:ext cx="432000" cy="432000"/>
          </a:xfrm>
          <a:prstGeom prst="rect">
            <a:avLst/>
          </a:prstGeom>
        </p:spPr>
      </p:pic>
      <p:pic>
        <p:nvPicPr>
          <p:cNvPr id="641" name="Picture 640" descr="Shape&#10;&#10;Description automatically generated with low confidence">
            <a:extLst>
              <a:ext uri="{FF2B5EF4-FFF2-40B4-BE49-F238E27FC236}">
                <a16:creationId xmlns:a16="http://schemas.microsoft.com/office/drawing/2014/main" id="{B24ED93C-2D89-BC54-2676-3AFCCFD5D6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06" y="2767768"/>
            <a:ext cx="432000" cy="432000"/>
          </a:xfrm>
          <a:prstGeom prst="rect">
            <a:avLst/>
          </a:prstGeom>
        </p:spPr>
      </p:pic>
      <p:pic>
        <p:nvPicPr>
          <p:cNvPr id="642" name="Picture 641" descr="Shape&#10;&#10;Description automatically generated with low confidence">
            <a:extLst>
              <a:ext uri="{FF2B5EF4-FFF2-40B4-BE49-F238E27FC236}">
                <a16:creationId xmlns:a16="http://schemas.microsoft.com/office/drawing/2014/main" id="{B023EF3A-DFBA-DD89-4B21-EC1FD713FBA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rgbClr val="0F3492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701" y="5121838"/>
            <a:ext cx="432000" cy="432000"/>
          </a:xfrm>
          <a:prstGeom prst="rect">
            <a:avLst/>
          </a:prstGeom>
        </p:spPr>
      </p:pic>
      <p:grpSp>
        <p:nvGrpSpPr>
          <p:cNvPr id="643" name="Group 642">
            <a:extLst>
              <a:ext uri="{FF2B5EF4-FFF2-40B4-BE49-F238E27FC236}">
                <a16:creationId xmlns:a16="http://schemas.microsoft.com/office/drawing/2014/main" id="{1FABE511-9157-FC94-1C5D-0628B0BE2553}"/>
              </a:ext>
            </a:extLst>
          </p:cNvPr>
          <p:cNvGrpSpPr/>
          <p:nvPr/>
        </p:nvGrpSpPr>
        <p:grpSpPr>
          <a:xfrm>
            <a:off x="2730891" y="3990965"/>
            <a:ext cx="456208" cy="419723"/>
            <a:chOff x="2811466" y="4024557"/>
            <a:chExt cx="419706" cy="386141"/>
          </a:xfrm>
        </p:grpSpPr>
        <p:pic>
          <p:nvPicPr>
            <p:cNvPr id="644" name="Picture 643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0FC06F20-422B-4D3A-4A78-018E383A0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rgbClr val="0F3492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1172" y="4050698"/>
              <a:ext cx="360000" cy="360000"/>
            </a:xfrm>
            <a:prstGeom prst="rect">
              <a:avLst/>
            </a:prstGeom>
          </p:spPr>
        </p:pic>
        <p:pic>
          <p:nvPicPr>
            <p:cNvPr id="645" name="Graphic 644" descr="Database with solid fill">
              <a:extLst>
                <a:ext uri="{FF2B5EF4-FFF2-40B4-BE49-F238E27FC236}">
                  <a16:creationId xmlns:a16="http://schemas.microsoft.com/office/drawing/2014/main" id="{DC644689-1A14-2344-41C0-F14C36CFD9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rgbClr val="0F3492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941348" y="4024557"/>
              <a:ext cx="135228" cy="135228"/>
            </a:xfrm>
            <a:prstGeom prst="rect">
              <a:avLst/>
            </a:prstGeom>
          </p:spPr>
        </p:pic>
        <p:pic>
          <p:nvPicPr>
            <p:cNvPr id="646" name="Picture 645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1CF68C55-834C-DF37-2BF3-79DA3FC06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rgbClr val="0F3492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1466" y="4069855"/>
              <a:ext cx="104962" cy="104962"/>
            </a:xfrm>
            <a:prstGeom prst="rect">
              <a:avLst/>
            </a:prstGeom>
          </p:spPr>
        </p:pic>
      </p:grpSp>
      <p:sp>
        <p:nvSpPr>
          <p:cNvPr id="647" name="Rectangle 646">
            <a:extLst>
              <a:ext uri="{FF2B5EF4-FFF2-40B4-BE49-F238E27FC236}">
                <a16:creationId xmlns:a16="http://schemas.microsoft.com/office/drawing/2014/main" id="{BB73A8F7-2660-E6B3-714F-E3E7CFF53778}"/>
              </a:ext>
            </a:extLst>
          </p:cNvPr>
          <p:cNvSpPr/>
          <p:nvPr/>
        </p:nvSpPr>
        <p:spPr>
          <a:xfrm>
            <a:off x="4127758" y="2128363"/>
            <a:ext cx="1595873" cy="36576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F349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648" name="TextBox 647">
            <a:extLst>
              <a:ext uri="{FF2B5EF4-FFF2-40B4-BE49-F238E27FC236}">
                <a16:creationId xmlns:a16="http://schemas.microsoft.com/office/drawing/2014/main" id="{1B8361B7-D55A-922F-42F0-11662B3FF78C}"/>
              </a:ext>
            </a:extLst>
          </p:cNvPr>
          <p:cNvSpPr txBox="1"/>
          <p:nvPr/>
        </p:nvSpPr>
        <p:spPr>
          <a:xfrm>
            <a:off x="4180187" y="2132086"/>
            <a:ext cx="1472347" cy="405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Legal &amp; Regulatory Mechanism</a:t>
            </a:r>
          </a:p>
        </p:txBody>
      </p:sp>
      <p:sp>
        <p:nvSpPr>
          <p:cNvPr id="649" name="Rectangle 648">
            <a:extLst>
              <a:ext uri="{FF2B5EF4-FFF2-40B4-BE49-F238E27FC236}">
                <a16:creationId xmlns:a16="http://schemas.microsoft.com/office/drawing/2014/main" id="{481B528C-78B2-0CC7-91DC-F0D439C4BE06}"/>
              </a:ext>
            </a:extLst>
          </p:cNvPr>
          <p:cNvSpPr/>
          <p:nvPr/>
        </p:nvSpPr>
        <p:spPr>
          <a:xfrm>
            <a:off x="713250" y="3680780"/>
            <a:ext cx="379492" cy="234998"/>
          </a:xfrm>
          <a:prstGeom prst="rect">
            <a:avLst/>
          </a:prstGeom>
          <a:solidFill>
            <a:srgbClr val="D0D7E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F3492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2%</a:t>
            </a:r>
          </a:p>
        </p:txBody>
      </p:sp>
      <p:sp>
        <p:nvSpPr>
          <p:cNvPr id="650" name="Rectangle 649">
            <a:extLst>
              <a:ext uri="{FF2B5EF4-FFF2-40B4-BE49-F238E27FC236}">
                <a16:creationId xmlns:a16="http://schemas.microsoft.com/office/drawing/2014/main" id="{85ABEDB6-CF26-A1DC-711A-B13D0D556F7C}"/>
              </a:ext>
            </a:extLst>
          </p:cNvPr>
          <p:cNvSpPr/>
          <p:nvPr/>
        </p:nvSpPr>
        <p:spPr>
          <a:xfrm>
            <a:off x="713250" y="4633697"/>
            <a:ext cx="379492" cy="234998"/>
          </a:xfrm>
          <a:prstGeom prst="rect">
            <a:avLst/>
          </a:prstGeom>
          <a:solidFill>
            <a:srgbClr val="D0D7E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F3492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4%</a:t>
            </a:r>
          </a:p>
        </p:txBody>
      </p:sp>
      <p:sp>
        <p:nvSpPr>
          <p:cNvPr id="651" name="Rectangle 650">
            <a:extLst>
              <a:ext uri="{FF2B5EF4-FFF2-40B4-BE49-F238E27FC236}">
                <a16:creationId xmlns:a16="http://schemas.microsoft.com/office/drawing/2014/main" id="{17DC7B48-1668-B754-9F11-DA48ED2354A5}"/>
              </a:ext>
            </a:extLst>
          </p:cNvPr>
          <p:cNvSpPr/>
          <p:nvPr/>
        </p:nvSpPr>
        <p:spPr>
          <a:xfrm>
            <a:off x="713250" y="5220772"/>
            <a:ext cx="379492" cy="234998"/>
          </a:xfrm>
          <a:prstGeom prst="rect">
            <a:avLst/>
          </a:prstGeom>
          <a:solidFill>
            <a:srgbClr val="D0D7E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F3492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7%</a:t>
            </a:r>
          </a:p>
        </p:txBody>
      </p:sp>
      <p:sp>
        <p:nvSpPr>
          <p:cNvPr id="652" name="Rectangle 651">
            <a:extLst>
              <a:ext uri="{FF2B5EF4-FFF2-40B4-BE49-F238E27FC236}">
                <a16:creationId xmlns:a16="http://schemas.microsoft.com/office/drawing/2014/main" id="{25A65E05-F776-9957-EBF3-398F2C84269E}"/>
              </a:ext>
            </a:extLst>
          </p:cNvPr>
          <p:cNvSpPr/>
          <p:nvPr/>
        </p:nvSpPr>
        <p:spPr>
          <a:xfrm>
            <a:off x="713250" y="5776523"/>
            <a:ext cx="379492" cy="234998"/>
          </a:xfrm>
          <a:prstGeom prst="rect">
            <a:avLst/>
          </a:prstGeom>
          <a:solidFill>
            <a:srgbClr val="D0D7E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F3492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7%</a:t>
            </a:r>
          </a:p>
        </p:txBody>
      </p:sp>
      <p:sp>
        <p:nvSpPr>
          <p:cNvPr id="653" name="Rectangle 652">
            <a:extLst>
              <a:ext uri="{FF2B5EF4-FFF2-40B4-BE49-F238E27FC236}">
                <a16:creationId xmlns:a16="http://schemas.microsoft.com/office/drawing/2014/main" id="{C2CA1394-716C-D93C-227D-A023CADB28DC}"/>
              </a:ext>
            </a:extLst>
          </p:cNvPr>
          <p:cNvSpPr/>
          <p:nvPr/>
        </p:nvSpPr>
        <p:spPr>
          <a:xfrm>
            <a:off x="3643314" y="3085961"/>
            <a:ext cx="301686" cy="234998"/>
          </a:xfrm>
          <a:prstGeom prst="rect">
            <a:avLst/>
          </a:prstGeom>
          <a:solidFill>
            <a:srgbClr val="D0D7E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>
              <a:ln>
                <a:noFill/>
              </a:ln>
              <a:solidFill>
                <a:srgbClr val="0F3492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654" name="Rectangle 653">
            <a:extLst>
              <a:ext uri="{FF2B5EF4-FFF2-40B4-BE49-F238E27FC236}">
                <a16:creationId xmlns:a16="http://schemas.microsoft.com/office/drawing/2014/main" id="{E940B851-6138-0267-677D-4FD4761868A3}"/>
              </a:ext>
            </a:extLst>
          </p:cNvPr>
          <p:cNvSpPr/>
          <p:nvPr/>
        </p:nvSpPr>
        <p:spPr>
          <a:xfrm>
            <a:off x="3642582" y="3428487"/>
            <a:ext cx="302418" cy="234998"/>
          </a:xfrm>
          <a:prstGeom prst="rect">
            <a:avLst/>
          </a:prstGeom>
          <a:solidFill>
            <a:srgbClr val="D0D7E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>
              <a:ln>
                <a:noFill/>
              </a:ln>
              <a:solidFill>
                <a:srgbClr val="0F3492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655" name="Rectangle 654">
            <a:extLst>
              <a:ext uri="{FF2B5EF4-FFF2-40B4-BE49-F238E27FC236}">
                <a16:creationId xmlns:a16="http://schemas.microsoft.com/office/drawing/2014/main" id="{A66ABAEC-4618-C7CE-49CF-3FF68C05B9DC}"/>
              </a:ext>
            </a:extLst>
          </p:cNvPr>
          <p:cNvSpPr/>
          <p:nvPr/>
        </p:nvSpPr>
        <p:spPr>
          <a:xfrm>
            <a:off x="7626509" y="3016633"/>
            <a:ext cx="334486" cy="181358"/>
          </a:xfrm>
          <a:prstGeom prst="rect">
            <a:avLst/>
          </a:prstGeom>
          <a:solidFill>
            <a:srgbClr val="D0D7E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0" cap="none" spc="0" normalizeH="0" baseline="0" noProof="0">
              <a:ln>
                <a:noFill/>
              </a:ln>
              <a:solidFill>
                <a:srgbClr val="0F3492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656" name="Rectangle 655">
            <a:extLst>
              <a:ext uri="{FF2B5EF4-FFF2-40B4-BE49-F238E27FC236}">
                <a16:creationId xmlns:a16="http://schemas.microsoft.com/office/drawing/2014/main" id="{E397FD43-ABAE-81C3-39C4-413A4424F5B0}"/>
              </a:ext>
            </a:extLst>
          </p:cNvPr>
          <p:cNvSpPr/>
          <p:nvPr/>
        </p:nvSpPr>
        <p:spPr>
          <a:xfrm>
            <a:off x="7626509" y="3268109"/>
            <a:ext cx="334486" cy="180233"/>
          </a:xfrm>
          <a:prstGeom prst="rect">
            <a:avLst/>
          </a:prstGeom>
          <a:solidFill>
            <a:srgbClr val="D0D7E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0" cap="none" spc="0" normalizeH="0" baseline="0" noProof="0">
              <a:ln>
                <a:noFill/>
              </a:ln>
              <a:solidFill>
                <a:srgbClr val="0F3492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657" name="Rectangle 656">
            <a:extLst>
              <a:ext uri="{FF2B5EF4-FFF2-40B4-BE49-F238E27FC236}">
                <a16:creationId xmlns:a16="http://schemas.microsoft.com/office/drawing/2014/main" id="{37A7DF08-7043-CE4A-B7C0-1550C70959FE}"/>
              </a:ext>
            </a:extLst>
          </p:cNvPr>
          <p:cNvSpPr/>
          <p:nvPr/>
        </p:nvSpPr>
        <p:spPr>
          <a:xfrm>
            <a:off x="7626509" y="3521203"/>
            <a:ext cx="334486" cy="175966"/>
          </a:xfrm>
          <a:prstGeom prst="rect">
            <a:avLst/>
          </a:prstGeom>
          <a:solidFill>
            <a:srgbClr val="D0D7E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0" cap="none" spc="0" normalizeH="0" baseline="0" noProof="0">
              <a:ln>
                <a:noFill/>
              </a:ln>
              <a:solidFill>
                <a:srgbClr val="0F3492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658" name="TextBox 657">
            <a:extLst>
              <a:ext uri="{FF2B5EF4-FFF2-40B4-BE49-F238E27FC236}">
                <a16:creationId xmlns:a16="http://schemas.microsoft.com/office/drawing/2014/main" id="{1CE5D39A-87F9-7032-0B43-E048A386ED39}"/>
              </a:ext>
            </a:extLst>
          </p:cNvPr>
          <p:cNvSpPr txBox="1"/>
          <p:nvPr/>
        </p:nvSpPr>
        <p:spPr>
          <a:xfrm>
            <a:off x="7588847" y="2963998"/>
            <a:ext cx="4038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defRPr sz="1400" b="1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F3492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2%</a:t>
            </a:r>
          </a:p>
        </p:txBody>
      </p:sp>
      <p:sp>
        <p:nvSpPr>
          <p:cNvPr id="659" name="TextBox 658">
            <a:extLst>
              <a:ext uri="{FF2B5EF4-FFF2-40B4-BE49-F238E27FC236}">
                <a16:creationId xmlns:a16="http://schemas.microsoft.com/office/drawing/2014/main" id="{4EB3F512-4AED-1216-D068-FE00620654F9}"/>
              </a:ext>
            </a:extLst>
          </p:cNvPr>
          <p:cNvSpPr txBox="1"/>
          <p:nvPr/>
        </p:nvSpPr>
        <p:spPr>
          <a:xfrm>
            <a:off x="7588847" y="3212532"/>
            <a:ext cx="4038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defRPr sz="1400" b="1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F3492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3%</a:t>
            </a:r>
          </a:p>
        </p:txBody>
      </p:sp>
      <p:sp>
        <p:nvSpPr>
          <p:cNvPr id="660" name="TextBox 659">
            <a:extLst>
              <a:ext uri="{FF2B5EF4-FFF2-40B4-BE49-F238E27FC236}">
                <a16:creationId xmlns:a16="http://schemas.microsoft.com/office/drawing/2014/main" id="{917E56A9-C43B-D916-3A04-054CEC0B6EBB}"/>
              </a:ext>
            </a:extLst>
          </p:cNvPr>
          <p:cNvSpPr txBox="1"/>
          <p:nvPr/>
        </p:nvSpPr>
        <p:spPr>
          <a:xfrm>
            <a:off x="7588847" y="3464532"/>
            <a:ext cx="4038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defRPr sz="1400" b="1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F3492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4%</a:t>
            </a:r>
          </a:p>
        </p:txBody>
      </p:sp>
      <p:sp>
        <p:nvSpPr>
          <p:cNvPr id="661" name="TextBox 660">
            <a:extLst>
              <a:ext uri="{FF2B5EF4-FFF2-40B4-BE49-F238E27FC236}">
                <a16:creationId xmlns:a16="http://schemas.microsoft.com/office/drawing/2014/main" id="{E2DE6D88-C0AC-8DD5-4021-003AEFF1190B}"/>
              </a:ext>
            </a:extLst>
          </p:cNvPr>
          <p:cNvSpPr txBox="1"/>
          <p:nvPr/>
        </p:nvSpPr>
        <p:spPr>
          <a:xfrm>
            <a:off x="3589684" y="3402802"/>
            <a:ext cx="4038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defRPr sz="1400" b="1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F3492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8%</a:t>
            </a:r>
          </a:p>
        </p:txBody>
      </p:sp>
      <p:sp>
        <p:nvSpPr>
          <p:cNvPr id="662" name="Rectangle 661">
            <a:extLst>
              <a:ext uri="{FF2B5EF4-FFF2-40B4-BE49-F238E27FC236}">
                <a16:creationId xmlns:a16="http://schemas.microsoft.com/office/drawing/2014/main" id="{765E1716-2E75-7A62-B069-33F103B0D108}"/>
              </a:ext>
            </a:extLst>
          </p:cNvPr>
          <p:cNvSpPr/>
          <p:nvPr/>
        </p:nvSpPr>
        <p:spPr>
          <a:xfrm>
            <a:off x="5066567" y="3083468"/>
            <a:ext cx="301686" cy="234998"/>
          </a:xfrm>
          <a:prstGeom prst="rect">
            <a:avLst/>
          </a:prstGeom>
          <a:solidFill>
            <a:srgbClr val="D0D7E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>
              <a:ln>
                <a:noFill/>
              </a:ln>
              <a:solidFill>
                <a:srgbClr val="0F3492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663" name="TextBox 662">
            <a:extLst>
              <a:ext uri="{FF2B5EF4-FFF2-40B4-BE49-F238E27FC236}">
                <a16:creationId xmlns:a16="http://schemas.microsoft.com/office/drawing/2014/main" id="{BA4921A3-F6D4-0B89-2CAB-C831D6B92BA9}"/>
              </a:ext>
            </a:extLst>
          </p:cNvPr>
          <p:cNvSpPr txBox="1"/>
          <p:nvPr/>
        </p:nvSpPr>
        <p:spPr>
          <a:xfrm>
            <a:off x="3589684" y="3055104"/>
            <a:ext cx="4038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defRPr sz="1400" b="1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F3492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5%</a:t>
            </a:r>
          </a:p>
        </p:txBody>
      </p:sp>
      <p:sp>
        <p:nvSpPr>
          <p:cNvPr id="664" name="Rectangle 663">
            <a:extLst>
              <a:ext uri="{FF2B5EF4-FFF2-40B4-BE49-F238E27FC236}">
                <a16:creationId xmlns:a16="http://schemas.microsoft.com/office/drawing/2014/main" id="{5F62022A-5E55-9411-60E3-3EBA59F679B8}"/>
              </a:ext>
            </a:extLst>
          </p:cNvPr>
          <p:cNvSpPr/>
          <p:nvPr/>
        </p:nvSpPr>
        <p:spPr>
          <a:xfrm>
            <a:off x="5069106" y="3430525"/>
            <a:ext cx="301686" cy="234998"/>
          </a:xfrm>
          <a:prstGeom prst="rect">
            <a:avLst/>
          </a:prstGeom>
          <a:solidFill>
            <a:srgbClr val="D0D7E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>
              <a:ln>
                <a:noFill/>
              </a:ln>
              <a:solidFill>
                <a:srgbClr val="0F3492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665" name="TextBox 664">
            <a:extLst>
              <a:ext uri="{FF2B5EF4-FFF2-40B4-BE49-F238E27FC236}">
                <a16:creationId xmlns:a16="http://schemas.microsoft.com/office/drawing/2014/main" id="{071F8707-D978-90D4-B5EA-3E0056DA64D8}"/>
              </a:ext>
            </a:extLst>
          </p:cNvPr>
          <p:cNvSpPr txBox="1"/>
          <p:nvPr/>
        </p:nvSpPr>
        <p:spPr>
          <a:xfrm>
            <a:off x="5011034" y="3405953"/>
            <a:ext cx="4038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defRPr sz="1400" b="1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F3492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2%</a:t>
            </a:r>
          </a:p>
        </p:txBody>
      </p:sp>
      <p:sp>
        <p:nvSpPr>
          <p:cNvPr id="666" name="TextBox 665">
            <a:extLst>
              <a:ext uri="{FF2B5EF4-FFF2-40B4-BE49-F238E27FC236}">
                <a16:creationId xmlns:a16="http://schemas.microsoft.com/office/drawing/2014/main" id="{5FC43C1C-80AE-C67D-17C8-47560EBD121A}"/>
              </a:ext>
            </a:extLst>
          </p:cNvPr>
          <p:cNvSpPr txBox="1"/>
          <p:nvPr/>
        </p:nvSpPr>
        <p:spPr>
          <a:xfrm>
            <a:off x="5018026" y="3061542"/>
            <a:ext cx="4038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defRPr sz="1400" b="1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F3492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3%</a:t>
            </a:r>
          </a:p>
        </p:txBody>
      </p:sp>
      <p:sp>
        <p:nvSpPr>
          <p:cNvPr id="667" name="Rectangle 666">
            <a:extLst>
              <a:ext uri="{FF2B5EF4-FFF2-40B4-BE49-F238E27FC236}">
                <a16:creationId xmlns:a16="http://schemas.microsoft.com/office/drawing/2014/main" id="{B78EF902-020B-6494-C019-742857824861}"/>
              </a:ext>
            </a:extLst>
          </p:cNvPr>
          <p:cNvSpPr/>
          <p:nvPr/>
        </p:nvSpPr>
        <p:spPr>
          <a:xfrm>
            <a:off x="3627643" y="5312529"/>
            <a:ext cx="377061" cy="139227"/>
          </a:xfrm>
          <a:prstGeom prst="rect">
            <a:avLst/>
          </a:prstGeom>
          <a:solidFill>
            <a:srgbClr val="D0D7E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>
              <a:ln>
                <a:noFill/>
              </a:ln>
              <a:solidFill>
                <a:srgbClr val="0F3492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668" name="Rectangle 667">
            <a:extLst>
              <a:ext uri="{FF2B5EF4-FFF2-40B4-BE49-F238E27FC236}">
                <a16:creationId xmlns:a16="http://schemas.microsoft.com/office/drawing/2014/main" id="{53970160-D242-99E4-240D-6349D5FF8D4A}"/>
              </a:ext>
            </a:extLst>
          </p:cNvPr>
          <p:cNvSpPr/>
          <p:nvPr/>
        </p:nvSpPr>
        <p:spPr>
          <a:xfrm>
            <a:off x="3627643" y="5516046"/>
            <a:ext cx="377061" cy="139227"/>
          </a:xfrm>
          <a:prstGeom prst="rect">
            <a:avLst/>
          </a:prstGeom>
          <a:solidFill>
            <a:srgbClr val="D0D7E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>
              <a:ln>
                <a:noFill/>
              </a:ln>
              <a:solidFill>
                <a:srgbClr val="0F3492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669" name="Rectangle 668">
            <a:extLst>
              <a:ext uri="{FF2B5EF4-FFF2-40B4-BE49-F238E27FC236}">
                <a16:creationId xmlns:a16="http://schemas.microsoft.com/office/drawing/2014/main" id="{D18BECFC-8F5B-41D4-2808-AC0E21BAE9BD}"/>
              </a:ext>
            </a:extLst>
          </p:cNvPr>
          <p:cNvSpPr/>
          <p:nvPr/>
        </p:nvSpPr>
        <p:spPr>
          <a:xfrm>
            <a:off x="3627643" y="5719563"/>
            <a:ext cx="377061" cy="139227"/>
          </a:xfrm>
          <a:prstGeom prst="rect">
            <a:avLst/>
          </a:prstGeom>
          <a:solidFill>
            <a:srgbClr val="D0D7E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>
              <a:ln>
                <a:noFill/>
              </a:ln>
              <a:solidFill>
                <a:srgbClr val="0F3492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670" name="Rectangle 669">
            <a:extLst>
              <a:ext uri="{FF2B5EF4-FFF2-40B4-BE49-F238E27FC236}">
                <a16:creationId xmlns:a16="http://schemas.microsoft.com/office/drawing/2014/main" id="{2813CC1A-065F-0152-B890-C2AE6933ACDE}"/>
              </a:ext>
            </a:extLst>
          </p:cNvPr>
          <p:cNvSpPr/>
          <p:nvPr/>
        </p:nvSpPr>
        <p:spPr>
          <a:xfrm>
            <a:off x="3625411" y="5923081"/>
            <a:ext cx="377061" cy="139227"/>
          </a:xfrm>
          <a:prstGeom prst="rect">
            <a:avLst/>
          </a:prstGeom>
          <a:solidFill>
            <a:srgbClr val="D0D7E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>
              <a:ln>
                <a:noFill/>
              </a:ln>
              <a:solidFill>
                <a:srgbClr val="0F3492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671" name="TextBox 670">
            <a:extLst>
              <a:ext uri="{FF2B5EF4-FFF2-40B4-BE49-F238E27FC236}">
                <a16:creationId xmlns:a16="http://schemas.microsoft.com/office/drawing/2014/main" id="{9E4D2678-84BC-CDC1-D71D-87B36477A436}"/>
              </a:ext>
            </a:extLst>
          </p:cNvPr>
          <p:cNvSpPr txBox="1"/>
          <p:nvPr/>
        </p:nvSpPr>
        <p:spPr>
          <a:xfrm>
            <a:off x="3609712" y="5234243"/>
            <a:ext cx="4038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defRPr sz="1400" b="1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F3492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1%</a:t>
            </a:r>
          </a:p>
        </p:txBody>
      </p:sp>
      <p:sp>
        <p:nvSpPr>
          <p:cNvPr id="672" name="TextBox 671">
            <a:extLst>
              <a:ext uri="{FF2B5EF4-FFF2-40B4-BE49-F238E27FC236}">
                <a16:creationId xmlns:a16="http://schemas.microsoft.com/office/drawing/2014/main" id="{EAE56297-E8C2-40D6-9FDB-F1BEA94320A7}"/>
              </a:ext>
            </a:extLst>
          </p:cNvPr>
          <p:cNvSpPr txBox="1"/>
          <p:nvPr/>
        </p:nvSpPr>
        <p:spPr>
          <a:xfrm>
            <a:off x="3609712" y="5437929"/>
            <a:ext cx="4038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defRPr sz="1400" b="1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F3492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1%</a:t>
            </a:r>
          </a:p>
        </p:txBody>
      </p:sp>
      <p:sp>
        <p:nvSpPr>
          <p:cNvPr id="673" name="TextBox 672">
            <a:extLst>
              <a:ext uri="{FF2B5EF4-FFF2-40B4-BE49-F238E27FC236}">
                <a16:creationId xmlns:a16="http://schemas.microsoft.com/office/drawing/2014/main" id="{CFB7D63E-A409-4728-1788-8D26C8692944}"/>
              </a:ext>
            </a:extLst>
          </p:cNvPr>
          <p:cNvSpPr txBox="1"/>
          <p:nvPr/>
        </p:nvSpPr>
        <p:spPr>
          <a:xfrm>
            <a:off x="3609712" y="5644348"/>
            <a:ext cx="4038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defRPr sz="1400" b="1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F3492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3%</a:t>
            </a:r>
          </a:p>
        </p:txBody>
      </p:sp>
      <p:sp>
        <p:nvSpPr>
          <p:cNvPr id="674" name="TextBox 673">
            <a:extLst>
              <a:ext uri="{FF2B5EF4-FFF2-40B4-BE49-F238E27FC236}">
                <a16:creationId xmlns:a16="http://schemas.microsoft.com/office/drawing/2014/main" id="{449F85A6-E6E4-A64A-F538-1DF6B9A98FDD}"/>
              </a:ext>
            </a:extLst>
          </p:cNvPr>
          <p:cNvSpPr txBox="1"/>
          <p:nvPr/>
        </p:nvSpPr>
        <p:spPr>
          <a:xfrm>
            <a:off x="3609712" y="5843734"/>
            <a:ext cx="4038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defRPr sz="1400" b="1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F3492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1%</a:t>
            </a:r>
          </a:p>
        </p:txBody>
      </p:sp>
      <p:sp>
        <p:nvSpPr>
          <p:cNvPr id="675" name="Rectangle 674">
            <a:extLst>
              <a:ext uri="{FF2B5EF4-FFF2-40B4-BE49-F238E27FC236}">
                <a16:creationId xmlns:a16="http://schemas.microsoft.com/office/drawing/2014/main" id="{36A0CFAB-5858-D1BF-EC95-C56E75224569}"/>
              </a:ext>
            </a:extLst>
          </p:cNvPr>
          <p:cNvSpPr/>
          <p:nvPr/>
        </p:nvSpPr>
        <p:spPr>
          <a:xfrm>
            <a:off x="9756332" y="2676808"/>
            <a:ext cx="1710929" cy="3501833"/>
          </a:xfrm>
          <a:prstGeom prst="rect">
            <a:avLst/>
          </a:prstGeom>
          <a:solidFill>
            <a:srgbClr val="334057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676" name="TextBox 675">
            <a:extLst>
              <a:ext uri="{FF2B5EF4-FFF2-40B4-BE49-F238E27FC236}">
                <a16:creationId xmlns:a16="http://schemas.microsoft.com/office/drawing/2014/main" id="{A68E36C6-9027-CB98-B612-3F683F38046B}"/>
              </a:ext>
            </a:extLst>
          </p:cNvPr>
          <p:cNvSpPr txBox="1"/>
          <p:nvPr/>
        </p:nvSpPr>
        <p:spPr>
          <a:xfrm>
            <a:off x="9784198" y="4271406"/>
            <a:ext cx="1749651" cy="536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E174B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Digital Technology Practices</a:t>
            </a:r>
          </a:p>
        </p:txBody>
      </p:sp>
      <p:pic>
        <p:nvPicPr>
          <p:cNvPr id="677" name="Picture 676" descr="Shape&#10;&#10;Description automatically generated with low confidence">
            <a:extLst>
              <a:ext uri="{FF2B5EF4-FFF2-40B4-BE49-F238E27FC236}">
                <a16:creationId xmlns:a16="http://schemas.microsoft.com/office/drawing/2014/main" id="{6E4EB521-5EA1-32AB-E616-7951D37A6B8E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rgbClr val="0F3492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796" y="3773795"/>
            <a:ext cx="432000" cy="379681"/>
          </a:xfrm>
          <a:prstGeom prst="rect">
            <a:avLst/>
          </a:prstGeom>
        </p:spPr>
      </p:pic>
      <p:sp>
        <p:nvSpPr>
          <p:cNvPr id="678" name="Rectangle 677">
            <a:extLst>
              <a:ext uri="{FF2B5EF4-FFF2-40B4-BE49-F238E27FC236}">
                <a16:creationId xmlns:a16="http://schemas.microsoft.com/office/drawing/2014/main" id="{5ABC2AD6-B5AB-2E5D-080C-9BD3E8765FB1}"/>
              </a:ext>
            </a:extLst>
          </p:cNvPr>
          <p:cNvSpPr/>
          <p:nvPr/>
        </p:nvSpPr>
        <p:spPr>
          <a:xfrm>
            <a:off x="6716781" y="2827146"/>
            <a:ext cx="379492" cy="234998"/>
          </a:xfrm>
          <a:prstGeom prst="rect">
            <a:avLst/>
          </a:prstGeom>
          <a:solidFill>
            <a:srgbClr val="D0D7E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F3492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3%</a:t>
            </a:r>
          </a:p>
        </p:txBody>
      </p:sp>
      <p:sp>
        <p:nvSpPr>
          <p:cNvPr id="679" name="Rectangle 678">
            <a:extLst>
              <a:ext uri="{FF2B5EF4-FFF2-40B4-BE49-F238E27FC236}">
                <a16:creationId xmlns:a16="http://schemas.microsoft.com/office/drawing/2014/main" id="{AF7D6F2D-12F7-E9CE-1847-186A1678237E}"/>
              </a:ext>
            </a:extLst>
          </p:cNvPr>
          <p:cNvSpPr/>
          <p:nvPr/>
        </p:nvSpPr>
        <p:spPr>
          <a:xfrm>
            <a:off x="2916196" y="2128363"/>
            <a:ext cx="1171576" cy="363055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F349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pSp>
        <p:nvGrpSpPr>
          <p:cNvPr id="680" name="Group 679">
            <a:extLst>
              <a:ext uri="{FF2B5EF4-FFF2-40B4-BE49-F238E27FC236}">
                <a16:creationId xmlns:a16="http://schemas.microsoft.com/office/drawing/2014/main" id="{ED90A97F-1AAF-76AC-3832-2D03D25095C2}"/>
              </a:ext>
            </a:extLst>
          </p:cNvPr>
          <p:cNvGrpSpPr/>
          <p:nvPr/>
        </p:nvGrpSpPr>
        <p:grpSpPr>
          <a:xfrm>
            <a:off x="10394180" y="4972765"/>
            <a:ext cx="552438" cy="422819"/>
            <a:chOff x="10733796" y="2032504"/>
            <a:chExt cx="552438" cy="422819"/>
          </a:xfrm>
          <a:solidFill>
            <a:srgbClr val="EF5122"/>
          </a:solidFill>
        </p:grpSpPr>
        <p:sp>
          <p:nvSpPr>
            <p:cNvPr id="681" name="Oval 680">
              <a:extLst>
                <a:ext uri="{FF2B5EF4-FFF2-40B4-BE49-F238E27FC236}">
                  <a16:creationId xmlns:a16="http://schemas.microsoft.com/office/drawing/2014/main" id="{D5A89E15-D21E-8673-5EF7-50E33ADBEE17}"/>
                </a:ext>
              </a:extLst>
            </p:cNvPr>
            <p:cNvSpPr/>
            <p:nvPr/>
          </p:nvSpPr>
          <p:spPr>
            <a:xfrm>
              <a:off x="10780060" y="2032504"/>
              <a:ext cx="422819" cy="422819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sp>
          <p:nvSpPr>
            <p:cNvPr id="682" name="TextBox 681">
              <a:extLst>
                <a:ext uri="{FF2B5EF4-FFF2-40B4-BE49-F238E27FC236}">
                  <a16:creationId xmlns:a16="http://schemas.microsoft.com/office/drawing/2014/main" id="{9C3F12F8-77E4-6968-B38D-5F9A5E4A90B5}"/>
                </a:ext>
              </a:extLst>
            </p:cNvPr>
            <p:cNvSpPr txBox="1"/>
            <p:nvPr/>
          </p:nvSpPr>
          <p:spPr>
            <a:xfrm>
              <a:off x="10733796" y="2127844"/>
              <a:ext cx="552438" cy="2916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5%</a:t>
              </a:r>
            </a:p>
          </p:txBody>
        </p:sp>
      </p:grpSp>
      <p:sp>
        <p:nvSpPr>
          <p:cNvPr id="683" name="Rectangle 682">
            <a:extLst>
              <a:ext uri="{FF2B5EF4-FFF2-40B4-BE49-F238E27FC236}">
                <a16:creationId xmlns:a16="http://schemas.microsoft.com/office/drawing/2014/main" id="{A1C55506-1E2F-6EDC-F1D9-F2C17607E3DB}"/>
              </a:ext>
            </a:extLst>
          </p:cNvPr>
          <p:cNvSpPr/>
          <p:nvPr/>
        </p:nvSpPr>
        <p:spPr>
          <a:xfrm>
            <a:off x="7476897" y="1923061"/>
            <a:ext cx="3998378" cy="668604"/>
          </a:xfrm>
          <a:prstGeom prst="rect">
            <a:avLst/>
          </a:prstGeom>
          <a:solidFill>
            <a:srgbClr val="334057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684" name="TextBox 683">
            <a:extLst>
              <a:ext uri="{FF2B5EF4-FFF2-40B4-BE49-F238E27FC236}">
                <a16:creationId xmlns:a16="http://schemas.microsoft.com/office/drawing/2014/main" id="{43800E3C-93F1-ED31-45B3-B2A152787D32}"/>
              </a:ext>
            </a:extLst>
          </p:cNvPr>
          <p:cNvSpPr txBox="1"/>
          <p:nvPr/>
        </p:nvSpPr>
        <p:spPr>
          <a:xfrm>
            <a:off x="7476896" y="2163098"/>
            <a:ext cx="1249875" cy="493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E174B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Data-driven Practices</a:t>
            </a:r>
          </a:p>
        </p:txBody>
      </p:sp>
      <p:sp>
        <p:nvSpPr>
          <p:cNvPr id="685" name="Rectangle 684">
            <a:extLst>
              <a:ext uri="{FF2B5EF4-FFF2-40B4-BE49-F238E27FC236}">
                <a16:creationId xmlns:a16="http://schemas.microsoft.com/office/drawing/2014/main" id="{F44D803D-77A1-A9C5-ED99-0A71B62D37DF}"/>
              </a:ext>
            </a:extLst>
          </p:cNvPr>
          <p:cNvSpPr/>
          <p:nvPr/>
        </p:nvSpPr>
        <p:spPr>
          <a:xfrm>
            <a:off x="9785946" y="1952197"/>
            <a:ext cx="1050952" cy="306627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F349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pSp>
        <p:nvGrpSpPr>
          <p:cNvPr id="686" name="Group 685">
            <a:extLst>
              <a:ext uri="{FF2B5EF4-FFF2-40B4-BE49-F238E27FC236}">
                <a16:creationId xmlns:a16="http://schemas.microsoft.com/office/drawing/2014/main" id="{6557E489-EA1A-0519-8017-9A969827BEF5}"/>
              </a:ext>
            </a:extLst>
          </p:cNvPr>
          <p:cNvGrpSpPr/>
          <p:nvPr/>
        </p:nvGrpSpPr>
        <p:grpSpPr>
          <a:xfrm>
            <a:off x="10931572" y="2046348"/>
            <a:ext cx="552438" cy="422819"/>
            <a:chOff x="6233317" y="2041612"/>
            <a:chExt cx="552438" cy="422819"/>
          </a:xfrm>
          <a:solidFill>
            <a:srgbClr val="EF5122"/>
          </a:solidFill>
        </p:grpSpPr>
        <p:sp>
          <p:nvSpPr>
            <p:cNvPr id="687" name="Oval 686">
              <a:extLst>
                <a:ext uri="{FF2B5EF4-FFF2-40B4-BE49-F238E27FC236}">
                  <a16:creationId xmlns:a16="http://schemas.microsoft.com/office/drawing/2014/main" id="{153AADC6-FACE-982E-4F3C-81410D3AAA16}"/>
                </a:ext>
              </a:extLst>
            </p:cNvPr>
            <p:cNvSpPr/>
            <p:nvPr/>
          </p:nvSpPr>
          <p:spPr>
            <a:xfrm>
              <a:off x="6294432" y="2041612"/>
              <a:ext cx="422819" cy="422819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sp>
          <p:nvSpPr>
            <p:cNvPr id="688" name="TextBox 687">
              <a:extLst>
                <a:ext uri="{FF2B5EF4-FFF2-40B4-BE49-F238E27FC236}">
                  <a16:creationId xmlns:a16="http://schemas.microsoft.com/office/drawing/2014/main" id="{D2572C3A-245F-4F56-5A67-EF2F08518AB3}"/>
                </a:ext>
              </a:extLst>
            </p:cNvPr>
            <p:cNvSpPr txBox="1"/>
            <p:nvPr/>
          </p:nvSpPr>
          <p:spPr>
            <a:xfrm>
              <a:off x="6233317" y="2137554"/>
              <a:ext cx="552438" cy="2916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10%</a:t>
              </a:r>
            </a:p>
          </p:txBody>
        </p:sp>
      </p:grpSp>
      <p:pic>
        <p:nvPicPr>
          <p:cNvPr id="689" name="Picture 688" descr="Shape&#10;&#10;Description automatically generated with low confidence">
            <a:extLst>
              <a:ext uri="{FF2B5EF4-FFF2-40B4-BE49-F238E27FC236}">
                <a16:creationId xmlns:a16="http://schemas.microsoft.com/office/drawing/2014/main" id="{9C1B7FC0-444D-C41B-2226-140869C6E6AF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rgbClr val="0F3492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899" y="1932677"/>
            <a:ext cx="276470" cy="276470"/>
          </a:xfrm>
          <a:prstGeom prst="rect">
            <a:avLst/>
          </a:prstGeom>
        </p:spPr>
      </p:pic>
      <p:sp>
        <p:nvSpPr>
          <p:cNvPr id="690" name="Rectangle 689">
            <a:extLst>
              <a:ext uri="{FF2B5EF4-FFF2-40B4-BE49-F238E27FC236}">
                <a16:creationId xmlns:a16="http://schemas.microsoft.com/office/drawing/2014/main" id="{6A175A3D-2990-ADC0-1D82-3ACE3C1C2A7B}"/>
              </a:ext>
            </a:extLst>
          </p:cNvPr>
          <p:cNvSpPr/>
          <p:nvPr/>
        </p:nvSpPr>
        <p:spPr>
          <a:xfrm>
            <a:off x="545874" y="2677191"/>
            <a:ext cx="1749651" cy="3504534"/>
          </a:xfrm>
          <a:prstGeom prst="rect">
            <a:avLst/>
          </a:prstGeom>
          <a:solidFill>
            <a:srgbClr val="334057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691" name="TextBox 690">
            <a:extLst>
              <a:ext uri="{FF2B5EF4-FFF2-40B4-BE49-F238E27FC236}">
                <a16:creationId xmlns:a16="http://schemas.microsoft.com/office/drawing/2014/main" id="{394D6D0F-98BE-2E3D-2B75-5D1524CE5F57}"/>
              </a:ext>
            </a:extLst>
          </p:cNvPr>
          <p:cNvSpPr txBox="1"/>
          <p:nvPr/>
        </p:nvSpPr>
        <p:spPr>
          <a:xfrm>
            <a:off x="545873" y="3235296"/>
            <a:ext cx="1749651" cy="314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E174B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Digital Capability</a:t>
            </a:r>
          </a:p>
        </p:txBody>
      </p:sp>
      <p:sp>
        <p:nvSpPr>
          <p:cNvPr id="692" name="Rectangle 691">
            <a:extLst>
              <a:ext uri="{FF2B5EF4-FFF2-40B4-BE49-F238E27FC236}">
                <a16:creationId xmlns:a16="http://schemas.microsoft.com/office/drawing/2014/main" id="{0E543F55-767B-8289-15AD-85FC813F7E51}"/>
              </a:ext>
            </a:extLst>
          </p:cNvPr>
          <p:cNvSpPr/>
          <p:nvPr/>
        </p:nvSpPr>
        <p:spPr>
          <a:xfrm>
            <a:off x="647761" y="3888810"/>
            <a:ext cx="1549497" cy="423397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F349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693" name="Rectangle 692">
            <a:extLst>
              <a:ext uri="{FF2B5EF4-FFF2-40B4-BE49-F238E27FC236}">
                <a16:creationId xmlns:a16="http://schemas.microsoft.com/office/drawing/2014/main" id="{B83896FC-2796-5E81-E533-0087ED21CB7F}"/>
              </a:ext>
            </a:extLst>
          </p:cNvPr>
          <p:cNvSpPr/>
          <p:nvPr/>
        </p:nvSpPr>
        <p:spPr>
          <a:xfrm>
            <a:off x="647761" y="4461614"/>
            <a:ext cx="1549497" cy="423397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F349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694" name="Rectangle 693">
            <a:extLst>
              <a:ext uri="{FF2B5EF4-FFF2-40B4-BE49-F238E27FC236}">
                <a16:creationId xmlns:a16="http://schemas.microsoft.com/office/drawing/2014/main" id="{D2E72546-0001-5C31-4DFC-20F832F24896}"/>
              </a:ext>
            </a:extLst>
          </p:cNvPr>
          <p:cNvSpPr/>
          <p:nvPr/>
        </p:nvSpPr>
        <p:spPr>
          <a:xfrm>
            <a:off x="647761" y="5034417"/>
            <a:ext cx="1549497" cy="423397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F349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695" name="Oval 694">
            <a:extLst>
              <a:ext uri="{FF2B5EF4-FFF2-40B4-BE49-F238E27FC236}">
                <a16:creationId xmlns:a16="http://schemas.microsoft.com/office/drawing/2014/main" id="{46968396-E220-AB1A-E219-EAB161753E24}"/>
              </a:ext>
            </a:extLst>
          </p:cNvPr>
          <p:cNvSpPr/>
          <p:nvPr/>
        </p:nvSpPr>
        <p:spPr>
          <a:xfrm>
            <a:off x="1845991" y="2706117"/>
            <a:ext cx="422819" cy="422819"/>
          </a:xfrm>
          <a:prstGeom prst="ellipse">
            <a:avLst/>
          </a:prstGeom>
          <a:solidFill>
            <a:srgbClr val="ED871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696" name="TextBox 695">
            <a:extLst>
              <a:ext uri="{FF2B5EF4-FFF2-40B4-BE49-F238E27FC236}">
                <a16:creationId xmlns:a16="http://schemas.microsoft.com/office/drawing/2014/main" id="{706FA0B8-8AA1-2762-04A0-242D2D1A1024}"/>
              </a:ext>
            </a:extLst>
          </p:cNvPr>
          <p:cNvSpPr txBox="1"/>
          <p:nvPr/>
        </p:nvSpPr>
        <p:spPr>
          <a:xfrm>
            <a:off x="1785583" y="2766729"/>
            <a:ext cx="552438" cy="286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20%</a:t>
            </a:r>
          </a:p>
        </p:txBody>
      </p:sp>
      <p:sp>
        <p:nvSpPr>
          <p:cNvPr id="697" name="TextBox 696">
            <a:extLst>
              <a:ext uri="{FF2B5EF4-FFF2-40B4-BE49-F238E27FC236}">
                <a16:creationId xmlns:a16="http://schemas.microsoft.com/office/drawing/2014/main" id="{932C36B7-F935-4C76-5CD1-2DDE2F7BF7B2}"/>
              </a:ext>
            </a:extLst>
          </p:cNvPr>
          <p:cNvSpPr txBox="1"/>
          <p:nvPr/>
        </p:nvSpPr>
        <p:spPr>
          <a:xfrm>
            <a:off x="975084" y="3869844"/>
            <a:ext cx="945344" cy="480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Digital Leadership</a:t>
            </a:r>
          </a:p>
        </p:txBody>
      </p:sp>
      <p:sp>
        <p:nvSpPr>
          <p:cNvPr id="698" name="TextBox 697">
            <a:extLst>
              <a:ext uri="{FF2B5EF4-FFF2-40B4-BE49-F238E27FC236}">
                <a16:creationId xmlns:a16="http://schemas.microsoft.com/office/drawing/2014/main" id="{070359A1-7F52-5AE0-5F5B-17928FD67139}"/>
              </a:ext>
            </a:extLst>
          </p:cNvPr>
          <p:cNvSpPr txBox="1"/>
          <p:nvPr/>
        </p:nvSpPr>
        <p:spPr>
          <a:xfrm>
            <a:off x="703514" y="4472692"/>
            <a:ext cx="1549497" cy="424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Training &amp; Development</a:t>
            </a:r>
          </a:p>
        </p:txBody>
      </p:sp>
      <p:sp>
        <p:nvSpPr>
          <p:cNvPr id="699" name="TextBox 698">
            <a:extLst>
              <a:ext uri="{FF2B5EF4-FFF2-40B4-BE49-F238E27FC236}">
                <a16:creationId xmlns:a16="http://schemas.microsoft.com/office/drawing/2014/main" id="{955C59EA-F431-DF91-9AE9-E6CBBF9E6C92}"/>
              </a:ext>
            </a:extLst>
          </p:cNvPr>
          <p:cNvSpPr txBox="1"/>
          <p:nvPr/>
        </p:nvSpPr>
        <p:spPr>
          <a:xfrm>
            <a:off x="939341" y="4996530"/>
            <a:ext cx="1023471" cy="480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IT Competency</a:t>
            </a:r>
          </a:p>
        </p:txBody>
      </p:sp>
      <p:pic>
        <p:nvPicPr>
          <p:cNvPr id="700" name="Picture 699" descr="Shape&#10;&#10;Description automatically generated with low confidence">
            <a:extLst>
              <a:ext uri="{FF2B5EF4-FFF2-40B4-BE49-F238E27FC236}">
                <a16:creationId xmlns:a16="http://schemas.microsoft.com/office/drawing/2014/main" id="{04B19CB7-2C0A-43F6-23BF-9B225C8483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06" y="2767768"/>
            <a:ext cx="432000" cy="432000"/>
          </a:xfrm>
          <a:prstGeom prst="rect">
            <a:avLst/>
          </a:prstGeom>
        </p:spPr>
      </p:pic>
      <p:sp>
        <p:nvSpPr>
          <p:cNvPr id="701" name="Rectangle 700">
            <a:extLst>
              <a:ext uri="{FF2B5EF4-FFF2-40B4-BE49-F238E27FC236}">
                <a16:creationId xmlns:a16="http://schemas.microsoft.com/office/drawing/2014/main" id="{3E81618F-3C49-E63B-35EE-52D194C6ADEB}"/>
              </a:ext>
            </a:extLst>
          </p:cNvPr>
          <p:cNvSpPr/>
          <p:nvPr/>
        </p:nvSpPr>
        <p:spPr>
          <a:xfrm>
            <a:off x="2407033" y="2677191"/>
            <a:ext cx="7313229" cy="1132809"/>
          </a:xfrm>
          <a:prstGeom prst="rect">
            <a:avLst/>
          </a:prstGeom>
          <a:solidFill>
            <a:srgbClr val="334057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702" name="TextBox 701">
            <a:extLst>
              <a:ext uri="{FF2B5EF4-FFF2-40B4-BE49-F238E27FC236}">
                <a16:creationId xmlns:a16="http://schemas.microsoft.com/office/drawing/2014/main" id="{11CCE148-7C04-6F01-0E4F-1201C2D1FC9F}"/>
              </a:ext>
            </a:extLst>
          </p:cNvPr>
          <p:cNvSpPr txBox="1"/>
          <p:nvPr/>
        </p:nvSpPr>
        <p:spPr>
          <a:xfrm>
            <a:off x="2374680" y="3289533"/>
            <a:ext cx="1171576" cy="286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E174B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Public Service</a:t>
            </a:r>
          </a:p>
        </p:txBody>
      </p:sp>
      <p:grpSp>
        <p:nvGrpSpPr>
          <p:cNvPr id="703" name="Group 702">
            <a:extLst>
              <a:ext uri="{FF2B5EF4-FFF2-40B4-BE49-F238E27FC236}">
                <a16:creationId xmlns:a16="http://schemas.microsoft.com/office/drawing/2014/main" id="{36B78A00-D106-6422-5DA5-AFD5A31A87EF}"/>
              </a:ext>
            </a:extLst>
          </p:cNvPr>
          <p:cNvGrpSpPr/>
          <p:nvPr/>
        </p:nvGrpSpPr>
        <p:grpSpPr>
          <a:xfrm>
            <a:off x="3546257" y="2744054"/>
            <a:ext cx="5588221" cy="1014529"/>
            <a:chOff x="3381375" y="2744054"/>
            <a:chExt cx="5753100" cy="1014529"/>
          </a:xfrm>
        </p:grpSpPr>
        <p:sp>
          <p:nvSpPr>
            <p:cNvPr id="704" name="Rectangle 703">
              <a:extLst>
                <a:ext uri="{FF2B5EF4-FFF2-40B4-BE49-F238E27FC236}">
                  <a16:creationId xmlns:a16="http://schemas.microsoft.com/office/drawing/2014/main" id="{481EC795-FD37-3CA1-D160-D7CA64AD593B}"/>
                </a:ext>
              </a:extLst>
            </p:cNvPr>
            <p:cNvSpPr/>
            <p:nvPr/>
          </p:nvSpPr>
          <p:spPr>
            <a:xfrm>
              <a:off x="3381375" y="2744054"/>
              <a:ext cx="1372651" cy="1014529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rgbClr val="0F349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sp>
          <p:nvSpPr>
            <p:cNvPr id="705" name="Rectangle 704">
              <a:extLst>
                <a:ext uri="{FF2B5EF4-FFF2-40B4-BE49-F238E27FC236}">
                  <a16:creationId xmlns:a16="http://schemas.microsoft.com/office/drawing/2014/main" id="{DD4F886F-7C89-1766-1018-D205CFEDAC8B}"/>
                </a:ext>
              </a:extLst>
            </p:cNvPr>
            <p:cNvSpPr/>
            <p:nvPr/>
          </p:nvSpPr>
          <p:spPr>
            <a:xfrm>
              <a:off x="4841525" y="2744054"/>
              <a:ext cx="1372651" cy="1014529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rgbClr val="0F349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sp>
          <p:nvSpPr>
            <p:cNvPr id="706" name="Rectangle 705">
              <a:extLst>
                <a:ext uri="{FF2B5EF4-FFF2-40B4-BE49-F238E27FC236}">
                  <a16:creationId xmlns:a16="http://schemas.microsoft.com/office/drawing/2014/main" id="{A743DFBF-F338-88CD-3A1A-EF7C96B2E485}"/>
                </a:ext>
              </a:extLst>
            </p:cNvPr>
            <p:cNvSpPr/>
            <p:nvPr/>
          </p:nvSpPr>
          <p:spPr>
            <a:xfrm>
              <a:off x="6301674" y="2744054"/>
              <a:ext cx="1112159" cy="1014529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rgbClr val="0F349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sp>
          <p:nvSpPr>
            <p:cNvPr id="707" name="Rectangle 706">
              <a:extLst>
                <a:ext uri="{FF2B5EF4-FFF2-40B4-BE49-F238E27FC236}">
                  <a16:creationId xmlns:a16="http://schemas.microsoft.com/office/drawing/2014/main" id="{BCD0CE80-45CC-1F21-B631-CF55E4A27490}"/>
                </a:ext>
              </a:extLst>
            </p:cNvPr>
            <p:cNvSpPr/>
            <p:nvPr/>
          </p:nvSpPr>
          <p:spPr>
            <a:xfrm>
              <a:off x="7498534" y="2744054"/>
              <a:ext cx="1635941" cy="1014529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rgbClr val="0F349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</p:grpSp>
      <p:sp>
        <p:nvSpPr>
          <p:cNvPr id="708" name="Oval 707">
            <a:extLst>
              <a:ext uri="{FF2B5EF4-FFF2-40B4-BE49-F238E27FC236}">
                <a16:creationId xmlns:a16="http://schemas.microsoft.com/office/drawing/2014/main" id="{09927DE5-C508-B5F2-38CC-C4A4295522E8}"/>
              </a:ext>
            </a:extLst>
          </p:cNvPr>
          <p:cNvSpPr/>
          <p:nvPr/>
        </p:nvSpPr>
        <p:spPr>
          <a:xfrm>
            <a:off x="1845991" y="2706117"/>
            <a:ext cx="422819" cy="422819"/>
          </a:xfrm>
          <a:prstGeom prst="ellipse">
            <a:avLst/>
          </a:prstGeom>
          <a:solidFill>
            <a:srgbClr val="EF512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709" name="Oval 708">
            <a:extLst>
              <a:ext uri="{FF2B5EF4-FFF2-40B4-BE49-F238E27FC236}">
                <a16:creationId xmlns:a16="http://schemas.microsoft.com/office/drawing/2014/main" id="{DD2DFDFE-AEDF-4C65-8B6F-75AC7915D8DC}"/>
              </a:ext>
            </a:extLst>
          </p:cNvPr>
          <p:cNvSpPr/>
          <p:nvPr/>
        </p:nvSpPr>
        <p:spPr>
          <a:xfrm>
            <a:off x="9245982" y="2706117"/>
            <a:ext cx="422819" cy="422819"/>
          </a:xfrm>
          <a:prstGeom prst="ellipse">
            <a:avLst/>
          </a:prstGeom>
          <a:solidFill>
            <a:srgbClr val="EF512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710" name="TextBox 709">
            <a:extLst>
              <a:ext uri="{FF2B5EF4-FFF2-40B4-BE49-F238E27FC236}">
                <a16:creationId xmlns:a16="http://schemas.microsoft.com/office/drawing/2014/main" id="{A273C57D-3174-E785-2EF6-80BC6B9D9BB7}"/>
              </a:ext>
            </a:extLst>
          </p:cNvPr>
          <p:cNvSpPr txBox="1"/>
          <p:nvPr/>
        </p:nvSpPr>
        <p:spPr>
          <a:xfrm>
            <a:off x="9203895" y="2793780"/>
            <a:ext cx="552438" cy="291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30%</a:t>
            </a:r>
          </a:p>
        </p:txBody>
      </p:sp>
      <p:sp>
        <p:nvSpPr>
          <p:cNvPr id="711" name="TextBox 710">
            <a:extLst>
              <a:ext uri="{FF2B5EF4-FFF2-40B4-BE49-F238E27FC236}">
                <a16:creationId xmlns:a16="http://schemas.microsoft.com/office/drawing/2014/main" id="{3D762559-8718-976C-57C8-EBF7B9BFD375}"/>
              </a:ext>
            </a:extLst>
          </p:cNvPr>
          <p:cNvSpPr txBox="1"/>
          <p:nvPr/>
        </p:nvSpPr>
        <p:spPr>
          <a:xfrm>
            <a:off x="1785583" y="2803341"/>
            <a:ext cx="552438" cy="291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20%</a:t>
            </a:r>
          </a:p>
        </p:txBody>
      </p:sp>
      <p:sp>
        <p:nvSpPr>
          <p:cNvPr id="712" name="Rectangle 711">
            <a:extLst>
              <a:ext uri="{FF2B5EF4-FFF2-40B4-BE49-F238E27FC236}">
                <a16:creationId xmlns:a16="http://schemas.microsoft.com/office/drawing/2014/main" id="{9977145F-E2A6-531F-B3BB-D2656FFC7FC2}"/>
              </a:ext>
            </a:extLst>
          </p:cNvPr>
          <p:cNvSpPr/>
          <p:nvPr/>
        </p:nvSpPr>
        <p:spPr>
          <a:xfrm>
            <a:off x="3605213" y="3469895"/>
            <a:ext cx="1206367" cy="226944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F349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713" name="Rectangle 712">
            <a:extLst>
              <a:ext uri="{FF2B5EF4-FFF2-40B4-BE49-F238E27FC236}">
                <a16:creationId xmlns:a16="http://schemas.microsoft.com/office/drawing/2014/main" id="{036D74AF-CFA0-1093-0043-C04361290CF6}"/>
              </a:ext>
            </a:extLst>
          </p:cNvPr>
          <p:cNvSpPr/>
          <p:nvPr/>
        </p:nvSpPr>
        <p:spPr>
          <a:xfrm>
            <a:off x="5032220" y="3056778"/>
            <a:ext cx="1206367" cy="29763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F349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714" name="Rectangle 713">
            <a:extLst>
              <a:ext uri="{FF2B5EF4-FFF2-40B4-BE49-F238E27FC236}">
                <a16:creationId xmlns:a16="http://schemas.microsoft.com/office/drawing/2014/main" id="{41C86DCE-3732-E2FF-D55C-6EA8F211ED70}"/>
              </a:ext>
            </a:extLst>
          </p:cNvPr>
          <p:cNvSpPr/>
          <p:nvPr/>
        </p:nvSpPr>
        <p:spPr>
          <a:xfrm>
            <a:off x="7607300" y="3002937"/>
            <a:ext cx="1463095" cy="20880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F349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715" name="Rectangle 714">
            <a:extLst>
              <a:ext uri="{FF2B5EF4-FFF2-40B4-BE49-F238E27FC236}">
                <a16:creationId xmlns:a16="http://schemas.microsoft.com/office/drawing/2014/main" id="{84E564A5-D2C3-9822-8EFA-F11901F197F4}"/>
              </a:ext>
            </a:extLst>
          </p:cNvPr>
          <p:cNvSpPr/>
          <p:nvPr/>
        </p:nvSpPr>
        <p:spPr>
          <a:xfrm>
            <a:off x="7607300" y="3253264"/>
            <a:ext cx="1463095" cy="20880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F349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716" name="Rectangle 715">
            <a:extLst>
              <a:ext uri="{FF2B5EF4-FFF2-40B4-BE49-F238E27FC236}">
                <a16:creationId xmlns:a16="http://schemas.microsoft.com/office/drawing/2014/main" id="{31881D45-CF3D-36D5-BE79-2C190ECF08D0}"/>
              </a:ext>
            </a:extLst>
          </p:cNvPr>
          <p:cNvSpPr/>
          <p:nvPr/>
        </p:nvSpPr>
        <p:spPr>
          <a:xfrm>
            <a:off x="7607300" y="3503592"/>
            <a:ext cx="1463095" cy="20880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F349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717" name="TextBox 716">
            <a:extLst>
              <a:ext uri="{FF2B5EF4-FFF2-40B4-BE49-F238E27FC236}">
                <a16:creationId xmlns:a16="http://schemas.microsoft.com/office/drawing/2014/main" id="{8B27C580-DA8A-D234-5C32-F8F0077E6EE1}"/>
              </a:ext>
            </a:extLst>
          </p:cNvPr>
          <p:cNvSpPr txBox="1"/>
          <p:nvPr/>
        </p:nvSpPr>
        <p:spPr>
          <a:xfrm>
            <a:off x="3573893" y="2695459"/>
            <a:ext cx="1321245" cy="286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Service Provision</a:t>
            </a:r>
          </a:p>
        </p:txBody>
      </p:sp>
      <p:sp>
        <p:nvSpPr>
          <p:cNvPr id="718" name="TextBox 717">
            <a:extLst>
              <a:ext uri="{FF2B5EF4-FFF2-40B4-BE49-F238E27FC236}">
                <a16:creationId xmlns:a16="http://schemas.microsoft.com/office/drawing/2014/main" id="{6FA8A6CB-173C-7A1C-FD1F-175A933074B2}"/>
              </a:ext>
            </a:extLst>
          </p:cNvPr>
          <p:cNvSpPr txBox="1"/>
          <p:nvPr/>
        </p:nvSpPr>
        <p:spPr>
          <a:xfrm>
            <a:off x="4964558" y="2746163"/>
            <a:ext cx="1321245" cy="286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-40" normalizeH="0" baseline="0" noProof="0" dirty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Customer Experience</a:t>
            </a:r>
          </a:p>
        </p:txBody>
      </p:sp>
      <p:sp>
        <p:nvSpPr>
          <p:cNvPr id="719" name="TextBox 718">
            <a:extLst>
              <a:ext uri="{FF2B5EF4-FFF2-40B4-BE49-F238E27FC236}">
                <a16:creationId xmlns:a16="http://schemas.microsoft.com/office/drawing/2014/main" id="{B1B12236-9EFB-B1A2-CC7A-9C698CDBF446}"/>
              </a:ext>
            </a:extLst>
          </p:cNvPr>
          <p:cNvSpPr txBox="1"/>
          <p:nvPr/>
        </p:nvSpPr>
        <p:spPr>
          <a:xfrm>
            <a:off x="6346891" y="2928487"/>
            <a:ext cx="1110323" cy="674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Promotion for Digital Service Usage</a:t>
            </a:r>
          </a:p>
        </p:txBody>
      </p:sp>
      <p:sp>
        <p:nvSpPr>
          <p:cNvPr id="720" name="TextBox 719">
            <a:extLst>
              <a:ext uri="{FF2B5EF4-FFF2-40B4-BE49-F238E27FC236}">
                <a16:creationId xmlns:a16="http://schemas.microsoft.com/office/drawing/2014/main" id="{A764130B-81EF-A139-47FC-6DFFDF574872}"/>
              </a:ext>
            </a:extLst>
          </p:cNvPr>
          <p:cNvSpPr txBox="1"/>
          <p:nvPr/>
        </p:nvSpPr>
        <p:spPr>
          <a:xfrm>
            <a:off x="7545418" y="2746163"/>
            <a:ext cx="1582417" cy="286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defRPr sz="1400" b="1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Public Participation</a:t>
            </a:r>
          </a:p>
        </p:txBody>
      </p:sp>
      <p:sp>
        <p:nvSpPr>
          <p:cNvPr id="721" name="TextBox 720">
            <a:extLst>
              <a:ext uri="{FF2B5EF4-FFF2-40B4-BE49-F238E27FC236}">
                <a16:creationId xmlns:a16="http://schemas.microsoft.com/office/drawing/2014/main" id="{E8A39AF9-2130-9220-A03A-A11DAD23B63D}"/>
              </a:ext>
            </a:extLst>
          </p:cNvPr>
          <p:cNvSpPr txBox="1"/>
          <p:nvPr/>
        </p:nvSpPr>
        <p:spPr>
          <a:xfrm>
            <a:off x="7738957" y="2979665"/>
            <a:ext cx="1206367" cy="258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defRPr sz="1400" b="1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e-Information</a:t>
            </a:r>
          </a:p>
        </p:txBody>
      </p:sp>
      <p:sp>
        <p:nvSpPr>
          <p:cNvPr id="722" name="TextBox 721">
            <a:extLst>
              <a:ext uri="{FF2B5EF4-FFF2-40B4-BE49-F238E27FC236}">
                <a16:creationId xmlns:a16="http://schemas.microsoft.com/office/drawing/2014/main" id="{DC8A1463-F27C-792C-C507-1A9A07E4221C}"/>
              </a:ext>
            </a:extLst>
          </p:cNvPr>
          <p:cNvSpPr txBox="1"/>
          <p:nvPr/>
        </p:nvSpPr>
        <p:spPr>
          <a:xfrm>
            <a:off x="7756992" y="3218452"/>
            <a:ext cx="1206367" cy="258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defRPr sz="1400" b="1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e-Consultation</a:t>
            </a:r>
          </a:p>
        </p:txBody>
      </p:sp>
      <p:sp>
        <p:nvSpPr>
          <p:cNvPr id="723" name="TextBox 722">
            <a:extLst>
              <a:ext uri="{FF2B5EF4-FFF2-40B4-BE49-F238E27FC236}">
                <a16:creationId xmlns:a16="http://schemas.microsoft.com/office/drawing/2014/main" id="{B63C3D5C-7A84-FD54-851E-16332F9185F7}"/>
              </a:ext>
            </a:extLst>
          </p:cNvPr>
          <p:cNvSpPr txBox="1"/>
          <p:nvPr/>
        </p:nvSpPr>
        <p:spPr>
          <a:xfrm>
            <a:off x="7689983" y="3475377"/>
            <a:ext cx="1315407" cy="258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defRPr sz="1400" b="1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e-Decision Making</a:t>
            </a:r>
          </a:p>
        </p:txBody>
      </p:sp>
      <p:sp>
        <p:nvSpPr>
          <p:cNvPr id="724" name="TextBox 723">
            <a:extLst>
              <a:ext uri="{FF2B5EF4-FFF2-40B4-BE49-F238E27FC236}">
                <a16:creationId xmlns:a16="http://schemas.microsoft.com/office/drawing/2014/main" id="{4C8A619D-2021-5B64-A859-1C85BC140E3B}"/>
              </a:ext>
            </a:extLst>
          </p:cNvPr>
          <p:cNvSpPr txBox="1"/>
          <p:nvPr/>
        </p:nvSpPr>
        <p:spPr>
          <a:xfrm>
            <a:off x="5173950" y="3053715"/>
            <a:ext cx="926107" cy="286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defRPr sz="1400" b="1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Usability</a:t>
            </a:r>
          </a:p>
        </p:txBody>
      </p:sp>
      <p:sp>
        <p:nvSpPr>
          <p:cNvPr id="725" name="TextBox 724">
            <a:extLst>
              <a:ext uri="{FF2B5EF4-FFF2-40B4-BE49-F238E27FC236}">
                <a16:creationId xmlns:a16="http://schemas.microsoft.com/office/drawing/2014/main" id="{490FCA7A-A5DA-40A9-DC00-4E9585E9AF9A}"/>
              </a:ext>
            </a:extLst>
          </p:cNvPr>
          <p:cNvSpPr txBox="1"/>
          <p:nvPr/>
        </p:nvSpPr>
        <p:spPr>
          <a:xfrm>
            <a:off x="3668811" y="3429047"/>
            <a:ext cx="1072467" cy="329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defRPr sz="1400" b="1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Digital Service</a:t>
            </a:r>
          </a:p>
          <a:p>
            <a:pPr marL="0" marR="0" lvl="0" indent="0" algn="ctr" defTabSz="914377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Facilitation</a:t>
            </a:r>
          </a:p>
        </p:txBody>
      </p:sp>
      <p:pic>
        <p:nvPicPr>
          <p:cNvPr id="726" name="Picture 725" descr="Shape&#10;&#10;Description automatically generated with low confidence">
            <a:extLst>
              <a:ext uri="{FF2B5EF4-FFF2-40B4-BE49-F238E27FC236}">
                <a16:creationId xmlns:a16="http://schemas.microsoft.com/office/drawing/2014/main" id="{C755A84F-436A-3FF6-F03B-F8C042F70AE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rgbClr val="0F3492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701" y="2814664"/>
            <a:ext cx="432000" cy="432000"/>
          </a:xfrm>
          <a:prstGeom prst="rect">
            <a:avLst/>
          </a:prstGeom>
        </p:spPr>
      </p:pic>
      <p:pic>
        <p:nvPicPr>
          <p:cNvPr id="727" name="Picture 726" descr="Shape&#10;&#10;Description automatically generated with low confidence">
            <a:extLst>
              <a:ext uri="{FF2B5EF4-FFF2-40B4-BE49-F238E27FC236}">
                <a16:creationId xmlns:a16="http://schemas.microsoft.com/office/drawing/2014/main" id="{6805FE5F-9E4F-5C4D-2713-A62043FBB8C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0F3492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06" y="2767768"/>
            <a:ext cx="432000" cy="432000"/>
          </a:xfrm>
          <a:prstGeom prst="rect">
            <a:avLst/>
          </a:prstGeom>
        </p:spPr>
      </p:pic>
      <p:sp>
        <p:nvSpPr>
          <p:cNvPr id="728" name="Rectangle 727">
            <a:extLst>
              <a:ext uri="{FF2B5EF4-FFF2-40B4-BE49-F238E27FC236}">
                <a16:creationId xmlns:a16="http://schemas.microsoft.com/office/drawing/2014/main" id="{5AC1F047-D784-98E2-0C63-A15811D4CEDA}"/>
              </a:ext>
            </a:extLst>
          </p:cNvPr>
          <p:cNvSpPr/>
          <p:nvPr/>
        </p:nvSpPr>
        <p:spPr>
          <a:xfrm>
            <a:off x="3605213" y="3203094"/>
            <a:ext cx="1206367" cy="226944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F349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729" name="Rectangle 728">
            <a:extLst>
              <a:ext uri="{FF2B5EF4-FFF2-40B4-BE49-F238E27FC236}">
                <a16:creationId xmlns:a16="http://schemas.microsoft.com/office/drawing/2014/main" id="{F34AF70F-CC86-D836-9C21-F7F4EC60B7F7}"/>
              </a:ext>
            </a:extLst>
          </p:cNvPr>
          <p:cNvSpPr/>
          <p:nvPr/>
        </p:nvSpPr>
        <p:spPr>
          <a:xfrm>
            <a:off x="3605213" y="2936326"/>
            <a:ext cx="1206367" cy="226944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F349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730" name="TextBox 729">
            <a:extLst>
              <a:ext uri="{FF2B5EF4-FFF2-40B4-BE49-F238E27FC236}">
                <a16:creationId xmlns:a16="http://schemas.microsoft.com/office/drawing/2014/main" id="{7FCC5C48-1964-F585-7C24-8A767CE7EEC5}"/>
              </a:ext>
            </a:extLst>
          </p:cNvPr>
          <p:cNvSpPr txBox="1"/>
          <p:nvPr/>
        </p:nvSpPr>
        <p:spPr>
          <a:xfrm>
            <a:off x="3702072" y="2927503"/>
            <a:ext cx="1021983" cy="213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defRPr sz="1400" b="1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Paperless</a:t>
            </a:r>
            <a:r>
              <a:rPr kumimoji="0" lang="th-TH" sz="1000" b="1" i="0" u="none" strike="noStrike" kern="0" cap="none" spc="0" normalizeH="0" baseline="0" noProof="0" dirty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Service</a:t>
            </a:r>
          </a:p>
        </p:txBody>
      </p:sp>
      <p:sp>
        <p:nvSpPr>
          <p:cNvPr id="731" name="TextBox 730">
            <a:extLst>
              <a:ext uri="{FF2B5EF4-FFF2-40B4-BE49-F238E27FC236}">
                <a16:creationId xmlns:a16="http://schemas.microsoft.com/office/drawing/2014/main" id="{8863C64E-8132-E0EC-E582-97504BF7E176}"/>
              </a:ext>
            </a:extLst>
          </p:cNvPr>
          <p:cNvSpPr txBox="1"/>
          <p:nvPr/>
        </p:nvSpPr>
        <p:spPr>
          <a:xfrm>
            <a:off x="3636721" y="3159884"/>
            <a:ext cx="1147470" cy="329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defRPr sz="1400" b="1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Digital Service for the Vulnerable</a:t>
            </a:r>
          </a:p>
        </p:txBody>
      </p:sp>
      <p:sp>
        <p:nvSpPr>
          <p:cNvPr id="732" name="TextBox 731">
            <a:extLst>
              <a:ext uri="{FF2B5EF4-FFF2-40B4-BE49-F238E27FC236}">
                <a16:creationId xmlns:a16="http://schemas.microsoft.com/office/drawing/2014/main" id="{B2C201A6-559E-FC4C-2B37-C317E3EDDA77}"/>
              </a:ext>
            </a:extLst>
          </p:cNvPr>
          <p:cNvSpPr txBox="1"/>
          <p:nvPr/>
        </p:nvSpPr>
        <p:spPr>
          <a:xfrm>
            <a:off x="2922592" y="2118211"/>
            <a:ext cx="1079613" cy="405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Cybersecurity 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Policy</a:t>
            </a:r>
          </a:p>
        </p:txBody>
      </p:sp>
      <p:sp>
        <p:nvSpPr>
          <p:cNvPr id="733" name="Rectangle 732">
            <a:extLst>
              <a:ext uri="{FF2B5EF4-FFF2-40B4-BE49-F238E27FC236}">
                <a16:creationId xmlns:a16="http://schemas.microsoft.com/office/drawing/2014/main" id="{63C8E17A-7E92-C943-95CD-897804D2A237}"/>
              </a:ext>
            </a:extLst>
          </p:cNvPr>
          <p:cNvSpPr/>
          <p:nvPr/>
        </p:nvSpPr>
        <p:spPr>
          <a:xfrm>
            <a:off x="3562650" y="5105910"/>
            <a:ext cx="2763666" cy="1014529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F349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734" name="TextBox 733">
            <a:extLst>
              <a:ext uri="{FF2B5EF4-FFF2-40B4-BE49-F238E27FC236}">
                <a16:creationId xmlns:a16="http://schemas.microsoft.com/office/drawing/2014/main" id="{52E7AE28-FE07-EE7E-A840-170E065CA0CB}"/>
              </a:ext>
            </a:extLst>
          </p:cNvPr>
          <p:cNvSpPr txBox="1"/>
          <p:nvPr/>
        </p:nvSpPr>
        <p:spPr>
          <a:xfrm>
            <a:off x="3920747" y="5499512"/>
            <a:ext cx="1984192" cy="286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Reliable I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nfrastructure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60606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735" name="Rectangle 734">
            <a:extLst>
              <a:ext uri="{FF2B5EF4-FFF2-40B4-BE49-F238E27FC236}">
                <a16:creationId xmlns:a16="http://schemas.microsoft.com/office/drawing/2014/main" id="{96813C42-7AB2-0E10-7A10-26863EFDD953}"/>
              </a:ext>
            </a:extLst>
          </p:cNvPr>
          <p:cNvSpPr/>
          <p:nvPr/>
        </p:nvSpPr>
        <p:spPr>
          <a:xfrm>
            <a:off x="6390404" y="5108055"/>
            <a:ext cx="2752850" cy="1014529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F349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736" name="TextBox 735">
            <a:extLst>
              <a:ext uri="{FF2B5EF4-FFF2-40B4-BE49-F238E27FC236}">
                <a16:creationId xmlns:a16="http://schemas.microsoft.com/office/drawing/2014/main" id="{10309527-E156-DE6A-C7D6-42076F129FEF}"/>
              </a:ext>
            </a:extLst>
          </p:cNvPr>
          <p:cNvSpPr txBox="1"/>
          <p:nvPr/>
        </p:nvSpPr>
        <p:spPr>
          <a:xfrm>
            <a:off x="6848825" y="5105346"/>
            <a:ext cx="1819684" cy="286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Cybersecurity</a:t>
            </a:r>
          </a:p>
        </p:txBody>
      </p:sp>
      <p:sp>
        <p:nvSpPr>
          <p:cNvPr id="737" name="Rectangle 736">
            <a:extLst>
              <a:ext uri="{FF2B5EF4-FFF2-40B4-BE49-F238E27FC236}">
                <a16:creationId xmlns:a16="http://schemas.microsoft.com/office/drawing/2014/main" id="{21499E98-306C-898D-9CA8-85280F054D6E}"/>
              </a:ext>
            </a:extLst>
          </p:cNvPr>
          <p:cNvSpPr/>
          <p:nvPr/>
        </p:nvSpPr>
        <p:spPr>
          <a:xfrm>
            <a:off x="6952789" y="5343250"/>
            <a:ext cx="1679603" cy="687542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F349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738" name="TextBox 737">
            <a:extLst>
              <a:ext uri="{FF2B5EF4-FFF2-40B4-BE49-F238E27FC236}">
                <a16:creationId xmlns:a16="http://schemas.microsoft.com/office/drawing/2014/main" id="{80B7EA92-6A28-E902-2457-000CC35414CE}"/>
              </a:ext>
            </a:extLst>
          </p:cNvPr>
          <p:cNvSpPr txBox="1"/>
          <p:nvPr/>
        </p:nvSpPr>
        <p:spPr>
          <a:xfrm>
            <a:off x="7133086" y="5343405"/>
            <a:ext cx="1283073" cy="674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Cybersecurity Standard &amp; Procedure</a:t>
            </a:r>
          </a:p>
        </p:txBody>
      </p:sp>
      <p:sp>
        <p:nvSpPr>
          <p:cNvPr id="739" name="Rectangle 738">
            <a:extLst>
              <a:ext uri="{FF2B5EF4-FFF2-40B4-BE49-F238E27FC236}">
                <a16:creationId xmlns:a16="http://schemas.microsoft.com/office/drawing/2014/main" id="{6C536CCF-CC3D-F12C-84FC-08F7E4194515}"/>
              </a:ext>
            </a:extLst>
          </p:cNvPr>
          <p:cNvSpPr/>
          <p:nvPr/>
        </p:nvSpPr>
        <p:spPr>
          <a:xfrm>
            <a:off x="8667411" y="1952197"/>
            <a:ext cx="1050952" cy="306627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F349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740" name="Rectangle 739">
            <a:extLst>
              <a:ext uri="{FF2B5EF4-FFF2-40B4-BE49-F238E27FC236}">
                <a16:creationId xmlns:a16="http://schemas.microsoft.com/office/drawing/2014/main" id="{4F573AD1-AECD-BC87-85AF-E58A8885FA15}"/>
              </a:ext>
            </a:extLst>
          </p:cNvPr>
          <p:cNvSpPr/>
          <p:nvPr/>
        </p:nvSpPr>
        <p:spPr>
          <a:xfrm>
            <a:off x="9785946" y="2288267"/>
            <a:ext cx="1050952" cy="274775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F349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741" name="Rectangle 740">
            <a:extLst>
              <a:ext uri="{FF2B5EF4-FFF2-40B4-BE49-F238E27FC236}">
                <a16:creationId xmlns:a16="http://schemas.microsoft.com/office/drawing/2014/main" id="{33060653-1EDE-361E-E8A4-CE29211195D3}"/>
              </a:ext>
            </a:extLst>
          </p:cNvPr>
          <p:cNvSpPr/>
          <p:nvPr/>
        </p:nvSpPr>
        <p:spPr>
          <a:xfrm>
            <a:off x="8667411" y="2288267"/>
            <a:ext cx="1050952" cy="274775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F349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742" name="TextBox 741">
            <a:extLst>
              <a:ext uri="{FF2B5EF4-FFF2-40B4-BE49-F238E27FC236}">
                <a16:creationId xmlns:a16="http://schemas.microsoft.com/office/drawing/2014/main" id="{01F9177B-B0B0-161D-3347-C26EFC8ACD8E}"/>
              </a:ext>
            </a:extLst>
          </p:cNvPr>
          <p:cNvSpPr txBox="1"/>
          <p:nvPr/>
        </p:nvSpPr>
        <p:spPr>
          <a:xfrm>
            <a:off x="8744207" y="1966898"/>
            <a:ext cx="910074" cy="338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Data </a:t>
            </a:r>
            <a:br>
              <a:rPr kumimoji="0" lang="th-TH" sz="1100" b="1" i="0" u="none" strike="noStrike" kern="1200" cap="none" spc="0" normalizeH="0" baseline="0" noProof="0" dirty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Governance</a:t>
            </a:r>
          </a:p>
        </p:txBody>
      </p:sp>
      <p:sp>
        <p:nvSpPr>
          <p:cNvPr id="743" name="TextBox 742">
            <a:extLst>
              <a:ext uri="{FF2B5EF4-FFF2-40B4-BE49-F238E27FC236}">
                <a16:creationId xmlns:a16="http://schemas.microsoft.com/office/drawing/2014/main" id="{5D5A2E83-9D6B-D918-5847-D5F85EDED17A}"/>
              </a:ext>
            </a:extLst>
          </p:cNvPr>
          <p:cNvSpPr txBox="1"/>
          <p:nvPr/>
        </p:nvSpPr>
        <p:spPr>
          <a:xfrm>
            <a:off x="8706855" y="2285540"/>
            <a:ext cx="986554" cy="338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Data </a:t>
            </a:r>
            <a:br>
              <a:rPr kumimoji="0" lang="th-TH" sz="1100" b="1" i="0" u="none" strike="noStrike" kern="1200" cap="none" spc="0" normalizeH="0" baseline="0" noProof="0" dirty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Management</a:t>
            </a:r>
          </a:p>
        </p:txBody>
      </p:sp>
      <p:sp>
        <p:nvSpPr>
          <p:cNvPr id="744" name="TextBox 743">
            <a:extLst>
              <a:ext uri="{FF2B5EF4-FFF2-40B4-BE49-F238E27FC236}">
                <a16:creationId xmlns:a16="http://schemas.microsoft.com/office/drawing/2014/main" id="{D20D375B-13DD-D3D1-A9F8-929A951AE967}"/>
              </a:ext>
            </a:extLst>
          </p:cNvPr>
          <p:cNvSpPr txBox="1"/>
          <p:nvPr/>
        </p:nvSpPr>
        <p:spPr>
          <a:xfrm>
            <a:off x="9963929" y="1966314"/>
            <a:ext cx="713596" cy="338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Data </a:t>
            </a:r>
            <a:br>
              <a:rPr kumimoji="0" lang="th-TH" sz="1100" b="1" i="0" u="none" strike="noStrike" kern="1200" cap="none" spc="0" normalizeH="0" baseline="0" noProof="0" dirty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Privacy</a:t>
            </a:r>
          </a:p>
        </p:txBody>
      </p:sp>
      <p:sp>
        <p:nvSpPr>
          <p:cNvPr id="745" name="TextBox 744">
            <a:extLst>
              <a:ext uri="{FF2B5EF4-FFF2-40B4-BE49-F238E27FC236}">
                <a16:creationId xmlns:a16="http://schemas.microsoft.com/office/drawing/2014/main" id="{79F3C436-A407-8DFC-0F3F-E81A154622DE}"/>
              </a:ext>
            </a:extLst>
          </p:cNvPr>
          <p:cNvSpPr txBox="1"/>
          <p:nvPr/>
        </p:nvSpPr>
        <p:spPr>
          <a:xfrm>
            <a:off x="10014358" y="2278350"/>
            <a:ext cx="581876" cy="338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Open </a:t>
            </a:r>
            <a:br>
              <a:rPr kumimoji="0" lang="th-TH" sz="1100" b="1" i="0" u="none" strike="noStrike" kern="1200" cap="none" spc="0" normalizeH="0" baseline="0" noProof="0" dirty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Data</a:t>
            </a:r>
          </a:p>
        </p:txBody>
      </p:sp>
      <p:sp>
        <p:nvSpPr>
          <p:cNvPr id="746" name="Rectangle 745">
            <a:extLst>
              <a:ext uri="{FF2B5EF4-FFF2-40B4-BE49-F238E27FC236}">
                <a16:creationId xmlns:a16="http://schemas.microsoft.com/office/drawing/2014/main" id="{DA7FD1C7-EAF0-6611-7390-C45FD8AE271E}"/>
              </a:ext>
            </a:extLst>
          </p:cNvPr>
          <p:cNvSpPr/>
          <p:nvPr/>
        </p:nvSpPr>
        <p:spPr>
          <a:xfrm>
            <a:off x="5770892" y="2128363"/>
            <a:ext cx="852344" cy="366262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F349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747" name="TextBox 746">
            <a:extLst>
              <a:ext uri="{FF2B5EF4-FFF2-40B4-BE49-F238E27FC236}">
                <a16:creationId xmlns:a16="http://schemas.microsoft.com/office/drawing/2014/main" id="{3BDDB91E-E1D1-4682-4FC1-79B0F80D81C4}"/>
              </a:ext>
            </a:extLst>
          </p:cNvPr>
          <p:cNvSpPr txBox="1"/>
          <p:nvPr/>
        </p:nvSpPr>
        <p:spPr>
          <a:xfrm>
            <a:off x="5838092" y="2065880"/>
            <a:ext cx="747273" cy="480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Data 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60606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Policy</a:t>
            </a:r>
          </a:p>
        </p:txBody>
      </p:sp>
    </p:spTree>
    <p:extLst>
      <p:ext uri="{BB962C8B-B14F-4D97-AF65-F5344CB8AC3E}">
        <p14:creationId xmlns:p14="http://schemas.microsoft.com/office/powerpoint/2010/main" val="35523993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53;p8">
            <a:extLst>
              <a:ext uri="{FF2B5EF4-FFF2-40B4-BE49-F238E27FC236}">
                <a16:creationId xmlns:a16="http://schemas.microsoft.com/office/drawing/2014/main" id="{C1C72B41-7B46-9909-F920-1093CDEBAE0D}"/>
              </a:ext>
            </a:extLst>
          </p:cNvPr>
          <p:cNvSpPr/>
          <p:nvPr/>
        </p:nvSpPr>
        <p:spPr>
          <a:xfrm>
            <a:off x="0" y="6617975"/>
            <a:ext cx="9973340" cy="2400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46100" marR="0" lvl="0" indent="-5461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arabun"/>
              <a:buNone/>
              <a:tabLst>
                <a:tab pos="631825" algn="l"/>
              </a:tabLst>
              <a:defRPr/>
            </a:pPr>
            <a:r>
              <a:rPr kumimoji="0" lang="th-TH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แหล่งอ้างอิง </a:t>
            </a:r>
            <a:r>
              <a:rPr kumimoji="0" lang="th-TH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:	....................................................................................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Sarabun"/>
              <a:cs typeface="TH SarabunPSK" panose="020B0500040200020003" pitchFamily="34" charset="-34"/>
              <a:sym typeface="Sarabu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3081" y="-15861"/>
            <a:ext cx="8083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รายละเอียดตัวชี้วัด</a:t>
            </a:r>
            <a:endParaRPr kumimoji="0" lang="th-TH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3081" y="491359"/>
            <a:ext cx="4366901" cy="3016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 </a:t>
            </a:r>
            <a:r>
              <a:rPr lang="en-US" sz="16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 (1)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ระดับความพร้อมรัฐบาลดิจิทัลหน่วยงานภาครัฐของประเทศไทย</a:t>
            </a:r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00FF"/>
              </a:highligh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3208" y="2763701"/>
            <a:ext cx="3433048" cy="243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เป้าหมาย ปี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2567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aphicFrame>
        <p:nvGraphicFramePr>
          <p:cNvPr id="22" name="Table 21"/>
          <p:cNvGraphicFramePr>
            <a:graphicFrameLocks noGrp="1"/>
          </p:cNvGraphicFramePr>
          <p:nvPr/>
        </p:nvGraphicFramePr>
        <p:xfrm>
          <a:off x="188529" y="2952560"/>
          <a:ext cx="11890514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6735">
                  <a:extLst>
                    <a:ext uri="{9D8B030D-6E8A-4147-A177-3AD203B41FA5}">
                      <a16:colId xmlns:a16="http://schemas.microsoft.com/office/drawing/2014/main" val="51523606"/>
                    </a:ext>
                  </a:extLst>
                </a:gridCol>
                <a:gridCol w="1116735">
                  <a:extLst>
                    <a:ext uri="{9D8B030D-6E8A-4147-A177-3AD203B41FA5}">
                      <a16:colId xmlns:a16="http://schemas.microsoft.com/office/drawing/2014/main" val="2644754066"/>
                    </a:ext>
                  </a:extLst>
                </a:gridCol>
                <a:gridCol w="1116735">
                  <a:extLst>
                    <a:ext uri="{9D8B030D-6E8A-4147-A177-3AD203B41FA5}">
                      <a16:colId xmlns:a16="http://schemas.microsoft.com/office/drawing/2014/main" val="1595627643"/>
                    </a:ext>
                  </a:extLst>
                </a:gridCol>
                <a:gridCol w="1116735">
                  <a:extLst>
                    <a:ext uri="{9D8B030D-6E8A-4147-A177-3AD203B41FA5}">
                      <a16:colId xmlns:a16="http://schemas.microsoft.com/office/drawing/2014/main" val="2659447798"/>
                    </a:ext>
                  </a:extLst>
                </a:gridCol>
                <a:gridCol w="1116735">
                  <a:extLst>
                    <a:ext uri="{9D8B030D-6E8A-4147-A177-3AD203B41FA5}">
                      <a16:colId xmlns:a16="http://schemas.microsoft.com/office/drawing/2014/main" val="3079781069"/>
                    </a:ext>
                  </a:extLst>
                </a:gridCol>
                <a:gridCol w="924900">
                  <a:extLst>
                    <a:ext uri="{9D8B030D-6E8A-4147-A177-3AD203B41FA5}">
                      <a16:colId xmlns:a16="http://schemas.microsoft.com/office/drawing/2014/main" val="3602311173"/>
                    </a:ext>
                  </a:extLst>
                </a:gridCol>
                <a:gridCol w="924900">
                  <a:extLst>
                    <a:ext uri="{9D8B030D-6E8A-4147-A177-3AD203B41FA5}">
                      <a16:colId xmlns:a16="http://schemas.microsoft.com/office/drawing/2014/main" val="3714185839"/>
                    </a:ext>
                  </a:extLst>
                </a:gridCol>
                <a:gridCol w="924900">
                  <a:extLst>
                    <a:ext uri="{9D8B030D-6E8A-4147-A177-3AD203B41FA5}">
                      <a16:colId xmlns:a16="http://schemas.microsoft.com/office/drawing/2014/main" val="1510311638"/>
                    </a:ext>
                  </a:extLst>
                </a:gridCol>
                <a:gridCol w="924900">
                  <a:extLst>
                    <a:ext uri="{9D8B030D-6E8A-4147-A177-3AD203B41FA5}">
                      <a16:colId xmlns:a16="http://schemas.microsoft.com/office/drawing/2014/main" val="3878331073"/>
                    </a:ext>
                  </a:extLst>
                </a:gridCol>
                <a:gridCol w="2607239">
                  <a:extLst>
                    <a:ext uri="{9D8B030D-6E8A-4147-A177-3AD203B41FA5}">
                      <a16:colId xmlns:a16="http://schemas.microsoft.com/office/drawing/2014/main" val="2065998880"/>
                    </a:ext>
                  </a:extLst>
                </a:gridCol>
              </a:tblGrid>
              <a:tr h="0">
                <a:tc gridSpan="5"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ข้อมูลพื้นฐาน</a:t>
                      </a:r>
                      <a:r>
                        <a:rPr lang="th-TH" sz="140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(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Baseline)</a:t>
                      </a:r>
                      <a:endParaRPr lang="en-US" sz="14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ค่าเป้าหมาย</a:t>
                      </a:r>
                      <a:r>
                        <a:rPr lang="th-TH" sz="140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2566 – 2570 (</a:t>
                      </a:r>
                      <a:r>
                        <a:rPr lang="th-TH" sz="140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ถ้ามี)</a:t>
                      </a:r>
                      <a:endParaRPr lang="en-US" sz="140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13990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2562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2563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2564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2565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2566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2566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2567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2568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2569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2570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994238"/>
                  </a:ext>
                </a:extLst>
              </a:tr>
              <a:tr h="721888"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350" marR="6350" marT="635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350" marR="6350" marT="635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350" marR="6350" marT="635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350" marR="6350" marT="635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สัดส่วนหน่วยงานระดับกรมที่มีระดับความพร้อมรัฐบาล ดิจิทัลหน่วยงานภาครัฐที่อยู่ในระดับ 4 ขึ้นไป ต่อ หน่วยงานภาครัฐระดับกรมทั้งหมด (ไม่น้อยกว่าร้อยละ 20 ภายในปี 2570) 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9680560"/>
                  </a:ext>
                </a:extLst>
              </a:tr>
            </a:tbl>
          </a:graphicData>
        </a:graphic>
      </p:graphicFrame>
      <p:sp>
        <p:nvSpPr>
          <p:cNvPr id="26" name="Rectangle 25"/>
          <p:cNvSpPr/>
          <p:nvPr/>
        </p:nvSpPr>
        <p:spPr>
          <a:xfrm>
            <a:off x="0" y="6422441"/>
            <a:ext cx="3918206" cy="275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6100" marR="0" lvl="0" indent="-5461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6100" algn="l"/>
              </a:tabLst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ช่วงเวลารายงานผล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เดือน ธ.ค. ของทุกปี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8" name="Slide Number Placeholder 3">
            <a:extLst>
              <a:ext uri="{FF2B5EF4-FFF2-40B4-BE49-F238E27FC236}">
                <a16:creationId xmlns:a16="http://schemas.microsoft.com/office/drawing/2014/main" id="{C1B01A38-B6E7-45FC-9057-770802D96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8523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87E290-76B0-4EA1-9FB1-BF333C18EE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C100615-9B87-47C6-91F8-E6FAD63F4103}"/>
              </a:ext>
            </a:extLst>
          </p:cNvPr>
          <p:cNvSpPr/>
          <p:nvPr/>
        </p:nvSpPr>
        <p:spPr>
          <a:xfrm>
            <a:off x="0" y="6080208"/>
            <a:ext cx="12131040" cy="275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6100" marR="0" lvl="0" indent="-5461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6100" algn="l"/>
              </a:tabLst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หมายเหตุ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การจัดกลุ่มหน่วยงาน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กลุ่มตามเกณฑ์การประเมินจะแบ่งโดยอิงกลุ่มการจัดระดับ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Maturity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ของหน่วยงานในปีงบประมาณ พ.ศ.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2566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C9E6153-F871-47D4-9FB5-AA5189A823E9}"/>
              </a:ext>
            </a:extLst>
          </p:cNvPr>
          <p:cNvSpPr/>
          <p:nvPr/>
        </p:nvSpPr>
        <p:spPr>
          <a:xfrm>
            <a:off x="-3853" y="6251308"/>
            <a:ext cx="6734673" cy="275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6100" marR="0" lvl="0" indent="-5461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6100" algn="l"/>
              </a:tabLst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ผู้รับผิดชอบการรายงานผล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สำนักงานพัฒนารัฐบาลดิจิทัล (องค์การมหาชน) (สพร.)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E31304C-3770-9E20-30CD-AF9B3A91DC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1618251"/>
              </p:ext>
            </p:extLst>
          </p:nvPr>
        </p:nvGraphicFramePr>
        <p:xfrm>
          <a:off x="188529" y="4555978"/>
          <a:ext cx="11873195" cy="1524197"/>
        </p:xfrm>
        <a:graphic>
          <a:graphicData uri="http://schemas.openxmlformats.org/drawingml/2006/table">
            <a:tbl>
              <a:tblPr/>
              <a:tblGrid>
                <a:gridCol w="1353668">
                  <a:extLst>
                    <a:ext uri="{9D8B030D-6E8A-4147-A177-3AD203B41FA5}">
                      <a16:colId xmlns:a16="http://schemas.microsoft.com/office/drawing/2014/main" val="4116421523"/>
                    </a:ext>
                  </a:extLst>
                </a:gridCol>
                <a:gridCol w="3506509">
                  <a:extLst>
                    <a:ext uri="{9D8B030D-6E8A-4147-A177-3AD203B41FA5}">
                      <a16:colId xmlns:a16="http://schemas.microsoft.com/office/drawing/2014/main" val="2395031024"/>
                    </a:ext>
                  </a:extLst>
                </a:gridCol>
                <a:gridCol w="3506509">
                  <a:extLst>
                    <a:ext uri="{9D8B030D-6E8A-4147-A177-3AD203B41FA5}">
                      <a16:colId xmlns:a16="http://schemas.microsoft.com/office/drawing/2014/main" val="1583591442"/>
                    </a:ext>
                  </a:extLst>
                </a:gridCol>
                <a:gridCol w="3506509">
                  <a:extLst>
                    <a:ext uri="{9D8B030D-6E8A-4147-A177-3AD203B41FA5}">
                      <a16:colId xmlns:a16="http://schemas.microsoft.com/office/drawing/2014/main" val="67155911"/>
                    </a:ext>
                  </a:extLst>
                </a:gridCol>
              </a:tblGrid>
              <a:tr h="158084">
                <a:tc gridSpan="4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เกณฑ์การประเมิน </a:t>
                      </a:r>
                      <a:endParaRPr lang="th-TH" sz="1800" b="1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1913" marR="61913" marT="23813" marB="23813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8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เกณฑ์การประเมิน</a:t>
                      </a:r>
                      <a:endParaRPr lang="th-TH" sz="1800" b="1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1913" marR="61913" marT="23813" marB="23813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8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9275333"/>
                  </a:ext>
                </a:extLst>
              </a:tr>
              <a:tr h="306469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กลุ่ม</a:t>
                      </a:r>
                    </a:p>
                  </a:txBody>
                  <a:tcPr marL="61913" marR="61913" marT="23813" marB="23813">
                    <a:lnL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8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เป้าหมายขั้นต้น (50)</a:t>
                      </a:r>
                      <a:endParaRPr lang="th-TH" sz="16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1913" marR="61913" marT="23813" marB="23813">
                    <a:lnL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8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F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เป้าหมายมาตรฐาน (75)</a:t>
                      </a:r>
                      <a:endParaRPr lang="th-TH" sz="16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1913" marR="61913" marT="23813" marB="23813">
                    <a:lnL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เป้าหมายขั้นสูง (100)</a:t>
                      </a:r>
                      <a:endParaRPr lang="th-TH" sz="16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1913" marR="61913" marT="23813" marB="23813">
                    <a:lnL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8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77869"/>
                  </a:ext>
                </a:extLst>
              </a:tr>
              <a:tr h="269946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กลุ่มที่ 1 </a:t>
                      </a:r>
                    </a:p>
                  </a:txBody>
                  <a:tcPr marL="61913" marR="61913" marT="23813" marB="23813">
                    <a:lnL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ระดับ 3 ขึ้นไป อย่างน้อย 1 มิติ</a:t>
                      </a:r>
                    </a:p>
                  </a:txBody>
                  <a:tcPr marL="61913" marR="61913" marT="23813" marB="23813">
                    <a:lnL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1600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ระดับ 3 ขึ้นไป อย่างน้อย 2 มิติ</a:t>
                      </a:r>
                    </a:p>
                  </a:txBody>
                  <a:tcPr marL="61913" marR="61913" marT="23813" marB="23813">
                    <a:lnL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1600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ระดับ 3 ขึ้นไป อย่างน้อย 3 มิติ</a:t>
                      </a:r>
                    </a:p>
                  </a:txBody>
                  <a:tcPr marL="61913" marR="61913" marT="23813" marB="23813">
                    <a:lnL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8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2480138"/>
                  </a:ext>
                </a:extLst>
              </a:tr>
              <a:tr h="31285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กลุ่มที่ 2 </a:t>
                      </a:r>
                    </a:p>
                  </a:txBody>
                  <a:tcPr marL="61913" marR="61913" marT="23813" marB="23813">
                    <a:lnL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ระดับ 3 ขึ้นไป อย่างน้อย 2 มิติ</a:t>
                      </a:r>
                    </a:p>
                  </a:txBody>
                  <a:tcPr marL="61913" marR="61913" marT="23813" marB="23813">
                    <a:lnL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ระดับ 3 ขึ้นไป อย่างน้อย 3 มิติ</a:t>
                      </a:r>
                    </a:p>
                  </a:txBody>
                  <a:tcPr marL="61913" marR="61913" marT="23813" marB="23813">
                    <a:lnL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ระดับ 3 ขึ้นไป อย่างน้อย 4 มิติ</a:t>
                      </a:r>
                    </a:p>
                  </a:txBody>
                  <a:tcPr marL="61913" marR="61913" marT="23813" marB="23813">
                    <a:lnL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8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0102105"/>
                  </a:ext>
                </a:extLst>
              </a:tr>
              <a:tr h="266131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กลุ่มที่ 3 </a:t>
                      </a:r>
                    </a:p>
                  </a:txBody>
                  <a:tcPr marL="61913" marR="61913" marT="23813" marB="23813">
                    <a:lnL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ระดับ 3 ขึ้นไป อย่างน้อย 3 มิติ</a:t>
                      </a:r>
                    </a:p>
                  </a:txBody>
                  <a:tcPr marL="61913" marR="61913" marT="23813" marB="23813">
                    <a:lnL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ระดับ 3 ขึ้นไป อย่างน้อย 4 มิติ</a:t>
                      </a:r>
                    </a:p>
                  </a:txBody>
                  <a:tcPr marL="61913" marR="61913" marT="23813" marB="23813">
                    <a:lnL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ระดับ 3 ขึ้นไป อย่างน้อย 5 มิติ</a:t>
                      </a:r>
                    </a:p>
                  </a:txBody>
                  <a:tcPr marL="61913" marR="61913" marT="23813" marB="23813">
                    <a:lnL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8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056993"/>
                  </a:ext>
                </a:extLst>
              </a:tr>
            </a:tbl>
          </a:graphicData>
        </a:graphic>
      </p:graphicFrame>
      <p:pic>
        <p:nvPicPr>
          <p:cNvPr id="1026" name="Picture 2" descr="สำนักงานพัฒนารัฐบาลดิจิทัล (องค์การมหาชน) สพร. หรือ DGA">
            <a:extLst>
              <a:ext uri="{FF2B5EF4-FFF2-40B4-BE49-F238E27FC236}">
                <a16:creationId xmlns:a16="http://schemas.microsoft.com/office/drawing/2014/main" id="{3BA7F31E-6CED-A204-82BA-11CC56D70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072" y="65168"/>
            <a:ext cx="524737" cy="30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3D3BBE-4334-FD4A-980E-D2F26DD7DAF6}"/>
              </a:ext>
            </a:extLst>
          </p:cNvPr>
          <p:cNvSpPr txBox="1"/>
          <p:nvPr/>
        </p:nvSpPr>
        <p:spPr>
          <a:xfrm>
            <a:off x="9068417" y="-20267"/>
            <a:ext cx="1809845" cy="417600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KPI Template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863D91E-28F0-0DAF-2372-D5EB97879905}"/>
              </a:ext>
            </a:extLst>
          </p:cNvPr>
          <p:cNvGrpSpPr/>
          <p:nvPr/>
        </p:nvGrpSpPr>
        <p:grpSpPr>
          <a:xfrm>
            <a:off x="8242839" y="117583"/>
            <a:ext cx="825578" cy="559499"/>
            <a:chOff x="8964913" y="156991"/>
            <a:chExt cx="825578" cy="559499"/>
          </a:xfrm>
        </p:grpSpPr>
        <p:pic>
          <p:nvPicPr>
            <p:cNvPr id="13" name="Picture 1" descr="C:\Users\dathpan\Downloads\056aac9a306aef891367aae43a86394b.jpg">
              <a:extLst>
                <a:ext uri="{FF2B5EF4-FFF2-40B4-BE49-F238E27FC236}">
                  <a16:creationId xmlns:a16="http://schemas.microsoft.com/office/drawing/2014/main" id="{CF0ED205-1969-F078-C9BD-57C9BB2631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19" t="8192" r="17099" b="14839"/>
            <a:stretch>
              <a:fillRect/>
            </a:stretch>
          </p:blipFill>
          <p:spPr bwMode="auto">
            <a:xfrm>
              <a:off x="9024563" y="156991"/>
              <a:ext cx="706279" cy="559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FB1C77F-BB5B-5586-9B38-33B55CF7C083}"/>
                </a:ext>
              </a:extLst>
            </p:cNvPr>
            <p:cNvSpPr/>
            <p:nvPr/>
          </p:nvSpPr>
          <p:spPr>
            <a:xfrm>
              <a:off x="8964913" y="211600"/>
              <a:ext cx="825578" cy="4806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น้ำหนัก</a:t>
              </a:r>
              <a:br>
                <a:rPr kumimoji="0" lang="th-TH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</a:b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xx</a:t>
              </a:r>
              <a:endPara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38B0EC18-B0EB-9167-D693-65D8441031F8}"/>
              </a:ext>
            </a:extLst>
          </p:cNvPr>
          <p:cNvSpPr/>
          <p:nvPr/>
        </p:nvSpPr>
        <p:spPr>
          <a:xfrm>
            <a:off x="123081" y="833144"/>
            <a:ext cx="12058792" cy="19990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394200" algn="l"/>
              </a:tabLst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คำอธิบาย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	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itchFamily="34" charset="0"/>
              <a:cs typeface="TH SarabunPSK" panose="020B0500040200020003" pitchFamily="34" charset="-34"/>
            </a:endParaRPr>
          </a:p>
          <a:p>
            <a:pPr marL="177800" marR="0" lvl="0" indent="-177800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394200" algn="l"/>
              </a:tabLst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สำนักงานพัฒนารัฐบาลดิจิทัล (องค์การมหาชน) หรือ สพร. สำรวจ เก็บรวบรวมข้อมูล วิเคราะห์ และวิจัย เพื่อจัดทำตัวชี้วัด ดัชนีสนับสนุนการพัฒนารัฐบาลดิจิทัลเสนอต่อคณะกรรมการพัฒนารัฐบาลดิจิทัล ซึ่งสอดคล้องกับโครงการสำรวจระดับความพร้อมการพัฒนารัฐบาลดิจิทัลหน่วยงานภาครัฐ ที่ทำการสำรวจมาอย่างต่อเนื่องตั้งแต่ปี พ.ศ. 2558 จนถึงปัจจุบัน โดยในปี พ.ศ. 2566 สพร. ได้กำหนดกลุ่มเป้าหมายในการสำรวจ จำนวนรวมทั้งสิ้น 378 หน่วยงาน ประกอบด้วย หน่วยงานภาครัฐระดับกรมหรือเทียบเท่า จำนวน 302 หน่วยงาน (ส่วนราชการ รัฐวิสาหกิจ องค์การมหาชน และหน่วยงานรูปแบบอื่น) และคณะกรรมการผู้บริหารเทคโนโลยีสารสนเทศระดับสูงระดับจังหวัด 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Provincial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Chief Information Officer Committee: PCIO)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จำนวน 76 จังหวัด</a:t>
            </a:r>
          </a:p>
          <a:p>
            <a:pPr marL="177800" marR="0" lvl="0" indent="-177800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394200" algn="l"/>
              </a:tabLst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ระดับความพร้อมรัฐบาลดิจิทัล แบ่งเป็น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5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ระดับ (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Initial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,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Developing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,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Defined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,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Managed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,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Optimizing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) จากการสำรวจ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7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มิติ ได้แก่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1) Policies and Practices 2) Data-driven Practices 3)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Digital Capability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4)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Public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Service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5)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Smart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Back Office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6)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Secure and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Efficient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Infrastructure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 และ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7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)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 Digital Technology Practices</a:t>
            </a:r>
            <a:endParaRPr kumimoji="0" lang="th-TH" sz="1400" b="0" i="0" u="none" strike="sng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itchFamily="34" charset="0"/>
              <a:cs typeface="TH SarabunPSK" panose="020B0500040200020003" pitchFamily="34" charset="-34"/>
            </a:endParaRPr>
          </a:p>
          <a:p>
            <a:pPr marL="177800" marR="0" lvl="0" indent="-177800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394200" algn="l"/>
              </a:tabLst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ผลการสำรวจดังกล่าวจะสามารถใช้เป็นข้อมูลประกอบการจัดทำนโยบายและแผนการขับเคลื่อนภาครัฐไปสู่การเป็นรัฐบาลดิจิทัล 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Digital Government)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โดย สพร. เป็นผู้ประมวลผลจากการสำรวจจากหน่วยงานทั้งหมดที่ประเมินตนเองตามแบบสำรวจของ สพร. 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DG Readiness Survey)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 แล้วประกาศผลระดับความพร้อมรัฐบาลดิจิทัลในทุกปี ผ่านเว็บไซต์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  <a:hlinkClick r:id="rId5"/>
              </a:rPr>
              <a:t>https://www.dga.or.th/policy-standard/policy-regulation/dg-readiness-survey/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itchFamily="34" charset="0"/>
              <a:cs typeface="TH SarabunPSK" panose="020B0500040200020003" pitchFamily="34" charset="-34"/>
            </a:endParaRPr>
          </a:p>
          <a:p>
            <a:pPr marL="177800" marR="0" lvl="0" indent="-177800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394200" algn="l"/>
              </a:tabLst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กรณีใช้ประเมินส่วนราชการที่อยู่ในระบบการประเมินส่วนราชการตามมาตรการปรับปรุงประสิทธิภาพในการปฏิบัติราชการของส่วนราชการตามที่สำนักงาน </a:t>
            </a:r>
            <a:r>
              <a:rPr kumimoji="0" lang="th-TH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ก.พ.ร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. กำหนด ประกอบด้วย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154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 หน่วยงาน คือ กรมต่าง ๆ หน่วยงานสังกัดสำนักนายกรัฐมนตรี หน่วยงานไม่สังกัด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C6AE3E-E8B1-34B0-BB4C-9FD9BB7A140C}"/>
              </a:ext>
            </a:extLst>
          </p:cNvPr>
          <p:cNvSpPr txBox="1"/>
          <p:nvPr/>
        </p:nvSpPr>
        <p:spPr>
          <a:xfrm>
            <a:off x="1489689" y="4507040"/>
            <a:ext cx="681280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เกณฑ์การประเมินเป็นไปตามที่สำนักงาน </a:t>
            </a:r>
            <a:r>
              <a:rPr kumimoji="0" lang="th-TH" alt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ก.พ.ร</a:t>
            </a:r>
            <a:r>
              <a:rPr kumimoji="0" lang="th-TH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. กำหนด</a:t>
            </a:r>
          </a:p>
        </p:txBody>
      </p:sp>
    </p:spTree>
    <p:extLst>
      <p:ext uri="{BB962C8B-B14F-4D97-AF65-F5344CB8AC3E}">
        <p14:creationId xmlns:p14="http://schemas.microsoft.com/office/powerpoint/2010/main" val="12744306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57A5B4-C1DE-1C2E-47DF-14BAFCE6DF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A67-BFCB-477B-89DD-496DA41180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A21311-310E-879A-9ABB-A6F58EF8CD7A}"/>
              </a:ext>
            </a:extLst>
          </p:cNvPr>
          <p:cNvSpPr txBox="1"/>
          <p:nvPr/>
        </p:nvSpPr>
        <p:spPr>
          <a:xfrm>
            <a:off x="463739" y="239259"/>
            <a:ext cx="10722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คำอธิบาย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Maturity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ของหน่วยงาน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BC8998C-A4DD-C749-68DD-8DFFF1F76E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051533"/>
              </p:ext>
            </p:extLst>
          </p:nvPr>
        </p:nvGraphicFramePr>
        <p:xfrm>
          <a:off x="782917" y="1081741"/>
          <a:ext cx="10608234" cy="5480423"/>
        </p:xfrm>
        <a:graphic>
          <a:graphicData uri="http://schemas.openxmlformats.org/drawingml/2006/table">
            <a:tbl>
              <a:tblPr/>
              <a:tblGrid>
                <a:gridCol w="1636349">
                  <a:extLst>
                    <a:ext uri="{9D8B030D-6E8A-4147-A177-3AD203B41FA5}">
                      <a16:colId xmlns:a16="http://schemas.microsoft.com/office/drawing/2014/main" val="2771309645"/>
                    </a:ext>
                  </a:extLst>
                </a:gridCol>
                <a:gridCol w="1794377">
                  <a:extLst>
                    <a:ext uri="{9D8B030D-6E8A-4147-A177-3AD203B41FA5}">
                      <a16:colId xmlns:a16="http://schemas.microsoft.com/office/drawing/2014/main" val="64714897"/>
                    </a:ext>
                  </a:extLst>
                </a:gridCol>
                <a:gridCol w="1794377">
                  <a:extLst>
                    <a:ext uri="{9D8B030D-6E8A-4147-A177-3AD203B41FA5}">
                      <a16:colId xmlns:a16="http://schemas.microsoft.com/office/drawing/2014/main" val="3146706181"/>
                    </a:ext>
                  </a:extLst>
                </a:gridCol>
                <a:gridCol w="1794377">
                  <a:extLst>
                    <a:ext uri="{9D8B030D-6E8A-4147-A177-3AD203B41FA5}">
                      <a16:colId xmlns:a16="http://schemas.microsoft.com/office/drawing/2014/main" val="2133776396"/>
                    </a:ext>
                  </a:extLst>
                </a:gridCol>
                <a:gridCol w="1794377">
                  <a:extLst>
                    <a:ext uri="{9D8B030D-6E8A-4147-A177-3AD203B41FA5}">
                      <a16:colId xmlns:a16="http://schemas.microsoft.com/office/drawing/2014/main" val="2116353325"/>
                    </a:ext>
                  </a:extLst>
                </a:gridCol>
                <a:gridCol w="1794377">
                  <a:extLst>
                    <a:ext uri="{9D8B030D-6E8A-4147-A177-3AD203B41FA5}">
                      <a16:colId xmlns:a16="http://schemas.microsoft.com/office/drawing/2014/main" val="2965743409"/>
                    </a:ext>
                  </a:extLst>
                </a:gridCol>
              </a:tblGrid>
              <a:tr h="446339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th-TH" sz="28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ภาพแบบจำลองระดับความพร้อมรัฐบาลดิจิทัลในแต่ละตัวชี้วัด ประจำปี </a:t>
                      </a:r>
                      <a:r>
                        <a:rPr lang="en-US" sz="28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2566</a:t>
                      </a:r>
                      <a:endParaRPr lang="th-TH" sz="28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651" marR="8651" marT="865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651" marR="8651" marT="86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651" marR="8651" marT="86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651" marR="8651" marT="86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651" marR="8651" marT="86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651" marR="8651" marT="865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0008760"/>
                  </a:ext>
                </a:extLst>
              </a:tr>
              <a:tr h="258852">
                <a:tc gridSpan="6">
                  <a:txBody>
                    <a:bodyPr/>
                    <a:lstStyle/>
                    <a:p>
                      <a:pPr algn="ctr" fontAlgn="b"/>
                      <a:endParaRPr lang="th-TH" sz="16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651" marR="8651" marT="865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2332413"/>
                  </a:ext>
                </a:extLst>
              </a:tr>
              <a:tr h="290099"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651" marR="8651" marT="865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Level 1</a:t>
                      </a:r>
                    </a:p>
                  </a:txBody>
                  <a:tcPr marL="8651" marR="8651" marT="86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Level 2</a:t>
                      </a:r>
                    </a:p>
                  </a:txBody>
                  <a:tcPr marL="8651" marR="8651" marT="86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Level 3</a:t>
                      </a:r>
                    </a:p>
                  </a:txBody>
                  <a:tcPr marL="8651" marR="8651" marT="86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Level 4</a:t>
                      </a:r>
                    </a:p>
                  </a:txBody>
                  <a:tcPr marL="8651" marR="8651" marT="86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Level 5</a:t>
                      </a:r>
                    </a:p>
                  </a:txBody>
                  <a:tcPr marL="8651" marR="8651" marT="86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71457463"/>
                  </a:ext>
                </a:extLst>
              </a:tr>
              <a:tr h="5088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Factors</a:t>
                      </a:r>
                    </a:p>
                  </a:txBody>
                  <a:tcPr marL="8651" marR="8651" marT="8651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Initial</a:t>
                      </a:r>
                      <a:b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(E-Government)</a:t>
                      </a:r>
                    </a:p>
                  </a:txBody>
                  <a:tcPr marL="8651" marR="8651" marT="8651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Developing </a:t>
                      </a:r>
                      <a:endParaRPr lang="th-TH" sz="16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(Open)</a:t>
                      </a:r>
                    </a:p>
                  </a:txBody>
                  <a:tcPr marL="8651" marR="8651" marT="8651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Defined </a:t>
                      </a:r>
                      <a:b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(Data-centric)</a:t>
                      </a:r>
                    </a:p>
                  </a:txBody>
                  <a:tcPr marL="8651" marR="8651" marT="8651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Integrated </a:t>
                      </a:r>
                      <a:b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(Fully Digital)</a:t>
                      </a:r>
                    </a:p>
                  </a:txBody>
                  <a:tcPr marL="8651" marR="8651" marT="8651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1D14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Optimizing </a:t>
                      </a:r>
                      <a:b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(Smart)</a:t>
                      </a:r>
                    </a:p>
                  </a:txBody>
                  <a:tcPr marL="8651" marR="8651" marT="8651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463863"/>
                  </a:ext>
                </a:extLst>
              </a:tr>
              <a:tr h="5088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Policies and Practices</a:t>
                      </a:r>
                    </a:p>
                  </a:txBody>
                  <a:tcPr marL="8651" marR="8651" marT="8651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Compliance</a:t>
                      </a:r>
                    </a:p>
                  </a:txBody>
                  <a:tcPr marL="8651" marR="8651" marT="8651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Transparency</a:t>
                      </a:r>
                    </a:p>
                  </a:txBody>
                  <a:tcPr marL="8651" marR="8651" marT="8651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Constituent value</a:t>
                      </a:r>
                    </a:p>
                  </a:txBody>
                  <a:tcPr marL="8651" marR="8651" marT="8651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Insight-driven transformation</a:t>
                      </a:r>
                    </a:p>
                  </a:txBody>
                  <a:tcPr marL="8651" marR="8651" marT="8651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1D14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Sustainability</a:t>
                      </a:r>
                    </a:p>
                  </a:txBody>
                  <a:tcPr marL="8651" marR="8651" marT="8651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79045"/>
                  </a:ext>
                </a:extLst>
              </a:tr>
              <a:tr h="62654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Data-driven Practices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651" marR="8651" marT="8651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Foundational</a:t>
                      </a:r>
                    </a:p>
                  </a:txBody>
                  <a:tcPr marL="8651" marR="8651" marT="8651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Standardized</a:t>
                      </a:r>
                    </a:p>
                  </a:txBody>
                  <a:tcPr marL="8651" marR="8651" marT="8651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Optimized</a:t>
                      </a:r>
                    </a:p>
                  </a:txBody>
                  <a:tcPr marL="8651" marR="8651" marT="8651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Integrated</a:t>
                      </a:r>
                    </a:p>
                  </a:txBody>
                  <a:tcPr marL="8651" marR="8651" marT="8651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1D14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Exemplary</a:t>
                      </a:r>
                    </a:p>
                  </a:txBody>
                  <a:tcPr marL="8651" marR="8651" marT="8651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7153252"/>
                  </a:ext>
                </a:extLst>
              </a:tr>
              <a:tr h="46678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Digital Capability</a:t>
                      </a:r>
                    </a:p>
                  </a:txBody>
                  <a:tcPr marL="8651" marR="8651" marT="8651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Inefficient</a:t>
                      </a:r>
                    </a:p>
                  </a:txBody>
                  <a:tcPr marL="8651" marR="8651" marT="8651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Elementary</a:t>
                      </a:r>
                    </a:p>
                  </a:txBody>
                  <a:tcPr marL="8651" marR="8651" marT="8651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Intermediate</a:t>
                      </a:r>
                    </a:p>
                  </a:txBody>
                  <a:tcPr marL="8651" marR="8651" marT="8651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Effective</a:t>
                      </a:r>
                    </a:p>
                  </a:txBody>
                  <a:tcPr marL="8651" marR="8651" marT="8651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1D14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Digital savvy</a:t>
                      </a:r>
                    </a:p>
                  </a:txBody>
                  <a:tcPr marL="8651" marR="8651" marT="8651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9160977"/>
                  </a:ext>
                </a:extLst>
              </a:tr>
              <a:tr h="46678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Public Service</a:t>
                      </a:r>
                    </a:p>
                  </a:txBody>
                  <a:tcPr marL="8651" marR="8651" marT="8651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Reactive</a:t>
                      </a:r>
                    </a:p>
                  </a:txBody>
                  <a:tcPr marL="8651" marR="8651" marT="8651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Intermediated</a:t>
                      </a:r>
                    </a:p>
                  </a:txBody>
                  <a:tcPr marL="8651" marR="8651" marT="8651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Proactive</a:t>
                      </a:r>
                    </a:p>
                  </a:txBody>
                  <a:tcPr marL="8651" marR="8651" marT="8651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Embedded</a:t>
                      </a:r>
                    </a:p>
                  </a:txBody>
                  <a:tcPr marL="8651" marR="8651" marT="8651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1D14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Predictive</a:t>
                      </a:r>
                    </a:p>
                  </a:txBody>
                  <a:tcPr marL="8651" marR="8651" marT="8651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8996567"/>
                  </a:ext>
                </a:extLst>
              </a:tr>
              <a:tr h="5070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Smart Back Office</a:t>
                      </a:r>
                    </a:p>
                  </a:txBody>
                  <a:tcPr marL="8651" marR="8651" marT="8651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Basic</a:t>
                      </a:r>
                    </a:p>
                  </a:txBody>
                  <a:tcPr marL="8651" marR="8651" marT="8651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Co-ordinated</a:t>
                      </a:r>
                    </a:p>
                  </a:txBody>
                  <a:tcPr marL="8651" marR="8651" marT="8651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Digital</a:t>
                      </a:r>
                    </a:p>
                  </a:txBody>
                  <a:tcPr marL="8651" marR="8651" marT="8651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Strategic</a:t>
                      </a:r>
                    </a:p>
                  </a:txBody>
                  <a:tcPr marL="8651" marR="8651" marT="8651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1D14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Transformational</a:t>
                      </a:r>
                    </a:p>
                  </a:txBody>
                  <a:tcPr marL="8651" marR="8651" marT="8651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8781030"/>
                  </a:ext>
                </a:extLst>
              </a:tr>
              <a:tr h="7001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Secure &amp; Efficient Infrastructure</a:t>
                      </a:r>
                    </a:p>
                  </a:txBody>
                  <a:tcPr marL="8651" marR="8651" marT="8651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Obsolete</a:t>
                      </a:r>
                    </a:p>
                  </a:txBody>
                  <a:tcPr marL="8651" marR="8651" marT="8651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Fundamental</a:t>
                      </a:r>
                    </a:p>
                  </a:txBody>
                  <a:tcPr marL="8651" marR="8651" marT="8651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Cross-channel</a:t>
                      </a:r>
                    </a:p>
                  </a:txBody>
                  <a:tcPr marL="8651" marR="8651" marT="8651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Integrated</a:t>
                      </a:r>
                    </a:p>
                  </a:txBody>
                  <a:tcPr marL="8651" marR="8651" marT="8651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1D14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Digitized</a:t>
                      </a:r>
                    </a:p>
                  </a:txBody>
                  <a:tcPr marL="8651" marR="8651" marT="8651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1867296"/>
                  </a:ext>
                </a:extLst>
              </a:tr>
              <a:tr h="7001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Digital Technology Practices</a:t>
                      </a:r>
                    </a:p>
                  </a:txBody>
                  <a:tcPr marL="8651" marR="8651" marT="8651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Outdated</a:t>
                      </a:r>
                    </a:p>
                  </a:txBody>
                  <a:tcPr marL="8651" marR="8651" marT="8651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Standard</a:t>
                      </a:r>
                    </a:p>
                  </a:txBody>
                  <a:tcPr marL="8651" marR="8651" marT="8651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Disruptive-tech</a:t>
                      </a:r>
                    </a:p>
                  </a:txBody>
                  <a:tcPr marL="8651" marR="8651" marT="8651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Leading-tech</a:t>
                      </a:r>
                    </a:p>
                  </a:txBody>
                  <a:tcPr marL="8651" marR="8651" marT="8651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1D14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Future-tech</a:t>
                      </a:r>
                    </a:p>
                  </a:txBody>
                  <a:tcPr marL="8651" marR="8651" marT="8651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48709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44166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57A5B4-C1DE-1C2E-47DF-14BAFCE6DF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A67-BFCB-477B-89DD-496DA41180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A21311-310E-879A-9ABB-A6F58EF8CD7A}"/>
              </a:ext>
            </a:extLst>
          </p:cNvPr>
          <p:cNvSpPr txBox="1"/>
          <p:nvPr/>
        </p:nvSpPr>
        <p:spPr>
          <a:xfrm>
            <a:off x="509096" y="229175"/>
            <a:ext cx="10722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การยกระดับ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Maturity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ราย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Pillar (Pillar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1: Policies and Practices)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7EA6F2-31B7-7055-28DB-2BD67C826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096" y="861891"/>
            <a:ext cx="11173808" cy="599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753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19B0C1-7E10-5ED8-060C-EF54114ED4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defRPr/>
            </a:pPr>
            <a:fld id="{41A61DF1-3BB6-403F-9CC9-71F63F6F4AF1}" type="slidenum">
              <a:rPr lang="th-TH" smtClean="0">
                <a:solidFill>
                  <a:prstClr val="white"/>
                </a:solidFill>
              </a:rPr>
              <a:pPr algn="r">
                <a:defRPr/>
              </a:pPr>
              <a:t>5</a:t>
            </a:fld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CC350AF4-B631-00FD-94E9-B683AEFE8C5C}"/>
              </a:ext>
            </a:extLst>
          </p:cNvPr>
          <p:cNvSpPr txBox="1">
            <a:spLocks noChangeArrowheads="1"/>
          </p:cNvSpPr>
          <p:nvPr/>
        </p:nvSpPr>
        <p:spPr bwMode="black">
          <a:xfrm>
            <a:off x="343979" y="160707"/>
            <a:ext cx="96584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1pPr>
            <a:lvl2pPr marL="742950" indent="-28575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3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กรอบการประเมิน</a:t>
            </a:r>
            <a:r>
              <a:rPr lang="th-TH" sz="3600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องค์การมหาชน </a:t>
            </a:r>
            <a:r>
              <a:rPr lang="th-TH" sz="3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ประจำปีงบประมาณ พ.ศ. </a:t>
            </a:r>
            <a:r>
              <a:rPr lang="en-US" sz="3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2567</a:t>
            </a:r>
            <a:endParaRPr lang="th-TH" sz="36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4AA7879-8564-31E7-0C68-E369BDD3B7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1452708"/>
              </p:ext>
            </p:extLst>
          </p:nvPr>
        </p:nvGraphicFramePr>
        <p:xfrm>
          <a:off x="374460" y="1026300"/>
          <a:ext cx="11380767" cy="5670993"/>
        </p:xfrm>
        <a:graphic>
          <a:graphicData uri="http://schemas.openxmlformats.org/drawingml/2006/table">
            <a:tbl>
              <a:tblPr firstRow="1" firstCol="1" bandRow="1"/>
              <a:tblGrid>
                <a:gridCol w="10119875">
                  <a:extLst>
                    <a:ext uri="{9D8B030D-6E8A-4147-A177-3AD203B41FA5}">
                      <a16:colId xmlns:a16="http://schemas.microsoft.com/office/drawing/2014/main" val="795168458"/>
                    </a:ext>
                  </a:extLst>
                </a:gridCol>
                <a:gridCol w="1260892">
                  <a:extLst>
                    <a:ext uri="{9D8B030D-6E8A-4147-A177-3AD203B41FA5}">
                      <a16:colId xmlns:a16="http://schemas.microsoft.com/office/drawing/2014/main" val="2935063655"/>
                    </a:ext>
                  </a:extLst>
                </a:gridCol>
              </a:tblGrid>
              <a:tr h="31803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728345" marR="18415" indent="-74168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8165" algn="l"/>
                          <a:tab pos="1428750" algn="l"/>
                        </a:tabLs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Performance  Perspective</a:t>
                      </a:r>
                    </a:p>
                  </a:txBody>
                  <a:tcPr marL="38754" marR="38754" marT="0" marB="0" anchor="ctr">
                    <a:lnL w="12700" cmpd="sng">
                      <a:solidFill>
                        <a:srgbClr val="4472C4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4472C4"/>
                      </a:solidFill>
                    </a:lnT>
                    <a:lnB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marR="18415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85800" algn="l"/>
                          <a:tab pos="1428750" algn="l"/>
                        </a:tabLs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70</a:t>
                      </a:r>
                    </a:p>
                  </a:txBody>
                  <a:tcPr marL="38754" marR="38754" marT="0" marB="0" anchor="ctr">
                    <a:lnL>
                      <a:noFill/>
                    </a:lnL>
                    <a:lnR w="12700" cmpd="sng">
                      <a:solidFill>
                        <a:srgbClr val="4472C4"/>
                      </a:solidFill>
                    </a:lnR>
                    <a:lnT w="12700" cmpd="sng">
                      <a:solidFill>
                        <a:srgbClr val="4472C4"/>
                      </a:solidFill>
                    </a:lnT>
                    <a:lnB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981176"/>
                  </a:ext>
                </a:extLst>
              </a:tr>
              <a:tr h="23094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728345" marR="18415" lvl="0" indent="-74168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58165" algn="l"/>
                          <a:tab pos="1428750" algn="l"/>
                        </a:tabLst>
                        <a:defRPr/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องค์ประกอบที่ 1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การประเมินประสิทธิภาพ ประสิทธิผลของการดำเนินงาน 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38754" marR="38754" marT="0" marB="0" anchor="ctr">
                    <a:lnL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marR="18415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85800" algn="l"/>
                          <a:tab pos="1428750" algn="l"/>
                        </a:tabLs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7</a:t>
                      </a: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0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38754" marR="38754" marT="0" marB="0" anchor="ctr">
                    <a:lnL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5835356"/>
                  </a:ext>
                </a:extLst>
              </a:tr>
              <a:tr h="291078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marR="18415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SarabunPSK" panose="020B0500040200020003" pitchFamily="34" charset="-34"/>
                        <a:ea typeface="Times New Roman" panose="02020603050405020304" pitchFamily="18" charset="0"/>
                        <a:cs typeface="TH SarabunIT๙" panose="020B0500040200020003" pitchFamily="34" charset="-34"/>
                      </a:endParaRPr>
                    </a:p>
                    <a:p>
                      <a:pPr marL="0" marR="18415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SarabunPSK" panose="020B0500040200020003" pitchFamily="34" charset="-34"/>
                        <a:ea typeface="Times New Roman" panose="02020603050405020304" pitchFamily="18" charset="0"/>
                        <a:cs typeface="TH SarabunIT๙" panose="020B0500040200020003" pitchFamily="34" charset="-34"/>
                      </a:endParaRPr>
                    </a:p>
                    <a:p>
                      <a:pPr marL="0" marR="18415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SarabunPSK" panose="020B0500040200020003" pitchFamily="34" charset="-34"/>
                        <a:ea typeface="Times New Roman" panose="02020603050405020304" pitchFamily="18" charset="0"/>
                        <a:cs typeface="TH SarabunIT๙" panose="020B0500040200020003" pitchFamily="34" charset="-34"/>
                      </a:endParaRPr>
                    </a:p>
                    <a:p>
                      <a:pPr marL="0" marR="18415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SarabunPSK" panose="020B0500040200020003" pitchFamily="34" charset="-34"/>
                        <a:ea typeface="Times New Roman" panose="02020603050405020304" pitchFamily="18" charset="0"/>
                        <a:cs typeface="TH SarabunIT๙" panose="020B0500040200020003" pitchFamily="34" charset="-34"/>
                      </a:endParaRPr>
                    </a:p>
                    <a:p>
                      <a:pPr marL="0" marR="18415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SarabunPSK" panose="020B0500040200020003" pitchFamily="34" charset="-34"/>
                        <a:ea typeface="Times New Roman" panose="02020603050405020304" pitchFamily="18" charset="0"/>
                        <a:cs typeface="TH SarabunIT๙" panose="020B0500040200020003" pitchFamily="34" charset="-34"/>
                      </a:endParaRPr>
                    </a:p>
                    <a:p>
                      <a:pPr marL="0" marR="18415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SarabunPSK" panose="020B0500040200020003" pitchFamily="34" charset="-34"/>
                        <a:ea typeface="Times New Roman" panose="02020603050405020304" pitchFamily="18" charset="0"/>
                        <a:cs typeface="TH SarabunIT๙" panose="020B0500040200020003" pitchFamily="34" charset="-34"/>
                      </a:endParaRPr>
                    </a:p>
                    <a:p>
                      <a:pPr marL="0" marR="18415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SarabunPSK" panose="020B0500040200020003" pitchFamily="34" charset="-34"/>
                        <a:ea typeface="Times New Roman" panose="02020603050405020304" pitchFamily="18" charset="0"/>
                        <a:cs typeface="TH SarabunIT๙" panose="020B0500040200020003" pitchFamily="34" charset="-34"/>
                      </a:endParaRPr>
                    </a:p>
                    <a:p>
                      <a:pPr marL="0" marR="18415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SarabunPSK" panose="020B0500040200020003" pitchFamily="34" charset="-34"/>
                        <a:ea typeface="Times New Roman" panose="02020603050405020304" pitchFamily="18" charset="0"/>
                        <a:cs typeface="TH SarabunIT๙" panose="020B0500040200020003" pitchFamily="34" charset="-34"/>
                      </a:endParaRPr>
                    </a:p>
                    <a:p>
                      <a:pPr marL="0" marR="18415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SarabunPSK" panose="020B0500040200020003" pitchFamily="34" charset="-34"/>
                        <a:ea typeface="Times New Roman" panose="02020603050405020304" pitchFamily="18" charset="0"/>
                        <a:cs typeface="TH SarabunIT๙" panose="020B0500040200020003" pitchFamily="34" charset="-34"/>
                      </a:endParaRPr>
                    </a:p>
                    <a:p>
                      <a:pPr marL="0" marR="18415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SarabunPSK" panose="020B0500040200020003" pitchFamily="34" charset="-34"/>
                        <a:ea typeface="Times New Roman" panose="02020603050405020304" pitchFamily="18" charset="0"/>
                        <a:cs typeface="TH SarabunIT๙" panose="020B0500040200020003" pitchFamily="34" charset="-34"/>
                      </a:endParaRPr>
                    </a:p>
                    <a:p>
                      <a:pPr marL="0" marR="18415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SarabunPSK" panose="020B0500040200020003" pitchFamily="34" charset="-34"/>
                        <a:ea typeface="Times New Roman" panose="02020603050405020304" pitchFamily="18" charset="0"/>
                        <a:cs typeface="TH SarabunIT๙" panose="020B0500040200020003" pitchFamily="34" charset="-34"/>
                      </a:endParaRPr>
                    </a:p>
                    <a:p>
                      <a:pPr marL="0" marR="18415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SarabunPSK" panose="020B0500040200020003" pitchFamily="34" charset="-34"/>
                        <a:ea typeface="Times New Roman" panose="02020603050405020304" pitchFamily="18" charset="0"/>
                        <a:cs typeface="TH SarabunIT๙" panose="020B0500040200020003" pitchFamily="34" charset="-34"/>
                      </a:endParaRPr>
                    </a:p>
                    <a:p>
                      <a:pPr marL="0" marR="18415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SarabunPSK" panose="020B0500040200020003" pitchFamily="34" charset="-34"/>
                        <a:ea typeface="Times New Roman" panose="02020603050405020304" pitchFamily="18" charset="0"/>
                        <a:cs typeface="TH SarabunIT๙" panose="020B0500040200020003" pitchFamily="34" charset="-34"/>
                      </a:endParaRPr>
                    </a:p>
                  </a:txBody>
                  <a:tcPr marL="38754" marR="38754" marT="0" marB="0" anchor="ctr">
                    <a:lnL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marR="18415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85800" algn="l"/>
                          <a:tab pos="1428750" algn="l"/>
                        </a:tabLs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70</a:t>
                      </a:r>
                    </a:p>
                  </a:txBody>
                  <a:tcPr marL="38754" marR="38754" marT="0" marB="0">
                    <a:lnL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0005223"/>
                  </a:ext>
                </a:extLst>
              </a:tr>
              <a:tr h="25718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marR="18415" lvl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Potential  Perspective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38754" marR="38754" marT="0" marB="0" anchor="ctr">
                    <a:lnL w="12700" cmpd="sng">
                      <a:solidFill>
                        <a:srgbClr val="4472C4"/>
                      </a:solidFill>
                    </a:lnL>
                    <a:lnR>
                      <a:noFill/>
                    </a:lnR>
                    <a:lnT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marR="18415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85800" algn="l"/>
                          <a:tab pos="1428750" algn="l"/>
                        </a:tabLs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30</a:t>
                      </a:r>
                    </a:p>
                  </a:txBody>
                  <a:tcPr marL="38754" marR="38754" marT="0" marB="0" anchor="ctr">
                    <a:lnL>
                      <a:noFill/>
                    </a:lnL>
                    <a:lnR w="12700" cmpd="sng">
                      <a:solidFill>
                        <a:srgbClr val="4472C4"/>
                      </a:solidFill>
                    </a:lnR>
                    <a:lnT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1002028"/>
                  </a:ext>
                </a:extLst>
              </a:tr>
              <a:tr h="27915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728345" marR="18415" indent="-74168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58165" algn="l"/>
                          <a:tab pos="1428750" algn="l"/>
                        </a:tabLs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องค์ประกอบที่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การประเมินศักยภาพการดำเนินงานเพื่อบรรลุเป้าหมาย </a:t>
                      </a:r>
                    </a:p>
                  </a:txBody>
                  <a:tcPr marL="38754" marR="38754" marT="0" marB="0" anchor="ctr">
                    <a:lnL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marR="18415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85800" algn="l"/>
                          <a:tab pos="1428750" algn="l"/>
                        </a:tabLs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30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38754" marR="38754" marT="0" marB="0" anchor="ctr">
                    <a:lnL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91930"/>
                  </a:ext>
                </a:extLst>
              </a:tr>
              <a:tr h="111659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396875" marR="18415" indent="-396875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1800" b="1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2.1</a:t>
                      </a:r>
                      <a:r>
                        <a:rPr lang="th-TH" sz="1800" b="1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ตัวชี้วัดการพัฒนาองค์การสู่ดิจิทัล </a:t>
                      </a:r>
                      <a:r>
                        <a:rPr lang="en-US" sz="1800" b="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th-TH" sz="1800" b="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เลือกอย่างน้อย </a:t>
                      </a:r>
                      <a:r>
                        <a:rPr lang="en-US" sz="1800" b="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1800" b="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ตัวชี้วัด</a:t>
                      </a:r>
                      <a:r>
                        <a:rPr lang="en-US" sz="1800" b="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th-TH" sz="1800" b="0" spc="0" baseline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357188" marR="18415" indent="-357188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1800" b="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1</a:t>
                      </a:r>
                      <a:r>
                        <a:rPr lang="th-TH" sz="1800" b="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 </a:t>
                      </a:r>
                      <a:r>
                        <a:rPr lang="th-TH" sz="1800" b="0" spc="-3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การพัฒนาระบบบัญชีข้อมูล (</a:t>
                      </a:r>
                      <a:r>
                        <a:rPr lang="en-US" sz="1800" b="0" spc="-3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Data Catalog) </a:t>
                      </a:r>
                      <a:r>
                        <a:rPr lang="th-TH" sz="1800" b="0" spc="-3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เพื่อนำไปสู่การเปิดเผยข้อมูลภาครัฐ</a:t>
                      </a:r>
                      <a:r>
                        <a:rPr lang="en-US" sz="1800" b="0" spc="-3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b="0" spc="-3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800" b="0" spc="-3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Open Data)</a:t>
                      </a:r>
                      <a:r>
                        <a:rPr lang="th-TH" sz="1800" b="0" spc="-3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หรือ</a:t>
                      </a:r>
                    </a:p>
                    <a:p>
                      <a:pPr marL="396875" marR="18415" indent="-396875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th-TH" sz="1800" b="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</a:t>
                      </a:r>
                      <a:r>
                        <a:rPr lang="en-US" sz="1800" b="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1800" b="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 การให้บริการผ่านระบบอิเล็กทรอนิกส์ (</a:t>
                      </a:r>
                      <a:r>
                        <a:rPr lang="en-US" sz="1800" b="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e-Service) </a:t>
                      </a:r>
                      <a:r>
                        <a:rPr lang="th-TH" sz="1800" b="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</a:t>
                      </a:r>
                    </a:p>
                    <a:p>
                      <a:pPr marL="396875" marR="18415" indent="-396875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1800" b="1" spc="0" baseline="0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</a:t>
                      </a:r>
                      <a:r>
                        <a:rPr lang="en-US" sz="1800" b="1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800" b="1" spc="0" baseline="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1800" b="1" spc="0" baseline="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r>
                        <a:rPr lang="en-US" sz="1800" b="1" spc="0" baseline="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b="1" dirty="0">
                          <a:solidFill>
                            <a:srgbClr val="FF0000"/>
                          </a:solidFill>
                          <a:effectLst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การปรับเปลี่ยนหน่วยงานไปสู่ความเป็นดิจิทัล (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</a:rPr>
                        <a:t>Digital Transformation)</a:t>
                      </a:r>
                    </a:p>
                  </a:txBody>
                  <a:tcPr marL="38754" marR="38754" marT="0" marB="0">
                    <a:lnL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marR="18415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85800" algn="l"/>
                          <a:tab pos="1428750" algn="l"/>
                        </a:tabLs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  <a:p>
                      <a:pPr marL="0" marR="18415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85800" algn="l"/>
                          <a:tab pos="1428750" algn="l"/>
                        </a:tabLs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38754" marR="38754" marT="0" marB="0">
                    <a:lnL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1788396"/>
                  </a:ext>
                </a:extLst>
              </a:tr>
              <a:tr h="27915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671513" marR="18415" indent="-671513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85140" algn="l"/>
                          <a:tab pos="615950" algn="l"/>
                          <a:tab pos="1428750" algn="l"/>
                        </a:tabLst>
                      </a:pPr>
                      <a:r>
                        <a:rPr lang="en-US" sz="1800" spc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2.2</a:t>
                      </a:r>
                      <a:r>
                        <a:rPr lang="en-US" sz="18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ตัวชี้วัดการประเมินสถานะของหน่วยงานภาครัฐในการเป็นระบบราชการ 4.0 (</a:t>
                      </a:r>
                      <a:r>
                        <a:rPr lang="en-US" sz="18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PMQA </a:t>
                      </a:r>
                      <a:r>
                        <a:rPr lang="th-TH" sz="18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4.0)</a:t>
                      </a:r>
                      <a:endParaRPr lang="en-US" sz="1800" spc="0" baseline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754" marR="38754" marT="0" marB="0">
                    <a:lnL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marR="18415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85800" algn="l"/>
                          <a:tab pos="1428750" algn="l"/>
                        </a:tabLs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38754" marR="38754" marT="0" marB="0">
                    <a:lnL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4613995"/>
                  </a:ext>
                </a:extLst>
              </a:tr>
              <a:tr h="27915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442913" marR="18415" indent="-442913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43865" algn="l"/>
                          <a:tab pos="1428750" algn="l"/>
                        </a:tabLst>
                      </a:pPr>
                      <a:r>
                        <a:rPr lang="en-US" sz="1800" spc="-1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2.3</a:t>
                      </a:r>
                      <a:r>
                        <a:rPr lang="th-TH" sz="1800" spc="-10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spc="-1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ตัวชี้วัดการควบคุมดูแลกิจการของคณะกรรมการองค์การมหาชน </a:t>
                      </a:r>
                      <a:endParaRPr lang="en-US" sz="1800" spc="-10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754" marR="38754" marT="0" marB="0">
                    <a:lnL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marR="18415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85800" algn="l"/>
                          <a:tab pos="1428750" algn="l"/>
                        </a:tabLs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</a:p>
                  </a:txBody>
                  <a:tcPr marL="38754" marR="38754" marT="0" marB="0">
                    <a:lnL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466250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5DD0A99-001F-6BAD-BAD5-C3DD3A3B2EAB}"/>
              </a:ext>
            </a:extLst>
          </p:cNvPr>
          <p:cNvSpPr txBox="1"/>
          <p:nvPr/>
        </p:nvSpPr>
        <p:spPr>
          <a:xfrm>
            <a:off x="343979" y="1607466"/>
            <a:ext cx="10534406" cy="2807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18415">
              <a:lnSpc>
                <a:spcPct val="80000"/>
              </a:lnSpc>
              <a:defRPr/>
            </a:pPr>
            <a:r>
              <a:rPr lang="en-US" b="1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1.1 </a:t>
            </a:r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ตัวชี้วัดที่สอดคล้องกับภารกิจตามวัตถุประสงค์การจัดตั้งหลักและสำคัญ</a:t>
            </a:r>
            <a:r>
              <a:rPr lang="th-TH" b="1" dirty="0">
                <a:solidFill>
                  <a:srgbClr val="0000CC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ที่เชื่อมโยงกับยุทธศาสตร์ชาติฯ ที่แสดงให้เห็นถึง</a:t>
            </a:r>
            <a:b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 ประสิทธิภาพและประสิทธิผลการดำเนินงาน</a:t>
            </a:r>
          </a:p>
          <a:p>
            <a:pPr marR="18415" indent="233363">
              <a:lnSpc>
                <a:spcPct val="80000"/>
              </a:lnSpc>
              <a:defRPr/>
            </a:pPr>
            <a:r>
              <a:rPr lang="en-US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1</a:t>
            </a: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) </a:t>
            </a:r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ตัวชี้วัดที่ใช้จัดทำห่วงโซ่ผลการดำเนินงาน (</a:t>
            </a:r>
            <a:r>
              <a:rPr lang="en-US" b="1" dirty="0">
                <a:solidFill>
                  <a:srgbClr val="FF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Result Chain: RC) </a:t>
            </a:r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อย่างน้อย </a:t>
            </a:r>
            <a:r>
              <a:rPr lang="en-US" b="1" dirty="0">
                <a:solidFill>
                  <a:srgbClr val="FF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1</a:t>
            </a:r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ตัวชี้วัด</a:t>
            </a:r>
          </a:p>
          <a:p>
            <a:pPr marR="18415" indent="233363">
              <a:lnSpc>
                <a:spcPct val="80000"/>
              </a:lnSpc>
              <a:defRPr/>
            </a:pPr>
            <a:r>
              <a:rPr lang="en-US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2</a:t>
            </a: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) ตัวชี้วัดที่เป็นตัวชี้วัดร่วม (</a:t>
            </a:r>
            <a:r>
              <a:rPr lang="en-US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Joint KPIs) </a:t>
            </a: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ของส่วนราชการ (ถ้ามี)</a:t>
            </a:r>
            <a:r>
              <a:rPr lang="en-US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ซึ่งมี </a:t>
            </a:r>
            <a:r>
              <a:rPr lang="en-US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5</a:t>
            </a: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r>
              <a:rPr lang="en-US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Agenda </a:t>
            </a: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ได้แก่ </a:t>
            </a:r>
          </a:p>
          <a:p>
            <a:pPr marR="18415" indent="396875">
              <a:lnSpc>
                <a:spcPct val="80000"/>
              </a:lnSpc>
              <a:defRPr/>
            </a:pP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r>
              <a:rPr lang="en-US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2.1</a:t>
            </a: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) การบริหารจัดการและอนุรักษ์ฟื้นฟูน้ำทั้งระบบ</a:t>
            </a:r>
          </a:p>
          <a:p>
            <a:pPr marR="18415" indent="396875">
              <a:lnSpc>
                <a:spcPct val="80000"/>
              </a:lnSpc>
              <a:defRPr/>
            </a:pP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r>
              <a:rPr lang="en-US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2.2</a:t>
            </a: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) การลดการปล่อยก๊าซเรือนกระจก</a:t>
            </a:r>
          </a:p>
          <a:p>
            <a:pPr marR="18415" indent="396875">
              <a:lnSpc>
                <a:spcPct val="80000"/>
              </a:lnSpc>
              <a:defRPr/>
            </a:pP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r>
              <a:rPr lang="en-US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2.3</a:t>
            </a: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) รายได้จากการท่องเที่ยว</a:t>
            </a:r>
          </a:p>
          <a:p>
            <a:pPr marR="18415" indent="396875">
              <a:lnSpc>
                <a:spcPct val="80000"/>
              </a:lnSpc>
              <a:defRPr/>
            </a:pP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r>
              <a:rPr lang="en-US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2.4</a:t>
            </a: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) รายได้ของผู้ประกอบการ </a:t>
            </a:r>
            <a:r>
              <a:rPr lang="en-US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SMEs </a:t>
            </a: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และ </a:t>
            </a:r>
            <a:r>
              <a:rPr lang="en-US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OTOP</a:t>
            </a:r>
          </a:p>
          <a:p>
            <a:pPr marR="18415" indent="396875">
              <a:lnSpc>
                <a:spcPct val="80000"/>
              </a:lnSpc>
              <a:defRPr/>
            </a:pPr>
            <a:r>
              <a:rPr lang="en-US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2.5</a:t>
            </a: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) การลดปริมาณฝุ่นละออง </a:t>
            </a:r>
            <a:r>
              <a:rPr lang="en-US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PM2.5 </a:t>
            </a: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และ </a:t>
            </a:r>
            <a:r>
              <a:rPr lang="en-US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PM10</a:t>
            </a:r>
          </a:p>
          <a:p>
            <a:pPr marR="18415" indent="233363">
              <a:lnSpc>
                <a:spcPct val="80000"/>
              </a:lnSpc>
              <a:defRPr/>
            </a:pPr>
            <a:r>
              <a:rPr lang="en-US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3</a:t>
            </a: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) ตัวชี้วัดต่อเนื่องขององค์การมหาชนที่มีความสำคัญในปีงบประมาณ พ.ศ. </a:t>
            </a:r>
            <a:r>
              <a:rPr lang="en-US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2566</a:t>
            </a: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– </a:t>
            </a:r>
            <a:r>
              <a:rPr lang="en-US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2568</a:t>
            </a: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ซึ่งเป็นภารกิจหลักหรือได้รับ   </a:t>
            </a:r>
            <a:b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    งบประมาณสูง</a:t>
            </a:r>
          </a:p>
          <a:p>
            <a:pPr marR="18415" indent="233363">
              <a:lnSpc>
                <a:spcPct val="80000"/>
              </a:lnSpc>
              <a:defRPr/>
            </a:pPr>
            <a:r>
              <a:rPr lang="en-US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4</a:t>
            </a: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) ตัวชี้วัดมาตรฐานสากล (</a:t>
            </a:r>
            <a:r>
              <a:rPr lang="en-US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International KPIs) </a:t>
            </a: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ที่ภารกิจขององค์การมหาชนส่งผลโดยตรงต่อการบรรลุตัวชี้วัด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CE0347-4735-26B7-6DA8-A4D634F4B0C5}"/>
              </a:ext>
            </a:extLst>
          </p:cNvPr>
          <p:cNvSpPr/>
          <p:nvPr/>
        </p:nvSpPr>
        <p:spPr>
          <a:xfrm>
            <a:off x="343979" y="4433614"/>
            <a:ext cx="11411248" cy="1999084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72132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57A5B4-C1DE-1C2E-47DF-14BAFCE6DF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A67-BFCB-477B-89DD-496DA41180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A21311-310E-879A-9ABB-A6F58EF8CD7A}"/>
              </a:ext>
            </a:extLst>
          </p:cNvPr>
          <p:cNvSpPr txBox="1"/>
          <p:nvPr/>
        </p:nvSpPr>
        <p:spPr>
          <a:xfrm>
            <a:off x="427880" y="259056"/>
            <a:ext cx="10722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การยกระดับ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Maturity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ราย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Pillar (Pillar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2: Data-driven Practices)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65DCA4-1807-C3B6-B5B4-6A48C9D63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812" y="884423"/>
            <a:ext cx="11080376" cy="597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9890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57A5B4-C1DE-1C2E-47DF-14BAFCE6DF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A67-BFCB-477B-89DD-496DA41180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A21311-310E-879A-9ABB-A6F58EF8CD7A}"/>
              </a:ext>
            </a:extLst>
          </p:cNvPr>
          <p:cNvSpPr txBox="1"/>
          <p:nvPr/>
        </p:nvSpPr>
        <p:spPr>
          <a:xfrm>
            <a:off x="496043" y="247105"/>
            <a:ext cx="10722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การยกระดับ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Maturity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ราย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Pillar (Pillar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2: Data-driven Practices)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(ต่อ)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E8868C-FA56-EEE8-3CD0-4FA83A72B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043" y="865810"/>
            <a:ext cx="11235903" cy="605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7868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57A5B4-C1DE-1C2E-47DF-14BAFCE6DF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A67-BFCB-477B-89DD-496DA41180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A21311-310E-879A-9ABB-A6F58EF8CD7A}"/>
              </a:ext>
            </a:extLst>
          </p:cNvPr>
          <p:cNvSpPr txBox="1"/>
          <p:nvPr/>
        </p:nvSpPr>
        <p:spPr>
          <a:xfrm>
            <a:off x="493621" y="267040"/>
            <a:ext cx="10722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การยกระดับ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Maturity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ราย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Pillar (Pillar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3: Digital Capabilities)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429D4E-2650-583F-00DB-439076CC6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4" y="893340"/>
            <a:ext cx="10954870" cy="588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1077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57A5B4-C1DE-1C2E-47DF-14BAFCE6DF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A67-BFCB-477B-89DD-496DA41180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A21311-310E-879A-9ABB-A6F58EF8CD7A}"/>
              </a:ext>
            </a:extLst>
          </p:cNvPr>
          <p:cNvSpPr txBox="1"/>
          <p:nvPr/>
        </p:nvSpPr>
        <p:spPr>
          <a:xfrm>
            <a:off x="481200" y="276988"/>
            <a:ext cx="10722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การยกระดับ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Maturity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ราย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Pillar (Pillar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4: Public Service)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F50C5F-E59C-A457-D452-CB9552D27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755" y="921528"/>
            <a:ext cx="11080377" cy="596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6833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57A5B4-C1DE-1C2E-47DF-14BAFCE6DF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A67-BFCB-477B-89DD-496DA41180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A21311-310E-879A-9ABB-A6F58EF8CD7A}"/>
              </a:ext>
            </a:extLst>
          </p:cNvPr>
          <p:cNvSpPr txBox="1"/>
          <p:nvPr/>
        </p:nvSpPr>
        <p:spPr>
          <a:xfrm>
            <a:off x="439833" y="271009"/>
            <a:ext cx="10722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การยกระดับ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Maturity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ราย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Pillar (Pillar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4: Public Service) (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ต่อ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B4717E-9503-7200-456C-68128398F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29" y="910690"/>
            <a:ext cx="11122212" cy="597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0258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57A5B4-C1DE-1C2E-47DF-14BAFCE6DF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A67-BFCB-477B-89DD-496DA41180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A21311-310E-879A-9ABB-A6F58EF8CD7A}"/>
              </a:ext>
            </a:extLst>
          </p:cNvPr>
          <p:cNvSpPr txBox="1"/>
          <p:nvPr/>
        </p:nvSpPr>
        <p:spPr>
          <a:xfrm>
            <a:off x="463739" y="265036"/>
            <a:ext cx="10722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การยกระดับ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Maturity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ราย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Pillar (Pillar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5: Smart Back Office)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3D58A5-C8BA-6DE8-2645-287A9A13C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910" y="908424"/>
            <a:ext cx="11126178" cy="598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6442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57A5B4-C1DE-1C2E-47DF-14BAFCE6DF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A67-BFCB-477B-89DD-496DA41180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A21311-310E-879A-9ABB-A6F58EF8CD7A}"/>
              </a:ext>
            </a:extLst>
          </p:cNvPr>
          <p:cNvSpPr txBox="1"/>
          <p:nvPr/>
        </p:nvSpPr>
        <p:spPr>
          <a:xfrm>
            <a:off x="447582" y="127574"/>
            <a:ext cx="76463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การยกระดับ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Maturity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ราย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Pillar (Pillar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6: Secure and Efficient Infrastructure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และ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Pillar 7:Digital Technology Practices)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CF4EB5-D208-5CD9-BB9D-7CF59AAB9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761" y="893164"/>
            <a:ext cx="11074399" cy="596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7591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8DE7ED-AF7A-EF0B-F4A4-037A1077CD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512" y="6440992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7" name="AutoShape 52">
            <a:extLst>
              <a:ext uri="{FF2B5EF4-FFF2-40B4-BE49-F238E27FC236}">
                <a16:creationId xmlns:a16="http://schemas.microsoft.com/office/drawing/2014/main" id="{ABCA7BC6-9D6A-06F2-07C8-E407C26569A2}"/>
              </a:ext>
            </a:extLst>
          </p:cNvPr>
          <p:cNvSpPr>
            <a:spLocks noChangeArrowheads="1"/>
          </p:cNvSpPr>
          <p:nvPr/>
        </p:nvSpPr>
        <p:spPr bwMode="gray">
          <a:xfrm>
            <a:off x="413055" y="2732575"/>
            <a:ext cx="9379529" cy="144285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F3B1CD"/>
            </a:solidFill>
            <a:round/>
            <a:headEnd/>
            <a:tailEnd/>
          </a:ln>
          <a:effectLst>
            <a:outerShdw dist="99190" dir="2388334" algn="ctr" rotWithShape="0">
              <a:srgbClr val="DDDDDD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1734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AutoShape 53">
            <a:extLst>
              <a:ext uri="{FF2B5EF4-FFF2-40B4-BE49-F238E27FC236}">
                <a16:creationId xmlns:a16="http://schemas.microsoft.com/office/drawing/2014/main" id="{9F9DD9FF-BC09-D2DA-45AE-01202C836B5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056" y="2733636"/>
            <a:ext cx="685800" cy="685800"/>
          </a:xfrm>
          <a:prstGeom prst="diamond">
            <a:avLst/>
          </a:prstGeom>
          <a:solidFill>
            <a:srgbClr val="F3B1CD"/>
          </a:solidFill>
          <a:ln w="25400" algn="ctr">
            <a:solidFill>
              <a:srgbClr val="FFFFFF"/>
            </a:solidFill>
            <a:miter lim="800000"/>
            <a:headEnd/>
            <a:tailEnd/>
          </a:ln>
          <a:effectLst>
            <a:outerShdw dist="63500" dir="221219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1734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 Box 54">
            <a:extLst>
              <a:ext uri="{FF2B5EF4-FFF2-40B4-BE49-F238E27FC236}">
                <a16:creationId xmlns:a16="http://schemas.microsoft.com/office/drawing/2014/main" id="{33881A9D-EC47-704E-CF87-C7E1E6794B70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717855" y="2803964"/>
            <a:ext cx="9039413" cy="1287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3200" b="1" i="0" u="none" strike="noStrike" kern="0" cap="none" spc="-3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แนวทางการประเมิน</a:t>
            </a:r>
            <a:r>
              <a:rPr kumimoji="0" lang="th-TH" altLang="en-US" sz="3200" b="1" i="0" u="none" strike="noStrike" kern="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สถานะของหน่วยงานในการเป็นระบบราชการ </a:t>
            </a:r>
            <a:r>
              <a:rPr kumimoji="0" lang="th-TH" altLang="en-US" sz="3200" b="1" i="0" u="none" strike="noStrike" kern="0" cap="none" spc="-3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4.0 </a:t>
            </a:r>
            <a:br>
              <a:rPr kumimoji="0" lang="th-TH" altLang="en-US" sz="3200" b="1" i="0" u="none" strike="noStrike" kern="0" cap="none" spc="-3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alt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PMQA 4.0)</a:t>
            </a:r>
          </a:p>
          <a:p>
            <a:pPr marL="0" marR="0" lvl="0" indent="0" algn="l" defTabSz="914400" rtl="0" eaLnBrk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alt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0" name="Text Box 55">
            <a:extLst>
              <a:ext uri="{FF2B5EF4-FFF2-40B4-BE49-F238E27FC236}">
                <a16:creationId xmlns:a16="http://schemas.microsoft.com/office/drawing/2014/main" id="{7469029C-DC24-A42A-AF3D-1DCC020A267A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84956" y="2832061"/>
            <a:ext cx="3561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2457" dir="9843276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28443B-A032-11E1-C289-A3E8A3F24238}"/>
              </a:ext>
            </a:extLst>
          </p:cNvPr>
          <p:cNvSpPr txBox="1"/>
          <p:nvPr/>
        </p:nvSpPr>
        <p:spPr>
          <a:xfrm>
            <a:off x="499826" y="4910713"/>
            <a:ext cx="92059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โดย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</a:t>
            </a:r>
            <a:r>
              <a:rPr kumimoji="0" lang="th-TH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นางขนิษฐา งามวงศ์สถิต ผู้อำนวยการกองนวัตกรรมบริการภาครัฐ สำนักงาน ก.พ.ร.</a:t>
            </a:r>
            <a:endParaRPr kumimoji="0" lang="en-US" altLang="en-US" sz="2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8F5B90-4622-2332-7EF3-397BDFC2DA9C}"/>
              </a:ext>
            </a:extLst>
          </p:cNvPr>
          <p:cNvSpPr txBox="1"/>
          <p:nvPr/>
        </p:nvSpPr>
        <p:spPr>
          <a:xfrm>
            <a:off x="914400" y="3733385"/>
            <a:ext cx="79959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คะแนนการประเมินสถานะของหน่วยงานในการเป็นระบบราชการ 4.0 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PMQA 4.0)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14679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>
            <a:extLst>
              <a:ext uri="{FF2B5EF4-FFF2-40B4-BE49-F238E27FC236}">
                <a16:creationId xmlns:a16="http://schemas.microsoft.com/office/drawing/2014/main" id="{711AD210-F576-794B-06CF-1BE0EB38E359}"/>
              </a:ext>
            </a:extLst>
          </p:cNvPr>
          <p:cNvSpPr txBox="1">
            <a:spLocks noChangeArrowheads="1"/>
          </p:cNvSpPr>
          <p:nvPr/>
        </p:nvSpPr>
        <p:spPr bwMode="black">
          <a:xfrm>
            <a:off x="337516" y="346321"/>
            <a:ext cx="11491725" cy="45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1pPr>
            <a:lvl2pPr marL="742950" indent="-28575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 marL="635000" marR="0" lvl="0" indent="-6350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การประเมินสถานะของหน่วยงานในการเป็นระบบราชการ 4.0 (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PMQA 4.0)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Tahoma" pitchFamily="34" charset="0"/>
              <a:cs typeface="TH SarabunPSK" panose="020B0500040200020003" pitchFamily="34" charset="-34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0F37820-29A3-E4F9-40B5-2E0398C175B2}"/>
              </a:ext>
            </a:extLst>
          </p:cNvPr>
          <p:cNvSpPr/>
          <p:nvPr/>
        </p:nvSpPr>
        <p:spPr>
          <a:xfrm>
            <a:off x="41829" y="997544"/>
            <a:ext cx="12089211" cy="570818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036FD274-1B25-E9FB-3341-C65A7AC068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 Box 2">
            <a:extLst>
              <a:ext uri="{FF2B5EF4-FFF2-40B4-BE49-F238E27FC236}">
                <a16:creationId xmlns:a16="http://schemas.microsoft.com/office/drawing/2014/main" id="{70F54676-AC88-46CF-D574-925EC94862F2}"/>
              </a:ext>
            </a:extLst>
          </p:cNvPr>
          <p:cNvSpPr txBox="1">
            <a:spLocks noChangeArrowheads="1"/>
          </p:cNvSpPr>
          <p:nvPr/>
        </p:nvSpPr>
        <p:spPr bwMode="black">
          <a:xfrm>
            <a:off x="269398" y="1010698"/>
            <a:ext cx="11627962" cy="153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1pPr>
            <a:lvl2pPr marL="742950" indent="-28575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92200" algn="l"/>
              </a:tabLst>
              <a:defRPr/>
            </a:pPr>
            <a:r>
              <a:rPr kumimoji="0" lang="th-TH" sz="2000" b="1" i="0" u="none" strike="noStrike" kern="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" panose="00000500000000000000" pitchFamily="2" charset="-34"/>
                <a:ea typeface="Tahoma" pitchFamily="34" charset="0"/>
                <a:cs typeface="Prompt" panose="00000500000000000000" pitchFamily="2" charset="-34"/>
              </a:rPr>
              <a:t>ตัวชี้วัด</a:t>
            </a:r>
            <a:r>
              <a:rPr kumimoji="0" lang="en-US" sz="2000" b="1" i="0" u="none" strike="noStrike" kern="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" panose="00000500000000000000" pitchFamily="2" charset="-34"/>
                <a:ea typeface="Tahoma" pitchFamily="34" charset="0"/>
                <a:cs typeface="Prompt" panose="00000500000000000000" pitchFamily="2" charset="-34"/>
              </a:rPr>
              <a:t>: 	</a:t>
            </a:r>
            <a:r>
              <a:rPr kumimoji="0" lang="th-TH" sz="2000" b="0" i="0" u="none" strike="noStrike" kern="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" panose="00000500000000000000" pitchFamily="2" charset="-34"/>
                <a:ea typeface="Tahoma" pitchFamily="34" charset="0"/>
                <a:cs typeface="Prompt" panose="00000500000000000000" pitchFamily="2" charset="-34"/>
              </a:rPr>
              <a:t>คะแนนการประเมินสถานะของหน่วยงานภาครัฐในการเป็นระบบราชการ 4.0 (</a:t>
            </a:r>
            <a:r>
              <a:rPr kumimoji="0" lang="en-US" sz="2000" b="0" i="0" u="none" strike="noStrike" kern="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" panose="00000500000000000000" pitchFamily="2" charset="-34"/>
                <a:ea typeface="Tahoma" pitchFamily="34" charset="0"/>
                <a:cs typeface="Prompt" panose="00000500000000000000" pitchFamily="2" charset="-34"/>
              </a:rPr>
              <a:t>PMQA 4.0)</a:t>
            </a:r>
            <a:r>
              <a:rPr kumimoji="0" lang="th-TH" sz="2000" b="0" i="0" u="none" strike="noStrike" kern="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" panose="00000500000000000000" pitchFamily="2" charset="-34"/>
                <a:ea typeface="Tahoma" pitchFamily="34" charset="0"/>
                <a:cs typeface="Prompt" panose="00000500000000000000" pitchFamily="2" charset="-34"/>
              </a:rPr>
              <a:t> </a:t>
            </a:r>
            <a:endParaRPr kumimoji="0" lang="en-US" sz="2000" b="0" i="0" u="none" strike="noStrike" kern="0" cap="none" spc="-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rompt" panose="00000500000000000000" pitchFamily="2" charset="-34"/>
              <a:ea typeface="Tahoma" pitchFamily="34" charset="0"/>
              <a:cs typeface="Prompt" panose="00000500000000000000" pitchFamily="2" charset="-34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92200" algn="l"/>
              </a:tabLst>
              <a:defRPr/>
            </a:pPr>
            <a:r>
              <a:rPr kumimoji="0" lang="th-TH" sz="2000" b="1" i="0" u="none" strike="noStrike" kern="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" panose="00000500000000000000" pitchFamily="2" charset="-34"/>
                <a:ea typeface="Tahoma" pitchFamily="34" charset="0"/>
                <a:cs typeface="Prompt" panose="00000500000000000000" pitchFamily="2" charset="-34"/>
              </a:rPr>
              <a:t>น้ำหนัก</a:t>
            </a:r>
            <a:r>
              <a:rPr kumimoji="0" lang="en-US" sz="2000" b="1" i="0" u="none" strike="noStrike" kern="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" panose="00000500000000000000" pitchFamily="2" charset="-34"/>
                <a:ea typeface="Tahoma" pitchFamily="34" charset="0"/>
                <a:cs typeface="Prompt" panose="00000500000000000000" pitchFamily="2" charset="-34"/>
              </a:rPr>
              <a:t>:</a:t>
            </a:r>
            <a:r>
              <a:rPr kumimoji="0" lang="en-US" sz="1800" b="0" i="0" u="none" strike="noStrike" kern="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" panose="00000500000000000000" pitchFamily="2" charset="-34"/>
                <a:ea typeface="Tahoma" pitchFamily="34" charset="0"/>
                <a:cs typeface="Prompt" panose="00000500000000000000" pitchFamily="2" charset="-34"/>
              </a:rPr>
              <a:t>	</a:t>
            </a:r>
            <a:r>
              <a:rPr kumimoji="0" lang="th-TH" sz="2400" b="1" i="0" u="none" strike="noStrike" kern="0" cap="none" spc="-2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Prompt" panose="00000500000000000000" pitchFamily="2" charset="-34"/>
                <a:ea typeface="Tahoma" pitchFamily="34" charset="0"/>
                <a:cs typeface="Prompt" panose="00000500000000000000" pitchFamily="2" charset="-34"/>
              </a:rPr>
              <a:t>ร้อยละ </a:t>
            </a:r>
            <a:r>
              <a:rPr kumimoji="0" lang="en-US" sz="2400" b="1" i="0" u="none" strike="noStrike" kern="0" cap="none" spc="-2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Prompt" panose="00000500000000000000" pitchFamily="2" charset="-34"/>
                <a:ea typeface="Tahoma" pitchFamily="34" charset="0"/>
                <a:cs typeface="Prompt" panose="00000500000000000000" pitchFamily="2" charset="-34"/>
              </a:rPr>
              <a:t>10 </a:t>
            </a:r>
            <a:endParaRPr kumimoji="0" lang="th-TH" sz="2400" b="1" i="0" u="none" strike="noStrike" kern="0" cap="none" spc="-2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Prompt" panose="00000500000000000000" pitchFamily="2" charset="-34"/>
              <a:ea typeface="Tahoma" pitchFamily="34" charset="0"/>
              <a:cs typeface="Prompt" panose="00000500000000000000" pitchFamily="2" charset="-34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92200" algn="l"/>
              </a:tabLst>
              <a:defRPr/>
            </a:pPr>
            <a:r>
              <a:rPr kumimoji="0" lang="th-TH" sz="2000" b="1" i="0" u="none" strike="noStrike" kern="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" panose="00000500000000000000" pitchFamily="2" charset="-34"/>
                <a:ea typeface="Tahoma" pitchFamily="34" charset="0"/>
                <a:cs typeface="Prompt" panose="00000500000000000000" pitchFamily="2" charset="-34"/>
              </a:rPr>
              <a:t>คำอธิบาย</a:t>
            </a:r>
            <a:r>
              <a:rPr kumimoji="0" lang="en-US" sz="2000" b="1" i="0" u="none" strike="noStrike" kern="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" panose="00000500000000000000" pitchFamily="2" charset="-34"/>
                <a:ea typeface="Tahoma" pitchFamily="34" charset="0"/>
                <a:cs typeface="Prompt" panose="00000500000000000000" pitchFamily="2" charset="-34"/>
              </a:rPr>
              <a:t>: 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32DD39C-E2D7-912C-8CD0-4FA695629F01}"/>
              </a:ext>
            </a:extLst>
          </p:cNvPr>
          <p:cNvSpPr/>
          <p:nvPr/>
        </p:nvSpPr>
        <p:spPr>
          <a:xfrm>
            <a:off x="6292481" y="3380450"/>
            <a:ext cx="5231163" cy="524800"/>
          </a:xfrm>
          <a:prstGeom prst="roundRect">
            <a:avLst/>
          </a:prstGeom>
          <a:solidFill>
            <a:srgbClr val="1956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647383-6933-C4D0-634A-29903F7C4847}"/>
              </a:ext>
            </a:extLst>
          </p:cNvPr>
          <p:cNvSpPr txBox="1"/>
          <p:nvPr/>
        </p:nvSpPr>
        <p:spPr>
          <a:xfrm>
            <a:off x="1515372" y="2181648"/>
            <a:ext cx="8733485" cy="80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marR="0" lvl="0" indent="-173038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เพื่อประเมินความสามารถในการบริหารจัดการภายในหน่วยงานและความพยายามของส่วนราชการในการขับเคลื่อนงานให้บรรลุเป้าหมายอย่างยั่งยืน </a:t>
            </a:r>
          </a:p>
          <a:p>
            <a:pPr marL="173038" marR="0" lvl="0" indent="-173038" algn="l" defTabSz="914400" rtl="0" eaLnBrk="1" fontAlgn="auto" latinLnBrk="0" hangingPunct="1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พิจารณาจาก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ผลการประเมินสถานะการเป็นระบบราชการ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4.0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PMQA 4.0)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จากสำนักงาน ก.พ.ร.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Prompt" panose="00000500000000000000" pitchFamily="2" charset="-34"/>
              <a:ea typeface="Tahoma" panose="020B0604030504040204" pitchFamily="34" charset="0"/>
              <a:cs typeface="Prompt" panose="00000500000000000000" pitchFamily="2" charset="-34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47DB5E2-476A-344B-2DC1-D5A72B974160}"/>
              </a:ext>
            </a:extLst>
          </p:cNvPr>
          <p:cNvSpPr/>
          <p:nvPr/>
        </p:nvSpPr>
        <p:spPr>
          <a:xfrm>
            <a:off x="222996" y="3057974"/>
            <a:ext cx="5659119" cy="2998215"/>
          </a:xfrm>
          <a:prstGeom prst="roundRect">
            <a:avLst>
              <a:gd name="adj" fmla="val 9370"/>
            </a:avLst>
          </a:prstGeom>
          <a:solidFill>
            <a:schemeClr val="bg1">
              <a:lumMod val="85000"/>
              <a:alpha val="60000"/>
            </a:schemeClr>
          </a:solidFill>
        </p:spPr>
        <p:txBody>
          <a:bodyPr wrap="none" anchor="ctr">
            <a:noAutofit/>
          </a:bodyPr>
          <a:lstStyle/>
          <a:p>
            <a:pPr marL="1147763" marR="0" lvl="0" indent="-1095375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47763" algn="l"/>
              </a:tabLst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หมวด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1  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การนำองค์การ</a:t>
            </a:r>
          </a:p>
          <a:p>
            <a:pPr marL="1147763" marR="0" lvl="0" indent="-109537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47763" algn="l"/>
              </a:tabLst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หมวด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2  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การวางแผนเชิงยุทธศาสตร์</a:t>
            </a:r>
          </a:p>
          <a:p>
            <a:pPr marL="1147763" marR="0" lvl="0" indent="-109537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47763" algn="l"/>
              </a:tabLst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หมวด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3   </a:t>
            </a:r>
            <a:r>
              <a:rPr kumimoji="0" lang="th-TH" sz="1600" b="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การให้ความสำคัญกับผู้รับบริการและผู้มีส่วนได้ส่วนเสีย</a:t>
            </a:r>
          </a:p>
          <a:p>
            <a:pPr marL="1147763" marR="0" lvl="0" indent="-109537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47763" algn="l"/>
              </a:tabLst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หมวด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4  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การวัด การวิเคราะห์ และการจัดการความรู้ </a:t>
            </a:r>
          </a:p>
          <a:p>
            <a:pPr marL="1147763" marR="0" lvl="0" indent="-109537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47763" algn="l"/>
              </a:tabLst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หมวด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5  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การมุ่งเน้นบุคลากร</a:t>
            </a:r>
          </a:p>
          <a:p>
            <a:pPr marL="1147763" marR="0" lvl="0" indent="-109537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47763" algn="l"/>
              </a:tabLst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หมวด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6  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การมุ่งเน้นระบบปฏิบัติการ</a:t>
            </a:r>
          </a:p>
          <a:p>
            <a:pPr marL="1147763" marR="0" lvl="0" indent="-109537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47763" algn="l"/>
              </a:tabLst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หมวด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7  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ผลลัพธ์การดำเนินการ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rompt" panose="00000500000000000000" pitchFamily="2" charset="-34"/>
              <a:ea typeface="Tahoma" panose="020B0604030504040204" pitchFamily="34" charset="0"/>
              <a:cs typeface="Prompt" panose="00000500000000000000" pitchFamily="2" charset="-34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937BF0F-546B-D3C6-737D-C07F986FA488}"/>
              </a:ext>
            </a:extLst>
          </p:cNvPr>
          <p:cNvSpPr/>
          <p:nvPr/>
        </p:nvSpPr>
        <p:spPr>
          <a:xfrm>
            <a:off x="6019323" y="2978637"/>
            <a:ext cx="5659119" cy="3257958"/>
          </a:xfrm>
          <a:prstGeom prst="roundRect">
            <a:avLst>
              <a:gd name="adj" fmla="val 9370"/>
            </a:avLst>
          </a:prstGeom>
          <a:noFill/>
        </p:spPr>
        <p:txBody>
          <a:bodyPr wrap="none" anchor="ctr">
            <a:noAutofit/>
          </a:bodyPr>
          <a:lstStyle/>
          <a:p>
            <a:pPr marL="1147763" marR="0" lvl="0" indent="-1095375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47763" algn="l"/>
              </a:tabLst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ขั้นตอนการประเมิน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 PMQA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4.0</a:t>
            </a:r>
          </a:p>
          <a:p>
            <a:pPr marL="1147763" marR="0" lvl="0" indent="-1095375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47763" algn="l"/>
              </a:tabLst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ompt" panose="00000500000000000000" pitchFamily="2" charset="-34"/>
              <a:ea typeface="Tahoma" panose="020B0604030504040204" pitchFamily="34" charset="0"/>
              <a:cs typeface="Prompt" panose="00000500000000000000" pitchFamily="2" charset="-34"/>
            </a:endParaRPr>
          </a:p>
          <a:p>
            <a:pPr marL="1147763" marR="0" lvl="0" indent="-1095375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47763" algn="l"/>
              </a:tabLst>
              <a:defRPr/>
            </a:pPr>
            <a:endParaRPr kumimoji="0" lang="en-US" sz="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ompt" panose="00000500000000000000" pitchFamily="2" charset="-34"/>
              <a:ea typeface="Tahoma" panose="020B0604030504040204" pitchFamily="34" charset="0"/>
              <a:cs typeface="Prompt" panose="00000500000000000000" pitchFamily="2" charset="-34"/>
            </a:endParaRPr>
          </a:p>
          <a:p>
            <a:pPr marL="1030288" marR="0" lvl="0" indent="-1030288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25525" algn="l"/>
              </a:tabLst>
              <a:defRPr/>
            </a:pPr>
            <a:r>
              <a:rPr kumimoji="0" lang="th-TH" sz="1600" b="1" i="0" u="none" strike="noStrike" kern="1200" cap="none" spc="-4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ขั้นตอนที่ 1	หน่วยงานรายงานผลการประเมินตนเอง</a:t>
            </a:r>
            <a:endParaRPr kumimoji="0" lang="en-US" sz="1600" b="1" i="0" u="none" strike="noStrike" kern="1200" cap="none" spc="-4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rompt" panose="00000500000000000000" pitchFamily="2" charset="-34"/>
              <a:ea typeface="Tahoma" panose="020B0604030504040204" pitchFamily="34" charset="0"/>
              <a:cs typeface="Prompt" panose="00000500000000000000" pitchFamily="2" charset="-34"/>
            </a:endParaRPr>
          </a:p>
          <a:p>
            <a:pPr marL="1030288" marR="0" lvl="0" indent="-1030288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25525" algn="l"/>
              </a:tabLst>
              <a:defRPr/>
            </a:pPr>
            <a:r>
              <a:rPr kumimoji="0" lang="th-TH" sz="1600" b="1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ขั้นตอนที่ 2	การตรวจพิจารณาจากเอกสารการรายงานผล</a:t>
            </a:r>
          </a:p>
          <a:p>
            <a:pPr marL="1030288" marR="0" lvl="0" indent="-1030288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25525" algn="l"/>
              </a:tabLst>
              <a:defRPr/>
            </a:pPr>
            <a:r>
              <a:rPr kumimoji="0" lang="th-TH" sz="1600" b="1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ขั้นตอนที่ 3	สำนักงาน ก.พ.ร. </a:t>
            </a:r>
            <a:br>
              <a:rPr kumimoji="0" lang="th-TH" sz="1600" b="1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</a:br>
            <a:r>
              <a:rPr kumimoji="0" lang="th-TH" sz="1600" b="1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ประกาศผลการประเมินสถานะของหน่วยงาน</a:t>
            </a:r>
            <a:endParaRPr kumimoji="0" lang="en-US" sz="1600" b="1" i="0" u="none" strike="noStrike" kern="1200" cap="none" spc="-4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rompt" panose="00000500000000000000" pitchFamily="2" charset="-34"/>
              <a:ea typeface="Tahoma" panose="020B0604030504040204" pitchFamily="34" charset="0"/>
              <a:cs typeface="Prompt" panose="00000500000000000000" pitchFamily="2" charset="-34"/>
            </a:endParaRP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BAAB2844-F73C-4E67-825D-CC2FD4DA5F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59CD90"/>
              </a:clrFrom>
              <a:clrTo>
                <a:srgbClr val="59CD9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6" r="11277"/>
          <a:stretch/>
        </p:blipFill>
        <p:spPr bwMode="auto">
          <a:xfrm>
            <a:off x="4348407" y="5347278"/>
            <a:ext cx="1944074" cy="13716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92776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949AA6C-293C-1D70-9DC3-B66A4509F56A}"/>
              </a:ext>
            </a:extLst>
          </p:cNvPr>
          <p:cNvSpPr/>
          <p:nvPr/>
        </p:nvSpPr>
        <p:spPr>
          <a:xfrm>
            <a:off x="41829" y="895402"/>
            <a:ext cx="12089211" cy="581032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Flowchart: Extract 71">
            <a:extLst>
              <a:ext uri="{FF2B5EF4-FFF2-40B4-BE49-F238E27FC236}">
                <a16:creationId xmlns:a16="http://schemas.microsoft.com/office/drawing/2014/main" id="{F6C6F4A2-14C2-1A00-4BDC-7CC547FE0864}"/>
              </a:ext>
            </a:extLst>
          </p:cNvPr>
          <p:cNvSpPr/>
          <p:nvPr/>
        </p:nvSpPr>
        <p:spPr>
          <a:xfrm rot="5400000">
            <a:off x="757849" y="71425"/>
            <a:ext cx="6009380" cy="7563776"/>
          </a:xfrm>
          <a:prstGeom prst="flowChartExtract">
            <a:avLst/>
          </a:prstGeom>
          <a:solidFill>
            <a:srgbClr val="DEEBF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32">
            <a:extLst>
              <a:ext uri="{FF2B5EF4-FFF2-40B4-BE49-F238E27FC236}">
                <a16:creationId xmlns:a16="http://schemas.microsoft.com/office/drawing/2014/main" id="{6780FCB3-3E70-4F34-861D-DD2B43270771}"/>
              </a:ext>
            </a:extLst>
          </p:cNvPr>
          <p:cNvSpPr>
            <a:spLocks/>
          </p:cNvSpPr>
          <p:nvPr/>
        </p:nvSpPr>
        <p:spPr>
          <a:xfrm>
            <a:off x="8394606" y="5299847"/>
            <a:ext cx="29435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 SemiBold" panose="00000700000000000000" pitchFamily="2" charset="-34"/>
                <a:ea typeface="Tahoma" panose="020B0604030504040204" pitchFamily="34" charset="0"/>
                <a:cs typeface="Prompt SemiBold" panose="00000700000000000000" pitchFamily="2" charset="-34"/>
              </a:rPr>
              <a:t>ระบบราชการ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 SemiBold" panose="00000700000000000000" pitchFamily="2" charset="-34"/>
                <a:ea typeface="Tahoma" panose="020B0604030504040204" pitchFamily="34" charset="0"/>
                <a:cs typeface="Prompt SemiBold" panose="00000700000000000000" pitchFamily="2" charset="-34"/>
              </a:rPr>
              <a:t>4.0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rompt SemiBold" panose="00000700000000000000" pitchFamily="2" charset="-34"/>
              <a:ea typeface="Tahoma" panose="020B0604030504040204" pitchFamily="34" charset="0"/>
              <a:cs typeface="Prompt SemiBold" panose="00000700000000000000" pitchFamily="2" charset="-34"/>
            </a:endParaRP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DDF3C00F-0007-49A9-A7F9-EAAE56C2EA9C}"/>
              </a:ext>
            </a:extLst>
          </p:cNvPr>
          <p:cNvSpPr/>
          <p:nvPr/>
        </p:nvSpPr>
        <p:spPr>
          <a:xfrm>
            <a:off x="-6214" y="895402"/>
            <a:ext cx="4231818" cy="447649"/>
          </a:xfrm>
          <a:prstGeom prst="rect">
            <a:avLst/>
          </a:prstGeom>
          <a:solidFill>
            <a:srgbClr val="0D85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D85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ACB7878C-2601-4900-B731-29A69F10F99D}"/>
              </a:ext>
            </a:extLst>
          </p:cNvPr>
          <p:cNvSpPr/>
          <p:nvPr/>
        </p:nvSpPr>
        <p:spPr>
          <a:xfrm>
            <a:off x="-1587" y="2495031"/>
            <a:ext cx="4236097" cy="447649"/>
          </a:xfrm>
          <a:prstGeom prst="rect">
            <a:avLst/>
          </a:prstGeom>
          <a:solidFill>
            <a:srgbClr val="EF9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A0A5CBCA-8A68-4DB0-AF0D-0866E849A4EA}"/>
              </a:ext>
            </a:extLst>
          </p:cNvPr>
          <p:cNvSpPr/>
          <p:nvPr/>
        </p:nvSpPr>
        <p:spPr>
          <a:xfrm>
            <a:off x="5625" y="4273669"/>
            <a:ext cx="4231818" cy="447649"/>
          </a:xfrm>
          <a:prstGeom prst="rect">
            <a:avLst/>
          </a:prstGeom>
          <a:solidFill>
            <a:srgbClr val="ED70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4B39F5B0-E595-4AD3-A3B1-508FEB340EAD}"/>
              </a:ext>
            </a:extLst>
          </p:cNvPr>
          <p:cNvSpPr txBox="1">
            <a:spLocks/>
          </p:cNvSpPr>
          <p:nvPr/>
        </p:nvSpPr>
        <p:spPr>
          <a:xfrm>
            <a:off x="1144122" y="4712931"/>
            <a:ext cx="62658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>
                <a:uFillTx/>
              </a:defRPr>
            </a:defPPr>
            <a:lvl1pPr marL="285750" indent="-285750">
              <a:buFontTx/>
              <a:buChar char="-"/>
              <a:defRPr sz="1600" b="1">
                <a:uFillTx/>
                <a:ea typeface="Tahoma" panose="020B0604030504040204" pitchFamily="34" charset="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 Medium" panose="00000600000000000000" pitchFamily="2" charset="-34"/>
                <a:ea typeface="Tahoma" panose="020B0604030504040204" pitchFamily="34" charset="0"/>
                <a:cs typeface="Prompt Medium" panose="00000600000000000000" pitchFamily="2" charset="-34"/>
              </a:rPr>
              <a:t>การนำเทคโนโลยีดิจิทัลมาใช้เพื่อปรับเปลี่ยนรูปแบบการทำงาน 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 Medium" panose="00000600000000000000" pitchFamily="2" charset="-34"/>
                <a:ea typeface="Tahoma" panose="020B0604030504040204" pitchFamily="34" charset="0"/>
                <a:cs typeface="Prompt Medium" panose="00000600000000000000" pitchFamily="2" charset="-34"/>
              </a:rPr>
              <a:t>Digitalization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 Medium" panose="00000600000000000000" pitchFamily="2" charset="-34"/>
                <a:ea typeface="Tahoma" panose="020B0604030504040204" pitchFamily="34" charset="0"/>
                <a:cs typeface="Prompt Medium" panose="00000600000000000000" pitchFamily="2" charset="-34"/>
              </a:rPr>
              <a:t>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 Medium" panose="00000600000000000000" pitchFamily="2" charset="-34"/>
                <a:ea typeface="Tahoma" panose="020B0604030504040204" pitchFamily="34" charset="0"/>
                <a:cs typeface="Prompt Medium" panose="00000600000000000000" pitchFamily="2" charset="-34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 Medium" panose="00000600000000000000" pitchFamily="2" charset="-34"/>
                <a:ea typeface="Tahoma" panose="020B0604030504040204" pitchFamily="34" charset="0"/>
                <a:cs typeface="Prompt Medium" panose="00000600000000000000" pitchFamily="2" charset="-34"/>
              </a:rPr>
              <a:t>การคิดค้น/นำนวัตกรรมมาใช้ในการยกระดับการทำงาน/งานบริการ 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 Medium" panose="00000600000000000000" pitchFamily="2" charset="-34"/>
                <a:ea typeface="Tahoma" panose="020B0604030504040204" pitchFamily="34" charset="0"/>
                <a:cs typeface="Prompt Medium" panose="00000600000000000000" pitchFamily="2" charset="-34"/>
              </a:rPr>
              <a:t>Innovation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 Medium" panose="00000600000000000000" pitchFamily="2" charset="-34"/>
                <a:ea typeface="Tahoma" panose="020B0604030504040204" pitchFamily="34" charset="0"/>
                <a:cs typeface="Prompt Medium" panose="00000600000000000000" pitchFamily="2" charset="-34"/>
              </a:rPr>
              <a:t>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rompt Medium" panose="00000600000000000000" pitchFamily="2" charset="-34"/>
              <a:ea typeface="Tahoma" panose="020B0604030504040204" pitchFamily="34" charset="0"/>
              <a:cs typeface="Prompt Medium" panose="00000600000000000000" pitchFamily="2" charset="-3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 Medium" panose="00000600000000000000" pitchFamily="2" charset="-34"/>
                <a:ea typeface="Tahoma" panose="020B0604030504040204" pitchFamily="34" charset="0"/>
                <a:cs typeface="Prompt Medium" panose="00000600000000000000" pitchFamily="2" charset="-34"/>
              </a:rPr>
              <a:t>การพัฒนาบุคลากรให้มีขีดสมรรถนะสูง 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 Medium" panose="00000600000000000000" pitchFamily="2" charset="-34"/>
                <a:ea typeface="Tahoma" panose="020B0604030504040204" pitchFamily="34" charset="0"/>
                <a:cs typeface="Prompt Medium" panose="00000600000000000000" pitchFamily="2" charset="-34"/>
              </a:rPr>
              <a:t>Workforce capability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 Medium" panose="00000600000000000000" pitchFamily="2" charset="-34"/>
                <a:ea typeface="Tahoma" panose="020B0604030504040204" pitchFamily="34" charset="0"/>
                <a:cs typeface="Prompt Medium" panose="00000600000000000000" pitchFamily="2" charset="-34"/>
              </a:rPr>
              <a:t>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 Medium" panose="00000600000000000000" pitchFamily="2" charset="-34"/>
                <a:ea typeface="Tahoma" panose="020B0604030504040204" pitchFamily="34" charset="0"/>
                <a:cs typeface="Prompt Medium" panose="00000600000000000000" pitchFamily="2" charset="-34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 Medium" panose="00000600000000000000" pitchFamily="2" charset="-34"/>
                <a:ea typeface="Tahoma" panose="020B0604030504040204" pitchFamily="34" charset="0"/>
                <a:cs typeface="Prompt Medium" panose="00000600000000000000" pitchFamily="2" charset="-34"/>
              </a:rPr>
              <a:t>กระบวนการแก้ปัญหาที่ต้องใช้องค์ความรู้ในด้านต่าง ๆ 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 Medium" panose="00000600000000000000" pitchFamily="2" charset="-34"/>
                <a:ea typeface="Tahoma" panose="020B0604030504040204" pitchFamily="34" charset="0"/>
                <a:cs typeface="Prompt Medium" panose="00000600000000000000" pitchFamily="2" charset="-34"/>
              </a:rPr>
              <a:t>Problem solving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 Medium" panose="00000600000000000000" pitchFamily="2" charset="-34"/>
                <a:ea typeface="Tahoma" panose="020B0604030504040204" pitchFamily="34" charset="0"/>
                <a:cs typeface="Prompt Medium" panose="00000600000000000000" pitchFamily="2" charset="-34"/>
              </a:rPr>
              <a:t>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 Medium" panose="00000600000000000000" pitchFamily="2" charset="-34"/>
                <a:ea typeface="Tahoma" panose="020B0604030504040204" pitchFamily="34" charset="0"/>
                <a:cs typeface="Prompt Medium" panose="00000600000000000000" pitchFamily="2" charset="-34"/>
              </a:rPr>
              <a:t> </a:t>
            </a:r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rompt Medium" panose="00000600000000000000" pitchFamily="2" charset="-34"/>
              <a:ea typeface="Tahoma" panose="020B0604030504040204" pitchFamily="34" charset="0"/>
              <a:cs typeface="Prompt Medium" panose="00000600000000000000" pitchFamily="2" charset="-3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 Medium" panose="00000600000000000000" pitchFamily="2" charset="-34"/>
                <a:ea typeface="Tahoma" panose="020B0604030504040204" pitchFamily="34" charset="0"/>
                <a:cs typeface="Prompt Medium" panose="00000600000000000000" pitchFamily="2" charset="-34"/>
              </a:rPr>
              <a:t>ความคล่องตัวในการทำงาน 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 Medium" panose="00000600000000000000" pitchFamily="2" charset="-34"/>
                <a:ea typeface="Tahoma" panose="020B0604030504040204" pitchFamily="34" charset="0"/>
                <a:cs typeface="Prompt Medium" panose="00000600000000000000" pitchFamily="2" charset="-34"/>
              </a:rPr>
              <a:t>Agility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 Medium" panose="00000600000000000000" pitchFamily="2" charset="-34"/>
                <a:ea typeface="Tahoma" panose="020B0604030504040204" pitchFamily="34" charset="0"/>
                <a:cs typeface="Prompt Medium" panose="00000600000000000000" pitchFamily="2" charset="-34"/>
              </a:rPr>
              <a:t>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 Medium" panose="00000600000000000000" pitchFamily="2" charset="-34"/>
                <a:ea typeface="Tahoma" panose="020B0604030504040204" pitchFamily="34" charset="0"/>
                <a:cs typeface="Prompt Medium" panose="00000600000000000000" pitchFamily="2" charset="-34"/>
              </a:rPr>
              <a:t> </a:t>
            </a:r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rompt Medium" panose="00000600000000000000" pitchFamily="2" charset="-34"/>
              <a:ea typeface="Tahoma" panose="020B0604030504040204" pitchFamily="34" charset="0"/>
              <a:cs typeface="Prompt Medium" panose="00000600000000000000" pitchFamily="2" charset="-34"/>
            </a:endParaRP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C78E3C60-2A3B-4D8E-A605-501A29D971EF}"/>
              </a:ext>
            </a:extLst>
          </p:cNvPr>
          <p:cNvSpPr txBox="1">
            <a:spLocks/>
          </p:cNvSpPr>
          <p:nvPr/>
        </p:nvSpPr>
        <p:spPr>
          <a:xfrm>
            <a:off x="1123632" y="2916689"/>
            <a:ext cx="59140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 Medium" panose="00000600000000000000" pitchFamily="2" charset="-34"/>
                <a:ea typeface="Tahoma" panose="020B0604030504040204" pitchFamily="34" charset="0"/>
                <a:cs typeface="Prompt Medium" panose="00000600000000000000" pitchFamily="2" charset="-34"/>
              </a:rPr>
              <a:t>การตอบสนองความต้องการอย่างทันท่วงที 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 Medium" panose="00000600000000000000" pitchFamily="2" charset="-34"/>
                <a:ea typeface="Tahoma" panose="020B0604030504040204" pitchFamily="34" charset="0"/>
                <a:cs typeface="Prompt Medium" panose="00000600000000000000" pitchFamily="2" charset="-34"/>
              </a:rPr>
              <a:t>Responsiveness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 Medium" panose="00000600000000000000" pitchFamily="2" charset="-34"/>
                <a:ea typeface="Tahoma" panose="020B0604030504040204" pitchFamily="34" charset="0"/>
                <a:cs typeface="Prompt Medium" panose="00000600000000000000" pitchFamily="2" charset="-34"/>
              </a:rPr>
              <a:t>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rompt Medium" panose="00000600000000000000" pitchFamily="2" charset="-34"/>
              <a:ea typeface="Tahoma" panose="020B0604030504040204" pitchFamily="34" charset="0"/>
              <a:cs typeface="Prompt Medium" panose="00000600000000000000" pitchFamily="2" charset="-3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 Medium" panose="00000600000000000000" pitchFamily="2" charset="-34"/>
                <a:ea typeface="Tahoma" panose="020B0604030504040204" pitchFamily="34" charset="0"/>
                <a:cs typeface="Prompt Medium" panose="00000600000000000000" pitchFamily="2" charset="-34"/>
              </a:rPr>
              <a:t>การใช้ความต้องการของประชาชนเป็นตัวขับเคลื่อนการทำงาน 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 Medium" panose="00000600000000000000" pitchFamily="2" charset="-34"/>
                <a:ea typeface="Tahoma" panose="020B0604030504040204" pitchFamily="34" charset="0"/>
                <a:cs typeface="Prompt Medium" panose="00000600000000000000" pitchFamily="2" charset="-34"/>
              </a:rPr>
              <a:t>Demand driven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 Medium" panose="00000600000000000000" pitchFamily="2" charset="-34"/>
                <a:ea typeface="Tahoma" panose="020B0604030504040204" pitchFamily="34" charset="0"/>
                <a:cs typeface="Prompt Medium" panose="00000600000000000000" pitchFamily="2" charset="-34"/>
              </a:rPr>
              <a:t>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rompt Medium" panose="00000600000000000000" pitchFamily="2" charset="-34"/>
              <a:ea typeface="Tahoma" panose="020B0604030504040204" pitchFamily="34" charset="0"/>
              <a:cs typeface="Prompt Medium" panose="00000600000000000000" pitchFamily="2" charset="-3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 Medium" panose="00000600000000000000" pitchFamily="2" charset="-34"/>
                <a:ea typeface="Tahoma" panose="020B0604030504040204" pitchFamily="34" charset="0"/>
                <a:cs typeface="Prompt Medium" panose="00000600000000000000" pitchFamily="2" charset="-34"/>
              </a:rPr>
              <a:t>การเข้าถึงบริการสาธารณะ 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 Medium" panose="00000600000000000000" pitchFamily="2" charset="-34"/>
                <a:ea typeface="Tahoma" panose="020B0604030504040204" pitchFamily="34" charset="0"/>
                <a:cs typeface="Prompt Medium" panose="00000600000000000000" pitchFamily="2" charset="-34"/>
              </a:rPr>
              <a:t>Public accessibility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 Medium" panose="00000600000000000000" pitchFamily="2" charset="-34"/>
                <a:ea typeface="Tahoma" panose="020B0604030504040204" pitchFamily="34" charset="0"/>
                <a:cs typeface="Prompt Medium" panose="00000600000000000000" pitchFamily="2" charset="-34"/>
              </a:rPr>
              <a:t>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rompt Medium" panose="00000600000000000000" pitchFamily="2" charset="-34"/>
              <a:ea typeface="Tahoma" panose="020B0604030504040204" pitchFamily="34" charset="0"/>
              <a:cs typeface="Prompt Medium" panose="00000600000000000000" pitchFamily="2" charset="-3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 Medium" panose="00000600000000000000" pitchFamily="2" charset="-34"/>
                <a:ea typeface="Tahoma" panose="020B0604030504040204" pitchFamily="34" charset="0"/>
                <a:cs typeface="Prompt Medium" panose="00000600000000000000" pitchFamily="2" charset="-34"/>
              </a:rPr>
              <a:t>การมุ่งเน้นผลลัพธ์ที่เกิดแก่ประชาชน 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 Medium" panose="00000600000000000000" pitchFamily="2" charset="-34"/>
                <a:ea typeface="Tahoma" panose="020B0604030504040204" pitchFamily="34" charset="0"/>
                <a:cs typeface="Prompt Medium" panose="00000600000000000000" pitchFamily="2" charset="-34"/>
              </a:rPr>
              <a:t>Result oriented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 Medium" panose="00000600000000000000" pitchFamily="2" charset="-34"/>
                <a:ea typeface="Tahoma" panose="020B0604030504040204" pitchFamily="34" charset="0"/>
                <a:cs typeface="Prompt Medium" panose="00000600000000000000" pitchFamily="2" charset="-34"/>
              </a:rPr>
              <a:t>)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rompt Medium" panose="00000600000000000000" pitchFamily="2" charset="-34"/>
              <a:ea typeface="Tahoma" panose="020B0604030504040204" pitchFamily="34" charset="0"/>
              <a:cs typeface="Prompt Medium" panose="00000600000000000000" pitchFamily="2" charset="-3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 Medium" panose="00000600000000000000" pitchFamily="2" charset="-34"/>
                <a:ea typeface="Tahoma" panose="020B0604030504040204" pitchFamily="34" charset="0"/>
                <a:cs typeface="Prompt Medium" panose="00000600000000000000" pitchFamily="2" charset="-34"/>
              </a:rPr>
              <a:t>การยกระดับพัฒนางานบริการให้ดีขึ้น 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 Medium" panose="00000600000000000000" pitchFamily="2" charset="-34"/>
                <a:ea typeface="Tahoma" panose="020B0604030504040204" pitchFamily="34" charset="0"/>
                <a:cs typeface="Prompt Medium" panose="00000600000000000000" pitchFamily="2" charset="-34"/>
              </a:rPr>
              <a:t>Service improvement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 Medium" panose="00000600000000000000" pitchFamily="2" charset="-34"/>
                <a:ea typeface="Tahoma" panose="020B0604030504040204" pitchFamily="34" charset="0"/>
                <a:cs typeface="Prompt Medium" panose="00000600000000000000" pitchFamily="2" charset="-34"/>
              </a:rPr>
              <a:t>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rompt Medium" panose="00000600000000000000" pitchFamily="2" charset="-34"/>
              <a:ea typeface="Tahoma" panose="020B0604030504040204" pitchFamily="34" charset="0"/>
              <a:cs typeface="Prompt Medium" panose="00000600000000000000" pitchFamily="2" charset="-3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 Medium" panose="00000600000000000000" pitchFamily="2" charset="-34"/>
                <a:ea typeface="Tahoma" panose="020B0604030504040204" pitchFamily="34" charset="0"/>
                <a:cs typeface="Prompt Medium" panose="00000600000000000000" pitchFamily="2" charset="-34"/>
              </a:rPr>
              <a:t>การออกแบบงานบริการระดับบุคคล 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 Medium" panose="00000600000000000000" pitchFamily="2" charset="-34"/>
                <a:ea typeface="Tahoma" panose="020B0604030504040204" pitchFamily="34" charset="0"/>
                <a:cs typeface="Prompt Medium" panose="00000600000000000000" pitchFamily="2" charset="-34"/>
              </a:rPr>
              <a:t>Service personalization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 Medium" panose="00000600000000000000" pitchFamily="2" charset="-34"/>
                <a:ea typeface="Tahoma" panose="020B0604030504040204" pitchFamily="34" charset="0"/>
                <a:cs typeface="Prompt Medium" panose="00000600000000000000" pitchFamily="2" charset="-34"/>
              </a:rPr>
              <a:t>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rompt Medium" panose="00000600000000000000" pitchFamily="2" charset="-34"/>
              <a:ea typeface="Tahoma" panose="020B0604030504040204" pitchFamily="34" charset="0"/>
              <a:cs typeface="Prompt Medium" panose="00000600000000000000" pitchFamily="2" charset="-3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 Medium" panose="00000600000000000000" pitchFamily="2" charset="-34"/>
                <a:ea typeface="Tahoma" panose="020B0604030504040204" pitchFamily="34" charset="0"/>
                <a:cs typeface="Prompt Medium" panose="00000600000000000000" pitchFamily="2" charset="-34"/>
              </a:rPr>
              <a:t>การสร้างความผาสุกให้กับภาคประชาชน 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 Medium" panose="00000600000000000000" pitchFamily="2" charset="-34"/>
                <a:ea typeface="Tahoma" panose="020B0604030504040204" pitchFamily="34" charset="0"/>
                <a:cs typeface="Prompt Medium" panose="00000600000000000000" pitchFamily="2" charset="-34"/>
              </a:rPr>
              <a:t>Happy citizen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 Medium" panose="00000600000000000000" pitchFamily="2" charset="-34"/>
                <a:ea typeface="Tahoma" panose="020B0604030504040204" pitchFamily="34" charset="0"/>
                <a:cs typeface="Prompt Medium" panose="00000600000000000000" pitchFamily="2" charset="-34"/>
              </a:rPr>
              <a:t>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 Medium" panose="00000600000000000000" pitchFamily="2" charset="-34"/>
                <a:ea typeface="Tahoma" panose="020B0604030504040204" pitchFamily="34" charset="0"/>
                <a:cs typeface="Prompt Medium" panose="00000600000000000000" pitchFamily="2" charset="-34"/>
              </a:rPr>
              <a:t> </a:t>
            </a:r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rompt Medium" panose="00000600000000000000" pitchFamily="2" charset="-34"/>
              <a:ea typeface="Tahoma" panose="020B0604030504040204" pitchFamily="34" charset="0"/>
              <a:cs typeface="Prompt Medium" panose="00000600000000000000" pitchFamily="2" charset="-34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ED52043D-F880-48D6-B68E-C18B3949B025}"/>
              </a:ext>
            </a:extLst>
          </p:cNvPr>
          <p:cNvSpPr txBox="1">
            <a:spLocks/>
          </p:cNvSpPr>
          <p:nvPr/>
        </p:nvSpPr>
        <p:spPr>
          <a:xfrm>
            <a:off x="1144121" y="1333830"/>
            <a:ext cx="65186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 Medium" panose="00000600000000000000" pitchFamily="2" charset="-34"/>
                <a:ea typeface="SimHei" panose="02010609060101010101" pitchFamily="49" charset="-122"/>
                <a:cs typeface="Prompt Medium" panose="00000600000000000000" pitchFamily="2" charset="-34"/>
              </a:rPr>
              <a:t>การคิดเชิงยุทธศาสตร์  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 Medium" panose="00000600000000000000" pitchFamily="2" charset="-34"/>
                <a:ea typeface="SimHei" panose="02010609060101010101" pitchFamily="49" charset="-122"/>
                <a:cs typeface="Prompt Medium" panose="00000600000000000000" pitchFamily="2" charset="-34"/>
              </a:rPr>
              <a:t>Strategic thinking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 Medium" panose="00000600000000000000" pitchFamily="2" charset="-34"/>
                <a:ea typeface="SimHei" panose="02010609060101010101" pitchFamily="49" charset="-122"/>
                <a:cs typeface="Prompt Medium" panose="00000600000000000000" pitchFamily="2" charset="-34"/>
              </a:rPr>
              <a:t>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rompt Medium" panose="00000600000000000000" pitchFamily="2" charset="-34"/>
              <a:ea typeface="SimHei" panose="02010609060101010101" pitchFamily="49" charset="-122"/>
              <a:cs typeface="Prompt Medium" panose="00000600000000000000" pitchFamily="2" charset="-3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 Medium" panose="00000600000000000000" pitchFamily="2" charset="-34"/>
                <a:ea typeface="SimHei" panose="02010609060101010101" pitchFamily="49" charset="-122"/>
                <a:cs typeface="Prompt Medium" panose="00000600000000000000" pitchFamily="2" charset="-34"/>
              </a:rPr>
              <a:t>การเปิดเผยข้อมูลโดยที่ประชาชนไม่ต้องร้องขอ 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 Medium" panose="00000600000000000000" pitchFamily="2" charset="-34"/>
                <a:ea typeface="SimHei" panose="02010609060101010101" pitchFamily="49" charset="-122"/>
                <a:cs typeface="Prompt Medium" panose="00000600000000000000" pitchFamily="2" charset="-34"/>
              </a:rPr>
              <a:t>Public data accessibility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 Medium" panose="00000600000000000000" pitchFamily="2" charset="-34"/>
                <a:ea typeface="SimHei" panose="02010609060101010101" pitchFamily="49" charset="-122"/>
                <a:cs typeface="Prompt Medium" panose="00000600000000000000" pitchFamily="2" charset="-34"/>
              </a:rPr>
              <a:t>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rompt Medium" panose="00000600000000000000" pitchFamily="2" charset="-34"/>
              <a:ea typeface="SimHei" panose="02010609060101010101" pitchFamily="49" charset="-122"/>
              <a:cs typeface="Prompt Medium" panose="00000600000000000000" pitchFamily="2" charset="-3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 Medium" panose="00000600000000000000" pitchFamily="2" charset="-34"/>
                <a:ea typeface="SimHei" panose="02010609060101010101" pitchFamily="49" charset="-122"/>
                <a:cs typeface="Prompt Medium" panose="00000600000000000000" pitchFamily="2" charset="-34"/>
              </a:rPr>
              <a:t>การแบ่งปันข้อมูลของส่วนราชการ 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 Medium" panose="00000600000000000000" pitchFamily="2" charset="-34"/>
                <a:ea typeface="SimHei" panose="02010609060101010101" pitchFamily="49" charset="-122"/>
                <a:cs typeface="Prompt Medium" panose="00000600000000000000" pitchFamily="2" charset="-34"/>
              </a:rPr>
              <a:t>Public shared service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 Medium" panose="00000600000000000000" pitchFamily="2" charset="-34"/>
                <a:ea typeface="SimHei" panose="02010609060101010101" pitchFamily="49" charset="-122"/>
                <a:cs typeface="Prompt Medium" panose="00000600000000000000" pitchFamily="2" charset="-34"/>
              </a:rPr>
              <a:t>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rompt Medium" panose="00000600000000000000" pitchFamily="2" charset="-34"/>
              <a:ea typeface="SimHei" panose="02010609060101010101" pitchFamily="49" charset="-122"/>
              <a:cs typeface="Prompt Medium" panose="00000600000000000000" pitchFamily="2" charset="-3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 Medium" panose="00000600000000000000" pitchFamily="2" charset="-34"/>
                <a:ea typeface="SimHei" panose="02010609060101010101" pitchFamily="49" charset="-122"/>
                <a:cs typeface="Prompt Medium" panose="00000600000000000000" pitchFamily="2" charset="-34"/>
              </a:rPr>
              <a:t>การลดต้นทุนในการเพิ่มขีดความสามารถในการแข่งขัน 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 Medium" panose="00000600000000000000" pitchFamily="2" charset="-34"/>
                <a:ea typeface="SimHei" panose="02010609060101010101" pitchFamily="49" charset="-122"/>
                <a:cs typeface="Prompt Medium" panose="00000600000000000000" pitchFamily="2" charset="-34"/>
              </a:rPr>
              <a:t>Cost competitiveness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 Medium" panose="00000600000000000000" pitchFamily="2" charset="-34"/>
                <a:ea typeface="SimHei" panose="02010609060101010101" pitchFamily="49" charset="-122"/>
                <a:cs typeface="Prompt Medium" panose="00000600000000000000" pitchFamily="2" charset="-34"/>
              </a:rPr>
              <a:t>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 Medium" panose="00000600000000000000" pitchFamily="2" charset="-34"/>
                <a:ea typeface="SimHei" panose="02010609060101010101" pitchFamily="49" charset="-122"/>
                <a:cs typeface="Prompt Medium" panose="00000600000000000000" pitchFamily="2" charset="-34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 Medium" panose="00000600000000000000" pitchFamily="2" charset="-34"/>
                <a:ea typeface="SimHei" panose="02010609060101010101" pitchFamily="49" charset="-122"/>
                <a:cs typeface="Prompt Medium" panose="00000600000000000000" pitchFamily="2" charset="-34"/>
              </a:rPr>
              <a:t>การออกแบบกระบวนการตั้งแต่ต้นจนจบ 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 Medium" panose="00000600000000000000" pitchFamily="2" charset="-34"/>
                <a:ea typeface="SimHei" panose="02010609060101010101" pitchFamily="49" charset="-122"/>
                <a:cs typeface="Prompt Medium" panose="00000600000000000000" pitchFamily="2" charset="-34"/>
              </a:rPr>
              <a:t>End to end process driven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 Medium" panose="00000600000000000000" pitchFamily="2" charset="-34"/>
                <a:ea typeface="SimHei" panose="02010609060101010101" pitchFamily="49" charset="-122"/>
                <a:cs typeface="Prompt Medium" panose="00000600000000000000" pitchFamily="2" charset="-34"/>
              </a:rPr>
              <a:t>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rompt Medium" panose="00000600000000000000" pitchFamily="2" charset="-34"/>
              <a:ea typeface="SimHei" panose="02010609060101010101" pitchFamily="49" charset="-122"/>
              <a:cs typeface="Prompt Medium" panose="00000600000000000000" pitchFamily="2" charset="-3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 Medium" panose="00000600000000000000" pitchFamily="2" charset="-34"/>
                <a:ea typeface="SimHei" panose="02010609060101010101" pitchFamily="49" charset="-122"/>
                <a:cs typeface="Prompt Medium" panose="00000600000000000000" pitchFamily="2" charset="-34"/>
              </a:rPr>
              <a:t>ความรับผิดชอบต่อสาธารณะและความโปร่งใส 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 Medium" panose="00000600000000000000" pitchFamily="2" charset="-34"/>
                <a:ea typeface="SimHei" panose="02010609060101010101" pitchFamily="49" charset="-122"/>
                <a:cs typeface="Prompt Medium" panose="00000600000000000000" pitchFamily="2" charset="-34"/>
              </a:rPr>
              <a:t>Public accountability &amp; transparency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 Medium" panose="00000600000000000000" pitchFamily="2" charset="-34"/>
                <a:ea typeface="SimHei" panose="02010609060101010101" pitchFamily="49" charset="-122"/>
                <a:cs typeface="Prompt Medium" panose="00000600000000000000" pitchFamily="2" charset="-34"/>
              </a:rPr>
              <a:t>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rompt Medium" panose="00000600000000000000" pitchFamily="2" charset="-34"/>
              <a:ea typeface="SimHei" panose="02010609060101010101" pitchFamily="49" charset="-122"/>
              <a:cs typeface="Prompt Medium" panose="00000600000000000000" pitchFamily="2" charset="-34"/>
            </a:endParaRPr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2EF15A0F-A4C4-46CF-A4E9-461F2AE8847B}"/>
              </a:ext>
            </a:extLst>
          </p:cNvPr>
          <p:cNvSpPr>
            <a:spLocks/>
          </p:cNvSpPr>
          <p:nvPr/>
        </p:nvSpPr>
        <p:spPr>
          <a:xfrm>
            <a:off x="479089" y="848623"/>
            <a:ext cx="3925153" cy="474858"/>
          </a:xfrm>
          <a:custGeom>
            <a:avLst/>
            <a:gdLst>
              <a:gd name="connsiteX0" fmla="*/ 0 w 1308722"/>
              <a:gd name="connsiteY0" fmla="*/ 654361 h 1308722"/>
              <a:gd name="connsiteX1" fmla="*/ 654361 w 1308722"/>
              <a:gd name="connsiteY1" fmla="*/ 0 h 1308722"/>
              <a:gd name="connsiteX2" fmla="*/ 1308722 w 1308722"/>
              <a:gd name="connsiteY2" fmla="*/ 654361 h 1308722"/>
              <a:gd name="connsiteX3" fmla="*/ 654361 w 1308722"/>
              <a:gd name="connsiteY3" fmla="*/ 1308722 h 1308722"/>
              <a:gd name="connsiteX4" fmla="*/ 0 w 1308722"/>
              <a:gd name="connsiteY4" fmla="*/ 654361 h 1308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8722" h="1308722">
                <a:moveTo>
                  <a:pt x="0" y="654361"/>
                </a:moveTo>
                <a:cubicBezTo>
                  <a:pt x="0" y="292967"/>
                  <a:pt x="292967" y="0"/>
                  <a:pt x="654361" y="0"/>
                </a:cubicBezTo>
                <a:cubicBezTo>
                  <a:pt x="1015755" y="0"/>
                  <a:pt x="1308722" y="292967"/>
                  <a:pt x="1308722" y="654361"/>
                </a:cubicBezTo>
                <a:cubicBezTo>
                  <a:pt x="1308722" y="1015755"/>
                  <a:pt x="1015755" y="1308722"/>
                  <a:pt x="654361" y="1308722"/>
                </a:cubicBezTo>
                <a:cubicBezTo>
                  <a:pt x="292967" y="1308722"/>
                  <a:pt x="0" y="1015755"/>
                  <a:pt x="0" y="654361"/>
                </a:cubicBezTo>
                <a:close/>
              </a:path>
            </a:pathLst>
          </a:cu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126900" tIns="126900" rIns="126900" bIns="126900" numCol="1" anchor="ctr" anchorCtr="0">
            <a:noAutofit/>
          </a:bodyPr>
          <a:lstStyle/>
          <a:p>
            <a:pPr marL="0" marR="0" lvl="0" indent="0" algn="ctr" defTabSz="700274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rompt SemiBold" panose="00000700000000000000" pitchFamily="2" charset="-34"/>
                <a:ea typeface="Tahoma" panose="020B0604030504040204" pitchFamily="34" charset="0"/>
                <a:cs typeface="Prompt SemiBold" panose="00000700000000000000" pitchFamily="2" charset="-34"/>
              </a:rPr>
              <a:t>ภาครัฐที่เปิดกว้างและเชื่อมโยงกัน 	</a:t>
            </a:r>
          </a:p>
        </p:txBody>
      </p:sp>
      <p:sp>
        <p:nvSpPr>
          <p:cNvPr id="13" name="Rectangle 19">
            <a:extLst>
              <a:ext uri="{FF2B5EF4-FFF2-40B4-BE49-F238E27FC236}">
                <a16:creationId xmlns:a16="http://schemas.microsoft.com/office/drawing/2014/main" id="{6E90EC04-9DC5-4847-910D-40FCE9295824}"/>
              </a:ext>
            </a:extLst>
          </p:cNvPr>
          <p:cNvSpPr>
            <a:spLocks/>
          </p:cNvSpPr>
          <p:nvPr/>
        </p:nvSpPr>
        <p:spPr>
          <a:xfrm>
            <a:off x="568184" y="2387812"/>
            <a:ext cx="3789629" cy="57794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126900" tIns="126900" rIns="126900" bIns="126900" numCol="1" anchor="ctr" anchorCtr="0">
            <a:noAutofit/>
          </a:bodyPr>
          <a:lstStyle/>
          <a:p>
            <a:pPr marL="0" marR="0" lvl="0" indent="0" algn="l" defTabSz="700274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rompt SemiBold" panose="00000700000000000000" pitchFamily="2" charset="-34"/>
                <a:ea typeface="Tahoma" panose="020B0604030504040204" pitchFamily="34" charset="0"/>
                <a:cs typeface="Prompt SemiBold" panose="00000700000000000000" pitchFamily="2" charset="-34"/>
              </a:rPr>
              <a:t>ภาครัฐที่ยึดประชาชนเป็นศูนย์กลาง</a:t>
            </a:r>
          </a:p>
        </p:txBody>
      </p:sp>
      <p:sp>
        <p:nvSpPr>
          <p:cNvPr id="14" name="Freeform 27">
            <a:extLst>
              <a:ext uri="{FF2B5EF4-FFF2-40B4-BE49-F238E27FC236}">
                <a16:creationId xmlns:a16="http://schemas.microsoft.com/office/drawing/2014/main" id="{0CE9C633-F7C0-43FC-85CE-A548D5294243}"/>
              </a:ext>
            </a:extLst>
          </p:cNvPr>
          <p:cNvSpPr>
            <a:spLocks/>
          </p:cNvSpPr>
          <p:nvPr/>
        </p:nvSpPr>
        <p:spPr>
          <a:xfrm>
            <a:off x="521812" y="4180895"/>
            <a:ext cx="4400859" cy="553170"/>
          </a:xfrm>
          <a:custGeom>
            <a:avLst/>
            <a:gdLst>
              <a:gd name="connsiteX0" fmla="*/ 0 w 1308722"/>
              <a:gd name="connsiteY0" fmla="*/ 654361 h 1308722"/>
              <a:gd name="connsiteX1" fmla="*/ 654361 w 1308722"/>
              <a:gd name="connsiteY1" fmla="*/ 0 h 1308722"/>
              <a:gd name="connsiteX2" fmla="*/ 1308722 w 1308722"/>
              <a:gd name="connsiteY2" fmla="*/ 654361 h 1308722"/>
              <a:gd name="connsiteX3" fmla="*/ 654361 w 1308722"/>
              <a:gd name="connsiteY3" fmla="*/ 1308722 h 1308722"/>
              <a:gd name="connsiteX4" fmla="*/ 0 w 1308722"/>
              <a:gd name="connsiteY4" fmla="*/ 654361 h 1308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8722" h="1308722">
                <a:moveTo>
                  <a:pt x="0" y="654361"/>
                </a:moveTo>
                <a:cubicBezTo>
                  <a:pt x="0" y="292967"/>
                  <a:pt x="292967" y="0"/>
                  <a:pt x="654361" y="0"/>
                </a:cubicBezTo>
                <a:cubicBezTo>
                  <a:pt x="1015755" y="0"/>
                  <a:pt x="1308722" y="292967"/>
                  <a:pt x="1308722" y="654361"/>
                </a:cubicBezTo>
                <a:cubicBezTo>
                  <a:pt x="1308722" y="1015755"/>
                  <a:pt x="1015755" y="1308722"/>
                  <a:pt x="654361" y="1308722"/>
                </a:cubicBezTo>
                <a:cubicBezTo>
                  <a:pt x="292967" y="1308722"/>
                  <a:pt x="0" y="1015755"/>
                  <a:pt x="0" y="654361"/>
                </a:cubicBezTo>
                <a:close/>
              </a:path>
            </a:pathLst>
          </a:cu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126900" tIns="126900" rIns="126900" bIns="126900" numCol="1" anchor="ctr" anchorCtr="0">
            <a:noAutofit/>
          </a:bodyPr>
          <a:lstStyle/>
          <a:p>
            <a:pPr marL="0" marR="0" lvl="0" indent="0" algn="l" defTabSz="700274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rompt SemiBold" panose="00000700000000000000" pitchFamily="2" charset="-34"/>
                <a:ea typeface="Tahoma" panose="020B0604030504040204" pitchFamily="34" charset="0"/>
                <a:cs typeface="Prompt SemiBold" panose="00000700000000000000" pitchFamily="2" charset="-34"/>
              </a:rPr>
              <a:t>ภาครัฐที่มีขีดสมรรถนะสูงและทันสมัย</a:t>
            </a:r>
          </a:p>
        </p:txBody>
      </p:sp>
      <p:sp>
        <p:nvSpPr>
          <p:cNvPr id="16" name="สี่เหลี่ยมผืนผ้า: มุมมน 15">
            <a:extLst>
              <a:ext uri="{FF2B5EF4-FFF2-40B4-BE49-F238E27FC236}">
                <a16:creationId xmlns:a16="http://schemas.microsoft.com/office/drawing/2014/main" id="{5B5EFCA4-3C87-45FD-9879-5449A7074DB2}"/>
              </a:ext>
            </a:extLst>
          </p:cNvPr>
          <p:cNvSpPr/>
          <p:nvPr/>
        </p:nvSpPr>
        <p:spPr>
          <a:xfrm>
            <a:off x="209140" y="5680498"/>
            <a:ext cx="11744729" cy="1092762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31">
            <a:extLst>
              <a:ext uri="{FF2B5EF4-FFF2-40B4-BE49-F238E27FC236}">
                <a16:creationId xmlns:a16="http://schemas.microsoft.com/office/drawing/2014/main" id="{993E2572-9D84-46EA-9F16-2AD26B076312}"/>
              </a:ext>
            </a:extLst>
          </p:cNvPr>
          <p:cNvSpPr>
            <a:spLocks/>
          </p:cNvSpPr>
          <p:nvPr/>
        </p:nvSpPr>
        <p:spPr>
          <a:xfrm>
            <a:off x="426555" y="5696147"/>
            <a:ext cx="3633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rompt SemiBold" panose="00000700000000000000" pitchFamily="2" charset="-34"/>
                <a:ea typeface="Tahoma" panose="020B0604030504040204" pitchFamily="34" charset="0"/>
                <a:cs typeface="Prompt SemiBold" panose="00000700000000000000" pitchFamily="2" charset="-34"/>
              </a:rPr>
              <a:t>ปัจจัยความสำเร็จ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rompt SemiBold" panose="00000700000000000000" pitchFamily="2" charset="-34"/>
                <a:ea typeface="Tahoma" panose="020B0604030504040204" pitchFamily="34" charset="0"/>
                <a:cs typeface="Prompt SemiBold" panose="00000700000000000000" pitchFamily="2" charset="-34"/>
              </a:rPr>
              <a:t>3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rompt SemiBold" panose="00000700000000000000" pitchFamily="2" charset="-34"/>
                <a:ea typeface="Tahoma" panose="020B0604030504040204" pitchFamily="34" charset="0"/>
                <a:cs typeface="Prompt SemiBold" panose="00000700000000000000" pitchFamily="2" charset="-34"/>
              </a:rPr>
              <a:t> ประการ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rompt SemiBold" panose="00000700000000000000" pitchFamily="2" charset="-34"/>
                <a:ea typeface="Tahoma" panose="020B0604030504040204" pitchFamily="34" charset="0"/>
                <a:cs typeface="Prompt SemiBold" panose="00000700000000000000" pitchFamily="2" charset="-34"/>
              </a:rPr>
              <a:t>: </a:t>
            </a:r>
          </a:p>
        </p:txBody>
      </p:sp>
      <p:grpSp>
        <p:nvGrpSpPr>
          <p:cNvPr id="18" name="Group 34">
            <a:extLst>
              <a:ext uri="{FF2B5EF4-FFF2-40B4-BE49-F238E27FC236}">
                <a16:creationId xmlns:a16="http://schemas.microsoft.com/office/drawing/2014/main" id="{435AFAE2-3951-4430-BC82-8E1B1AB2ADB9}"/>
              </a:ext>
            </a:extLst>
          </p:cNvPr>
          <p:cNvGrpSpPr/>
          <p:nvPr/>
        </p:nvGrpSpPr>
        <p:grpSpPr>
          <a:xfrm>
            <a:off x="1084781" y="6026731"/>
            <a:ext cx="2670744" cy="754104"/>
            <a:chOff x="-470327" y="5815607"/>
            <a:chExt cx="2670744" cy="754104"/>
          </a:xfrm>
        </p:grpSpPr>
        <p:pic>
          <p:nvPicPr>
            <p:cNvPr id="19" name="pasted-image.pdf" descr="pasted-image.pdf">
              <a:extLst>
                <a:ext uri="{FF2B5EF4-FFF2-40B4-BE49-F238E27FC236}">
                  <a16:creationId xmlns:a16="http://schemas.microsoft.com/office/drawing/2014/main" id="{B87C7CCF-9E1D-4999-ADA3-CF020AB4C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70327" y="5815607"/>
              <a:ext cx="741708" cy="67771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0" name="Rectangle 36">
              <a:extLst>
                <a:ext uri="{FF2B5EF4-FFF2-40B4-BE49-F238E27FC236}">
                  <a16:creationId xmlns:a16="http://schemas.microsoft.com/office/drawing/2014/main" id="{CF8B7FE1-D1E2-4079-A66A-D675AEF8BBBB}"/>
                </a:ext>
              </a:extLst>
            </p:cNvPr>
            <p:cNvSpPr>
              <a:spLocks/>
            </p:cNvSpPr>
            <p:nvPr/>
          </p:nvSpPr>
          <p:spPr>
            <a:xfrm>
              <a:off x="59079" y="5831047"/>
              <a:ext cx="214133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Prompt SemiBold" panose="00000700000000000000" pitchFamily="2" charset="-34"/>
                  <a:ea typeface="Tahoma" panose="020B0604030504040204" pitchFamily="34" charset="0"/>
                  <a:cs typeface="Prompt SemiBold" panose="00000700000000000000" pitchFamily="2" charset="-34"/>
                </a:rPr>
                <a:t>Collaboration </a:t>
              </a:r>
              <a:endPara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Prompt SemiBold" panose="00000700000000000000" pitchFamily="2" charset="-34"/>
                <a:ea typeface="Tahoma" panose="020B0604030504040204" pitchFamily="34" charset="0"/>
                <a:cs typeface="Prompt SemiBold" panose="00000700000000000000" pitchFamily="2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E8712"/>
                  </a:solidFill>
                  <a:effectLst/>
                  <a:uLnTx/>
                  <a:uFillTx/>
                  <a:latin typeface="Prompt SemiBold" panose="00000700000000000000" pitchFamily="2" charset="-34"/>
                  <a:ea typeface="Tahoma" panose="020B0604030504040204" pitchFamily="34" charset="0"/>
                  <a:cs typeface="Prompt SemiBold" panose="00000700000000000000" pitchFamily="2" charset="-34"/>
                </a:rPr>
                <a:t>การสานพลังระหว่างภาครัฐและภาคอื่น ๆ</a:t>
              </a:r>
            </a:p>
          </p:txBody>
        </p:sp>
      </p:grpSp>
      <p:grpSp>
        <p:nvGrpSpPr>
          <p:cNvPr id="21" name="Group 37">
            <a:extLst>
              <a:ext uri="{FF2B5EF4-FFF2-40B4-BE49-F238E27FC236}">
                <a16:creationId xmlns:a16="http://schemas.microsoft.com/office/drawing/2014/main" id="{E70DE3F2-7C7A-4D42-870B-C08E4A7BEE11}"/>
              </a:ext>
            </a:extLst>
          </p:cNvPr>
          <p:cNvGrpSpPr/>
          <p:nvPr/>
        </p:nvGrpSpPr>
        <p:grpSpPr>
          <a:xfrm>
            <a:off x="4965602" y="6004498"/>
            <a:ext cx="2578826" cy="705273"/>
            <a:chOff x="3532414" y="5911852"/>
            <a:chExt cx="2578826" cy="555242"/>
          </a:xfrm>
        </p:grpSpPr>
        <p:pic>
          <p:nvPicPr>
            <p:cNvPr id="22" name="pasted-image.pdf" descr="pasted-image.pdf">
              <a:extLst>
                <a:ext uri="{FF2B5EF4-FFF2-40B4-BE49-F238E27FC236}">
                  <a16:creationId xmlns:a16="http://schemas.microsoft.com/office/drawing/2014/main" id="{7AA44C48-4619-4F3F-9C98-3F3284052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32414" y="5911852"/>
              <a:ext cx="750563" cy="555242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3" name="Rectangle 39">
              <a:extLst>
                <a:ext uri="{FF2B5EF4-FFF2-40B4-BE49-F238E27FC236}">
                  <a16:creationId xmlns:a16="http://schemas.microsoft.com/office/drawing/2014/main" id="{732C871A-2260-42E2-A150-00E728E31680}"/>
                </a:ext>
              </a:extLst>
            </p:cNvPr>
            <p:cNvSpPr>
              <a:spLocks/>
            </p:cNvSpPr>
            <p:nvPr/>
          </p:nvSpPr>
          <p:spPr>
            <a:xfrm>
              <a:off x="4401358" y="5988051"/>
              <a:ext cx="1709882" cy="411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Prompt SemiBold" panose="00000700000000000000" pitchFamily="2" charset="-34"/>
                  <a:ea typeface="Tahoma" panose="020B0604030504040204" pitchFamily="34" charset="0"/>
                  <a:cs typeface="Prompt SemiBold" panose="00000700000000000000" pitchFamily="2" charset="-34"/>
                </a:rPr>
                <a:t>Innovation</a:t>
              </a:r>
              <a:endPara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Prompt SemiBold" panose="00000700000000000000" pitchFamily="2" charset="-34"/>
                <a:ea typeface="Tahoma" panose="020B0604030504040204" pitchFamily="34" charset="0"/>
                <a:cs typeface="Prompt SemiBold" panose="00000700000000000000" pitchFamily="2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E8712"/>
                  </a:solidFill>
                  <a:effectLst/>
                  <a:uLnTx/>
                  <a:uFillTx/>
                  <a:latin typeface="Prompt SemiBold" panose="00000700000000000000" pitchFamily="2" charset="-34"/>
                  <a:ea typeface="Tahoma" panose="020B0604030504040204" pitchFamily="34" charset="0"/>
                  <a:cs typeface="Prompt SemiBold" panose="00000700000000000000" pitchFamily="2" charset="-34"/>
                </a:rPr>
                <a:t>การสร้างนวัตกรรม</a:t>
              </a:r>
            </a:p>
          </p:txBody>
        </p:sp>
      </p:grpSp>
      <p:grpSp>
        <p:nvGrpSpPr>
          <p:cNvPr id="24" name="Group 40">
            <a:extLst>
              <a:ext uri="{FF2B5EF4-FFF2-40B4-BE49-F238E27FC236}">
                <a16:creationId xmlns:a16="http://schemas.microsoft.com/office/drawing/2014/main" id="{BA480605-710C-4B29-B7E5-3C801540B1F1}"/>
              </a:ext>
            </a:extLst>
          </p:cNvPr>
          <p:cNvGrpSpPr/>
          <p:nvPr/>
        </p:nvGrpSpPr>
        <p:grpSpPr>
          <a:xfrm>
            <a:off x="8340587" y="5927398"/>
            <a:ext cx="3418604" cy="740269"/>
            <a:chOff x="6712419" y="5749995"/>
            <a:chExt cx="3418604" cy="682088"/>
          </a:xfrm>
        </p:grpSpPr>
        <p:pic>
          <p:nvPicPr>
            <p:cNvPr id="25" name="pasted-image.pdf" descr="pasted-image.pdf">
              <a:extLst>
                <a:ext uri="{FF2B5EF4-FFF2-40B4-BE49-F238E27FC236}">
                  <a16:creationId xmlns:a16="http://schemas.microsoft.com/office/drawing/2014/main" id="{7ED1C709-D075-432B-9862-2BF659EF2E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12419" y="5749995"/>
              <a:ext cx="661686" cy="68208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6" name="Rectangle 42">
              <a:extLst>
                <a:ext uri="{FF2B5EF4-FFF2-40B4-BE49-F238E27FC236}">
                  <a16:creationId xmlns:a16="http://schemas.microsoft.com/office/drawing/2014/main" id="{542946E0-C610-4662-8AFF-F3EE35F77166}"/>
                </a:ext>
              </a:extLst>
            </p:cNvPr>
            <p:cNvSpPr>
              <a:spLocks/>
            </p:cNvSpPr>
            <p:nvPr/>
          </p:nvSpPr>
          <p:spPr>
            <a:xfrm>
              <a:off x="7232745" y="5866486"/>
              <a:ext cx="2898278" cy="4820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Prompt SemiBold" panose="00000700000000000000" pitchFamily="2" charset="-34"/>
                  <a:ea typeface="Tahoma" panose="020B0604030504040204" pitchFamily="34" charset="0"/>
                  <a:cs typeface="Prompt SemiBold" panose="00000700000000000000" pitchFamily="2" charset="-34"/>
                </a:rPr>
                <a:t>Digitalization </a:t>
              </a:r>
              <a:endPara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Prompt SemiBold" panose="00000700000000000000" pitchFamily="2" charset="-34"/>
                <a:ea typeface="Tahoma" panose="020B0604030504040204" pitchFamily="34" charset="0"/>
                <a:cs typeface="Prompt SemiBold" panose="00000700000000000000" pitchFamily="2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E8712"/>
                  </a:solidFill>
                  <a:effectLst/>
                  <a:uLnTx/>
                  <a:uFillTx/>
                  <a:latin typeface="Prompt SemiBold" panose="00000700000000000000" pitchFamily="2" charset="-34"/>
                  <a:ea typeface="Tahoma" panose="020B0604030504040204" pitchFamily="34" charset="0"/>
                  <a:cs typeface="Prompt SemiBold" panose="00000700000000000000" pitchFamily="2" charset="-34"/>
                </a:rPr>
                <a:t>การปรับเข้าสู่ความเป็นดิจิทัล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C39F812-B563-A754-03FF-A7B76B7711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54" y="900093"/>
            <a:ext cx="545506" cy="54550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FED895D-C5D6-3AE9-1FB1-7EB4C728C3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962" y="2381717"/>
            <a:ext cx="545506" cy="54550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4377E8A4-1A15-1847-347E-13C7A5837F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816" y="4212060"/>
            <a:ext cx="486181" cy="486181"/>
          </a:xfrm>
          <a:prstGeom prst="rect">
            <a:avLst/>
          </a:prstGeom>
        </p:spPr>
      </p:pic>
      <p:sp>
        <p:nvSpPr>
          <p:cNvPr id="51" name="ชื่อเรื่อง 1">
            <a:extLst>
              <a:ext uri="{FF2B5EF4-FFF2-40B4-BE49-F238E27FC236}">
                <a16:creationId xmlns:a16="http://schemas.microsoft.com/office/drawing/2014/main" id="{42D0FBD9-793D-9737-53B8-1991F8D9F202}"/>
              </a:ext>
            </a:extLst>
          </p:cNvPr>
          <p:cNvSpPr txBox="1">
            <a:spLocks/>
          </p:cNvSpPr>
          <p:nvPr/>
        </p:nvSpPr>
        <p:spPr>
          <a:xfrm>
            <a:off x="463258" y="270159"/>
            <a:ext cx="6353183" cy="67134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แนวคิดระบบราชการ 4.0</a:t>
            </a:r>
          </a:p>
        </p:txBody>
      </p:sp>
      <p:grpSp>
        <p:nvGrpSpPr>
          <p:cNvPr id="52" name="กลุ่ม 26">
            <a:extLst>
              <a:ext uri="{FF2B5EF4-FFF2-40B4-BE49-F238E27FC236}">
                <a16:creationId xmlns:a16="http://schemas.microsoft.com/office/drawing/2014/main" id="{5ACFE81D-0B38-67DD-24DF-EC5E44632453}"/>
              </a:ext>
            </a:extLst>
          </p:cNvPr>
          <p:cNvGrpSpPr/>
          <p:nvPr/>
        </p:nvGrpSpPr>
        <p:grpSpPr>
          <a:xfrm>
            <a:off x="7533580" y="989821"/>
            <a:ext cx="4658638" cy="4369837"/>
            <a:chOff x="6594037" y="487117"/>
            <a:chExt cx="4502292" cy="4477875"/>
          </a:xfrm>
        </p:grpSpPr>
        <p:grpSp>
          <p:nvGrpSpPr>
            <p:cNvPr id="53" name="กลุ่ม 27">
              <a:extLst>
                <a:ext uri="{FF2B5EF4-FFF2-40B4-BE49-F238E27FC236}">
                  <a16:creationId xmlns:a16="http://schemas.microsoft.com/office/drawing/2014/main" id="{8838AE6E-0AFF-CA58-F842-B6CA8B76FD64}"/>
                </a:ext>
              </a:extLst>
            </p:cNvPr>
            <p:cNvGrpSpPr/>
            <p:nvPr/>
          </p:nvGrpSpPr>
          <p:grpSpPr>
            <a:xfrm>
              <a:off x="6594037" y="487117"/>
              <a:ext cx="4502292" cy="4477875"/>
              <a:chOff x="7091630" y="869577"/>
              <a:chExt cx="4502292" cy="4477875"/>
            </a:xfrm>
          </p:grpSpPr>
          <p:grpSp>
            <p:nvGrpSpPr>
              <p:cNvPr id="57" name="Google Shape;650;p22">
                <a:extLst>
                  <a:ext uri="{FF2B5EF4-FFF2-40B4-BE49-F238E27FC236}">
                    <a16:creationId xmlns:a16="http://schemas.microsoft.com/office/drawing/2014/main" id="{D4A598DB-FA99-C215-0D14-1C31B228CD4C}"/>
                  </a:ext>
                </a:extLst>
              </p:cNvPr>
              <p:cNvGrpSpPr/>
              <p:nvPr/>
            </p:nvGrpSpPr>
            <p:grpSpPr>
              <a:xfrm>
                <a:off x="7091630" y="869577"/>
                <a:ext cx="4417126" cy="4477875"/>
                <a:chOff x="2729298" y="841341"/>
                <a:chExt cx="3785419" cy="3837476"/>
              </a:xfrm>
            </p:grpSpPr>
            <p:sp>
              <p:nvSpPr>
                <p:cNvPr id="65" name="Google Shape;651;p22">
                  <a:extLst>
                    <a:ext uri="{FF2B5EF4-FFF2-40B4-BE49-F238E27FC236}">
                      <a16:creationId xmlns:a16="http://schemas.microsoft.com/office/drawing/2014/main" id="{0F6B8F3E-B4BC-E851-0771-5C726E75C949}"/>
                    </a:ext>
                  </a:extLst>
                </p:cNvPr>
                <p:cNvSpPr/>
                <p:nvPr/>
              </p:nvSpPr>
              <p:spPr>
                <a:xfrm>
                  <a:off x="3134775" y="1654168"/>
                  <a:ext cx="2874200" cy="28724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69" h="19158" extrusionOk="0">
                      <a:moveTo>
                        <a:pt x="9585" y="0"/>
                      </a:moveTo>
                      <a:cubicBezTo>
                        <a:pt x="4296" y="0"/>
                        <a:pt x="1" y="4285"/>
                        <a:pt x="1" y="9584"/>
                      </a:cubicBezTo>
                      <a:cubicBezTo>
                        <a:pt x="1" y="14872"/>
                        <a:pt x="4296" y="19157"/>
                        <a:pt x="9585" y="19157"/>
                      </a:cubicBezTo>
                      <a:cubicBezTo>
                        <a:pt x="14872" y="19157"/>
                        <a:pt x="19168" y="14872"/>
                        <a:pt x="19168" y="9584"/>
                      </a:cubicBezTo>
                      <a:cubicBezTo>
                        <a:pt x="19168" y="4285"/>
                        <a:pt x="14872" y="0"/>
                        <a:pt x="9585" y="0"/>
                      </a:cubicBezTo>
                      <a:close/>
                    </a:path>
                  </a:pathLst>
                </a:custGeom>
                <a:solidFill>
                  <a:srgbClr val="364A54"/>
                </a:solidFill>
                <a:ln w="9525" cap="flat" cmpd="sng">
                  <a:noFill/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Prompt SemiBold" panose="00000700000000000000" pitchFamily="2" charset="-34"/>
                    <a:ea typeface="+mn-ea"/>
                    <a:cs typeface="Prompt SemiBold" panose="00000700000000000000" pitchFamily="2" charset="-34"/>
                    <a:sym typeface="Arial"/>
                  </a:endParaRPr>
                </a:p>
              </p:txBody>
            </p:sp>
            <p:sp>
              <p:nvSpPr>
                <p:cNvPr id="66" name="Google Shape;652;p22">
                  <a:extLst>
                    <a:ext uri="{FF2B5EF4-FFF2-40B4-BE49-F238E27FC236}">
                      <a16:creationId xmlns:a16="http://schemas.microsoft.com/office/drawing/2014/main" id="{89A21376-3657-93A7-5BB6-0FBAABBE97DB}"/>
                    </a:ext>
                  </a:extLst>
                </p:cNvPr>
                <p:cNvSpPr/>
                <p:nvPr/>
              </p:nvSpPr>
              <p:spPr>
                <a:xfrm>
                  <a:off x="3378265" y="1897319"/>
                  <a:ext cx="2387547" cy="23861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69" h="19158" extrusionOk="0">
                      <a:moveTo>
                        <a:pt x="9585" y="0"/>
                      </a:moveTo>
                      <a:cubicBezTo>
                        <a:pt x="4296" y="0"/>
                        <a:pt x="1" y="4285"/>
                        <a:pt x="1" y="9584"/>
                      </a:cubicBezTo>
                      <a:cubicBezTo>
                        <a:pt x="1" y="14872"/>
                        <a:pt x="4296" y="19157"/>
                        <a:pt x="9585" y="19157"/>
                      </a:cubicBezTo>
                      <a:cubicBezTo>
                        <a:pt x="14872" y="19157"/>
                        <a:pt x="19168" y="14872"/>
                        <a:pt x="19168" y="9584"/>
                      </a:cubicBezTo>
                      <a:cubicBezTo>
                        <a:pt x="19168" y="4285"/>
                        <a:pt x="14872" y="0"/>
                        <a:pt x="958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Prompt SemiBold" panose="00000700000000000000" pitchFamily="2" charset="-34"/>
                    <a:ea typeface="+mn-ea"/>
                    <a:cs typeface="Prompt SemiBold" panose="00000700000000000000" pitchFamily="2" charset="-34"/>
                    <a:sym typeface="Arial"/>
                  </a:endParaRPr>
                </a:p>
              </p:txBody>
            </p:sp>
            <p:sp>
              <p:nvSpPr>
                <p:cNvPr id="67" name="Google Shape;663;p22">
                  <a:extLst>
                    <a:ext uri="{FF2B5EF4-FFF2-40B4-BE49-F238E27FC236}">
                      <a16:creationId xmlns:a16="http://schemas.microsoft.com/office/drawing/2014/main" id="{92CF2819-1020-4694-0F5D-61668729D114}"/>
                    </a:ext>
                  </a:extLst>
                </p:cNvPr>
                <p:cNvSpPr/>
                <p:nvPr/>
              </p:nvSpPr>
              <p:spPr>
                <a:xfrm>
                  <a:off x="3840943" y="2408053"/>
                  <a:ext cx="1497207" cy="13642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03" h="20504" extrusionOk="0">
                      <a:moveTo>
                        <a:pt x="11255" y="1"/>
                      </a:moveTo>
                      <a:cubicBezTo>
                        <a:pt x="8631" y="1"/>
                        <a:pt x="6005" y="1001"/>
                        <a:pt x="4000" y="3001"/>
                      </a:cubicBezTo>
                      <a:cubicBezTo>
                        <a:pt x="0" y="7001"/>
                        <a:pt x="0" y="13493"/>
                        <a:pt x="4000" y="17503"/>
                      </a:cubicBezTo>
                      <a:cubicBezTo>
                        <a:pt x="6005" y="19503"/>
                        <a:pt x="8631" y="20503"/>
                        <a:pt x="11255" y="20503"/>
                      </a:cubicBezTo>
                      <a:cubicBezTo>
                        <a:pt x="13879" y="20503"/>
                        <a:pt x="16502" y="19503"/>
                        <a:pt x="18502" y="17503"/>
                      </a:cubicBezTo>
                      <a:cubicBezTo>
                        <a:pt x="22503" y="13493"/>
                        <a:pt x="22503" y="7001"/>
                        <a:pt x="18502" y="3001"/>
                      </a:cubicBezTo>
                      <a:cubicBezTo>
                        <a:pt x="16502" y="1001"/>
                        <a:pt x="13879" y="1"/>
                        <a:pt x="11255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D150"/>
                    </a:gs>
                    <a:gs pos="14000">
                      <a:schemeClr val="accent3"/>
                    </a:gs>
                    <a:gs pos="30000">
                      <a:schemeClr val="accent1"/>
                    </a:gs>
                    <a:gs pos="45000">
                      <a:srgbClr val="0070C0"/>
                    </a:gs>
                    <a:gs pos="65000">
                      <a:schemeClr val="accent2"/>
                    </a:gs>
                    <a:gs pos="82000">
                      <a:schemeClr val="accent3"/>
                    </a:gs>
                    <a:gs pos="100000">
                      <a:srgbClr val="4892D9"/>
                    </a:gs>
                  </a:gsLst>
                  <a:lin ang="13500032" scaled="0"/>
                </a:gra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1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Prompt SemiBold" panose="00000700000000000000" pitchFamily="2" charset="-34"/>
                    <a:ea typeface="+mn-ea"/>
                    <a:cs typeface="Prompt SemiBold" panose="00000700000000000000" pitchFamily="2" charset="-34"/>
                    <a:sym typeface="Arial"/>
                  </a:endParaRPr>
                </a:p>
              </p:txBody>
            </p:sp>
            <p:sp>
              <p:nvSpPr>
                <p:cNvPr id="68" name="Google Shape;664;p22">
                  <a:extLst>
                    <a:ext uri="{FF2B5EF4-FFF2-40B4-BE49-F238E27FC236}">
                      <a16:creationId xmlns:a16="http://schemas.microsoft.com/office/drawing/2014/main" id="{7DFA7A78-0583-32DC-BAE9-63A188179FCA}"/>
                    </a:ext>
                  </a:extLst>
                </p:cNvPr>
                <p:cNvSpPr/>
                <p:nvPr/>
              </p:nvSpPr>
              <p:spPr>
                <a:xfrm>
                  <a:off x="4016942" y="2517673"/>
                  <a:ext cx="1145622" cy="11449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69" h="19158" extrusionOk="0">
                      <a:moveTo>
                        <a:pt x="9585" y="0"/>
                      </a:moveTo>
                      <a:cubicBezTo>
                        <a:pt x="4296" y="0"/>
                        <a:pt x="1" y="4285"/>
                        <a:pt x="1" y="9584"/>
                      </a:cubicBezTo>
                      <a:cubicBezTo>
                        <a:pt x="1" y="14872"/>
                        <a:pt x="4296" y="19157"/>
                        <a:pt x="9585" y="19157"/>
                      </a:cubicBezTo>
                      <a:cubicBezTo>
                        <a:pt x="14872" y="19157"/>
                        <a:pt x="19168" y="14872"/>
                        <a:pt x="19168" y="9584"/>
                      </a:cubicBezTo>
                      <a:cubicBezTo>
                        <a:pt x="19168" y="4285"/>
                        <a:pt x="14872" y="0"/>
                        <a:pt x="9585" y="0"/>
                      </a:cubicBezTo>
                      <a:close/>
                    </a:path>
                  </a:pathLst>
                </a:custGeom>
                <a:solidFill>
                  <a:srgbClr val="0070C0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Prompt SemiBold" panose="00000700000000000000" pitchFamily="2" charset="-34"/>
                    <a:ea typeface="+mn-ea"/>
                    <a:cs typeface="Prompt SemiBold" panose="00000700000000000000" pitchFamily="2" charset="-34"/>
                    <a:sym typeface="Arial"/>
                  </a:endParaRPr>
                </a:p>
              </p:txBody>
            </p:sp>
            <p:sp>
              <p:nvSpPr>
                <p:cNvPr id="69" name="Google Shape;666;p22">
                  <a:extLst>
                    <a:ext uri="{FF2B5EF4-FFF2-40B4-BE49-F238E27FC236}">
                      <a16:creationId xmlns:a16="http://schemas.microsoft.com/office/drawing/2014/main" id="{D6FAA453-DD9B-DDFE-3D62-632C10725330}"/>
                    </a:ext>
                  </a:extLst>
                </p:cNvPr>
                <p:cNvSpPr/>
                <p:nvPr/>
              </p:nvSpPr>
              <p:spPr>
                <a:xfrm rot="17755473">
                  <a:off x="2709171" y="3481154"/>
                  <a:ext cx="1217790" cy="117753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08E01"/>
                    </a:gs>
                    <a:gs pos="40000">
                      <a:srgbClr val="EEA42F"/>
                    </a:gs>
                    <a:gs pos="100000">
                      <a:srgbClr val="F8B845"/>
                    </a:gs>
                  </a:gsLst>
                  <a:lin ang="18900000" scaled="1"/>
                  <a:tileRect/>
                </a:gra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1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Prompt SemiBold" panose="00000700000000000000" pitchFamily="2" charset="-34"/>
                    <a:ea typeface="+mn-ea"/>
                    <a:cs typeface="Prompt SemiBold" panose="00000700000000000000" pitchFamily="2" charset="-34"/>
                    <a:sym typeface="Arial"/>
                  </a:endParaRPr>
                </a:p>
              </p:txBody>
            </p:sp>
            <p:sp>
              <p:nvSpPr>
                <p:cNvPr id="70" name="Google Shape;667;p22">
                  <a:extLst>
                    <a:ext uri="{FF2B5EF4-FFF2-40B4-BE49-F238E27FC236}">
                      <a16:creationId xmlns:a16="http://schemas.microsoft.com/office/drawing/2014/main" id="{87BE22BF-E72A-5742-61D9-280A9F1368A2}"/>
                    </a:ext>
                  </a:extLst>
                </p:cNvPr>
                <p:cNvSpPr/>
                <p:nvPr/>
              </p:nvSpPr>
              <p:spPr>
                <a:xfrm rot="15499226">
                  <a:off x="5308234" y="3364987"/>
                  <a:ext cx="1229738" cy="1183229"/>
                </a:xfrm>
                <a:prstGeom prst="ellipse">
                  <a:avLst/>
                </a:prstGeom>
                <a:gradFill flip="none" rotWithShape="1">
                  <a:gsLst>
                    <a:gs pos="34000">
                      <a:srgbClr val="EE5C21"/>
                    </a:gs>
                    <a:gs pos="0">
                      <a:srgbClr val="EF2909"/>
                    </a:gs>
                    <a:gs pos="94000">
                      <a:schemeClr val="accent2"/>
                    </a:gs>
                  </a:gsLst>
                  <a:lin ang="18900000" scaled="1"/>
                  <a:tileRect/>
                </a:gra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1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Prompt SemiBold" panose="00000700000000000000" pitchFamily="2" charset="-34"/>
                    <a:ea typeface="+mn-ea"/>
                    <a:cs typeface="Prompt SemiBold" panose="00000700000000000000" pitchFamily="2" charset="-34"/>
                    <a:sym typeface="Arial"/>
                  </a:endParaRPr>
                </a:p>
              </p:txBody>
            </p:sp>
            <p:sp>
              <p:nvSpPr>
                <p:cNvPr id="71" name="Google Shape;669;p22">
                  <a:extLst>
                    <a:ext uri="{FF2B5EF4-FFF2-40B4-BE49-F238E27FC236}">
                      <a16:creationId xmlns:a16="http://schemas.microsoft.com/office/drawing/2014/main" id="{2A164F86-8294-22C4-A848-AF12751FCD5B}"/>
                    </a:ext>
                  </a:extLst>
                </p:cNvPr>
                <p:cNvSpPr/>
                <p:nvPr/>
              </p:nvSpPr>
              <p:spPr>
                <a:xfrm rot="8113893">
                  <a:off x="3927430" y="841341"/>
                  <a:ext cx="1248668" cy="127966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1D9BA1">
                        <a:shade val="30000"/>
                        <a:satMod val="115000"/>
                      </a:srgbClr>
                    </a:gs>
                    <a:gs pos="50000">
                      <a:srgbClr val="1D9BA1">
                        <a:shade val="67500"/>
                        <a:satMod val="115000"/>
                      </a:srgbClr>
                    </a:gs>
                    <a:gs pos="100000">
                      <a:srgbClr val="1D9BA1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1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Prompt SemiBold" panose="00000700000000000000" pitchFamily="2" charset="-34"/>
                    <a:ea typeface="+mn-ea"/>
                    <a:cs typeface="Prompt SemiBold" panose="00000700000000000000" pitchFamily="2" charset="-34"/>
                    <a:sym typeface="Arial"/>
                  </a:endParaRPr>
                </a:p>
              </p:txBody>
            </p:sp>
          </p:grpSp>
          <p:sp>
            <p:nvSpPr>
              <p:cNvPr id="58" name="กล่องข้อความ 32">
                <a:extLst>
                  <a:ext uri="{FF2B5EF4-FFF2-40B4-BE49-F238E27FC236}">
                    <a16:creationId xmlns:a16="http://schemas.microsoft.com/office/drawing/2014/main" id="{72D410E7-B0AC-A15D-47A0-6FEC1A6DC951}"/>
                  </a:ext>
                </a:extLst>
              </p:cNvPr>
              <p:cNvSpPr txBox="1"/>
              <p:nvPr/>
            </p:nvSpPr>
            <p:spPr>
              <a:xfrm>
                <a:off x="8583207" y="1419832"/>
                <a:ext cx="1371658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Prompt SemiBold" panose="00000700000000000000" pitchFamily="2" charset="-34"/>
                    <a:ea typeface="Tahoma" panose="020B0604030504040204" pitchFamily="34" charset="0"/>
                    <a:cs typeface="Prompt SemiBold" panose="00000700000000000000" pitchFamily="2" charset="-34"/>
                  </a:rPr>
                  <a:t>เปิดกว้างและ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Prompt SemiBold" panose="00000700000000000000" pitchFamily="2" charset="-34"/>
                    <a:ea typeface="Tahoma" panose="020B0604030504040204" pitchFamily="34" charset="0"/>
                    <a:cs typeface="Prompt SemiBold" panose="00000700000000000000" pitchFamily="2" charset="-34"/>
                  </a:rPr>
                  <a:t>เชื่อมโยงกัน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rompt SemiBold" panose="00000700000000000000" pitchFamily="2" charset="-34"/>
                  <a:ea typeface="Tahoma" panose="020B0604030504040204" pitchFamily="34" charset="0"/>
                  <a:cs typeface="Prompt SemiBold" panose="00000700000000000000" pitchFamily="2" charset="-34"/>
                </a:endParaRPr>
              </a:p>
            </p:txBody>
          </p:sp>
          <p:sp>
            <p:nvSpPr>
              <p:cNvPr id="59" name="กล่องข้อความ 33">
                <a:extLst>
                  <a:ext uri="{FF2B5EF4-FFF2-40B4-BE49-F238E27FC236}">
                    <a16:creationId xmlns:a16="http://schemas.microsoft.com/office/drawing/2014/main" id="{A3B5AF0F-CED6-F8FF-5C29-81800FD8E23E}"/>
                  </a:ext>
                </a:extLst>
              </p:cNvPr>
              <p:cNvSpPr txBox="1"/>
              <p:nvPr/>
            </p:nvSpPr>
            <p:spPr>
              <a:xfrm>
                <a:off x="7092821" y="4294468"/>
                <a:ext cx="1371658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Prompt SemiBold" panose="00000700000000000000" pitchFamily="2" charset="-34"/>
                    <a:ea typeface="Tahoma" panose="020B0604030504040204" pitchFamily="34" charset="0"/>
                    <a:cs typeface="Prompt SemiBold" panose="00000700000000000000" pitchFamily="2" charset="-34"/>
                  </a:rPr>
                  <a:t>ยึดประชาชนเป็นศูนย์กลาง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rompt SemiBold" panose="00000700000000000000" pitchFamily="2" charset="-34"/>
                  <a:ea typeface="Tahoma" panose="020B0604030504040204" pitchFamily="34" charset="0"/>
                  <a:cs typeface="Prompt SemiBold" panose="00000700000000000000" pitchFamily="2" charset="-34"/>
                </a:endParaRPr>
              </a:p>
            </p:txBody>
          </p:sp>
          <p:sp>
            <p:nvSpPr>
              <p:cNvPr id="60" name="กล่องข้อความ 34">
                <a:extLst>
                  <a:ext uri="{FF2B5EF4-FFF2-40B4-BE49-F238E27FC236}">
                    <a16:creationId xmlns:a16="http://schemas.microsoft.com/office/drawing/2014/main" id="{85C8A5DE-BD75-8414-EB41-A48B7E77D9B6}"/>
                  </a:ext>
                </a:extLst>
              </p:cNvPr>
              <p:cNvSpPr txBox="1"/>
              <p:nvPr/>
            </p:nvSpPr>
            <p:spPr>
              <a:xfrm>
                <a:off x="10094537" y="4267659"/>
                <a:ext cx="1499385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Prompt SemiBold" panose="00000700000000000000" pitchFamily="2" charset="-34"/>
                    <a:ea typeface="Tahoma" panose="020B0604030504040204" pitchFamily="34" charset="0"/>
                    <a:cs typeface="Prompt SemiBold" panose="00000700000000000000" pitchFamily="2" charset="-34"/>
                  </a:rPr>
                  <a:t>มีขีดสมรรถนะสูงและทันสมัย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rompt SemiBold" panose="00000700000000000000" pitchFamily="2" charset="-34"/>
                  <a:ea typeface="Tahoma" panose="020B0604030504040204" pitchFamily="34" charset="0"/>
                  <a:cs typeface="Prompt SemiBold" panose="00000700000000000000" pitchFamily="2" charset="-34"/>
                </a:endParaRPr>
              </a:p>
            </p:txBody>
          </p:sp>
          <p:sp>
            <p:nvSpPr>
              <p:cNvPr id="61" name="กล่องข้อความ 35">
                <a:extLst>
                  <a:ext uri="{FF2B5EF4-FFF2-40B4-BE49-F238E27FC236}">
                    <a16:creationId xmlns:a16="http://schemas.microsoft.com/office/drawing/2014/main" id="{20C4C910-9738-5A58-2437-B56C746D8992}"/>
                  </a:ext>
                </a:extLst>
              </p:cNvPr>
              <p:cNvSpPr txBox="1"/>
              <p:nvPr/>
            </p:nvSpPr>
            <p:spPr>
              <a:xfrm>
                <a:off x="8588809" y="2952309"/>
                <a:ext cx="1371658" cy="11695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Prompt SemiBold" panose="00000700000000000000" pitchFamily="2" charset="-34"/>
                    <a:ea typeface="Tahoma" panose="020B0604030504040204" pitchFamily="34" charset="0"/>
                    <a:cs typeface="Prompt SemiBold" panose="00000700000000000000" pitchFamily="2" charset="-34"/>
                  </a:rPr>
                  <a:t>ระบบราชการต้องเป็นที่พึ่งของประชาชนและเชื่อถือไว้วางใจได้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rompt SemiBold" panose="00000700000000000000" pitchFamily="2" charset="-34"/>
                  <a:ea typeface="Tahoma" panose="020B0604030504040204" pitchFamily="34" charset="0"/>
                  <a:cs typeface="Prompt SemiBold" panose="00000700000000000000" pitchFamily="2" charset="-34"/>
                </a:endParaRPr>
              </a:p>
            </p:txBody>
          </p:sp>
          <p:sp>
            <p:nvSpPr>
              <p:cNvPr id="62" name="กล่องข้อความ 36">
                <a:extLst>
                  <a:ext uri="{FF2B5EF4-FFF2-40B4-BE49-F238E27FC236}">
                    <a16:creationId xmlns:a16="http://schemas.microsoft.com/office/drawing/2014/main" id="{CB4B2438-CB5E-A2B2-B2EC-BAE3D6934669}"/>
                  </a:ext>
                </a:extLst>
              </p:cNvPr>
              <p:cNvSpPr txBox="1"/>
              <p:nvPr/>
            </p:nvSpPr>
            <p:spPr>
              <a:xfrm>
                <a:off x="7951596" y="2380972"/>
                <a:ext cx="1319178" cy="5361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1400" b="0" i="0" u="none" strike="noStrike" kern="1200" cap="none" spc="-4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Prompt SemiBold" panose="00000700000000000000" pitchFamily="2" charset="-34"/>
                    <a:ea typeface="Tahoma" panose="020B0604030504040204" pitchFamily="34" charset="0"/>
                    <a:cs typeface="Prompt SemiBold" panose="00000700000000000000" pitchFamily="2" charset="-34"/>
                  </a:rPr>
                  <a:t>สานพลัง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1400" b="0" i="0" u="none" strike="noStrike" kern="1200" cap="none" spc="-4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Prompt SemiBold" panose="00000700000000000000" pitchFamily="2" charset="-34"/>
                    <a:ea typeface="Tahoma" panose="020B0604030504040204" pitchFamily="34" charset="0"/>
                    <a:cs typeface="Prompt SemiBold" panose="00000700000000000000" pitchFamily="2" charset="-34"/>
                  </a:rPr>
                  <a:t>ทุกภาคส่วน</a:t>
                </a:r>
                <a:endParaRPr kumimoji="0" lang="en-US" sz="1400" b="0" i="0" u="none" strike="noStrike" kern="1200" cap="none" spc="-4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Prompt SemiBold" panose="00000700000000000000" pitchFamily="2" charset="-34"/>
                  <a:ea typeface="Tahoma" panose="020B0604030504040204" pitchFamily="34" charset="0"/>
                  <a:cs typeface="Prompt SemiBold" panose="00000700000000000000" pitchFamily="2" charset="-34"/>
                </a:endParaRPr>
              </a:p>
            </p:txBody>
          </p:sp>
          <p:sp>
            <p:nvSpPr>
              <p:cNvPr id="63" name="กล่องข้อความ 37">
                <a:extLst>
                  <a:ext uri="{FF2B5EF4-FFF2-40B4-BE49-F238E27FC236}">
                    <a16:creationId xmlns:a16="http://schemas.microsoft.com/office/drawing/2014/main" id="{5C9BD5EA-DB90-A6C5-067F-4941190BC774}"/>
                  </a:ext>
                </a:extLst>
              </p:cNvPr>
              <p:cNvSpPr txBox="1"/>
              <p:nvPr/>
            </p:nvSpPr>
            <p:spPr>
              <a:xfrm>
                <a:off x="9409039" y="2344333"/>
                <a:ext cx="1053761" cy="5361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1400" b="0" i="0" u="none" strike="noStrike" kern="1200" cap="none" spc="-4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Prompt SemiBold" panose="00000700000000000000" pitchFamily="2" charset="-34"/>
                    <a:ea typeface="Tahoma" panose="020B0604030504040204" pitchFamily="34" charset="0"/>
                    <a:cs typeface="Prompt SemiBold" panose="00000700000000000000" pitchFamily="2" charset="-34"/>
                  </a:rPr>
                  <a:t>สร้าง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1400" b="0" i="0" u="none" strike="noStrike" kern="1200" cap="none" spc="-4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Prompt SemiBold" panose="00000700000000000000" pitchFamily="2" charset="-34"/>
                    <a:ea typeface="Tahoma" panose="020B0604030504040204" pitchFamily="34" charset="0"/>
                    <a:cs typeface="Prompt SemiBold" panose="00000700000000000000" pitchFamily="2" charset="-34"/>
                  </a:rPr>
                  <a:t>นวัตกรรม</a:t>
                </a:r>
                <a:endParaRPr kumimoji="0" lang="en-US" sz="1400" b="0" i="0" u="none" strike="noStrike" kern="1200" cap="none" spc="-4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Prompt SemiBold" panose="00000700000000000000" pitchFamily="2" charset="-34"/>
                  <a:ea typeface="Tahoma" panose="020B0604030504040204" pitchFamily="34" charset="0"/>
                  <a:cs typeface="Prompt SemiBold" panose="00000700000000000000" pitchFamily="2" charset="-34"/>
                </a:endParaRPr>
              </a:p>
            </p:txBody>
          </p:sp>
          <p:sp>
            <p:nvSpPr>
              <p:cNvPr id="64" name="กล่องข้อความ 38">
                <a:extLst>
                  <a:ext uri="{FF2B5EF4-FFF2-40B4-BE49-F238E27FC236}">
                    <a16:creationId xmlns:a16="http://schemas.microsoft.com/office/drawing/2014/main" id="{D95BC096-5804-F809-A7A3-42D9EE24C499}"/>
                  </a:ext>
                </a:extLst>
              </p:cNvPr>
              <p:cNvSpPr txBox="1"/>
              <p:nvPr/>
            </p:nvSpPr>
            <p:spPr>
              <a:xfrm>
                <a:off x="8583207" y="4268102"/>
                <a:ext cx="137165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Prompt SemiBold" panose="00000700000000000000" pitchFamily="2" charset="-34"/>
                    <a:ea typeface="Tahoma" panose="020B0604030504040204" pitchFamily="34" charset="0"/>
                    <a:cs typeface="Prompt SemiBold" panose="00000700000000000000" pitchFamily="2" charset="-34"/>
                  </a:rPr>
                  <a:t>ปรับสู่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Prompt SemiBold" panose="00000700000000000000" pitchFamily="2" charset="-34"/>
                    <a:ea typeface="Tahoma" panose="020B0604030504040204" pitchFamily="34" charset="0"/>
                    <a:cs typeface="Prompt SemiBold" panose="00000700000000000000" pitchFamily="2" charset="-34"/>
                  </a:rPr>
                  <a:t>ความเป็นดิจิทัล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Prompt SemiBold" panose="00000700000000000000" pitchFamily="2" charset="-34"/>
                  <a:ea typeface="Tahoma" panose="020B0604030504040204" pitchFamily="34" charset="0"/>
                  <a:cs typeface="Prompt SemiBold" panose="00000700000000000000" pitchFamily="2" charset="-34"/>
                </a:endParaRPr>
              </a:p>
            </p:txBody>
          </p:sp>
        </p:grpSp>
        <p:sp>
          <p:nvSpPr>
            <p:cNvPr id="54" name="สี่เหลี่ยมผืนผ้า 28">
              <a:extLst>
                <a:ext uri="{FF2B5EF4-FFF2-40B4-BE49-F238E27FC236}">
                  <a16:creationId xmlns:a16="http://schemas.microsoft.com/office/drawing/2014/main" id="{613CAC60-3CDC-0A36-117F-5963BE615782}"/>
                </a:ext>
              </a:extLst>
            </p:cNvPr>
            <p:cNvSpPr/>
            <p:nvPr/>
          </p:nvSpPr>
          <p:spPr>
            <a:xfrm>
              <a:off x="8723342" y="1983350"/>
              <a:ext cx="105973" cy="341110"/>
            </a:xfrm>
            <a:prstGeom prst="rect">
              <a:avLst/>
            </a:prstGeom>
            <a:solidFill>
              <a:srgbClr val="364A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mpt SemiBold" panose="00000700000000000000" pitchFamily="2" charset="-34"/>
                <a:ea typeface="+mn-ea"/>
                <a:cs typeface="Prompt SemiBold" panose="00000700000000000000" pitchFamily="2" charset="-34"/>
              </a:endParaRPr>
            </a:p>
          </p:txBody>
        </p:sp>
        <p:sp>
          <p:nvSpPr>
            <p:cNvPr id="55" name="สี่เหลี่ยมผืนผ้า 29">
              <a:extLst>
                <a:ext uri="{FF2B5EF4-FFF2-40B4-BE49-F238E27FC236}">
                  <a16:creationId xmlns:a16="http://schemas.microsoft.com/office/drawing/2014/main" id="{5347A357-69E2-AE85-C6A6-DFFA5AA7E7B6}"/>
                </a:ext>
              </a:extLst>
            </p:cNvPr>
            <p:cNvSpPr/>
            <p:nvPr/>
          </p:nvSpPr>
          <p:spPr>
            <a:xfrm rot="18102928">
              <a:off x="9541477" y="3419402"/>
              <a:ext cx="125016" cy="363650"/>
            </a:xfrm>
            <a:prstGeom prst="rect">
              <a:avLst/>
            </a:prstGeom>
            <a:solidFill>
              <a:srgbClr val="364A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mpt SemiBold" panose="00000700000000000000" pitchFamily="2" charset="-34"/>
                <a:ea typeface="+mn-ea"/>
                <a:cs typeface="Prompt SemiBold" panose="00000700000000000000" pitchFamily="2" charset="-34"/>
              </a:endParaRPr>
            </a:p>
          </p:txBody>
        </p:sp>
        <p:sp>
          <p:nvSpPr>
            <p:cNvPr id="56" name="สี่เหลี่ยมผืนผ้า 30">
              <a:extLst>
                <a:ext uri="{FF2B5EF4-FFF2-40B4-BE49-F238E27FC236}">
                  <a16:creationId xmlns:a16="http://schemas.microsoft.com/office/drawing/2014/main" id="{3DED1992-08E8-D6CE-C567-6583A5F2E9C1}"/>
                </a:ext>
              </a:extLst>
            </p:cNvPr>
            <p:cNvSpPr/>
            <p:nvPr/>
          </p:nvSpPr>
          <p:spPr>
            <a:xfrm rot="2958689">
              <a:off x="7907178" y="3480012"/>
              <a:ext cx="102599" cy="370805"/>
            </a:xfrm>
            <a:prstGeom prst="rect">
              <a:avLst/>
            </a:prstGeom>
            <a:solidFill>
              <a:srgbClr val="364A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mpt SemiBold" panose="00000700000000000000" pitchFamily="2" charset="-34"/>
                <a:ea typeface="+mn-ea"/>
                <a:cs typeface="Prompt SemiBold" panose="00000700000000000000" pitchFamily="2" charset="-34"/>
              </a:endParaRPr>
            </a:p>
          </p:txBody>
        </p:sp>
      </p:grp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AE7CD1E4-3C97-0865-81DB-CB4562556C12}"/>
              </a:ext>
            </a:extLst>
          </p:cNvPr>
          <p:cNvSpPr txBox="1">
            <a:spLocks/>
          </p:cNvSpPr>
          <p:nvPr/>
        </p:nvSpPr>
        <p:spPr>
          <a:xfrm>
            <a:off x="11258549" y="6455666"/>
            <a:ext cx="891199" cy="33443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C7D103AA-8845-4AAA-8DCD-945F174AEA28}" type="slidenum">
              <a:rPr kumimoji="0" lang="th-TH" sz="18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55 Regular" panose="02000506090000020004" charset="-34"/>
                <a:ea typeface="Arial Unicode MS"/>
                <a:cs typeface="DB Helvethaica X 55 Regular" panose="02000506090000020004" charset="-34"/>
                <a:sym typeface="Arial"/>
              </a:rPr>
              <a:pPr marL="0" marR="0" lvl="0" indent="0" algn="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59</a:t>
            </a:fld>
            <a:endParaRPr kumimoji="0" lang="th-TH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lvethaica X 55 Regular" panose="02000506090000020004" charset="-34"/>
              <a:ea typeface="Arial Unicode MS"/>
              <a:cs typeface="DB Helvethaica X 55 Regular" panose="02000506090000020004" charset="-34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0925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70B823E-9FDF-E276-523F-23B5423F70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84919" y="939977"/>
            <a:ext cx="11830153" cy="5785612"/>
          </a:xfrm>
          <a:prstGeom prst="roundRect">
            <a:avLst>
              <a:gd name="adj" fmla="val 586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A6FA7E-5B0D-CE4C-211C-DB88964022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tabLst/>
              <a:defRPr/>
            </a:pPr>
            <a:fld id="{9199079B-CD99-459A-9295-0F5D7C21211B}" type="slidenum">
              <a:rPr kumimoji="0" lang="th-TH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  <a:tabLst/>
                <a:defRPr/>
              </a:pPr>
              <a:t>6</a:t>
            </a:fld>
            <a:endParaRPr kumimoji="0" lang="th-TH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sym typeface="Arial"/>
            </a:endParaRP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74C940BB-0481-F08C-0700-AF977443C577}"/>
              </a:ext>
            </a:extLst>
          </p:cNvPr>
          <p:cNvSpPr txBox="1">
            <a:spLocks noChangeArrowheads="1"/>
          </p:cNvSpPr>
          <p:nvPr/>
        </p:nvSpPr>
        <p:spPr bwMode="black">
          <a:xfrm>
            <a:off x="361276" y="177653"/>
            <a:ext cx="96584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1pPr>
            <a:lvl2pPr marL="742950" indent="-28575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การประเมินศักยภาพในการดำเนินงาน (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Potential Base)</a:t>
            </a:r>
            <a:endParaRPr kumimoji="0" lang="th-TH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3359B933-D27C-38F4-2F24-5438B2EC46C8}"/>
              </a:ext>
            </a:extLst>
          </p:cNvPr>
          <p:cNvSpPr txBox="1">
            <a:spLocks/>
          </p:cNvSpPr>
          <p:nvPr/>
        </p:nvSpPr>
        <p:spPr>
          <a:xfrm>
            <a:off x="11467493" y="6550032"/>
            <a:ext cx="731600" cy="52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DDAB2D-BC29-2039-A16F-9DD023EC3BBA}"/>
              </a:ext>
            </a:extLst>
          </p:cNvPr>
          <p:cNvSpPr txBox="1"/>
          <p:nvPr/>
        </p:nvSpPr>
        <p:spPr>
          <a:xfrm>
            <a:off x="1472550" y="1590488"/>
            <a:ext cx="357726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การสร้างนวัตกรรมในการปรับปรุงกระบวนงาน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หรือการให้บริการ (</a:t>
            </a:r>
            <a:r>
              <a:rPr kumimoji="0" lang="en-US" altLang="ko-K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e-Service)</a:t>
            </a:r>
            <a:endParaRPr kumimoji="0" lang="ko-KR" alt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ECEFB68-59EF-6F35-8C4B-03DD219EDE67}"/>
              </a:ext>
            </a:extLst>
          </p:cNvPr>
          <p:cNvCxnSpPr>
            <a:cxnSpLocks/>
          </p:cNvCxnSpPr>
          <p:nvPr/>
        </p:nvCxnSpPr>
        <p:spPr>
          <a:xfrm>
            <a:off x="1462951" y="2407759"/>
            <a:ext cx="9900000" cy="0"/>
          </a:xfrm>
          <a:prstGeom prst="line">
            <a:avLst/>
          </a:prstGeom>
          <a:noFill/>
          <a:ln w="6350" cap="flat" cmpd="sng" algn="ctr">
            <a:solidFill>
              <a:srgbClr val="125AC4"/>
            </a:solidFill>
            <a:prstDash val="sysDot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68961280-F641-9581-5058-419F6D628F7E}"/>
              </a:ext>
            </a:extLst>
          </p:cNvPr>
          <p:cNvSpPr txBox="1"/>
          <p:nvPr/>
        </p:nvSpPr>
        <p:spPr>
          <a:xfrm>
            <a:off x="1471818" y="4808745"/>
            <a:ext cx="4555942" cy="654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th-TH" altLang="ko-K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การปรับเปลี่ยนหน่วยงานไปสู่ความเป็นดิจิทัล </a:t>
            </a:r>
            <a:br>
              <a:rPr kumimoji="0" lang="th-TH" altLang="ko-K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</a:br>
            <a:r>
              <a:rPr kumimoji="0" lang="en-GB" altLang="ko-K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(Digital Transformation)</a:t>
            </a:r>
            <a:r>
              <a:rPr kumimoji="0" lang="th-TH" altLang="ko-K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 </a:t>
            </a:r>
            <a:endParaRPr kumimoji="0" lang="en-US" altLang="ko-KR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5AE241C-9B78-114E-8DFE-47672B9BA4F6}"/>
              </a:ext>
            </a:extLst>
          </p:cNvPr>
          <p:cNvSpPr txBox="1"/>
          <p:nvPr/>
        </p:nvSpPr>
        <p:spPr>
          <a:xfrm>
            <a:off x="1439897" y="2717037"/>
            <a:ext cx="3854885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การพัฒนาระบบข้อมูลให้เป็นดิจิทัล (</a:t>
            </a:r>
            <a:r>
              <a:rPr kumimoji="0" lang="en-US" altLang="ko-K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Digitize Data) </a:t>
            </a:r>
            <a:br>
              <a:rPr kumimoji="0" lang="th-TH" altLang="ko-K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</a:br>
            <a:r>
              <a:rPr kumimoji="0" lang="th-TH" altLang="ko-K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ทั้งข้อมูลที่ใช้ภายในหน่วยงาน และข้อมูลที่จะเผยแพร่สู่หน่วยงานภายนอก/สาธารณะ เพื่อนำไปสู่การเปิดเผยข้อมูลภาครัฐ (</a:t>
            </a:r>
            <a:r>
              <a:rPr kumimoji="0" lang="en-US" altLang="ko-K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Open Data)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8FED8FFF-B0FC-3741-DDFB-DB93D382B915}"/>
              </a:ext>
            </a:extLst>
          </p:cNvPr>
          <p:cNvGrpSpPr/>
          <p:nvPr/>
        </p:nvGrpSpPr>
        <p:grpSpPr>
          <a:xfrm>
            <a:off x="5451053" y="1431559"/>
            <a:ext cx="568506" cy="559256"/>
            <a:chOff x="4934910" y="1357791"/>
            <a:chExt cx="568506" cy="559256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D548B0F4-FA23-B510-3A37-EADBB0BC6C20}"/>
                </a:ext>
              </a:extLst>
            </p:cNvPr>
            <p:cNvSpPr/>
            <p:nvPr/>
          </p:nvSpPr>
          <p:spPr>
            <a:xfrm>
              <a:off x="4934910" y="1357791"/>
              <a:ext cx="568506" cy="559256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783E2E73-4ED0-1EAD-2AE6-AE9AE864B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4638" y="1488544"/>
              <a:ext cx="360876" cy="303520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6B5AACD6-5E6C-B74D-3958-1E841464BE45}"/>
              </a:ext>
            </a:extLst>
          </p:cNvPr>
          <p:cNvSpPr txBox="1"/>
          <p:nvPr/>
        </p:nvSpPr>
        <p:spPr>
          <a:xfrm>
            <a:off x="426489" y="1096113"/>
            <a:ext cx="6354792" cy="474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4163" marR="0" lvl="0" indent="-284163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1200" spc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2.1</a:t>
            </a:r>
            <a:r>
              <a:rPr lang="th-TH" sz="2800" b="1" kern="1200" spc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 </a:t>
            </a:r>
            <a:r>
              <a:rPr lang="th-TH" sz="2800" b="1" kern="1200" spc="0" baseline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การพัฒนาองค์การสู่ดิจิทัล</a:t>
            </a:r>
            <a:endParaRPr lang="en-US" sz="2800" b="1" kern="1200" spc="0" baseline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  <a:sym typeface="Symbol" panose="05050102010706020507" pitchFamily="18" charset="2"/>
            </a:endParaRPr>
          </a:p>
        </p:txBody>
      </p:sp>
      <p:sp>
        <p:nvSpPr>
          <p:cNvPr id="75" name="Text Box 54">
            <a:extLst>
              <a:ext uri="{FF2B5EF4-FFF2-40B4-BE49-F238E27FC236}">
                <a16:creationId xmlns:a16="http://schemas.microsoft.com/office/drawing/2014/main" id="{CF544A7E-ECBB-89C0-8251-534B8CA948E8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612265" y="1319421"/>
            <a:ext cx="4926917" cy="992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896938" marR="0" lvl="0" indent="-896938" algn="l" defTabSz="914400" rtl="0" eaLnBrk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h-TH" altLang="ko-KR" b="1" spc="-50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ตัวชี้วัด</a:t>
            </a:r>
            <a:r>
              <a:rPr lang="en-US" altLang="ko-KR" b="1" spc="-50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1</a:t>
            </a:r>
            <a:r>
              <a:rPr lang="th-TH" altLang="ko-KR" b="1" spc="-50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(</a:t>
            </a:r>
            <a:r>
              <a:rPr lang="en-US" altLang="ko-KR" b="1" spc="-50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1)</a:t>
            </a:r>
            <a:r>
              <a:rPr lang="th-TH" altLang="ko-KR" b="1" spc="-50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lang="en-US" altLang="ko-KR" b="1" spc="-50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th-TH" altLang="ko-KR" b="1" i="0" u="none" strike="noStrike" kern="1200" cap="none" spc="-50" normalizeH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ระดับความสำเร็จในการขับเคลื่อนการพัฒนางานบริการ </a:t>
            </a:r>
            <a:r>
              <a:rPr kumimoji="0" lang="en-US" altLang="ko-KR" b="1" i="0" u="none" strike="noStrike" kern="1200" cap="none" spc="-50" normalizeH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Agenda </a:t>
            </a:r>
            <a:r>
              <a:rPr kumimoji="0" lang="th-TH" altLang="ko-KR" b="1" i="0" u="none" strike="noStrike" kern="1200" cap="none" spc="-50" normalizeH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ตามมติคณะรัฐมนตรี (12 งานบริการ) </a:t>
            </a:r>
            <a:endParaRPr lang="th-TH" altLang="ko-KR" b="1" spc="-50" noProof="0" dirty="0"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896938" marR="0" lvl="0" indent="-896938" algn="l" defTabSz="914400" rtl="0" eaLnBrk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th-TH" altLang="ko-KR" b="1" i="0" u="none" strike="noStrike" kern="1200" cap="none" spc="-50" normalizeH="0" baseline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ตัวชี้วัด</a:t>
            </a:r>
            <a:r>
              <a:rPr kumimoji="0" lang="en-US" altLang="ko-KR" b="1" i="0" u="none" strike="noStrike" kern="1200" cap="none" spc="-50" normalizeH="0" baseline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1</a:t>
            </a:r>
            <a:r>
              <a:rPr kumimoji="0" lang="th-TH" altLang="ko-KR" b="1" i="0" u="none" strike="noStrike" kern="1200" cap="none" spc="-50" normalizeH="0" baseline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(</a:t>
            </a:r>
            <a:r>
              <a:rPr kumimoji="0" lang="en-US" altLang="ko-KR" b="1" i="0" u="none" strike="noStrike" kern="1200" cap="none" spc="-50" normalizeH="0" baseline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2)</a:t>
            </a:r>
            <a:r>
              <a:rPr kumimoji="0" lang="th-TH" altLang="ko-KR" b="1" i="0" u="none" strike="noStrike" kern="1200" cap="none" spc="-50" normalizeH="0" baseline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en-US" altLang="ko-KR" b="1" i="0" u="none" strike="noStrike" kern="1200" cap="none" spc="-50" normalizeH="0" baseline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th-TH" altLang="ko-KR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ระดับความสำเร็จในการสร้างนวัตกรรมในการปรับปรุงกระบวนงาน (</a:t>
            </a:r>
            <a:r>
              <a:rPr kumimoji="0" lang="en-US" altLang="ko-KR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e-Service)  L1/L2/L3 </a:t>
            </a:r>
            <a:endParaRPr kumimoji="0" lang="ko-KR" altLang="en-US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H SarabunPSK" panose="020B0500040200020003" pitchFamily="34" charset="-34"/>
              <a:ea typeface="맑은 고딕" panose="020B0503020000020004" pitchFamily="34" charset="-127"/>
              <a:cs typeface="TH SarabunPSK" panose="020B0500040200020003" pitchFamily="34" charset="-34"/>
            </a:endParaRPr>
          </a:p>
        </p:txBody>
      </p:sp>
      <p:sp>
        <p:nvSpPr>
          <p:cNvPr id="76" name="Text Box 49">
            <a:extLst>
              <a:ext uri="{FF2B5EF4-FFF2-40B4-BE49-F238E27FC236}">
                <a16:creationId xmlns:a16="http://schemas.microsoft.com/office/drawing/2014/main" id="{598AD3ED-ABAB-677C-5B13-29B7A80BF405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612266" y="2700743"/>
            <a:ext cx="5022545" cy="992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896938" marR="0" lvl="0" indent="-896938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h-TH" altLang="ko-KR" b="1" spc="-50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ตัวชี้วัด</a:t>
            </a:r>
            <a:r>
              <a:rPr lang="en-US" altLang="ko-KR" b="1" spc="-50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2</a:t>
            </a:r>
            <a:r>
              <a:rPr lang="th-TH" altLang="ko-KR" b="1" spc="-50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(</a:t>
            </a:r>
            <a:r>
              <a:rPr lang="en-US" altLang="ko-KR" b="1" spc="-50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1)</a:t>
            </a:r>
            <a:r>
              <a:rPr lang="th-TH" altLang="ko-KR" b="1" spc="-50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lang="en-US" altLang="ko-KR" b="1" spc="-50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th-TH" altLang="ko-KR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ร้อยละของชุดข้อมูลเปิดที่เป็นไปตามมาตรฐานในระบบัญชีข้อมูลภาครัฐ</a:t>
            </a:r>
            <a:r>
              <a:rPr kumimoji="0" lang="en-US" altLang="ko-KR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th-TH" altLang="ko-KR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</a:t>
            </a:r>
            <a:r>
              <a:rPr kumimoji="0" lang="en-US" altLang="ko-KR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GD Catalog)</a:t>
            </a:r>
          </a:p>
          <a:p>
            <a:pPr marR="0" lvl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h-TH" altLang="ko-KR" b="1" spc="-50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ตัวชี้วัด</a:t>
            </a:r>
            <a:r>
              <a:rPr lang="en-US" altLang="ko-KR" b="1" spc="-50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2</a:t>
            </a:r>
            <a:r>
              <a:rPr lang="th-TH" altLang="ko-KR" b="1" spc="-50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(</a:t>
            </a:r>
            <a:r>
              <a:rPr lang="en-US" altLang="ko-KR" b="1" spc="-50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2)</a:t>
            </a:r>
            <a:r>
              <a:rPr lang="th-TH" altLang="ko-KR" b="1" spc="-50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lang="en-US" altLang="ko-KR" b="1" spc="-50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lang="th-TH" altLang="ko-KR" b="1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จำนวนชุดข้อมูล</a:t>
            </a:r>
            <a:r>
              <a:rPr kumimoji="0" lang="th-TH" altLang="ko-KR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หลักของหน่วยงาน (</a:t>
            </a:r>
            <a:r>
              <a:rPr kumimoji="0" lang="en-US" altLang="ko-KR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Master Data</a:t>
            </a:r>
            <a:r>
              <a:rPr kumimoji="0" lang="th-TH" altLang="ko-KR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)</a:t>
            </a:r>
            <a:endParaRPr kumimoji="0" lang="en-US" altLang="ko-KR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R="0" lvl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h-TH" altLang="ko-KR" b="1" spc="-50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ตัวชี้วัด</a:t>
            </a:r>
            <a:r>
              <a:rPr lang="en-US" altLang="ko-KR" b="1" spc="-50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2</a:t>
            </a:r>
            <a:r>
              <a:rPr lang="th-TH" altLang="ko-KR" b="1" spc="-50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(</a:t>
            </a:r>
            <a:r>
              <a:rPr lang="en-US" altLang="ko-KR" b="1" spc="-50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3)</a:t>
            </a:r>
            <a:r>
              <a:rPr lang="th-TH" altLang="ko-KR" b="1" spc="-50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lang="en-US" altLang="ko-KR" b="1" spc="-50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th-TH" altLang="ko-KR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ระดับความสำเร็จในการจัดทำชุดข้อมูลตัวชี้วัดสากล</a:t>
            </a:r>
            <a:endParaRPr kumimoji="0" lang="en-US" altLang="ko-KR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78" name="Text Box 49">
            <a:extLst>
              <a:ext uri="{FF2B5EF4-FFF2-40B4-BE49-F238E27FC236}">
                <a16:creationId xmlns:a16="http://schemas.microsoft.com/office/drawing/2014/main" id="{333378D7-C15E-B8A1-F752-70FEF75073BC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612266" y="4813052"/>
            <a:ext cx="502254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R="0" lvl="0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altLang="ko-KR" b="1" spc="-50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ตัวชี้วัด</a:t>
            </a:r>
            <a:r>
              <a:rPr lang="en-US" altLang="ko-KR" b="1" spc="-50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3</a:t>
            </a:r>
            <a:r>
              <a:rPr lang="th-TH" altLang="ko-KR" b="1" spc="-50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(</a:t>
            </a:r>
            <a:r>
              <a:rPr lang="en-US" altLang="ko-KR" b="1" spc="-50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1) </a:t>
            </a:r>
            <a:r>
              <a:rPr lang="th-TH" altLang="ko-KR" b="1" spc="-50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th-TH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ระดับความพร้อมรัฐบาลดิจิทัลหน่วยงานภาครัฐของประเทศไทย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11F5309-C2C0-879D-72FF-6ECAB1510653}"/>
              </a:ext>
            </a:extLst>
          </p:cNvPr>
          <p:cNvSpPr txBox="1"/>
          <p:nvPr/>
        </p:nvSpPr>
        <p:spPr>
          <a:xfrm>
            <a:off x="426489" y="5731409"/>
            <a:ext cx="4778333" cy="840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850" marR="0" lvl="0" indent="-45085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1200" spc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2.2 </a:t>
            </a:r>
            <a:r>
              <a:rPr lang="th-TH" sz="2800" b="1" kern="1200" spc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การประเมินสถานะของหน่วยงานในการเป็นระบบราชการ 4.0 (</a:t>
            </a:r>
            <a:r>
              <a:rPr lang="en-GB" sz="2800" b="1" kern="1200" spc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  <a:sym typeface="Symbol" panose="05050102010706020507" pitchFamily="18" charset="2"/>
              </a:rPr>
              <a:t>PMQA 4.0) </a:t>
            </a:r>
            <a:endParaRPr lang="en-US" sz="2800" b="1" kern="1200" spc="0" baseline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  <a:sym typeface="Symbol" panose="05050102010706020507" pitchFamily="18" charset="2"/>
            </a:endParaRP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4AD14060-6CA2-D2C2-18E0-BDB9ADBDB0CE}"/>
              </a:ext>
            </a:extLst>
          </p:cNvPr>
          <p:cNvCxnSpPr>
            <a:cxnSpLocks/>
          </p:cNvCxnSpPr>
          <p:nvPr/>
        </p:nvCxnSpPr>
        <p:spPr>
          <a:xfrm>
            <a:off x="720075" y="5583136"/>
            <a:ext cx="10800000" cy="0"/>
          </a:xfrm>
          <a:prstGeom prst="line">
            <a:avLst/>
          </a:prstGeom>
          <a:noFill/>
          <a:ln w="12700" cap="flat" cmpd="sng" algn="ctr">
            <a:solidFill>
              <a:srgbClr val="125AC4"/>
            </a:solidFill>
            <a:prstDash val="sysDot"/>
            <a:miter lim="800000"/>
            <a:headEnd type="none"/>
            <a:tailEnd type="oval"/>
          </a:ln>
          <a:effectLst/>
        </p:spPr>
      </p:cxnSp>
      <p:pic>
        <p:nvPicPr>
          <p:cNvPr id="91" name="Picture 90" descr="A blue circle with a white number one&#10;&#10;Description automatically generated">
            <a:extLst>
              <a:ext uri="{FF2B5EF4-FFF2-40B4-BE49-F238E27FC236}">
                <a16:creationId xmlns:a16="http://schemas.microsoft.com/office/drawing/2014/main" id="{E538B39D-7BB4-C11E-2AEA-7444E3E0F1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10" y="1584669"/>
            <a:ext cx="540000" cy="540000"/>
          </a:xfrm>
          <a:prstGeom prst="rect">
            <a:avLst/>
          </a:prstGeom>
        </p:spPr>
      </p:pic>
      <p:pic>
        <p:nvPicPr>
          <p:cNvPr id="93" name="Picture 92" descr="A blue circle with white number three&#10;&#10;Description automatically generated">
            <a:extLst>
              <a:ext uri="{FF2B5EF4-FFF2-40B4-BE49-F238E27FC236}">
                <a16:creationId xmlns:a16="http://schemas.microsoft.com/office/drawing/2014/main" id="{F5677452-4D56-C6E5-58CA-44B732ABE3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30" y="4704037"/>
            <a:ext cx="540000" cy="540000"/>
          </a:xfrm>
          <a:prstGeom prst="rect">
            <a:avLst/>
          </a:prstGeom>
        </p:spPr>
      </p:pic>
      <p:pic>
        <p:nvPicPr>
          <p:cNvPr id="95" name="Picture 94" descr="A blue circle with a white number on it&#10;&#10;Description automatically generated">
            <a:extLst>
              <a:ext uri="{FF2B5EF4-FFF2-40B4-BE49-F238E27FC236}">
                <a16:creationId xmlns:a16="http://schemas.microsoft.com/office/drawing/2014/main" id="{B12E0B41-B9CF-91E5-8572-F4C10A23D9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30" y="2753544"/>
            <a:ext cx="540000" cy="540000"/>
          </a:xfrm>
          <a:prstGeom prst="rect">
            <a:avLst/>
          </a:prstGeom>
        </p:spPr>
      </p:pic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9391F1EC-BD2A-23F4-126D-D73AD386DE94}"/>
              </a:ext>
            </a:extLst>
          </p:cNvPr>
          <p:cNvCxnSpPr>
            <a:cxnSpLocks/>
          </p:cNvCxnSpPr>
          <p:nvPr/>
        </p:nvCxnSpPr>
        <p:spPr>
          <a:xfrm>
            <a:off x="1431810" y="4518613"/>
            <a:ext cx="9900000" cy="0"/>
          </a:xfrm>
          <a:prstGeom prst="line">
            <a:avLst/>
          </a:prstGeom>
          <a:noFill/>
          <a:ln w="6350" cap="flat" cmpd="sng" algn="ctr">
            <a:solidFill>
              <a:srgbClr val="125AC4"/>
            </a:solidFill>
            <a:prstDash val="sysDot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BB58BA88-25A2-B2DD-686C-41ECB7F02FE4}"/>
              </a:ext>
            </a:extLst>
          </p:cNvPr>
          <p:cNvSpPr txBox="1"/>
          <p:nvPr/>
        </p:nvSpPr>
        <p:spPr>
          <a:xfrm>
            <a:off x="6625837" y="5843156"/>
            <a:ext cx="4757586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8163" marR="0" lvl="0" indent="-538163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altLang="ko-KR" b="1" spc="-50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ตัวชี้วัด</a:t>
            </a:r>
            <a:r>
              <a:rPr lang="en-US" altLang="ko-KR" b="1" spc="-50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lang="th-TH" altLang="ko-KR" b="1" spc="-50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lang="th-TH" altLang="ko-KR" b="1" kern="0" dirty="0">
                <a:solidFill>
                  <a:srgbClr val="000000"/>
                </a:solidFill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คะแนน</a:t>
            </a:r>
            <a:r>
              <a:rPr kumimoji="0" lang="th-TH" altLang="ko-KR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การประเมินสถานะของหน่วยงานในการเป็นระบบราชการ 4.0 (</a:t>
            </a:r>
            <a:r>
              <a:rPr kumimoji="0" lang="en-GB" altLang="ko-KR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PMQA 4.0) </a:t>
            </a:r>
            <a:endParaRPr kumimoji="0" lang="ko-KR" altLang="en-US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E72AFD4-F372-9086-2052-A9979C844C4A}"/>
              </a:ext>
            </a:extLst>
          </p:cNvPr>
          <p:cNvGrpSpPr/>
          <p:nvPr/>
        </p:nvGrpSpPr>
        <p:grpSpPr>
          <a:xfrm>
            <a:off x="5428759" y="5844736"/>
            <a:ext cx="568506" cy="559256"/>
            <a:chOff x="4934910" y="1357791"/>
            <a:chExt cx="568506" cy="559256"/>
          </a:xfrm>
        </p:grpSpPr>
        <p:sp>
          <p:nvSpPr>
            <p:cNvPr id="99" name="Rectangle: Rounded Corners 98">
              <a:extLst>
                <a:ext uri="{FF2B5EF4-FFF2-40B4-BE49-F238E27FC236}">
                  <a16:creationId xmlns:a16="http://schemas.microsoft.com/office/drawing/2014/main" id="{E252F62A-89A4-5E5B-9100-3FE7E5768E88}"/>
                </a:ext>
              </a:extLst>
            </p:cNvPr>
            <p:cNvSpPr/>
            <p:nvPr/>
          </p:nvSpPr>
          <p:spPr>
            <a:xfrm>
              <a:off x="4934910" y="1357791"/>
              <a:ext cx="568506" cy="559256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11E54E92-5D19-5084-CCB8-E7BF4C84B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4638" y="1488544"/>
              <a:ext cx="360876" cy="303520"/>
            </a:xfrm>
            <a:prstGeom prst="rect">
              <a:avLst/>
            </a:prstGeom>
          </p:spPr>
        </p:pic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4C38ABEA-0ED2-86A4-8D23-28AB1B851BAD}"/>
              </a:ext>
            </a:extLst>
          </p:cNvPr>
          <p:cNvGrpSpPr/>
          <p:nvPr/>
        </p:nvGrpSpPr>
        <p:grpSpPr>
          <a:xfrm>
            <a:off x="5359580" y="2689260"/>
            <a:ext cx="668180" cy="1620653"/>
            <a:chOff x="5359580" y="2689260"/>
            <a:chExt cx="668180" cy="1620653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FA1DE9DA-CC60-CF12-DCB0-EA56A7830FE1}"/>
                </a:ext>
              </a:extLst>
            </p:cNvPr>
            <p:cNvGrpSpPr/>
            <p:nvPr/>
          </p:nvGrpSpPr>
          <p:grpSpPr>
            <a:xfrm>
              <a:off x="5359580" y="2689260"/>
              <a:ext cx="668180" cy="1620653"/>
              <a:chOff x="5583685" y="3051043"/>
              <a:chExt cx="668180" cy="1620653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11B1F0D9-36A5-DD6F-4727-F83EF874BE38}"/>
                  </a:ext>
                </a:extLst>
              </p:cNvPr>
              <p:cNvSpPr/>
              <p:nvPr/>
            </p:nvSpPr>
            <p:spPr>
              <a:xfrm>
                <a:off x="5583685" y="3051043"/>
                <a:ext cx="668180" cy="1620653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endParaRPr>
              </a:p>
            </p:txBody>
          </p:sp>
          <p:pic>
            <p:nvPicPr>
              <p:cNvPr id="32" name="Picture 6" descr="สำนักงานสถิติแห่งชาติ - วิกิพีเดีย">
                <a:extLst>
                  <a:ext uri="{FF2B5EF4-FFF2-40B4-BE49-F238E27FC236}">
                    <a16:creationId xmlns:a16="http://schemas.microsoft.com/office/drawing/2014/main" id="{A3AF44EB-CA4B-BF63-D92F-44B6FACB91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90142" y="3209116"/>
                <a:ext cx="631228" cy="3565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3C4D96C4-4D0C-EE60-57FA-F872F0E74B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25318" y="4239457"/>
                <a:ext cx="360876" cy="303520"/>
              </a:xfrm>
              <a:prstGeom prst="rect">
                <a:avLst/>
              </a:prstGeom>
            </p:spPr>
          </p:pic>
        </p:grpSp>
        <p:pic>
          <p:nvPicPr>
            <p:cNvPr id="106" name="Picture 2" descr="สำนักงานพัฒนารัฐบาลดิจิทัล (องค์การมหาชน) สพร. หรือ DGA">
              <a:extLst>
                <a:ext uri="{FF2B5EF4-FFF2-40B4-BE49-F238E27FC236}">
                  <a16:creationId xmlns:a16="http://schemas.microsoft.com/office/drawing/2014/main" id="{05652CDE-A4CE-609D-0DCC-3673F41E18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0643" y="3377006"/>
              <a:ext cx="524737" cy="300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F5843F32-9A51-1DDE-4FFE-A012F6DE5D21}"/>
              </a:ext>
            </a:extLst>
          </p:cNvPr>
          <p:cNvGrpSpPr/>
          <p:nvPr/>
        </p:nvGrpSpPr>
        <p:grpSpPr>
          <a:xfrm>
            <a:off x="5446588" y="4701204"/>
            <a:ext cx="568506" cy="559256"/>
            <a:chOff x="5446588" y="4701204"/>
            <a:chExt cx="568506" cy="559256"/>
          </a:xfrm>
        </p:grpSpPr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376C4F22-41FC-89C4-50C8-55C88ECD20BD}"/>
                </a:ext>
              </a:extLst>
            </p:cNvPr>
            <p:cNvSpPr/>
            <p:nvPr/>
          </p:nvSpPr>
          <p:spPr>
            <a:xfrm>
              <a:off x="5446588" y="4701204"/>
              <a:ext cx="568506" cy="559256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pic>
          <p:nvPicPr>
            <p:cNvPr id="108" name="Picture 2" descr="สำนักงานพัฒนารัฐบาลดิจิทัล (องค์การมหาชน) สพร. หรือ DGA">
              <a:extLst>
                <a:ext uri="{FF2B5EF4-FFF2-40B4-BE49-F238E27FC236}">
                  <a16:creationId xmlns:a16="http://schemas.microsoft.com/office/drawing/2014/main" id="{F636FE5A-90CD-0FD7-96D1-F9D9B6D371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0308" y="4844581"/>
              <a:ext cx="524737" cy="300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1352814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CDD7A16-75A4-38F0-C62B-5F4E17A1FF31}"/>
              </a:ext>
            </a:extLst>
          </p:cNvPr>
          <p:cNvSpPr/>
          <p:nvPr/>
        </p:nvSpPr>
        <p:spPr>
          <a:xfrm>
            <a:off x="0" y="906004"/>
            <a:ext cx="12209286" cy="5951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Flowchart: Delay 32">
            <a:extLst>
              <a:ext uri="{FF2B5EF4-FFF2-40B4-BE49-F238E27FC236}">
                <a16:creationId xmlns:a16="http://schemas.microsoft.com/office/drawing/2014/main" id="{43DCBC1C-73FB-D7BE-ECA5-77B2DDCC1A2B}"/>
              </a:ext>
            </a:extLst>
          </p:cNvPr>
          <p:cNvSpPr/>
          <p:nvPr/>
        </p:nvSpPr>
        <p:spPr>
          <a:xfrm>
            <a:off x="-558799" y="876300"/>
            <a:ext cx="4116444" cy="6083299"/>
          </a:xfrm>
          <a:prstGeom prst="flowChartDelay">
            <a:avLst/>
          </a:prstGeom>
          <a:noFill/>
          <a:ln w="28575">
            <a:solidFill>
              <a:srgbClr val="C4C4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62A3FCD-5606-6CC4-9096-9C1FA8EADBC0}"/>
              </a:ext>
            </a:extLst>
          </p:cNvPr>
          <p:cNvCxnSpPr>
            <a:cxnSpLocks/>
          </p:cNvCxnSpPr>
          <p:nvPr/>
        </p:nvCxnSpPr>
        <p:spPr>
          <a:xfrm flipV="1">
            <a:off x="3534013" y="4142251"/>
            <a:ext cx="8475666" cy="87763"/>
          </a:xfrm>
          <a:prstGeom prst="line">
            <a:avLst/>
          </a:prstGeom>
          <a:ln w="19050">
            <a:solidFill>
              <a:srgbClr val="C0C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lowchart: Delay 21">
            <a:extLst>
              <a:ext uri="{FF2B5EF4-FFF2-40B4-BE49-F238E27FC236}">
                <a16:creationId xmlns:a16="http://schemas.microsoft.com/office/drawing/2014/main" id="{A0513F0F-6658-7BB1-B857-BE24AC0CD794}"/>
              </a:ext>
            </a:extLst>
          </p:cNvPr>
          <p:cNvSpPr/>
          <p:nvPr/>
        </p:nvSpPr>
        <p:spPr>
          <a:xfrm>
            <a:off x="0" y="984848"/>
            <a:ext cx="3261167" cy="5873152"/>
          </a:xfrm>
          <a:prstGeom prst="flowChartDelay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22">
            <a:extLst>
              <a:ext uri="{FF2B5EF4-FFF2-40B4-BE49-F238E27FC236}">
                <a16:creationId xmlns:a16="http://schemas.microsoft.com/office/drawing/2014/main" id="{DD96CD9B-398E-9B7B-87DC-AF83A037473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21164416">
            <a:off x="474944" y="3505340"/>
            <a:ext cx="2546025" cy="945742"/>
          </a:xfrm>
          <a:prstGeom prst="rect">
            <a:avLst/>
          </a:prstGeom>
        </p:spPr>
      </p:pic>
      <p:sp>
        <p:nvSpPr>
          <p:cNvPr id="7" name="กล่องข้อความ 7">
            <a:extLst>
              <a:ext uri="{FF2B5EF4-FFF2-40B4-BE49-F238E27FC236}">
                <a16:creationId xmlns:a16="http://schemas.microsoft.com/office/drawing/2014/main" id="{E7C7C804-7DAB-D538-D9E5-ACAB6288E5E0}"/>
              </a:ext>
            </a:extLst>
          </p:cNvPr>
          <p:cNvSpPr txBox="1"/>
          <p:nvPr/>
        </p:nvSpPr>
        <p:spPr>
          <a:xfrm>
            <a:off x="705440" y="3538262"/>
            <a:ext cx="19061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ประเด็น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</a:b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การปรับปรุง</a:t>
            </a:r>
          </a:p>
        </p:txBody>
      </p:sp>
      <p:sp>
        <p:nvSpPr>
          <p:cNvPr id="8" name="กล่องข้อความ 8">
            <a:extLst>
              <a:ext uri="{FF2B5EF4-FFF2-40B4-BE49-F238E27FC236}">
                <a16:creationId xmlns:a16="http://schemas.microsoft.com/office/drawing/2014/main" id="{00A9CA5B-6709-53D8-92D4-39D0C803B296}"/>
              </a:ext>
            </a:extLst>
          </p:cNvPr>
          <p:cNvSpPr txBox="1"/>
          <p:nvPr/>
        </p:nvSpPr>
        <p:spPr>
          <a:xfrm>
            <a:off x="4538066" y="2304076"/>
            <a:ext cx="29126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หมวด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1 –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หมวด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6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657CD3A-0B92-B643-94C2-EF7E199D8296}"/>
              </a:ext>
            </a:extLst>
          </p:cNvPr>
          <p:cNvSpPr/>
          <p:nvPr/>
        </p:nvSpPr>
        <p:spPr>
          <a:xfrm>
            <a:off x="456686" y="1246928"/>
            <a:ext cx="8461827" cy="809771"/>
          </a:xfrm>
          <a:prstGeom prst="roundRect">
            <a:avLst>
              <a:gd name="adj" fmla="val 23251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69000">
                <a:srgbClr val="058CCC"/>
              </a:gs>
              <a:gs pos="100000">
                <a:srgbClr val="0075CE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กล่องข้อความ 10">
            <a:extLst>
              <a:ext uri="{FF2B5EF4-FFF2-40B4-BE49-F238E27FC236}">
                <a16:creationId xmlns:a16="http://schemas.microsoft.com/office/drawing/2014/main" id="{3D2BF77A-D941-2C5E-AF7E-642B3DC61E5D}"/>
              </a:ext>
            </a:extLst>
          </p:cNvPr>
          <p:cNvSpPr txBox="1"/>
          <p:nvPr/>
        </p:nvSpPr>
        <p:spPr>
          <a:xfrm>
            <a:off x="4568031" y="4635595"/>
            <a:ext cx="38901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ปรับปรุงตัวชี้วัดหมวด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7</a:t>
            </a:r>
          </a:p>
        </p:txBody>
      </p:sp>
      <p:sp>
        <p:nvSpPr>
          <p:cNvPr id="5" name="ชื่อเรื่อง 1">
            <a:extLst>
              <a:ext uri="{FF2B5EF4-FFF2-40B4-BE49-F238E27FC236}">
                <a16:creationId xmlns:a16="http://schemas.microsoft.com/office/drawing/2014/main" id="{CC5FFAAA-80AD-15F0-CF2D-3354B8C0F9D0}"/>
              </a:ext>
            </a:extLst>
          </p:cNvPr>
          <p:cNvSpPr txBox="1">
            <a:spLocks/>
          </p:cNvSpPr>
          <p:nvPr/>
        </p:nvSpPr>
        <p:spPr>
          <a:xfrm>
            <a:off x="456686" y="1453533"/>
            <a:ext cx="7868873" cy="4496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8440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440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   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คู่มือการประเมินสถานะของหน่วยงานภาครัฐในการเป็นระบบราชการ 4.0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ompt" panose="00000500000000000000" pitchFamily="2" charset="-34"/>
              <a:ea typeface="Tahoma" panose="020B0604030504040204" pitchFamily="34" charset="0"/>
              <a:cs typeface="Prompt" panose="00000500000000000000" pitchFamily="2" charset="-34"/>
            </a:endParaRPr>
          </a:p>
        </p:txBody>
      </p:sp>
      <p:sp>
        <p:nvSpPr>
          <p:cNvPr id="12" name="กล่องข้อความ 10">
            <a:extLst>
              <a:ext uri="{FF2B5EF4-FFF2-40B4-BE49-F238E27FC236}">
                <a16:creationId xmlns:a16="http://schemas.microsoft.com/office/drawing/2014/main" id="{8741741C-CBC5-104D-CA14-4D2AEF090AB0}"/>
              </a:ext>
            </a:extLst>
          </p:cNvPr>
          <p:cNvSpPr txBox="1"/>
          <p:nvPr/>
        </p:nvSpPr>
        <p:spPr>
          <a:xfrm>
            <a:off x="4283253" y="2910187"/>
            <a:ext cx="748335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22041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  <a:sym typeface="Wingdings" panose="05000000000000000000" pitchFamily="2" charset="2"/>
              </a:rPr>
              <a:t>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 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ปรับให้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สอดคล้องกับการมุ่งสู่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Digital 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และ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Open Government 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มากขึ้น</a:t>
            </a:r>
          </a:p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  <a:sym typeface="Wingdings" panose="05000000000000000000" pitchFamily="2" charset="2"/>
              </a:rPr>
              <a:t> 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ส่วนใหญ่ปรับในระดับ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 Advance 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และ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Significance</a:t>
            </a:r>
          </a:p>
        </p:txBody>
      </p:sp>
      <p:sp>
        <p:nvSpPr>
          <p:cNvPr id="13" name="กล่องข้อความ 10">
            <a:extLst>
              <a:ext uri="{FF2B5EF4-FFF2-40B4-BE49-F238E27FC236}">
                <a16:creationId xmlns:a16="http://schemas.microsoft.com/office/drawing/2014/main" id="{D5D49C86-CF77-021B-3D49-E839363552C5}"/>
              </a:ext>
            </a:extLst>
          </p:cNvPr>
          <p:cNvSpPr txBox="1"/>
          <p:nvPr/>
        </p:nvSpPr>
        <p:spPr>
          <a:xfrm>
            <a:off x="4283253" y="5274536"/>
            <a:ext cx="74833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  <a:sym typeface="Wingdings" panose="05000000000000000000" pitchFamily="2" charset="2"/>
              </a:rPr>
              <a:t>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 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สะท้อน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ความสำเร็จในการเป็นระบบราชการ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4.0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A91E663-94CD-AD4A-851B-07FC0887BBE6}"/>
              </a:ext>
            </a:extLst>
          </p:cNvPr>
          <p:cNvSpPr/>
          <p:nvPr/>
        </p:nvSpPr>
        <p:spPr>
          <a:xfrm>
            <a:off x="3419044" y="4352791"/>
            <a:ext cx="1085755" cy="1024746"/>
          </a:xfrm>
          <a:prstGeom prst="ellipse">
            <a:avLst/>
          </a:prstGeom>
          <a:solidFill>
            <a:srgbClr val="CCE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31597C-0D12-DAB4-A949-F91F64860347}"/>
              </a:ext>
            </a:extLst>
          </p:cNvPr>
          <p:cNvSpPr txBox="1"/>
          <p:nvPr/>
        </p:nvSpPr>
        <p:spPr>
          <a:xfrm>
            <a:off x="586747" y="266711"/>
            <a:ext cx="7039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การปรับปรุงเกณฑ์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PMQA 4.0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17EB190C-FE73-26FF-C40F-5DE56A8070E6}"/>
              </a:ext>
            </a:extLst>
          </p:cNvPr>
          <p:cNvSpPr/>
          <p:nvPr/>
        </p:nvSpPr>
        <p:spPr>
          <a:xfrm>
            <a:off x="3370069" y="2072983"/>
            <a:ext cx="1085755" cy="1024746"/>
          </a:xfrm>
          <a:prstGeom prst="ellipse">
            <a:avLst/>
          </a:prstGeom>
          <a:solidFill>
            <a:srgbClr val="CCE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8">
            <a:extLst>
              <a:ext uri="{FF2B5EF4-FFF2-40B4-BE49-F238E27FC236}">
                <a16:creationId xmlns:a16="http://schemas.microsoft.com/office/drawing/2014/main" id="{1D10A3C6-A793-58CB-3113-250A83DA82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40608" y="4538308"/>
            <a:ext cx="487311" cy="653711"/>
          </a:xfrm>
          <a:prstGeom prst="rect">
            <a:avLst/>
          </a:prstGeom>
        </p:spPr>
      </p:pic>
      <p:pic>
        <p:nvPicPr>
          <p:cNvPr id="26" name="Picture 29">
            <a:extLst>
              <a:ext uri="{FF2B5EF4-FFF2-40B4-BE49-F238E27FC236}">
                <a16:creationId xmlns:a16="http://schemas.microsoft.com/office/drawing/2014/main" id="{83129965-DE50-7583-557E-0681A72F93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688819" y="2294360"/>
            <a:ext cx="417642" cy="615827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2984F23B-4097-F947-8D0E-AC997115641C}"/>
              </a:ext>
            </a:extLst>
          </p:cNvPr>
          <p:cNvSpPr/>
          <p:nvPr/>
        </p:nvSpPr>
        <p:spPr>
          <a:xfrm>
            <a:off x="3260059" y="2483222"/>
            <a:ext cx="160563" cy="16056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E073A8A-7BFA-44A9-0B24-3E61F55ED08C}"/>
              </a:ext>
            </a:extLst>
          </p:cNvPr>
          <p:cNvSpPr/>
          <p:nvPr/>
        </p:nvSpPr>
        <p:spPr>
          <a:xfrm>
            <a:off x="3355812" y="4784883"/>
            <a:ext cx="160563" cy="16056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" name="Picture 2">
            <a:extLst>
              <a:ext uri="{FF2B5EF4-FFF2-40B4-BE49-F238E27FC236}">
                <a16:creationId xmlns:a16="http://schemas.microsoft.com/office/drawing/2014/main" id="{6817EC00-77F1-E12F-44E6-C6E6A3FCF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258234" y="4635595"/>
            <a:ext cx="1571605" cy="160572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256E7B-9338-9E1C-61A2-8B6E6C527C4F}"/>
              </a:ext>
            </a:extLst>
          </p:cNvPr>
          <p:cNvSpPr txBox="1">
            <a:spLocks/>
          </p:cNvSpPr>
          <p:nvPr/>
        </p:nvSpPr>
        <p:spPr>
          <a:xfrm>
            <a:off x="9387512" y="644099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660893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>
            <a:extLst>
              <a:ext uri="{FF2B5EF4-FFF2-40B4-BE49-F238E27FC236}">
                <a16:creationId xmlns:a16="http://schemas.microsoft.com/office/drawing/2014/main" id="{120D4183-CCA4-3923-5EF3-9631FA6A2D5B}"/>
              </a:ext>
            </a:extLst>
          </p:cNvPr>
          <p:cNvSpPr/>
          <p:nvPr/>
        </p:nvSpPr>
        <p:spPr>
          <a:xfrm>
            <a:off x="0" y="906004"/>
            <a:ext cx="12209286" cy="5859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840FC051-0E20-A248-5559-A3FB1D316696}"/>
              </a:ext>
            </a:extLst>
          </p:cNvPr>
          <p:cNvSpPr/>
          <p:nvPr/>
        </p:nvSpPr>
        <p:spPr>
          <a:xfrm>
            <a:off x="-19774" y="2677658"/>
            <a:ext cx="12201970" cy="9453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801E3D93-5C4E-BDC9-0062-3D83D291FDAD}"/>
              </a:ext>
            </a:extLst>
          </p:cNvPr>
          <p:cNvSpPr/>
          <p:nvPr/>
        </p:nvSpPr>
        <p:spPr>
          <a:xfrm>
            <a:off x="11380" y="4445030"/>
            <a:ext cx="12201970" cy="7846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E2115386-0253-08FC-73BD-0173D3B010EA}"/>
              </a:ext>
            </a:extLst>
          </p:cNvPr>
          <p:cNvSpPr/>
          <p:nvPr/>
        </p:nvSpPr>
        <p:spPr>
          <a:xfrm>
            <a:off x="-2375" y="2039727"/>
            <a:ext cx="2202652" cy="2202652"/>
          </a:xfrm>
          <a:prstGeom prst="ellipse">
            <a:avLst/>
          </a:prstGeom>
          <a:solidFill>
            <a:srgbClr val="94C2F0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81E86EB9-F4C4-FCA1-D141-A3E3D6BC9821}"/>
              </a:ext>
            </a:extLst>
          </p:cNvPr>
          <p:cNvSpPr/>
          <p:nvPr/>
        </p:nvSpPr>
        <p:spPr>
          <a:xfrm>
            <a:off x="-9970" y="929486"/>
            <a:ext cx="12201970" cy="9453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BD7B6787-69FA-0E52-E1D7-4C02DDF7897A}"/>
              </a:ext>
            </a:extLst>
          </p:cNvPr>
          <p:cNvSpPr/>
          <p:nvPr/>
        </p:nvSpPr>
        <p:spPr>
          <a:xfrm>
            <a:off x="4064" y="3149675"/>
            <a:ext cx="2202652" cy="2202652"/>
          </a:xfrm>
          <a:prstGeom prst="ellipse">
            <a:avLst/>
          </a:prstGeom>
          <a:solidFill>
            <a:srgbClr val="B9D7F5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F0AAF706-01AE-2698-4668-053EF2C65E8E}"/>
              </a:ext>
            </a:extLst>
          </p:cNvPr>
          <p:cNvSpPr/>
          <p:nvPr/>
        </p:nvSpPr>
        <p:spPr>
          <a:xfrm>
            <a:off x="-2375" y="6082540"/>
            <a:ext cx="12201970" cy="7846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สี่เหลี่ยมผืนผ้า 18">
            <a:extLst>
              <a:ext uri="{FF2B5EF4-FFF2-40B4-BE49-F238E27FC236}">
                <a16:creationId xmlns:a16="http://schemas.microsoft.com/office/drawing/2014/main" id="{A52A3DFE-9081-72B1-F49E-9E4E6C60B8E8}"/>
              </a:ext>
            </a:extLst>
          </p:cNvPr>
          <p:cNvSpPr/>
          <p:nvPr/>
        </p:nvSpPr>
        <p:spPr>
          <a:xfrm>
            <a:off x="4364861" y="1179706"/>
            <a:ext cx="5951315" cy="72446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การ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นำเทคโนโลยีดิจิทัลมาปรับใช้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ในการดำเนินการ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วิเคราะห์ คาดการณ์ 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และนำไป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สู่การตัดสินใจ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ที่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เกิดผลกระทบสูง 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impact) 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ของผู้บริหาร/ผู้นำ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mpt" panose="00000500000000000000" pitchFamily="2" charset="-34"/>
              <a:ea typeface="Tahoma" panose="020B0604030504040204" pitchFamily="34" charset="0"/>
              <a:cs typeface="Prompt" panose="00000500000000000000" pitchFamily="2" charset="-34"/>
            </a:endParaRPr>
          </a:p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mpt" panose="00000500000000000000" pitchFamily="2" charset="-34"/>
              <a:ea typeface="+mn-ea"/>
              <a:cs typeface="Prompt" panose="00000500000000000000" pitchFamily="2" charset="-34"/>
            </a:endParaRPr>
          </a:p>
        </p:txBody>
      </p:sp>
      <p:sp>
        <p:nvSpPr>
          <p:cNvPr id="4" name="สี่เหลี่ยมผืนผ้า 18">
            <a:extLst>
              <a:ext uri="{FF2B5EF4-FFF2-40B4-BE49-F238E27FC236}">
                <a16:creationId xmlns:a16="http://schemas.microsoft.com/office/drawing/2014/main" id="{11EF4969-2E39-04D5-FCBD-5D2DCE736F2F}"/>
              </a:ext>
            </a:extLst>
          </p:cNvPr>
          <p:cNvSpPr/>
          <p:nvPr/>
        </p:nvSpPr>
        <p:spPr>
          <a:xfrm>
            <a:off x="5174722" y="2013118"/>
            <a:ext cx="7039823" cy="63284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1993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0200" algn="l"/>
                <a:tab pos="664715" algn="l"/>
                <a:tab pos="1080309" algn="l"/>
                <a:tab pos="1246780" algn="l"/>
              </a:tabLst>
              <a:defRPr/>
            </a:pP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แผนยุทธศาสตร์ ที่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รองรับการขับเคลื่อนสู่องค์การดิจิทัล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 และเพิ่มขีดความสามารถขององค์การ </a:t>
            </a:r>
            <a:b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</a:b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และ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รองรับการเปลี่ยนแปลงด้านเทคโนโลยี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rompt" panose="00000500000000000000" pitchFamily="2" charset="-34"/>
              <a:ea typeface="Tahoma" panose="020B0604030504040204" pitchFamily="34" charset="0"/>
              <a:cs typeface="Prompt" panose="00000500000000000000" pitchFamily="2" charset="-34"/>
            </a:endParaRPr>
          </a:p>
        </p:txBody>
      </p:sp>
      <p:sp>
        <p:nvSpPr>
          <p:cNvPr id="5" name="สี่เหลี่ยมผืนผ้า 18">
            <a:extLst>
              <a:ext uri="{FF2B5EF4-FFF2-40B4-BE49-F238E27FC236}">
                <a16:creationId xmlns:a16="http://schemas.microsoft.com/office/drawing/2014/main" id="{8B4FF1C7-FDEE-C1CD-772E-C86672378215}"/>
              </a:ext>
            </a:extLst>
          </p:cNvPr>
          <p:cNvSpPr/>
          <p:nvPr/>
        </p:nvSpPr>
        <p:spPr>
          <a:xfrm>
            <a:off x="5880769" y="4457512"/>
            <a:ext cx="6301427" cy="66930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-2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การจัดการบุคลากร </a:t>
            </a:r>
            <a:r>
              <a:rPr kumimoji="0" lang="th-TH" sz="1200" b="0" i="0" u="none" strike="noStrike" kern="1200" cap="none" spc="-28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รองรับความก้าวหน้า การเปลี่ยนแปลง ทักษะหน้าที่ และลักษณะงาน </a:t>
            </a:r>
            <a:br>
              <a:rPr kumimoji="0" lang="th-TH" sz="1200" b="0" i="0" u="none" strike="noStrike" kern="1200" cap="none" spc="-28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</a:br>
            <a:r>
              <a:rPr kumimoji="0" lang="th-TH" sz="1200" b="0" i="0" u="none" strike="noStrike" kern="1200" cap="none" spc="-2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เพื่อรองรับการเปลี่ยนแปลง 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สนับสนุนให้เกิดการทำงานที่มีสมรรถนะสูง</a:t>
            </a:r>
            <a:r>
              <a:rPr kumimoji="0" lang="th-TH" sz="1200" b="0" i="0" u="none" strike="noStrike" kern="1200" cap="none" spc="-28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rompt" panose="00000500000000000000" pitchFamily="2" charset="-34"/>
              <a:ea typeface="Tahoma" panose="020B0604030504040204" pitchFamily="34" charset="0"/>
              <a:cs typeface="Prompt" panose="00000500000000000000" pitchFamily="2" charset="-34"/>
            </a:endParaRPr>
          </a:p>
        </p:txBody>
      </p:sp>
      <p:sp>
        <p:nvSpPr>
          <p:cNvPr id="6" name="สี่เหลี่ยมผืนผ้า 18">
            <a:extLst>
              <a:ext uri="{FF2B5EF4-FFF2-40B4-BE49-F238E27FC236}">
                <a16:creationId xmlns:a16="http://schemas.microsoft.com/office/drawing/2014/main" id="{0355E6A6-80AB-BFB8-0A24-B061B2193D2B}"/>
              </a:ext>
            </a:extLst>
          </p:cNvPr>
          <p:cNvSpPr/>
          <p:nvPr/>
        </p:nvSpPr>
        <p:spPr>
          <a:xfrm>
            <a:off x="4076984" y="5294477"/>
            <a:ext cx="8128644" cy="65751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-2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           คงเดิม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rompt" panose="00000500000000000000" pitchFamily="2" charset="-34"/>
              <a:ea typeface="Tahoma" panose="020B0604030504040204" pitchFamily="34" charset="0"/>
              <a:cs typeface="Prompt" panose="00000500000000000000" pitchFamily="2" charset="-34"/>
            </a:endParaRPr>
          </a:p>
        </p:txBody>
      </p:sp>
      <p:sp>
        <p:nvSpPr>
          <p:cNvPr id="7" name="สี่เหลี่ยมผืนผ้า 18">
            <a:extLst>
              <a:ext uri="{FF2B5EF4-FFF2-40B4-BE49-F238E27FC236}">
                <a16:creationId xmlns:a16="http://schemas.microsoft.com/office/drawing/2014/main" id="{2C35ECB8-4727-7C5A-6713-7E0CDD319D70}"/>
              </a:ext>
            </a:extLst>
          </p:cNvPr>
          <p:cNvSpPr/>
          <p:nvPr/>
        </p:nvSpPr>
        <p:spPr>
          <a:xfrm>
            <a:off x="3826439" y="6164728"/>
            <a:ext cx="8021388" cy="63580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1993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0200" algn="l"/>
                <a:tab pos="664715" algn="l"/>
                <a:tab pos="1080309" algn="l"/>
                <a:tab pos="1246780" algn="l"/>
              </a:tabLst>
              <a:defRPr/>
            </a:pP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       เน้น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ตัวชี้วัด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การดำเนินงานที่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สะท้อน</a:t>
            </a:r>
            <a:r>
              <a:rPr kumimoji="0" lang="th-TH" sz="1200" b="0" i="0" u="none" strike="noStrike" kern="1200" cap="none" spc="-37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ความสำเร็จของการเป็นระบบราชการ </a:t>
            </a:r>
            <a:r>
              <a:rPr kumimoji="0" lang="en-US" sz="1200" b="0" i="0" u="none" strike="noStrike" kern="1200" cap="none" spc="-37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4.0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rompt" panose="00000500000000000000" pitchFamily="2" charset="-34"/>
              <a:ea typeface="Tahoma" panose="020B0604030504040204" pitchFamily="34" charset="0"/>
              <a:cs typeface="Prompt" panose="00000500000000000000" pitchFamily="2" charset="-34"/>
            </a:endParaRPr>
          </a:p>
        </p:txBody>
      </p:sp>
      <p:sp>
        <p:nvSpPr>
          <p:cNvPr id="8" name="ตัวแทนหมายเลขสไลด์ 1">
            <a:extLst>
              <a:ext uri="{FF2B5EF4-FFF2-40B4-BE49-F238E27FC236}">
                <a16:creationId xmlns:a16="http://schemas.microsoft.com/office/drawing/2014/main" id="{2C5FD5D6-FAF2-4B1F-685B-F4246E564356}"/>
              </a:ext>
            </a:extLst>
          </p:cNvPr>
          <p:cNvSpPr txBox="1">
            <a:spLocks/>
          </p:cNvSpPr>
          <p:nvPr/>
        </p:nvSpPr>
        <p:spPr>
          <a:xfrm>
            <a:off x="9718550" y="6414919"/>
            <a:ext cx="2463646" cy="5055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D103AA-8845-4AAA-8DCD-945F174AEA28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rompt" panose="00000500000000000000" pitchFamily="2" charset="-34"/>
                <a:ea typeface="+mn-ea"/>
                <a:cs typeface="Prompt" panose="00000500000000000000" pitchFamily="2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rompt" panose="00000500000000000000" pitchFamily="2" charset="-34"/>
              <a:ea typeface="+mn-ea"/>
              <a:cs typeface="Prompt" panose="00000500000000000000" pitchFamily="2" charset="-34"/>
            </a:endParaRPr>
          </a:p>
        </p:txBody>
      </p:sp>
      <p:sp>
        <p:nvSpPr>
          <p:cNvPr id="81" name="สี่เหลี่ยมผืนผ้า 18">
            <a:extLst>
              <a:ext uri="{FF2B5EF4-FFF2-40B4-BE49-F238E27FC236}">
                <a16:creationId xmlns:a16="http://schemas.microsoft.com/office/drawing/2014/main" id="{6BF5068A-BD76-2ECA-E21E-8184349BEDDD}"/>
              </a:ext>
            </a:extLst>
          </p:cNvPr>
          <p:cNvSpPr/>
          <p:nvPr/>
        </p:nvSpPr>
        <p:spPr>
          <a:xfrm>
            <a:off x="6860400" y="2710886"/>
            <a:ext cx="5263915" cy="82394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1993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0200" algn="l"/>
                <a:tab pos="664715" algn="l"/>
                <a:tab pos="1080309" algn="l"/>
                <a:tab pos="1246780" algn="l"/>
              </a:tabLst>
              <a:defRPr/>
            </a:pP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เน้นการ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ใช้เทคโนโลยีเพื่อตอบสนอง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การแก้ไขปัญหา วิเคราะห์ 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สร้างนวัตกรรม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 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ความพึงพอใจ และความผูกพัน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ของประชาชนผู้รับบริการกับหน่วยงาน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mpt" panose="00000500000000000000" pitchFamily="2" charset="-34"/>
              <a:ea typeface="Tahoma" panose="020B0604030504040204" pitchFamily="34" charset="0"/>
              <a:cs typeface="Prompt" panose="00000500000000000000" pitchFamily="2" charset="-34"/>
            </a:endParaRPr>
          </a:p>
        </p:txBody>
      </p:sp>
      <p:sp>
        <p:nvSpPr>
          <p:cNvPr id="82" name="สี่เหลี่ยมผืนผ้า 18">
            <a:extLst>
              <a:ext uri="{FF2B5EF4-FFF2-40B4-BE49-F238E27FC236}">
                <a16:creationId xmlns:a16="http://schemas.microsoft.com/office/drawing/2014/main" id="{E3419B9A-9899-7842-505D-A18575E96BA6}"/>
              </a:ext>
            </a:extLst>
          </p:cNvPr>
          <p:cNvSpPr/>
          <p:nvPr/>
        </p:nvSpPr>
        <p:spPr>
          <a:xfrm>
            <a:off x="6129587" y="3642052"/>
            <a:ext cx="6087421" cy="73360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1993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0200" algn="l"/>
                <a:tab pos="664715" algn="l"/>
                <a:tab pos="1080309" algn="l"/>
                <a:tab pos="1246780" algn="l"/>
              </a:tabLst>
              <a:defRPr/>
            </a:pPr>
            <a:r>
              <a:rPr kumimoji="0" lang="th-TH" sz="1200" b="0" i="0" u="none" strike="noStrike" kern="1200" cap="none" spc="-2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การกำกับข้อมูลทีดี </a:t>
            </a:r>
            <a:r>
              <a:rPr kumimoji="0" lang="en-US" sz="1200" b="0" i="0" u="none" strike="noStrike" kern="1200" cap="none" spc="-2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(Data Governance) </a:t>
            </a:r>
            <a:r>
              <a:rPr kumimoji="0" lang="th-TH" sz="1200" b="0" i="0" u="none" strike="noStrike" kern="1200" cap="none" spc="-2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และความสามารถในการ</a:t>
            </a:r>
            <a:r>
              <a:rPr kumimoji="0" lang="th-TH" sz="1200" b="0" i="0" u="none" strike="noStrike" kern="1200" cap="none" spc="-28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นำเทคโนโลยีวิเคราะห์ และเชื่อมโยงข้อมูล </a:t>
            </a:r>
            <a:r>
              <a:rPr kumimoji="0" lang="th-TH" sz="1200" b="0" i="0" u="none" strike="noStrike" kern="1200" cap="none" spc="-2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ไปใช้ในการ</a:t>
            </a:r>
            <a:r>
              <a:rPr kumimoji="0" lang="th-TH" sz="1200" b="0" i="0" u="none" strike="noStrike" kern="1200" cap="none" spc="-28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สนับสนุนการตัดสินใจ</a:t>
            </a:r>
            <a:r>
              <a:rPr kumimoji="0" lang="th-TH" sz="1200" b="0" i="0" u="none" strike="noStrike" kern="1200" cap="none" spc="-2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 และการปฏิบัติงานได้</a:t>
            </a:r>
            <a:r>
              <a:rPr kumimoji="0" lang="th-TH" sz="1200" b="0" i="0" u="none" strike="noStrike" kern="1200" cap="none" spc="-28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อย่างมีประสิทธิผล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rompt" panose="00000500000000000000" pitchFamily="2" charset="-34"/>
              <a:ea typeface="Tahoma" panose="020B0604030504040204" pitchFamily="34" charset="0"/>
              <a:cs typeface="Prompt" panose="00000500000000000000" pitchFamily="2" charset="-34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DD436293-A16C-5867-5224-B13CDDE0BD27}"/>
              </a:ext>
            </a:extLst>
          </p:cNvPr>
          <p:cNvSpPr/>
          <p:nvPr/>
        </p:nvSpPr>
        <p:spPr>
          <a:xfrm>
            <a:off x="480175" y="2578205"/>
            <a:ext cx="2202652" cy="220265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46C99F0D-804A-AD9D-4B63-CBF9F9768659}"/>
              </a:ext>
            </a:extLst>
          </p:cNvPr>
          <p:cNvSpPr txBox="1"/>
          <p:nvPr/>
        </p:nvSpPr>
        <p:spPr>
          <a:xfrm>
            <a:off x="344173" y="236248"/>
            <a:ext cx="10273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 จุดเน้นในการปรับปรุงเกณฑ์รางวัลคุณภาพการบริหารจัดการภาครัฐ 4.0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D0F80357-18ED-0E6D-2AF9-F11F56569AFE}"/>
              </a:ext>
            </a:extLst>
          </p:cNvPr>
          <p:cNvSpPr/>
          <p:nvPr/>
        </p:nvSpPr>
        <p:spPr>
          <a:xfrm>
            <a:off x="-9970" y="2509552"/>
            <a:ext cx="2439000" cy="2439000"/>
          </a:xfrm>
          <a:prstGeom prst="ellipse">
            <a:avLst/>
          </a:prstGeom>
          <a:solidFill>
            <a:srgbClr val="11457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931E1FB-51B0-813E-3D51-825178DCD546}"/>
              </a:ext>
            </a:extLst>
          </p:cNvPr>
          <p:cNvSpPr txBox="1"/>
          <p:nvPr/>
        </p:nvSpPr>
        <p:spPr>
          <a:xfrm>
            <a:off x="510692" y="3431911"/>
            <a:ext cx="1702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mpt" panose="00000500000000000000" pitchFamily="2" charset="-34"/>
                <a:ea typeface="+mn-ea"/>
                <a:cs typeface="Prompt" panose="00000500000000000000" pitchFamily="2" charset="-34"/>
              </a:rPr>
              <a:t>หมวด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ompt" panose="00000500000000000000" pitchFamily="2" charset="-34"/>
              <a:ea typeface="+mn-ea"/>
              <a:cs typeface="Prompt" panose="00000500000000000000" pitchFamily="2" charset="-34"/>
            </a:endParaRP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C98C3A86-2D8B-FB79-BFFF-A318702DBE0C}"/>
              </a:ext>
            </a:extLst>
          </p:cNvPr>
          <p:cNvSpPr/>
          <p:nvPr/>
        </p:nvSpPr>
        <p:spPr>
          <a:xfrm>
            <a:off x="1089581" y="1160866"/>
            <a:ext cx="3229802" cy="608442"/>
          </a:xfrm>
          <a:prstGeom prst="roundRect">
            <a:avLst>
              <a:gd name="adj" fmla="val 44967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69000">
                <a:srgbClr val="FFC527"/>
              </a:gs>
              <a:gs pos="100000">
                <a:srgbClr val="FCB926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B79A8675-E9FE-643A-464D-CC23F3D76D50}"/>
              </a:ext>
            </a:extLst>
          </p:cNvPr>
          <p:cNvSpPr/>
          <p:nvPr/>
        </p:nvSpPr>
        <p:spPr>
          <a:xfrm>
            <a:off x="2394954" y="1982788"/>
            <a:ext cx="2650100" cy="608442"/>
          </a:xfrm>
          <a:prstGeom prst="roundRect">
            <a:avLst>
              <a:gd name="adj" fmla="val 44967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69000">
                <a:srgbClr val="F27521"/>
              </a:gs>
              <a:gs pos="100000">
                <a:srgbClr val="EC531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C45D02D3-30CA-75E5-E9C5-688BF5146D33}"/>
              </a:ext>
            </a:extLst>
          </p:cNvPr>
          <p:cNvSpPr/>
          <p:nvPr/>
        </p:nvSpPr>
        <p:spPr>
          <a:xfrm>
            <a:off x="3004206" y="2816571"/>
            <a:ext cx="3726794" cy="608442"/>
          </a:xfrm>
          <a:prstGeom prst="roundRect">
            <a:avLst>
              <a:gd name="adj" fmla="val 44967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69000">
                <a:srgbClr val="BF3D96"/>
              </a:gs>
              <a:gs pos="100000">
                <a:srgbClr val="B72694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0E5868C2-B506-642D-9E85-50A243FDB78D}"/>
              </a:ext>
            </a:extLst>
          </p:cNvPr>
          <p:cNvSpPr/>
          <p:nvPr/>
        </p:nvSpPr>
        <p:spPr>
          <a:xfrm>
            <a:off x="3005051" y="3732233"/>
            <a:ext cx="2955579" cy="608442"/>
          </a:xfrm>
          <a:prstGeom prst="roundRect">
            <a:avLst>
              <a:gd name="adj" fmla="val 44967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69000">
                <a:srgbClr val="117EBB"/>
              </a:gs>
              <a:gs pos="100000">
                <a:srgbClr val="0456B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53B5E4C0-E7DE-86A0-29CC-92FC695AB455}"/>
              </a:ext>
            </a:extLst>
          </p:cNvPr>
          <p:cNvSpPr/>
          <p:nvPr/>
        </p:nvSpPr>
        <p:spPr>
          <a:xfrm>
            <a:off x="2705691" y="4522686"/>
            <a:ext cx="2899317" cy="608442"/>
          </a:xfrm>
          <a:prstGeom prst="roundRect">
            <a:avLst>
              <a:gd name="adj" fmla="val 44967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69000">
                <a:srgbClr val="564B82"/>
              </a:gs>
              <a:gs pos="100000">
                <a:srgbClr val="4A3F8E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6FC074D2-F3A7-0DBC-5C73-6AEB84A7C691}"/>
              </a:ext>
            </a:extLst>
          </p:cNvPr>
          <p:cNvSpPr/>
          <p:nvPr/>
        </p:nvSpPr>
        <p:spPr>
          <a:xfrm>
            <a:off x="1624320" y="5356742"/>
            <a:ext cx="2650100" cy="608442"/>
          </a:xfrm>
          <a:prstGeom prst="roundRect">
            <a:avLst>
              <a:gd name="adj" fmla="val 44967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69000">
                <a:srgbClr val="05ACCF"/>
              </a:gs>
              <a:gs pos="100000">
                <a:srgbClr val="0BA6A8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FE788816-DBBB-DFA0-E511-AAE79CD7846A}"/>
              </a:ext>
            </a:extLst>
          </p:cNvPr>
          <p:cNvSpPr/>
          <p:nvPr/>
        </p:nvSpPr>
        <p:spPr>
          <a:xfrm>
            <a:off x="399504" y="6134427"/>
            <a:ext cx="3501819" cy="608442"/>
          </a:xfrm>
          <a:prstGeom prst="roundRect">
            <a:avLst>
              <a:gd name="adj" fmla="val 44967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69000">
                <a:srgbClr val="B3D13F"/>
              </a:gs>
              <a:gs pos="100000">
                <a:srgbClr val="6ABD48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TextBox 70">
            <a:extLst>
              <a:ext uri="{FF2B5EF4-FFF2-40B4-BE49-F238E27FC236}">
                <a16:creationId xmlns:a16="http://schemas.microsoft.com/office/drawing/2014/main" id="{6B3B764E-E21C-277B-4BB4-E4E19523C1F1}"/>
              </a:ext>
            </a:extLst>
          </p:cNvPr>
          <p:cNvSpPr txBox="1"/>
          <p:nvPr/>
        </p:nvSpPr>
        <p:spPr>
          <a:xfrm>
            <a:off x="1039196" y="6328047"/>
            <a:ext cx="30377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1993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64715" algn="l"/>
                <a:tab pos="1080309" algn="l"/>
                <a:tab pos="1246780" algn="l"/>
              </a:tabLst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หมวด 7  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ผลลัพธ์การดำเนินการ</a:t>
            </a: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B296571E-DF80-8205-98ED-275A032B9DA5}"/>
              </a:ext>
            </a:extLst>
          </p:cNvPr>
          <p:cNvSpPr/>
          <p:nvPr/>
        </p:nvSpPr>
        <p:spPr>
          <a:xfrm>
            <a:off x="915739" y="1087524"/>
            <a:ext cx="708581" cy="70858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D630DD8F-35CE-B399-B2C6-89E18C43C426}"/>
              </a:ext>
            </a:extLst>
          </p:cNvPr>
          <p:cNvSpPr/>
          <p:nvPr/>
        </p:nvSpPr>
        <p:spPr>
          <a:xfrm>
            <a:off x="2084912" y="1964993"/>
            <a:ext cx="708581" cy="70858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56A4CB2E-7225-ABE5-59EB-B2D556531DDC}"/>
              </a:ext>
            </a:extLst>
          </p:cNvPr>
          <p:cNvSpPr/>
          <p:nvPr/>
        </p:nvSpPr>
        <p:spPr>
          <a:xfrm>
            <a:off x="2793493" y="2757212"/>
            <a:ext cx="708581" cy="70858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493B057F-EA83-A60F-1BFD-366D78BD8684}"/>
              </a:ext>
            </a:extLst>
          </p:cNvPr>
          <p:cNvSpPr/>
          <p:nvPr/>
        </p:nvSpPr>
        <p:spPr>
          <a:xfrm>
            <a:off x="2814761" y="3646547"/>
            <a:ext cx="708581" cy="70858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3A6750A5-0937-5E9C-C7D3-A6E10DBB192B}"/>
              </a:ext>
            </a:extLst>
          </p:cNvPr>
          <p:cNvSpPr/>
          <p:nvPr/>
        </p:nvSpPr>
        <p:spPr>
          <a:xfrm>
            <a:off x="2429929" y="4437877"/>
            <a:ext cx="708581" cy="70858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63772DDD-1364-901C-06ED-1EDEC3AA6780}"/>
              </a:ext>
            </a:extLst>
          </p:cNvPr>
          <p:cNvSpPr/>
          <p:nvPr/>
        </p:nvSpPr>
        <p:spPr>
          <a:xfrm>
            <a:off x="1339703" y="5256603"/>
            <a:ext cx="708581" cy="70858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5FFB48F4-57A7-C3C6-8B83-631EA1C98C3A}"/>
              </a:ext>
            </a:extLst>
          </p:cNvPr>
          <p:cNvSpPr/>
          <p:nvPr/>
        </p:nvSpPr>
        <p:spPr>
          <a:xfrm>
            <a:off x="344173" y="6060629"/>
            <a:ext cx="708581" cy="70858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0" name="กราฟิก 8" descr="เป้าหมาย">
            <a:extLst>
              <a:ext uri="{FF2B5EF4-FFF2-40B4-BE49-F238E27FC236}">
                <a16:creationId xmlns:a16="http://schemas.microsoft.com/office/drawing/2014/main" id="{451F263D-D503-E296-152E-B5B6516769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92222" y="2040688"/>
            <a:ext cx="517095" cy="563148"/>
          </a:xfrm>
          <a:prstGeom prst="rect">
            <a:avLst/>
          </a:prstGeom>
        </p:spPr>
      </p:pic>
      <p:sp>
        <p:nvSpPr>
          <p:cNvPr id="122" name="TextBox 45">
            <a:extLst>
              <a:ext uri="{FF2B5EF4-FFF2-40B4-BE49-F238E27FC236}">
                <a16:creationId xmlns:a16="http://schemas.microsoft.com/office/drawing/2014/main" id="{4E0A8948-ACF5-FEAA-74CA-E9AE78E4AB28}"/>
              </a:ext>
            </a:extLst>
          </p:cNvPr>
          <p:cNvSpPr txBox="1"/>
          <p:nvPr/>
        </p:nvSpPr>
        <p:spPr>
          <a:xfrm>
            <a:off x="1701011" y="1286259"/>
            <a:ext cx="2200312" cy="3886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44083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หมวด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1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 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การนำองค์การ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mpt" panose="00000500000000000000" pitchFamily="2" charset="-34"/>
              <a:ea typeface="Tahoma" panose="020B0604030504040204" pitchFamily="34" charset="0"/>
              <a:cs typeface="Prompt" panose="00000500000000000000" pitchFamily="2" charset="-34"/>
            </a:endParaRPr>
          </a:p>
        </p:txBody>
      </p:sp>
      <p:sp>
        <p:nvSpPr>
          <p:cNvPr id="123" name="TextBox 46">
            <a:extLst>
              <a:ext uri="{FF2B5EF4-FFF2-40B4-BE49-F238E27FC236}">
                <a16:creationId xmlns:a16="http://schemas.microsoft.com/office/drawing/2014/main" id="{94E33F7F-5991-0070-6082-F75613681730}"/>
              </a:ext>
            </a:extLst>
          </p:cNvPr>
          <p:cNvSpPr txBox="1"/>
          <p:nvPr/>
        </p:nvSpPr>
        <p:spPr>
          <a:xfrm>
            <a:off x="2824162" y="2022511"/>
            <a:ext cx="24483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1993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64715" algn="l"/>
                <a:tab pos="1080309" algn="l"/>
                <a:tab pos="1246780" algn="l"/>
              </a:tabLst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หมวด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2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 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การวางแผน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</a:b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เชิงยุทธศาสตร์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mpt" panose="00000500000000000000" pitchFamily="2" charset="-34"/>
              <a:ea typeface="Tahoma" panose="020B0604030504040204" pitchFamily="34" charset="0"/>
              <a:cs typeface="Prompt" panose="00000500000000000000" pitchFamily="2" charset="-34"/>
            </a:endParaRPr>
          </a:p>
        </p:txBody>
      </p:sp>
      <p:sp>
        <p:nvSpPr>
          <p:cNvPr id="124" name="TextBox 46">
            <a:extLst>
              <a:ext uri="{FF2B5EF4-FFF2-40B4-BE49-F238E27FC236}">
                <a16:creationId xmlns:a16="http://schemas.microsoft.com/office/drawing/2014/main" id="{340F0577-636D-5F5B-C8BB-A8900FE7F921}"/>
              </a:ext>
            </a:extLst>
          </p:cNvPr>
          <p:cNvSpPr txBox="1"/>
          <p:nvPr/>
        </p:nvSpPr>
        <p:spPr>
          <a:xfrm>
            <a:off x="3538939" y="2850082"/>
            <a:ext cx="32500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1993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64715" algn="l"/>
                <a:tab pos="1080309" algn="l"/>
                <a:tab pos="1246780" algn="l"/>
              </a:tabLst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หมวด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3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 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การให้ความสำคัญกับผู้รับบริการและผู้มีส่วนได้ส่วนเสีย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mpt" panose="00000500000000000000" pitchFamily="2" charset="-34"/>
              <a:ea typeface="Tahoma" panose="020B0604030504040204" pitchFamily="34" charset="0"/>
              <a:cs typeface="Prompt" panose="00000500000000000000" pitchFamily="2" charset="-34"/>
            </a:endParaRPr>
          </a:p>
        </p:txBody>
      </p:sp>
      <p:sp>
        <p:nvSpPr>
          <p:cNvPr id="125" name="TextBox 46">
            <a:extLst>
              <a:ext uri="{FF2B5EF4-FFF2-40B4-BE49-F238E27FC236}">
                <a16:creationId xmlns:a16="http://schemas.microsoft.com/office/drawing/2014/main" id="{70356AB6-F0B1-D780-829B-23D6573CEC56}"/>
              </a:ext>
            </a:extLst>
          </p:cNvPr>
          <p:cNvSpPr txBox="1"/>
          <p:nvPr/>
        </p:nvSpPr>
        <p:spPr>
          <a:xfrm>
            <a:off x="3523342" y="3775335"/>
            <a:ext cx="24992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1993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64715" algn="l"/>
                <a:tab pos="1080309" algn="l"/>
                <a:tab pos="1246780" algn="l"/>
              </a:tabLst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หมวด 4 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การวัด วิเคราะห์ และการจัดการความรู้ 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mpt" panose="00000500000000000000" pitchFamily="2" charset="-34"/>
              <a:ea typeface="Tahoma" panose="020B0604030504040204" pitchFamily="34" charset="0"/>
              <a:cs typeface="Prompt" panose="00000500000000000000" pitchFamily="2" charset="-34"/>
            </a:endParaRPr>
          </a:p>
        </p:txBody>
      </p:sp>
      <p:sp>
        <p:nvSpPr>
          <p:cNvPr id="126" name="TextBox 46">
            <a:extLst>
              <a:ext uri="{FF2B5EF4-FFF2-40B4-BE49-F238E27FC236}">
                <a16:creationId xmlns:a16="http://schemas.microsoft.com/office/drawing/2014/main" id="{EECA136E-0AD3-8844-53DA-D2891B0B5F4A}"/>
              </a:ext>
            </a:extLst>
          </p:cNvPr>
          <p:cNvSpPr txBox="1"/>
          <p:nvPr/>
        </p:nvSpPr>
        <p:spPr>
          <a:xfrm>
            <a:off x="3128200" y="4644341"/>
            <a:ext cx="29129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1993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64715" algn="l"/>
                <a:tab pos="1080309" algn="l"/>
                <a:tab pos="1246780" algn="l"/>
              </a:tabLst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หมวด 5 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การมุ่งเน้นบุคลากร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mpt" panose="00000500000000000000" pitchFamily="2" charset="-34"/>
              <a:ea typeface="Tahoma" panose="020B0604030504040204" pitchFamily="34" charset="0"/>
              <a:cs typeface="Prompt" panose="00000500000000000000" pitchFamily="2" charset="-34"/>
            </a:endParaRPr>
          </a:p>
        </p:txBody>
      </p:sp>
      <p:sp>
        <p:nvSpPr>
          <p:cNvPr id="127" name="TextBox 46">
            <a:extLst>
              <a:ext uri="{FF2B5EF4-FFF2-40B4-BE49-F238E27FC236}">
                <a16:creationId xmlns:a16="http://schemas.microsoft.com/office/drawing/2014/main" id="{7F8CCB8C-035C-3535-3764-C0259223112D}"/>
              </a:ext>
            </a:extLst>
          </p:cNvPr>
          <p:cNvSpPr txBox="1"/>
          <p:nvPr/>
        </p:nvSpPr>
        <p:spPr>
          <a:xfrm>
            <a:off x="2099791" y="5383722"/>
            <a:ext cx="24592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19930" lvl="0" indent="0" algn="l" defTabSz="422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64715" algn="l"/>
                <a:tab pos="1080309" algn="l"/>
                <a:tab pos="1246780" algn="l"/>
              </a:tabLst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หมวด 6 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การมุ่งเน้นระบบการปฏิบัติการ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mpt" panose="00000500000000000000" pitchFamily="2" charset="-34"/>
              <a:ea typeface="Tahoma" panose="020B0604030504040204" pitchFamily="34" charset="0"/>
              <a:cs typeface="Prompt" panose="00000500000000000000" pitchFamily="2" charset="-34"/>
            </a:endParaRPr>
          </a:p>
        </p:txBody>
      </p:sp>
      <p:pic>
        <p:nvPicPr>
          <p:cNvPr id="68" name="กราฟิก 13" descr="ผู้บรรยาย">
            <a:extLst>
              <a:ext uri="{FF2B5EF4-FFF2-40B4-BE49-F238E27FC236}">
                <a16:creationId xmlns:a16="http://schemas.microsoft.com/office/drawing/2014/main" id="{B19D31D8-B1F0-6974-71E3-CCE5D82525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7998" y="1133339"/>
            <a:ext cx="418253" cy="565246"/>
          </a:xfrm>
          <a:prstGeom prst="rect">
            <a:avLst/>
          </a:prstGeom>
        </p:spPr>
      </p:pic>
      <p:pic>
        <p:nvPicPr>
          <p:cNvPr id="71" name="กราฟิก 11" descr="กลุ่ม">
            <a:extLst>
              <a:ext uri="{FF2B5EF4-FFF2-40B4-BE49-F238E27FC236}">
                <a16:creationId xmlns:a16="http://schemas.microsoft.com/office/drawing/2014/main" id="{322A0BC4-0E7B-DC81-3C6F-0046D7FE2D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74806" y="2809001"/>
            <a:ext cx="572387" cy="597539"/>
          </a:xfrm>
          <a:prstGeom prst="rect">
            <a:avLst/>
          </a:prstGeom>
        </p:spPr>
      </p:pic>
      <p:pic>
        <p:nvPicPr>
          <p:cNvPr id="72" name="กราฟิก 8" descr="คลิปบอร์ด">
            <a:extLst>
              <a:ext uri="{FF2B5EF4-FFF2-40B4-BE49-F238E27FC236}">
                <a16:creationId xmlns:a16="http://schemas.microsoft.com/office/drawing/2014/main" id="{4F659920-C475-9238-3BEB-D47D8ACB31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49814" y="3749342"/>
            <a:ext cx="466497" cy="489525"/>
          </a:xfrm>
          <a:prstGeom prst="rect">
            <a:avLst/>
          </a:prstGeom>
        </p:spPr>
      </p:pic>
      <p:pic>
        <p:nvPicPr>
          <p:cNvPr id="73" name="กราฟิก 12" descr="กลุ่มผู้หญิง">
            <a:extLst>
              <a:ext uri="{FF2B5EF4-FFF2-40B4-BE49-F238E27FC236}">
                <a16:creationId xmlns:a16="http://schemas.microsoft.com/office/drawing/2014/main" id="{1AE97F28-F294-EB65-1069-71A3FE18DC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583655" y="4602691"/>
            <a:ext cx="419676" cy="386715"/>
          </a:xfrm>
          <a:prstGeom prst="rect">
            <a:avLst/>
          </a:prstGeom>
        </p:spPr>
      </p:pic>
      <p:pic>
        <p:nvPicPr>
          <p:cNvPr id="74" name="กราฟิก 13" descr="ฟันเฟือง">
            <a:extLst>
              <a:ext uri="{FF2B5EF4-FFF2-40B4-BE49-F238E27FC236}">
                <a16:creationId xmlns:a16="http://schemas.microsoft.com/office/drawing/2014/main" id="{4B6E15D2-EF8F-C9AF-C392-E7F0E48FD73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009358">
            <a:off x="1462166" y="5368883"/>
            <a:ext cx="434453" cy="484856"/>
          </a:xfrm>
          <a:prstGeom prst="rect">
            <a:avLst/>
          </a:prstGeom>
        </p:spPr>
      </p:pic>
      <p:pic>
        <p:nvPicPr>
          <p:cNvPr id="75" name="กราฟิก 6" descr="กราฟแท่งที่มีแนวโน้มเพิ่มขึ้น">
            <a:extLst>
              <a:ext uri="{FF2B5EF4-FFF2-40B4-BE49-F238E27FC236}">
                <a16:creationId xmlns:a16="http://schemas.microsoft.com/office/drawing/2014/main" id="{DB1EC272-6EFA-8B90-1598-AF6AF6565D3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05200" y="6168845"/>
            <a:ext cx="386526" cy="46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80653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641539D-6CEA-D4C4-94C0-4115FC392013}"/>
              </a:ext>
            </a:extLst>
          </p:cNvPr>
          <p:cNvSpPr/>
          <p:nvPr/>
        </p:nvSpPr>
        <p:spPr>
          <a:xfrm>
            <a:off x="0" y="906004"/>
            <a:ext cx="12209286" cy="5859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9683DA9-2D45-9564-AACE-70149A900A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6557030"/>
              </p:ext>
            </p:extLst>
          </p:nvPr>
        </p:nvGraphicFramePr>
        <p:xfrm>
          <a:off x="622235" y="1395409"/>
          <a:ext cx="11048241" cy="733184"/>
        </p:xfrm>
        <a:graphic>
          <a:graphicData uri="http://schemas.openxmlformats.org/drawingml/2006/table">
            <a:tbl>
              <a:tblPr firstRow="1" bandRow="1"/>
              <a:tblGrid>
                <a:gridCol w="36827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827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827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54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kern="1200" dirty="0">
                          <a:solidFill>
                            <a:schemeClr val="dk1"/>
                          </a:solidFill>
                          <a:effectLst/>
                          <a:latin typeface="Prompt" panose="00000500000000000000" pitchFamily="2" charset="-34"/>
                          <a:ea typeface="Tahoma" panose="020B0604030504040204" pitchFamily="34" charset="0"/>
                          <a:cs typeface="Prompt" panose="00000500000000000000" pitchFamily="2" charset="-34"/>
                        </a:rPr>
                        <a:t>เป้าหมายขั้นต้น (50)</a:t>
                      </a:r>
                    </a:p>
                  </a:txBody>
                  <a:tcPr marL="121936" marR="121936" marT="43738" marB="43738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kern="1200" dirty="0">
                          <a:solidFill>
                            <a:schemeClr val="dk1"/>
                          </a:solidFill>
                          <a:effectLst/>
                          <a:latin typeface="Prompt" panose="00000500000000000000" pitchFamily="2" charset="-34"/>
                          <a:ea typeface="Tahoma" panose="020B0604030504040204" pitchFamily="34" charset="0"/>
                          <a:cs typeface="Prompt" panose="00000500000000000000" pitchFamily="2" charset="-34"/>
                        </a:rPr>
                        <a:t>เป้าหมายมาตรฐาน (</a:t>
                      </a: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Prompt" panose="00000500000000000000" pitchFamily="2" charset="-34"/>
                          <a:ea typeface="Tahoma" panose="020B0604030504040204" pitchFamily="34" charset="0"/>
                          <a:cs typeface="Prompt" panose="00000500000000000000" pitchFamily="2" charset="-34"/>
                        </a:rPr>
                        <a:t>75</a:t>
                      </a:r>
                      <a:r>
                        <a:rPr lang="th-TH" sz="1400" b="1" kern="1200" dirty="0">
                          <a:solidFill>
                            <a:schemeClr val="dk1"/>
                          </a:solidFill>
                          <a:effectLst/>
                          <a:latin typeface="Prompt" panose="00000500000000000000" pitchFamily="2" charset="-34"/>
                          <a:ea typeface="Tahoma" panose="020B0604030504040204" pitchFamily="34" charset="0"/>
                          <a:cs typeface="Prompt" panose="00000500000000000000" pitchFamily="2" charset="-34"/>
                        </a:rPr>
                        <a:t>)</a:t>
                      </a:r>
                    </a:p>
                  </a:txBody>
                  <a:tcPr marL="121936" marR="121936" marT="43738" marB="43738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kern="1200" dirty="0">
                          <a:solidFill>
                            <a:schemeClr val="dk1"/>
                          </a:solidFill>
                          <a:effectLst/>
                          <a:latin typeface="Prompt" panose="00000500000000000000" pitchFamily="2" charset="-34"/>
                          <a:ea typeface="Tahoma" panose="020B0604030504040204" pitchFamily="34" charset="0"/>
                          <a:cs typeface="Prompt" panose="00000500000000000000" pitchFamily="2" charset="-34"/>
                        </a:rPr>
                        <a:t>เป้าหมายขั้นสูง (100)</a:t>
                      </a:r>
                    </a:p>
                  </a:txBody>
                  <a:tcPr marL="121936" marR="121936" marT="43738" marB="43738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749">
                <a:tc>
                  <a:txBody>
                    <a:bodyPr/>
                    <a:lstStyle/>
                    <a:p>
                      <a:pPr marL="317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95325" algn="l"/>
                        </a:tabLst>
                      </a:pPr>
                      <a:r>
                        <a:rPr lang="th-TH" sz="1400" dirty="0">
                          <a:effectLst/>
                          <a:latin typeface="Prompt" panose="00000500000000000000" pitchFamily="2" charset="-34"/>
                          <a:ea typeface="Times New Roman" panose="02020603050405020304" pitchFamily="18" charset="0"/>
                          <a:cs typeface="Prompt" panose="00000500000000000000" pitchFamily="2" charset="-34"/>
                        </a:rPr>
                        <a:t>2</a:t>
                      </a:r>
                      <a:r>
                        <a:rPr lang="en-US" sz="1400" dirty="0">
                          <a:effectLst/>
                          <a:latin typeface="Prompt" panose="00000500000000000000" pitchFamily="2" charset="-34"/>
                          <a:ea typeface="Times New Roman" panose="02020603050405020304" pitchFamily="18" charset="0"/>
                          <a:cs typeface="Prompt" panose="00000500000000000000" pitchFamily="2" charset="-34"/>
                        </a:rPr>
                        <a:t>75</a:t>
                      </a:r>
                      <a:endParaRPr lang="th-TH" sz="1400" dirty="0">
                        <a:effectLst/>
                        <a:latin typeface="Prompt" panose="00000500000000000000" pitchFamily="2" charset="-34"/>
                        <a:ea typeface="Times New Roman" panose="02020603050405020304" pitchFamily="18" charset="0"/>
                        <a:cs typeface="Prompt" panose="00000500000000000000" pitchFamily="2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95325" algn="l"/>
                        </a:tabLst>
                      </a:pPr>
                      <a:r>
                        <a:rPr lang="th-TH" sz="1400" dirty="0">
                          <a:effectLst/>
                          <a:latin typeface="Prompt" panose="00000500000000000000" pitchFamily="2" charset="-34"/>
                          <a:ea typeface="Times New Roman" panose="02020603050405020304" pitchFamily="18" charset="0"/>
                          <a:cs typeface="Prompt" panose="00000500000000000000" pitchFamily="2" charset="-34"/>
                        </a:rPr>
                        <a:t>คะแนนปี </a:t>
                      </a:r>
                      <a:r>
                        <a:rPr lang="en-US" sz="1400" dirty="0">
                          <a:effectLst/>
                          <a:latin typeface="Prompt" panose="00000500000000000000" pitchFamily="2" charset="-34"/>
                          <a:ea typeface="Times New Roman" panose="02020603050405020304" pitchFamily="18" charset="0"/>
                          <a:cs typeface="Prompt" panose="00000500000000000000" pitchFamily="2" charset="-34"/>
                        </a:rPr>
                        <a:t>2566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95325" algn="l"/>
                        </a:tabLst>
                      </a:pPr>
                      <a:r>
                        <a:rPr lang="th-TH" sz="1400" dirty="0">
                          <a:effectLst/>
                          <a:latin typeface="Prompt" panose="00000500000000000000" pitchFamily="2" charset="-34"/>
                          <a:ea typeface="Times New Roman" panose="02020603050405020304" pitchFamily="18" charset="0"/>
                          <a:cs typeface="Prompt" panose="00000500000000000000" pitchFamily="2" charset="-34"/>
                        </a:rPr>
                        <a:t>350</a:t>
                      </a:r>
                      <a:r>
                        <a:rPr lang="en-US" sz="1400" dirty="0">
                          <a:effectLst/>
                          <a:latin typeface="Prompt" panose="00000500000000000000" pitchFamily="2" charset="-34"/>
                          <a:ea typeface="Times New Roman" panose="02020603050405020304" pitchFamily="18" charset="0"/>
                          <a:cs typeface="Prompt" panose="00000500000000000000" pitchFamily="2" charset="-34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8EEA0A70-4A45-6613-F934-88AFE40BE403}"/>
              </a:ext>
            </a:extLst>
          </p:cNvPr>
          <p:cNvSpPr/>
          <p:nvPr/>
        </p:nvSpPr>
        <p:spPr>
          <a:xfrm>
            <a:off x="557022" y="1032357"/>
            <a:ext cx="11136074" cy="348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กลุ่มที่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1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: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ส่วนราชการที่มีคะแนนผลการประเมินในปีงบประมาณ พ.ศ.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2566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ต่ำกว่า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350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 คะแนน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rompt" panose="00000500000000000000" pitchFamily="2" charset="-34"/>
              <a:ea typeface="Tahoma" panose="020B0604030504040204" pitchFamily="34" charset="0"/>
              <a:cs typeface="Prompt" panose="00000500000000000000" pitchFamily="2" charset="-34"/>
            </a:endParaRP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5B801834-8125-B6CA-342D-4D1B4D194FCE}"/>
              </a:ext>
            </a:extLst>
          </p:cNvPr>
          <p:cNvSpPr/>
          <p:nvPr/>
        </p:nvSpPr>
        <p:spPr>
          <a:xfrm rot="5400000">
            <a:off x="396202" y="1086437"/>
            <a:ext cx="199073" cy="233723"/>
          </a:xfrm>
          <a:prstGeom prst="triangle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ompt" panose="00000500000000000000" pitchFamily="2" charset="-34"/>
              <a:ea typeface="+mn-ea"/>
              <a:cs typeface="Prompt" panose="00000500000000000000" pitchFamily="2" charset="-34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49F8795D-CC73-18DC-3586-2B50FBB3BF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0344390"/>
              </p:ext>
            </p:extLst>
          </p:nvPr>
        </p:nvGraphicFramePr>
        <p:xfrm>
          <a:off x="644855" y="2791128"/>
          <a:ext cx="11048241" cy="735795"/>
        </p:xfrm>
        <a:graphic>
          <a:graphicData uri="http://schemas.openxmlformats.org/drawingml/2006/table">
            <a:tbl>
              <a:tblPr firstRow="1" bandRow="1"/>
              <a:tblGrid>
                <a:gridCol w="36827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827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827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67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kern="1200" dirty="0">
                          <a:solidFill>
                            <a:schemeClr val="dk1"/>
                          </a:solidFill>
                          <a:effectLst/>
                          <a:latin typeface="Prompt" panose="00000500000000000000" pitchFamily="2" charset="-34"/>
                          <a:ea typeface="Tahoma" panose="020B0604030504040204" pitchFamily="34" charset="0"/>
                          <a:cs typeface="Prompt" panose="00000500000000000000" pitchFamily="2" charset="-34"/>
                        </a:rPr>
                        <a:t>เป้าหมายขั้นต้น (50)</a:t>
                      </a:r>
                    </a:p>
                  </a:txBody>
                  <a:tcPr marL="121936" marR="121936" marT="43738" marB="43738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kern="1200" dirty="0">
                          <a:solidFill>
                            <a:schemeClr val="dk1"/>
                          </a:solidFill>
                          <a:effectLst/>
                          <a:latin typeface="Prompt" panose="00000500000000000000" pitchFamily="2" charset="-34"/>
                          <a:ea typeface="Tahoma" panose="020B0604030504040204" pitchFamily="34" charset="0"/>
                          <a:cs typeface="Prompt" panose="00000500000000000000" pitchFamily="2" charset="-34"/>
                        </a:rPr>
                        <a:t>เป้าหมายมาตรฐาน (</a:t>
                      </a: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Prompt" panose="00000500000000000000" pitchFamily="2" charset="-34"/>
                          <a:ea typeface="Tahoma" panose="020B0604030504040204" pitchFamily="34" charset="0"/>
                          <a:cs typeface="Prompt" panose="00000500000000000000" pitchFamily="2" charset="-34"/>
                        </a:rPr>
                        <a:t>75</a:t>
                      </a:r>
                      <a:r>
                        <a:rPr lang="th-TH" sz="1400" b="1" kern="1200" dirty="0">
                          <a:solidFill>
                            <a:schemeClr val="dk1"/>
                          </a:solidFill>
                          <a:effectLst/>
                          <a:latin typeface="Prompt" panose="00000500000000000000" pitchFamily="2" charset="-34"/>
                          <a:ea typeface="Tahoma" panose="020B0604030504040204" pitchFamily="34" charset="0"/>
                          <a:cs typeface="Prompt" panose="00000500000000000000" pitchFamily="2" charset="-34"/>
                        </a:rPr>
                        <a:t>)</a:t>
                      </a:r>
                    </a:p>
                  </a:txBody>
                  <a:tcPr marL="121936" marR="121936" marT="43738" marB="43738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kern="1200" dirty="0">
                          <a:solidFill>
                            <a:schemeClr val="dk1"/>
                          </a:solidFill>
                          <a:effectLst/>
                          <a:latin typeface="Prompt" panose="00000500000000000000" pitchFamily="2" charset="-34"/>
                          <a:ea typeface="Tahoma" panose="020B0604030504040204" pitchFamily="34" charset="0"/>
                          <a:cs typeface="Prompt" panose="00000500000000000000" pitchFamily="2" charset="-34"/>
                        </a:rPr>
                        <a:t>เป้าหมายขั้นสูง (100)</a:t>
                      </a:r>
                    </a:p>
                  </a:txBody>
                  <a:tcPr marL="121936" marR="121936" marT="43738" marB="43738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095">
                <a:tc>
                  <a:txBody>
                    <a:bodyPr/>
                    <a:lstStyle/>
                    <a:p>
                      <a:pPr marL="317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95325" algn="l"/>
                        </a:tabLst>
                      </a:pPr>
                      <a:r>
                        <a:rPr lang="th-TH" sz="1400" dirty="0">
                          <a:effectLst/>
                          <a:latin typeface="Prompt" panose="00000500000000000000" pitchFamily="2" charset="-34"/>
                          <a:ea typeface="Times New Roman" panose="02020603050405020304" pitchFamily="18" charset="0"/>
                          <a:cs typeface="Prompt" panose="00000500000000000000" pitchFamily="2" charset="-34"/>
                        </a:rPr>
                        <a:t>3</a:t>
                      </a:r>
                      <a:r>
                        <a:rPr lang="en-US" sz="1400" dirty="0">
                          <a:effectLst/>
                          <a:latin typeface="Prompt" panose="00000500000000000000" pitchFamily="2" charset="-34"/>
                          <a:ea typeface="Times New Roman" panose="02020603050405020304" pitchFamily="18" charset="0"/>
                          <a:cs typeface="Prompt" panose="00000500000000000000" pitchFamily="2" charset="-34"/>
                        </a:rPr>
                        <a:t>50</a:t>
                      </a:r>
                      <a:endParaRPr lang="th-TH" sz="1400" dirty="0">
                        <a:effectLst/>
                        <a:latin typeface="Prompt" panose="00000500000000000000" pitchFamily="2" charset="-34"/>
                        <a:ea typeface="Times New Roman" panose="02020603050405020304" pitchFamily="18" charset="0"/>
                        <a:cs typeface="Prompt" panose="00000500000000000000" pitchFamily="2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95325" algn="l"/>
                        </a:tabLst>
                      </a:pPr>
                      <a:r>
                        <a:rPr lang="th-TH" sz="1400" dirty="0">
                          <a:effectLst/>
                          <a:latin typeface="Prompt" panose="00000500000000000000" pitchFamily="2" charset="-34"/>
                          <a:ea typeface="Times New Roman" panose="02020603050405020304" pitchFamily="18" charset="0"/>
                          <a:cs typeface="Prompt" panose="00000500000000000000" pitchFamily="2" charset="-34"/>
                        </a:rPr>
                        <a:t>คะแนนปี </a:t>
                      </a:r>
                      <a:r>
                        <a:rPr lang="en-US" sz="1400" dirty="0">
                          <a:effectLst/>
                          <a:latin typeface="Prompt" panose="00000500000000000000" pitchFamily="2" charset="-34"/>
                          <a:ea typeface="Times New Roman" panose="02020603050405020304" pitchFamily="18" charset="0"/>
                          <a:cs typeface="Prompt" panose="00000500000000000000" pitchFamily="2" charset="-34"/>
                        </a:rPr>
                        <a:t>25</a:t>
                      </a:r>
                      <a:r>
                        <a:rPr lang="th-TH" sz="1400" dirty="0">
                          <a:effectLst/>
                          <a:latin typeface="Prompt" panose="00000500000000000000" pitchFamily="2" charset="-34"/>
                          <a:ea typeface="Times New Roman" panose="02020603050405020304" pitchFamily="18" charset="0"/>
                          <a:cs typeface="Prompt" panose="00000500000000000000" pitchFamily="2" charset="-34"/>
                        </a:rPr>
                        <a:t>6</a:t>
                      </a:r>
                      <a:r>
                        <a:rPr lang="en-US" sz="1400" dirty="0">
                          <a:effectLst/>
                          <a:latin typeface="Prompt" panose="00000500000000000000" pitchFamily="2" charset="-34"/>
                          <a:ea typeface="Times New Roman" panose="02020603050405020304" pitchFamily="18" charset="0"/>
                          <a:cs typeface="Prompt" panose="00000500000000000000" pitchFamily="2" charset="-34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95325" algn="l"/>
                        </a:tabLst>
                        <a:defRPr/>
                      </a:pPr>
                      <a:r>
                        <a:rPr lang="th-TH" sz="1400" dirty="0">
                          <a:effectLst/>
                          <a:latin typeface="Prompt" panose="00000500000000000000" pitchFamily="2" charset="-34"/>
                          <a:ea typeface="Times New Roman" panose="02020603050405020304" pitchFamily="18" charset="0"/>
                          <a:cs typeface="Prompt" panose="00000500000000000000" pitchFamily="2" charset="-34"/>
                        </a:rPr>
                        <a:t>คะแนนปี </a:t>
                      </a:r>
                      <a:r>
                        <a:rPr lang="en-US" sz="1400" dirty="0">
                          <a:effectLst/>
                          <a:latin typeface="Prompt" panose="00000500000000000000" pitchFamily="2" charset="-34"/>
                          <a:ea typeface="Times New Roman" panose="02020603050405020304" pitchFamily="18" charset="0"/>
                          <a:cs typeface="Prompt" panose="00000500000000000000" pitchFamily="2" charset="-34"/>
                        </a:rPr>
                        <a:t>25</a:t>
                      </a:r>
                      <a:r>
                        <a:rPr lang="th-TH" sz="1400" dirty="0">
                          <a:effectLst/>
                          <a:latin typeface="Prompt" panose="00000500000000000000" pitchFamily="2" charset="-34"/>
                          <a:ea typeface="Times New Roman" panose="02020603050405020304" pitchFamily="18" charset="0"/>
                          <a:cs typeface="Prompt" panose="00000500000000000000" pitchFamily="2" charset="-34"/>
                        </a:rPr>
                        <a:t>6</a:t>
                      </a:r>
                      <a:r>
                        <a:rPr lang="en-US" sz="1400" dirty="0">
                          <a:effectLst/>
                          <a:latin typeface="Prompt" panose="00000500000000000000" pitchFamily="2" charset="-34"/>
                          <a:ea typeface="Times New Roman" panose="02020603050405020304" pitchFamily="18" charset="0"/>
                          <a:cs typeface="Prompt" panose="00000500000000000000" pitchFamily="2" charset="-34"/>
                        </a:rPr>
                        <a:t>6</a:t>
                      </a:r>
                      <a:r>
                        <a:rPr lang="th-TH" sz="1400" dirty="0">
                          <a:effectLst/>
                          <a:latin typeface="Prompt" panose="00000500000000000000" pitchFamily="2" charset="-34"/>
                          <a:ea typeface="Times New Roman" panose="02020603050405020304" pitchFamily="18" charset="0"/>
                          <a:cs typeface="Prompt" panose="00000500000000000000" pitchFamily="2" charset="-34"/>
                        </a:rPr>
                        <a:t> + </a:t>
                      </a:r>
                      <a:r>
                        <a:rPr lang="en-US" sz="1400" b="1" dirty="0">
                          <a:effectLst/>
                          <a:latin typeface="Prompt" panose="00000500000000000000" pitchFamily="2" charset="-34"/>
                          <a:ea typeface="Times New Roman" panose="02020603050405020304" pitchFamily="18" charset="0"/>
                          <a:cs typeface="Prompt" panose="00000500000000000000" pitchFamily="2" charset="-34"/>
                        </a:rPr>
                        <a:t>10</a:t>
                      </a:r>
                      <a:r>
                        <a:rPr lang="th-TH" sz="1400" b="1" dirty="0">
                          <a:effectLst/>
                          <a:latin typeface="Prompt" panose="00000500000000000000" pitchFamily="2" charset="-34"/>
                          <a:ea typeface="Times New Roman" panose="02020603050405020304" pitchFamily="18" charset="0"/>
                          <a:cs typeface="Prompt" panose="00000500000000000000" pitchFamily="2" charset="-34"/>
                        </a:rPr>
                        <a:t> </a:t>
                      </a:r>
                      <a:r>
                        <a:rPr lang="en-US" sz="1400" b="1" dirty="0">
                          <a:effectLst/>
                          <a:latin typeface="Prompt" panose="00000500000000000000" pitchFamily="2" charset="-34"/>
                          <a:ea typeface="Times New Roman" panose="02020603050405020304" pitchFamily="18" charset="0"/>
                          <a:cs typeface="Prompt" panose="00000500000000000000" pitchFamily="2" charset="-34"/>
                        </a:rPr>
                        <a:t>%</a:t>
                      </a:r>
                      <a:r>
                        <a:rPr lang="th-TH" sz="1400" b="1" dirty="0">
                          <a:effectLst/>
                          <a:latin typeface="Prompt" panose="00000500000000000000" pitchFamily="2" charset="-34"/>
                          <a:ea typeface="Times New Roman" panose="02020603050405020304" pitchFamily="18" charset="0"/>
                          <a:cs typeface="Prompt" panose="00000500000000000000" pitchFamily="2" charset="-34"/>
                        </a:rPr>
                        <a:t> </a:t>
                      </a:r>
                      <a:endParaRPr lang="en-US" sz="1400" dirty="0">
                        <a:effectLst/>
                        <a:latin typeface="Prompt" panose="00000500000000000000" pitchFamily="2" charset="-34"/>
                        <a:ea typeface="Times New Roman" panose="02020603050405020304" pitchFamily="18" charset="0"/>
                        <a:cs typeface="Prompt" panose="000005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830F7F8-1D85-3F27-5F3F-80BA280938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3169260"/>
              </p:ext>
            </p:extLst>
          </p:nvPr>
        </p:nvGraphicFramePr>
        <p:xfrm>
          <a:off x="685734" y="4198953"/>
          <a:ext cx="11048241" cy="754047"/>
        </p:xfrm>
        <a:graphic>
          <a:graphicData uri="http://schemas.openxmlformats.org/drawingml/2006/table">
            <a:tbl>
              <a:tblPr firstRow="1" bandRow="1"/>
              <a:tblGrid>
                <a:gridCol w="36827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827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827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5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kern="1200" dirty="0">
                          <a:solidFill>
                            <a:schemeClr val="dk1"/>
                          </a:solidFill>
                          <a:effectLst/>
                          <a:latin typeface="Prompt" panose="00000500000000000000" pitchFamily="2" charset="-34"/>
                          <a:ea typeface="Tahoma" panose="020B0604030504040204" pitchFamily="34" charset="0"/>
                          <a:cs typeface="Prompt" panose="00000500000000000000" pitchFamily="2" charset="-34"/>
                        </a:rPr>
                        <a:t>เป้าหมายขั้นต้น (50)</a:t>
                      </a:r>
                    </a:p>
                  </a:txBody>
                  <a:tcPr marL="121936" marR="121936" marT="43738" marB="43738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kern="1200" dirty="0">
                          <a:solidFill>
                            <a:schemeClr val="dk1"/>
                          </a:solidFill>
                          <a:effectLst/>
                          <a:latin typeface="Prompt" panose="00000500000000000000" pitchFamily="2" charset="-34"/>
                          <a:ea typeface="Tahoma" panose="020B0604030504040204" pitchFamily="34" charset="0"/>
                          <a:cs typeface="Prompt" panose="00000500000000000000" pitchFamily="2" charset="-34"/>
                        </a:rPr>
                        <a:t>เป้าหมายมาตรฐาน (</a:t>
                      </a: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Prompt" panose="00000500000000000000" pitchFamily="2" charset="-34"/>
                          <a:ea typeface="Tahoma" panose="020B0604030504040204" pitchFamily="34" charset="0"/>
                          <a:cs typeface="Prompt" panose="00000500000000000000" pitchFamily="2" charset="-34"/>
                        </a:rPr>
                        <a:t>75</a:t>
                      </a:r>
                      <a:r>
                        <a:rPr lang="th-TH" sz="1400" b="1" kern="1200" dirty="0">
                          <a:solidFill>
                            <a:schemeClr val="dk1"/>
                          </a:solidFill>
                          <a:effectLst/>
                          <a:latin typeface="Prompt" panose="00000500000000000000" pitchFamily="2" charset="-34"/>
                          <a:ea typeface="Tahoma" panose="020B0604030504040204" pitchFamily="34" charset="0"/>
                          <a:cs typeface="Prompt" panose="00000500000000000000" pitchFamily="2" charset="-34"/>
                        </a:rPr>
                        <a:t>)</a:t>
                      </a:r>
                    </a:p>
                  </a:txBody>
                  <a:tcPr marL="121936" marR="121936" marT="43738" marB="43738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kern="1200" dirty="0">
                          <a:solidFill>
                            <a:schemeClr val="dk1"/>
                          </a:solidFill>
                          <a:effectLst/>
                          <a:latin typeface="Prompt" panose="00000500000000000000" pitchFamily="2" charset="-34"/>
                          <a:ea typeface="Tahoma" panose="020B0604030504040204" pitchFamily="34" charset="0"/>
                          <a:cs typeface="Prompt" panose="00000500000000000000" pitchFamily="2" charset="-34"/>
                        </a:rPr>
                        <a:t>เป้าหมายขั้นสูง (100)</a:t>
                      </a:r>
                    </a:p>
                  </a:txBody>
                  <a:tcPr marL="121936" marR="121936" marT="43738" marB="43738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498">
                <a:tc>
                  <a:txBody>
                    <a:bodyPr/>
                    <a:lstStyle/>
                    <a:p>
                      <a:pPr marL="3175"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tabLst>
                          <a:tab pos="695325" algn="l"/>
                        </a:tabLst>
                      </a:pPr>
                      <a:r>
                        <a:rPr lang="en-US" sz="1400" dirty="0">
                          <a:effectLst/>
                          <a:latin typeface="Prompt" panose="00000500000000000000" pitchFamily="2" charset="-34"/>
                          <a:ea typeface="Times New Roman" panose="02020603050405020304" pitchFamily="18" charset="0"/>
                          <a:cs typeface="Prompt" panose="00000500000000000000" pitchFamily="2" charset="-34"/>
                        </a:rPr>
                        <a:t>400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>
                          <a:tab pos="695325" algn="l"/>
                        </a:tabLst>
                        <a:defRPr/>
                      </a:pPr>
                      <a:r>
                        <a:rPr lang="th-TH" sz="1400" dirty="0">
                          <a:effectLst/>
                          <a:latin typeface="Prompt" panose="00000500000000000000" pitchFamily="2" charset="-34"/>
                          <a:ea typeface="Times New Roman" panose="02020603050405020304" pitchFamily="18" charset="0"/>
                          <a:cs typeface="Prompt" panose="00000500000000000000" pitchFamily="2" charset="-34"/>
                        </a:rPr>
                        <a:t>คะแนนปี </a:t>
                      </a:r>
                      <a:r>
                        <a:rPr lang="en-US" sz="1400" dirty="0">
                          <a:effectLst/>
                          <a:latin typeface="Prompt" panose="00000500000000000000" pitchFamily="2" charset="-34"/>
                          <a:ea typeface="Times New Roman" panose="02020603050405020304" pitchFamily="18" charset="0"/>
                          <a:cs typeface="Prompt" panose="00000500000000000000" pitchFamily="2" charset="-34"/>
                        </a:rPr>
                        <a:t>25</a:t>
                      </a:r>
                      <a:r>
                        <a:rPr lang="th-TH" sz="1400" dirty="0">
                          <a:effectLst/>
                          <a:latin typeface="Prompt" panose="00000500000000000000" pitchFamily="2" charset="-34"/>
                          <a:ea typeface="Times New Roman" panose="02020603050405020304" pitchFamily="18" charset="0"/>
                          <a:cs typeface="Prompt" panose="00000500000000000000" pitchFamily="2" charset="-34"/>
                        </a:rPr>
                        <a:t>6</a:t>
                      </a:r>
                      <a:r>
                        <a:rPr lang="en-US" sz="1400" dirty="0">
                          <a:effectLst/>
                          <a:latin typeface="Prompt" panose="00000500000000000000" pitchFamily="2" charset="-34"/>
                          <a:ea typeface="Times New Roman" panose="02020603050405020304" pitchFamily="18" charset="0"/>
                          <a:cs typeface="Prompt" panose="00000500000000000000" pitchFamily="2" charset="-34"/>
                        </a:rPr>
                        <a:t>6</a:t>
                      </a:r>
                      <a:endParaRPr lang="th-TH" sz="1400" dirty="0">
                        <a:effectLst/>
                        <a:latin typeface="Prompt" panose="00000500000000000000" pitchFamily="2" charset="-34"/>
                        <a:ea typeface="Times New Roman" panose="02020603050405020304" pitchFamily="18" charset="0"/>
                        <a:cs typeface="Prompt" panose="000005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95325" algn="l"/>
                        </a:tabLst>
                        <a:defRPr/>
                      </a:pPr>
                      <a:r>
                        <a:rPr lang="th-TH" sz="1400" dirty="0">
                          <a:effectLst/>
                          <a:latin typeface="Prompt" panose="00000500000000000000" pitchFamily="2" charset="-34"/>
                          <a:ea typeface="Times New Roman" panose="02020603050405020304" pitchFamily="18" charset="0"/>
                          <a:cs typeface="Prompt" panose="00000500000000000000" pitchFamily="2" charset="-34"/>
                        </a:rPr>
                        <a:t>คะแนนปี </a:t>
                      </a:r>
                      <a:r>
                        <a:rPr lang="en-US" sz="1400" dirty="0">
                          <a:effectLst/>
                          <a:latin typeface="Prompt" panose="00000500000000000000" pitchFamily="2" charset="-34"/>
                          <a:ea typeface="Times New Roman" panose="02020603050405020304" pitchFamily="18" charset="0"/>
                          <a:cs typeface="Prompt" panose="00000500000000000000" pitchFamily="2" charset="-34"/>
                        </a:rPr>
                        <a:t>25</a:t>
                      </a:r>
                      <a:r>
                        <a:rPr lang="th-TH" sz="1400" dirty="0">
                          <a:effectLst/>
                          <a:latin typeface="Prompt" panose="00000500000000000000" pitchFamily="2" charset="-34"/>
                          <a:ea typeface="Times New Roman" panose="02020603050405020304" pitchFamily="18" charset="0"/>
                          <a:cs typeface="Prompt" panose="00000500000000000000" pitchFamily="2" charset="-34"/>
                        </a:rPr>
                        <a:t>6</a:t>
                      </a:r>
                      <a:r>
                        <a:rPr lang="en-US" sz="1400" dirty="0">
                          <a:effectLst/>
                          <a:latin typeface="Prompt" panose="00000500000000000000" pitchFamily="2" charset="-34"/>
                          <a:ea typeface="Times New Roman" panose="02020603050405020304" pitchFamily="18" charset="0"/>
                          <a:cs typeface="Prompt" panose="00000500000000000000" pitchFamily="2" charset="-34"/>
                        </a:rPr>
                        <a:t>6</a:t>
                      </a:r>
                      <a:r>
                        <a:rPr lang="th-TH" sz="1400" dirty="0">
                          <a:effectLst/>
                          <a:latin typeface="Prompt" panose="00000500000000000000" pitchFamily="2" charset="-34"/>
                          <a:ea typeface="Times New Roman" panose="02020603050405020304" pitchFamily="18" charset="0"/>
                          <a:cs typeface="Prompt" panose="00000500000000000000" pitchFamily="2" charset="-34"/>
                        </a:rPr>
                        <a:t> + </a:t>
                      </a:r>
                      <a:r>
                        <a:rPr lang="en-US" sz="1400" b="1" dirty="0">
                          <a:effectLst/>
                          <a:latin typeface="Prompt" panose="00000500000000000000" pitchFamily="2" charset="-34"/>
                          <a:ea typeface="Times New Roman" panose="02020603050405020304" pitchFamily="18" charset="0"/>
                          <a:cs typeface="Prompt" panose="00000500000000000000" pitchFamily="2" charset="-34"/>
                        </a:rPr>
                        <a:t>2</a:t>
                      </a:r>
                      <a:r>
                        <a:rPr lang="th-TH" sz="1400" b="1" dirty="0">
                          <a:effectLst/>
                          <a:latin typeface="Prompt" panose="00000500000000000000" pitchFamily="2" charset="-34"/>
                          <a:ea typeface="Times New Roman" panose="02020603050405020304" pitchFamily="18" charset="0"/>
                          <a:cs typeface="Prompt" panose="00000500000000000000" pitchFamily="2" charset="-34"/>
                        </a:rPr>
                        <a:t> </a:t>
                      </a:r>
                      <a:r>
                        <a:rPr lang="en-US" sz="1400" b="1" dirty="0">
                          <a:effectLst/>
                          <a:latin typeface="Prompt" panose="00000500000000000000" pitchFamily="2" charset="-34"/>
                          <a:ea typeface="Times New Roman" panose="02020603050405020304" pitchFamily="18" charset="0"/>
                          <a:cs typeface="Prompt" panose="00000500000000000000" pitchFamily="2" charset="-34"/>
                        </a:rPr>
                        <a:t>%</a:t>
                      </a:r>
                      <a:endParaRPr lang="th-TH" sz="1400" b="1" dirty="0">
                        <a:effectLst/>
                        <a:latin typeface="Prompt" panose="00000500000000000000" pitchFamily="2" charset="-34"/>
                        <a:ea typeface="Times New Roman" panose="02020603050405020304" pitchFamily="18" charset="0"/>
                        <a:cs typeface="Prompt" panose="000005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3CE8D7A6-EDA5-6477-2E8B-695F752295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7634628"/>
              </p:ext>
            </p:extLst>
          </p:nvPr>
        </p:nvGraphicFramePr>
        <p:xfrm>
          <a:off x="612600" y="5719636"/>
          <a:ext cx="11048241" cy="742457"/>
        </p:xfrm>
        <a:graphic>
          <a:graphicData uri="http://schemas.openxmlformats.org/drawingml/2006/table">
            <a:tbl>
              <a:tblPr firstRow="1" bandRow="1"/>
              <a:tblGrid>
                <a:gridCol w="36827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827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827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879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kern="1200" dirty="0">
                          <a:solidFill>
                            <a:schemeClr val="dk1"/>
                          </a:solidFill>
                          <a:effectLst/>
                          <a:latin typeface="Prompt" panose="00000500000000000000" pitchFamily="2" charset="-34"/>
                          <a:ea typeface="Tahoma" panose="020B0604030504040204" pitchFamily="34" charset="0"/>
                          <a:cs typeface="Prompt" panose="00000500000000000000" pitchFamily="2" charset="-34"/>
                        </a:rPr>
                        <a:t>เป้าหมายขั้นต้น (50)</a:t>
                      </a:r>
                    </a:p>
                  </a:txBody>
                  <a:tcPr marL="121936" marR="121936" marT="43738" marB="43738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kern="1200" dirty="0">
                          <a:solidFill>
                            <a:schemeClr val="dk1"/>
                          </a:solidFill>
                          <a:effectLst/>
                          <a:latin typeface="Prompt" panose="00000500000000000000" pitchFamily="2" charset="-34"/>
                          <a:ea typeface="Tahoma" panose="020B0604030504040204" pitchFamily="34" charset="0"/>
                          <a:cs typeface="Prompt" panose="00000500000000000000" pitchFamily="2" charset="-34"/>
                        </a:rPr>
                        <a:t>เป้าหมายมาตรฐาน (</a:t>
                      </a:r>
                      <a:r>
                        <a:rPr lang="en-US" sz="1400" b="1" kern="1200" dirty="0">
                          <a:solidFill>
                            <a:schemeClr val="dk1"/>
                          </a:solidFill>
                          <a:effectLst/>
                          <a:latin typeface="Prompt" panose="00000500000000000000" pitchFamily="2" charset="-34"/>
                          <a:ea typeface="Tahoma" panose="020B0604030504040204" pitchFamily="34" charset="0"/>
                          <a:cs typeface="Prompt" panose="00000500000000000000" pitchFamily="2" charset="-34"/>
                        </a:rPr>
                        <a:t>75</a:t>
                      </a:r>
                      <a:r>
                        <a:rPr lang="th-TH" sz="1400" b="1" kern="1200" dirty="0">
                          <a:solidFill>
                            <a:schemeClr val="dk1"/>
                          </a:solidFill>
                          <a:effectLst/>
                          <a:latin typeface="Prompt" panose="00000500000000000000" pitchFamily="2" charset="-34"/>
                          <a:ea typeface="Tahoma" panose="020B0604030504040204" pitchFamily="34" charset="0"/>
                          <a:cs typeface="Prompt" panose="00000500000000000000" pitchFamily="2" charset="-34"/>
                        </a:rPr>
                        <a:t>)</a:t>
                      </a:r>
                    </a:p>
                  </a:txBody>
                  <a:tcPr marL="121936" marR="121936" marT="43738" marB="43738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kern="1200" dirty="0">
                          <a:solidFill>
                            <a:schemeClr val="dk1"/>
                          </a:solidFill>
                          <a:effectLst/>
                          <a:latin typeface="Prompt" panose="00000500000000000000" pitchFamily="2" charset="-34"/>
                          <a:ea typeface="Tahoma" panose="020B0604030504040204" pitchFamily="34" charset="0"/>
                          <a:cs typeface="Prompt" panose="00000500000000000000" pitchFamily="2" charset="-34"/>
                        </a:rPr>
                        <a:t>เป้าหมายขั้นสูง (100)</a:t>
                      </a:r>
                    </a:p>
                  </a:txBody>
                  <a:tcPr marL="121936" marR="121936" marT="43738" marB="43738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65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95325" algn="l"/>
                        </a:tabLst>
                        <a:defRPr/>
                      </a:pPr>
                      <a:r>
                        <a:rPr lang="en-US" sz="1400" dirty="0">
                          <a:effectLst/>
                          <a:latin typeface="Prompt" panose="00000500000000000000" pitchFamily="2" charset="-34"/>
                          <a:ea typeface="Times New Roman" panose="02020603050405020304" pitchFamily="18" charset="0"/>
                          <a:cs typeface="Prompt" panose="00000500000000000000" pitchFamily="2" charset="-34"/>
                        </a:rPr>
                        <a:t>445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95325" algn="l"/>
                        </a:tabLst>
                        <a:defRPr/>
                      </a:pPr>
                      <a:r>
                        <a:rPr lang="en-US" sz="1400" dirty="0">
                          <a:effectLst/>
                          <a:latin typeface="Prompt" panose="00000500000000000000" pitchFamily="2" charset="-34"/>
                          <a:ea typeface="Times New Roman" panose="02020603050405020304" pitchFamily="18" charset="0"/>
                          <a:cs typeface="Prompt" panose="00000500000000000000" pitchFamily="2" charset="-34"/>
                        </a:rPr>
                        <a:t>(</a:t>
                      </a:r>
                      <a:r>
                        <a:rPr lang="th-TH" sz="1400" dirty="0">
                          <a:effectLst/>
                          <a:latin typeface="Prompt" panose="00000500000000000000" pitchFamily="2" charset="-34"/>
                          <a:ea typeface="Times New Roman" panose="02020603050405020304" pitchFamily="18" charset="0"/>
                          <a:cs typeface="Prompt" panose="00000500000000000000" pitchFamily="2" charset="-34"/>
                        </a:rPr>
                        <a:t>คะแนนปี </a:t>
                      </a:r>
                      <a:r>
                        <a:rPr lang="en-US" sz="1400" dirty="0">
                          <a:effectLst/>
                          <a:latin typeface="Prompt" panose="00000500000000000000" pitchFamily="2" charset="-34"/>
                          <a:ea typeface="Times New Roman" panose="02020603050405020304" pitchFamily="18" charset="0"/>
                          <a:cs typeface="Prompt" panose="00000500000000000000" pitchFamily="2" charset="-34"/>
                        </a:rPr>
                        <a:t>2566 + 445)/2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95325" algn="l"/>
                        </a:tabLst>
                        <a:defRPr/>
                      </a:pPr>
                      <a:r>
                        <a:rPr lang="th-TH" sz="1400" dirty="0">
                          <a:effectLst/>
                          <a:latin typeface="Prompt" panose="00000500000000000000" pitchFamily="2" charset="-34"/>
                          <a:ea typeface="Times New Roman" panose="02020603050405020304" pitchFamily="18" charset="0"/>
                          <a:cs typeface="Prompt" panose="00000500000000000000" pitchFamily="2" charset="-34"/>
                        </a:rPr>
                        <a:t>คะแนนปี </a:t>
                      </a:r>
                      <a:r>
                        <a:rPr lang="en-US" sz="1400" dirty="0">
                          <a:effectLst/>
                          <a:latin typeface="Prompt" panose="00000500000000000000" pitchFamily="2" charset="-34"/>
                          <a:ea typeface="Times New Roman" panose="02020603050405020304" pitchFamily="18" charset="0"/>
                          <a:cs typeface="Prompt" panose="00000500000000000000" pitchFamily="2" charset="-34"/>
                        </a:rPr>
                        <a:t>25</a:t>
                      </a:r>
                      <a:r>
                        <a:rPr lang="th-TH" sz="1400" dirty="0">
                          <a:effectLst/>
                          <a:latin typeface="Prompt" panose="00000500000000000000" pitchFamily="2" charset="-34"/>
                          <a:ea typeface="Times New Roman" panose="02020603050405020304" pitchFamily="18" charset="0"/>
                          <a:cs typeface="Prompt" panose="00000500000000000000" pitchFamily="2" charset="-34"/>
                        </a:rPr>
                        <a:t>6</a:t>
                      </a:r>
                      <a:r>
                        <a:rPr lang="en-US" sz="1400" dirty="0">
                          <a:effectLst/>
                          <a:latin typeface="Prompt" panose="00000500000000000000" pitchFamily="2" charset="-34"/>
                          <a:ea typeface="Times New Roman" panose="02020603050405020304" pitchFamily="18" charset="0"/>
                          <a:cs typeface="Prompt" panose="00000500000000000000" pitchFamily="2" charset="-34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6CDC673A-F178-A345-69E4-3F888ECDD87C}"/>
              </a:ext>
            </a:extLst>
          </p:cNvPr>
          <p:cNvSpPr/>
          <p:nvPr/>
        </p:nvSpPr>
        <p:spPr>
          <a:xfrm>
            <a:off x="579642" y="2409179"/>
            <a:ext cx="11136074" cy="348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กลุ่มที่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2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: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ส่วนราชการที่มีคะแนนผลการประเมินในปีงบประมาณ พ.ศ.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2566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ตั้งแต่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3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5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0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แต่น้อยกว่า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400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คะแนน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rompt" panose="00000500000000000000" pitchFamily="2" charset="-34"/>
              <a:ea typeface="Tahoma" panose="020B0604030504040204" pitchFamily="34" charset="0"/>
              <a:cs typeface="Prompt" panose="00000500000000000000" pitchFamily="2" charset="-34"/>
            </a:endParaRPr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77232D0B-FF10-65DA-6D22-BF7F7AC22B52}"/>
              </a:ext>
            </a:extLst>
          </p:cNvPr>
          <p:cNvSpPr/>
          <p:nvPr/>
        </p:nvSpPr>
        <p:spPr>
          <a:xfrm rot="5400000">
            <a:off x="418822" y="2463259"/>
            <a:ext cx="199073" cy="233723"/>
          </a:xfrm>
          <a:prstGeom prst="triangle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ompt" panose="00000500000000000000" pitchFamily="2" charset="-34"/>
              <a:ea typeface="+mn-ea"/>
              <a:cs typeface="Prompt" panose="00000500000000000000" pitchFamily="2" charset="-3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9642C93-3CB1-E6B5-F36D-0C5CAF7C0067}"/>
              </a:ext>
            </a:extLst>
          </p:cNvPr>
          <p:cNvSpPr/>
          <p:nvPr/>
        </p:nvSpPr>
        <p:spPr>
          <a:xfrm>
            <a:off x="620522" y="3819568"/>
            <a:ext cx="11136074" cy="348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กลุ่มที่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3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: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ส่วนราชการที่มีคะแนนผลการประเมินในปีงบประมาณ พ.ศ.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2566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ตั้งแต่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400 - 450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คะแนน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rompt" panose="00000500000000000000" pitchFamily="2" charset="-34"/>
              <a:ea typeface="Tahoma" panose="020B0604030504040204" pitchFamily="34" charset="0"/>
              <a:cs typeface="Prompt" panose="00000500000000000000" pitchFamily="2" charset="-34"/>
            </a:endParaRP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C3019C06-DAC6-80C8-928F-1FE9C7587229}"/>
              </a:ext>
            </a:extLst>
          </p:cNvPr>
          <p:cNvSpPr/>
          <p:nvPr/>
        </p:nvSpPr>
        <p:spPr>
          <a:xfrm rot="5400000">
            <a:off x="459702" y="3873648"/>
            <a:ext cx="199073" cy="233723"/>
          </a:xfrm>
          <a:prstGeom prst="triangle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ompt" panose="00000500000000000000" pitchFamily="2" charset="-34"/>
              <a:ea typeface="+mn-ea"/>
              <a:cs typeface="Prompt" panose="00000500000000000000" pitchFamily="2" charset="-3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DAE7582-A987-9097-6A3A-73FF429B96EB}"/>
              </a:ext>
            </a:extLst>
          </p:cNvPr>
          <p:cNvSpPr/>
          <p:nvPr/>
        </p:nvSpPr>
        <p:spPr>
          <a:xfrm>
            <a:off x="610602" y="5313772"/>
            <a:ext cx="11136074" cy="348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กลุ่มที่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4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: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ส่วนราชการที่มีคะแนนผลการประเมินในปีงบประมาณ พ.ศ.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2566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มากกว่า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 450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rompt" panose="00000500000000000000" pitchFamily="2" charset="-34"/>
                <a:ea typeface="Tahoma" panose="020B0604030504040204" pitchFamily="34" charset="0"/>
                <a:cs typeface="Prompt" panose="00000500000000000000" pitchFamily="2" charset="-34"/>
              </a:rPr>
              <a:t>คะแนน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rompt" panose="00000500000000000000" pitchFamily="2" charset="-34"/>
              <a:ea typeface="Tahoma" panose="020B0604030504040204" pitchFamily="34" charset="0"/>
              <a:cs typeface="Prompt" panose="00000500000000000000" pitchFamily="2" charset="-34"/>
            </a:endParaRPr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73BE15CD-224E-8F12-BA5C-EF4DCFD4C354}"/>
              </a:ext>
            </a:extLst>
          </p:cNvPr>
          <p:cNvSpPr/>
          <p:nvPr/>
        </p:nvSpPr>
        <p:spPr>
          <a:xfrm rot="5400000">
            <a:off x="459702" y="5357923"/>
            <a:ext cx="199073" cy="233723"/>
          </a:xfrm>
          <a:prstGeom prst="triangle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ompt" panose="00000500000000000000" pitchFamily="2" charset="-34"/>
              <a:ea typeface="+mn-ea"/>
              <a:cs typeface="Prompt" panose="00000500000000000000" pitchFamily="2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AECF1D-D6B9-512E-F7D2-02EE29141233}"/>
              </a:ext>
            </a:extLst>
          </p:cNvPr>
          <p:cNvSpPr txBox="1"/>
          <p:nvPr/>
        </p:nvSpPr>
        <p:spPr>
          <a:xfrm>
            <a:off x="442377" y="250014"/>
            <a:ext cx="10779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การกำหนดเกณฑ์การประเมินตัวชี้วัด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PMQA 4.0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ประจำปีงบประมาณ พ.ศ. 256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9928CBD-935E-28C6-F2BE-E4DCA438AF3D}"/>
              </a:ext>
            </a:extLst>
          </p:cNvPr>
          <p:cNvCxnSpPr>
            <a:cxnSpLocks/>
          </p:cNvCxnSpPr>
          <p:nvPr/>
        </p:nvCxnSpPr>
        <p:spPr>
          <a:xfrm>
            <a:off x="298446" y="2296600"/>
            <a:ext cx="1157786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5255751-DB32-3933-CCA5-6BBC3269169B}"/>
              </a:ext>
            </a:extLst>
          </p:cNvPr>
          <p:cNvCxnSpPr>
            <a:cxnSpLocks/>
          </p:cNvCxnSpPr>
          <p:nvPr/>
        </p:nvCxnSpPr>
        <p:spPr>
          <a:xfrm>
            <a:off x="288922" y="3715868"/>
            <a:ext cx="1157786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5AF0DE6-C2DF-87D8-482F-93CA11813944}"/>
              </a:ext>
            </a:extLst>
          </p:cNvPr>
          <p:cNvCxnSpPr>
            <a:cxnSpLocks/>
          </p:cNvCxnSpPr>
          <p:nvPr/>
        </p:nvCxnSpPr>
        <p:spPr>
          <a:xfrm>
            <a:off x="288922" y="5185832"/>
            <a:ext cx="1157786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69F8E0-464E-AD04-A693-269262A0B4F9}"/>
              </a:ext>
            </a:extLst>
          </p:cNvPr>
          <p:cNvSpPr txBox="1">
            <a:spLocks/>
          </p:cNvSpPr>
          <p:nvPr/>
        </p:nvSpPr>
        <p:spPr>
          <a:xfrm>
            <a:off x="9387512" y="644099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2131792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3648" y="-15861"/>
            <a:ext cx="11627893" cy="49302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7533" y="509061"/>
            <a:ext cx="9738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คะแนนการประเมินสถานะของหน่วยงานในการเป็นระบบราชการ 4.0 (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PMQA 4.0)</a:t>
            </a:r>
            <a:endParaRPr kumimoji="0" lang="th-TH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  <a:sym typeface="Symbol" panose="05050102010706020507" pitchFamily="18" charset="2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731E13-D5F2-41FB-ABFE-F220E9B05DDC}"/>
              </a:ext>
            </a:extLst>
          </p:cNvPr>
          <p:cNvSpPr/>
          <p:nvPr/>
        </p:nvSpPr>
        <p:spPr>
          <a:xfrm>
            <a:off x="9976513" y="6400800"/>
            <a:ext cx="2229133" cy="4708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60BD7AEF-BAB7-4F62-9716-7F96C0929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345" y="31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F92967C6-121D-9170-A6F3-B23971B2C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345" y="31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6F20411-A915-3D53-D61E-57C3B4BE72DC}"/>
              </a:ext>
            </a:extLst>
          </p:cNvPr>
          <p:cNvGrpSpPr/>
          <p:nvPr/>
        </p:nvGrpSpPr>
        <p:grpSpPr>
          <a:xfrm>
            <a:off x="8546935" y="89983"/>
            <a:ext cx="1107285" cy="676140"/>
            <a:chOff x="12240606" y="1307654"/>
            <a:chExt cx="1107285" cy="615553"/>
          </a:xfrm>
        </p:grpSpPr>
        <p:pic>
          <p:nvPicPr>
            <p:cNvPr id="15" name="Picture 1" descr="C:\Users\dathpan\Downloads\056aac9a306aef891367aae43a86394b.jpg">
              <a:extLst>
                <a:ext uri="{FF2B5EF4-FFF2-40B4-BE49-F238E27FC236}">
                  <a16:creationId xmlns:a16="http://schemas.microsoft.com/office/drawing/2014/main" id="{2BA00D90-BF41-D336-C012-4D72B58D85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19" t="8192" r="17099" b="14839"/>
            <a:stretch>
              <a:fillRect/>
            </a:stretch>
          </p:blipFill>
          <p:spPr bwMode="auto">
            <a:xfrm>
              <a:off x="12441110" y="1307654"/>
              <a:ext cx="706279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">
              <a:extLst>
                <a:ext uri="{FF2B5EF4-FFF2-40B4-BE49-F238E27FC236}">
                  <a16:creationId xmlns:a16="http://schemas.microsoft.com/office/drawing/2014/main" id="{24E2FCCB-9046-9627-D0A8-2B6824B676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240606" y="1411557"/>
              <a:ext cx="1107285" cy="448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น้ำหนัก</a:t>
              </a:r>
              <a:br>
                <a:rPr kumimoji="0" lang="en-US" alt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</a:br>
              <a:r>
                <a:rPr kumimoji="0" lang="en-US" alt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10</a:t>
              </a: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7D2CA62B-54F7-8B39-5458-C4D231721152}"/>
              </a:ext>
            </a:extLst>
          </p:cNvPr>
          <p:cNvSpPr/>
          <p:nvPr/>
        </p:nvSpPr>
        <p:spPr>
          <a:xfrm>
            <a:off x="349435" y="959401"/>
            <a:ext cx="11491550" cy="1900760"/>
          </a:xfrm>
          <a:prstGeom prst="rect">
            <a:avLst/>
          </a:prstGeom>
          <a:solidFill>
            <a:sysClr val="window" lastClr="FFFFFF">
              <a:lumMod val="95000"/>
            </a:sysClr>
          </a:solidFill>
        </p:spPr>
        <p:txBody>
          <a:bodyPr wrap="square">
            <a:spAutoFit/>
          </a:bodyPr>
          <a:lstStyle/>
          <a:p>
            <a:pPr marL="801688" marR="0" lvl="0" indent="-801688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01688" algn="l"/>
              </a:tabLst>
              <a:defRPr/>
            </a:pP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คำอธิบาย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	</a:t>
            </a:r>
            <a:endParaRPr kumimoji="0" lang="th-TH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265113" marR="0" lvl="0" indent="-176213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65113" algn="l"/>
              </a:tabLst>
              <a:defRPr/>
            </a:pPr>
            <a:r>
              <a:rPr kumimoji="0" lang="en-US" sz="1800" b="0" i="0" u="none" strike="noStrike" kern="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PMQA</a:t>
            </a:r>
            <a:r>
              <a:rPr kumimoji="0" lang="th-TH" sz="1800" b="0" i="0" u="none" strike="noStrike" kern="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800" b="0" i="0" u="none" strike="noStrike" kern="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4.0</a:t>
            </a:r>
            <a:r>
              <a:rPr kumimoji="0" lang="th-TH" sz="1800" b="0" i="0" u="none" strike="noStrike" kern="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คือ เครื่องมือการประเมินระบบการบริหารของส่วนราชการในเชิงบูรณาการ เพื่อเชื่อมโยงยุทธศาสตร์ของส่วนราชการกับเป้าหมาย และทิศทางการพัฒนาของประเทศ โดยมีวัตถุประสงค์</a:t>
            </a:r>
            <a:r>
              <a:rPr kumimoji="0" lang="th-TH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เพื่อเป็นแนวทางให้ส่วนราชการพัฒนาไปสู่ระบบราชการ 4.0 เพื่อประเมินความสามารถในการบริหารจัดการภายในหน่วยงานและความพยายามของส่วนราชการในการขับเคลื่อนงานให้บรรลุเป้าหมายอย่างยั่งยืน</a:t>
            </a:r>
            <a:endParaRPr kumimoji="0" lang="en-US" sz="1800" b="0" i="0" u="none" strike="noStrike" kern="0" cap="none" spc="-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265113" marR="0" lvl="0" indent="-176213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65113" algn="l"/>
              </a:tabLst>
              <a:defRPr/>
            </a:pPr>
            <a:r>
              <a:rPr kumimoji="0" lang="th-TH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พิจารณาจากความสามารถในการพัฒนาการดำเนินงานเพื่อยกระดับผลการประเมินสถานะการเป็นระบบราชการ 4.0 (</a:t>
            </a:r>
            <a:r>
              <a:rPr kumimoji="0" lang="en-US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PMQA 4.0)</a:t>
            </a:r>
          </a:p>
          <a:p>
            <a:pPr marL="265113" marR="0" lvl="0" indent="-176213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65113" algn="l"/>
              </a:tabLst>
              <a:defRPr/>
            </a:pPr>
            <a:r>
              <a:rPr kumimoji="0" lang="th-TH" sz="1800" b="0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พิจารณาจากผลการประเมินสถานะการเป็นระบบราชการ 4.0 (</a:t>
            </a:r>
            <a:r>
              <a:rPr kumimoji="0" lang="en-US" sz="1800" b="0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PMQA 4.0) </a:t>
            </a:r>
            <a:r>
              <a:rPr kumimoji="0" lang="th-TH" sz="1800" b="0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ซึ่งเป็นคะแนนเฉลี่ยในภาพรวมทั้ง 7 หมวด ประกอบด้วย </a:t>
            </a:r>
            <a:r>
              <a:rPr kumimoji="0" lang="th-TH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หมวด 1 การนำองค์การ หมวด 2 การวางแผนเชิงยุทธศาสตร์ หมวด 3 การให้ความสำคัญกับผู้รับบริการและผู้มีส่วนได้ส่วนเสีย หมวด 4  การวัด การวิเคราะห์และการจัดการความรู้  หมวด 5 การมุ่งเน้นบุคลากร หมวด 6 การมุ่งเน้นระบบปฏิบัติการ และ หมวด 7 ผลลัพธ์การดำเนินการ</a:t>
            </a:r>
            <a:endParaRPr kumimoji="0" lang="en-US" sz="1800" b="1" i="0" u="none" strike="noStrike" kern="0" cap="none" spc="-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05C3BA-E6A8-EDD8-A572-B28839552BB5}"/>
              </a:ext>
            </a:extLst>
          </p:cNvPr>
          <p:cNvSpPr txBox="1"/>
          <p:nvPr/>
        </p:nvSpPr>
        <p:spPr>
          <a:xfrm>
            <a:off x="9534770" y="26062"/>
            <a:ext cx="2070715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KPI T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emplate</a:t>
            </a:r>
            <a:r>
              <a:rPr kumimoji="0" lang="th-TH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E0851FBA-660C-D115-5AEB-E2AAF5CE2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8523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87E290-76B0-4EA1-9FB1-BF333C18EE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1A4893F-470E-E49B-44D2-197AC7C699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2217198"/>
              </p:ext>
            </p:extLst>
          </p:nvPr>
        </p:nvGraphicFramePr>
        <p:xfrm>
          <a:off x="349435" y="3366453"/>
          <a:ext cx="11491551" cy="1715912"/>
        </p:xfrm>
        <a:graphic>
          <a:graphicData uri="http://schemas.openxmlformats.org/drawingml/2006/table">
            <a:tbl>
              <a:tblPr firstRow="1" bandRow="1"/>
              <a:tblGrid>
                <a:gridCol w="38305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305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305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4747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kern="1200" noProof="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เกณฑ์การประเมิน</a:t>
                      </a:r>
                      <a:endParaRPr lang="en-US" sz="1800" kern="1200" noProof="0" dirty="0">
                        <a:solidFill>
                          <a:schemeClr val="dk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0" marR="121936" marT="43738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000" b="1" dirty="0">
                        <a:solidFill>
                          <a:sysClr val="windowText" lastClr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000" b="1" dirty="0">
                        <a:solidFill>
                          <a:sysClr val="windowText" lastClr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6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เป้าหมายขั้นต้น (50)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FD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เป้าหมายมาตรฐาน (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75</a:t>
                      </a:r>
                      <a:r>
                        <a:rPr lang="th-TH" sz="18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เป้าหมายขั้นสูง (100)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95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 algn="ctr">
                        <a:lnSpc>
                          <a:spcPct val="80000"/>
                        </a:lnSpc>
                        <a:buFont typeface="Arial" panose="020B0604020202020204" pitchFamily="34" charset="0"/>
                        <a:buNone/>
                      </a:pPr>
                      <a:endParaRPr lang="en-US" sz="18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 algn="ctr">
                        <a:lnSpc>
                          <a:spcPct val="80000"/>
                        </a:lnSpc>
                        <a:buFont typeface="Arial" panose="020B0604020202020204" pitchFamily="34" charset="0"/>
                        <a:buNone/>
                      </a:pPr>
                      <a:endParaRPr lang="en-US" sz="1800" kern="1200" spc="-40" baseline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0" indent="0" algn="ctr">
                        <a:lnSpc>
                          <a:spcPct val="80000"/>
                        </a:lnSpc>
                        <a:buFont typeface="Arial" panose="020B0604020202020204" pitchFamily="34" charset="0"/>
                        <a:buNone/>
                      </a:pPr>
                      <a:endParaRPr lang="en-US" sz="1800" kern="1200" spc="-40" baseline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0" indent="0" algn="ctr">
                        <a:lnSpc>
                          <a:spcPct val="80000"/>
                        </a:lnSpc>
                        <a:buFont typeface="Arial" panose="020B0604020202020204" pitchFamily="34" charset="0"/>
                        <a:buNone/>
                      </a:pPr>
                      <a:endParaRPr lang="th-TH" sz="1800" kern="1200" spc="-40" baseline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th-TH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00B71F2F-BC29-5D45-5B4B-2A32C89CC4DA}"/>
              </a:ext>
            </a:extLst>
          </p:cNvPr>
          <p:cNvSpPr txBox="1"/>
          <p:nvPr/>
        </p:nvSpPr>
        <p:spPr>
          <a:xfrm>
            <a:off x="2329027" y="4360205"/>
            <a:ext cx="6812800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เกณฑ์การประเมินเป็นไปตามที่สำนักงาน </a:t>
            </a:r>
            <a:r>
              <a:rPr kumimoji="0" lang="th-TH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ก.พ.ร</a:t>
            </a:r>
            <a:r>
              <a:rPr kumimoji="0" lang="th-TH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. กำหนด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E8DC0A-92DD-A1CE-456A-DC71ADE9D9FC}"/>
              </a:ext>
            </a:extLst>
          </p:cNvPr>
          <p:cNvSpPr txBox="1"/>
          <p:nvPr/>
        </p:nvSpPr>
        <p:spPr>
          <a:xfrm>
            <a:off x="123081" y="-15861"/>
            <a:ext cx="8083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รายละเอียดตัวชี้วัด</a:t>
            </a:r>
            <a:endParaRPr kumimoji="0" lang="th-TH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331656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FC87EF-541A-DFE3-E903-3FC5D81BC853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tabLst/>
              <a:defRPr/>
            </a:pPr>
            <a:fld id="{4BA422E8-631B-4E6D-824C-FA00DC99C473}" type="slidenum">
              <a:rPr kumimoji="0" lang="th-TH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  <a:tabLst/>
                <a:defRPr/>
              </a:pPr>
              <a:t>64</a:t>
            </a:fld>
            <a:endParaRPr kumimoji="0" lang="th-TH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4" name="AutoShape 52">
            <a:extLst>
              <a:ext uri="{FF2B5EF4-FFF2-40B4-BE49-F238E27FC236}">
                <a16:creationId xmlns:a16="http://schemas.microsoft.com/office/drawing/2014/main" id="{E3CD6628-2D34-3EBE-2D3B-6205D8C8B275}"/>
              </a:ext>
            </a:extLst>
          </p:cNvPr>
          <p:cNvSpPr>
            <a:spLocks noChangeArrowheads="1"/>
          </p:cNvSpPr>
          <p:nvPr/>
        </p:nvSpPr>
        <p:spPr bwMode="gray">
          <a:xfrm>
            <a:off x="413055" y="2732575"/>
            <a:ext cx="9379529" cy="1442854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28575" algn="ctr">
            <a:solidFill>
              <a:schemeClr val="accent4">
                <a:lumMod val="40000"/>
                <a:lumOff val="60000"/>
              </a:schemeClr>
            </a:solidFill>
            <a:round/>
            <a:headEnd/>
            <a:tailEnd/>
          </a:ln>
          <a:effectLst>
            <a:outerShdw dist="99190" dir="2388334" algn="ctr" rotWithShape="0">
              <a:srgbClr val="DDDDDD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17347D"/>
              </a:solidFill>
              <a:effectLst/>
              <a:uLnTx/>
              <a:uFillTx/>
            </a:endParaRPr>
          </a:p>
        </p:txBody>
      </p:sp>
      <p:sp>
        <p:nvSpPr>
          <p:cNvPr id="5" name="AutoShape 53">
            <a:extLst>
              <a:ext uri="{FF2B5EF4-FFF2-40B4-BE49-F238E27FC236}">
                <a16:creationId xmlns:a16="http://schemas.microsoft.com/office/drawing/2014/main" id="{A5355F8D-F83C-F324-7E43-AF8E80A619BE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056" y="2733636"/>
            <a:ext cx="685800" cy="685800"/>
          </a:xfrm>
          <a:prstGeom prst="diamond">
            <a:avLst/>
          </a:prstGeom>
          <a:solidFill>
            <a:schemeClr val="accent4">
              <a:lumMod val="40000"/>
              <a:lumOff val="60000"/>
            </a:schemeClr>
          </a:solidFill>
          <a:ln w="25400" algn="ctr">
            <a:solidFill>
              <a:schemeClr val="accent4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dist="63500" dir="221219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17347D"/>
              </a:solidFill>
              <a:effectLst/>
              <a:uLnTx/>
              <a:uFillTx/>
            </a:endParaRPr>
          </a:p>
        </p:txBody>
      </p:sp>
      <p:sp>
        <p:nvSpPr>
          <p:cNvPr id="6" name="Text Box 54">
            <a:extLst>
              <a:ext uri="{FF2B5EF4-FFF2-40B4-BE49-F238E27FC236}">
                <a16:creationId xmlns:a16="http://schemas.microsoft.com/office/drawing/2014/main" id="{109DD1EC-0DC6-BE13-3277-E5CDC72412A0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753171" y="2846904"/>
            <a:ext cx="9039413" cy="893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lnSpc>
                <a:spcPct val="80000"/>
              </a:lnSpc>
              <a:defRPr/>
            </a:pPr>
            <a:r>
              <a:rPr lang="th-TH" altLang="en-US" sz="3200" b="1" kern="0" spc="-3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แนวทางการประเมินส่วนราชการตามมาตรการปรับปรุงประสิทธิภาพ</a:t>
            </a:r>
            <a:br>
              <a:rPr lang="th-TH" altLang="en-US" sz="3200" b="1" kern="0" spc="-3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altLang="en-US" sz="3200" b="1" kern="0" spc="-3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ในการปฏิบัติราชการของส่วนราชการ ประจำปีงบประมาณ พ.ศ. 2567 (เพิ่มเติม) </a:t>
            </a:r>
          </a:p>
        </p:txBody>
      </p:sp>
      <p:sp>
        <p:nvSpPr>
          <p:cNvPr id="7" name="Text Box 55">
            <a:extLst>
              <a:ext uri="{FF2B5EF4-FFF2-40B4-BE49-F238E27FC236}">
                <a16:creationId xmlns:a16="http://schemas.microsoft.com/office/drawing/2014/main" id="{4F3AFF3C-01B0-5F76-591A-81F0CDCD770F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84956" y="2832061"/>
            <a:ext cx="3561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2457" dir="9843276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kern="0" dirty="0">
                <a:solidFill>
                  <a:srgbClr val="FFFFFF"/>
                </a:solidFill>
              </a:rPr>
              <a:t>6</a:t>
            </a: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C0ABAE-8A15-3AC3-B22F-269DA30D698F}"/>
              </a:ext>
            </a:extLst>
          </p:cNvPr>
          <p:cNvSpPr txBox="1"/>
          <p:nvPr/>
        </p:nvSpPr>
        <p:spPr>
          <a:xfrm>
            <a:off x="499826" y="4910713"/>
            <a:ext cx="96071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th-TH" altLang="en-US" sz="2000" b="1" kern="0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โดย นางสาวดารารัตน์ โฆษิตพิพัฒน์ ผู้อำนวยการกองติดตาม ตรวจสอบ และประเมินผลการพัฒนาระบบราชการ สำนักงาน ก.พ.ร.</a:t>
            </a:r>
          </a:p>
        </p:txBody>
      </p:sp>
    </p:spTree>
    <p:extLst>
      <p:ext uri="{BB962C8B-B14F-4D97-AF65-F5344CB8AC3E}">
        <p14:creationId xmlns:p14="http://schemas.microsoft.com/office/powerpoint/2010/main" val="406183149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4521A8-C715-1849-3423-3BFBC68B32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38517" y="6467091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tabLst/>
              <a:defRPr/>
            </a:pPr>
            <a:fld id="{41A61DF1-3BB6-403F-9CC9-71F63F6F4AF1}" type="slidenum">
              <a:rPr kumimoji="0" lang="th-TH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  <a:tabLst/>
                <a:defRPr/>
              </a:pPr>
              <a:t>65</a:t>
            </a:fld>
            <a:endParaRPr kumimoji="0" lang="th-TH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sym typeface="Arial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3B9A688-7C16-A522-9D2A-8A8DD5BC50BA}"/>
              </a:ext>
            </a:extLst>
          </p:cNvPr>
          <p:cNvSpPr/>
          <p:nvPr/>
        </p:nvSpPr>
        <p:spPr>
          <a:xfrm>
            <a:off x="180923" y="937804"/>
            <a:ext cx="11830153" cy="5785612"/>
          </a:xfrm>
          <a:prstGeom prst="roundRect">
            <a:avLst>
              <a:gd name="adj" fmla="val 586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97CBBC3D-A425-4F65-4501-DAF63FD9B7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1283139"/>
              </p:ext>
            </p:extLst>
          </p:nvPr>
        </p:nvGraphicFramePr>
        <p:xfrm>
          <a:off x="248288" y="1420603"/>
          <a:ext cx="11694523" cy="4060005"/>
        </p:xfrm>
        <a:graphic>
          <a:graphicData uri="http://schemas.openxmlformats.org/drawingml/2006/table">
            <a:tbl>
              <a:tblPr firstRow="1" bandRow="1"/>
              <a:tblGrid>
                <a:gridCol w="3805238">
                  <a:extLst>
                    <a:ext uri="{9D8B030D-6E8A-4147-A177-3AD203B41FA5}">
                      <a16:colId xmlns:a16="http://schemas.microsoft.com/office/drawing/2014/main" val="2171259564"/>
                    </a:ext>
                  </a:extLst>
                </a:gridCol>
                <a:gridCol w="970861">
                  <a:extLst>
                    <a:ext uri="{9D8B030D-6E8A-4147-A177-3AD203B41FA5}">
                      <a16:colId xmlns:a16="http://schemas.microsoft.com/office/drawing/2014/main" val="2938216229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23593862"/>
                    </a:ext>
                  </a:extLst>
                </a:gridCol>
                <a:gridCol w="875899">
                  <a:extLst>
                    <a:ext uri="{9D8B030D-6E8A-4147-A177-3AD203B41FA5}">
                      <a16:colId xmlns:a16="http://schemas.microsoft.com/office/drawing/2014/main" val="3514404535"/>
                    </a:ext>
                  </a:extLst>
                </a:gridCol>
                <a:gridCol w="885525">
                  <a:extLst>
                    <a:ext uri="{9D8B030D-6E8A-4147-A177-3AD203B41FA5}">
                      <a16:colId xmlns:a16="http://schemas.microsoft.com/office/drawing/2014/main" val="327192336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168269537"/>
                    </a:ext>
                  </a:extLst>
                </a:gridCol>
                <a:gridCol w="733791">
                  <a:extLst>
                    <a:ext uri="{9D8B030D-6E8A-4147-A177-3AD203B41FA5}">
                      <a16:colId xmlns:a16="http://schemas.microsoft.com/office/drawing/2014/main" val="1680711130"/>
                    </a:ext>
                  </a:extLst>
                </a:gridCol>
                <a:gridCol w="864803">
                  <a:extLst>
                    <a:ext uri="{9D8B030D-6E8A-4147-A177-3AD203B41FA5}">
                      <a16:colId xmlns:a16="http://schemas.microsoft.com/office/drawing/2014/main" val="2224385037"/>
                    </a:ext>
                  </a:extLst>
                </a:gridCol>
                <a:gridCol w="864803">
                  <a:extLst>
                    <a:ext uri="{9D8B030D-6E8A-4147-A177-3AD203B41FA5}">
                      <a16:colId xmlns:a16="http://schemas.microsoft.com/office/drawing/2014/main" val="350637522"/>
                    </a:ext>
                  </a:extLst>
                </a:gridCol>
                <a:gridCol w="864803">
                  <a:extLst>
                    <a:ext uri="{9D8B030D-6E8A-4147-A177-3AD203B41FA5}">
                      <a16:colId xmlns:a16="http://schemas.microsoft.com/office/drawing/2014/main" val="2067862138"/>
                    </a:ext>
                  </a:extLst>
                </a:gridCol>
              </a:tblGrid>
              <a:tr h="28584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th-TH" sz="1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/ กรณี</a:t>
                      </a:r>
                      <a:endParaRPr lang="en-US"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th-TH" sz="1400" b="1" i="0" u="none" strike="noStrike" cap="none" dirty="0">
                          <a:solidFill>
                            <a:schemeClr val="lt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น้ำหนัก</a:t>
                      </a:r>
                      <a:endParaRPr lang="en-US" sz="1400" b="1" i="0" u="none" strike="noStrike" cap="none" dirty="0">
                        <a:solidFill>
                          <a:schemeClr val="lt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1" i="0" u="none" strike="noStrike" cap="none" dirty="0">
                          <a:solidFill>
                            <a:schemeClr val="lt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1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1" i="0" u="none" strike="noStrike" cap="none" dirty="0">
                          <a:solidFill>
                            <a:schemeClr val="lt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2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1" i="0" u="none" strike="noStrike" cap="none" dirty="0">
                          <a:solidFill>
                            <a:schemeClr val="lt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3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1" i="0" u="none" strike="noStrike" cap="none" dirty="0">
                          <a:solidFill>
                            <a:schemeClr val="lt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4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1" i="0" u="none" strike="noStrike" cap="none" dirty="0">
                          <a:solidFill>
                            <a:schemeClr val="lt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5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1" i="0" u="none" strike="noStrike" cap="none" dirty="0">
                          <a:solidFill>
                            <a:schemeClr val="lt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6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1" i="0" u="none" strike="noStrike" cap="none" dirty="0">
                          <a:solidFill>
                            <a:schemeClr val="lt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7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1" i="0" u="none" strike="noStrike" cap="none" dirty="0">
                          <a:solidFill>
                            <a:schemeClr val="lt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8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8375074"/>
                  </a:ext>
                </a:extLst>
              </a:tr>
              <a:tr h="388974">
                <a:tc gridSpan="10">
                  <a:txBody>
                    <a:bodyPr/>
                    <a:lstStyle/>
                    <a:p>
                      <a:pPr marL="914400" marR="0" lvl="0" indent="-6477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None/>
                        <a:tabLst>
                          <a:tab pos="914400" algn="l"/>
                        </a:tabLst>
                        <a:defRPr/>
                      </a:pPr>
                      <a:r>
                        <a:rPr lang="th-TH" sz="1400" b="1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การสร้างนวัตกรรมในการปรับปรุงกระบวนงานหรือการให้บริการ</a:t>
                      </a:r>
                      <a:r>
                        <a:rPr lang="en-US" sz="1400" b="1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 </a:t>
                      </a:r>
                      <a:r>
                        <a:rPr lang="th-TH" sz="1400" b="1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(</a:t>
                      </a:r>
                      <a:r>
                        <a:rPr lang="en-US" sz="1400" b="1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  <a:sym typeface="Symbol" panose="05050102010706020507" pitchFamily="18" charset="2"/>
                        </a:rPr>
                        <a:t>e-Service)</a:t>
                      </a:r>
                      <a:endParaRPr lang="th-TH" sz="14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400" b="0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400" b="0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400" b="0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400" b="0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400" b="0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400" b="0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400" b="0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400" b="0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5364292"/>
                  </a:ext>
                </a:extLst>
              </a:tr>
              <a:tr h="391635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914400" indent="-685800">
                        <a:lnSpc>
                          <a:spcPct val="90000"/>
                        </a:lnSpc>
                        <a:buFont typeface="+mj-lt"/>
                        <a:buNone/>
                        <a:tabLst>
                          <a:tab pos="914400" algn="l"/>
                        </a:tabLst>
                      </a:pPr>
                      <a:r>
                        <a:rPr lang="th-TH" sz="1400" b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400" b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 </a:t>
                      </a:r>
                      <a:r>
                        <a:rPr lang="th-TH" sz="1400" b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400" b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1400" b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 	</a:t>
                      </a:r>
                      <a:r>
                        <a:rPr lang="th-TH" sz="14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ความสำเร็จในการขับเคลื่อนการพัฒนางานบริการ </a:t>
                      </a:r>
                      <a:r>
                        <a:rPr lang="en-US" sz="14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Agenda </a:t>
                      </a:r>
                      <a:r>
                        <a:rPr lang="th-TH" sz="14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ตามมติคณะรัฐมนตรี (12 งานบริการ)</a:t>
                      </a:r>
                      <a:endParaRPr lang="th-TH" sz="1400" b="0" dirty="0">
                        <a:solidFill>
                          <a:srgbClr val="FF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914400" indent="-685800">
                        <a:lnSpc>
                          <a:spcPct val="90000"/>
                        </a:lnSpc>
                        <a:buFont typeface="+mj-lt"/>
                        <a:buNone/>
                        <a:tabLst>
                          <a:tab pos="914400" algn="l"/>
                        </a:tabLst>
                      </a:pPr>
                      <a:endParaRPr lang="th-TH" sz="1400" b="0" dirty="0">
                        <a:solidFill>
                          <a:srgbClr val="FF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th-TH" sz="12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หน่วยงานหลัก</a:t>
                      </a:r>
                      <a:br>
                        <a:rPr lang="th-TH" sz="12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2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ไม่น้อยกว่า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endParaRPr lang="th-TH" sz="12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2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หน่วยงานสนับสนุนไม่น้อยกว่า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2.5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80000"/>
                        </a:lnSpc>
                      </a:pPr>
                      <a:r>
                        <a:rPr lang="th-TH" sz="12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หลัก</a:t>
                      </a:r>
                      <a:r>
                        <a:rPr lang="en-US" sz="12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: </a:t>
                      </a:r>
                      <a:r>
                        <a:rPr lang="en-US" sz="1200" b="0" u="sng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&gt;</a:t>
                      </a:r>
                      <a:r>
                        <a:rPr lang="en-US" sz="12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5</a:t>
                      </a:r>
                      <a:r>
                        <a:rPr lang="th-TH" sz="12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200" b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</a:t>
                      </a:r>
                    </a:p>
                    <a:p>
                      <a:pPr marL="0" indent="0">
                        <a:lnSpc>
                          <a:spcPct val="80000"/>
                        </a:lnSpc>
                      </a:pPr>
                      <a:r>
                        <a:rPr lang="th-TH" sz="12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สนับสนุน</a:t>
                      </a:r>
                      <a:r>
                        <a:rPr lang="en-US" sz="12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: </a:t>
                      </a:r>
                      <a:r>
                        <a:rPr lang="en-US" sz="1200" b="0" u="sng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&gt;</a:t>
                      </a:r>
                      <a:r>
                        <a:rPr lang="en-US" sz="12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2.5</a:t>
                      </a:r>
                      <a:endParaRPr lang="en-US" sz="1200" b="0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h-TH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หลัก</a:t>
                      </a:r>
                      <a:r>
                        <a:rPr kumimoji="0" lang="en-US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: </a:t>
                      </a:r>
                      <a:r>
                        <a:rPr kumimoji="0" lang="en-US" sz="1200" b="0" i="0" u="sng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&gt;</a:t>
                      </a:r>
                      <a:r>
                        <a:rPr kumimoji="0" lang="en-US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 5</a:t>
                      </a:r>
                      <a:r>
                        <a:rPr kumimoji="0" lang="th-TH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 </a:t>
                      </a:r>
                      <a:r>
                        <a:rPr kumimoji="0" lang="th-TH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หรือ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h-TH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สนับสนุน</a:t>
                      </a:r>
                      <a:r>
                        <a:rPr kumimoji="0" lang="en-US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: </a:t>
                      </a:r>
                      <a:r>
                        <a:rPr kumimoji="0" lang="en-US" sz="1200" b="0" i="0" u="sng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&gt;</a:t>
                      </a:r>
                      <a:r>
                        <a:rPr kumimoji="0" lang="en-US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 2.5</a:t>
                      </a:r>
                      <a:endParaRPr kumimoji="0" lang="en-US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h-TH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หลัก</a:t>
                      </a:r>
                      <a:r>
                        <a:rPr kumimoji="0" lang="en-US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: </a:t>
                      </a:r>
                      <a:r>
                        <a:rPr kumimoji="0" lang="en-US" sz="1200" b="0" i="0" u="sng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&gt;</a:t>
                      </a:r>
                      <a:r>
                        <a:rPr kumimoji="0" lang="en-US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 5</a:t>
                      </a:r>
                      <a:r>
                        <a:rPr kumimoji="0" lang="th-TH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 </a:t>
                      </a:r>
                      <a:r>
                        <a:rPr kumimoji="0" lang="th-TH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หรือ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h-TH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สนับสนุน</a:t>
                      </a:r>
                      <a:r>
                        <a:rPr kumimoji="0" lang="en-US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: </a:t>
                      </a:r>
                      <a:r>
                        <a:rPr kumimoji="0" lang="en-US" sz="1200" b="0" i="0" u="sng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&gt;</a:t>
                      </a:r>
                      <a:r>
                        <a:rPr kumimoji="0" lang="en-US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 2.5</a:t>
                      </a:r>
                      <a:endParaRPr kumimoji="0" lang="en-US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h-TH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หลัก</a:t>
                      </a:r>
                      <a:r>
                        <a:rPr kumimoji="0" lang="en-US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: </a:t>
                      </a:r>
                      <a:r>
                        <a:rPr kumimoji="0" lang="en-US" sz="1200" b="0" i="0" u="sng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&gt;</a:t>
                      </a:r>
                      <a:r>
                        <a:rPr kumimoji="0" lang="en-US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 5</a:t>
                      </a:r>
                      <a:r>
                        <a:rPr kumimoji="0" lang="th-TH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 </a:t>
                      </a:r>
                      <a:r>
                        <a:rPr kumimoji="0" lang="th-TH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หรือ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h-TH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สนับสนุน</a:t>
                      </a:r>
                      <a:r>
                        <a:rPr kumimoji="0" lang="en-US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: </a:t>
                      </a:r>
                      <a:r>
                        <a:rPr kumimoji="0" lang="en-US" sz="1200" b="0" i="0" u="sng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&gt;</a:t>
                      </a:r>
                      <a:r>
                        <a:rPr kumimoji="0" lang="en-US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 2.5</a:t>
                      </a:r>
                      <a:endParaRPr kumimoji="0" lang="en-US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-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-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4446142"/>
                  </a:ext>
                </a:extLst>
              </a:tr>
              <a:tr h="3916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endParaRPr lang="en-US" sz="12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th-TH" sz="12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หลัก</a:t>
                      </a:r>
                      <a:r>
                        <a:rPr lang="en-US" sz="12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: </a:t>
                      </a:r>
                      <a:r>
                        <a:rPr lang="en-US" sz="1200" b="0" u="sng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&gt;</a:t>
                      </a:r>
                      <a:r>
                        <a:rPr lang="en-US" sz="12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5 </a:t>
                      </a:r>
                      <a:r>
                        <a:rPr lang="th-TH" sz="1200" b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</a:t>
                      </a:r>
                    </a:p>
                    <a:p>
                      <a:pPr>
                        <a:lnSpc>
                          <a:spcPct val="80000"/>
                        </a:lnSpc>
                      </a:pPr>
                      <a:r>
                        <a:rPr lang="th-TH" sz="12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สนับสนุน</a:t>
                      </a:r>
                      <a:r>
                        <a:rPr lang="en-US" sz="12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: </a:t>
                      </a:r>
                      <a:r>
                        <a:rPr lang="en-US" sz="1200" b="0" u="sng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&gt;</a:t>
                      </a:r>
                      <a:r>
                        <a:rPr lang="en-US" sz="12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2.5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th-TH" sz="12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หลัก</a:t>
                      </a:r>
                      <a:r>
                        <a:rPr lang="en-US" sz="12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: </a:t>
                      </a:r>
                      <a:r>
                        <a:rPr lang="en-US" sz="1200" b="0" u="sng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&gt;</a:t>
                      </a:r>
                      <a:r>
                        <a:rPr lang="en-US" sz="12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5 </a:t>
                      </a:r>
                      <a:r>
                        <a:rPr lang="th-TH" sz="1200" b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</a:t>
                      </a:r>
                    </a:p>
                    <a:p>
                      <a:pPr>
                        <a:lnSpc>
                          <a:spcPct val="80000"/>
                        </a:lnSpc>
                      </a:pPr>
                      <a:r>
                        <a:rPr lang="th-TH" sz="12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สนับสนุน</a:t>
                      </a:r>
                      <a:r>
                        <a:rPr lang="en-US" sz="12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: </a:t>
                      </a:r>
                      <a:r>
                        <a:rPr lang="en-US" sz="1200" b="0" u="sng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&gt;</a:t>
                      </a:r>
                      <a:r>
                        <a:rPr lang="en-US" sz="12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2.5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th-TH" sz="12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หลัก</a:t>
                      </a:r>
                      <a:r>
                        <a:rPr lang="en-US" sz="12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: </a:t>
                      </a:r>
                      <a:r>
                        <a:rPr lang="en-US" sz="1200" b="0" u="sng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&gt;</a:t>
                      </a:r>
                      <a:r>
                        <a:rPr lang="en-US" sz="12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5 </a:t>
                      </a:r>
                      <a:r>
                        <a:rPr lang="th-TH" sz="1200" b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</a:t>
                      </a:r>
                    </a:p>
                    <a:p>
                      <a:pPr>
                        <a:lnSpc>
                          <a:spcPct val="80000"/>
                        </a:lnSpc>
                      </a:pPr>
                      <a:r>
                        <a:rPr lang="th-TH" sz="12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สนับสนุน</a:t>
                      </a:r>
                      <a:r>
                        <a:rPr lang="en-US" sz="12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: </a:t>
                      </a:r>
                      <a:r>
                        <a:rPr lang="en-US" sz="1200" b="0" u="sng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&gt;</a:t>
                      </a:r>
                      <a:r>
                        <a:rPr lang="en-US" sz="12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2.5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th-TH" sz="12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หลัก</a:t>
                      </a:r>
                      <a:r>
                        <a:rPr lang="en-US" sz="12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: </a:t>
                      </a:r>
                      <a:r>
                        <a:rPr lang="en-US" sz="1200" b="0" u="sng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&gt;</a:t>
                      </a:r>
                      <a:r>
                        <a:rPr lang="en-US" sz="12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5 </a:t>
                      </a:r>
                      <a:r>
                        <a:rPr lang="th-TH" sz="1200" b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</a:t>
                      </a:r>
                    </a:p>
                    <a:p>
                      <a:pPr>
                        <a:lnSpc>
                          <a:spcPct val="80000"/>
                        </a:lnSpc>
                      </a:pPr>
                      <a:r>
                        <a:rPr lang="th-TH" sz="12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สนับสนุน</a:t>
                      </a:r>
                      <a:r>
                        <a:rPr lang="en-US" sz="12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: </a:t>
                      </a:r>
                      <a:r>
                        <a:rPr lang="en-US" sz="1200" b="0" u="sng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&gt;</a:t>
                      </a:r>
                      <a:r>
                        <a:rPr lang="en-US" sz="12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2.5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400" b="0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5863950"/>
                  </a:ext>
                </a:extLst>
              </a:tr>
              <a:tr h="47862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895350" indent="-666750">
                        <a:lnSpc>
                          <a:spcPct val="90000"/>
                        </a:lnSpc>
                        <a:tabLst>
                          <a:tab pos="914400" algn="l"/>
                        </a:tabLst>
                      </a:pPr>
                      <a:r>
                        <a:rPr lang="th-TH" sz="1400" b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</a:t>
                      </a:r>
                      <a:r>
                        <a:rPr lang="en-US" sz="1400" b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</a:t>
                      </a:r>
                      <a:r>
                        <a:rPr lang="th-TH" sz="1400" b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400" b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(2) </a:t>
                      </a:r>
                      <a:r>
                        <a:rPr lang="th-TH" sz="1400" b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	</a:t>
                      </a:r>
                      <a:r>
                        <a:rPr lang="th-TH" sz="14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การสร้างนวัตกรรมในการปรับปรุงกระบวนงาน </a:t>
                      </a:r>
                      <a:br>
                        <a:rPr lang="th-TH" sz="14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4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e-Service) </a:t>
                      </a:r>
                      <a:r>
                        <a:rPr lang="th-TH" sz="14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4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L1/L2/L3 </a:t>
                      </a:r>
                      <a:r>
                        <a:rPr kumimoji="0" lang="th-TH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" panose="05000000000000000000" pitchFamily="2" charset="2"/>
                        </a:rPr>
                        <a:t></a:t>
                      </a:r>
                      <a:endParaRPr lang="en-US" sz="1400" b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b="1" dirty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?</a:t>
                      </a:r>
                      <a:endParaRPr lang="en-US" sz="1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b="1" dirty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?</a:t>
                      </a:r>
                      <a:endParaRPr lang="en-US" sz="1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?</a:t>
                      </a:r>
                      <a:endParaRPr kumimoji="0" lang="en-US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?</a:t>
                      </a:r>
                      <a:endParaRPr kumimoji="0" lang="en-US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?</a:t>
                      </a:r>
                      <a:endParaRPr kumimoji="0" lang="en-US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?</a:t>
                      </a:r>
                      <a:endParaRPr kumimoji="0" lang="en-US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?</a:t>
                      </a:r>
                      <a:endParaRPr kumimoji="0" lang="en-US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?</a:t>
                      </a:r>
                      <a:endParaRPr kumimoji="0" lang="en-US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9201393"/>
                  </a:ext>
                </a:extLst>
              </a:tr>
              <a:tr h="376522">
                <a:tc gridSpan="10">
                  <a:txBody>
                    <a:bodyPr/>
                    <a:lstStyle/>
                    <a:p>
                      <a:pPr marL="177800" marR="0" lvl="0" indent="889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th-TH" sz="1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การพัฒนาระบบข้อมูลให้เป็นดิจิทัล (</a:t>
                      </a:r>
                      <a:r>
                        <a:rPr lang="en-US" sz="1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Digitize Data) </a:t>
                      </a:r>
                      <a:r>
                        <a:rPr lang="th-TH" sz="1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ทั้งข้อมูลที่ใช้ภายในหน่วยงานและข้อมูลที่จะเผยแพร่สู่หน่วยงานภายนอก/สาธารณะ เพื่อนำไปสู่การเปิดเผยข้อมูลภาครัฐ (</a:t>
                      </a:r>
                      <a:r>
                        <a:rPr lang="en-US" sz="1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Open Data)</a:t>
                      </a:r>
                      <a:endParaRPr lang="en-US" sz="1400" b="1" dirty="0">
                        <a:solidFill>
                          <a:srgbClr val="FF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1422538"/>
                  </a:ext>
                </a:extLst>
              </a:tr>
              <a:tr h="47914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914400" marR="0" indent="-68580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None/>
                        <a:tabLst>
                          <a:tab pos="914400" algn="l"/>
                        </a:tabLst>
                      </a:pPr>
                      <a:r>
                        <a:rPr lang="th-TH" sz="1400" b="0" i="0" u="none" strike="noStrike" cap="none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ตัวชี้วัด</a:t>
                      </a:r>
                      <a:r>
                        <a:rPr lang="en-US" sz="1400" b="0" i="0" u="none" strike="noStrike" cap="none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 2 (1)</a:t>
                      </a:r>
                      <a:r>
                        <a:rPr lang="th-TH" sz="1400" b="0" i="0" u="none" strike="noStrike" cap="none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 	</a:t>
                      </a:r>
                      <a:r>
                        <a:rPr lang="th-TH" sz="14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ร้อยละของชุดข้อมูลเปิดที่เป็นไปตามมาตรฐานในระบบัญชีข้อมูลภาครัฐ</a:t>
                      </a:r>
                      <a:r>
                        <a:rPr lang="en-US" sz="1400" b="0" i="0" u="none" strike="noStrike" cap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(GD Catalog)</a:t>
                      </a:r>
                      <a:endParaRPr lang="en-US" sz="1400" b="0" i="0" u="none" strike="noStrike" cap="none" dirty="0">
                        <a:solidFill>
                          <a:srgbClr val="FF0000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h-TH" sz="12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ไม่น้อยกว่า </a:t>
                      </a:r>
                      <a:r>
                        <a:rPr lang="en-US" sz="12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2.5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2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&gt;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2.5</a:t>
                      </a:r>
                      <a:endParaRPr lang="en-US" sz="1600" b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2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&gt;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 2.5</a:t>
                      </a: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2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&gt;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 2.5</a:t>
                      </a: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-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2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&gt;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2.5</a:t>
                      </a:r>
                      <a:endParaRPr lang="en-US" sz="1600" b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2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&gt;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 2.5</a:t>
                      </a: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2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&gt;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 2.5</a:t>
                      </a: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-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6015631"/>
                  </a:ext>
                </a:extLst>
              </a:tr>
              <a:tr h="313525">
                <a:tc>
                  <a:txBody>
                    <a:bodyPr/>
                    <a:lstStyle/>
                    <a:p>
                      <a:pPr marL="914400" marR="0" indent="-68580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None/>
                        <a:tabLst>
                          <a:tab pos="914400" algn="l"/>
                        </a:tabLst>
                      </a:pPr>
                      <a:r>
                        <a:rPr lang="th-TH" sz="1400" b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sz="1400" b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 (2) </a:t>
                      </a:r>
                      <a:r>
                        <a:rPr lang="th-TH" sz="1400" b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	</a:t>
                      </a:r>
                      <a:r>
                        <a:rPr lang="th-TH" sz="14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จำนวนชุดข้อมูลหลัก</a:t>
                      </a:r>
                      <a:r>
                        <a:rPr lang="th-TH" sz="14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ของหน่วยงาน (</a:t>
                      </a:r>
                      <a:r>
                        <a:rPr lang="en-US" sz="14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Master Data)</a:t>
                      </a:r>
                      <a:endParaRPr lang="en-US" sz="1400" b="0" i="0" u="none" strike="noStrike" cap="none" dirty="0">
                        <a:solidFill>
                          <a:srgbClr val="FF0000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h-TH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ไม่น้อยกว่า </a:t>
                      </a:r>
                      <a:r>
                        <a:rPr kumimoji="0" lang="en-US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2.5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2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&gt;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2.5</a:t>
                      </a:r>
                      <a:endParaRPr lang="en-US" sz="1600" b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2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&gt;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 2.5</a:t>
                      </a: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-</a:t>
                      </a: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2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&gt;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2.5</a:t>
                      </a:r>
                      <a:endParaRPr lang="en-US" sz="1600" b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2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&gt;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 2.5</a:t>
                      </a: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-</a:t>
                      </a: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3266268"/>
                  </a:ext>
                </a:extLst>
              </a:tr>
              <a:tr h="313525">
                <a:tc>
                  <a:txBody>
                    <a:bodyPr/>
                    <a:lstStyle/>
                    <a:p>
                      <a:pPr marL="985838" indent="-808038">
                        <a:lnSpc>
                          <a:spcPct val="90000"/>
                        </a:lnSpc>
                      </a:pPr>
                      <a:r>
                        <a:rPr lang="en-US" b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b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 </a:t>
                      </a:r>
                      <a:r>
                        <a:rPr lang="en-US" b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 (3) </a:t>
                      </a:r>
                      <a:r>
                        <a:rPr lang="th-TH" b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</a:t>
                      </a:r>
                      <a:r>
                        <a:rPr lang="th-TH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ระดับความสำเร็จในการจัดทำชุดข้อมูลตัวชี้วัดสากล</a:t>
                      </a:r>
                      <a:endParaRPr lang="en-US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h-TH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ไม่น้อยกว่า </a:t>
                      </a:r>
                      <a:r>
                        <a:rPr kumimoji="0" lang="en-US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2.5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kumimoji="0" lang="en-US" sz="12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&gt;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2.5</a:t>
                      </a:r>
                      <a:endParaRPr lang="en-US" sz="1600" b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-</a:t>
                      </a: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6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kumimoji="0" lang="en-US" sz="12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&gt;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2.5</a:t>
                      </a:r>
                      <a:endParaRPr lang="en-US" sz="1600" b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-</a:t>
                      </a: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6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9073874"/>
                  </a:ext>
                </a:extLst>
              </a:tr>
              <a:tr h="354725">
                <a:tc gridSpan="10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269875" indent="0">
                        <a:lnSpc>
                          <a:spcPct val="90000"/>
                        </a:lnSpc>
                      </a:pPr>
                      <a:r>
                        <a:rPr lang="th-TH" sz="1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การปรับเปลี่ยนหน่วยงานไปสู่ความเป็นดิจิทัล (</a:t>
                      </a:r>
                      <a:r>
                        <a:rPr lang="en-US" sz="1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Digital Transformation)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4017557"/>
                  </a:ext>
                </a:extLst>
              </a:tr>
              <a:tr h="285848">
                <a:tc>
                  <a:txBody>
                    <a:bodyPr/>
                    <a:lstStyle/>
                    <a:p>
                      <a:pPr marL="896938" marR="0" lvl="0" indent="-715963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h-TH" sz="1400" b="0" i="0" u="none" strike="noStrike" kern="0" cap="none" spc="-5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ตัวชี้วัด</a:t>
                      </a:r>
                      <a:r>
                        <a:rPr kumimoji="0" lang="en-US" sz="1400" b="0" i="0" u="none" strike="noStrike" kern="0" cap="none" spc="-5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 3 </a:t>
                      </a:r>
                      <a:r>
                        <a:rPr kumimoji="0" lang="th-TH" sz="1400" b="0" i="0" u="none" strike="noStrike" kern="0" cap="none" spc="-5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(</a:t>
                      </a:r>
                      <a:r>
                        <a:rPr kumimoji="0" lang="en-US" sz="1400" b="0" i="0" u="none" strike="noStrike" kern="0" cap="none" spc="-5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1)   </a:t>
                      </a:r>
                      <a:r>
                        <a:rPr kumimoji="0" lang="th-TH" sz="1400" b="0" i="0" u="none" strike="noStrike" kern="0" cap="none" spc="-5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ระดับความพร้อมรัฐบาลดิจิทัลหน่วยงานภาครัฐของประเทศไทย</a:t>
                      </a:r>
                      <a:endParaRPr kumimoji="0" lang="en-US" sz="1400" b="0" i="0" u="none" strike="noStrike" kern="0" cap="none" spc="-5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h-TH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ไม่น้อยกว่า </a:t>
                      </a:r>
                      <a:r>
                        <a:rPr kumimoji="0" lang="en-US" sz="1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5</a:t>
                      </a:r>
                      <a:endParaRPr kumimoji="0" lang="en-US" sz="1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2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&gt;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 5</a:t>
                      </a:r>
                      <a:endParaRPr kumimoji="0" lang="en-US" sz="1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2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&gt;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 5</a:t>
                      </a:r>
                      <a:endParaRPr kumimoji="0" lang="en-US" sz="1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2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&gt;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 5</a:t>
                      </a:r>
                      <a:endParaRPr kumimoji="0" lang="en-US" sz="1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2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&gt;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 5</a:t>
                      </a:r>
                      <a:endParaRPr kumimoji="0" lang="en-US" sz="1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2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&gt;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 5</a:t>
                      </a:r>
                      <a:endParaRPr kumimoji="0" lang="en-US" sz="1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2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&gt;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 5</a:t>
                      </a:r>
                      <a:endParaRPr kumimoji="0" lang="en-US" sz="1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2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&gt;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 5</a:t>
                      </a:r>
                      <a:endParaRPr kumimoji="0" lang="en-US" sz="1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24378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83239FD-590F-4257-1944-0CD77BB3D81D}"/>
              </a:ext>
            </a:extLst>
          </p:cNvPr>
          <p:cNvSpPr txBox="1"/>
          <p:nvPr/>
        </p:nvSpPr>
        <p:spPr>
          <a:xfrm>
            <a:off x="248288" y="1044765"/>
            <a:ext cx="11614212" cy="32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kumimoji="0" lang="th-TH" sz="1600" b="1" i="0" u="none" strike="noStrike" kern="1200" cap="none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แนวทางการประเมิน  </a:t>
            </a:r>
            <a:r>
              <a:rPr lang="en-US" sz="1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ตัวชี้วัด </a:t>
            </a:r>
            <a:r>
              <a:rPr lang="en-US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 (1) , 2 (1) ,</a:t>
            </a: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 (2) , 2 (3) </a:t>
            </a: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 </a:t>
            </a:r>
            <a:r>
              <a:rPr lang="en-US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 </a:t>
            </a: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เป็นตัวชี้วัดบังคับของส่วนราชการตามที่หน่วยงานเจ้าภาพกำหนด</a:t>
            </a:r>
          </a:p>
        </p:txBody>
      </p:sp>
      <p:sp>
        <p:nvSpPr>
          <p:cNvPr id="25" name="Text Box 2">
            <a:extLst>
              <a:ext uri="{FF2B5EF4-FFF2-40B4-BE49-F238E27FC236}">
                <a16:creationId xmlns:a16="http://schemas.microsoft.com/office/drawing/2014/main" id="{7F5E7C08-A670-1DC9-E0F8-3D459A0FF1D8}"/>
              </a:ext>
            </a:extLst>
          </p:cNvPr>
          <p:cNvSpPr txBox="1">
            <a:spLocks noChangeArrowheads="1"/>
          </p:cNvSpPr>
          <p:nvPr/>
        </p:nvSpPr>
        <p:spPr bwMode="black">
          <a:xfrm>
            <a:off x="343979" y="299988"/>
            <a:ext cx="96584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1pPr>
            <a:lvl2pPr marL="742950" indent="-28575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การกำหนดน้ำหนัก ตัวชี้วัดการพัฒนาองค์การสู่ดิจิทัล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1B986D-A15D-5F41-1AB7-C18F9F1E12C5}"/>
              </a:ext>
            </a:extLst>
          </p:cNvPr>
          <p:cNvSpPr txBox="1"/>
          <p:nvPr/>
        </p:nvSpPr>
        <p:spPr>
          <a:xfrm>
            <a:off x="383294" y="5686728"/>
            <a:ext cx="11208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หมายเหตุ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: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Wingdings" panose="05000000000000000000" pitchFamily="2" charset="2"/>
              </a:rPr>
              <a:t>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เป็นตัวชี้วัดไม่บังคับ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?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น้ำหนักตามความเหมาะสมและบริบทของหน่วยงาน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292B11D-8ADB-D77A-18E0-0BE5491FA396}"/>
              </a:ext>
            </a:extLst>
          </p:cNvPr>
          <p:cNvSpPr txBox="1"/>
          <p:nvPr/>
        </p:nvSpPr>
        <p:spPr>
          <a:xfrm>
            <a:off x="4933639" y="4235377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5649DAE0-6148-7237-D6A2-E144B917D1D1}"/>
              </a:ext>
            </a:extLst>
          </p:cNvPr>
          <p:cNvSpPr txBox="1"/>
          <p:nvPr/>
        </p:nvSpPr>
        <p:spPr>
          <a:xfrm>
            <a:off x="4775855" y="2377570"/>
            <a:ext cx="184731" cy="321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15" name="Picture 14" descr="A blue circle with a white number one&#10;&#10;Description automatically generated">
            <a:extLst>
              <a:ext uri="{FF2B5EF4-FFF2-40B4-BE49-F238E27FC236}">
                <a16:creationId xmlns:a16="http://schemas.microsoft.com/office/drawing/2014/main" id="{076D52FC-2CFE-FB4F-ED9F-63C6A07A7D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20" y="1736148"/>
            <a:ext cx="360000" cy="360000"/>
          </a:xfrm>
          <a:prstGeom prst="rect">
            <a:avLst/>
          </a:prstGeom>
        </p:spPr>
      </p:pic>
      <p:pic>
        <p:nvPicPr>
          <p:cNvPr id="16" name="Picture 15" descr="A blue circle with white number three&#10;&#10;Description automatically generated">
            <a:extLst>
              <a:ext uri="{FF2B5EF4-FFF2-40B4-BE49-F238E27FC236}">
                <a16:creationId xmlns:a16="http://schemas.microsoft.com/office/drawing/2014/main" id="{413A97F6-C260-4AD2-D35B-24C79216C0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54" y="4824850"/>
            <a:ext cx="360000" cy="360000"/>
          </a:xfrm>
          <a:prstGeom prst="rect">
            <a:avLst/>
          </a:prstGeom>
        </p:spPr>
      </p:pic>
      <p:pic>
        <p:nvPicPr>
          <p:cNvPr id="17" name="Picture 16" descr="A blue circle with a white number on it&#10;&#10;Description automatically generated">
            <a:extLst>
              <a:ext uri="{FF2B5EF4-FFF2-40B4-BE49-F238E27FC236}">
                <a16:creationId xmlns:a16="http://schemas.microsoft.com/office/drawing/2014/main" id="{67D40DD6-5EAA-960C-EB94-45B5FE873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93" y="3362303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0935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6B7B37-EEC1-ACA4-E6BC-B155FD7193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tabLst/>
              <a:defRPr/>
            </a:pPr>
            <a:fld id="{41A61DF1-3BB6-403F-9CC9-71F63F6F4AF1}" type="slidenum">
              <a:rPr kumimoji="0" lang="th-TH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  <a:tabLst/>
                <a:defRPr/>
              </a:pPr>
              <a:t>66</a:t>
            </a:fld>
            <a:endParaRPr kumimoji="0" lang="th-TH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91DFDA-F84E-0C3D-F080-062A0B1C9FB2}"/>
              </a:ext>
            </a:extLst>
          </p:cNvPr>
          <p:cNvSpPr txBox="1"/>
          <p:nvPr/>
        </p:nvSpPr>
        <p:spPr>
          <a:xfrm>
            <a:off x="71777" y="866158"/>
            <a:ext cx="11612134" cy="411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4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ปฏิทินการติดตามและประเมินผลส่วนราชการตามมาตรการปรับปรุงประสิทธิภาพในการปฏิบัติราชการ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ประจำปีงบประมาณ พ.ศ. 256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7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613B5D8-9FCC-DADA-C0D4-CDC39523F989}"/>
              </a:ext>
            </a:extLst>
          </p:cNvPr>
          <p:cNvSpPr txBox="1"/>
          <p:nvPr/>
        </p:nvSpPr>
        <p:spPr>
          <a:xfrm>
            <a:off x="450311" y="264758"/>
            <a:ext cx="104039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  <a:lvl2pPr marL="742950" indent="-285750">
              <a:defRPr sz="2200" b="1">
                <a:latin typeface="Arial" pitchFamily="34" charset="0"/>
                <a:cs typeface="Tahoma" pitchFamily="34" charset="0"/>
              </a:defRPr>
            </a:lvl2pPr>
            <a:lvl3pPr marL="1143000" indent="-228600">
              <a:defRPr sz="2200" b="1">
                <a:latin typeface="Arial" pitchFamily="34" charset="0"/>
                <a:cs typeface="Tahoma" pitchFamily="34" charset="0"/>
              </a:defRPr>
            </a:lvl3pPr>
            <a:lvl4pPr marL="1600200" indent="-228600">
              <a:defRPr sz="2200" b="1">
                <a:latin typeface="Arial" pitchFamily="34" charset="0"/>
                <a:cs typeface="Tahoma" pitchFamily="34" charset="0"/>
              </a:defRPr>
            </a:lvl4pPr>
            <a:lvl5pPr marL="2057400" indent="-228600">
              <a:defRPr sz="2200" b="1"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latin typeface="Arial" pitchFamily="34" charset="0"/>
                <a:cs typeface="Tahoma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แผนการดำเนินงานการประเมินส่วนราชการฯ ประจำปีงบประมาณ พ.ศ. 256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7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61B3074-D32B-14BD-DC35-AA3A63389C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8016413"/>
              </p:ext>
            </p:extLst>
          </p:nvPr>
        </p:nvGraphicFramePr>
        <p:xfrm>
          <a:off x="71777" y="1214076"/>
          <a:ext cx="12120223" cy="5580126"/>
        </p:xfrm>
        <a:graphic>
          <a:graphicData uri="http://schemas.openxmlformats.org/drawingml/2006/table">
            <a:tbl>
              <a:tblPr firstRow="1" bandRow="1"/>
              <a:tblGrid>
                <a:gridCol w="2032460">
                  <a:extLst>
                    <a:ext uri="{9D8B030D-6E8A-4147-A177-3AD203B41FA5}">
                      <a16:colId xmlns:a16="http://schemas.microsoft.com/office/drawing/2014/main" val="4157933751"/>
                    </a:ext>
                  </a:extLst>
                </a:gridCol>
                <a:gridCol w="490151">
                  <a:extLst>
                    <a:ext uri="{9D8B030D-6E8A-4147-A177-3AD203B41FA5}">
                      <a16:colId xmlns:a16="http://schemas.microsoft.com/office/drawing/2014/main" val="491957922"/>
                    </a:ext>
                  </a:extLst>
                </a:gridCol>
                <a:gridCol w="457029">
                  <a:extLst>
                    <a:ext uri="{9D8B030D-6E8A-4147-A177-3AD203B41FA5}">
                      <a16:colId xmlns:a16="http://schemas.microsoft.com/office/drawing/2014/main" val="2013009044"/>
                    </a:ext>
                  </a:extLst>
                </a:gridCol>
                <a:gridCol w="457029">
                  <a:extLst>
                    <a:ext uri="{9D8B030D-6E8A-4147-A177-3AD203B41FA5}">
                      <a16:colId xmlns:a16="http://schemas.microsoft.com/office/drawing/2014/main" val="2455798698"/>
                    </a:ext>
                  </a:extLst>
                </a:gridCol>
                <a:gridCol w="457029">
                  <a:extLst>
                    <a:ext uri="{9D8B030D-6E8A-4147-A177-3AD203B41FA5}">
                      <a16:colId xmlns:a16="http://schemas.microsoft.com/office/drawing/2014/main" val="1247561738"/>
                    </a:ext>
                  </a:extLst>
                </a:gridCol>
                <a:gridCol w="228515">
                  <a:extLst>
                    <a:ext uri="{9D8B030D-6E8A-4147-A177-3AD203B41FA5}">
                      <a16:colId xmlns:a16="http://schemas.microsoft.com/office/drawing/2014/main" val="561853005"/>
                    </a:ext>
                  </a:extLst>
                </a:gridCol>
                <a:gridCol w="228515">
                  <a:extLst>
                    <a:ext uri="{9D8B030D-6E8A-4147-A177-3AD203B41FA5}">
                      <a16:colId xmlns:a16="http://schemas.microsoft.com/office/drawing/2014/main" val="3578682003"/>
                    </a:ext>
                  </a:extLst>
                </a:gridCol>
                <a:gridCol w="457029">
                  <a:extLst>
                    <a:ext uri="{9D8B030D-6E8A-4147-A177-3AD203B41FA5}">
                      <a16:colId xmlns:a16="http://schemas.microsoft.com/office/drawing/2014/main" val="835954144"/>
                    </a:ext>
                  </a:extLst>
                </a:gridCol>
                <a:gridCol w="457029">
                  <a:extLst>
                    <a:ext uri="{9D8B030D-6E8A-4147-A177-3AD203B41FA5}">
                      <a16:colId xmlns:a16="http://schemas.microsoft.com/office/drawing/2014/main" val="4010450013"/>
                    </a:ext>
                  </a:extLst>
                </a:gridCol>
                <a:gridCol w="457029">
                  <a:extLst>
                    <a:ext uri="{9D8B030D-6E8A-4147-A177-3AD203B41FA5}">
                      <a16:colId xmlns:a16="http://schemas.microsoft.com/office/drawing/2014/main" val="3479041608"/>
                    </a:ext>
                  </a:extLst>
                </a:gridCol>
                <a:gridCol w="457029">
                  <a:extLst>
                    <a:ext uri="{9D8B030D-6E8A-4147-A177-3AD203B41FA5}">
                      <a16:colId xmlns:a16="http://schemas.microsoft.com/office/drawing/2014/main" val="2295492227"/>
                    </a:ext>
                  </a:extLst>
                </a:gridCol>
                <a:gridCol w="457029">
                  <a:extLst>
                    <a:ext uri="{9D8B030D-6E8A-4147-A177-3AD203B41FA5}">
                      <a16:colId xmlns:a16="http://schemas.microsoft.com/office/drawing/2014/main" val="2342037704"/>
                    </a:ext>
                  </a:extLst>
                </a:gridCol>
                <a:gridCol w="457029">
                  <a:extLst>
                    <a:ext uri="{9D8B030D-6E8A-4147-A177-3AD203B41FA5}">
                      <a16:colId xmlns:a16="http://schemas.microsoft.com/office/drawing/2014/main" val="2752440039"/>
                    </a:ext>
                  </a:extLst>
                </a:gridCol>
                <a:gridCol w="457029">
                  <a:extLst>
                    <a:ext uri="{9D8B030D-6E8A-4147-A177-3AD203B41FA5}">
                      <a16:colId xmlns:a16="http://schemas.microsoft.com/office/drawing/2014/main" val="1999198472"/>
                    </a:ext>
                  </a:extLst>
                </a:gridCol>
                <a:gridCol w="457029">
                  <a:extLst>
                    <a:ext uri="{9D8B030D-6E8A-4147-A177-3AD203B41FA5}">
                      <a16:colId xmlns:a16="http://schemas.microsoft.com/office/drawing/2014/main" val="2127274346"/>
                    </a:ext>
                  </a:extLst>
                </a:gridCol>
                <a:gridCol w="457030">
                  <a:extLst>
                    <a:ext uri="{9D8B030D-6E8A-4147-A177-3AD203B41FA5}">
                      <a16:colId xmlns:a16="http://schemas.microsoft.com/office/drawing/2014/main" val="784313878"/>
                    </a:ext>
                  </a:extLst>
                </a:gridCol>
                <a:gridCol w="457029">
                  <a:extLst>
                    <a:ext uri="{9D8B030D-6E8A-4147-A177-3AD203B41FA5}">
                      <a16:colId xmlns:a16="http://schemas.microsoft.com/office/drawing/2014/main" val="4077091106"/>
                    </a:ext>
                  </a:extLst>
                </a:gridCol>
                <a:gridCol w="457029">
                  <a:extLst>
                    <a:ext uri="{9D8B030D-6E8A-4147-A177-3AD203B41FA5}">
                      <a16:colId xmlns:a16="http://schemas.microsoft.com/office/drawing/2014/main" val="1675768909"/>
                    </a:ext>
                  </a:extLst>
                </a:gridCol>
                <a:gridCol w="457029">
                  <a:extLst>
                    <a:ext uri="{9D8B030D-6E8A-4147-A177-3AD203B41FA5}">
                      <a16:colId xmlns:a16="http://schemas.microsoft.com/office/drawing/2014/main" val="3057532875"/>
                    </a:ext>
                  </a:extLst>
                </a:gridCol>
                <a:gridCol w="457029">
                  <a:extLst>
                    <a:ext uri="{9D8B030D-6E8A-4147-A177-3AD203B41FA5}">
                      <a16:colId xmlns:a16="http://schemas.microsoft.com/office/drawing/2014/main" val="526456803"/>
                    </a:ext>
                  </a:extLst>
                </a:gridCol>
                <a:gridCol w="457029">
                  <a:extLst>
                    <a:ext uri="{9D8B030D-6E8A-4147-A177-3AD203B41FA5}">
                      <a16:colId xmlns:a16="http://schemas.microsoft.com/office/drawing/2014/main" val="1952950176"/>
                    </a:ext>
                  </a:extLst>
                </a:gridCol>
                <a:gridCol w="457030">
                  <a:extLst>
                    <a:ext uri="{9D8B030D-6E8A-4147-A177-3AD203B41FA5}">
                      <a16:colId xmlns:a16="http://schemas.microsoft.com/office/drawing/2014/main" val="1559065389"/>
                    </a:ext>
                  </a:extLst>
                </a:gridCol>
                <a:gridCol w="457029">
                  <a:extLst>
                    <a:ext uri="{9D8B030D-6E8A-4147-A177-3AD203B41FA5}">
                      <a16:colId xmlns:a16="http://schemas.microsoft.com/office/drawing/2014/main" val="1661481062"/>
                    </a:ext>
                  </a:extLst>
                </a:gridCol>
                <a:gridCol w="457029">
                  <a:extLst>
                    <a:ext uri="{9D8B030D-6E8A-4147-A177-3AD203B41FA5}">
                      <a16:colId xmlns:a16="http://schemas.microsoft.com/office/drawing/2014/main" val="3235483945"/>
                    </a:ext>
                  </a:extLst>
                </a:gridCol>
              </a:tblGrid>
              <a:tr h="355856">
                <a:tc rowSpan="2"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th-TH" sz="14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การดำเนินงาน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85000"/>
                      </a:srgbClr>
                    </a:solidFill>
                  </a:tcPr>
                </a:tc>
                <a:tc gridSpan="8"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ปีงบประมาณ พ.ศ.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2566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D47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D47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D47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D47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D4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D47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D47"/>
                    </a:solidFill>
                  </a:tcPr>
                </a:tc>
                <a:tc gridSpan="12"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ปีงบประมาณ พ.ศ.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2567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gridSpan="3"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ปีงบประมาณ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พ.ศ.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2568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4479234"/>
                  </a:ext>
                </a:extLst>
              </a:tr>
              <a:tr h="355856">
                <a:tc v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th-TH" sz="120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การดำเนินงาน</a:t>
                      </a:r>
                      <a:endParaRPr lang="en-US" sz="120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D47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มี.ค.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D47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เม.ย.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D47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พ.ค.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D47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มิ.ย.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D47"/>
                    </a:solidFill>
                  </a:tcPr>
                </a:tc>
                <a:tc gridSpan="2"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ก.ค.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D4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ส.ค.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D47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ก.ย.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D47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ต.ค.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พ.ย.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ธ.ค.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ม.ค.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67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ก.พ.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67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มี.ค.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67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เม.ย.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67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พ.ค.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67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มิ.ย.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67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ก.ค.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67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ส.ค.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67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ก.ย.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67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ต.ค.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67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พ.ย.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67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ธ.ค.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67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0987202"/>
                  </a:ext>
                </a:extLst>
              </a:tr>
              <a:tr h="411095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92075" indent="-92075" algn="l" defTabSz="914400" rtl="0" eaLnBrk="1" latinLnBrk="0" hangingPunct="1">
                        <a:lnSpc>
                          <a:spcPct val="80000"/>
                        </a:lnSpc>
                        <a:buFontTx/>
                        <a:buNone/>
                      </a:pPr>
                      <a:r>
                        <a:rPr lang="en-US" sz="1400" kern="12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400" kern="12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สำนักงาน </a:t>
                      </a:r>
                      <a:r>
                        <a:rPr lang="th-TH" sz="1400" kern="1200" spc="0" dirty="0" err="1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ก.พ.ร</a:t>
                      </a:r>
                      <a:r>
                        <a:rPr lang="th-TH" sz="1400" kern="12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. ชี้แจงกรอบ</a:t>
                      </a:r>
                      <a:br>
                        <a:rPr lang="en-US" sz="1400" kern="12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400" kern="1200" spc="-1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การประเมินฯ แก่ส่วนราชการ ครั้งที่ </a:t>
                      </a:r>
                      <a:r>
                        <a:rPr lang="en-US" sz="1400" kern="1200" spc="-1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 </a:t>
                      </a:r>
                      <a:r>
                        <a:rPr lang="th-TH" sz="1400" kern="12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(องค์ประกอบที่ </a:t>
                      </a:r>
                      <a:r>
                        <a:rPr lang="en-US" sz="1400" kern="12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1400" kern="12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) </a:t>
                      </a: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indent="0" algn="ctr">
                        <a:lnSpc>
                          <a:spcPct val="80000"/>
                        </a:lnSpc>
                        <a:buFont typeface="+mj-lt"/>
                        <a:buNone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2"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indent="0" algn="ctr">
                        <a:lnSpc>
                          <a:spcPct val="80000"/>
                        </a:lnSpc>
                        <a:buFont typeface="+mj-lt"/>
                        <a:buNone/>
                      </a:pPr>
                      <a:r>
                        <a:rPr lang="en-US" sz="14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</a:t>
                      </a: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indent="0">
                        <a:lnSpc>
                          <a:spcPct val="80000"/>
                        </a:lnSpc>
                        <a:buFont typeface="+mj-lt"/>
                        <a:buNone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4998650"/>
                  </a:ext>
                </a:extLst>
              </a:tr>
              <a:tr h="50206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88900" indent="-88900" algn="l" defTabSz="914400" rtl="0" eaLnBrk="1" latinLnBrk="0" hangingPunct="1">
                        <a:lnSpc>
                          <a:spcPct val="80000"/>
                        </a:lnSpc>
                        <a:buFontTx/>
                        <a:buNone/>
                      </a:pPr>
                      <a:r>
                        <a:rPr lang="en-US" sz="1400" kern="12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400" kern="12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สำนักงาน </a:t>
                      </a:r>
                      <a:r>
                        <a:rPr lang="th-TH" sz="1400" kern="1200" spc="0" dirty="0" err="1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ก.พ.ร</a:t>
                      </a:r>
                      <a:r>
                        <a:rPr lang="th-TH" sz="1400" kern="12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. ส่งหนังสือแจ้ง</a:t>
                      </a:r>
                      <a:br>
                        <a:rPr lang="en-US" sz="1400" kern="12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400" kern="12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ส่วนราชการ ทบทวนเป้าหมาย </a:t>
                      </a:r>
                      <a:r>
                        <a:rPr lang="en-US" sz="1400" kern="12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Strategic KPIs </a:t>
                      </a:r>
                      <a:endParaRPr lang="th-TH" sz="1400" kern="1200" spc="-30" baseline="0" dirty="0">
                        <a:solidFill>
                          <a:srgbClr val="FF0000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indent="0" algn="ctr">
                        <a:lnSpc>
                          <a:spcPct val="80000"/>
                        </a:lnSpc>
                        <a:buFont typeface="+mj-lt"/>
                        <a:buNone/>
                      </a:pPr>
                      <a:r>
                        <a:rPr lang="en-US" sz="14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</a:t>
                      </a: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indent="0">
                        <a:lnSpc>
                          <a:spcPct val="80000"/>
                        </a:lnSpc>
                        <a:buFont typeface="+mj-lt"/>
                        <a:buNone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8455887"/>
                  </a:ext>
                </a:extLst>
              </a:tr>
              <a:tr h="50206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88900" indent="-88900" algn="l" defTabSz="914400" rtl="0" eaLnBrk="1" latinLnBrk="0" hangingPunct="1">
                        <a:lnSpc>
                          <a:spcPct val="80000"/>
                        </a:lnSpc>
                        <a:buFontTx/>
                        <a:buNone/>
                      </a:pPr>
                      <a:r>
                        <a:rPr lang="en-US" sz="1400" kern="12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en-US" sz="1400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. </a:t>
                      </a:r>
                      <a:r>
                        <a:rPr lang="th-TH" sz="1400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ส่วนราชการ</a:t>
                      </a:r>
                      <a:r>
                        <a:rPr lang="th-TH" sz="1400" kern="1200" spc="-3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ส่งผลการ</a:t>
                      </a:r>
                      <a:r>
                        <a:rPr lang="th-TH" sz="1400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ทบทวนเป้าหมาย </a:t>
                      </a:r>
                      <a:r>
                        <a:rPr lang="en-US" sz="1400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Strategic KPIs</a:t>
                      </a:r>
                      <a:r>
                        <a:rPr lang="th-TH" sz="1400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400" kern="1200" spc="-3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ไปยังสำนักงาน </a:t>
                      </a:r>
                      <a:r>
                        <a:rPr lang="th-TH" sz="1400" kern="1200" spc="-30" baseline="0" dirty="0" err="1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ก.พ.ร</a:t>
                      </a:r>
                      <a:r>
                        <a:rPr lang="th-TH" sz="1400" kern="1200" spc="-3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. ภายใน </a:t>
                      </a:r>
                      <a:r>
                        <a:rPr lang="en-US" sz="1400" kern="1200" spc="-3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31</a:t>
                      </a:r>
                      <a:r>
                        <a:rPr lang="th-TH" sz="1400" kern="1200" spc="-3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ก.ค. 6</a:t>
                      </a:r>
                      <a:r>
                        <a:rPr lang="en-US" sz="1400" kern="1200" spc="-3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</a:t>
                      </a:r>
                      <a:endParaRPr lang="th-TH" sz="1400" kern="1200" spc="-30" baseline="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indent="0" algn="ctr">
                        <a:lnSpc>
                          <a:spcPct val="80000"/>
                        </a:lnSpc>
                        <a:buFont typeface="+mj-lt"/>
                        <a:buNone/>
                      </a:pPr>
                      <a:r>
                        <a:rPr lang="en-US" sz="14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31</a:t>
                      </a: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indent="0">
                        <a:lnSpc>
                          <a:spcPct val="80000"/>
                        </a:lnSpc>
                        <a:buFont typeface="+mj-lt"/>
                        <a:buNone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9894820"/>
                  </a:ext>
                </a:extLst>
              </a:tr>
              <a:tr h="505512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92075" indent="-92075" algn="l" defTabSz="914400" rtl="0" eaLnBrk="1" latinLnBrk="0" hangingPunct="1">
                        <a:lnSpc>
                          <a:spcPct val="80000"/>
                        </a:lnSpc>
                        <a:buFontTx/>
                        <a:buNone/>
                      </a:pPr>
                      <a:r>
                        <a:rPr lang="en-US" sz="1400" kern="12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4. </a:t>
                      </a:r>
                      <a:r>
                        <a:rPr lang="th-TH" sz="1400" kern="12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สำนักงาน </a:t>
                      </a:r>
                      <a:r>
                        <a:rPr lang="th-TH" sz="1400" kern="1200" spc="0" dirty="0" err="1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ก.พ.ร</a:t>
                      </a:r>
                      <a:r>
                        <a:rPr lang="th-TH" sz="1400" kern="12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. จัดคลินิกให้คำปรึกษาการจัดทำตัวชี้วัดตามมาตรการปรับปรุงฯ แก่ส่วนราชการ</a:t>
                      </a: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indent="0">
                        <a:lnSpc>
                          <a:spcPct val="80000"/>
                        </a:lnSpc>
                        <a:buFont typeface="+mj-lt"/>
                        <a:buNone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indent="0">
                        <a:lnSpc>
                          <a:spcPct val="80000"/>
                        </a:lnSpc>
                        <a:buFont typeface="+mj-lt"/>
                        <a:buNone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indent="0">
                        <a:lnSpc>
                          <a:spcPct val="80000"/>
                        </a:lnSpc>
                        <a:buFont typeface="+mj-lt"/>
                        <a:buNone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indent="0">
                        <a:lnSpc>
                          <a:spcPct val="80000"/>
                        </a:lnSpc>
                        <a:buFont typeface="+mj-lt"/>
                        <a:buNone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346978"/>
                  </a:ext>
                </a:extLst>
              </a:tr>
              <a:tr h="509639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88900" indent="-88900" algn="l" defTabSz="914400" rtl="0" eaLnBrk="1" latinLnBrk="0" hangingPunct="1">
                        <a:lnSpc>
                          <a:spcPct val="80000"/>
                        </a:lnSpc>
                        <a:buFontTx/>
                        <a:buNone/>
                      </a:pPr>
                      <a:r>
                        <a:rPr lang="en-US" sz="1400" kern="12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5. </a:t>
                      </a:r>
                      <a:r>
                        <a:rPr lang="th-TH" sz="1400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ส่วนราชการ</a:t>
                      </a:r>
                      <a:r>
                        <a:rPr lang="en-US" sz="1400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400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จัดทำตัวชี้วัดตาม</a:t>
                      </a:r>
                      <a:r>
                        <a:rPr lang="th-TH" sz="1400" kern="1200" spc="-2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มาตรการปรับปรุงฯ</a:t>
                      </a:r>
                      <a:r>
                        <a:rPr lang="en-US" sz="1400" kern="1200" spc="-2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400" kern="1200" spc="-2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(องค์ประกอบที่ </a:t>
                      </a:r>
                      <a:r>
                        <a:rPr lang="en-US" sz="1400" kern="1200" spc="-2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1)</a:t>
                      </a:r>
                      <a:r>
                        <a:rPr lang="th-TH" sz="1400" kern="1200" spc="-2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400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ผ่านกลไกคณะกรรมการกำกับการประเมินผลการปฏิบัติ</a:t>
                      </a:r>
                      <a:r>
                        <a:rPr lang="th-TH" sz="1400" kern="1200" spc="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ราชการฯ และ</a:t>
                      </a:r>
                      <a:r>
                        <a:rPr lang="th-TH" sz="1400" kern="1200" spc="-5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จัดส่งสำนักงาน </a:t>
                      </a:r>
                      <a:r>
                        <a:rPr lang="th-TH" sz="1400" kern="1200" spc="-50" baseline="0" dirty="0" err="1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ก.พ.ร</a:t>
                      </a:r>
                      <a:r>
                        <a:rPr lang="th-TH" sz="1400" kern="1200" spc="-5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400" kern="1200" spc="-5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400" kern="1200" spc="-5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ภายใน </a:t>
                      </a:r>
                      <a:r>
                        <a:rPr lang="en-US" sz="1400" kern="1200" spc="-5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29</a:t>
                      </a:r>
                      <a:r>
                        <a:rPr lang="th-TH" sz="1400" kern="1200" spc="-5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ก.ย. </a:t>
                      </a:r>
                      <a:r>
                        <a:rPr lang="en-US" sz="1400" kern="1200" spc="-50" baseline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66</a:t>
                      </a:r>
                      <a:endParaRPr lang="th-TH" sz="1400" kern="1200" spc="-50" baseline="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indent="0" algn="ctr">
                        <a:lnSpc>
                          <a:spcPct val="80000"/>
                        </a:lnSpc>
                        <a:buFont typeface="+mj-lt"/>
                        <a:buNone/>
                      </a:pPr>
                      <a:r>
                        <a:rPr lang="en-US" sz="14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29</a:t>
                      </a: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6241975"/>
                  </a:ext>
                </a:extLst>
              </a:tr>
              <a:tr h="34917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88900" indent="-88900" algn="l" defTabSz="914400" rtl="0" eaLnBrk="1" latinLnBrk="0" hangingPunct="1">
                        <a:lnSpc>
                          <a:spcPct val="80000"/>
                        </a:lnSpc>
                        <a:buFontTx/>
                        <a:buNone/>
                      </a:pPr>
                      <a:r>
                        <a:rPr lang="en-US" sz="1400" kern="12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6. </a:t>
                      </a:r>
                      <a:r>
                        <a:rPr lang="th-TH" sz="1400" kern="12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สำนักงาน </a:t>
                      </a:r>
                      <a:r>
                        <a:rPr lang="th-TH" sz="1400" kern="1200" spc="0" dirty="0" err="1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ก.พ.ร</a:t>
                      </a:r>
                      <a:r>
                        <a:rPr lang="th-TH" sz="1400" kern="12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. ชี้แจงกรอบ</a:t>
                      </a:r>
                      <a:br>
                        <a:rPr lang="en-US" sz="1400" kern="12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400" kern="1200" spc="-2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การประเมินฯ แก่ส่วนราชการ</a:t>
                      </a:r>
                      <a:r>
                        <a:rPr lang="en-US" sz="1400" kern="1200" spc="-2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400" kern="1200" spc="-2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ครั้งที่ </a:t>
                      </a:r>
                      <a:r>
                        <a:rPr lang="en-US" sz="1400" kern="1200" spc="-2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1400" kern="1200" spc="-2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400" kern="12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(องค์ประกอบที่ </a:t>
                      </a:r>
                      <a:r>
                        <a:rPr lang="en-US" sz="1400" kern="12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1400" kern="12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)</a:t>
                      </a:r>
                      <a:endParaRPr lang="th-TH" sz="1400" kern="1200" spc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indent="0">
                        <a:lnSpc>
                          <a:spcPct val="80000"/>
                        </a:lnSpc>
                        <a:buFont typeface="+mj-lt"/>
                        <a:buNone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indent="0" algn="ctr">
                        <a:lnSpc>
                          <a:spcPct val="80000"/>
                        </a:lnSpc>
                        <a:buFont typeface="+mj-lt"/>
                        <a:buNone/>
                      </a:pPr>
                      <a:r>
                        <a:rPr lang="en-US" sz="14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421332"/>
                  </a:ext>
                </a:extLst>
              </a:tr>
              <a:tr h="349174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82563" indent="-182563" algn="l" defTabSz="914400" rtl="0" eaLnBrk="1" latinLnBrk="0" hangingPunct="1">
                        <a:lnSpc>
                          <a:spcPct val="80000"/>
                        </a:lnSpc>
                        <a:buFontTx/>
                        <a:buNone/>
                      </a:pPr>
                      <a:r>
                        <a:rPr lang="en-US" sz="1400" kern="12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7. </a:t>
                      </a:r>
                      <a:r>
                        <a:rPr lang="th-TH" sz="1400" kern="1200" spc="0" dirty="0" err="1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อ.ก.พ.ร</a:t>
                      </a:r>
                      <a:r>
                        <a:rPr lang="th-TH" sz="1400" kern="12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. ประเมินฯ รับทราบตัวชี้วัด ตามมาตรการปรับปรุงฯ(องค์ประกอบที่ </a:t>
                      </a:r>
                      <a:r>
                        <a:rPr lang="en-US" sz="1400" kern="12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1) </a:t>
                      </a:r>
                      <a:r>
                        <a:rPr lang="th-TH" sz="1400" kern="12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และพิจารณา</a:t>
                      </a:r>
                      <a:r>
                        <a:rPr lang="th-TH" sz="1400" kern="1200" spc="-1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เกณฑ์ </a:t>
                      </a:r>
                      <a:r>
                        <a:rPr lang="en-US" sz="1400" kern="1200" spc="-1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Joint KPIs </a:t>
                      </a:r>
                      <a:r>
                        <a:rPr lang="th-TH" sz="1400" kern="1200" spc="-1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ของส่วนราชการ</a:t>
                      </a: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indent="0">
                        <a:lnSpc>
                          <a:spcPct val="80000"/>
                        </a:lnSpc>
                        <a:buFont typeface="+mj-lt"/>
                        <a:buNone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indent="0" algn="ctr">
                        <a:lnSpc>
                          <a:spcPct val="80000"/>
                        </a:lnSpc>
                        <a:buFont typeface="+mj-lt"/>
                        <a:buNone/>
                      </a:pPr>
                      <a:r>
                        <a:rPr lang="en-US" sz="14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30</a:t>
                      </a: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70245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20049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EC19ED-DCA5-BC33-6A0B-4F17F09FC4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tabLst/>
              <a:defRPr/>
            </a:pPr>
            <a:fld id="{41A61DF1-3BB6-403F-9CC9-71F63F6F4AF1}" type="slidenum">
              <a:rPr kumimoji="0" lang="th-TH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  <a:tabLst/>
                <a:defRPr/>
              </a:pPr>
              <a:t>67</a:t>
            </a:fld>
            <a:endParaRPr kumimoji="0" lang="th-TH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sym typeface="Arial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3262F41-3324-AEA5-09CA-F41B371BB2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0240408"/>
              </p:ext>
            </p:extLst>
          </p:nvPr>
        </p:nvGraphicFramePr>
        <p:xfrm>
          <a:off x="35889" y="901709"/>
          <a:ext cx="12120222" cy="5597635"/>
        </p:xfrm>
        <a:graphic>
          <a:graphicData uri="http://schemas.openxmlformats.org/drawingml/2006/table">
            <a:tbl>
              <a:tblPr firstRow="1" bandRow="1"/>
              <a:tblGrid>
                <a:gridCol w="2032460">
                  <a:extLst>
                    <a:ext uri="{9D8B030D-6E8A-4147-A177-3AD203B41FA5}">
                      <a16:colId xmlns:a16="http://schemas.microsoft.com/office/drawing/2014/main" val="4157933751"/>
                    </a:ext>
                  </a:extLst>
                </a:gridCol>
                <a:gridCol w="490151">
                  <a:extLst>
                    <a:ext uri="{9D8B030D-6E8A-4147-A177-3AD203B41FA5}">
                      <a16:colId xmlns:a16="http://schemas.microsoft.com/office/drawing/2014/main" val="491957922"/>
                    </a:ext>
                  </a:extLst>
                </a:gridCol>
                <a:gridCol w="457029">
                  <a:extLst>
                    <a:ext uri="{9D8B030D-6E8A-4147-A177-3AD203B41FA5}">
                      <a16:colId xmlns:a16="http://schemas.microsoft.com/office/drawing/2014/main" val="2013009044"/>
                    </a:ext>
                  </a:extLst>
                </a:gridCol>
                <a:gridCol w="457029">
                  <a:extLst>
                    <a:ext uri="{9D8B030D-6E8A-4147-A177-3AD203B41FA5}">
                      <a16:colId xmlns:a16="http://schemas.microsoft.com/office/drawing/2014/main" val="2455798698"/>
                    </a:ext>
                  </a:extLst>
                </a:gridCol>
                <a:gridCol w="457029">
                  <a:extLst>
                    <a:ext uri="{9D8B030D-6E8A-4147-A177-3AD203B41FA5}">
                      <a16:colId xmlns:a16="http://schemas.microsoft.com/office/drawing/2014/main" val="1247561738"/>
                    </a:ext>
                  </a:extLst>
                </a:gridCol>
                <a:gridCol w="457029">
                  <a:extLst>
                    <a:ext uri="{9D8B030D-6E8A-4147-A177-3AD203B41FA5}">
                      <a16:colId xmlns:a16="http://schemas.microsoft.com/office/drawing/2014/main" val="561853005"/>
                    </a:ext>
                  </a:extLst>
                </a:gridCol>
                <a:gridCol w="457029">
                  <a:extLst>
                    <a:ext uri="{9D8B030D-6E8A-4147-A177-3AD203B41FA5}">
                      <a16:colId xmlns:a16="http://schemas.microsoft.com/office/drawing/2014/main" val="835954144"/>
                    </a:ext>
                  </a:extLst>
                </a:gridCol>
                <a:gridCol w="457029">
                  <a:extLst>
                    <a:ext uri="{9D8B030D-6E8A-4147-A177-3AD203B41FA5}">
                      <a16:colId xmlns:a16="http://schemas.microsoft.com/office/drawing/2014/main" val="4010450013"/>
                    </a:ext>
                  </a:extLst>
                </a:gridCol>
                <a:gridCol w="457029">
                  <a:extLst>
                    <a:ext uri="{9D8B030D-6E8A-4147-A177-3AD203B41FA5}">
                      <a16:colId xmlns:a16="http://schemas.microsoft.com/office/drawing/2014/main" val="3479041608"/>
                    </a:ext>
                  </a:extLst>
                </a:gridCol>
                <a:gridCol w="457029">
                  <a:extLst>
                    <a:ext uri="{9D8B030D-6E8A-4147-A177-3AD203B41FA5}">
                      <a16:colId xmlns:a16="http://schemas.microsoft.com/office/drawing/2014/main" val="2295492227"/>
                    </a:ext>
                  </a:extLst>
                </a:gridCol>
                <a:gridCol w="457029">
                  <a:extLst>
                    <a:ext uri="{9D8B030D-6E8A-4147-A177-3AD203B41FA5}">
                      <a16:colId xmlns:a16="http://schemas.microsoft.com/office/drawing/2014/main" val="2342037704"/>
                    </a:ext>
                  </a:extLst>
                </a:gridCol>
                <a:gridCol w="457029">
                  <a:extLst>
                    <a:ext uri="{9D8B030D-6E8A-4147-A177-3AD203B41FA5}">
                      <a16:colId xmlns:a16="http://schemas.microsoft.com/office/drawing/2014/main" val="2752440039"/>
                    </a:ext>
                  </a:extLst>
                </a:gridCol>
                <a:gridCol w="457029">
                  <a:extLst>
                    <a:ext uri="{9D8B030D-6E8A-4147-A177-3AD203B41FA5}">
                      <a16:colId xmlns:a16="http://schemas.microsoft.com/office/drawing/2014/main" val="1999198472"/>
                    </a:ext>
                  </a:extLst>
                </a:gridCol>
                <a:gridCol w="457029">
                  <a:extLst>
                    <a:ext uri="{9D8B030D-6E8A-4147-A177-3AD203B41FA5}">
                      <a16:colId xmlns:a16="http://schemas.microsoft.com/office/drawing/2014/main" val="2127274346"/>
                    </a:ext>
                  </a:extLst>
                </a:gridCol>
                <a:gridCol w="228515">
                  <a:extLst>
                    <a:ext uri="{9D8B030D-6E8A-4147-A177-3AD203B41FA5}">
                      <a16:colId xmlns:a16="http://schemas.microsoft.com/office/drawing/2014/main" val="784313878"/>
                    </a:ext>
                  </a:extLst>
                </a:gridCol>
                <a:gridCol w="228515">
                  <a:extLst>
                    <a:ext uri="{9D8B030D-6E8A-4147-A177-3AD203B41FA5}">
                      <a16:colId xmlns:a16="http://schemas.microsoft.com/office/drawing/2014/main" val="1249399471"/>
                    </a:ext>
                  </a:extLst>
                </a:gridCol>
                <a:gridCol w="457029">
                  <a:extLst>
                    <a:ext uri="{9D8B030D-6E8A-4147-A177-3AD203B41FA5}">
                      <a16:colId xmlns:a16="http://schemas.microsoft.com/office/drawing/2014/main" val="4077091106"/>
                    </a:ext>
                  </a:extLst>
                </a:gridCol>
                <a:gridCol w="457029">
                  <a:extLst>
                    <a:ext uri="{9D8B030D-6E8A-4147-A177-3AD203B41FA5}">
                      <a16:colId xmlns:a16="http://schemas.microsoft.com/office/drawing/2014/main" val="1675768909"/>
                    </a:ext>
                  </a:extLst>
                </a:gridCol>
                <a:gridCol w="457029">
                  <a:extLst>
                    <a:ext uri="{9D8B030D-6E8A-4147-A177-3AD203B41FA5}">
                      <a16:colId xmlns:a16="http://schemas.microsoft.com/office/drawing/2014/main" val="3057532875"/>
                    </a:ext>
                  </a:extLst>
                </a:gridCol>
                <a:gridCol w="457029">
                  <a:extLst>
                    <a:ext uri="{9D8B030D-6E8A-4147-A177-3AD203B41FA5}">
                      <a16:colId xmlns:a16="http://schemas.microsoft.com/office/drawing/2014/main" val="526456803"/>
                    </a:ext>
                  </a:extLst>
                </a:gridCol>
                <a:gridCol w="457029">
                  <a:extLst>
                    <a:ext uri="{9D8B030D-6E8A-4147-A177-3AD203B41FA5}">
                      <a16:colId xmlns:a16="http://schemas.microsoft.com/office/drawing/2014/main" val="1952950176"/>
                    </a:ext>
                  </a:extLst>
                </a:gridCol>
                <a:gridCol w="228515">
                  <a:extLst>
                    <a:ext uri="{9D8B030D-6E8A-4147-A177-3AD203B41FA5}">
                      <a16:colId xmlns:a16="http://schemas.microsoft.com/office/drawing/2014/main" val="1559065389"/>
                    </a:ext>
                  </a:extLst>
                </a:gridCol>
                <a:gridCol w="228515">
                  <a:extLst>
                    <a:ext uri="{9D8B030D-6E8A-4147-A177-3AD203B41FA5}">
                      <a16:colId xmlns:a16="http://schemas.microsoft.com/office/drawing/2014/main" val="1948317012"/>
                    </a:ext>
                  </a:extLst>
                </a:gridCol>
                <a:gridCol w="457029">
                  <a:extLst>
                    <a:ext uri="{9D8B030D-6E8A-4147-A177-3AD203B41FA5}">
                      <a16:colId xmlns:a16="http://schemas.microsoft.com/office/drawing/2014/main" val="1661481062"/>
                    </a:ext>
                  </a:extLst>
                </a:gridCol>
                <a:gridCol w="457029">
                  <a:extLst>
                    <a:ext uri="{9D8B030D-6E8A-4147-A177-3AD203B41FA5}">
                      <a16:colId xmlns:a16="http://schemas.microsoft.com/office/drawing/2014/main" val="3235483945"/>
                    </a:ext>
                  </a:extLst>
                </a:gridCol>
              </a:tblGrid>
              <a:tr h="355856">
                <a:tc rowSpan="2"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th-TH" sz="14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การดำเนินงาน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85000"/>
                      </a:srgbClr>
                    </a:solidFill>
                  </a:tcPr>
                </a:tc>
                <a:tc gridSpan="7"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ปีงบประมาณ พ.ศ.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2566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D47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D47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D47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D47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D47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D47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D47"/>
                    </a:solidFill>
                  </a:tcPr>
                </a:tc>
                <a:tc gridSpan="13"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ปีงบประมาณ พ.ศ.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2567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gridSpan="4"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ปีงบประมาณ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พ.ศ.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2568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4479234"/>
                  </a:ext>
                </a:extLst>
              </a:tr>
              <a:tr h="355856">
                <a:tc v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th-TH" sz="120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การดำเนินงาน</a:t>
                      </a:r>
                      <a:endParaRPr lang="en-US" sz="120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D47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มี.ค.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D47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เม.ย.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D47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พ.ค.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D47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มิ.ย.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D47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ก.ค.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D47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ส.ค.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D47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ก.ย.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D47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ต.ค.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พ.ย.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ธ.ค.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ม.ค.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67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ก.พ.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67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มี.ค.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67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เม.ย.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67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พ.ค.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67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มิ.ย.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67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ก.ค.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67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ส.ค.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67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ก.ย.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67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ต.ค.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67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พ.ย.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67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ธ.ค.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67</a:t>
                      </a:r>
                    </a:p>
                  </a:txBody>
                  <a:tcPr anchor="ctr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0987202"/>
                  </a:ext>
                </a:extLst>
              </a:tr>
              <a:tr h="622604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marR="0" lvl="0" indent="-182563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8.  </a:t>
                      </a:r>
                      <a:r>
                        <a:rPr lang="th-TH" sz="1400" kern="12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สำนักงาน </a:t>
                      </a:r>
                      <a:r>
                        <a:rPr lang="th-TH" sz="1400" kern="1200" spc="0" dirty="0" err="1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ก.พ.ร</a:t>
                      </a:r>
                      <a:r>
                        <a:rPr lang="th-TH" sz="1400" kern="12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. สรุป</a:t>
                      </a:r>
                      <a:r>
                        <a:rPr lang="en-US" sz="1400" kern="12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Strategic KPIs</a:t>
                      </a:r>
                      <a:r>
                        <a:rPr lang="th-TH" sz="1400" kern="12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/ </a:t>
                      </a:r>
                      <a:r>
                        <a:rPr lang="en-US" sz="1400" kern="12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Joint KPIs</a:t>
                      </a:r>
                      <a:r>
                        <a:rPr lang="th-TH" sz="1400" kern="12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และการถ่ายทอดลงตัวชี้วัดตามมาตรการ</a:t>
                      </a:r>
                      <a:r>
                        <a:rPr lang="th-TH" sz="1400" kern="1200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ปรับปรุงฯ เสนอรัฐมนตรี / รองนายกฯ </a:t>
                      </a:r>
                      <a:r>
                        <a:rPr lang="th-TH" sz="1400" kern="12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ที่</a:t>
                      </a:r>
                      <a:r>
                        <a:rPr lang="th-TH" sz="1400" kern="1200" spc="-3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กำกับ</a:t>
                      </a:r>
                      <a:r>
                        <a:rPr lang="th-TH" sz="1400" kern="1200" spc="-4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ดูแล (สำเนาแจ้งคณะกรรมการกำกับฯ)</a:t>
                      </a: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0584520"/>
                  </a:ext>
                </a:extLst>
              </a:tr>
              <a:tr h="658290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 algn="l" defTabSz="914400" rtl="0" eaLnBrk="1" latinLnBrk="0" hangingPunct="1">
                        <a:lnSpc>
                          <a:spcPct val="80000"/>
                        </a:lnSpc>
                        <a:buFontTx/>
                        <a:buNone/>
                      </a:pPr>
                      <a:r>
                        <a:rPr lang="en-US" sz="1400" kern="12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9.  </a:t>
                      </a:r>
                      <a:r>
                        <a:rPr lang="th-TH" sz="1400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คณะกรรมการกำกับฯ ส่งผลการพิจารณาการปรับเปลี่ยนรายละเอียดตัวชี้วัดตามมาตรการปรับปรุงฯ และ </a:t>
                      </a:r>
                      <a:r>
                        <a:rPr lang="en-US" sz="1400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Joint KPIs</a:t>
                      </a:r>
                      <a:r>
                        <a:rPr lang="th-TH" sz="1400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รอบ </a:t>
                      </a:r>
                      <a:r>
                        <a:rPr lang="en-US" sz="1400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</a:t>
                      </a:r>
                      <a:r>
                        <a:rPr lang="th-TH" sz="1400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เดือน มายังสำนักงาน </a:t>
                      </a:r>
                      <a:r>
                        <a:rPr lang="th-TH" sz="1400" kern="1200" spc="0" dirty="0" err="1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ก.พ.ร</a:t>
                      </a:r>
                      <a:r>
                        <a:rPr lang="th-TH" sz="1400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400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400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(ถ้ามี)</a:t>
                      </a:r>
                      <a:endParaRPr lang="en-US" sz="1400" kern="1200" spc="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indent="0" algn="ctr">
                        <a:lnSpc>
                          <a:spcPct val="80000"/>
                        </a:lnSpc>
                        <a:buFont typeface="+mj-lt"/>
                        <a:buNone/>
                      </a:pPr>
                      <a:r>
                        <a:rPr lang="en-US" sz="14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29</a:t>
                      </a: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317337"/>
                  </a:ext>
                </a:extLst>
              </a:tr>
              <a:tr h="378953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marR="0" indent="-182563" algn="l" defTabSz="914400" rtl="0" eaLnBrk="1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Tx/>
                        <a:buNone/>
                      </a:pPr>
                      <a:r>
                        <a:rPr lang="en-US" sz="1400" b="0" i="0" u="none" strike="noStrike" kern="1200" cap="none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10. </a:t>
                      </a:r>
                      <a:r>
                        <a:rPr lang="th-TH" sz="1400" b="0" i="0" u="none" strike="noStrike" kern="1200" cap="none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ส่วนราชการ รายงานผลรอบ 6 เดือน ผ่านระบบ </a:t>
                      </a:r>
                      <a:r>
                        <a:rPr lang="en-US" sz="1400" b="0" i="0" u="none" strike="noStrike" kern="1200" cap="none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e-SAR</a:t>
                      </a: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indent="0">
                        <a:lnSpc>
                          <a:spcPct val="80000"/>
                        </a:lnSpc>
                        <a:buFont typeface="+mj-lt"/>
                        <a:buNone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2137522"/>
                  </a:ext>
                </a:extLst>
              </a:tr>
              <a:tr h="355648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82563" marR="0" indent="-182563" algn="l" defTabSz="914400" rtl="0" eaLnBrk="1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Tx/>
                        <a:buNone/>
                      </a:pPr>
                      <a:r>
                        <a:rPr lang="en-US" sz="1400" b="0" i="0" u="none" strike="noStrike" kern="1200" cap="none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11.</a:t>
                      </a:r>
                      <a:r>
                        <a:rPr lang="th-TH" sz="1400" b="0" i="0" u="none" strike="noStrike" kern="1200" cap="none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 สำนักงาน </a:t>
                      </a:r>
                      <a:r>
                        <a:rPr lang="th-TH" sz="1400" b="0" i="0" u="none" strike="noStrike" kern="1200" cap="none" spc="0" dirty="0" err="1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ก.พ.ร</a:t>
                      </a:r>
                      <a:r>
                        <a:rPr lang="th-TH" sz="1400" b="0" i="0" u="none" strike="noStrike" kern="1200" cap="none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. แจ้ง </a:t>
                      </a:r>
                      <a:r>
                        <a:rPr lang="en-US" sz="1400" b="0" i="0" u="none" strike="noStrike" kern="1200" cap="none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Early Warning</a:t>
                      </a:r>
                      <a:r>
                        <a:rPr lang="th-TH" sz="1400" b="0" i="0" u="none" strike="noStrike" kern="1200" cap="none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 ไปยังส่วนราชการ</a:t>
                      </a:r>
                      <a:r>
                        <a:rPr lang="en-US" sz="1400" b="0" i="0" u="none" strike="noStrike" kern="1200" cap="none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 </a:t>
                      </a:r>
                      <a:r>
                        <a:rPr lang="th-TH" sz="1400" b="0" i="0" u="none" strike="noStrike" kern="1200" cap="none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(ถ้ามี)</a:t>
                      </a:r>
                      <a:endParaRPr lang="en-US" sz="1400" b="0" i="0" u="none" strike="noStrike" kern="1200" cap="none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indent="0">
                        <a:lnSpc>
                          <a:spcPct val="80000"/>
                        </a:lnSpc>
                        <a:buFont typeface="+mj-lt"/>
                        <a:buNone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9834217"/>
                  </a:ext>
                </a:extLst>
              </a:tr>
              <a:tr h="634095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82563" marR="0" lvl="0" indent="-182563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12. </a:t>
                      </a:r>
                      <a:r>
                        <a:rPr lang="th-TH" sz="1400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คณะกรรมการกำกับฯ ส่งผลการพิจารณาการปรับเปลี่ยนรายละเอียดตัวชี้วัดตามมาตรการปรับปรุงฯ และ </a:t>
                      </a:r>
                      <a:r>
                        <a:rPr lang="en-US" sz="1400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Joint KPIs</a:t>
                      </a:r>
                      <a:r>
                        <a:rPr lang="th-TH" sz="1400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รอบ </a:t>
                      </a:r>
                      <a:r>
                        <a:rPr lang="en-US" sz="1400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12</a:t>
                      </a:r>
                      <a:r>
                        <a:rPr lang="th-TH" sz="1400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เดือน มายังสำนักงาน </a:t>
                      </a:r>
                      <a:r>
                        <a:rPr lang="th-TH" sz="1400" kern="1200" spc="0" dirty="0" err="1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ก.พ.ร</a:t>
                      </a:r>
                      <a:r>
                        <a:rPr lang="th-TH" sz="1400" kern="1200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. (ถ้ามี)</a:t>
                      </a:r>
                      <a:endParaRPr lang="en-US" sz="1400" b="0" i="0" u="none" strike="noStrike" kern="1200" cap="none" spc="0" dirty="0">
                        <a:solidFill>
                          <a:srgbClr val="0000FF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indent="0" algn="ctr">
                        <a:lnSpc>
                          <a:spcPct val="80000"/>
                        </a:lnSpc>
                        <a:buFont typeface="+mj-lt"/>
                        <a:buNone/>
                      </a:pPr>
                      <a:r>
                        <a:rPr lang="en-US" sz="140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31</a:t>
                      </a: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6656208"/>
                  </a:ext>
                </a:extLst>
              </a:tr>
              <a:tr h="373046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28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182563" marR="0" lvl="0" indent="-182563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13. </a:t>
                      </a:r>
                      <a:r>
                        <a:rPr lang="th-TH" sz="1400" b="0" i="0" u="none" strike="noStrike" kern="1200" cap="none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ส่วนราชการ รายงานผลรอบ </a:t>
                      </a:r>
                      <a:r>
                        <a:rPr lang="en-US" sz="1400" b="0" i="0" u="none" strike="noStrike" kern="1200" cap="none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12</a:t>
                      </a:r>
                      <a:r>
                        <a:rPr lang="th-TH" sz="1400" b="0" i="0" u="none" strike="noStrike" kern="1200" cap="none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 เดือน ผ่านระบบ </a:t>
                      </a:r>
                      <a:r>
                        <a:rPr lang="en-US" sz="1400" b="0" i="0" u="none" strike="noStrike" kern="1200" cap="none" spc="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e-SAR</a:t>
                      </a: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6324444"/>
                  </a:ext>
                </a:extLst>
              </a:tr>
              <a:tr h="626855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marR="0" lvl="0" indent="-182563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cap="none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14. </a:t>
                      </a:r>
                      <a:r>
                        <a:rPr lang="th-TH" sz="1400" b="0" i="0" u="none" strike="noStrike" kern="1200" cap="none" spc="-3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เลขาธิการ </a:t>
                      </a:r>
                      <a:r>
                        <a:rPr lang="th-TH" sz="1400" b="0" i="0" u="none" strike="noStrike" kern="1200" cap="none" spc="-30" baseline="0" dirty="0" err="1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ก.พ.ร</a:t>
                      </a:r>
                      <a:r>
                        <a:rPr lang="th-TH" sz="1400" b="0" i="0" u="none" strike="noStrike" kern="1200" cap="none" spc="-3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. ประเมิน (เบื้องต้น) </a:t>
                      </a:r>
                      <a:r>
                        <a:rPr lang="th-TH" sz="1400" b="0" i="0" u="none" strike="noStrike" kern="1200" cap="none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เสนอรัฐมนตรี / รองนายกฯ </a:t>
                      </a:r>
                      <a:br>
                        <a:rPr lang="th-TH" sz="1400" b="0" i="0" u="none" strike="noStrike" kern="1200" cap="none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</a:br>
                      <a:r>
                        <a:rPr lang="th-TH" sz="1400" b="0" i="0" u="none" strike="noStrike" kern="1200" cap="none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Arial"/>
                        </a:rPr>
                        <a:t>ที่เกี่ยวข้อง</a:t>
                      </a: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82563" indent="-182563">
                        <a:lnSpc>
                          <a:spcPct val="80000"/>
                        </a:lnSpc>
                        <a:buFont typeface="+mj-lt"/>
                        <a:buAutoNum type="arabicPeriod" startAt="3"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indent="0">
                        <a:lnSpc>
                          <a:spcPct val="80000"/>
                        </a:lnSpc>
                        <a:buFont typeface="+mj-lt"/>
                        <a:buNone/>
                      </a:pPr>
                      <a:endParaRPr lang="th-TH" sz="140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56661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292ADCD-D3BF-04AE-E8D7-D9DED1681C5A}"/>
              </a:ext>
            </a:extLst>
          </p:cNvPr>
          <p:cNvSpPr txBox="1"/>
          <p:nvPr/>
        </p:nvSpPr>
        <p:spPr>
          <a:xfrm>
            <a:off x="450311" y="258702"/>
            <a:ext cx="104039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  <a:lvl2pPr marL="742950" indent="-285750">
              <a:defRPr sz="2200" b="1">
                <a:latin typeface="Arial" pitchFamily="34" charset="0"/>
                <a:cs typeface="Tahoma" pitchFamily="34" charset="0"/>
              </a:defRPr>
            </a:lvl2pPr>
            <a:lvl3pPr marL="1143000" indent="-228600">
              <a:defRPr sz="2200" b="1">
                <a:latin typeface="Arial" pitchFamily="34" charset="0"/>
                <a:cs typeface="Tahoma" pitchFamily="34" charset="0"/>
              </a:defRPr>
            </a:lvl3pPr>
            <a:lvl4pPr marL="1600200" indent="-228600">
              <a:defRPr sz="2200" b="1">
                <a:latin typeface="Arial" pitchFamily="34" charset="0"/>
                <a:cs typeface="Tahoma" pitchFamily="34" charset="0"/>
              </a:defRPr>
            </a:lvl4pPr>
            <a:lvl5pPr marL="2057400" indent="-228600">
              <a:defRPr sz="2200" b="1"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latin typeface="Arial" pitchFamily="34" charset="0"/>
                <a:cs typeface="Tahoma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แผนการดำเนินงานการประเมินส่วนราชการฯ ประจำปีงบประมาณ พ.ศ. 256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7 (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ต่อ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57F4E6D-0933-8529-5A54-96BD9FBAF994}"/>
              </a:ext>
            </a:extLst>
          </p:cNvPr>
          <p:cNvGrpSpPr/>
          <p:nvPr/>
        </p:nvGrpSpPr>
        <p:grpSpPr>
          <a:xfrm>
            <a:off x="641071" y="6569328"/>
            <a:ext cx="3956306" cy="284818"/>
            <a:chOff x="470950" y="6537950"/>
            <a:chExt cx="3956306" cy="2848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81B1BF8-7239-5558-D932-C334E18958A2}"/>
                </a:ext>
              </a:extLst>
            </p:cNvPr>
            <p:cNvSpPr/>
            <p:nvPr/>
          </p:nvSpPr>
          <p:spPr>
            <a:xfrm>
              <a:off x="470950" y="6569328"/>
              <a:ext cx="230799" cy="21424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D572358-F907-E0AB-4FCC-4CCD805CAC3C}"/>
                </a:ext>
              </a:extLst>
            </p:cNvPr>
            <p:cNvSpPr/>
            <p:nvPr/>
          </p:nvSpPr>
          <p:spPr>
            <a:xfrm>
              <a:off x="2643536" y="6569328"/>
              <a:ext cx="230799" cy="21424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EE1F19D-C158-D8AD-945C-3F7EC3BD1FF1}"/>
                </a:ext>
              </a:extLst>
            </p:cNvPr>
            <p:cNvSpPr txBox="1"/>
            <p:nvPr/>
          </p:nvSpPr>
          <p:spPr>
            <a:xfrm>
              <a:off x="701749" y="6545769"/>
              <a:ext cx="151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สำนักงาน </a:t>
              </a:r>
              <a:r>
                <a:rPr kumimoji="0" lang="th-TH" sz="1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ก.พ.ร</a:t>
              </a:r>
              <a:r>
                <a:rPr kumimoji="0" lang="th-TH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. ดำเนินการ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2B17559-23D9-E6F7-5907-3964651EAA45}"/>
                </a:ext>
              </a:extLst>
            </p:cNvPr>
            <p:cNvSpPr txBox="1"/>
            <p:nvPr/>
          </p:nvSpPr>
          <p:spPr>
            <a:xfrm>
              <a:off x="2915256" y="6537950"/>
              <a:ext cx="151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ส่วนราชการ ดำเนินการ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88A0429-3145-D2CC-D053-21615A1E2DF7}"/>
              </a:ext>
            </a:extLst>
          </p:cNvPr>
          <p:cNvSpPr txBox="1"/>
          <p:nvPr/>
        </p:nvSpPr>
        <p:spPr>
          <a:xfrm>
            <a:off x="8534400" y="6553906"/>
            <a:ext cx="3325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หมายเหตุ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 </a:t>
            </a:r>
            <a:r>
              <a:rPr kumimoji="0" lang="th-T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แผนการดำเนินงานอาจมีการปรับเปลี่ยนตามความเหมาะสม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2633610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933A2F-CE9F-A95B-23C9-1E868F125F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tabLst/>
              <a:defRPr/>
            </a:pPr>
            <a:fld id="{41A61DF1-3BB6-403F-9CC9-71F63F6F4AF1}" type="slidenum">
              <a:rPr kumimoji="0" lang="th-TH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  <a:tabLst/>
                <a:defRPr/>
              </a:pPr>
              <a:t>68</a:t>
            </a:fld>
            <a:endParaRPr kumimoji="0" lang="th-TH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58DB07-FCDA-4EAE-71AC-87059F0E8CFA}"/>
              </a:ext>
            </a:extLst>
          </p:cNvPr>
          <p:cNvSpPr/>
          <p:nvPr/>
        </p:nvSpPr>
        <p:spPr>
          <a:xfrm>
            <a:off x="486761" y="238473"/>
            <a:ext cx="84506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แบบฟอร์มคำถาม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คำตอบ และแบบประเมินความพึงพอใจ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2CC15C-0564-DACF-5A97-DD67FDFCAAD9}"/>
              </a:ext>
            </a:extLst>
          </p:cNvPr>
          <p:cNvSpPr txBox="1"/>
          <p:nvPr/>
        </p:nvSpPr>
        <p:spPr>
          <a:xfrm>
            <a:off x="6048104" y="5192262"/>
            <a:ext cx="614389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แบบประเมินความพึงพอใจ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https://forms.gle/9tkpbwUMwgoiXCgR6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endParaRPr kumimoji="0" lang="th-TH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5B80FD-EDDD-26E8-7D04-8F117C4971BE}"/>
              </a:ext>
            </a:extLst>
          </p:cNvPr>
          <p:cNvSpPr txBox="1"/>
          <p:nvPr/>
        </p:nvSpPr>
        <p:spPr>
          <a:xfrm>
            <a:off x="-95792" y="5192262"/>
            <a:ext cx="614389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แบบฟอร์มคำถาม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-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คำตอบ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https://forms.gle/WuJiwAuwWLapBSyk8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2ABE4D4-F1A8-4CA1-2CAB-F42DE4770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682" y="1345971"/>
            <a:ext cx="3846291" cy="384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25944DB-5CDC-AD0A-BD66-F33DDAF11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052" y="1345971"/>
            <a:ext cx="3852000" cy="38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82034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DA0E05-DE31-F978-C88B-93E0797DD2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2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B08E0C-3C56-B9BE-801D-7766B47A9E38}"/>
              </a:ext>
            </a:extLst>
          </p:cNvPr>
          <p:cNvSpPr txBox="1"/>
          <p:nvPr/>
        </p:nvSpPr>
        <p:spPr>
          <a:xfrm>
            <a:off x="0" y="2905780"/>
            <a:ext cx="99253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แบบฟอร์ม 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(KPI Template) 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เพื่อใช้ในการรายงานผล</a:t>
            </a:r>
            <a:b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การประเมินตัวชี้วัดการพัฒนาองค์การสู่ดิจิทัล</a:t>
            </a:r>
            <a:endParaRPr lang="en-US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72859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8DE7ED-AF7A-EF0B-F4A4-037A1077CD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1DF1-3BB6-403F-9CC9-71F63F6F4AF1}" type="slidenum">
              <a:rPr kumimoji="0" lang="th-TH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7" name="AutoShape 52">
            <a:extLst>
              <a:ext uri="{FF2B5EF4-FFF2-40B4-BE49-F238E27FC236}">
                <a16:creationId xmlns:a16="http://schemas.microsoft.com/office/drawing/2014/main" id="{ABCA7BC6-9D6A-06F2-07C8-E407C26569A2}"/>
              </a:ext>
            </a:extLst>
          </p:cNvPr>
          <p:cNvSpPr>
            <a:spLocks noChangeArrowheads="1"/>
          </p:cNvSpPr>
          <p:nvPr/>
        </p:nvSpPr>
        <p:spPr bwMode="gray">
          <a:xfrm>
            <a:off x="381156" y="2286007"/>
            <a:ext cx="9262310" cy="231789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9999FF"/>
            </a:solidFill>
            <a:round/>
            <a:headEnd/>
            <a:tailEnd/>
          </a:ln>
          <a:effectLst>
            <a:outerShdw dist="99190" dir="2388334" algn="ctr" rotWithShape="0">
              <a:srgbClr val="DDDDDD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1734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AutoShape 53">
            <a:extLst>
              <a:ext uri="{FF2B5EF4-FFF2-40B4-BE49-F238E27FC236}">
                <a16:creationId xmlns:a16="http://schemas.microsoft.com/office/drawing/2014/main" id="{9F9DD9FF-BC09-D2DA-45AE-01202C836B5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57" y="2287068"/>
            <a:ext cx="685800" cy="685800"/>
          </a:xfrm>
          <a:prstGeom prst="diamond">
            <a:avLst/>
          </a:prstGeom>
          <a:solidFill>
            <a:srgbClr val="9999FF"/>
          </a:solidFill>
          <a:ln w="25400" algn="ctr">
            <a:solidFill>
              <a:srgbClr val="FFFFFF"/>
            </a:solidFill>
            <a:miter lim="800000"/>
            <a:headEnd/>
            <a:tailEnd/>
          </a:ln>
          <a:effectLst>
            <a:outerShdw dist="63500" dir="221219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1734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 Box 54">
            <a:extLst>
              <a:ext uri="{FF2B5EF4-FFF2-40B4-BE49-F238E27FC236}">
                <a16:creationId xmlns:a16="http://schemas.microsoft.com/office/drawing/2014/main" id="{33881A9D-EC47-704E-CF87-C7E1E6794B70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779597" y="2385493"/>
            <a:ext cx="9362319" cy="1618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3200" b="1" i="0" u="none" strike="noStrike" kern="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แนวทางการประเมินการสร้างนวัตกรรมในการปรับปรุงกระบวนงานหรือ</a:t>
            </a:r>
            <a:br>
              <a:rPr kumimoji="0" lang="th-TH" altLang="en-US" sz="3200" b="1" i="0" u="none" strike="noStrike" kern="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altLang="en-US" sz="3200" b="1" i="0" u="none" strike="noStrike" kern="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การให้บริการ (</a:t>
            </a:r>
            <a:r>
              <a:rPr kumimoji="0" lang="en-US" altLang="en-US" sz="3200" b="1" i="0" u="none" strike="noStrike" kern="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e-Service)</a:t>
            </a:r>
          </a:p>
          <a:p>
            <a:pPr marL="542925" marR="0" lvl="0" indent="-277813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arenBoth"/>
              <a:tabLst/>
              <a:defRPr/>
            </a:pPr>
            <a:r>
              <a:rPr kumimoji="0" lang="th-TH" altLang="ko-KR" sz="2400" b="1" i="0" u="none" strike="noStrike" kern="1200" cap="none" spc="-30" normalizeH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th-TH" altLang="ko-KR" sz="2400" b="1" i="0" u="none" strike="noStrike" kern="1200" cap="none" spc="-50" normalizeH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ระดับความสำเร็จในการขับเคลื่อนการพัฒนางานบริการ </a:t>
            </a:r>
            <a:r>
              <a:rPr kumimoji="0" lang="en-US" altLang="ko-KR" sz="2400" b="1" i="0" u="none" strike="noStrike" kern="1200" cap="none" spc="-50" normalizeH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Agenda </a:t>
            </a:r>
            <a:r>
              <a:rPr kumimoji="0" lang="th-TH" altLang="ko-KR" sz="2400" b="1" i="0" u="none" strike="noStrike" kern="1200" cap="none" spc="-50" normalizeH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ตามมติคณะรัฐมนตรี (12 งานบริการ) </a:t>
            </a:r>
            <a:endParaRPr kumimoji="0" lang="en-US" altLang="ko-KR" sz="2400" b="1" i="0" u="none" strike="noStrike" kern="1200" cap="none" spc="-50" normalizeH="0" noProof="0" dirty="0">
              <a:ln>
                <a:noFill/>
              </a:ln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542925" marR="0" lvl="0" indent="-277813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arenBoth"/>
              <a:tabLst/>
              <a:defRPr/>
            </a:pPr>
            <a:r>
              <a:rPr kumimoji="0" lang="th-TH" altLang="ko-KR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ระดับความสำเร็จในการสร้างนวัตกรรมในการปรับปรุงกระบวนงาน (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e-Service)  L1/L2/L3 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H SarabunPSK" panose="020B0500040200020003" pitchFamily="34" charset="-34"/>
              <a:ea typeface="맑은 고딕" panose="020B0503020000020004" pitchFamily="34" charset="-127"/>
              <a:cs typeface="TH SarabunPSK" panose="020B0500040200020003" pitchFamily="34" charset="-34"/>
            </a:endParaRPr>
          </a:p>
        </p:txBody>
      </p:sp>
      <p:sp>
        <p:nvSpPr>
          <p:cNvPr id="10" name="Text Box 55">
            <a:extLst>
              <a:ext uri="{FF2B5EF4-FFF2-40B4-BE49-F238E27FC236}">
                <a16:creationId xmlns:a16="http://schemas.microsoft.com/office/drawing/2014/main" id="{7469029C-DC24-A42A-AF3D-1DCC020A267A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53057" y="2385493"/>
            <a:ext cx="3561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92457" dir="9843276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kern="0" dirty="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28443B-A032-11E1-C289-A3E8A3F24238}"/>
              </a:ext>
            </a:extLst>
          </p:cNvPr>
          <p:cNvSpPr txBox="1"/>
          <p:nvPr/>
        </p:nvSpPr>
        <p:spPr>
          <a:xfrm>
            <a:off x="343057" y="5130904"/>
            <a:ext cx="979885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โดย นางกาญจนา </a:t>
            </a:r>
            <a:r>
              <a:rPr kumimoji="0" lang="th-TH" alt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มั</a:t>
            </a:r>
            <a:r>
              <a:rPr kumimoji="0" lang="th-TH" alt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งกโรท</a:t>
            </a:r>
            <a:r>
              <a:rPr kumimoji="0" lang="th-TH" alt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ัย</a:t>
            </a:r>
            <a:r>
              <a:rPr kumimoji="0" lang="th-TH" alt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ผู้เชี่ยวชาญเฉพาะด้านการพัฒนาระบบราชการ กองพัฒนาระบบราชการ </a:t>
            </a:r>
            <a:r>
              <a:rPr kumimoji="0" lang="en-US" alt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</a:t>
            </a:r>
            <a:r>
              <a:rPr kumimoji="0" lang="th-TH" alt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สำนักงาน ก.พ.ร.</a:t>
            </a:r>
            <a:endParaRPr kumimoji="0" lang="en-US" altLang="en-US" sz="2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0684397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3648" y="-15861"/>
            <a:ext cx="11627893" cy="41805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3081" y="-15861"/>
            <a:ext cx="9276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รายละเอียดตัวชี้วัด</a:t>
            </a:r>
            <a:endParaRPr kumimoji="0" lang="th-TH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731E13-D5F2-41FB-ABFE-F220E9B05DDC}"/>
              </a:ext>
            </a:extLst>
          </p:cNvPr>
          <p:cNvSpPr/>
          <p:nvPr/>
        </p:nvSpPr>
        <p:spPr>
          <a:xfrm>
            <a:off x="9962867" y="6400952"/>
            <a:ext cx="2229133" cy="4708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9457" y="790658"/>
            <a:ext cx="8563719" cy="380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62013" marR="0" lvl="0" indent="-862013" algn="l" defTabSz="114300" rtl="0" eaLnBrk="1" fontAlgn="t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ชื่องานบริการ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Agenda </a:t>
            </a: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.......</a:t>
            </a:r>
            <a:endParaRPr kumimoji="0" lang="th-TH" sz="2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29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60BD7AEF-BAB7-4F62-9716-7F96C0929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345" y="31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31216ED-1BB1-3518-B1C9-B7DE15C2900B}"/>
              </a:ext>
            </a:extLst>
          </p:cNvPr>
          <p:cNvSpPr txBox="1"/>
          <p:nvPr/>
        </p:nvSpPr>
        <p:spPr>
          <a:xfrm>
            <a:off x="9154099" y="1165039"/>
            <a:ext cx="294557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บทบาทของหน่วยงาน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109777-F2A5-83A7-FDC3-F81733DE8638}"/>
              </a:ext>
            </a:extLst>
          </p:cNvPr>
          <p:cNvSpPr txBox="1"/>
          <p:nvPr/>
        </p:nvSpPr>
        <p:spPr>
          <a:xfrm>
            <a:off x="9162050" y="1558960"/>
            <a:ext cx="2937627" cy="646331"/>
          </a:xfrm>
          <a:prstGeom prst="rect">
            <a:avLst/>
          </a:prstGeom>
          <a:solidFill>
            <a:srgbClr val="4472C4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Wingdings 2" panose="05020102010507070707" pitchFamily="18" charset="2"/>
              </a:rPr>
              <a:t></a:t>
            </a: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Wingdings 2" panose="05020102010507070707" pitchFamily="18" charset="2"/>
              </a:rPr>
              <a:t>  หน่วยงานเจ้าภาพหลัก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◻</a:t>
            </a: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 </a:t>
            </a: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หน่วยงานที่เกี่ยวข้อง</a:t>
            </a:r>
          </a:p>
        </p:txBody>
      </p:sp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id="{CC2083C7-CD12-0628-2C2C-388F11B2D6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5458950"/>
              </p:ext>
            </p:extLst>
          </p:nvPr>
        </p:nvGraphicFramePr>
        <p:xfrm>
          <a:off x="119023" y="3161130"/>
          <a:ext cx="8842827" cy="11125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947609">
                  <a:extLst>
                    <a:ext uri="{9D8B030D-6E8A-4147-A177-3AD203B41FA5}">
                      <a16:colId xmlns:a16="http://schemas.microsoft.com/office/drawing/2014/main" val="4195182424"/>
                    </a:ext>
                  </a:extLst>
                </a:gridCol>
                <a:gridCol w="2947609">
                  <a:extLst>
                    <a:ext uri="{9D8B030D-6E8A-4147-A177-3AD203B41FA5}">
                      <a16:colId xmlns:a16="http://schemas.microsoft.com/office/drawing/2014/main" val="3989025799"/>
                    </a:ext>
                  </a:extLst>
                </a:gridCol>
                <a:gridCol w="2947609">
                  <a:extLst>
                    <a:ext uri="{9D8B030D-6E8A-4147-A177-3AD203B41FA5}">
                      <a16:colId xmlns:a16="http://schemas.microsoft.com/office/drawing/2014/main" val="217194820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ข้อมูลพื้นฐาน </a:t>
                      </a:r>
                      <a:endParaRPr lang="en-US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เป้าหมาย</a:t>
                      </a:r>
                      <a:endParaRPr lang="en-US" sz="1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05532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lang="en-US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lang="en-US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</a:t>
                      </a:r>
                      <a:r>
                        <a:rPr lang="en-US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21519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 (ผู้รับบริการ / หน่วยงาน </a:t>
                      </a:r>
                      <a:r>
                        <a:rPr lang="en-US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 </a:t>
                      </a:r>
                      <a:r>
                        <a:rPr lang="th-TH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ระบบ)</a:t>
                      </a:r>
                      <a:endParaRPr lang="en-US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 (ผู้รับบริการ / หน่วยงาน </a:t>
                      </a:r>
                      <a:r>
                        <a:rPr lang="en-US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 </a:t>
                      </a:r>
                      <a:r>
                        <a:rPr lang="th-TH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ระบบ)</a:t>
                      </a:r>
                      <a:endParaRPr lang="en-US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 (ผู้รับบริการ / หน่วยงาน </a:t>
                      </a:r>
                      <a:r>
                        <a:rPr lang="en-US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 </a:t>
                      </a:r>
                      <a:r>
                        <a:rPr lang="th-TH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ระบบ)</a:t>
                      </a:r>
                      <a:endParaRPr lang="en-US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2876210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3FBBA219-6215-D03F-85A7-0F8826E06739}"/>
              </a:ext>
            </a:extLst>
          </p:cNvPr>
          <p:cNvSpPr txBox="1"/>
          <p:nvPr/>
        </p:nvSpPr>
        <p:spPr>
          <a:xfrm>
            <a:off x="9173017" y="2327113"/>
            <a:ext cx="2937628" cy="1948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-5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ผู้รับผิดชอบการรายงานผล</a:t>
            </a:r>
            <a:r>
              <a:rPr kumimoji="0" lang="th-TH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: </a:t>
            </a:r>
            <a:r>
              <a:rPr kumimoji="0" lang="th-TH" sz="16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หน่วยงานเจ้าภาพหลัก</a:t>
            </a:r>
            <a:endParaRPr kumimoji="0" lang="th-TH" sz="1600" b="1" i="0" u="none" strike="noStrike" kern="120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thaiDist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-5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การรายงานผล</a:t>
            </a:r>
            <a:r>
              <a:rPr kumimoji="0" lang="en-US" sz="1600" b="1" i="0" u="none" strike="noStrike" kern="1200" cap="none" spc="-5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12 </a:t>
            </a:r>
            <a:r>
              <a:rPr kumimoji="0" lang="th-TH" sz="1600" b="1" i="0" u="none" strike="noStrike" kern="1200" cap="none" spc="-5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เดือน</a:t>
            </a:r>
            <a:r>
              <a:rPr kumimoji="0" lang="en-US" sz="1600" b="1" i="0" u="none" strike="noStrike" kern="1200" cap="none" spc="-5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600" b="1" i="0" u="none" strike="noStrike" kern="1200" cap="none" spc="-5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  <a:r>
              <a:rPr kumimoji="0" lang="en-US" sz="1600" b="1" i="0" u="none" strike="noStrike" kern="1200" cap="none" spc="-5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6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ให้หน่วยงานเจ้าภาพหลัก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รายงานผลสำเร็จการดำเนินงานในภาพรวม และของแต่ละหน่วยงานที่เกี่ยวข้องตามที่ระบุไว้ </a:t>
            </a:r>
          </a:p>
          <a:p>
            <a:pPr marL="0" marR="0" lvl="0" indent="0" algn="thaiDist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หมายเหตุ</a:t>
            </a:r>
            <a:r>
              <a:rPr kumimoji="0" lang="th-TH" sz="16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  <a:r>
              <a:rPr kumimoji="0" lang="th-TH" sz="16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</a:p>
          <a:p>
            <a:pPr marL="85725" marR="0" lvl="0" indent="-85725" algn="thaiDist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 	กรณีหน่วยงานเกี่ยวข้องหลายงานบริการ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Agenda</a:t>
            </a:r>
            <a:r>
              <a:rPr kumimoji="0" lang="th-TH" sz="16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b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16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จะวัดร้อยละความสำเร็จเฉลี่ยของงานบริการ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Agenda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ที่เกี่ยวข้อง</a:t>
            </a:r>
          </a:p>
          <a:p>
            <a:pPr marL="85725" marR="0" lvl="0" indent="-85725" algn="thaiDist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	</a:t>
            </a:r>
            <a:r>
              <a:rPr kumimoji="0" lang="th-TH" sz="16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หน่วยงานที่เกี่ยวข้องขอให้ใช้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KPI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Template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ต่อ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งานบริการ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Agenda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1A809893-FD61-8A8B-B9BA-4B25165236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7229381"/>
              </p:ext>
            </p:extLst>
          </p:nvPr>
        </p:nvGraphicFramePr>
        <p:xfrm>
          <a:off x="203016" y="4404804"/>
          <a:ext cx="11785967" cy="1186303"/>
        </p:xfrm>
        <a:graphic>
          <a:graphicData uri="http://schemas.openxmlformats.org/drawingml/2006/table">
            <a:tbl>
              <a:tblPr firstRow="1" bandRow="1"/>
              <a:tblGrid>
                <a:gridCol w="2168975">
                  <a:extLst>
                    <a:ext uri="{9D8B030D-6E8A-4147-A177-3AD203B41FA5}">
                      <a16:colId xmlns:a16="http://schemas.microsoft.com/office/drawing/2014/main" val="1715323392"/>
                    </a:ext>
                  </a:extLst>
                </a:gridCol>
                <a:gridCol w="3205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81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131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6559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kern="1200" noProof="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เกณฑ์การประเมิน</a:t>
                      </a:r>
                      <a:endParaRPr lang="en-US" sz="1800" b="1" kern="1200" noProof="0" dirty="0">
                        <a:solidFill>
                          <a:schemeClr val="dk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0" marR="121936" marT="43738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kern="1200" noProof="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เกณฑ์การประเมิน</a:t>
                      </a:r>
                      <a:r>
                        <a:rPr lang="en-US" sz="1600" kern="1200" noProof="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600" kern="1200" noProof="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รอบที่ </a:t>
                      </a:r>
                      <a:r>
                        <a:rPr lang="en-US" sz="1600" kern="1200" noProof="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1600" kern="1200" noProof="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(</a:t>
                      </a:r>
                      <a:r>
                        <a:rPr lang="en-US" sz="1600" kern="1200" noProof="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12 </a:t>
                      </a:r>
                      <a:r>
                        <a:rPr lang="th-TH" sz="1600" kern="1200" noProof="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เดือน) </a:t>
                      </a:r>
                      <a:endParaRPr lang="en-US" sz="1600" kern="1200" noProof="0" dirty="0">
                        <a:solidFill>
                          <a:schemeClr val="dk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0" marR="121936" marT="43738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000" b="1" dirty="0">
                        <a:solidFill>
                          <a:sysClr val="windowText" lastClr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000" b="1" dirty="0">
                        <a:solidFill>
                          <a:sysClr val="windowText" lastClr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กรณี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เป้าหมายขั้นต้น (50)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FD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เป้าหมายมาตรฐาน (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75</a:t>
                      </a:r>
                      <a:r>
                        <a:rPr lang="th-TH" sz="18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เป้าหมายขั้นสูง (100)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38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th-TH" sz="1800" b="1" i="0" u="sng" strike="noStrike" kern="0" cap="none" spc="-2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กรณี </a:t>
                      </a:r>
                      <a:r>
                        <a:rPr kumimoji="0" lang="en-US" sz="1800" b="1" i="0" u="sng" strike="noStrike" kern="0" cap="none" spc="-2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X </a:t>
                      </a:r>
                      <a:r>
                        <a:rPr kumimoji="0" lang="en-US" sz="1800" b="1" i="0" u="none" strike="noStrike" kern="0" cap="none" spc="-2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Agenda </a:t>
                      </a:r>
                      <a:br>
                        <a:rPr kumimoji="0" lang="en-US" sz="1800" b="1" i="0" u="none" strike="noStrike" kern="0" cap="none" spc="-2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kumimoji="0" lang="en-US" sz="1800" b="1" i="0" u="none" strike="noStrike" kern="0" cap="none" spc="-2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………………………</a:t>
                      </a:r>
                      <a:endParaRPr lang="th-TH" sz="1800" u="sng" kern="1200" noProof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43200" marR="43200" marT="43738" marB="43738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800" b="0" kern="1200" spc="0" baseline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800" b="0" kern="1200" spc="0" baseline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800" b="0" kern="1200" spc="0" baseline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id="{76E48F97-8FAE-506F-9224-A4E3A67707C1}"/>
              </a:ext>
            </a:extLst>
          </p:cNvPr>
          <p:cNvSpPr/>
          <p:nvPr/>
        </p:nvSpPr>
        <p:spPr>
          <a:xfrm>
            <a:off x="119023" y="1144423"/>
            <a:ext cx="8842828" cy="1973104"/>
          </a:xfrm>
          <a:prstGeom prst="rect">
            <a:avLst/>
          </a:prstGeom>
          <a:solidFill>
            <a:sysClr val="window" lastClr="FFFFFF">
              <a:lumMod val="95000"/>
            </a:sysClr>
          </a:solidFill>
        </p:spPr>
        <p:txBody>
          <a:bodyPr wrap="square">
            <a:spAutoFit/>
          </a:bodyPr>
          <a:lstStyle/>
          <a:p>
            <a:pPr marL="801688" marR="0" lvl="0" indent="-801688" algn="thaiDist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01688" algn="l"/>
              </a:tabLst>
              <a:defRPr/>
            </a:pP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คำอธิบาย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	</a:t>
            </a:r>
            <a:endParaRPr kumimoji="0" lang="th-TH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265113" marR="0" lvl="0" indent="-176213" algn="thaiDist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65113" algn="l"/>
              </a:tabLst>
              <a:defRPr/>
            </a:pPr>
            <a:r>
              <a:rPr kumimoji="0" lang="th-TH" sz="1800" b="0" i="0" u="none" strike="noStrike" kern="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มติคณะรัฐมนตรี วันที่ 3 สิงหาคม 2564 เห็นชอบการขับเคลื่อนการให้บริการประชาชนผ่านระบบอิเล็กทรอนิกส์ (</a:t>
            </a:r>
            <a:r>
              <a:rPr kumimoji="0" lang="en-US" sz="1800" b="0" i="0" u="none" strike="noStrike" kern="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e-Service)</a:t>
            </a:r>
            <a:r>
              <a:rPr kumimoji="0" lang="th-TH" sz="1800" b="0" i="0" u="none" strike="noStrike" kern="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ปีงบประมาณ พ.ศ. 2565</a:t>
            </a:r>
            <a:r>
              <a:rPr kumimoji="0" lang="th-TH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รวมงานบริการ </a:t>
            </a:r>
            <a:r>
              <a:rPr kumimoji="0" lang="en-US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12 </a:t>
            </a:r>
            <a:r>
              <a:rPr kumimoji="0" lang="th-TH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งานบริการ </a:t>
            </a:r>
            <a:r>
              <a:rPr kumimoji="0" lang="en-US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Agenda</a:t>
            </a:r>
            <a:endParaRPr kumimoji="0" lang="th-TH" sz="1800" b="0" i="0" u="none" strike="noStrike" kern="0" cap="none" spc="-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265113" marR="0" lvl="0" indent="-176213" algn="thaiDist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65113" algn="l"/>
              </a:tabLst>
              <a:defRPr/>
            </a:pPr>
            <a:r>
              <a:rPr kumimoji="0" lang="th-TH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แผนปฏิบัติการ </a:t>
            </a:r>
            <a:r>
              <a:rPr kumimoji="0" lang="en-US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(Action</a:t>
            </a:r>
            <a:r>
              <a:rPr kumimoji="0" lang="th-TH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Plan)</a:t>
            </a:r>
            <a:r>
              <a:rPr kumimoji="0" lang="th-TH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หมายถึง แผนดำเนินการที่ส่วนราชการระบุรายละเอียด</a:t>
            </a:r>
            <a:r>
              <a:rPr kumimoji="0" lang="th-TH" sz="1800" b="1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กิจกรรมสำคัญที่ต้องดำเนินการเพื่อให้บรรลุเป้าหมาย</a:t>
            </a:r>
            <a:br>
              <a:rPr kumimoji="0" lang="en-US" sz="1800" b="1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มติคณะรัฐมนตรี วันที่ 3 สิงหาคม 2564 โดยระบุหน่วยงานที่รับผิดชอบให้ชัดเจน </a:t>
            </a:r>
            <a:r>
              <a:rPr kumimoji="0" lang="en-US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/</a:t>
            </a:r>
            <a:r>
              <a:rPr kumimoji="0" lang="th-TH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800" b="1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ผลผลิตที่จะได้รับเ</a:t>
            </a:r>
            <a:r>
              <a:rPr kumimoji="0" lang="th-TH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ป็นรายเดือนหรือรายไตรมาสเพื่อใช้ติดตามความก้าวหน้าการขับเคลื่อน / </a:t>
            </a:r>
            <a:r>
              <a:rPr kumimoji="0" lang="th-TH" sz="1800" b="1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เป้าหมายในการวัดความสำเร็จ</a:t>
            </a:r>
            <a:r>
              <a:rPr kumimoji="0" lang="th-TH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ของแต่ละไตรมาส / การระบุ</a:t>
            </a:r>
            <a:r>
              <a:rPr kumimoji="0" lang="th-TH" sz="1800" b="1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เป้าหมายและบทบาทของหน่วยงานที่เกี่ยวข้อง</a:t>
            </a:r>
          </a:p>
          <a:p>
            <a:pPr marL="265113" marR="0" lvl="0" indent="-176213" algn="thaiDist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65113" algn="l"/>
              </a:tabLst>
              <a:defRPr/>
            </a:pPr>
            <a:r>
              <a:rPr kumimoji="0" lang="th-TH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การประเมินความสำเร็จพิจารณาจาก การขยายผลการให้บริการ/เชื่อมระบบการให้บริการ หมายถึง การพิจารณาจาก (</a:t>
            </a:r>
            <a:r>
              <a:rPr kumimoji="0" lang="en-US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</a:t>
            </a:r>
            <a:r>
              <a:rPr kumimoji="0" lang="th-TH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 </a:t>
            </a:r>
            <a:r>
              <a:rPr kumimoji="0" lang="th-TH" sz="1800" b="0" i="0" u="none" strike="noStrike" kern="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จำนวนผู้ใช้บริการเพิ่มขึ้น (</a:t>
            </a:r>
            <a:r>
              <a:rPr kumimoji="0" lang="en-US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</a:t>
            </a:r>
            <a:r>
              <a:rPr kumimoji="0" lang="th-TH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 จำนวนหน่วยงานที่เชื่อมโยงเพิ่มมากขึ้น และ (</a:t>
            </a:r>
            <a:r>
              <a:rPr kumimoji="0" lang="en-US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</a:t>
            </a:r>
            <a:r>
              <a:rPr kumimoji="0" lang="th-TH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 จำนวนงานบริการในระบบที่เพิ่มขึ้น โดยเป้าหมายต้องเพิ่มขึ้นจากผลการดำเนินงานปี </a:t>
            </a:r>
            <a:r>
              <a:rPr kumimoji="0" lang="en-US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2566</a:t>
            </a:r>
            <a:r>
              <a:rPr kumimoji="0" lang="th-TH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/เป็นไป</a:t>
            </a:r>
            <a:r>
              <a:rPr kumimoji="0" lang="th-TH" sz="18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ตามแผน</a:t>
            </a:r>
            <a:r>
              <a:rPr kumimoji="0" lang="en-US" sz="18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(Roadmap) </a:t>
            </a:r>
            <a:r>
              <a:rPr kumimoji="0" lang="th-TH" sz="18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ปี </a:t>
            </a:r>
            <a:r>
              <a:rPr kumimoji="0" lang="en-US" sz="18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2567)</a:t>
            </a:r>
            <a:endParaRPr kumimoji="0" lang="en-US" sz="1800" b="0" i="0" u="none" strike="sngStrike" kern="0" cap="none" spc="-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4" name="Slide Number Placeholder 36">
            <a:extLst>
              <a:ext uri="{FF2B5EF4-FFF2-40B4-BE49-F238E27FC236}">
                <a16:creationId xmlns:a16="http://schemas.microsoft.com/office/drawing/2014/main" id="{5DF3D5BD-62F9-49EF-7911-D04F86629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99105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87E290-76B0-4EA1-9FB1-BF333C18EEE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0" name="Google Shape;317;p8">
            <a:extLst>
              <a:ext uri="{FF2B5EF4-FFF2-40B4-BE49-F238E27FC236}">
                <a16:creationId xmlns:a16="http://schemas.microsoft.com/office/drawing/2014/main" id="{506682AA-5005-B910-9F53-26C4287B1D16}"/>
              </a:ext>
            </a:extLst>
          </p:cNvPr>
          <p:cNvSpPr/>
          <p:nvPr/>
        </p:nvSpPr>
        <p:spPr>
          <a:xfrm>
            <a:off x="123079" y="6016928"/>
            <a:ext cx="11533265" cy="880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06450" marR="0" lvl="0" indent="-80645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Sarabun"/>
              <a:buNone/>
              <a:tabLst>
                <a:tab pos="717550" algn="l"/>
              </a:tabLst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เงื่อนไข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: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1. 	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สำนักงาน ก.พ.ร. กำหนดให้หน่วยงานเจ้าภาพส่งรายละเอียดตัวชี้วัด โดยเลือกกรณีที่สอดคล้องกับงานบริการ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Agenda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ระบุชื่อหน่วยงานที่เกี่ยวข้อง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และระบุเป้าหมายตามเกณฑ์การประเมินให้ครบถ้วน รวมทั้งข้อมูลพื้นฐาน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baseline)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ของงานบริการ และแผนปฏิบัติการปีงบประมาณ พ.ศ. 2567 </a:t>
            </a:r>
            <a:r>
              <a:rPr kumimoji="0" lang="th-TH" sz="16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กำหนด</a:t>
            </a:r>
            <a:r>
              <a:rPr kumimoji="0" lang="th-TH" sz="1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ส่งภายในวันที่ </a:t>
            </a:r>
            <a:r>
              <a:rPr kumimoji="0" lang="en-US" sz="1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31 </a:t>
            </a:r>
            <a:r>
              <a:rPr kumimoji="0" lang="th-TH" sz="1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ตุลาคม </a:t>
            </a:r>
            <a:r>
              <a:rPr kumimoji="0" lang="en-US" sz="1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2566</a:t>
            </a:r>
            <a:endParaRPr kumimoji="0" lang="th-TH" sz="16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Sarabun"/>
              <a:cs typeface="TH SarabunPSK" panose="020B0500040200020003" pitchFamily="34" charset="-34"/>
              <a:sym typeface="Sarabun"/>
            </a:endParaRPr>
          </a:p>
          <a:p>
            <a:pPr marL="806450" marR="0" lvl="0" indent="-1778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Sarabun"/>
              <a:buNone/>
              <a:tabLst>
                <a:tab pos="717550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2. 	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หน่วยงานเจ้าภาพรายงานความก้าวหน้าของการดำเนินการในภาพรวมมายังสำนักงาน ก.พ.ร. </a:t>
            </a:r>
            <a:r>
              <a:rPr kumimoji="0" lang="th-TH" sz="16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เป็นประจำทุกเดือน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 ภายในวันที่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15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ของเดือน </a:t>
            </a:r>
          </a:p>
          <a:p>
            <a:pPr marL="628650" marR="0" lvl="0" indent="-4763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Sarabun"/>
              <a:buNone/>
              <a:tabLst>
                <a:tab pos="717550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   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โดยเริ่มตั้งแต่วันที่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15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พฤศจิกายน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2566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จนถึงวันที่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15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กันยายน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2567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B57314-C596-4B3A-8089-8E8B56171DAD}"/>
              </a:ext>
            </a:extLst>
          </p:cNvPr>
          <p:cNvSpPr txBox="1"/>
          <p:nvPr/>
        </p:nvSpPr>
        <p:spPr>
          <a:xfrm>
            <a:off x="83747" y="458383"/>
            <a:ext cx="84898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1)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ระดับความสำเร็จในการขับเคลื่อนการพัฒนางานบริการ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Agenda </a:t>
            </a:r>
            <a:r>
              <a:rPr kumimoji="0" lang="th-TH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ตามมติคณะรัฐมนตรี (12 งานบริการ)</a:t>
            </a:r>
            <a:endParaRPr lang="en-GB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3ACCB7-B74E-0EFD-927D-5F1F8818DF08}"/>
              </a:ext>
            </a:extLst>
          </p:cNvPr>
          <p:cNvSpPr txBox="1"/>
          <p:nvPr/>
        </p:nvSpPr>
        <p:spPr>
          <a:xfrm>
            <a:off x="9804400" y="-18433"/>
            <a:ext cx="1809845" cy="417600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KPI Template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E5CB6EC-F485-7932-8B15-CA599B4F9565}"/>
              </a:ext>
            </a:extLst>
          </p:cNvPr>
          <p:cNvGrpSpPr/>
          <p:nvPr/>
        </p:nvGrpSpPr>
        <p:grpSpPr>
          <a:xfrm>
            <a:off x="8912295" y="-35988"/>
            <a:ext cx="825578" cy="559499"/>
            <a:chOff x="7077929" y="400971"/>
            <a:chExt cx="825578" cy="559499"/>
          </a:xfrm>
        </p:grpSpPr>
        <p:pic>
          <p:nvPicPr>
            <p:cNvPr id="15" name="Picture 1" descr="C:\Users\dathpan\Downloads\056aac9a306aef891367aae43a86394b.jpg">
              <a:extLst>
                <a:ext uri="{FF2B5EF4-FFF2-40B4-BE49-F238E27FC236}">
                  <a16:creationId xmlns:a16="http://schemas.microsoft.com/office/drawing/2014/main" id="{AD5AB43C-9A37-A618-AE74-6919ECA9AE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19" t="8192" r="17099" b="14839"/>
            <a:stretch>
              <a:fillRect/>
            </a:stretch>
          </p:blipFill>
          <p:spPr bwMode="auto">
            <a:xfrm>
              <a:off x="7124561" y="400971"/>
              <a:ext cx="706279" cy="559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985FC1C-E4AA-ED85-39DB-12B7B4502155}"/>
                </a:ext>
              </a:extLst>
            </p:cNvPr>
            <p:cNvSpPr/>
            <p:nvPr/>
          </p:nvSpPr>
          <p:spPr>
            <a:xfrm>
              <a:off x="7077929" y="469728"/>
              <a:ext cx="825578" cy="4806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น้ำหนัก</a:t>
              </a:r>
              <a:br>
                <a:rPr kumimoji="0" lang="th-TH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</a:b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xx</a:t>
              </a:r>
              <a:endPara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554722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9731E13-D5F2-41FB-ABFE-F220E9B05DDC}"/>
              </a:ext>
            </a:extLst>
          </p:cNvPr>
          <p:cNvSpPr/>
          <p:nvPr/>
        </p:nvSpPr>
        <p:spPr>
          <a:xfrm>
            <a:off x="9976513" y="6400800"/>
            <a:ext cx="2229133" cy="4708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099668-C5C3-FDC3-DA92-8790BD177053}"/>
              </a:ext>
            </a:extLst>
          </p:cNvPr>
          <p:cNvSpPr txBox="1"/>
          <p:nvPr/>
        </p:nvSpPr>
        <p:spPr>
          <a:xfrm>
            <a:off x="203018" y="2476791"/>
            <a:ext cx="7627821" cy="1067758"/>
          </a:xfrm>
          <a:prstGeom prst="rect">
            <a:avLst/>
          </a:prstGeom>
          <a:solidFill>
            <a:srgbClr val="5B9BD5">
              <a:lumMod val="20000"/>
              <a:lumOff val="80000"/>
            </a:srgbClr>
          </a:solidFill>
        </p:spPr>
        <p:txBody>
          <a:bodyPr wrap="square">
            <a:noAutofit/>
          </a:bodyPr>
          <a:lstStyle>
            <a:defPPr>
              <a:defRPr lang="th-TH"/>
            </a:defPPr>
            <a:lvl1pPr algn="thaiDist">
              <a:defRPr sz="1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แนวทางการคัดเลือกงานบริการ</a:t>
            </a:r>
            <a:endParaRPr kumimoji="0" lang="en-US" sz="1600" b="0" i="0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233363" marR="0" lvl="0" indent="-122238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600" b="0" i="0" u="none" strike="noStrike" kern="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เป็นงานบริการของกรมที่พัฒนาเป็นระบบอิเล็กทรอนิกส์อยู่แล้ว (</a:t>
            </a:r>
            <a:r>
              <a:rPr kumimoji="0" lang="en-US" sz="1600" b="0" i="0" u="none" strike="noStrike" kern="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L1 / L2) </a:t>
            </a:r>
            <a:r>
              <a:rPr kumimoji="0" lang="th-TH" sz="1600" b="0" i="0" u="none" strike="noStrike" kern="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หรือ </a:t>
            </a:r>
            <a:r>
              <a:rPr kumimoji="0" lang="en-US" sz="1600" b="0" i="0" u="none" strike="noStrike" kern="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L3 </a:t>
            </a:r>
            <a:r>
              <a:rPr kumimoji="0" lang="th-TH" sz="1600" b="0" i="0" u="none" strike="noStrike" kern="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แต่ยังไม่สมบูรณ์ เป้าหมายเพื่อพัฒนางานบริการให้เป็น</a:t>
            </a:r>
            <a:r>
              <a:rPr kumimoji="0" lang="th-TH" sz="1600" b="0" i="0" u="none" strike="noStrike" kern="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ระบบบริการอิเล็กทรอนิกส์ได้ตั้งแต่ต้นจนจบกระบวนการ (</a:t>
            </a:r>
            <a:r>
              <a:rPr kumimoji="0" lang="en-US" sz="1600" b="0" i="0" u="none" strike="noStrike" kern="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End-to-End Process) </a:t>
            </a:r>
            <a:r>
              <a:rPr kumimoji="0" lang="th-TH" sz="1600" b="0" i="0" u="none" strike="noStrike" kern="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และเชื่อมโยงเข้าสู่แพลตฟอร์มดิจิทัลกลาง (</a:t>
            </a:r>
            <a:r>
              <a:rPr kumimoji="0" lang="en-US" sz="1600" b="0" i="0" u="none" strike="noStrike" kern="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Biz / Citizen Portal)</a:t>
            </a:r>
            <a:endParaRPr kumimoji="0" lang="th-TH" sz="1600" b="0" i="0" u="none" strike="noStrike" kern="0" cap="none" spc="-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233363" marR="0" lvl="0" indent="-122238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600" b="0" i="0" u="none" strike="noStrike" kern="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เป็นงานบริการของกรมที่มีแผนในการพัฒนาเป็นระบบอิเล็กทรอนิกส์ (</a:t>
            </a:r>
            <a:r>
              <a:rPr kumimoji="0" lang="en-US" sz="1600" b="0" i="0" u="none" strike="noStrike" kern="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L1 / L2 / L3) </a:t>
            </a:r>
          </a:p>
          <a:p>
            <a:pPr marL="233363" marR="0" lvl="0" indent="-122238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600" b="0" i="0" u="none" strike="noStrike" kern="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เป็นงานบริการของกรมที่มีคู่มือประชาชน (คู่มือมาตรฐานกลางสำหรับประชาชน ตาม พ.ร.บ.การอำนายความสะดวกฯ &gt;&gt; </a:t>
            </a:r>
            <a:r>
              <a:rPr kumimoji="0" lang="en-US" sz="1600" b="0" i="0" u="none" strike="noStrike" kern="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info.go.th)</a:t>
            </a:r>
            <a:endParaRPr kumimoji="0" lang="th-TH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327634-18C7-6902-235C-056FC1AD6ADD}"/>
              </a:ext>
            </a:extLst>
          </p:cNvPr>
          <p:cNvSpPr txBox="1"/>
          <p:nvPr/>
        </p:nvSpPr>
        <p:spPr>
          <a:xfrm>
            <a:off x="7901776" y="1064665"/>
            <a:ext cx="4251860" cy="2412000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เป้าหมายการยกระดับงานบริการ 3 ระดับ ได้แก่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76B183-E258-722B-7D15-775DEC648767}"/>
              </a:ext>
            </a:extLst>
          </p:cNvPr>
          <p:cNvSpPr/>
          <p:nvPr/>
        </p:nvSpPr>
        <p:spPr>
          <a:xfrm>
            <a:off x="203018" y="1533361"/>
            <a:ext cx="7627821" cy="886974"/>
          </a:xfrm>
          <a:prstGeom prst="rect">
            <a:avLst/>
          </a:prstGeom>
          <a:solidFill>
            <a:sysClr val="window" lastClr="FFFFFF">
              <a:lumMod val="95000"/>
            </a:sysClr>
          </a:solidFill>
        </p:spPr>
        <p:txBody>
          <a:bodyPr wrap="square">
            <a:spAutoFit/>
          </a:bodyPr>
          <a:lstStyle/>
          <a:p>
            <a:pPr marL="801688" marR="0" lvl="0" indent="-801688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01688" algn="l"/>
              </a:tabLst>
              <a:defRPr/>
            </a:pPr>
            <a:r>
              <a:rPr kumimoji="0" lang="th-TH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คำอธิบาย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	</a:t>
            </a:r>
            <a:endParaRPr kumimoji="0" lang="th-TH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265113" marR="0" lvl="0" indent="-176213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65113" algn="l"/>
              </a:tabLst>
              <a:defRPr/>
            </a:pPr>
            <a:r>
              <a:rPr kumimoji="0" lang="th-TH" sz="1600" b="0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เป็นการประเมินผลสำเร็จของการยกระดับงานบริการของส่วนราชการ ไปสู่การให้บริการผ่านออนไลน์เพื่อลดภาระการเดินทางมาติดต่อราชการ</a:t>
            </a:r>
            <a:r>
              <a:rPr kumimoji="0" lang="th-TH" sz="16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ของประชาชน โดยมีเป้าหมายให้มีการยกระดับงานบริการออนไลน์แบบเบ็ดเสร็จตั้งแต่ต้นจนจบกระบวนการ </a:t>
            </a:r>
            <a:r>
              <a:rPr kumimoji="0" lang="th-TH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End-to-End Process)</a:t>
            </a:r>
            <a:r>
              <a:rPr kumimoji="0" lang="th-TH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ตั้งแต่</a:t>
            </a:r>
            <a:r>
              <a:rPr kumimoji="0" lang="th-TH" sz="1600" b="0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ยื่นคำขอทางอิเล็กทรอนิกส์ </a:t>
            </a:r>
            <a:r>
              <a:rPr kumimoji="0" lang="en-US" sz="1600" b="0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(L1) </a:t>
            </a:r>
            <a:r>
              <a:rPr kumimoji="0" lang="th-TH" sz="1600" b="0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ชำระค่าธรรมเนียม/ค่าบริการทางอิเล็กทรอนิกส์ </a:t>
            </a:r>
            <a:r>
              <a:rPr kumimoji="0" lang="en-US" sz="1600" b="0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(L2) </a:t>
            </a:r>
            <a:r>
              <a:rPr kumimoji="0" lang="th-TH" sz="1600" b="0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(ถ้ามี) และออกเอกสารราชการทางอิเล็กทรอนิกส์ </a:t>
            </a:r>
            <a:r>
              <a:rPr kumimoji="0" lang="en-US" sz="1600" b="0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(L3)</a:t>
            </a:r>
            <a:endParaRPr kumimoji="0" lang="th-TH" sz="1600" b="0" i="0" u="none" strike="noStrike" kern="0" cap="none" spc="-4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58D0414-FBFB-3D76-544A-A438854E3196}"/>
              </a:ext>
            </a:extLst>
          </p:cNvPr>
          <p:cNvSpPr/>
          <p:nvPr/>
        </p:nvSpPr>
        <p:spPr>
          <a:xfrm>
            <a:off x="7974443" y="1303223"/>
            <a:ext cx="1152000" cy="5400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ระดับ 1 </a:t>
            </a:r>
            <a:br>
              <a: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kumimoji="0" lang="th-TH" sz="18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</a:t>
            </a:r>
            <a:r>
              <a: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Level 1 : L1)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799C3F8-48A9-300A-48F1-ED658C902DC9}"/>
              </a:ext>
            </a:extLst>
          </p:cNvPr>
          <p:cNvSpPr/>
          <p:nvPr/>
        </p:nvSpPr>
        <p:spPr>
          <a:xfrm>
            <a:off x="7974443" y="1998581"/>
            <a:ext cx="1152000" cy="5400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ระดับ </a:t>
            </a:r>
            <a:r>
              <a: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</a:t>
            </a:r>
            <a:r>
              <a:rPr kumimoji="0" lang="th-TH" sz="18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br>
              <a: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kumimoji="0" lang="th-TH" sz="18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</a:t>
            </a:r>
            <a:r>
              <a: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Level 2 : L2)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2473C16-1453-12D4-2435-A995E6CC229A}"/>
              </a:ext>
            </a:extLst>
          </p:cNvPr>
          <p:cNvSpPr/>
          <p:nvPr/>
        </p:nvSpPr>
        <p:spPr>
          <a:xfrm>
            <a:off x="7974443" y="2693939"/>
            <a:ext cx="1152000" cy="5400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ระดับ </a:t>
            </a:r>
            <a:r>
              <a: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3</a:t>
            </a:r>
            <a:r>
              <a:rPr kumimoji="0" lang="th-TH" sz="18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br>
              <a: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kumimoji="0" lang="th-TH" sz="18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</a:t>
            </a:r>
            <a:r>
              <a: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Level 3 : L3)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8501C50-711A-4EA0-5E5D-DF43AEB1AB64}"/>
              </a:ext>
            </a:extLst>
          </p:cNvPr>
          <p:cNvSpPr txBox="1"/>
          <p:nvPr/>
        </p:nvSpPr>
        <p:spPr>
          <a:xfrm>
            <a:off x="9126443" y="1325511"/>
            <a:ext cx="3027193" cy="494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งานบริการที่ยื่นคำขอและเอกสารที่เกี่ยวข้องผ่านระบบอิเล็กทรอนิกส์ได้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C82F64A-F718-D0FE-612B-B2448F3ABC90}"/>
              </a:ext>
            </a:extLst>
          </p:cNvPr>
          <p:cNvSpPr txBox="1"/>
          <p:nvPr/>
        </p:nvSpPr>
        <p:spPr>
          <a:xfrm>
            <a:off x="9126443" y="1919035"/>
            <a:ext cx="3098129" cy="688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งานบริการที่ยื่นคำขอและชำระค่าธรรมเนียมผ่านทางระบบอิเล็กทรอนิกส์ หรือช่องทางอื่น ๆ และมีการออกใบเสร็จรับเงินทางระบบอิเล็กทรอนิกส์ได้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D7B243E-FCAA-C2DC-A113-3798A7A9B255}"/>
              </a:ext>
            </a:extLst>
          </p:cNvPr>
          <p:cNvSpPr txBox="1"/>
          <p:nvPr/>
        </p:nvSpPr>
        <p:spPr>
          <a:xfrm>
            <a:off x="9126443" y="2630257"/>
            <a:ext cx="3098129" cy="882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งานบริการที่ยื่นคำขอ ชำระค่าธรรมเนียม และออกใบอนุมัติ/ใบอนุญาต/เอกสารทางราชการได้ทางอิเล็กทรอนิกส์หรือการอนุมัติผ่านช่องทางอิเล็กทรอนิกส์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FBB2118-981C-7586-01CB-72AF076AADC4}"/>
              </a:ext>
            </a:extLst>
          </p:cNvPr>
          <p:cNvSpPr txBox="1"/>
          <p:nvPr/>
        </p:nvSpPr>
        <p:spPr>
          <a:xfrm>
            <a:off x="19524800" y="1984097"/>
            <a:ext cx="4176003" cy="1422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เป้าหมาย</a:t>
            </a:r>
            <a:r>
              <a:rPr kumimoji="0" lang="th-TH" sz="2400" b="1" i="0" u="none" strike="noStrike" kern="1200" cap="none" spc="-5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เพื่อพัฒนางานบริการให้เป็น</a:t>
            </a:r>
            <a:r>
              <a:rPr kumimoji="0" lang="th-TH" sz="24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ระบบบริการอิเล็กทรอนิกส์ได้ตั้งแต่ต้นจนจบกระบวนการ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End-to-End Process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และเชื่อมโยงเข้าสู่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แพลตฟอร์มดิจิทัลกลาง 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Biz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/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Citizen Portal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5DD2E84-1001-555A-CA2C-76FFFEB71B3A}"/>
              </a:ext>
            </a:extLst>
          </p:cNvPr>
          <p:cNvSpPr txBox="1"/>
          <p:nvPr/>
        </p:nvSpPr>
        <p:spPr>
          <a:xfrm>
            <a:off x="5138554" y="3589429"/>
            <a:ext cx="70534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เงื่อนไขการประเมิน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กำหนดให้ส่วนราชการรายงานผลจำนวนผู้ใช้บริการผ่านระบบบริการออนไลน์ ในรอบรายงาน 12 เดือน ประกอบการพิจารณา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</a:p>
        </p:txBody>
      </p:sp>
      <p:sp>
        <p:nvSpPr>
          <p:cNvPr id="26" name="Slide Number Placeholder 36">
            <a:extLst>
              <a:ext uri="{FF2B5EF4-FFF2-40B4-BE49-F238E27FC236}">
                <a16:creationId xmlns:a16="http://schemas.microsoft.com/office/drawing/2014/main" id="{DA08D895-EDD4-8D7F-0032-E797FE0F1669}"/>
              </a:ext>
            </a:extLst>
          </p:cNvPr>
          <p:cNvSpPr txBox="1">
            <a:spLocks/>
          </p:cNvSpPr>
          <p:nvPr/>
        </p:nvSpPr>
        <p:spPr>
          <a:xfrm>
            <a:off x="9399105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87E290-76B0-4EA1-9FB1-BF333C18EEE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2DB733-E449-3211-A4AC-D1B957C3722C}"/>
              </a:ext>
            </a:extLst>
          </p:cNvPr>
          <p:cNvSpPr txBox="1"/>
          <p:nvPr/>
        </p:nvSpPr>
        <p:spPr>
          <a:xfrm>
            <a:off x="203017" y="6007005"/>
            <a:ext cx="6006952" cy="320088"/>
          </a:xfrm>
          <a:prstGeom prst="rect">
            <a:avLst/>
          </a:prstGeom>
          <a:solidFill>
            <a:srgbClr val="4472C4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หมายเหตุ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 *  </a:t>
            </a:r>
            <a:r>
              <a:rPr kumimoji="0" lang="th-TH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เช่น ระบบชำระเงินกลางของบริการภาครัฐ (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e-Payment Portal of Government)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Google Shape;317;p8">
            <a:extLst>
              <a:ext uri="{FF2B5EF4-FFF2-40B4-BE49-F238E27FC236}">
                <a16:creationId xmlns:a16="http://schemas.microsoft.com/office/drawing/2014/main" id="{9825B1E9-79EE-0020-3CBF-F970A1319844}"/>
              </a:ext>
            </a:extLst>
          </p:cNvPr>
          <p:cNvSpPr/>
          <p:nvPr/>
        </p:nvSpPr>
        <p:spPr>
          <a:xfrm>
            <a:off x="203017" y="6390518"/>
            <a:ext cx="9965552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628650" marR="0" lvl="0" indent="-62865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Sarabun"/>
              <a:buNone/>
              <a:tabLst>
                <a:tab pos="628650" algn="l"/>
              </a:tabLst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เงื่อนไข 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: 	ส่วนราชการรายงานความก้าวหน้าของการดำเนินการมายังสำนักงาน </a:t>
            </a:r>
            <a:r>
              <a:rPr kumimoji="0" lang="th-TH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ก.พ.ร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. </a:t>
            </a:r>
            <a:r>
              <a:rPr kumimoji="0" lang="th-TH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เป็นประจำทุกเดือน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 ภายในวันที่ 15 ของเดือน</a:t>
            </a:r>
            <a:b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</a:b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โดยเริ่มตั้งแต่วันที่ 15 พฤศจิกายน 2566 จนถึงวันที่ 15 กันยายน 2567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 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4AC9DB-2979-E314-4B6E-7B9B1834EFE8}"/>
              </a:ext>
            </a:extLst>
          </p:cNvPr>
          <p:cNvSpPr/>
          <p:nvPr/>
        </p:nvSpPr>
        <p:spPr>
          <a:xfrm>
            <a:off x="-13648" y="-15861"/>
            <a:ext cx="11627893" cy="41805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51FC94-D909-EF67-3647-7082FD0E78EE}"/>
              </a:ext>
            </a:extLst>
          </p:cNvPr>
          <p:cNvSpPr txBox="1"/>
          <p:nvPr/>
        </p:nvSpPr>
        <p:spPr>
          <a:xfrm>
            <a:off x="123080" y="-15861"/>
            <a:ext cx="9681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รายละเอียดตัวชี้วัด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5F71723-8E42-0414-8419-7BE05074756C}"/>
              </a:ext>
            </a:extLst>
          </p:cNvPr>
          <p:cNvSpPr/>
          <p:nvPr/>
        </p:nvSpPr>
        <p:spPr>
          <a:xfrm>
            <a:off x="101558" y="1107510"/>
            <a:ext cx="8563719" cy="380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62013" marR="0" lvl="0" indent="-862013" algn="l" defTabSz="114300" rtl="0" eaLnBrk="1" fontAlgn="t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ชื่องานบริการ .......</a:t>
            </a:r>
            <a:endParaRPr kumimoji="0" lang="th-TH" sz="2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18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7B107FF2-03A3-A8FB-80B3-45BEDE0FF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345" y="31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7AA77D5-B7DD-86EB-A3B0-2A0A8B832439}"/>
              </a:ext>
            </a:extLst>
          </p:cNvPr>
          <p:cNvSpPr txBox="1"/>
          <p:nvPr/>
        </p:nvSpPr>
        <p:spPr>
          <a:xfrm>
            <a:off x="9804400" y="-18433"/>
            <a:ext cx="1809845" cy="417600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KPI Template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4A80FB6-05C6-BDA2-64E1-0A01AA324C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9451789"/>
              </p:ext>
            </p:extLst>
          </p:nvPr>
        </p:nvGraphicFramePr>
        <p:xfrm>
          <a:off x="242061" y="3914328"/>
          <a:ext cx="11873195" cy="1110953"/>
        </p:xfrm>
        <a:graphic>
          <a:graphicData uri="http://schemas.openxmlformats.org/drawingml/2006/table">
            <a:tbl>
              <a:tblPr/>
              <a:tblGrid>
                <a:gridCol w="1353668">
                  <a:extLst>
                    <a:ext uri="{9D8B030D-6E8A-4147-A177-3AD203B41FA5}">
                      <a16:colId xmlns:a16="http://schemas.microsoft.com/office/drawing/2014/main" val="4116421523"/>
                    </a:ext>
                  </a:extLst>
                </a:gridCol>
                <a:gridCol w="3506509">
                  <a:extLst>
                    <a:ext uri="{9D8B030D-6E8A-4147-A177-3AD203B41FA5}">
                      <a16:colId xmlns:a16="http://schemas.microsoft.com/office/drawing/2014/main" val="2395031024"/>
                    </a:ext>
                  </a:extLst>
                </a:gridCol>
                <a:gridCol w="3506509">
                  <a:extLst>
                    <a:ext uri="{9D8B030D-6E8A-4147-A177-3AD203B41FA5}">
                      <a16:colId xmlns:a16="http://schemas.microsoft.com/office/drawing/2014/main" val="1583591442"/>
                    </a:ext>
                  </a:extLst>
                </a:gridCol>
                <a:gridCol w="3506509">
                  <a:extLst>
                    <a:ext uri="{9D8B030D-6E8A-4147-A177-3AD203B41FA5}">
                      <a16:colId xmlns:a16="http://schemas.microsoft.com/office/drawing/2014/main" val="67155911"/>
                    </a:ext>
                  </a:extLst>
                </a:gridCol>
              </a:tblGrid>
              <a:tr h="158084">
                <a:tc gridSpan="4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เกณฑ์การประเมิน </a:t>
                      </a:r>
                      <a:endParaRPr lang="th-TH" sz="1800" b="1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1913" marR="61913" marT="23813" marB="23813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8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เกณฑ์การประเมิน</a:t>
                      </a:r>
                      <a:endParaRPr lang="th-TH" sz="1800" b="1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1913" marR="61913" marT="23813" marB="23813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8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9275333"/>
                  </a:ext>
                </a:extLst>
              </a:tr>
              <a:tr h="306469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หลักเกณฑ์</a:t>
                      </a:r>
                    </a:p>
                  </a:txBody>
                  <a:tcPr marL="61913" marR="61913" marT="23813" marB="23813">
                    <a:lnL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8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เป้าหมายขั้นต้น (50)</a:t>
                      </a:r>
                      <a:endParaRPr lang="th-TH" sz="16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1913" marR="61913" marT="23813" marB="23813">
                    <a:lnL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8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F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เป้าหมายมาตรฐาน (75)</a:t>
                      </a:r>
                      <a:endParaRPr lang="th-TH" sz="16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1913" marR="61913" marT="23813" marB="23813">
                    <a:lnL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เป้าหมายขั้นสูง (100)</a:t>
                      </a:r>
                      <a:endParaRPr lang="th-TH" sz="16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1913" marR="61913" marT="23813" marB="23813">
                    <a:lnL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8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77869"/>
                  </a:ext>
                </a:extLst>
              </a:tr>
              <a:tr h="269946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ระดับ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X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(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Level X)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</a:p>
                    <a:p>
                      <a:pPr algn="l">
                        <a:lnSpc>
                          <a:spcPct val="8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…………………….</a:t>
                      </a:r>
                    </a:p>
                  </a:txBody>
                  <a:tcPr marL="61913" marR="61913" marT="23813" marB="23813">
                    <a:lnL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600" dirty="0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1913" marR="61913" marT="23813" marB="23813">
                    <a:lnL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600" dirty="0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1913" marR="61913" marT="23813" marB="23813">
                    <a:lnL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600" dirty="0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1913" marR="61913" marT="23813" marB="23813">
                    <a:lnL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8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2480138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CE91269A-371F-E002-E591-2415B35A6359}"/>
              </a:ext>
            </a:extLst>
          </p:cNvPr>
          <p:cNvGrpSpPr/>
          <p:nvPr/>
        </p:nvGrpSpPr>
        <p:grpSpPr>
          <a:xfrm>
            <a:off x="8912295" y="-35988"/>
            <a:ext cx="825578" cy="559499"/>
            <a:chOff x="7077929" y="400971"/>
            <a:chExt cx="825578" cy="559499"/>
          </a:xfrm>
        </p:grpSpPr>
        <p:pic>
          <p:nvPicPr>
            <p:cNvPr id="19" name="Picture 1" descr="C:\Users\dathpan\Downloads\056aac9a306aef891367aae43a86394b.jpg">
              <a:extLst>
                <a:ext uri="{FF2B5EF4-FFF2-40B4-BE49-F238E27FC236}">
                  <a16:creationId xmlns:a16="http://schemas.microsoft.com/office/drawing/2014/main" id="{1640608E-3758-74A4-9F7F-5F8723DA8B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19" t="8192" r="17099" b="14839"/>
            <a:stretch>
              <a:fillRect/>
            </a:stretch>
          </p:blipFill>
          <p:spPr bwMode="auto">
            <a:xfrm>
              <a:off x="7124561" y="400971"/>
              <a:ext cx="706279" cy="559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18D8D64-E2B1-C514-EB4E-37370D45215F}"/>
                </a:ext>
              </a:extLst>
            </p:cNvPr>
            <p:cNvSpPr/>
            <p:nvPr/>
          </p:nvSpPr>
          <p:spPr>
            <a:xfrm>
              <a:off x="7077929" y="469728"/>
              <a:ext cx="825578" cy="4806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น้ำหนัก</a:t>
              </a:r>
              <a:br>
                <a:rPr kumimoji="0" lang="th-TH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</a:b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xx</a:t>
              </a:r>
              <a:endPara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EC52D38-E525-5176-E817-B437D24EA9B1}"/>
              </a:ext>
            </a:extLst>
          </p:cNvPr>
          <p:cNvSpPr txBox="1"/>
          <p:nvPr/>
        </p:nvSpPr>
        <p:spPr>
          <a:xfrm>
            <a:off x="101558" y="607755"/>
            <a:ext cx="118991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(</a:t>
            </a:r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2)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kumimoji="0" lang="th-TH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ระดับความสำเร็จในการสร้างนวัตกรรมในการปรับปรุงกระบวนงาน (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e-Service)  L1/L2/L3)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74447951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9731E13-D5F2-41FB-ABFE-F220E9B05DDC}"/>
              </a:ext>
            </a:extLst>
          </p:cNvPr>
          <p:cNvSpPr/>
          <p:nvPr/>
        </p:nvSpPr>
        <p:spPr>
          <a:xfrm>
            <a:off x="9976513" y="6400800"/>
            <a:ext cx="2229133" cy="4708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87E290-76B0-4EA1-9FB1-BF333C18EE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2555" y="824847"/>
            <a:ext cx="11939168" cy="28007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801688" marR="0" lvl="0" indent="-801688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01688" algn="l"/>
              </a:tabLst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คำอธิบาย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</a:t>
            </a:r>
          </a:p>
          <a:p>
            <a:pPr marL="233363" marR="0" lvl="0" indent="-233363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01688" algn="l"/>
              </a:tabLst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ชุดข้อมูล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Dataset)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หมายถึง การนำข้อมูลจากหลายแหล่งมารวบรวม เพื่อจัดเป็นชุดให้ตรงตามลักษณะโครงสร้างของข้อมูล หรือจากการใช้ประโยชน์ของข้อมูล</a:t>
            </a:r>
          </a:p>
          <a:p>
            <a:pPr marL="233363" marR="0" lvl="0" indent="-233363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01688" algn="l"/>
              </a:tabLst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บัญชีข้อมูล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หมายถึง เอกสารแสดงบรรดารายการของชุดข้อมูล ที่จำแนกแยกแยะโดยการจัดกลุ่มหรือจัดประเภทข้อมูลที่อยู่ในความครอบครองหรือควบคุมของหน่วยงาน</a:t>
            </a:r>
          </a:p>
          <a:p>
            <a:pPr marL="233363" marR="0" lvl="0" indent="-233363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01688" algn="l"/>
              </a:tabLst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ระบบบัญชีข้อมูล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หมายถึง ระบบโปรแกรมประยุกต์ที่ทำหน้าที่บริหารจัดการบัญชีข้อมูลของหน่วยงาน </a:t>
            </a:r>
          </a:p>
          <a:p>
            <a:pPr marL="233363" marR="0" lvl="0" indent="-233363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01688" algn="l"/>
              </a:tabLst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บัญชีข้อมูลภาครัฐ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หมายถึง เอกสารแสดงบรรดารายการของชุดข้อมูลสำคัญที่รวบรวมจากบัญชีข้อมูลของหน่วยงานภาครัฐ </a:t>
            </a:r>
          </a:p>
          <a:p>
            <a:pPr marL="233363" marR="0" lvl="0" indent="-233363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01688" algn="l"/>
              </a:tabLst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ระบบบัญชีข้อมูลภาครัฐ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หมายถึง ระบบงานที่ทำหน้าที่บริหารจัดการบัญชีข้อมูลภาครัฐมารวบรวมและจัดหมวดหมู่ รวมถึงระบบนามานุกรม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Directory Services)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ที่ให้บริการสืบค้นบัญชีรายการข้อมูลภาครัฐ</a:t>
            </a:r>
            <a:endParaRPr kumimoji="0" lang="th-TH" sz="1600" b="1" i="0" u="none" strike="noStrike" kern="1200" cap="none" spc="-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233363" marR="0" lvl="0" indent="-233363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01688" algn="l"/>
              </a:tabLst>
              <a:defRPr/>
            </a:pPr>
            <a:r>
              <a:rPr kumimoji="0" lang="th-TH" sz="16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คำอธิบายข้อมูลที่สอดคล้องตามมาตรฐานที่ สพร. กำหนด </a:t>
            </a:r>
            <a:r>
              <a:rPr kumimoji="0" lang="th-TH" sz="16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หมายถึง คำอธิบายข้อมูลส่วนหลัก (</a:t>
            </a: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Mandatory</a:t>
            </a:r>
            <a:r>
              <a:rPr kumimoji="0" lang="th-TH" sz="16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Metadata)</a:t>
            </a:r>
            <a:r>
              <a:rPr kumimoji="0" lang="th-TH" sz="16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สำหรับชุดข้อมูลภาครัฐ เป็นส่วนที่บังคับต้องทำการอธิบายข้อมูล ประกอบด้วยคำอธิบายข้อมูล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จำนวน 14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รายการสำหรับ 1 ชุดข้อมูล ที่หน่วยงานของรัฐต้องจัดทำและระบุรายละเอียด </a:t>
            </a:r>
          </a:p>
          <a:p>
            <a:pPr marL="233363" marR="0" lvl="0" indent="-233363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01688" algn="l"/>
              </a:tabLst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ข้อมูลสาธารณะ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หมายถึง ข้อมูลที่สามารถเปิดเผยได้สามารถนำไปใช้ได้อย่างอิสระไม่ว่าจะเป็นข้อมูลข่าวสาร/ข้อมูลส่วนบุคคล/ข้อมูลอิเล็กทรอนิกส์ เป็นต้น</a:t>
            </a:r>
          </a:p>
          <a:p>
            <a:pPr marL="233363" marR="0" lvl="0" indent="-233363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01688" algn="l"/>
              </a:tabLst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คุณลักษณะแบบเปิด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หมายถึง คุณลักษณะของไฟล์ที่ไม่ถูกจำกัดด้วยเงื่อนไขต่าง ๆ จากเจ้าของผลิตภัณฑ์ สามารถเข้าถึงได้อย่างเสรีโดยไม่เสียค่าใช้จ่าย ใช้งานหรือประมวลผลได้หลากหลายซอฟต์แวร์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233363" marR="0" lvl="0" indent="-233363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01688" algn="l"/>
              </a:tabLst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ชุดข้อมูลที่มีคุณค่าสูง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(High Value Datasets)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หมายถึง ข้อมูลที่เป็นประโยชน์ทั้งในมุมผู้ให้ข้อมูลและมุมของผู้นำข้อมูลไปใช้</a:t>
            </a:r>
          </a:p>
        </p:txBody>
      </p:sp>
      <p:pic>
        <p:nvPicPr>
          <p:cNvPr id="29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60BD7AEF-BAB7-4F62-9716-7F96C0929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345" y="31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F92967C6-121D-9170-A6F3-B23971B2C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345" y="31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39FC36-6E27-F402-03FE-3674796F126D}"/>
              </a:ext>
            </a:extLst>
          </p:cNvPr>
          <p:cNvSpPr txBox="1"/>
          <p:nvPr/>
        </p:nvSpPr>
        <p:spPr>
          <a:xfrm>
            <a:off x="122555" y="3717689"/>
            <a:ext cx="11951324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th-TH"/>
            </a:defPPr>
            <a:lvl1pPr>
              <a:defRPr sz="11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แนวทางการประเมินการนำชุดข้อมูลมาลงทะเบียนที่ระบบบัญชีข้อมูลภาครัฐ  </a:t>
            </a:r>
          </a:p>
          <a:p>
            <a:pPr marL="211021" marR="0" lvl="0" indent="-211021" algn="l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หน่วยงานที่เกี่ยวข้องดำเนินการพัฒนา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/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ปรับปรุงชุดข้อมูล และดำเนินการตามแผนการดำเนินงานที่สำนักงานสถิติแห่งชาติ (สสช.) กำหนด</a:t>
            </a:r>
          </a:p>
          <a:p>
            <a:pPr marL="211021" marR="0" lvl="0" indent="-211021" algn="l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พัฒนาชุดข้อมูลเปิดทุกชุดที่เผยแพร่บนระบบบัญชีข้อมูลหน่วยงานให้เป็นปัจจุบัน</a:t>
            </a:r>
          </a:p>
          <a:p>
            <a:pPr marL="211021" marR="0" lvl="0" indent="-211021" algn="l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มีคำอธิบายข้อมูลส่วนหลัก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Mandatory Metadata)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14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รายการตามมาตรฐานที่ สพร. กำหนด</a:t>
            </a:r>
          </a:p>
          <a:p>
            <a:pPr marL="211021" marR="0" lvl="0" indent="-211021" algn="l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นำชุดข้อมูลเปิดบนระบบบัญชีข้อมูลหน่วยงานที่ยังไม่ลงทะเบียนระบบบัญชีข้อมูลภาครัฐ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GD Catalog)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นำมาลงทะเบียนที่ระบบบัญชีข้อมูลภาครัฐ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2BCF6B7-0FEC-DE4B-DF92-AA1C4BB58101}"/>
              </a:ext>
            </a:extLst>
          </p:cNvPr>
          <p:cNvSpPr/>
          <p:nvPr/>
        </p:nvSpPr>
        <p:spPr>
          <a:xfrm>
            <a:off x="-13648" y="-15861"/>
            <a:ext cx="11627893" cy="41805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4F3B9EE-BF39-290F-0708-10AA3C37869F}"/>
              </a:ext>
            </a:extLst>
          </p:cNvPr>
          <p:cNvGrpSpPr/>
          <p:nvPr/>
        </p:nvGrpSpPr>
        <p:grpSpPr>
          <a:xfrm>
            <a:off x="8436245" y="-73630"/>
            <a:ext cx="1107285" cy="676140"/>
            <a:chOff x="12240606" y="1307654"/>
            <a:chExt cx="1107285" cy="615553"/>
          </a:xfrm>
        </p:grpSpPr>
        <p:pic>
          <p:nvPicPr>
            <p:cNvPr id="7" name="Picture 1" descr="C:\Users\dathpan\Downloads\056aac9a306aef891367aae43a86394b.jpg">
              <a:extLst>
                <a:ext uri="{FF2B5EF4-FFF2-40B4-BE49-F238E27FC236}">
                  <a16:creationId xmlns:a16="http://schemas.microsoft.com/office/drawing/2014/main" id="{16D3E797-EBC6-CB88-FF39-EFEC03A2DD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19" t="8192" r="17099" b="14839"/>
            <a:stretch>
              <a:fillRect/>
            </a:stretch>
          </p:blipFill>
          <p:spPr bwMode="auto">
            <a:xfrm>
              <a:off x="12441110" y="1307654"/>
              <a:ext cx="706279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2">
              <a:extLst>
                <a:ext uri="{FF2B5EF4-FFF2-40B4-BE49-F238E27FC236}">
                  <a16:creationId xmlns:a16="http://schemas.microsoft.com/office/drawing/2014/main" id="{9315D586-91DD-4B7F-BE6E-CA2C51A994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240606" y="1411557"/>
              <a:ext cx="1107285" cy="448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น้ำหนัก</a:t>
              </a:r>
              <a:br>
                <a:rPr kumimoji="0" lang="en-US" alt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</a:br>
              <a:r>
                <a:rPr kumimoji="0" lang="en-US" alt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xx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297755D-DDA4-B1F1-B3B8-88DBFEF27271}"/>
              </a:ext>
            </a:extLst>
          </p:cNvPr>
          <p:cNvSpPr txBox="1"/>
          <p:nvPr/>
        </p:nvSpPr>
        <p:spPr>
          <a:xfrm>
            <a:off x="9543530" y="-11024"/>
            <a:ext cx="2070715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KPI T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emplate</a:t>
            </a:r>
            <a:r>
              <a:rPr kumimoji="0" lang="th-TH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C9BC59-836F-4640-8A66-1101D0E3B114}"/>
              </a:ext>
            </a:extLst>
          </p:cNvPr>
          <p:cNvSpPr txBox="1"/>
          <p:nvPr/>
        </p:nvSpPr>
        <p:spPr>
          <a:xfrm>
            <a:off x="122555" y="493525"/>
            <a:ext cx="97389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 (1) </a:t>
            </a:r>
            <a:r>
              <a:rPr kumimoji="0" lang="th-TH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ร้อยละชุดข้อมูลเปิดที่เป็นไปตามมาตรฐานในระบบบัญชีข้อมูลภาครัฐ (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GD Catalog)</a:t>
            </a:r>
            <a:endParaRPr kumimoji="0" lang="th-TH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E73B70-0A10-4DE9-6A1B-793BC42CF11F}"/>
              </a:ext>
            </a:extLst>
          </p:cNvPr>
          <p:cNvSpPr txBox="1"/>
          <p:nvPr/>
        </p:nvSpPr>
        <p:spPr>
          <a:xfrm>
            <a:off x="123080" y="-15861"/>
            <a:ext cx="9681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รายละเอียดตัวชี้วัด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95EC82E-6945-9D38-161C-8E0E5328A8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9295087"/>
              </p:ext>
            </p:extLst>
          </p:nvPr>
        </p:nvGraphicFramePr>
        <p:xfrm>
          <a:off x="130277" y="5133203"/>
          <a:ext cx="11446433" cy="1184756"/>
        </p:xfrm>
        <a:graphic>
          <a:graphicData uri="http://schemas.openxmlformats.org/drawingml/2006/table">
            <a:tbl>
              <a:tblPr firstRow="1" bandRow="1"/>
              <a:tblGrid>
                <a:gridCol w="838536">
                  <a:extLst>
                    <a:ext uri="{9D8B030D-6E8A-4147-A177-3AD203B41FA5}">
                      <a16:colId xmlns:a16="http://schemas.microsoft.com/office/drawing/2014/main" val="2605340732"/>
                    </a:ext>
                  </a:extLst>
                </a:gridCol>
                <a:gridCol w="3363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72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7203">
                  <a:extLst>
                    <a:ext uri="{9D8B030D-6E8A-4147-A177-3AD203B41FA5}">
                      <a16:colId xmlns:a16="http://schemas.microsoft.com/office/drawing/2014/main" val="2157571252"/>
                    </a:ext>
                  </a:extLst>
                </a:gridCol>
              </a:tblGrid>
              <a:tr h="57742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2000" b="1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เกณฑ์การประเมิน</a:t>
                      </a:r>
                    </a:p>
                  </a:txBody>
                  <a:tcPr marL="63305" marR="6330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thaiDi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2400" b="1" kern="1200" spc="0" baseline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51245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กลุ่ม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เป้าหมายขั้นต้น (50)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FD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เป้าหมายมาตรฐาน (</a:t>
                      </a:r>
                      <a:r>
                        <a:rPr lang="en-US" sz="16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75</a:t>
                      </a:r>
                      <a:r>
                        <a:rPr lang="th-TH" sz="16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เป้าหมายขั้นสูง (100)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1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1104358"/>
                  </a:ext>
                </a:extLst>
              </a:tr>
              <a:tr h="3086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กลุ่มที่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X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="0" strike="noStrike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………</a:t>
                      </a:r>
                      <a:endParaRPr lang="th-TH" sz="16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6213" marR="0" lvl="0" indent="-1762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63305" marR="63305" marT="432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6213" marR="0" lvl="0" indent="-1762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63305" marR="63305" marT="432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6213" marR="0" lvl="0" indent="-1762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2120894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152E2CB8-0755-BFAE-16C9-65051EBEA082}"/>
              </a:ext>
            </a:extLst>
          </p:cNvPr>
          <p:cNvSpPr txBox="1"/>
          <p:nvPr/>
        </p:nvSpPr>
        <p:spPr>
          <a:xfrm>
            <a:off x="94404" y="6477984"/>
            <a:ext cx="11039293" cy="275460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เงื่อนไข</a:t>
            </a:r>
            <a:r>
              <a:rPr kumimoji="0" lang="en-US" sz="14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 : </a:t>
            </a:r>
            <a:r>
              <a:rPr kumimoji="0" lang="th-TH" sz="1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ในแต่ละชุดข้อมูล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th-TH" sz="1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ต้องมีการจัดทำคำอธิบายข้อมูล (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Metadata) </a:t>
            </a:r>
            <a:r>
              <a:rPr kumimoji="0" lang="th-TH" sz="1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ครบถ้วนจำนวน 14 รายการ หากส่วนราชการมีการจัดทำรายละเอียดไม่ครบ 14 รายการในแต่ละชุดข้อมูล จะไม่นับผลการดำเนินงาน</a:t>
            </a:r>
          </a:p>
        </p:txBody>
      </p:sp>
    </p:spTree>
    <p:extLst>
      <p:ext uri="{BB962C8B-B14F-4D97-AF65-F5344CB8AC3E}">
        <p14:creationId xmlns:p14="http://schemas.microsoft.com/office/powerpoint/2010/main" val="402922280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9731E13-D5F2-41FB-ABFE-F220E9B05DDC}"/>
              </a:ext>
            </a:extLst>
          </p:cNvPr>
          <p:cNvSpPr/>
          <p:nvPr/>
        </p:nvSpPr>
        <p:spPr>
          <a:xfrm>
            <a:off x="9976513" y="6386286"/>
            <a:ext cx="2229133" cy="4708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18523" y="6478361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87E290-76B0-4EA1-9FB1-BF333C18EE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60BD7AEF-BAB7-4F62-9716-7F96C0929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345" y="31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F92967C6-121D-9170-A6F3-B23971B2C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345" y="31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39FC36-6E27-F402-03FE-3674796F126D}"/>
              </a:ext>
            </a:extLst>
          </p:cNvPr>
          <p:cNvSpPr txBox="1"/>
          <p:nvPr/>
        </p:nvSpPr>
        <p:spPr>
          <a:xfrm>
            <a:off x="120338" y="3490698"/>
            <a:ext cx="11951324" cy="18266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th-TH"/>
            </a:defPPr>
            <a:lvl1pPr>
              <a:defRPr sz="11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84408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แนวทางการประเมินชุดข้อมูลที่ยกระดับเป็น </a:t>
            </a: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Master Data</a:t>
            </a:r>
            <a:r>
              <a:rPr kumimoji="0" lang="th-TH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</a:p>
          <a:p>
            <a:pPr marL="211021" marR="0" lvl="0" indent="-211021" algn="l" defTabSz="84408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หน่วยงานที่เกี่ยวข้องดำเนินการพัฒนา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/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ปรับปรุงชุดข้อมูล และดำเนินการตามแผนการดำเนินงานที่สำนักงานพัฒนารัฐบาลดิจิทัล (สพร.) กำหนด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211021" marR="0" lvl="0" indent="-211021" algn="l" defTabSz="84408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จัดทำคำอธิบายข้อมูลส่วนหลัก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(Mandatory Metadata) 14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รายการตามมาตรฐานที่ สพร. กำหนด</a:t>
            </a:r>
          </a:p>
          <a:p>
            <a:pPr marL="211021" marR="0" lvl="0" indent="-211021" algn="l" defTabSz="84408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นำขึ้นระบบบัญชีข้อมูลของหน่วยงาน 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Agency Data Catalog)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211021" marR="0" lvl="0" indent="-211021" algn="l" defTabSz="84408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จัดเก็บข้อมูลที่คัดเลือกในรูปแบบดิจิทัล โดยกรณีที่เป็นใบอนุญาต ให้อ้างอิง วิธีการทางอิเล็กทรอนิกส์ ข้อ 5 “การจัดทำฐานข้อมูลใบอนุญาตที่กฎหมายกำหนดฯ”</a:t>
            </a:r>
          </a:p>
          <a:p>
            <a:pPr marL="211021" marR="0" lvl="0" indent="-211021" algn="l" defTabSz="84408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คุณภาพทุกชุดข้อมูลต้องเป็นประเภท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Structure Data 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และมีคุณลักษณะชุดข้อมูลที่เป็น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Machine Readable 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เท่านั้น</a:t>
            </a:r>
          </a:p>
          <a:p>
            <a:pPr marL="211021" marR="0" lvl="0" indent="-211021" algn="l" defTabSz="84408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พัฒนาชุดข้อมูลหลักของหน่วยงานให้เป็นปัจจุบัน</a:t>
            </a:r>
          </a:p>
          <a:p>
            <a:pPr marL="211021" marR="0" lvl="0" indent="-211021" algn="l" defTabSz="84408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เปิดเผยให้ประชาชน/ผู้ประกอบการสามารถตรวจสอบข้อมูลได้</a:t>
            </a:r>
          </a:p>
          <a:p>
            <a:pPr marL="211021" marR="0" lvl="0" indent="-211021" algn="l" defTabSz="84408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มีช่องทาง (แพลตฟอร์มดิจิทัลกลาง) ที่สามารถให้หน่วยงานอื่นเชื่อมโยงข้อมูลระหว่างกันได้</a:t>
            </a:r>
            <a:endParaRPr kumimoji="0" lang="th-TH" sz="1400" b="0" i="0" u="none" strike="sng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211021" marR="0" lvl="0" indent="-211021" algn="l" defTabSz="84408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มีการรวบรวม/วิเคราะห์สถิติการใช้งานข้อมูล และเสนอแนวทางการสนับสนุนให้มีการนำข้อมูลไปใช้ประโยชน์มากขึ้น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EECCEB-7B64-2DDA-87F2-5180964524A4}"/>
              </a:ext>
            </a:extLst>
          </p:cNvPr>
          <p:cNvSpPr/>
          <p:nvPr/>
        </p:nvSpPr>
        <p:spPr>
          <a:xfrm>
            <a:off x="110399" y="740034"/>
            <a:ext cx="11939168" cy="26884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801688" marR="0" lvl="0" indent="-801688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01688" algn="l"/>
              </a:tabLst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คำอธิบาย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</a:t>
            </a:r>
          </a:p>
          <a:p>
            <a:pPr marL="233363" marR="0" lvl="0" indent="-233363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01688" algn="l"/>
              </a:tabLst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ประกาศคณะกรรมการพัฒนารัฐบาลดิจิทัล เรื่อง แพลตฟอร์มกลางของงานบริการภาครับสำหรับภาคธุรกิจและประชาชน กำหนดให้มีการ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ผลักดันให้หน่วยงานภาครัฐจัดทำข้อมูลหลักของหน่วยงาน (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Master Data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</a:t>
            </a:r>
          </a:p>
          <a:p>
            <a:pPr marL="233363" marR="0" lvl="0" indent="-233363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01688" algn="l"/>
              </a:tabLst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สำนักงาน ก.พ.ร. สำนักงานสถิติแห่งชาติ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(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สสช.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และสำนักงานพัฒนารัฐบาลดิจิทัล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(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สพร.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ร่วมกันกำหนดเกณฑ์การคัดเลือกชุดข้อมูล เพื่อยกระดับชุดข้อมูลที่เกี่ยวข้องเป็นชุดข้อมูลหลักของหน่วยงาน 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Master Data)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</a:p>
          <a:p>
            <a:pPr marL="233363" marR="0" lvl="0" indent="-233363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01688" algn="l"/>
              </a:tabLst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ชุดข้อมูล (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Dataset)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หมายถึง การนำข้อมูลจากหลายแหล่งมารวบรวม เพื่อจัดเป็นชุดให้ตรงตามลักษณะโครงสร้างของข้อมูล หรือจากการใช้ประโยชน์ของข้อมูล</a:t>
            </a:r>
          </a:p>
          <a:p>
            <a:pPr marL="233363" marR="0" lvl="0" indent="-233363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01688" algn="l"/>
              </a:tabLst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Machine Readable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หมายถึง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รูปแบบที่เครื่องคอมพิวเตอร์สามารถวิเคราะห์ประมวลผลต่อได้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ได้แก่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CSV, ODS, XML, JSON, KML, SHP, KMZ, RDF (URIs) , RDF (Linked Data)</a:t>
            </a:r>
            <a:endParaRPr kumimoji="0" lang="th-TH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233363" marR="0" lvl="0" indent="-233363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01688" algn="l"/>
              </a:tabLst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บัญชีข้อมูล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หมายถึง เอกสารแสดงบรรดารายการของชุดข้อมูล ที่จำแนกแยกแยะโดยการจัดกลุ่มหรือจัดประเภทข้อมูลที่อยู่ในความครอบครองหรือควบคุมของหน่วยงานของรัฐ</a:t>
            </a:r>
          </a:p>
          <a:p>
            <a:pPr marL="233363" marR="0" lvl="0" indent="-233363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01688" algn="l"/>
              </a:tabLst>
              <a:defRPr/>
            </a:pPr>
            <a:r>
              <a:rPr kumimoji="0" lang="th-TH" sz="14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คำอธิบายข้อมูลที่สอดคล้องตามมาตรฐานที่ สพร. กำหนด </a:t>
            </a:r>
            <a:r>
              <a:rPr kumimoji="0" lang="th-TH" sz="1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หมายถึง คำอธิบายข้อมูลส่วนหลัก </a:t>
            </a:r>
            <a:r>
              <a:rPr kumimoji="0" lang="th-TH" sz="14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en-US" sz="14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Mandatory</a:t>
            </a:r>
            <a:r>
              <a:rPr kumimoji="0" lang="th-TH" sz="14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4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Metadata)</a:t>
            </a:r>
            <a:r>
              <a:rPr kumimoji="0" lang="th-TH" sz="1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สำหรับชุดข้อมูลภาครัฐ เป็นส่วนที่บังคับต้องทำการอธิบายข้อมูล ประกอบด้วยคำอธิบายข้อมูล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จำนวน 14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รายการสำหรับ 1 ชุดข้อมูล ที่หน่วยงานของรัฐต้องจัดทำและระบุรายละเอียด </a:t>
            </a:r>
          </a:p>
          <a:p>
            <a:pPr marL="233363" marR="0" lvl="0" indent="-233363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01688" algn="l"/>
              </a:tabLst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ระบบบัญชีข้อมูล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คือ ระบบงานที่ทำหน้าที่บริหารจัดการบัญชีข้อมูลของหน่วยงาน </a:t>
            </a:r>
          </a:p>
          <a:p>
            <a:pPr marL="233363" marR="0" lvl="0" indent="-233363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01688" algn="l"/>
              </a:tabLst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ข้อมูลสาธารณะ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หมายถึง ข้อมูลที่สามารถเปิดเผยได้สามารถนำไปใช้ได้อย่างอิสระไม่ว่าจะเป็นข้อมูลข่าวสาร/ข้อมูลส่วนบุคคล/ข้อมูลอิเล็กทรอนิกส์ เป็นต้น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233363" marR="0" lvl="0" indent="-233363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01688" algn="l"/>
              </a:tabLst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ชุดข้อมูลที่มีคุณค่าสูง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(High Value Datasets)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หมายถึง ข้อมูลที่เป็นประโยชน์ทั้งในมุมผู้ให้ข้อมูลและมุมของผู้นำข้อมูลไปใช้</a:t>
            </a:r>
          </a:p>
          <a:p>
            <a:pPr marL="233363" marR="0" lvl="0" indent="-233363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01688" algn="l"/>
              </a:tabLst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คำอธิบายวิธีการเข้าถึงข้อมูล ตามรูปแบบที่สามารถเข้าถึงได้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ประกอบด้วย (1) ลิงค์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URL Datafile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หรือ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URL API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ที่หน่วยงานสามารถเชื่อมโยงได้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หรือลิงค์ สำหรับให้ประชาชนหรือเอกชนสามารถตรวจสอบข้อมูลได้ เช่น ตรวจสอบใบอนุญาต 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 วิธีการและเงื่อนไขการเข้าถึงข้อมูล เช่น คู่มือการดึงข้อมูล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API Document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หรือข้อกำหนดในการนำข้อมูลไปใช้</a:t>
            </a:r>
          </a:p>
          <a:p>
            <a:pPr marL="233363" marR="0" lvl="0" indent="-233363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01688" algn="l"/>
              </a:tabLst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แพลตฟอร์มดิจิทัลกลาง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เช่น ระบบ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Linkage Center,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NSW,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GDX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เป็นต้น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233363" marR="0" lvl="0" indent="-233363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801688" algn="l"/>
              </a:tabLst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การนำข้อมูลหลัก (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Master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Data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) ไปใช้ประโยชน์ร่วมกับหน่วยงานภายนอก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ต้องระบุชื่อหน่วยงานภาครัฐที่นำข้อมูลไปใช้ หรือแสดงหลักฐานการใช้ประโยชน์ข้อมูลร่วมกับหน่วยงานอื่น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0513CFD-917B-845F-65F6-DE1371B71612}"/>
              </a:ext>
            </a:extLst>
          </p:cNvPr>
          <p:cNvSpPr/>
          <p:nvPr/>
        </p:nvSpPr>
        <p:spPr>
          <a:xfrm>
            <a:off x="-13648" y="-15861"/>
            <a:ext cx="11627893" cy="41805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5E21C6-AF1B-04E3-B351-79668632793D}"/>
              </a:ext>
            </a:extLst>
          </p:cNvPr>
          <p:cNvSpPr txBox="1"/>
          <p:nvPr/>
        </p:nvSpPr>
        <p:spPr>
          <a:xfrm>
            <a:off x="110399" y="406539"/>
            <a:ext cx="97389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 (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 </a:t>
            </a:r>
            <a:r>
              <a:rPr kumimoji="0" lang="th-TH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จำนวนชุดข้อมูลหลักของหน่วยงาน (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Master Data)</a:t>
            </a:r>
            <a:endParaRPr kumimoji="0" lang="th-TH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2846030-CED3-0FB1-919D-82DDA2A8B2CD}"/>
              </a:ext>
            </a:extLst>
          </p:cNvPr>
          <p:cNvGrpSpPr/>
          <p:nvPr/>
        </p:nvGrpSpPr>
        <p:grpSpPr>
          <a:xfrm>
            <a:off x="8428017" y="27040"/>
            <a:ext cx="1107285" cy="676140"/>
            <a:chOff x="12240606" y="1307654"/>
            <a:chExt cx="1107285" cy="615553"/>
          </a:xfrm>
        </p:grpSpPr>
        <p:pic>
          <p:nvPicPr>
            <p:cNvPr id="11" name="Picture 1" descr="C:\Users\dathpan\Downloads\056aac9a306aef891367aae43a86394b.jpg">
              <a:extLst>
                <a:ext uri="{FF2B5EF4-FFF2-40B4-BE49-F238E27FC236}">
                  <a16:creationId xmlns:a16="http://schemas.microsoft.com/office/drawing/2014/main" id="{8B36027B-4D11-210C-8CF0-22707A25DF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19" t="8192" r="17099" b="14839"/>
            <a:stretch>
              <a:fillRect/>
            </a:stretch>
          </p:blipFill>
          <p:spPr bwMode="auto">
            <a:xfrm>
              <a:off x="12441110" y="1307654"/>
              <a:ext cx="706279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2">
              <a:extLst>
                <a:ext uri="{FF2B5EF4-FFF2-40B4-BE49-F238E27FC236}">
                  <a16:creationId xmlns:a16="http://schemas.microsoft.com/office/drawing/2014/main" id="{42D79115-EB09-BF69-83BC-ECB8A96A11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240606" y="1411557"/>
              <a:ext cx="1107285" cy="448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th-TH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น้ำหนัก</a:t>
              </a:r>
              <a:br>
                <a:rPr kumimoji="0" lang="en-US" altLang="th-TH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</a:br>
              <a:r>
                <a:rPr kumimoji="0" lang="en-US" altLang="th-TH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xx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7EA919B-C8DF-82B2-2EC0-5B3FE75D266D}"/>
              </a:ext>
            </a:extLst>
          </p:cNvPr>
          <p:cNvSpPr txBox="1"/>
          <p:nvPr/>
        </p:nvSpPr>
        <p:spPr>
          <a:xfrm>
            <a:off x="9539416" y="7690"/>
            <a:ext cx="2070715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KPI Template</a:t>
            </a:r>
            <a:endParaRPr kumimoji="0" lang="th-TH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6F55A6-AF0D-CEBF-1421-48BBEA8439E8}"/>
              </a:ext>
            </a:extLst>
          </p:cNvPr>
          <p:cNvSpPr txBox="1"/>
          <p:nvPr/>
        </p:nvSpPr>
        <p:spPr>
          <a:xfrm>
            <a:off x="123080" y="-15861"/>
            <a:ext cx="9681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รายละเอียดตัวชี้วัด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D54AB02-66E4-D04C-6E53-E096C0B9B8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7303503"/>
              </p:ext>
            </p:extLst>
          </p:nvPr>
        </p:nvGraphicFramePr>
        <p:xfrm>
          <a:off x="130277" y="5386781"/>
          <a:ext cx="11446433" cy="1184756"/>
        </p:xfrm>
        <a:graphic>
          <a:graphicData uri="http://schemas.openxmlformats.org/drawingml/2006/table">
            <a:tbl>
              <a:tblPr firstRow="1" bandRow="1"/>
              <a:tblGrid>
                <a:gridCol w="838536">
                  <a:extLst>
                    <a:ext uri="{9D8B030D-6E8A-4147-A177-3AD203B41FA5}">
                      <a16:colId xmlns:a16="http://schemas.microsoft.com/office/drawing/2014/main" val="2605340732"/>
                    </a:ext>
                  </a:extLst>
                </a:gridCol>
                <a:gridCol w="3363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72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7203">
                  <a:extLst>
                    <a:ext uri="{9D8B030D-6E8A-4147-A177-3AD203B41FA5}">
                      <a16:colId xmlns:a16="http://schemas.microsoft.com/office/drawing/2014/main" val="2157571252"/>
                    </a:ext>
                  </a:extLst>
                </a:gridCol>
              </a:tblGrid>
              <a:tr h="57742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2000" b="1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เกณฑ์การประเมิน</a:t>
                      </a:r>
                    </a:p>
                  </a:txBody>
                  <a:tcPr marL="63305" marR="6330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thaiDi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2400" b="1" kern="1200" spc="0" baseline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51245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กลุ่ม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เป้าหมายขั้นต้น (50)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FD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เป้าหมายมาตรฐาน (</a:t>
                      </a:r>
                      <a:r>
                        <a:rPr lang="en-US" sz="16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75</a:t>
                      </a:r>
                      <a:r>
                        <a:rPr lang="th-TH" sz="16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เป้าหมายขั้นสูง (100)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D1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1104358"/>
                  </a:ext>
                </a:extLst>
              </a:tr>
              <a:tr h="3086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กลุ่มที่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X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="0" strike="noStrike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………</a:t>
                      </a:r>
                      <a:endParaRPr lang="th-TH" sz="16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6213" marR="0" lvl="0" indent="-1762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63305" marR="63305" marT="432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6213" marR="0" lvl="0" indent="-1762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63305" marR="63305" marT="432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6213" marR="0" lvl="0" indent="-1762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21208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311453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3648" y="-15861"/>
            <a:ext cx="11627893" cy="41805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731E13-D5F2-41FB-ABFE-F220E9B05DDC}"/>
              </a:ext>
            </a:extLst>
          </p:cNvPr>
          <p:cNvSpPr/>
          <p:nvPr/>
        </p:nvSpPr>
        <p:spPr>
          <a:xfrm>
            <a:off x="9976513" y="6400800"/>
            <a:ext cx="2229133" cy="4708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87E290-76B0-4EA1-9FB1-BF333C18EE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0276" y="941732"/>
            <a:ext cx="11804146" cy="18718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801688" marR="0" lvl="0" indent="-801688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01688" algn="l"/>
              </a:tabLst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คำอธิบาย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</a:p>
          <a:p>
            <a:pPr marL="285750" marR="0" lvl="0" indent="-285750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รายงานการวิเคราะห์ผลการจัดอันดับขีดความสามารถในการแข่งขันของประเทศ ของ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International Institute for Management Development (IMD)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เป็นการวิเคราห์อันดับขีดความสามารถของประเทศโดยใช้ข้อมูลที่จัดเก็บเป็นรายปีตามตัวชี้วัดที่กำหนด ประกอบด้วยข้อมูล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ประเภท ได้แก่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1)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ข้อมูลจากการสำรวจความคิดเห็นของผู้บริหารในภาคเอกชน/ธุรกิจ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(Survey Data) 2)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ข้อมูลเชิงสถิติที่ใช้ในการคำนวณคะแนนในการจัดอันดับของประเทศ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(Hard Data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และ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3)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ข้อมูลพื้นฐานที่ไม่ได้ใช้ในการจัดอันดับโดยตรง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Background Information)</a:t>
            </a:r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285750" marR="0" lvl="0" indent="-285750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ข้อมูลเชิงประจักษ์ที่มีผลต่อการจัดอันดับของประเทศ เป็นข้อมูลสถิติที่ได้จากการสำรวจ/สำมะโน/ทะเบียน หรือเกิดจากการคำนวณ/ประมาณค่าข้อมูล อ้างอิงจากแหล่งข้อมูลของหน่วยงานเจ้าของข้อมูลที่เกี่ยวข้อง และจะต้องมีการกำหนดรอบระยะเวลาการเผยแพร่ข้อมูล การปรับฐานข้อมูล และการให้คำนิยามตัวชี้วัดให้สอดคล้องกับคำนิยามตามตัวชี้วัดของ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IMD</a:t>
            </a:r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285750" marR="0" lvl="0" indent="-285750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การจัดส่งข้อมูลของประเทศไทย จะดำเนินการ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รูปแบบ ได้แก่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1)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หน่วยงานในประเทศส่งข้อมูลให้กับ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IMD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โดยตรง และ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2)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ส่งผ่านทางสมาคมการจัดการธุรกิจแห่งประเทศไทย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Thailand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Management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Association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TMA) </a:t>
            </a:r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285750" marR="0" lvl="0" indent="-285750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การจัดทำชุดข้อมูลที่มีคำนิยามสอดคล้องกับคำนิยามตัวชี้วัดของ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IMD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ละเป็นปัจจุบันจะช่วยสะท้อนผลการจัดอันดับขีดความสามารถในการแข่งขันของประเทศไทยได้ใกล้เคียงกับความเป็นจริง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29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60BD7AEF-BAB7-4F62-9716-7F96C0929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345" y="31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F92967C6-121D-9170-A6F3-B23971B2C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345" y="31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39FC36-6E27-F402-03FE-3674796F126D}"/>
              </a:ext>
            </a:extLst>
          </p:cNvPr>
          <p:cNvSpPr txBox="1"/>
          <p:nvPr/>
        </p:nvSpPr>
        <p:spPr>
          <a:xfrm>
            <a:off x="130276" y="2906594"/>
            <a:ext cx="11804145" cy="8869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th-TH"/>
            </a:defPPr>
            <a:lvl1pPr>
              <a:defRPr sz="11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84408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แนวทางการประเมิน  </a:t>
            </a:r>
          </a:p>
          <a:p>
            <a:pPr marL="211021" marR="0" lvl="0" indent="-211021" algn="l" defTabSz="84408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หน่วยงานที่เกี่ยวข้องดำเนินการจัดทำชุดข้อมูลตามที่กำหนดและจัดส่งชุดข้อมูลให้กับสำนักงานสภาพัฒนาการเศรษฐกิจและสังคมแห่งชาติภายในเดือนมีนาคม 256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7</a:t>
            </a:r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211021" marR="0" lvl="0" indent="-211021" algn="l" defTabSz="84408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ให้มีคำอธิบายข้อมูลส่วนหลัก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Mandatory Metadata)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14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รายการตามมาตรฐานที่ สพร. กำหนด</a:t>
            </a:r>
          </a:p>
          <a:p>
            <a:pPr marL="211021" marR="0" lvl="0" indent="-211021" algn="l" defTabSz="84408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หน่วยงานนำชุดข้อมูลที่ขึ้นในระบบบัญชีข้อมูลของหน่วยงาน 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Agency Data Catalog)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จะเป็นชุดข้อมูลที่ สสช. ใช้ติดตามในการลงทะเบียนระบบบริการบัญชีข้อมูลภาครัฐ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Government Data Catalog)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ต่อไป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EB1C5C8-EED7-C3DA-91B8-29DC7820A2D1}"/>
              </a:ext>
            </a:extLst>
          </p:cNvPr>
          <p:cNvGraphicFramePr>
            <a:graphicFrameLocks noGrp="1"/>
          </p:cNvGraphicFramePr>
          <p:nvPr/>
        </p:nvGraphicFramePr>
        <p:xfrm>
          <a:off x="130276" y="3926985"/>
          <a:ext cx="11804145" cy="1652316"/>
        </p:xfrm>
        <a:graphic>
          <a:graphicData uri="http://schemas.openxmlformats.org/drawingml/2006/table">
            <a:tbl>
              <a:tblPr firstRow="1" bandRow="1"/>
              <a:tblGrid>
                <a:gridCol w="39928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02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31097">
                  <a:extLst>
                    <a:ext uri="{9D8B030D-6E8A-4147-A177-3AD203B41FA5}">
                      <a16:colId xmlns:a16="http://schemas.microsoft.com/office/drawing/2014/main" val="2157571252"/>
                    </a:ext>
                  </a:extLst>
                </a:gridCol>
              </a:tblGrid>
              <a:tr h="282895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kern="1200" noProof="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เกณฑ์การประเมิน</a:t>
                      </a:r>
                      <a:endParaRPr lang="en-US" sz="1600" kern="1200" noProof="0" dirty="0">
                        <a:solidFill>
                          <a:schemeClr val="dk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121936" marR="121936" marT="43738" marB="4373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000" b="1" dirty="0">
                        <a:solidFill>
                          <a:sysClr val="windowText" lastClr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8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เป้าหมายขั้นต้น (50)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FD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เป้าหมายมาตรฐาน (</a:t>
                      </a:r>
                      <a:r>
                        <a:rPr lang="en-US" sz="16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75</a:t>
                      </a:r>
                      <a:r>
                        <a:rPr lang="th-TH" sz="16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เป้าหมายขั้นสูง (100)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0123">
                <a:tc>
                  <a:txBody>
                    <a:bodyPr/>
                    <a:lstStyle/>
                    <a:p>
                      <a:pPr marL="176213" marR="0" lvl="0" indent="-1762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600" b="0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จัดส่งทุกชุดข้อมูลให้กับสำนักงานสภาพัฒนาการเศรษฐกิจและสังคมแห่งชาติภายในเดือนมีนาคม 2567</a:t>
                      </a:r>
                    </a:p>
                  </a:txBody>
                  <a:tcPr marL="63305" marR="633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6213" marR="0" lvl="0" indent="-1762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600" b="0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มีทรัพยากรข้อมูล (</a:t>
                      </a:r>
                      <a:r>
                        <a:rPr lang="en-US" sz="1600" b="0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Resource)</a:t>
                      </a:r>
                      <a:r>
                        <a:rPr lang="th-TH" sz="1600" b="0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ของชุดข้อมูลเปิดที่เป็นปัจจุบันทั้งหมด ในรูปแบบ </a:t>
                      </a:r>
                      <a:r>
                        <a:rPr lang="en-US" sz="1600" b="0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Machine Readable</a:t>
                      </a:r>
                      <a:r>
                        <a:rPr lang="th-TH" sz="1600" b="0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พร้อมคำอธิบายทรัพยากรข้อมูล </a:t>
                      </a:r>
                    </a:p>
                  </a:txBody>
                  <a:tcPr marL="63305" marR="633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600" b="0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สืบค้นและเข้าถึงทรัพยากรข้อมูลเปิดที่เป็นปัจจุบันทั้งหมดในรูปแบบ </a:t>
                      </a:r>
                      <a:r>
                        <a:rPr lang="en-US" sz="1600" b="0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Machine Readable</a:t>
                      </a:r>
                      <a:r>
                        <a:rPr lang="th-TH" sz="1600" b="0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ได้ที่ระบบบัญชีข้อมูลหน่วยงาน (</a:t>
                      </a:r>
                      <a:r>
                        <a:rPr lang="en-US" sz="1600" b="0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Agency Data Catalog)</a:t>
                      </a:r>
                      <a:r>
                        <a:rPr lang="th-TH" sz="1600" b="0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และ ระบบบัญชีข้อมูลภาครัฐ (</a:t>
                      </a:r>
                      <a:r>
                        <a:rPr lang="en-US" sz="1600" b="0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Government Data Catalog)</a:t>
                      </a:r>
                      <a:endParaRPr lang="th-TH" sz="1600" b="0" kern="1200" spc="0" baseline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718167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DC2EF88-887F-C5F6-101E-D5103DE9570F}"/>
              </a:ext>
            </a:extLst>
          </p:cNvPr>
          <p:cNvSpPr txBox="1"/>
          <p:nvPr/>
        </p:nvSpPr>
        <p:spPr>
          <a:xfrm>
            <a:off x="106493" y="562786"/>
            <a:ext cx="11085154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marR="0" lvl="0" indent="-1778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 </a:t>
            </a:r>
            <a:r>
              <a:rPr kumimoji="0" lang="th-TH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ระดับความสำเร็จในการจัดทำชุดข้อมูลตัวชี้วัดสากล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: IMD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057D5A-C7C7-C3D0-230B-7FE873B029F8}"/>
              </a:ext>
            </a:extLst>
          </p:cNvPr>
          <p:cNvSpPr txBox="1"/>
          <p:nvPr/>
        </p:nvSpPr>
        <p:spPr>
          <a:xfrm>
            <a:off x="123080" y="-15861"/>
            <a:ext cx="9681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รายละเอียดตัวชี้วัด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061F5EF-C802-BC2C-D5E9-AF4F90456F7A}"/>
              </a:ext>
            </a:extLst>
          </p:cNvPr>
          <p:cNvGrpSpPr/>
          <p:nvPr/>
        </p:nvGrpSpPr>
        <p:grpSpPr>
          <a:xfrm>
            <a:off x="8428017" y="27040"/>
            <a:ext cx="1107285" cy="676140"/>
            <a:chOff x="12240606" y="1307654"/>
            <a:chExt cx="1107285" cy="615553"/>
          </a:xfrm>
        </p:grpSpPr>
        <p:pic>
          <p:nvPicPr>
            <p:cNvPr id="10" name="Picture 1" descr="C:\Users\dathpan\Downloads\056aac9a306aef891367aae43a86394b.jpg">
              <a:extLst>
                <a:ext uri="{FF2B5EF4-FFF2-40B4-BE49-F238E27FC236}">
                  <a16:creationId xmlns:a16="http://schemas.microsoft.com/office/drawing/2014/main" id="{2A941F53-03BF-52E3-9BCC-A0B9205E3F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19" t="8192" r="17099" b="14839"/>
            <a:stretch>
              <a:fillRect/>
            </a:stretch>
          </p:blipFill>
          <p:spPr bwMode="auto">
            <a:xfrm>
              <a:off x="12441110" y="1307654"/>
              <a:ext cx="706279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2">
              <a:extLst>
                <a:ext uri="{FF2B5EF4-FFF2-40B4-BE49-F238E27FC236}">
                  <a16:creationId xmlns:a16="http://schemas.microsoft.com/office/drawing/2014/main" id="{DBE906E8-EDA9-E4DF-98ED-F80035FF8A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240606" y="1411557"/>
              <a:ext cx="1107285" cy="448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th-TH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น้ำหนัก</a:t>
              </a:r>
              <a:br>
                <a:rPr kumimoji="0" lang="en-US" altLang="th-TH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</a:br>
              <a:r>
                <a:rPr kumimoji="0" lang="en-US" altLang="th-TH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xx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883970F-9FD1-6319-5677-5C21798205BE}"/>
              </a:ext>
            </a:extLst>
          </p:cNvPr>
          <p:cNvSpPr txBox="1"/>
          <p:nvPr/>
        </p:nvSpPr>
        <p:spPr>
          <a:xfrm>
            <a:off x="9539416" y="7690"/>
            <a:ext cx="2070715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KPI Template</a:t>
            </a:r>
            <a:endParaRPr kumimoji="0" lang="th-TH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4417806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3648" y="-15861"/>
            <a:ext cx="11627893" cy="41805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731E13-D5F2-41FB-ABFE-F220E9B05DDC}"/>
              </a:ext>
            </a:extLst>
          </p:cNvPr>
          <p:cNvSpPr/>
          <p:nvPr/>
        </p:nvSpPr>
        <p:spPr>
          <a:xfrm>
            <a:off x="9976513" y="6400800"/>
            <a:ext cx="2229133" cy="4708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87E290-76B0-4EA1-9FB1-BF333C18EE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60BD7AEF-BAB7-4F62-9716-7F96C0929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345" y="31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F92967C6-121D-9170-A6F3-B23971B2C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345" y="31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39FC36-6E27-F402-03FE-3674796F126D}"/>
              </a:ext>
            </a:extLst>
          </p:cNvPr>
          <p:cNvSpPr txBox="1"/>
          <p:nvPr/>
        </p:nvSpPr>
        <p:spPr>
          <a:xfrm>
            <a:off x="130276" y="3363794"/>
            <a:ext cx="11804145" cy="8869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th-TH"/>
            </a:defPPr>
            <a:lvl1pPr>
              <a:defRPr sz="11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84408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แนวทางการประเมิน  </a:t>
            </a:r>
          </a:p>
          <a:p>
            <a:pPr marL="211021" marR="0" lvl="0" indent="-211021" algn="l" defTabSz="84408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หน่วยงานที่เกี่ยวข้องดำเนินการจัดทำชุดข้อมูลตามที่กำหนดและจัดส่งชุดข้อมูลให้กับสำนักงาน ก.พ.ร. ภายในเดือนกรกฎาคม 256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7</a:t>
            </a:r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211021" marR="0" lvl="0" indent="-211021" algn="l" defTabSz="84408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ให้มีคำอธิบายข้อมูลส่วนหลัก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Mandatory Metadata)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14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รายการตามมาตรฐานที่ สพร. กำหนด</a:t>
            </a:r>
          </a:p>
          <a:p>
            <a:pPr marL="211021" marR="0" lvl="0" indent="-211021" algn="l" defTabSz="844083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หน่วยงานนำชุดข้อมูลที่ขึ้นในระบบบัญชีข้อมูลของหน่วยงาน 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Agency Data Catalog)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จะเป็นชุดข้อมูลที่ สสช. ใช้ติดตามในการลงทะเบียนระบบบริการบัญชีข้อมูลภาครัฐ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Government Data Catalog)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ต่อไป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C2EF88-887F-C5F6-101E-D5103DE9570F}"/>
              </a:ext>
            </a:extLst>
          </p:cNvPr>
          <p:cNvSpPr txBox="1"/>
          <p:nvPr/>
        </p:nvSpPr>
        <p:spPr>
          <a:xfrm>
            <a:off x="130276" y="569423"/>
            <a:ext cx="11085154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marR="0" lvl="0" indent="-1778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 </a:t>
            </a:r>
            <a:r>
              <a:rPr kumimoji="0" lang="th-TH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ระดับความสำเร็จในการจัดทำชุดข้อมูลตัวชี้วัดสากล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 Global Gender Gap Report 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CE8CB58-CCC2-C158-7A08-236D9EA0AB06}"/>
              </a:ext>
            </a:extLst>
          </p:cNvPr>
          <p:cNvGraphicFramePr>
            <a:graphicFrameLocks noGrp="1"/>
          </p:cNvGraphicFramePr>
          <p:nvPr/>
        </p:nvGraphicFramePr>
        <p:xfrm>
          <a:off x="130276" y="4384185"/>
          <a:ext cx="11804145" cy="1864100"/>
        </p:xfrm>
        <a:graphic>
          <a:graphicData uri="http://schemas.openxmlformats.org/drawingml/2006/table">
            <a:tbl>
              <a:tblPr firstRow="1" bandRow="1"/>
              <a:tblGrid>
                <a:gridCol w="33762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744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53461">
                  <a:extLst>
                    <a:ext uri="{9D8B030D-6E8A-4147-A177-3AD203B41FA5}">
                      <a16:colId xmlns:a16="http://schemas.microsoft.com/office/drawing/2014/main" val="2157571252"/>
                    </a:ext>
                  </a:extLst>
                </a:gridCol>
              </a:tblGrid>
              <a:tr h="287509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kern="1200" noProof="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เกณฑ์การประเมิน</a:t>
                      </a:r>
                      <a:endParaRPr lang="en-US" sz="1600" kern="1200" noProof="0" dirty="0">
                        <a:solidFill>
                          <a:schemeClr val="dk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121936" marR="121936" marT="43738" marB="4373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000" b="1">
                        <a:solidFill>
                          <a:sysClr val="windowText" lastClr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50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เป้าหมายขั้นต้น (50)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FD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เป้าหมายมาตรฐาน (</a:t>
                      </a:r>
                      <a:r>
                        <a:rPr lang="en-US" sz="16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75</a:t>
                      </a:r>
                      <a:r>
                        <a:rPr lang="th-TH" sz="1600" b="1" kern="1200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เป้าหมายขั้นสูง (100)</a:t>
                      </a: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74620">
                <a:tc>
                  <a:txBody>
                    <a:bodyPr/>
                    <a:lstStyle/>
                    <a:p>
                      <a:pPr marL="176213" marR="0" lvl="0" indent="-1762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600" b="1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จัดส่งทุกชุดข้อมูลให้กับสำนักงาน</a:t>
                      </a:r>
                      <a:r>
                        <a:rPr lang="en-US" sz="1600" b="1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600" b="1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ก.พ.ร. </a:t>
                      </a:r>
                      <a:endParaRPr lang="en-US" sz="1600" b="1" kern="0" spc="0" baseline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6213" marR="0" lvl="0" indent="-1762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600" b="1" kern="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มีคำอธิบายชุดข้อมูล (</a:t>
                      </a:r>
                      <a:r>
                        <a:rPr lang="en-US" sz="1600" b="1" kern="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Metadata)</a:t>
                      </a:r>
                      <a:r>
                        <a:rPr lang="th-TH" sz="1600" b="1" kern="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600" b="0" kern="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ที่สอดคล้องตามมาตรฐานที่ สพร. กำหนด (</a:t>
                      </a:r>
                      <a:r>
                        <a:rPr lang="en-US" sz="1600" b="0" kern="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14</a:t>
                      </a:r>
                      <a:r>
                        <a:rPr lang="th-TH" sz="1600" b="0" kern="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รายการ) ของทุกชุดข้อมูล </a:t>
                      </a:r>
                      <a:endParaRPr lang="en-US" sz="1600" b="0" kern="0" spc="0" baseline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176213" marR="0" lvl="0" indent="-1762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600" b="1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มีคำอธิบายทรัพยากรข้อมูล (</a:t>
                      </a:r>
                      <a:r>
                        <a:rPr lang="en-US" sz="1600" b="1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Resource)</a:t>
                      </a:r>
                      <a:r>
                        <a:rPr lang="th-TH" sz="1600" b="0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ของชุด</a:t>
                      </a:r>
                      <a:r>
                        <a:rPr lang="th-TH" sz="1600" b="0" spc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Tahoma" pitchFamily="34" charset="0"/>
                          <a:cs typeface="TH SarabunPSK" panose="020B0500040200020003" pitchFamily="34" charset="-34"/>
                        </a:rPr>
                        <a:t>ข้อมูลเปิดทั้งหมด</a:t>
                      </a:r>
                      <a:endParaRPr lang="th-TH" sz="1600" b="1" kern="1200" spc="0" baseline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600" b="1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ชุดข้อมูล คำอธิบายชุดข้อมูล ถูกนำขึ้นที่ระบบบัญชีข้อมูลหน่วยงาน และระบุทรัพยากรข้อมูล (</a:t>
                      </a:r>
                      <a:r>
                        <a:rPr lang="en-US" sz="1600" b="1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Resource)</a:t>
                      </a:r>
                      <a:r>
                        <a:rPr lang="th-TH" sz="1600" b="1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ของชุดข้อมูลเปิดทั้งหมด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600" b="1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ชุดข้อมูลเปิดทั้งหมด ถูกนำมาลงทะเบียนในระบบบัญชีข้อมูลภาครัฐ (</a:t>
                      </a:r>
                      <a:r>
                        <a:rPr lang="en-US" sz="1600" b="1" kern="1200" spc="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GD Catalog) </a:t>
                      </a:r>
                      <a:endParaRPr lang="th-TH" sz="1600" b="0" spc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Tahoma" pitchFamily="34" charset="0"/>
                        <a:cs typeface="TH SarabunPSK" panose="020B0500040200020003" pitchFamily="34" charset="-34"/>
                      </a:endParaRPr>
                    </a:p>
                  </a:txBody>
                  <a:tcPr marL="121936" marR="121936" marT="43738" marB="437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7181671"/>
                  </a:ext>
                </a:extLst>
              </a:tr>
            </a:tbl>
          </a:graphicData>
        </a:graphic>
      </p:graphicFrame>
      <p:sp>
        <p:nvSpPr>
          <p:cNvPr id="17" name="Rectangle 16"/>
          <p:cNvSpPr/>
          <p:nvPr/>
        </p:nvSpPr>
        <p:spPr>
          <a:xfrm>
            <a:off x="130276" y="941732"/>
            <a:ext cx="11804146" cy="22658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801688" marR="0" lvl="0" indent="-801688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01688" algn="l"/>
              </a:tabLst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คำอธิบาย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</a:p>
          <a:p>
            <a:pPr marL="285750" marR="0" lvl="0" indent="-285750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ดัชนีช่องว่างหญิงชายโลก (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Global Gender Gap Report : GGGR)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จัดทำโดย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World Economic Forum (WEF)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โดยจัดอันดับความเสมอภาคหญิง ชาย จาก 146 ประเทศทั่วโลก โดยใช้ข้อมูลทุติยภูมิจากแหล่งต่าง ๆ 7 แหล่งข้อมูลเพื่อทำการประเมินใน 4 มิติ ได้แก่ 1) การมีส่วนร่วมและโอกาสทางเศรษฐกิจ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Economic Participation and Opportunity) 2)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การได้รับการศึกษา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Educational Attainment) 3)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สุขภาพและการรอดชีพ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Health and Survival)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4)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พลังทางการเมือง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Political Empowerment)</a:t>
            </a:r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ความสำคัญของรายงาน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GGGR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คือ </a:t>
            </a:r>
            <a:b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1)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เป็นประเด็นที่ทั่วโลกให้ความสำคัญและสอดคล้องกับ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SDGs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2) 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ในการประเมินสภาพแวดล้อมในการประกอบธุรกิจของธนาคารโลก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B-READY)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มีการประเมินประเด็นความเสมอภาคทางเพศในด้านกฎระเบียบ สิทธิ แรงจูงใจในการเข้าสู่ธุรกิจ และสัดส่วนหญิง ชาย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        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ในสายงานต่าง ๆ</a:t>
            </a:r>
          </a:p>
          <a:p>
            <a:pPr marL="285750" marR="0" lvl="0" indent="-285750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ข้อมูลเชิงประจักษ์ที่มีผลต่อการจัดอันดับของประเทศ เป็นข้อมูลสถิติที่ได้จากการสำรวจ/สำมะโน/ทะเบียน หรือเกิดจากการคำนวณ/ประมาณค่าข้อมูล อ้างอิงจากแหล่งข้อมูลของหน่วยงานเจ้าของข้อมูลที่เกี่ยวข้อง และจะต้องมีการกำหนดรอบระยะเวลาการเผยแพร่ข้อมูล การปรับฐานข้อมูล และการให้คำนิยามตัวชี้วัดให้สอดคล้องกับคำนิยาม</a:t>
            </a:r>
          </a:p>
          <a:p>
            <a:pPr marL="285750" marR="0" lvl="0" indent="-285750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จัดทำชุดข้อมูลที่ข้อมูลเป็นปัจจุบันจะช่วยสะท้อนผลการจัดอันดับขีดความสามารถในการแข่งขันของประเทศไทยได้ใกล้เคียงกับความเป็นจริง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8C16DFE-CB75-D0F6-7006-285B3E95F845}"/>
              </a:ext>
            </a:extLst>
          </p:cNvPr>
          <p:cNvGrpSpPr/>
          <p:nvPr/>
        </p:nvGrpSpPr>
        <p:grpSpPr>
          <a:xfrm>
            <a:off x="8428017" y="27040"/>
            <a:ext cx="1107285" cy="676140"/>
            <a:chOff x="12240606" y="1307654"/>
            <a:chExt cx="1107285" cy="615553"/>
          </a:xfrm>
        </p:grpSpPr>
        <p:pic>
          <p:nvPicPr>
            <p:cNvPr id="3" name="Picture 1" descr="C:\Users\dathpan\Downloads\056aac9a306aef891367aae43a86394b.jpg">
              <a:extLst>
                <a:ext uri="{FF2B5EF4-FFF2-40B4-BE49-F238E27FC236}">
                  <a16:creationId xmlns:a16="http://schemas.microsoft.com/office/drawing/2014/main" id="{B5820DE9-1E1D-CF8E-95A3-C1672E8ADA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19" t="8192" r="17099" b="14839"/>
            <a:stretch>
              <a:fillRect/>
            </a:stretch>
          </p:blipFill>
          <p:spPr bwMode="auto">
            <a:xfrm>
              <a:off x="12441110" y="1307654"/>
              <a:ext cx="706279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2">
              <a:extLst>
                <a:ext uri="{FF2B5EF4-FFF2-40B4-BE49-F238E27FC236}">
                  <a16:creationId xmlns:a16="http://schemas.microsoft.com/office/drawing/2014/main" id="{0A4B5BD2-5A8E-E080-C087-B330F740D0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240606" y="1411557"/>
              <a:ext cx="1107285" cy="448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th-TH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น้ำหนัก</a:t>
              </a:r>
              <a:br>
                <a:rPr kumimoji="0" lang="en-US" altLang="th-TH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</a:br>
              <a:r>
                <a:rPr kumimoji="0" lang="en-US" altLang="th-TH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xx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D9DCBC3-2A34-2F7A-9014-72C61E7B5FD3}"/>
              </a:ext>
            </a:extLst>
          </p:cNvPr>
          <p:cNvSpPr txBox="1"/>
          <p:nvPr/>
        </p:nvSpPr>
        <p:spPr>
          <a:xfrm>
            <a:off x="9539416" y="7690"/>
            <a:ext cx="2070715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KPI Template</a:t>
            </a:r>
            <a:endParaRPr kumimoji="0" lang="th-TH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3B7040-A64A-463E-7403-A77F6FD0D234}"/>
              </a:ext>
            </a:extLst>
          </p:cNvPr>
          <p:cNvSpPr txBox="1"/>
          <p:nvPr/>
        </p:nvSpPr>
        <p:spPr>
          <a:xfrm>
            <a:off x="123080" y="-15861"/>
            <a:ext cx="9681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รายละเอียดตัวชี้วัด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5026729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53;p8">
            <a:extLst>
              <a:ext uri="{FF2B5EF4-FFF2-40B4-BE49-F238E27FC236}">
                <a16:creationId xmlns:a16="http://schemas.microsoft.com/office/drawing/2014/main" id="{C1C72B41-7B46-9909-F920-1093CDEBAE0D}"/>
              </a:ext>
            </a:extLst>
          </p:cNvPr>
          <p:cNvSpPr/>
          <p:nvPr/>
        </p:nvSpPr>
        <p:spPr>
          <a:xfrm>
            <a:off x="0" y="6617975"/>
            <a:ext cx="9973340" cy="2400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46100" marR="0" lvl="0" indent="-5461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arabun"/>
              <a:buNone/>
              <a:tabLst>
                <a:tab pos="631825" algn="l"/>
              </a:tabLst>
              <a:defRPr/>
            </a:pPr>
            <a:r>
              <a:rPr kumimoji="0" lang="th-TH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แหล่งอ้างอิง </a:t>
            </a:r>
            <a:r>
              <a:rPr kumimoji="0" lang="th-TH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  <a:sym typeface="Sarabun"/>
              </a:rPr>
              <a:t>:	....................................................................................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Sarabun"/>
              <a:cs typeface="TH SarabunPSK" panose="020B0500040200020003" pitchFamily="34" charset="-34"/>
              <a:sym typeface="Sarabu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3081" y="-15861"/>
            <a:ext cx="8083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รายละเอียดตัวชี้วัด</a:t>
            </a:r>
            <a:endParaRPr kumimoji="0" lang="th-TH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3081" y="491359"/>
            <a:ext cx="4889480" cy="3277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 (1) </a:t>
            </a:r>
            <a:r>
              <a:rPr kumimoji="0" lang="th-TH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ระดับความพร้อมรัฐบาลดิจิทัลหน่วยงานภาครัฐของประเทศไทย</a:t>
            </a:r>
            <a:endParaRPr kumimoji="0" lang="th-TH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00FF"/>
              </a:highligh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3208" y="2763701"/>
            <a:ext cx="3433048" cy="243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เป้าหมาย ปี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2567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-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aphicFrame>
        <p:nvGraphicFramePr>
          <p:cNvPr id="22" name="Table 21"/>
          <p:cNvGraphicFramePr>
            <a:graphicFrameLocks noGrp="1"/>
          </p:cNvGraphicFramePr>
          <p:nvPr/>
        </p:nvGraphicFramePr>
        <p:xfrm>
          <a:off x="188529" y="2952560"/>
          <a:ext cx="11890514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6735">
                  <a:extLst>
                    <a:ext uri="{9D8B030D-6E8A-4147-A177-3AD203B41FA5}">
                      <a16:colId xmlns:a16="http://schemas.microsoft.com/office/drawing/2014/main" val="51523606"/>
                    </a:ext>
                  </a:extLst>
                </a:gridCol>
                <a:gridCol w="1116735">
                  <a:extLst>
                    <a:ext uri="{9D8B030D-6E8A-4147-A177-3AD203B41FA5}">
                      <a16:colId xmlns:a16="http://schemas.microsoft.com/office/drawing/2014/main" val="2644754066"/>
                    </a:ext>
                  </a:extLst>
                </a:gridCol>
                <a:gridCol w="1116735">
                  <a:extLst>
                    <a:ext uri="{9D8B030D-6E8A-4147-A177-3AD203B41FA5}">
                      <a16:colId xmlns:a16="http://schemas.microsoft.com/office/drawing/2014/main" val="1595627643"/>
                    </a:ext>
                  </a:extLst>
                </a:gridCol>
                <a:gridCol w="1116735">
                  <a:extLst>
                    <a:ext uri="{9D8B030D-6E8A-4147-A177-3AD203B41FA5}">
                      <a16:colId xmlns:a16="http://schemas.microsoft.com/office/drawing/2014/main" val="2659447798"/>
                    </a:ext>
                  </a:extLst>
                </a:gridCol>
                <a:gridCol w="1116735">
                  <a:extLst>
                    <a:ext uri="{9D8B030D-6E8A-4147-A177-3AD203B41FA5}">
                      <a16:colId xmlns:a16="http://schemas.microsoft.com/office/drawing/2014/main" val="3079781069"/>
                    </a:ext>
                  </a:extLst>
                </a:gridCol>
                <a:gridCol w="924900">
                  <a:extLst>
                    <a:ext uri="{9D8B030D-6E8A-4147-A177-3AD203B41FA5}">
                      <a16:colId xmlns:a16="http://schemas.microsoft.com/office/drawing/2014/main" val="3602311173"/>
                    </a:ext>
                  </a:extLst>
                </a:gridCol>
                <a:gridCol w="924900">
                  <a:extLst>
                    <a:ext uri="{9D8B030D-6E8A-4147-A177-3AD203B41FA5}">
                      <a16:colId xmlns:a16="http://schemas.microsoft.com/office/drawing/2014/main" val="3714185839"/>
                    </a:ext>
                  </a:extLst>
                </a:gridCol>
                <a:gridCol w="924900">
                  <a:extLst>
                    <a:ext uri="{9D8B030D-6E8A-4147-A177-3AD203B41FA5}">
                      <a16:colId xmlns:a16="http://schemas.microsoft.com/office/drawing/2014/main" val="1510311638"/>
                    </a:ext>
                  </a:extLst>
                </a:gridCol>
                <a:gridCol w="924900">
                  <a:extLst>
                    <a:ext uri="{9D8B030D-6E8A-4147-A177-3AD203B41FA5}">
                      <a16:colId xmlns:a16="http://schemas.microsoft.com/office/drawing/2014/main" val="3878331073"/>
                    </a:ext>
                  </a:extLst>
                </a:gridCol>
                <a:gridCol w="2607239">
                  <a:extLst>
                    <a:ext uri="{9D8B030D-6E8A-4147-A177-3AD203B41FA5}">
                      <a16:colId xmlns:a16="http://schemas.microsoft.com/office/drawing/2014/main" val="2065998880"/>
                    </a:ext>
                  </a:extLst>
                </a:gridCol>
              </a:tblGrid>
              <a:tr h="0">
                <a:tc gridSpan="5"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ข้อมูลพื้นฐาน</a:t>
                      </a:r>
                      <a:r>
                        <a:rPr lang="th-TH" sz="140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(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Baseline)</a:t>
                      </a:r>
                      <a:endParaRPr lang="en-US" sz="14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ค่าเป้าหมาย</a:t>
                      </a:r>
                      <a:r>
                        <a:rPr lang="th-TH" sz="140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2566 – 2570 (</a:t>
                      </a:r>
                      <a:r>
                        <a:rPr lang="th-TH" sz="140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ถ้ามี)</a:t>
                      </a:r>
                      <a:endParaRPr lang="en-US" sz="140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13990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2562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2563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2564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2565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2566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2566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FF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2567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2568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2569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2570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994238"/>
                  </a:ext>
                </a:extLst>
              </a:tr>
              <a:tr h="721888"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350" marR="6350" marT="635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350" marR="6350" marT="635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350" marR="6350" marT="635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350" marR="6350" marT="635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สัดส่วนหน่วยงานระดับกรมที่มีระดับความพร้อมรัฐบาล ดิจิทัลหน่วยงานภาครัฐที่อยู่ในระดับ 4 ขึ้นไป ต่อ หน่วยงานภาครัฐระดับกรมทั้งหมด (ไม่น้อยกว่าร้อยละ 20 ภายในปี 2570) 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9680560"/>
                  </a:ext>
                </a:extLst>
              </a:tr>
            </a:tbl>
          </a:graphicData>
        </a:graphic>
      </p:graphicFrame>
      <p:sp>
        <p:nvSpPr>
          <p:cNvPr id="26" name="Rectangle 25"/>
          <p:cNvSpPr/>
          <p:nvPr/>
        </p:nvSpPr>
        <p:spPr>
          <a:xfrm>
            <a:off x="0" y="6422441"/>
            <a:ext cx="3918206" cy="275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6100" marR="0" lvl="0" indent="-5461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6100" algn="l"/>
              </a:tabLst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ช่วงเวลารายงานผล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เดือน ธ.ค. ของทุกปี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8" name="Slide Number Placeholder 3">
            <a:extLst>
              <a:ext uri="{FF2B5EF4-FFF2-40B4-BE49-F238E27FC236}">
                <a16:creationId xmlns:a16="http://schemas.microsoft.com/office/drawing/2014/main" id="{C1B01A38-B6E7-45FC-9057-770802D96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8523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87E290-76B0-4EA1-9FB1-BF333C18EE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C100615-9B87-47C6-91F8-E6FAD63F4103}"/>
              </a:ext>
            </a:extLst>
          </p:cNvPr>
          <p:cNvSpPr/>
          <p:nvPr/>
        </p:nvSpPr>
        <p:spPr>
          <a:xfrm>
            <a:off x="0" y="6080208"/>
            <a:ext cx="12131040" cy="275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6100" marR="0" lvl="0" indent="-5461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6100" algn="l"/>
              </a:tabLst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หมายเหตุ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การจัดกลุ่มหน่วยงาน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กลุ่มตามเกณฑ์การประเมินจะแบ่งโดยอิงกลุ่มการจัดระดับ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Maturity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ของหน่วยงานในปีงบประมาณ พ.ศ.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2566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C9E6153-F871-47D4-9FB5-AA5189A823E9}"/>
              </a:ext>
            </a:extLst>
          </p:cNvPr>
          <p:cNvSpPr/>
          <p:nvPr/>
        </p:nvSpPr>
        <p:spPr>
          <a:xfrm>
            <a:off x="-3853" y="6251308"/>
            <a:ext cx="6734673" cy="275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6100" marR="0" lvl="0" indent="-5461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6100" algn="l"/>
              </a:tabLst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ผู้รับผิดชอบการรายงานผล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สำนักงานพัฒนารัฐบาลดิจิทัล (องค์การมหาชน) (สพร.)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E31304C-3770-9E20-30CD-AF9B3A91DC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8796807"/>
              </p:ext>
            </p:extLst>
          </p:nvPr>
        </p:nvGraphicFramePr>
        <p:xfrm>
          <a:off x="205848" y="4813151"/>
          <a:ext cx="11873195" cy="919881"/>
        </p:xfrm>
        <a:graphic>
          <a:graphicData uri="http://schemas.openxmlformats.org/drawingml/2006/table">
            <a:tbl>
              <a:tblPr/>
              <a:tblGrid>
                <a:gridCol w="1353668">
                  <a:extLst>
                    <a:ext uri="{9D8B030D-6E8A-4147-A177-3AD203B41FA5}">
                      <a16:colId xmlns:a16="http://schemas.microsoft.com/office/drawing/2014/main" val="4116421523"/>
                    </a:ext>
                  </a:extLst>
                </a:gridCol>
                <a:gridCol w="3506509">
                  <a:extLst>
                    <a:ext uri="{9D8B030D-6E8A-4147-A177-3AD203B41FA5}">
                      <a16:colId xmlns:a16="http://schemas.microsoft.com/office/drawing/2014/main" val="2395031024"/>
                    </a:ext>
                  </a:extLst>
                </a:gridCol>
                <a:gridCol w="3506509">
                  <a:extLst>
                    <a:ext uri="{9D8B030D-6E8A-4147-A177-3AD203B41FA5}">
                      <a16:colId xmlns:a16="http://schemas.microsoft.com/office/drawing/2014/main" val="1583591442"/>
                    </a:ext>
                  </a:extLst>
                </a:gridCol>
                <a:gridCol w="3506509">
                  <a:extLst>
                    <a:ext uri="{9D8B030D-6E8A-4147-A177-3AD203B41FA5}">
                      <a16:colId xmlns:a16="http://schemas.microsoft.com/office/drawing/2014/main" val="67155911"/>
                    </a:ext>
                  </a:extLst>
                </a:gridCol>
              </a:tblGrid>
              <a:tr h="158084">
                <a:tc gridSpan="4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เกณฑ์การประเมิน </a:t>
                      </a:r>
                      <a:endParaRPr lang="th-TH" sz="1800" b="1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1913" marR="61913" marT="23813" marB="23813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8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เกณฑ์การประเมิน</a:t>
                      </a:r>
                      <a:endParaRPr lang="th-TH" sz="1800" b="1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1913" marR="61913" marT="23813" marB="23813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8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9275333"/>
                  </a:ext>
                </a:extLst>
              </a:tr>
              <a:tr h="306469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กลุ่ม</a:t>
                      </a:r>
                    </a:p>
                  </a:txBody>
                  <a:tcPr marL="61913" marR="61913" marT="23813" marB="23813">
                    <a:lnL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8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เป้าหมายขั้นต้น (50)</a:t>
                      </a:r>
                      <a:endParaRPr lang="th-TH" sz="16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1913" marR="61913" marT="23813" marB="23813">
                    <a:lnL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8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F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เป้าหมายมาตรฐาน (75)</a:t>
                      </a:r>
                      <a:endParaRPr lang="th-TH" sz="16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1913" marR="61913" marT="23813" marB="23813">
                    <a:lnL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เป้าหมายขั้นสูง (100)</a:t>
                      </a:r>
                      <a:endParaRPr lang="th-TH" sz="16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1913" marR="61913" marT="23813" marB="23813">
                    <a:lnL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8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77869"/>
                  </a:ext>
                </a:extLst>
              </a:tr>
              <a:tr h="269946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กลุ่มที่ </a:t>
                      </a:r>
                      <a:r>
                        <a:rPr lang="en-US" sz="1600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X</a:t>
                      </a:r>
                      <a:endParaRPr lang="th-TH" sz="1600" dirty="0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1913" marR="61913" marT="23813" marB="23813">
                    <a:lnL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600" dirty="0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1913" marR="61913" marT="23813" marB="23813">
                    <a:lnL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600" dirty="0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1913" marR="61913" marT="23813" marB="23813">
                    <a:lnL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600" dirty="0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1913" marR="61913" marT="23813" marB="23813">
                    <a:lnL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8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2480138"/>
                  </a:ext>
                </a:extLst>
              </a:tr>
            </a:tbl>
          </a:graphicData>
        </a:graphic>
      </p:graphicFrame>
      <p:pic>
        <p:nvPicPr>
          <p:cNvPr id="1026" name="Picture 2" descr="สำนักงานพัฒนารัฐบาลดิจิทัล (องค์การมหาชน) สพร. หรือ DGA">
            <a:extLst>
              <a:ext uri="{FF2B5EF4-FFF2-40B4-BE49-F238E27FC236}">
                <a16:creationId xmlns:a16="http://schemas.microsoft.com/office/drawing/2014/main" id="{3BA7F31E-6CED-A204-82BA-11CC56D70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072" y="65168"/>
            <a:ext cx="524737" cy="30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8B0EC18-B0EB-9167-D693-65D8441031F8}"/>
              </a:ext>
            </a:extLst>
          </p:cNvPr>
          <p:cNvSpPr/>
          <p:nvPr/>
        </p:nvSpPr>
        <p:spPr>
          <a:xfrm>
            <a:off x="123081" y="833144"/>
            <a:ext cx="12058792" cy="19990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394200" algn="l"/>
              </a:tabLst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คำอธิบาย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	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itchFamily="34" charset="0"/>
              <a:cs typeface="TH SarabunPSK" panose="020B0500040200020003" pitchFamily="34" charset="-34"/>
            </a:endParaRPr>
          </a:p>
          <a:p>
            <a:pPr marL="177800" marR="0" lvl="0" indent="-177800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394200" algn="l"/>
              </a:tabLst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สำนักงานพัฒนารัฐบาลดิจิทัล (องค์การมหาชน) หรือ สพร. สำรวจ เก็บรวบรวมข้อมูล วิเคราะห์ และวิจัย เพื่อจัดทำตัวชี้วัด ดัชนีสนับสนุนการพัฒนารัฐบาลดิจิทัลเสนอต่อคณะกรรมการพัฒนารัฐบาลดิจิทัล ซึ่งสอดคล้องกับโครงการสำรวจระดับความพร้อมการพัฒนารัฐบาลดิจิทัลหน่วยงานภาครัฐ ที่ทำการสำรวจมาอย่างต่อเนื่องตั้งแต่ปี พ.ศ. 2558 จนถึงปัจจุบัน โดยในปี พ.ศ. 2566 สพร. ได้กำหนดกลุ่มเป้าหมายในการสำรวจ จำนวนรวมทั้งสิ้น 378 หน่วยงาน ประกอบด้วย หน่วยงานภาครัฐระดับกรมหรือเทียบเท่า จำนวน 302 หน่วยงาน (ส่วนราชการ รัฐวิสาหกิจ องค์การมหาชน และหน่วยงานรูปแบบอื่น) และคณะกรรมการผู้บริหารเทคโนโลยีสารสนเทศระดับสูงระดับจังหวัด 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Provincial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Chief Information Officer Committee: PCIO)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จำนวน 76 จังหวัด</a:t>
            </a:r>
          </a:p>
          <a:p>
            <a:pPr marL="177800" marR="0" lvl="0" indent="-177800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394200" algn="l"/>
              </a:tabLst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ระดับความพร้อมรัฐบาลดิจิทัล แบ่งเป็น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5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ระดับ (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Initial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,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Developing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,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Defined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,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Managed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,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Optimizing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) จากการสำรวจ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7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มิติ ได้แก่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1) Policies and Practices 2) Data-driven Practices 3)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Digital Capability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4)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Public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Service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5)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Smart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Back Office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6)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Secure and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Efficient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Infrastructure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 และ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7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)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 Digital Technology Practices</a:t>
            </a:r>
            <a:endParaRPr kumimoji="0" lang="th-TH" sz="1400" b="0" i="0" u="none" strike="sng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itchFamily="34" charset="0"/>
              <a:cs typeface="TH SarabunPSK" panose="020B0500040200020003" pitchFamily="34" charset="-34"/>
            </a:endParaRPr>
          </a:p>
          <a:p>
            <a:pPr marL="177800" marR="0" lvl="0" indent="-177800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394200" algn="l"/>
              </a:tabLst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ผลการสำรวจดังกล่าวจะสามารถใช้เป็นข้อมูลประกอบการจัดทำนโยบายและแผนการขับเคลื่อนภาครัฐไปสู่การเป็นรัฐบาลดิจิทัล 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Digital Government)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โดย สพร. เป็นผู้ประมวลผลจากการสำรวจจากหน่วยงานทั้งหมดที่ประเมินตนเองตามแบบสำรวจของ สพร. 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DG Readiness Survey)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 แล้วประกาศผลระดับความพร้อมรัฐบาลดิจิทัลในทุกปี ผ่านเว็บไซต์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  <a:hlinkClick r:id="rId4"/>
              </a:rPr>
              <a:t>https://www.dga.or.th/policy-standard/policy-regulation/dg-readiness-survey/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itchFamily="34" charset="0"/>
              <a:cs typeface="TH SarabunPSK" panose="020B0500040200020003" pitchFamily="34" charset="-34"/>
            </a:endParaRPr>
          </a:p>
          <a:p>
            <a:pPr marL="177800" marR="0" lvl="0" indent="-177800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394200" algn="l"/>
              </a:tabLst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กรณีใช้ประเมินส่วนราชการที่อยู่ในระบบการประเมินส่วนราชการตามมาตรการปรับปรุงประสิทธิภาพในการปฏิบัติราชการของส่วนราชการตามที่สำนักงาน </a:t>
            </a:r>
            <a:r>
              <a:rPr kumimoji="0" lang="th-TH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ก.พ.ร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. กำหนด ประกอบด้วย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154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 หน่วยงาน คือ กรมต่าง ๆ หน่วยงานสังกัดสำนักนายกรัฐมนตรี หน่วยงานไม่สังกัด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6DD000-8EDC-B324-21D4-04BBCD302774}"/>
              </a:ext>
            </a:extLst>
          </p:cNvPr>
          <p:cNvSpPr txBox="1"/>
          <p:nvPr/>
        </p:nvSpPr>
        <p:spPr>
          <a:xfrm>
            <a:off x="9068417" y="-6918"/>
            <a:ext cx="1809845" cy="417600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KPI Template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EA07DB7-632B-2426-A6AE-7B69F1371FA7}"/>
              </a:ext>
            </a:extLst>
          </p:cNvPr>
          <p:cNvGrpSpPr/>
          <p:nvPr/>
        </p:nvGrpSpPr>
        <p:grpSpPr>
          <a:xfrm>
            <a:off x="8176312" y="-24473"/>
            <a:ext cx="825578" cy="559499"/>
            <a:chOff x="7077929" y="400971"/>
            <a:chExt cx="825578" cy="559499"/>
          </a:xfrm>
        </p:grpSpPr>
        <p:pic>
          <p:nvPicPr>
            <p:cNvPr id="12" name="Picture 1" descr="C:\Users\dathpan\Downloads\056aac9a306aef891367aae43a86394b.jpg">
              <a:extLst>
                <a:ext uri="{FF2B5EF4-FFF2-40B4-BE49-F238E27FC236}">
                  <a16:creationId xmlns:a16="http://schemas.microsoft.com/office/drawing/2014/main" id="{0F72C614-D94B-9A9A-CB61-FB867CC1C7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19" t="8192" r="17099" b="14839"/>
            <a:stretch>
              <a:fillRect/>
            </a:stretch>
          </p:blipFill>
          <p:spPr bwMode="auto">
            <a:xfrm>
              <a:off x="7124561" y="400971"/>
              <a:ext cx="706279" cy="559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E072A92-1BE5-34DC-B656-EB2958BB761C}"/>
                </a:ext>
              </a:extLst>
            </p:cNvPr>
            <p:cNvSpPr/>
            <p:nvPr/>
          </p:nvSpPr>
          <p:spPr>
            <a:xfrm>
              <a:off x="7077929" y="469728"/>
              <a:ext cx="825578" cy="4806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น้ำหนัก</a:t>
              </a:r>
              <a:br>
                <a:rPr kumimoji="0" lang="th-TH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</a:b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xx</a:t>
              </a:r>
              <a:endPara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709306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3648" y="-15861"/>
            <a:ext cx="11627893" cy="49302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7533" y="481765"/>
            <a:ext cx="9738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คะแนนการประเมินสถานะของหน่วยงานในการเป็นระบบราชการ 4.0 (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PMQA 4.0)</a:t>
            </a:r>
            <a:endParaRPr kumimoji="0" lang="th-TH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  <a:sym typeface="Symbol" panose="05050102010706020507" pitchFamily="18" charset="2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731E13-D5F2-41FB-ABFE-F220E9B05DDC}"/>
              </a:ext>
            </a:extLst>
          </p:cNvPr>
          <p:cNvSpPr/>
          <p:nvPr/>
        </p:nvSpPr>
        <p:spPr>
          <a:xfrm>
            <a:off x="9976513" y="6400800"/>
            <a:ext cx="2229133" cy="4708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60BD7AEF-BAB7-4F62-9716-7F96C0929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345" y="31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สำนักงานคณะกรรมการการพัฒนาระบบราชการ">
            <a:extLst>
              <a:ext uri="{FF2B5EF4-FFF2-40B4-BE49-F238E27FC236}">
                <a16:creationId xmlns:a16="http://schemas.microsoft.com/office/drawing/2014/main" id="{F92967C6-121D-9170-A6F3-B23971B2C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345" y="31427"/>
            <a:ext cx="497291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6F20411-A915-3D53-D61E-57C3B4BE72DC}"/>
              </a:ext>
            </a:extLst>
          </p:cNvPr>
          <p:cNvGrpSpPr/>
          <p:nvPr/>
        </p:nvGrpSpPr>
        <p:grpSpPr>
          <a:xfrm>
            <a:off x="8595862" y="29634"/>
            <a:ext cx="1107285" cy="676140"/>
            <a:chOff x="12240606" y="1307654"/>
            <a:chExt cx="1107285" cy="615553"/>
          </a:xfrm>
        </p:grpSpPr>
        <p:pic>
          <p:nvPicPr>
            <p:cNvPr id="15" name="Picture 1" descr="C:\Users\dathpan\Downloads\056aac9a306aef891367aae43a86394b.jpg">
              <a:extLst>
                <a:ext uri="{FF2B5EF4-FFF2-40B4-BE49-F238E27FC236}">
                  <a16:creationId xmlns:a16="http://schemas.microsoft.com/office/drawing/2014/main" id="{2BA00D90-BF41-D336-C012-4D72B58D85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19" t="8192" r="17099" b="14839"/>
            <a:stretch>
              <a:fillRect/>
            </a:stretch>
          </p:blipFill>
          <p:spPr bwMode="auto">
            <a:xfrm>
              <a:off x="12441110" y="1307654"/>
              <a:ext cx="706279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">
              <a:extLst>
                <a:ext uri="{FF2B5EF4-FFF2-40B4-BE49-F238E27FC236}">
                  <a16:creationId xmlns:a16="http://schemas.microsoft.com/office/drawing/2014/main" id="{24E2FCCB-9046-9627-D0A8-2B6824B676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240606" y="1411557"/>
              <a:ext cx="1107285" cy="448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น้ำหนัก</a:t>
              </a:r>
              <a:br>
                <a:rPr kumimoji="0" lang="en-US" alt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</a:br>
              <a:r>
                <a:rPr kumimoji="0" lang="en-US" alt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10</a:t>
              </a: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7D2CA62B-54F7-8B39-5458-C4D231721152}"/>
              </a:ext>
            </a:extLst>
          </p:cNvPr>
          <p:cNvSpPr/>
          <p:nvPr/>
        </p:nvSpPr>
        <p:spPr>
          <a:xfrm>
            <a:off x="349435" y="959401"/>
            <a:ext cx="11491550" cy="1900760"/>
          </a:xfrm>
          <a:prstGeom prst="rect">
            <a:avLst/>
          </a:prstGeom>
          <a:solidFill>
            <a:sysClr val="window" lastClr="FFFFFF">
              <a:lumMod val="95000"/>
            </a:sysClr>
          </a:solidFill>
        </p:spPr>
        <p:txBody>
          <a:bodyPr wrap="square">
            <a:spAutoFit/>
          </a:bodyPr>
          <a:lstStyle/>
          <a:p>
            <a:pPr marL="801688" marR="0" lvl="0" indent="-801688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01688" algn="l"/>
              </a:tabLst>
              <a:defRPr/>
            </a:pP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คำอธิบาย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	</a:t>
            </a:r>
            <a:endParaRPr kumimoji="0" lang="th-TH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265113" marR="0" lvl="0" indent="-176213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65113" algn="l"/>
              </a:tabLst>
              <a:defRPr/>
            </a:pPr>
            <a:r>
              <a:rPr kumimoji="0" lang="en-US" sz="1800" b="0" i="0" u="none" strike="noStrike" kern="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PMQA</a:t>
            </a:r>
            <a:r>
              <a:rPr kumimoji="0" lang="th-TH" sz="1800" b="0" i="0" u="none" strike="noStrike" kern="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1800" b="0" i="0" u="none" strike="noStrike" kern="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4.0</a:t>
            </a:r>
            <a:r>
              <a:rPr kumimoji="0" lang="th-TH" sz="1800" b="0" i="0" u="none" strike="noStrike" kern="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คือ เครื่องมือการประเมินระบบการบริหารของส่วนราชการในเชิงบูรณาการ เพื่อเชื่อมโยงยุทธศาสตร์ของส่วนราชการกับเป้าหมาย และทิศทางการพัฒนาของประเทศ โดยมีวัตถุประสงค์</a:t>
            </a:r>
            <a:r>
              <a:rPr kumimoji="0" lang="th-TH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เพื่อเป็นแนวทางให้ส่วนราชการพัฒนาไปสู่ระบบราชการ 4.0 เพื่อประเมินความสามารถในการบริหารจัดการภายในหน่วยงานและความพยายามของส่วนราชการในการขับเคลื่อนงานให้บรรลุเป้าหมายอย่างยั่งยืน</a:t>
            </a:r>
            <a:endParaRPr kumimoji="0" lang="en-US" sz="1800" b="0" i="0" u="none" strike="noStrike" kern="0" cap="none" spc="-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265113" marR="0" lvl="0" indent="-176213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65113" algn="l"/>
              </a:tabLst>
              <a:defRPr/>
            </a:pPr>
            <a:r>
              <a:rPr kumimoji="0" lang="th-TH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พิจารณาจากความสามารถในการพัฒนาการดำเนินงานเพื่อยกระดับผลการประเมินสถานะการเป็นระบบราชการ 4.0 (</a:t>
            </a:r>
            <a:r>
              <a:rPr kumimoji="0" lang="en-US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PMQA 4.0)</a:t>
            </a:r>
          </a:p>
          <a:p>
            <a:pPr marL="265113" marR="0" lvl="0" indent="-176213" algn="thaiDi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65113" algn="l"/>
              </a:tabLst>
              <a:defRPr/>
            </a:pPr>
            <a:r>
              <a:rPr kumimoji="0" lang="th-TH" sz="1800" b="0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พิจารณาจากผลการประเมินสถานะการเป็นระบบราชการ 4.0 (</a:t>
            </a:r>
            <a:r>
              <a:rPr kumimoji="0" lang="en-US" sz="1800" b="0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PMQA 4.0) </a:t>
            </a:r>
            <a:r>
              <a:rPr kumimoji="0" lang="th-TH" sz="1800" b="0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ซึ่งเป็นคะแนนเฉลี่ยในภาพรวมทั้ง 7 หมวด ประกอบด้วย </a:t>
            </a:r>
            <a:r>
              <a:rPr kumimoji="0" lang="th-TH" sz="18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หมวด 1 การนำองค์การ หมวด 2 การวางแผนเชิงยุทธศาสตร์ หมวด 3 การให้ความสำคัญกับผู้รับบริการและผู้มีส่วนได้ส่วนเสีย หมวด 4  การวัด การวิเคราะห์และการจัดการความรู้  หมวด 5 การมุ่งเน้นบุคลากร หมวด 6 การมุ่งเน้นระบบปฏิบัติการ และ หมวด 7 ผลลัพธ์การดำเนินการ</a:t>
            </a:r>
            <a:endParaRPr kumimoji="0" lang="en-US" sz="1800" b="1" i="0" u="none" strike="noStrike" kern="0" cap="none" spc="-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05C3BA-E6A8-EDD8-A572-B28839552BB5}"/>
              </a:ext>
            </a:extLst>
          </p:cNvPr>
          <p:cNvSpPr txBox="1"/>
          <p:nvPr/>
        </p:nvSpPr>
        <p:spPr>
          <a:xfrm>
            <a:off x="9541597" y="5590"/>
            <a:ext cx="2070715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KPI T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emplate</a:t>
            </a:r>
            <a:r>
              <a:rPr kumimoji="0" lang="th-TH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E0851FBA-660C-D115-5AEB-E2AAF5CE2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8523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87E290-76B0-4EA1-9FB1-BF333C18EE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E8DC0A-92DD-A1CE-456A-DC71ADE9D9FC}"/>
              </a:ext>
            </a:extLst>
          </p:cNvPr>
          <p:cNvSpPr txBox="1"/>
          <p:nvPr/>
        </p:nvSpPr>
        <p:spPr>
          <a:xfrm>
            <a:off x="123081" y="-15861"/>
            <a:ext cx="8083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รายละเอียดตัวชี้วัด</a:t>
            </a:r>
            <a:endParaRPr kumimoji="0" lang="th-TH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C6A7446-8C73-CEC4-FADD-495D68BB66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7169335"/>
              </p:ext>
            </p:extLst>
          </p:nvPr>
        </p:nvGraphicFramePr>
        <p:xfrm>
          <a:off x="237533" y="3429000"/>
          <a:ext cx="11873195" cy="919881"/>
        </p:xfrm>
        <a:graphic>
          <a:graphicData uri="http://schemas.openxmlformats.org/drawingml/2006/table">
            <a:tbl>
              <a:tblPr/>
              <a:tblGrid>
                <a:gridCol w="1353668">
                  <a:extLst>
                    <a:ext uri="{9D8B030D-6E8A-4147-A177-3AD203B41FA5}">
                      <a16:colId xmlns:a16="http://schemas.microsoft.com/office/drawing/2014/main" val="4116421523"/>
                    </a:ext>
                  </a:extLst>
                </a:gridCol>
                <a:gridCol w="3506509">
                  <a:extLst>
                    <a:ext uri="{9D8B030D-6E8A-4147-A177-3AD203B41FA5}">
                      <a16:colId xmlns:a16="http://schemas.microsoft.com/office/drawing/2014/main" val="2395031024"/>
                    </a:ext>
                  </a:extLst>
                </a:gridCol>
                <a:gridCol w="3506509">
                  <a:extLst>
                    <a:ext uri="{9D8B030D-6E8A-4147-A177-3AD203B41FA5}">
                      <a16:colId xmlns:a16="http://schemas.microsoft.com/office/drawing/2014/main" val="1583591442"/>
                    </a:ext>
                  </a:extLst>
                </a:gridCol>
                <a:gridCol w="3506509">
                  <a:extLst>
                    <a:ext uri="{9D8B030D-6E8A-4147-A177-3AD203B41FA5}">
                      <a16:colId xmlns:a16="http://schemas.microsoft.com/office/drawing/2014/main" val="67155911"/>
                    </a:ext>
                  </a:extLst>
                </a:gridCol>
              </a:tblGrid>
              <a:tr h="158084">
                <a:tc gridSpan="4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เกณฑ์การประเมิน </a:t>
                      </a:r>
                      <a:endParaRPr lang="th-TH" sz="1800" b="1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1913" marR="61913" marT="23813" marB="23813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8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เกณฑ์การประเมิน</a:t>
                      </a:r>
                      <a:endParaRPr lang="th-TH" sz="1800" b="1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1913" marR="61913" marT="23813" marB="23813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8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9275333"/>
                  </a:ext>
                </a:extLst>
              </a:tr>
              <a:tr h="306469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กลุ่ม</a:t>
                      </a:r>
                    </a:p>
                  </a:txBody>
                  <a:tcPr marL="61913" marR="61913" marT="23813" marB="23813">
                    <a:lnL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8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เป้าหมายขั้นต้น (50)</a:t>
                      </a:r>
                      <a:endParaRPr lang="th-TH" sz="16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1913" marR="61913" marT="23813" marB="23813">
                    <a:lnL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8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F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เป้าหมายมาตรฐาน (75)</a:t>
                      </a:r>
                      <a:endParaRPr lang="th-TH" sz="16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1913" marR="61913" marT="23813" marB="23813">
                    <a:lnL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เป้าหมายขั้นสูง (100)</a:t>
                      </a:r>
                      <a:endParaRPr lang="th-TH" sz="16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1913" marR="61913" marT="23813" marB="23813">
                    <a:lnL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8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77869"/>
                  </a:ext>
                </a:extLst>
              </a:tr>
              <a:tr h="269946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กลุ่มที่ </a:t>
                      </a:r>
                      <a:r>
                        <a:rPr lang="en-US" sz="1600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X</a:t>
                      </a:r>
                      <a:endParaRPr lang="th-TH" sz="1600" dirty="0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1913" marR="61913" marT="23813" marB="23813">
                    <a:lnL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600" dirty="0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1913" marR="61913" marT="23813" marB="23813">
                    <a:lnL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600" dirty="0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1913" marR="61913" marT="23813" marB="23813">
                    <a:lnL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th-TH" sz="1600" dirty="0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1913" marR="61913" marT="23813" marB="23813">
                    <a:lnL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48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48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24801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3638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57AC062-082B-8091-1B57-6A224E501FE3}"/>
              </a:ext>
            </a:extLst>
          </p:cNvPr>
          <p:cNvSpPr/>
          <p:nvPr/>
        </p:nvSpPr>
        <p:spPr>
          <a:xfrm>
            <a:off x="68673" y="939977"/>
            <a:ext cx="12028463" cy="5785612"/>
          </a:xfrm>
          <a:prstGeom prst="roundRect">
            <a:avLst>
              <a:gd name="adj" fmla="val 586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12CCBF9B-31EE-C401-6A20-EAFFC93AA3C9}"/>
              </a:ext>
            </a:extLst>
          </p:cNvPr>
          <p:cNvSpPr txBox="1">
            <a:spLocks noChangeArrowheads="1"/>
          </p:cNvSpPr>
          <p:nvPr/>
        </p:nvSpPr>
        <p:spPr bwMode="black">
          <a:xfrm>
            <a:off x="343979" y="160707"/>
            <a:ext cx="1044665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1pPr>
            <a:lvl2pPr marL="742950" indent="-28575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การขับเคลื่อน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e-Service 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ปีงบประมาณ พ.ศ.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2564 - 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67</a:t>
            </a:r>
            <a:endParaRPr kumimoji="0" lang="th-TH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pSp>
        <p:nvGrpSpPr>
          <p:cNvPr id="6" name="그룹 7">
            <a:extLst>
              <a:ext uri="{FF2B5EF4-FFF2-40B4-BE49-F238E27FC236}">
                <a16:creationId xmlns:a16="http://schemas.microsoft.com/office/drawing/2014/main" id="{D0ED54F9-BF65-D1E5-AEFC-A3D55F369976}"/>
              </a:ext>
            </a:extLst>
          </p:cNvPr>
          <p:cNvGrpSpPr/>
          <p:nvPr/>
        </p:nvGrpSpPr>
        <p:grpSpPr>
          <a:xfrm>
            <a:off x="63419" y="1818853"/>
            <a:ext cx="4062519" cy="2031529"/>
            <a:chOff x="946319" y="-751800"/>
            <a:chExt cx="4512491" cy="203152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8C12D46-78F9-F3A6-47EF-CBFEDA880848}"/>
                </a:ext>
              </a:extLst>
            </p:cNvPr>
            <p:cNvSpPr txBox="1"/>
            <p:nvPr/>
          </p:nvSpPr>
          <p:spPr>
            <a:xfrm>
              <a:off x="946319" y="454375"/>
              <a:ext cx="4512491" cy="825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9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ko-KR" sz="1800" b="1" i="0" u="none" strike="noStrike" kern="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Arial Unicode MS"/>
                  <a:cs typeface="TH SarabunPSK" panose="020B0500040200020003" pitchFamily="34" charset="-34"/>
                </a:rPr>
                <a:t>การดำเนินการเพื่อ</a:t>
              </a:r>
              <a:r>
                <a:rPr kumimoji="0" lang="th-TH" altLang="ko-KR" sz="1800" b="1" i="0" u="none" strike="noStrike" kern="0" cap="none" spc="-30" normalizeH="0" baseline="0" noProof="0" dirty="0">
                  <a:ln>
                    <a:noFill/>
                  </a:ln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Arial Unicode MS"/>
                  <a:cs typeface="TH SarabunPSK" panose="020B0500040200020003" pitchFamily="34" charset="-34"/>
                </a:rPr>
                <a:t>ยกระดับงานบริการ</a:t>
              </a:r>
              <a:r>
                <a:rPr kumimoji="0" lang="th-TH" altLang="ko-KR" sz="1800" b="1" i="0" u="none" strike="noStrike" kern="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Arial Unicode MS"/>
                  <a:cs typeface="TH SarabunPSK" panose="020B0500040200020003" pitchFamily="34" charset="-34"/>
                </a:rPr>
                <a:t>ของส่วนราชการ</a:t>
              </a:r>
              <a:br>
                <a:rPr kumimoji="0" lang="en-US" altLang="ko-KR" sz="1800" b="1" i="0" u="none" strike="noStrike" kern="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Arial Unicode MS"/>
                  <a:cs typeface="TH SarabunPSK" panose="020B0500040200020003" pitchFamily="34" charset="-34"/>
                </a:rPr>
              </a:br>
              <a:r>
                <a:rPr kumimoji="0" lang="th-TH" altLang="ko-KR" sz="1800" b="1" i="0" u="none" strike="noStrike" kern="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Arial Unicode MS"/>
                  <a:cs typeface="TH SarabunPSK" panose="020B0500040200020003" pitchFamily="34" charset="-34"/>
                </a:rPr>
                <a:t>ไปสู่การให้บริการแบบออนไลน์ เพื่อลดภาระการเดินทาง</a:t>
              </a:r>
              <a:br>
                <a:rPr kumimoji="0" lang="th-TH" altLang="ko-KR" sz="1800" b="1" i="0" u="none" strike="noStrike" kern="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Arial Unicode MS"/>
                  <a:cs typeface="TH SarabunPSK" panose="020B0500040200020003" pitchFamily="34" charset="-34"/>
                </a:rPr>
              </a:br>
              <a:r>
                <a:rPr kumimoji="0" lang="th-TH" altLang="ko-KR" sz="1800" b="1" i="0" u="none" strike="noStrike" kern="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Arial Unicode MS"/>
                  <a:cs typeface="TH SarabunPSK" panose="020B0500040200020003" pitchFamily="34" charset="-34"/>
                </a:rPr>
                <a:t>มาติดต่อราชการของประชาชน </a:t>
              </a:r>
              <a:endParaRPr kumimoji="0" lang="ko-KR" altLang="en-US" sz="1800" b="1" i="0" u="none" strike="noStrike" kern="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94AFCA3-A361-5FD2-483F-A77C9D5D3073}"/>
                </a:ext>
              </a:extLst>
            </p:cNvPr>
            <p:cNvSpPr txBox="1"/>
            <p:nvPr/>
          </p:nvSpPr>
          <p:spPr>
            <a:xfrm>
              <a:off x="952156" y="-751800"/>
              <a:ext cx="4439007" cy="693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ko-KR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Arial Unicode MS"/>
                  <a:cs typeface="TH SarabunPSK" panose="020B0500040200020003" pitchFamily="34" charset="-34"/>
                </a:rPr>
                <a:t>สร้างนวัตกรรมในการปรับปรุง</a:t>
              </a:r>
              <a:br>
                <a:rPr kumimoji="0" lang="en-US" altLang="ko-KR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Arial Unicode MS"/>
                  <a:cs typeface="TH SarabunPSK" panose="020B0500040200020003" pitchFamily="34" charset="-34"/>
                </a:rPr>
              </a:br>
              <a:r>
                <a:rPr kumimoji="0" lang="th-TH" altLang="ko-KR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Arial Unicode MS"/>
                  <a:cs typeface="TH SarabunPSK" panose="020B0500040200020003" pitchFamily="34" charset="-34"/>
                </a:rPr>
                <a:t>กระบวนงาน/การให้บริการ </a:t>
              </a:r>
              <a:r>
                <a:rPr kumimoji="0" lang="en-US" altLang="ko-KR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Arial Unicode MS"/>
                  <a:cs typeface="TH SarabunPSK" panose="020B0500040200020003" pitchFamily="34" charset="-34"/>
                </a:rPr>
                <a:t>e-Service</a:t>
              </a:r>
              <a:endParaRPr kumimoji="0" lang="ko-KR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32B9E73-9CEA-BC89-5932-46ED22CD05C1}"/>
                </a:ext>
              </a:extLst>
            </p:cNvPr>
            <p:cNvCxnSpPr>
              <a:cxnSpLocks/>
            </p:cNvCxnSpPr>
            <p:nvPr/>
          </p:nvCxnSpPr>
          <p:spPr>
            <a:xfrm>
              <a:off x="1047956" y="-96569"/>
              <a:ext cx="3638861" cy="0"/>
            </a:xfrm>
            <a:prstGeom prst="line">
              <a:avLst/>
            </a:prstGeom>
            <a:noFill/>
            <a:ln w="19050" cap="flat" cmpd="sng" algn="ctr">
              <a:solidFill>
                <a:srgbClr val="125AC4"/>
              </a:solidFill>
              <a:prstDash val="solid"/>
              <a:miter lim="800000"/>
              <a:headEnd type="none"/>
              <a:tailEnd type="oval"/>
            </a:ln>
            <a:effectLst/>
          </p:spPr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BFFF993-7191-26ED-8A83-02C1D6CF040C}"/>
              </a:ext>
            </a:extLst>
          </p:cNvPr>
          <p:cNvSpPr txBox="1"/>
          <p:nvPr/>
        </p:nvSpPr>
        <p:spPr>
          <a:xfrm>
            <a:off x="59228" y="3707361"/>
            <a:ext cx="24224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การยกระดับ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งานบริการ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867824-1B08-A975-232F-364FA0D1B938}"/>
              </a:ext>
            </a:extLst>
          </p:cNvPr>
          <p:cNvSpPr txBox="1"/>
          <p:nvPr/>
        </p:nvSpPr>
        <p:spPr>
          <a:xfrm>
            <a:off x="3939939" y="1818853"/>
            <a:ext cx="3354531" cy="693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ขับเคลื่อนการให้บริการ </a:t>
            </a:r>
            <a:br>
              <a:rPr kumimoji="0" lang="en-US" altLang="ko-KR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</a:br>
            <a:r>
              <a:rPr kumimoji="0" lang="en-US" altLang="ko-KR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e-Service </a:t>
            </a:r>
            <a:r>
              <a:rPr kumimoji="0" lang="th-TH" altLang="ko-KR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ใน 2 ระดับ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8F14A2-E89F-8A26-4CFD-7501A8C91EEA}"/>
              </a:ext>
            </a:extLst>
          </p:cNvPr>
          <p:cNvSpPr txBox="1"/>
          <p:nvPr/>
        </p:nvSpPr>
        <p:spPr>
          <a:xfrm>
            <a:off x="4398669" y="2535353"/>
            <a:ext cx="2639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Performance Base</a:t>
            </a:r>
          </a:p>
        </p:txBody>
      </p:sp>
      <p:pic>
        <p:nvPicPr>
          <p:cNvPr id="18" name="Picture 2" descr="Digitization of business:8 advantages of the digital transformation">
            <a:extLst>
              <a:ext uri="{FF2B5EF4-FFF2-40B4-BE49-F238E27FC236}">
                <a16:creationId xmlns:a16="http://schemas.microsoft.com/office/drawing/2014/main" id="{8F956CC4-B410-E363-6D92-B6ED7B33A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292908" y="1283004"/>
            <a:ext cx="900000" cy="47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4031C27-9FEE-54E0-24DB-BF9826A5852B}"/>
              </a:ext>
            </a:extLst>
          </p:cNvPr>
          <p:cNvSpPr txBox="1"/>
          <p:nvPr/>
        </p:nvSpPr>
        <p:spPr>
          <a:xfrm>
            <a:off x="3961392" y="3356926"/>
            <a:ext cx="3037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มติ ครม.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สิงหาคม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DC8511-FDE6-F836-CFCE-A42015EB824E}"/>
              </a:ext>
            </a:extLst>
          </p:cNvPr>
          <p:cNvSpPr txBox="1"/>
          <p:nvPr/>
        </p:nvSpPr>
        <p:spPr>
          <a:xfrm>
            <a:off x="3923327" y="3065589"/>
            <a:ext cx="3041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rowallia New" panose="020B0604020202020204" pitchFamily="34" charset="-34"/>
                <a:ea typeface="Tahoma" panose="020B0604030504040204" pitchFamily="34" charset="0"/>
                <a:cs typeface="Browallia New" panose="020B0604020202020204" pitchFamily="34" charset="-34"/>
              </a:rPr>
              <a:t>12 </a:t>
            </a:r>
            <a:r>
              <a:rPr kumimoji="0" lang="th-TH" sz="2400" b="0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rowallia New" panose="020B0604020202020204" pitchFamily="34" charset="-34"/>
                <a:ea typeface="Tahoma" panose="020B0604030504040204" pitchFamily="34" charset="0"/>
                <a:cs typeface="Browallia New" panose="020B0604020202020204" pitchFamily="34" charset="-34"/>
              </a:rPr>
              <a:t>งานบริการ </a:t>
            </a:r>
            <a:r>
              <a:rPr kumimoji="0" lang="en-US" sz="2400" b="0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rowallia New" panose="020B0604020202020204" pitchFamily="34" charset="-34"/>
                <a:ea typeface="Tahoma" panose="020B0604030504040204" pitchFamily="34" charset="0"/>
                <a:cs typeface="Browallia New" panose="020B0604020202020204" pitchFamily="34" charset="-34"/>
              </a:rPr>
              <a:t>Agenda </a:t>
            </a:r>
            <a:r>
              <a:rPr kumimoji="0" lang="th-TH" sz="2400" b="0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rowallia New" panose="020B0604020202020204" pitchFamily="34" charset="-34"/>
                <a:ea typeface="Tahoma" panose="020B0604030504040204" pitchFamily="34" charset="0"/>
                <a:cs typeface="Browallia New" panose="020B0604020202020204" pitchFamily="34" charset="-34"/>
              </a:rPr>
              <a:t>สำคัญ</a:t>
            </a:r>
            <a:endParaRPr kumimoji="0" lang="en-US" sz="1800" b="0" i="0" u="none" strike="noStrike" kern="1200" cap="none" spc="-3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Browallia New" panose="020B0604020202020204" pitchFamily="34" charset="-34"/>
              <a:ea typeface="Tahoma" panose="020B0604030504040204" pitchFamily="34" charset="0"/>
              <a:cs typeface="Browallia New" panose="020B0604020202020204" pitchFamily="34" charset="-3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EC1A1D-32EA-1CBA-6A4C-E695A413CDA5}"/>
              </a:ext>
            </a:extLst>
          </p:cNvPr>
          <p:cNvSpPr txBox="1"/>
          <p:nvPr/>
        </p:nvSpPr>
        <p:spPr>
          <a:xfrm>
            <a:off x="4372939" y="3884547"/>
            <a:ext cx="4631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Potential Base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A24BA74-AC8F-6E24-7493-CC993C3BAEE2}"/>
              </a:ext>
            </a:extLst>
          </p:cNvPr>
          <p:cNvSpPr txBox="1"/>
          <p:nvPr/>
        </p:nvSpPr>
        <p:spPr>
          <a:xfrm>
            <a:off x="3968271" y="4398577"/>
            <a:ext cx="3180899" cy="633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งานบริการรายส่วนราชการ </a:t>
            </a:r>
            <a:r>
              <a:rPr kumimoji="0" lang="en-US" sz="2000" b="1" i="0" u="none" strike="noStrike" kern="1200" cap="none" spc="-3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: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b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ส่วนราชการเลือกมาพัฒนาเป็น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e-Service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39085D0-48B6-4CE4-62FA-8875B93426A2}"/>
              </a:ext>
            </a:extLst>
          </p:cNvPr>
          <p:cNvSpPr txBox="1"/>
          <p:nvPr/>
        </p:nvSpPr>
        <p:spPr>
          <a:xfrm>
            <a:off x="83927" y="850358"/>
            <a:ext cx="3542137" cy="1107996"/>
          </a:xfrm>
          <a:prstGeom prst="rect">
            <a:avLst/>
          </a:prstGeom>
          <a:noFill/>
          <a:effectLst>
            <a:glow rad="127000">
              <a:sysClr val="window" lastClr="FFFFFF"/>
            </a:glow>
            <a:outerShdw blurRad="63500" sx="102000" sy="102000" algn="ctr" rotWithShape="0">
              <a:sysClr val="window" lastClr="FFFFFF">
                <a:alpha val="40000"/>
              </a:sys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1" u="none" strike="noStrike" kern="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bertus Extra Bold" panose="020E0802040304020204" pitchFamily="34" charset="0"/>
                <a:ea typeface="Tahoma" panose="020B0604030504040204" pitchFamily="34" charset="0"/>
                <a:cs typeface="Tahoma" pitchFamily="34" charset="0"/>
              </a:rPr>
              <a:t>64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FC1D1B8-ABF3-45D4-4CA8-628FD9ADC5B7}"/>
              </a:ext>
            </a:extLst>
          </p:cNvPr>
          <p:cNvSpPr txBox="1"/>
          <p:nvPr/>
        </p:nvSpPr>
        <p:spPr>
          <a:xfrm>
            <a:off x="4003971" y="845827"/>
            <a:ext cx="2324733" cy="1107996"/>
          </a:xfrm>
          <a:prstGeom prst="rect">
            <a:avLst/>
          </a:prstGeom>
          <a:noFill/>
          <a:effectLst>
            <a:glow rad="127000">
              <a:sysClr val="window" lastClr="FFFFFF"/>
            </a:glow>
            <a:outerShdw blurRad="63500" sx="102000" sy="102000" algn="ctr" rotWithShape="0">
              <a:sysClr val="window" lastClr="FFFFFF">
                <a:alpha val="40000"/>
              </a:sys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1" u="none" strike="noStrike" kern="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bertus Extra Bold" panose="020E0802040304020204" pitchFamily="34" charset="0"/>
                <a:ea typeface="Tahoma" panose="020B0604030504040204" pitchFamily="34" charset="0"/>
                <a:cs typeface="Tahoma" pitchFamily="34" charset="0"/>
              </a:rPr>
              <a:t>65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1C0A0FB-04A6-13C5-4EF3-16AC88E8A86F}"/>
              </a:ext>
            </a:extLst>
          </p:cNvPr>
          <p:cNvSpPr txBox="1"/>
          <p:nvPr/>
        </p:nvSpPr>
        <p:spPr>
          <a:xfrm>
            <a:off x="6720615" y="845827"/>
            <a:ext cx="2419363" cy="1107996"/>
          </a:xfrm>
          <a:prstGeom prst="rect">
            <a:avLst/>
          </a:prstGeom>
          <a:noFill/>
          <a:effectLst>
            <a:glow rad="127000">
              <a:sysClr val="window" lastClr="FFFFFF"/>
            </a:glow>
            <a:outerShdw blurRad="63500" sx="102000" sy="102000" algn="ctr" rotWithShape="0">
              <a:sysClr val="window" lastClr="FFFFFF">
                <a:alpha val="40000"/>
              </a:sys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6600" b="1" i="1" u="none" strike="noStrike" kern="0" cap="none" spc="0" normalizeH="0" baseline="0">
                <a:ln>
                  <a:noFill/>
                </a:ln>
                <a:solidFill>
                  <a:srgbClr val="2F5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bertus Extra Bold" panose="020E0802040304020204" pitchFamily="34" charset="0"/>
                <a:ea typeface="Tahoma" panose="020B0604030504040204" pitchFamily="34" charset="0"/>
                <a:cs typeface="Tahoma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1" u="none" strike="noStrike" kern="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bertus Extra Bold" panose="020E0802040304020204" pitchFamily="34" charset="0"/>
                <a:ea typeface="Tahoma" panose="020B0604030504040204" pitchFamily="34" charset="0"/>
                <a:cs typeface="Tahoma" pitchFamily="34" charset="0"/>
              </a:rPr>
              <a:t>66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1BA3A62-D93F-2705-347D-7C04B6778051}"/>
              </a:ext>
            </a:extLst>
          </p:cNvPr>
          <p:cNvGrpSpPr/>
          <p:nvPr/>
        </p:nvGrpSpPr>
        <p:grpSpPr>
          <a:xfrm>
            <a:off x="94864" y="4050232"/>
            <a:ext cx="3867212" cy="2443732"/>
            <a:chOff x="441507" y="3004689"/>
            <a:chExt cx="2547520" cy="2246888"/>
          </a:xfrm>
        </p:grpSpPr>
        <p:sp>
          <p:nvSpPr>
            <p:cNvPr id="27" name="타원 21">
              <a:extLst>
                <a:ext uri="{FF2B5EF4-FFF2-40B4-BE49-F238E27FC236}">
                  <a16:creationId xmlns:a16="http://schemas.microsoft.com/office/drawing/2014/main" id="{3B485A04-809A-196D-B877-68D8975F387E}"/>
                </a:ext>
              </a:extLst>
            </p:cNvPr>
            <p:cNvSpPr/>
            <p:nvPr/>
          </p:nvSpPr>
          <p:spPr>
            <a:xfrm>
              <a:off x="1511277" y="3033481"/>
              <a:ext cx="1289387" cy="397134"/>
            </a:xfrm>
            <a:prstGeom prst="ellipse">
              <a:avLst/>
            </a:prstGeom>
            <a:solidFill>
              <a:sysClr val="windowText" lastClr="000000">
                <a:alpha val="27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softEdge rad="12700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Tahoma" pitchFamily="34" charset="0"/>
              </a:endParaRPr>
            </a:p>
          </p:txBody>
        </p:sp>
        <p:sp>
          <p:nvSpPr>
            <p:cNvPr id="28" name="타원 22">
              <a:extLst>
                <a:ext uri="{FF2B5EF4-FFF2-40B4-BE49-F238E27FC236}">
                  <a16:creationId xmlns:a16="http://schemas.microsoft.com/office/drawing/2014/main" id="{192E1E9B-0945-D6EF-06F2-661D99944395}"/>
                </a:ext>
              </a:extLst>
            </p:cNvPr>
            <p:cNvSpPr/>
            <p:nvPr/>
          </p:nvSpPr>
          <p:spPr>
            <a:xfrm>
              <a:off x="1341249" y="3004689"/>
              <a:ext cx="138250" cy="333740"/>
            </a:xfrm>
            <a:prstGeom prst="ellipse">
              <a:avLst/>
            </a:prstGeom>
            <a:gradFill flip="none" rotWithShape="1">
              <a:gsLst>
                <a:gs pos="0">
                  <a:srgbClr val="5B9BD5">
                    <a:lumMod val="60000"/>
                    <a:lumOff val="40000"/>
                    <a:shade val="30000"/>
                    <a:satMod val="115000"/>
                  </a:srgbClr>
                </a:gs>
                <a:gs pos="50000">
                  <a:srgbClr val="5B9BD5">
                    <a:lumMod val="60000"/>
                    <a:lumOff val="40000"/>
                    <a:shade val="67500"/>
                    <a:satMod val="115000"/>
                  </a:srgbClr>
                </a:gs>
                <a:gs pos="100000">
                  <a:srgbClr val="5B9BD5">
                    <a:lumMod val="60000"/>
                    <a:lumOff val="40000"/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Tahoma" pitchFamily="34" charset="0"/>
              </a:endParaRPr>
            </a:p>
          </p:txBody>
        </p:sp>
        <p:sp>
          <p:nvSpPr>
            <p:cNvPr id="29" name="직사각형 23">
              <a:extLst>
                <a:ext uri="{FF2B5EF4-FFF2-40B4-BE49-F238E27FC236}">
                  <a16:creationId xmlns:a16="http://schemas.microsoft.com/office/drawing/2014/main" id="{6489FE54-B7A0-3FA5-6CD3-5242D7114536}"/>
                </a:ext>
              </a:extLst>
            </p:cNvPr>
            <p:cNvSpPr/>
            <p:nvPr/>
          </p:nvSpPr>
          <p:spPr>
            <a:xfrm>
              <a:off x="1270987" y="3171559"/>
              <a:ext cx="1571137" cy="52063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Tahoma" pitchFamily="34" charset="0"/>
              </a:endParaRPr>
            </a:p>
          </p:txBody>
        </p:sp>
        <p:sp>
          <p:nvSpPr>
            <p:cNvPr id="30" name="자유형 24">
              <a:extLst>
                <a:ext uri="{FF2B5EF4-FFF2-40B4-BE49-F238E27FC236}">
                  <a16:creationId xmlns:a16="http://schemas.microsoft.com/office/drawing/2014/main" id="{D5ACF0EB-0ED9-1F62-B77A-4F90293C102A}"/>
                </a:ext>
              </a:extLst>
            </p:cNvPr>
            <p:cNvSpPr/>
            <p:nvPr/>
          </p:nvSpPr>
          <p:spPr>
            <a:xfrm>
              <a:off x="840670" y="3004689"/>
              <a:ext cx="589549" cy="687505"/>
            </a:xfrm>
            <a:custGeom>
              <a:avLst/>
              <a:gdLst>
                <a:gd name="connsiteX0" fmla="*/ 160248 w 961293"/>
                <a:gd name="connsiteY0" fmla="*/ 0 h 1207477"/>
                <a:gd name="connsiteX1" fmla="*/ 961293 w 961293"/>
                <a:gd name="connsiteY1" fmla="*/ 0 h 1207477"/>
                <a:gd name="connsiteX2" fmla="*/ 804301 w 961293"/>
                <a:gd name="connsiteY2" fmla="*/ 482079 h 1207477"/>
                <a:gd name="connsiteX3" fmla="*/ 802928 w 961293"/>
                <a:gd name="connsiteY3" fmla="*/ 533399 h 1207477"/>
                <a:gd name="connsiteX4" fmla="*/ 802480 w 961293"/>
                <a:gd name="connsiteY4" fmla="*/ 533399 h 1207477"/>
                <a:gd name="connsiteX5" fmla="*/ 802480 w 961293"/>
                <a:gd name="connsiteY5" fmla="*/ 550130 h 1207477"/>
                <a:gd name="connsiteX6" fmla="*/ 801046 w 961293"/>
                <a:gd name="connsiteY6" fmla="*/ 603739 h 1207477"/>
                <a:gd name="connsiteX7" fmla="*/ 802480 w 961293"/>
                <a:gd name="connsiteY7" fmla="*/ 657348 h 1207477"/>
                <a:gd name="connsiteX8" fmla="*/ 802480 w 961293"/>
                <a:gd name="connsiteY8" fmla="*/ 1207476 h 1207477"/>
                <a:gd name="connsiteX9" fmla="*/ 946236 w 961293"/>
                <a:gd name="connsiteY9" fmla="*/ 1207476 h 1207477"/>
                <a:gd name="connsiteX10" fmla="*/ 946236 w 961293"/>
                <a:gd name="connsiteY10" fmla="*/ 1201759 h 1207477"/>
                <a:gd name="connsiteX11" fmla="*/ 961293 w 961293"/>
                <a:gd name="connsiteY11" fmla="*/ 1207477 h 1207477"/>
                <a:gd name="connsiteX12" fmla="*/ 160248 w 961293"/>
                <a:gd name="connsiteY12" fmla="*/ 1207477 h 1207477"/>
                <a:gd name="connsiteX13" fmla="*/ 143757 w 961293"/>
                <a:gd name="connsiteY13" fmla="*/ 1201215 h 1207477"/>
                <a:gd name="connsiteX14" fmla="*/ 143757 w 961293"/>
                <a:gd name="connsiteY14" fmla="*/ 1207477 h 1207477"/>
                <a:gd name="connsiteX15" fmla="*/ 1 w 961293"/>
                <a:gd name="connsiteY15" fmla="*/ 1207477 h 1207477"/>
                <a:gd name="connsiteX16" fmla="*/ 1 w 961293"/>
                <a:gd name="connsiteY16" fmla="*/ 603776 h 1207477"/>
                <a:gd name="connsiteX17" fmla="*/ 0 w 961293"/>
                <a:gd name="connsiteY17" fmla="*/ 603739 h 1207477"/>
                <a:gd name="connsiteX18" fmla="*/ 1 w 961293"/>
                <a:gd name="connsiteY18" fmla="*/ 603701 h 1207477"/>
                <a:gd name="connsiteX19" fmla="*/ 1 w 961293"/>
                <a:gd name="connsiteY19" fmla="*/ 533400 h 1207477"/>
                <a:gd name="connsiteX20" fmla="*/ 1882 w 961293"/>
                <a:gd name="connsiteY20" fmla="*/ 533400 h 1207477"/>
                <a:gd name="connsiteX21" fmla="*/ 3255 w 961293"/>
                <a:gd name="connsiteY21" fmla="*/ 482079 h 1207477"/>
                <a:gd name="connsiteX22" fmla="*/ 160248 w 961293"/>
                <a:gd name="connsiteY22" fmla="*/ 0 h 1207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61293" h="1207477">
                  <a:moveTo>
                    <a:pt x="160248" y="0"/>
                  </a:moveTo>
                  <a:lnTo>
                    <a:pt x="961293" y="0"/>
                  </a:lnTo>
                  <a:cubicBezTo>
                    <a:pt x="883825" y="0"/>
                    <a:pt x="819237" y="206990"/>
                    <a:pt x="804301" y="482079"/>
                  </a:cubicBezTo>
                  <a:lnTo>
                    <a:pt x="802928" y="533399"/>
                  </a:lnTo>
                  <a:lnTo>
                    <a:pt x="802480" y="533399"/>
                  </a:lnTo>
                  <a:lnTo>
                    <a:pt x="802480" y="550130"/>
                  </a:lnTo>
                  <a:lnTo>
                    <a:pt x="801046" y="603739"/>
                  </a:lnTo>
                  <a:lnTo>
                    <a:pt x="802480" y="657348"/>
                  </a:lnTo>
                  <a:lnTo>
                    <a:pt x="802480" y="1207476"/>
                  </a:lnTo>
                  <a:lnTo>
                    <a:pt x="946236" y="1207476"/>
                  </a:lnTo>
                  <a:lnTo>
                    <a:pt x="946236" y="1201759"/>
                  </a:lnTo>
                  <a:lnTo>
                    <a:pt x="961293" y="1207477"/>
                  </a:lnTo>
                  <a:lnTo>
                    <a:pt x="160248" y="1207477"/>
                  </a:lnTo>
                  <a:lnTo>
                    <a:pt x="143757" y="1201215"/>
                  </a:lnTo>
                  <a:lnTo>
                    <a:pt x="143757" y="1207477"/>
                  </a:lnTo>
                  <a:lnTo>
                    <a:pt x="1" y="1207477"/>
                  </a:lnTo>
                  <a:lnTo>
                    <a:pt x="1" y="603776"/>
                  </a:lnTo>
                  <a:lnTo>
                    <a:pt x="0" y="603739"/>
                  </a:lnTo>
                  <a:lnTo>
                    <a:pt x="1" y="603701"/>
                  </a:lnTo>
                  <a:lnTo>
                    <a:pt x="1" y="533400"/>
                  </a:lnTo>
                  <a:lnTo>
                    <a:pt x="1882" y="533400"/>
                  </a:lnTo>
                  <a:lnTo>
                    <a:pt x="3255" y="482079"/>
                  </a:lnTo>
                  <a:cubicBezTo>
                    <a:pt x="18191" y="206990"/>
                    <a:pt x="82780" y="0"/>
                    <a:pt x="160248" y="0"/>
                  </a:cubicBezTo>
                  <a:close/>
                </a:path>
              </a:pathLst>
            </a:cu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Tahoma" pitchFamily="34" charset="0"/>
              </a:endParaRPr>
            </a:p>
          </p:txBody>
        </p:sp>
        <p:sp>
          <p:nvSpPr>
            <p:cNvPr id="31" name="타원 25">
              <a:extLst>
                <a:ext uri="{FF2B5EF4-FFF2-40B4-BE49-F238E27FC236}">
                  <a16:creationId xmlns:a16="http://schemas.microsoft.com/office/drawing/2014/main" id="{CAA17305-175E-483B-3CDB-8DA94DCF4068}"/>
                </a:ext>
              </a:extLst>
            </p:cNvPr>
            <p:cNvSpPr/>
            <p:nvPr/>
          </p:nvSpPr>
          <p:spPr>
            <a:xfrm>
              <a:off x="1250840" y="3552855"/>
              <a:ext cx="1609830" cy="397134"/>
            </a:xfrm>
            <a:prstGeom prst="ellipse">
              <a:avLst/>
            </a:prstGeom>
            <a:solidFill>
              <a:sysClr val="windowText" lastClr="000000">
                <a:alpha val="27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softEdge rad="12700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Tahoma" pitchFamily="34" charset="0"/>
              </a:endParaRPr>
            </a:p>
          </p:txBody>
        </p:sp>
        <p:sp>
          <p:nvSpPr>
            <p:cNvPr id="32" name="타원 26">
              <a:extLst>
                <a:ext uri="{FF2B5EF4-FFF2-40B4-BE49-F238E27FC236}">
                  <a16:creationId xmlns:a16="http://schemas.microsoft.com/office/drawing/2014/main" id="{A916CBC5-117E-66DD-B75C-B26F7614CA3A}"/>
                </a:ext>
              </a:extLst>
            </p:cNvPr>
            <p:cNvSpPr/>
            <p:nvPr/>
          </p:nvSpPr>
          <p:spPr>
            <a:xfrm>
              <a:off x="1197526" y="3524062"/>
              <a:ext cx="138250" cy="333740"/>
            </a:xfrm>
            <a:prstGeom prst="ellipse">
              <a:avLst/>
            </a:prstGeom>
            <a:gradFill flip="none" rotWithShape="1">
              <a:gsLst>
                <a:gs pos="0">
                  <a:srgbClr val="70AD47">
                    <a:lumMod val="60000"/>
                    <a:lumOff val="40000"/>
                    <a:shade val="30000"/>
                    <a:satMod val="115000"/>
                  </a:srgbClr>
                </a:gs>
                <a:gs pos="50000">
                  <a:srgbClr val="70AD47">
                    <a:lumMod val="60000"/>
                    <a:lumOff val="40000"/>
                    <a:shade val="67500"/>
                    <a:satMod val="115000"/>
                  </a:srgbClr>
                </a:gs>
                <a:gs pos="100000">
                  <a:srgbClr val="70AD47">
                    <a:lumMod val="60000"/>
                    <a:lumOff val="40000"/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Tahoma" pitchFamily="34" charset="0"/>
              </a:endParaRPr>
            </a:p>
          </p:txBody>
        </p:sp>
        <p:sp>
          <p:nvSpPr>
            <p:cNvPr id="33" name="직사각형 27">
              <a:extLst>
                <a:ext uri="{FF2B5EF4-FFF2-40B4-BE49-F238E27FC236}">
                  <a16:creationId xmlns:a16="http://schemas.microsoft.com/office/drawing/2014/main" id="{F4D52323-E4D9-BC07-78B8-D46D48DF0C7C}"/>
                </a:ext>
              </a:extLst>
            </p:cNvPr>
            <p:cNvSpPr/>
            <p:nvPr/>
          </p:nvSpPr>
          <p:spPr>
            <a:xfrm>
              <a:off x="1017079" y="3690933"/>
              <a:ext cx="1825045" cy="52063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Tahoma" pitchFamily="34" charset="0"/>
              </a:endParaRPr>
            </a:p>
          </p:txBody>
        </p:sp>
        <p:sp>
          <p:nvSpPr>
            <p:cNvPr id="34" name="자유형 28">
              <a:extLst>
                <a:ext uri="{FF2B5EF4-FFF2-40B4-BE49-F238E27FC236}">
                  <a16:creationId xmlns:a16="http://schemas.microsoft.com/office/drawing/2014/main" id="{F933C154-9089-6647-FAC7-F0C8C6604B5E}"/>
                </a:ext>
              </a:extLst>
            </p:cNvPr>
            <p:cNvSpPr/>
            <p:nvPr/>
          </p:nvSpPr>
          <p:spPr>
            <a:xfrm>
              <a:off x="696948" y="3524062"/>
              <a:ext cx="589549" cy="687505"/>
            </a:xfrm>
            <a:custGeom>
              <a:avLst/>
              <a:gdLst>
                <a:gd name="connsiteX0" fmla="*/ 160248 w 961293"/>
                <a:gd name="connsiteY0" fmla="*/ 0 h 1207477"/>
                <a:gd name="connsiteX1" fmla="*/ 961293 w 961293"/>
                <a:gd name="connsiteY1" fmla="*/ 0 h 1207477"/>
                <a:gd name="connsiteX2" fmla="*/ 804301 w 961293"/>
                <a:gd name="connsiteY2" fmla="*/ 482079 h 1207477"/>
                <a:gd name="connsiteX3" fmla="*/ 802928 w 961293"/>
                <a:gd name="connsiteY3" fmla="*/ 533399 h 1207477"/>
                <a:gd name="connsiteX4" fmla="*/ 802480 w 961293"/>
                <a:gd name="connsiteY4" fmla="*/ 533399 h 1207477"/>
                <a:gd name="connsiteX5" fmla="*/ 802480 w 961293"/>
                <a:gd name="connsiteY5" fmla="*/ 550130 h 1207477"/>
                <a:gd name="connsiteX6" fmla="*/ 801046 w 961293"/>
                <a:gd name="connsiteY6" fmla="*/ 603739 h 1207477"/>
                <a:gd name="connsiteX7" fmla="*/ 802480 w 961293"/>
                <a:gd name="connsiteY7" fmla="*/ 657348 h 1207477"/>
                <a:gd name="connsiteX8" fmla="*/ 802480 w 961293"/>
                <a:gd name="connsiteY8" fmla="*/ 1207476 h 1207477"/>
                <a:gd name="connsiteX9" fmla="*/ 946236 w 961293"/>
                <a:gd name="connsiteY9" fmla="*/ 1207476 h 1207477"/>
                <a:gd name="connsiteX10" fmla="*/ 946236 w 961293"/>
                <a:gd name="connsiteY10" fmla="*/ 1201759 h 1207477"/>
                <a:gd name="connsiteX11" fmla="*/ 961293 w 961293"/>
                <a:gd name="connsiteY11" fmla="*/ 1207477 h 1207477"/>
                <a:gd name="connsiteX12" fmla="*/ 160248 w 961293"/>
                <a:gd name="connsiteY12" fmla="*/ 1207477 h 1207477"/>
                <a:gd name="connsiteX13" fmla="*/ 143757 w 961293"/>
                <a:gd name="connsiteY13" fmla="*/ 1201215 h 1207477"/>
                <a:gd name="connsiteX14" fmla="*/ 143757 w 961293"/>
                <a:gd name="connsiteY14" fmla="*/ 1207477 h 1207477"/>
                <a:gd name="connsiteX15" fmla="*/ 1 w 961293"/>
                <a:gd name="connsiteY15" fmla="*/ 1207477 h 1207477"/>
                <a:gd name="connsiteX16" fmla="*/ 1 w 961293"/>
                <a:gd name="connsiteY16" fmla="*/ 603776 h 1207477"/>
                <a:gd name="connsiteX17" fmla="*/ 0 w 961293"/>
                <a:gd name="connsiteY17" fmla="*/ 603739 h 1207477"/>
                <a:gd name="connsiteX18" fmla="*/ 1 w 961293"/>
                <a:gd name="connsiteY18" fmla="*/ 603701 h 1207477"/>
                <a:gd name="connsiteX19" fmla="*/ 1 w 961293"/>
                <a:gd name="connsiteY19" fmla="*/ 533400 h 1207477"/>
                <a:gd name="connsiteX20" fmla="*/ 1882 w 961293"/>
                <a:gd name="connsiteY20" fmla="*/ 533400 h 1207477"/>
                <a:gd name="connsiteX21" fmla="*/ 3255 w 961293"/>
                <a:gd name="connsiteY21" fmla="*/ 482079 h 1207477"/>
                <a:gd name="connsiteX22" fmla="*/ 160248 w 961293"/>
                <a:gd name="connsiteY22" fmla="*/ 0 h 1207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61293" h="1207477">
                  <a:moveTo>
                    <a:pt x="160248" y="0"/>
                  </a:moveTo>
                  <a:lnTo>
                    <a:pt x="961293" y="0"/>
                  </a:lnTo>
                  <a:cubicBezTo>
                    <a:pt x="883825" y="0"/>
                    <a:pt x="819237" y="206990"/>
                    <a:pt x="804301" y="482079"/>
                  </a:cubicBezTo>
                  <a:lnTo>
                    <a:pt x="802928" y="533399"/>
                  </a:lnTo>
                  <a:lnTo>
                    <a:pt x="802480" y="533399"/>
                  </a:lnTo>
                  <a:lnTo>
                    <a:pt x="802480" y="550130"/>
                  </a:lnTo>
                  <a:lnTo>
                    <a:pt x="801046" y="603739"/>
                  </a:lnTo>
                  <a:lnTo>
                    <a:pt x="802480" y="657348"/>
                  </a:lnTo>
                  <a:lnTo>
                    <a:pt x="802480" y="1207476"/>
                  </a:lnTo>
                  <a:lnTo>
                    <a:pt x="946236" y="1207476"/>
                  </a:lnTo>
                  <a:lnTo>
                    <a:pt x="946236" y="1201759"/>
                  </a:lnTo>
                  <a:lnTo>
                    <a:pt x="961293" y="1207477"/>
                  </a:lnTo>
                  <a:lnTo>
                    <a:pt x="160248" y="1207477"/>
                  </a:lnTo>
                  <a:lnTo>
                    <a:pt x="143757" y="1201215"/>
                  </a:lnTo>
                  <a:lnTo>
                    <a:pt x="143757" y="1207477"/>
                  </a:lnTo>
                  <a:lnTo>
                    <a:pt x="1" y="1207477"/>
                  </a:lnTo>
                  <a:lnTo>
                    <a:pt x="1" y="603776"/>
                  </a:lnTo>
                  <a:lnTo>
                    <a:pt x="0" y="603739"/>
                  </a:lnTo>
                  <a:lnTo>
                    <a:pt x="1" y="603701"/>
                  </a:lnTo>
                  <a:lnTo>
                    <a:pt x="1" y="533400"/>
                  </a:lnTo>
                  <a:lnTo>
                    <a:pt x="1882" y="533400"/>
                  </a:lnTo>
                  <a:lnTo>
                    <a:pt x="3255" y="482079"/>
                  </a:lnTo>
                  <a:cubicBezTo>
                    <a:pt x="18191" y="206990"/>
                    <a:pt x="82780" y="0"/>
                    <a:pt x="160248" y="0"/>
                  </a:cubicBezTo>
                  <a:close/>
                </a:path>
              </a:pathLst>
            </a:cu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Tahoma" pitchFamily="34" charset="0"/>
              </a:endParaRPr>
            </a:p>
          </p:txBody>
        </p:sp>
        <p:sp>
          <p:nvSpPr>
            <p:cNvPr id="35" name="타원 29">
              <a:extLst>
                <a:ext uri="{FF2B5EF4-FFF2-40B4-BE49-F238E27FC236}">
                  <a16:creationId xmlns:a16="http://schemas.microsoft.com/office/drawing/2014/main" id="{51C80151-C146-F3AA-37E7-BA0425210914}"/>
                </a:ext>
              </a:extLst>
            </p:cNvPr>
            <p:cNvSpPr/>
            <p:nvPr/>
          </p:nvSpPr>
          <p:spPr>
            <a:xfrm>
              <a:off x="867089" y="4072228"/>
              <a:ext cx="1980127" cy="397134"/>
            </a:xfrm>
            <a:prstGeom prst="ellipse">
              <a:avLst/>
            </a:prstGeom>
            <a:solidFill>
              <a:sysClr val="windowText" lastClr="000000">
                <a:alpha val="27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softEdge rad="12700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Tahoma" pitchFamily="34" charset="0"/>
              </a:endParaRPr>
            </a:p>
          </p:txBody>
        </p:sp>
        <p:sp>
          <p:nvSpPr>
            <p:cNvPr id="36" name="타원 30">
              <a:extLst>
                <a:ext uri="{FF2B5EF4-FFF2-40B4-BE49-F238E27FC236}">
                  <a16:creationId xmlns:a16="http://schemas.microsoft.com/office/drawing/2014/main" id="{5013827C-EFCB-0B72-BA01-18D62541475C}"/>
                </a:ext>
              </a:extLst>
            </p:cNvPr>
            <p:cNvSpPr/>
            <p:nvPr/>
          </p:nvSpPr>
          <p:spPr>
            <a:xfrm>
              <a:off x="1062111" y="4043437"/>
              <a:ext cx="138250" cy="333740"/>
            </a:xfrm>
            <a:prstGeom prst="ellipse">
              <a:avLst/>
            </a:prstGeom>
            <a:gradFill flip="none" rotWithShape="1">
              <a:gsLst>
                <a:gs pos="0">
                  <a:srgbClr val="ED7D31">
                    <a:shade val="30000"/>
                    <a:satMod val="115000"/>
                  </a:srgbClr>
                </a:gs>
                <a:gs pos="50000">
                  <a:srgbClr val="ED7D31">
                    <a:shade val="67500"/>
                    <a:satMod val="115000"/>
                  </a:srgbClr>
                </a:gs>
                <a:gs pos="100000">
                  <a:srgbClr val="ED7D31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Tahoma" pitchFamily="34" charset="0"/>
              </a:endParaRPr>
            </a:p>
          </p:txBody>
        </p:sp>
        <p:sp>
          <p:nvSpPr>
            <p:cNvPr id="37" name="직사각형 31">
              <a:extLst>
                <a:ext uri="{FF2B5EF4-FFF2-40B4-BE49-F238E27FC236}">
                  <a16:creationId xmlns:a16="http://schemas.microsoft.com/office/drawing/2014/main" id="{C7E3118A-B988-A8DE-1D94-1B7BCC365B58}"/>
                </a:ext>
              </a:extLst>
            </p:cNvPr>
            <p:cNvSpPr/>
            <p:nvPr/>
          </p:nvSpPr>
          <p:spPr>
            <a:xfrm>
              <a:off x="717941" y="4210306"/>
              <a:ext cx="2152005" cy="52063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Tahoma" pitchFamily="34" charset="0"/>
              </a:endParaRPr>
            </a:p>
          </p:txBody>
        </p:sp>
        <p:sp>
          <p:nvSpPr>
            <p:cNvPr id="38" name="자유형 32">
              <a:extLst>
                <a:ext uri="{FF2B5EF4-FFF2-40B4-BE49-F238E27FC236}">
                  <a16:creationId xmlns:a16="http://schemas.microsoft.com/office/drawing/2014/main" id="{F3D27B67-2D22-F748-99E8-4A64027D9423}"/>
                </a:ext>
              </a:extLst>
            </p:cNvPr>
            <p:cNvSpPr/>
            <p:nvPr/>
          </p:nvSpPr>
          <p:spPr>
            <a:xfrm>
              <a:off x="561533" y="4043437"/>
              <a:ext cx="589549" cy="687505"/>
            </a:xfrm>
            <a:custGeom>
              <a:avLst/>
              <a:gdLst>
                <a:gd name="connsiteX0" fmla="*/ 160248 w 961293"/>
                <a:gd name="connsiteY0" fmla="*/ 0 h 1207477"/>
                <a:gd name="connsiteX1" fmla="*/ 961293 w 961293"/>
                <a:gd name="connsiteY1" fmla="*/ 0 h 1207477"/>
                <a:gd name="connsiteX2" fmla="*/ 804301 w 961293"/>
                <a:gd name="connsiteY2" fmla="*/ 482079 h 1207477"/>
                <a:gd name="connsiteX3" fmla="*/ 802928 w 961293"/>
                <a:gd name="connsiteY3" fmla="*/ 533399 h 1207477"/>
                <a:gd name="connsiteX4" fmla="*/ 802480 w 961293"/>
                <a:gd name="connsiteY4" fmla="*/ 533399 h 1207477"/>
                <a:gd name="connsiteX5" fmla="*/ 802480 w 961293"/>
                <a:gd name="connsiteY5" fmla="*/ 550130 h 1207477"/>
                <a:gd name="connsiteX6" fmla="*/ 801046 w 961293"/>
                <a:gd name="connsiteY6" fmla="*/ 603739 h 1207477"/>
                <a:gd name="connsiteX7" fmla="*/ 802480 w 961293"/>
                <a:gd name="connsiteY7" fmla="*/ 657348 h 1207477"/>
                <a:gd name="connsiteX8" fmla="*/ 802480 w 961293"/>
                <a:gd name="connsiteY8" fmla="*/ 1207476 h 1207477"/>
                <a:gd name="connsiteX9" fmla="*/ 946236 w 961293"/>
                <a:gd name="connsiteY9" fmla="*/ 1207476 h 1207477"/>
                <a:gd name="connsiteX10" fmla="*/ 946236 w 961293"/>
                <a:gd name="connsiteY10" fmla="*/ 1201759 h 1207477"/>
                <a:gd name="connsiteX11" fmla="*/ 961293 w 961293"/>
                <a:gd name="connsiteY11" fmla="*/ 1207477 h 1207477"/>
                <a:gd name="connsiteX12" fmla="*/ 160248 w 961293"/>
                <a:gd name="connsiteY12" fmla="*/ 1207477 h 1207477"/>
                <a:gd name="connsiteX13" fmla="*/ 143757 w 961293"/>
                <a:gd name="connsiteY13" fmla="*/ 1201215 h 1207477"/>
                <a:gd name="connsiteX14" fmla="*/ 143757 w 961293"/>
                <a:gd name="connsiteY14" fmla="*/ 1207477 h 1207477"/>
                <a:gd name="connsiteX15" fmla="*/ 1 w 961293"/>
                <a:gd name="connsiteY15" fmla="*/ 1207477 h 1207477"/>
                <a:gd name="connsiteX16" fmla="*/ 1 w 961293"/>
                <a:gd name="connsiteY16" fmla="*/ 603776 h 1207477"/>
                <a:gd name="connsiteX17" fmla="*/ 0 w 961293"/>
                <a:gd name="connsiteY17" fmla="*/ 603739 h 1207477"/>
                <a:gd name="connsiteX18" fmla="*/ 1 w 961293"/>
                <a:gd name="connsiteY18" fmla="*/ 603701 h 1207477"/>
                <a:gd name="connsiteX19" fmla="*/ 1 w 961293"/>
                <a:gd name="connsiteY19" fmla="*/ 533400 h 1207477"/>
                <a:gd name="connsiteX20" fmla="*/ 1882 w 961293"/>
                <a:gd name="connsiteY20" fmla="*/ 533400 h 1207477"/>
                <a:gd name="connsiteX21" fmla="*/ 3255 w 961293"/>
                <a:gd name="connsiteY21" fmla="*/ 482079 h 1207477"/>
                <a:gd name="connsiteX22" fmla="*/ 160248 w 961293"/>
                <a:gd name="connsiteY22" fmla="*/ 0 h 1207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61293" h="1207477">
                  <a:moveTo>
                    <a:pt x="160248" y="0"/>
                  </a:moveTo>
                  <a:lnTo>
                    <a:pt x="961293" y="0"/>
                  </a:lnTo>
                  <a:cubicBezTo>
                    <a:pt x="883825" y="0"/>
                    <a:pt x="819237" y="206990"/>
                    <a:pt x="804301" y="482079"/>
                  </a:cubicBezTo>
                  <a:lnTo>
                    <a:pt x="802928" y="533399"/>
                  </a:lnTo>
                  <a:lnTo>
                    <a:pt x="802480" y="533399"/>
                  </a:lnTo>
                  <a:lnTo>
                    <a:pt x="802480" y="550130"/>
                  </a:lnTo>
                  <a:lnTo>
                    <a:pt x="801046" y="603739"/>
                  </a:lnTo>
                  <a:lnTo>
                    <a:pt x="802480" y="657348"/>
                  </a:lnTo>
                  <a:lnTo>
                    <a:pt x="802480" y="1207476"/>
                  </a:lnTo>
                  <a:lnTo>
                    <a:pt x="946236" y="1207476"/>
                  </a:lnTo>
                  <a:lnTo>
                    <a:pt x="946236" y="1201759"/>
                  </a:lnTo>
                  <a:lnTo>
                    <a:pt x="961293" y="1207477"/>
                  </a:lnTo>
                  <a:lnTo>
                    <a:pt x="160248" y="1207477"/>
                  </a:lnTo>
                  <a:lnTo>
                    <a:pt x="143757" y="1201215"/>
                  </a:lnTo>
                  <a:lnTo>
                    <a:pt x="143757" y="1207477"/>
                  </a:lnTo>
                  <a:lnTo>
                    <a:pt x="1" y="1207477"/>
                  </a:lnTo>
                  <a:lnTo>
                    <a:pt x="1" y="603776"/>
                  </a:lnTo>
                  <a:lnTo>
                    <a:pt x="0" y="603739"/>
                  </a:lnTo>
                  <a:lnTo>
                    <a:pt x="1" y="603701"/>
                  </a:lnTo>
                  <a:lnTo>
                    <a:pt x="1" y="533400"/>
                  </a:lnTo>
                  <a:lnTo>
                    <a:pt x="1882" y="533400"/>
                  </a:lnTo>
                  <a:lnTo>
                    <a:pt x="3255" y="482079"/>
                  </a:lnTo>
                  <a:cubicBezTo>
                    <a:pt x="18191" y="206990"/>
                    <a:pt x="82780" y="0"/>
                    <a:pt x="160248" y="0"/>
                  </a:cubicBezTo>
                  <a:close/>
                </a:path>
              </a:pathLst>
            </a:cu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Tahoma" pitchFamily="34" charset="0"/>
              </a:endParaRPr>
            </a:p>
          </p:txBody>
        </p:sp>
        <p:sp>
          <p:nvSpPr>
            <p:cNvPr id="39" name="타원 33">
              <a:extLst>
                <a:ext uri="{FF2B5EF4-FFF2-40B4-BE49-F238E27FC236}">
                  <a16:creationId xmlns:a16="http://schemas.microsoft.com/office/drawing/2014/main" id="{C113640C-A6BD-37D8-06B7-9DE070093CB2}"/>
                </a:ext>
              </a:extLst>
            </p:cNvPr>
            <p:cNvSpPr/>
            <p:nvPr/>
          </p:nvSpPr>
          <p:spPr>
            <a:xfrm>
              <a:off x="455990" y="4604918"/>
              <a:ext cx="2384909" cy="397134"/>
            </a:xfrm>
            <a:prstGeom prst="ellipse">
              <a:avLst/>
            </a:prstGeom>
            <a:solidFill>
              <a:sysClr val="windowText" lastClr="000000">
                <a:alpha val="27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softEdge rad="12700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Tahoma" pitchFamily="34" charset="0"/>
              </a:endParaRPr>
            </a:p>
          </p:txBody>
        </p:sp>
        <p:sp>
          <p:nvSpPr>
            <p:cNvPr id="40" name="타원 34">
              <a:extLst>
                <a:ext uri="{FF2B5EF4-FFF2-40B4-BE49-F238E27FC236}">
                  <a16:creationId xmlns:a16="http://schemas.microsoft.com/office/drawing/2014/main" id="{613B184B-FF3F-6E75-6B7E-B2229716C3DB}"/>
                </a:ext>
              </a:extLst>
            </p:cNvPr>
            <p:cNvSpPr/>
            <p:nvPr/>
          </p:nvSpPr>
          <p:spPr>
            <a:xfrm>
              <a:off x="934880" y="4564071"/>
              <a:ext cx="141132" cy="333740"/>
            </a:xfrm>
            <a:prstGeom prst="ellipse">
              <a:avLst/>
            </a:prstGeom>
            <a:gradFill flip="none" rotWithShape="1">
              <a:gsLst>
                <a:gs pos="0">
                  <a:srgbClr val="5B9BD5">
                    <a:shade val="30000"/>
                    <a:satMod val="115000"/>
                  </a:srgbClr>
                </a:gs>
                <a:gs pos="50000">
                  <a:srgbClr val="5B9BD5">
                    <a:shade val="67500"/>
                    <a:satMod val="115000"/>
                  </a:srgbClr>
                </a:gs>
                <a:gs pos="100000">
                  <a:srgbClr val="5B9BD5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Tahoma" pitchFamily="34" charset="0"/>
              </a:endParaRPr>
            </a:p>
          </p:txBody>
        </p:sp>
        <p:sp>
          <p:nvSpPr>
            <p:cNvPr id="41" name="직사각형 35">
              <a:extLst>
                <a:ext uri="{FF2B5EF4-FFF2-40B4-BE49-F238E27FC236}">
                  <a16:creationId xmlns:a16="http://schemas.microsoft.com/office/drawing/2014/main" id="{D827F01F-7E39-D0BF-6B2D-F0D24F8CA8B1}"/>
                </a:ext>
              </a:extLst>
            </p:cNvPr>
            <p:cNvSpPr/>
            <p:nvPr/>
          </p:nvSpPr>
          <p:spPr>
            <a:xfrm>
              <a:off x="466456" y="4730941"/>
              <a:ext cx="2522571" cy="52063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Tahoma" pitchFamily="34" charset="0"/>
              </a:endParaRPr>
            </a:p>
          </p:txBody>
        </p:sp>
        <p:sp>
          <p:nvSpPr>
            <p:cNvPr id="42" name="자유형 36">
              <a:extLst>
                <a:ext uri="{FF2B5EF4-FFF2-40B4-BE49-F238E27FC236}">
                  <a16:creationId xmlns:a16="http://schemas.microsoft.com/office/drawing/2014/main" id="{89A4EF87-32CE-D035-1A49-801236472B6F}"/>
                </a:ext>
              </a:extLst>
            </p:cNvPr>
            <p:cNvSpPr/>
            <p:nvPr/>
          </p:nvSpPr>
          <p:spPr>
            <a:xfrm>
              <a:off x="441507" y="4564071"/>
              <a:ext cx="582344" cy="687505"/>
            </a:xfrm>
            <a:custGeom>
              <a:avLst/>
              <a:gdLst>
                <a:gd name="connsiteX0" fmla="*/ 160248 w 961293"/>
                <a:gd name="connsiteY0" fmla="*/ 0 h 1207477"/>
                <a:gd name="connsiteX1" fmla="*/ 961293 w 961293"/>
                <a:gd name="connsiteY1" fmla="*/ 0 h 1207477"/>
                <a:gd name="connsiteX2" fmla="*/ 804301 w 961293"/>
                <a:gd name="connsiteY2" fmla="*/ 482079 h 1207477"/>
                <a:gd name="connsiteX3" fmla="*/ 802928 w 961293"/>
                <a:gd name="connsiteY3" fmla="*/ 533399 h 1207477"/>
                <a:gd name="connsiteX4" fmla="*/ 802480 w 961293"/>
                <a:gd name="connsiteY4" fmla="*/ 533399 h 1207477"/>
                <a:gd name="connsiteX5" fmla="*/ 802480 w 961293"/>
                <a:gd name="connsiteY5" fmla="*/ 550130 h 1207477"/>
                <a:gd name="connsiteX6" fmla="*/ 801046 w 961293"/>
                <a:gd name="connsiteY6" fmla="*/ 603739 h 1207477"/>
                <a:gd name="connsiteX7" fmla="*/ 802480 w 961293"/>
                <a:gd name="connsiteY7" fmla="*/ 657348 h 1207477"/>
                <a:gd name="connsiteX8" fmla="*/ 802480 w 961293"/>
                <a:gd name="connsiteY8" fmla="*/ 1207476 h 1207477"/>
                <a:gd name="connsiteX9" fmla="*/ 946236 w 961293"/>
                <a:gd name="connsiteY9" fmla="*/ 1207476 h 1207477"/>
                <a:gd name="connsiteX10" fmla="*/ 946236 w 961293"/>
                <a:gd name="connsiteY10" fmla="*/ 1201759 h 1207477"/>
                <a:gd name="connsiteX11" fmla="*/ 961293 w 961293"/>
                <a:gd name="connsiteY11" fmla="*/ 1207477 h 1207477"/>
                <a:gd name="connsiteX12" fmla="*/ 160248 w 961293"/>
                <a:gd name="connsiteY12" fmla="*/ 1207477 h 1207477"/>
                <a:gd name="connsiteX13" fmla="*/ 143757 w 961293"/>
                <a:gd name="connsiteY13" fmla="*/ 1201215 h 1207477"/>
                <a:gd name="connsiteX14" fmla="*/ 143757 w 961293"/>
                <a:gd name="connsiteY14" fmla="*/ 1207477 h 1207477"/>
                <a:gd name="connsiteX15" fmla="*/ 1 w 961293"/>
                <a:gd name="connsiteY15" fmla="*/ 1207477 h 1207477"/>
                <a:gd name="connsiteX16" fmla="*/ 1 w 961293"/>
                <a:gd name="connsiteY16" fmla="*/ 603776 h 1207477"/>
                <a:gd name="connsiteX17" fmla="*/ 0 w 961293"/>
                <a:gd name="connsiteY17" fmla="*/ 603739 h 1207477"/>
                <a:gd name="connsiteX18" fmla="*/ 1 w 961293"/>
                <a:gd name="connsiteY18" fmla="*/ 603701 h 1207477"/>
                <a:gd name="connsiteX19" fmla="*/ 1 w 961293"/>
                <a:gd name="connsiteY19" fmla="*/ 533400 h 1207477"/>
                <a:gd name="connsiteX20" fmla="*/ 1882 w 961293"/>
                <a:gd name="connsiteY20" fmla="*/ 533400 h 1207477"/>
                <a:gd name="connsiteX21" fmla="*/ 3255 w 961293"/>
                <a:gd name="connsiteY21" fmla="*/ 482079 h 1207477"/>
                <a:gd name="connsiteX22" fmla="*/ 160248 w 961293"/>
                <a:gd name="connsiteY22" fmla="*/ 0 h 1207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61293" h="1207477">
                  <a:moveTo>
                    <a:pt x="160248" y="0"/>
                  </a:moveTo>
                  <a:lnTo>
                    <a:pt x="961293" y="0"/>
                  </a:lnTo>
                  <a:cubicBezTo>
                    <a:pt x="883825" y="0"/>
                    <a:pt x="819237" y="206990"/>
                    <a:pt x="804301" y="482079"/>
                  </a:cubicBezTo>
                  <a:lnTo>
                    <a:pt x="802928" y="533399"/>
                  </a:lnTo>
                  <a:lnTo>
                    <a:pt x="802480" y="533399"/>
                  </a:lnTo>
                  <a:lnTo>
                    <a:pt x="802480" y="550130"/>
                  </a:lnTo>
                  <a:lnTo>
                    <a:pt x="801046" y="603739"/>
                  </a:lnTo>
                  <a:lnTo>
                    <a:pt x="802480" y="657348"/>
                  </a:lnTo>
                  <a:lnTo>
                    <a:pt x="802480" y="1207476"/>
                  </a:lnTo>
                  <a:lnTo>
                    <a:pt x="946236" y="1207476"/>
                  </a:lnTo>
                  <a:lnTo>
                    <a:pt x="946236" y="1201759"/>
                  </a:lnTo>
                  <a:lnTo>
                    <a:pt x="961293" y="1207477"/>
                  </a:lnTo>
                  <a:lnTo>
                    <a:pt x="160248" y="1207477"/>
                  </a:lnTo>
                  <a:lnTo>
                    <a:pt x="143757" y="1201215"/>
                  </a:lnTo>
                  <a:lnTo>
                    <a:pt x="143757" y="1207477"/>
                  </a:lnTo>
                  <a:lnTo>
                    <a:pt x="1" y="1207477"/>
                  </a:lnTo>
                  <a:lnTo>
                    <a:pt x="1" y="603776"/>
                  </a:lnTo>
                  <a:lnTo>
                    <a:pt x="0" y="603739"/>
                  </a:lnTo>
                  <a:lnTo>
                    <a:pt x="1" y="603701"/>
                  </a:lnTo>
                  <a:lnTo>
                    <a:pt x="1" y="533400"/>
                  </a:lnTo>
                  <a:lnTo>
                    <a:pt x="1882" y="533400"/>
                  </a:lnTo>
                  <a:lnTo>
                    <a:pt x="3255" y="482079"/>
                  </a:lnTo>
                  <a:cubicBezTo>
                    <a:pt x="18191" y="206990"/>
                    <a:pt x="82780" y="0"/>
                    <a:pt x="160248" y="0"/>
                  </a:cubicBezTo>
                  <a:close/>
                </a:path>
              </a:pathLst>
            </a:cu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Tahoma" pitchFamily="34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FFD722A-B47C-E13D-E811-4B1401C1EBE7}"/>
                </a:ext>
              </a:extLst>
            </p:cNvPr>
            <p:cNvSpPr/>
            <p:nvPr/>
          </p:nvSpPr>
          <p:spPr>
            <a:xfrm>
              <a:off x="2774540" y="3171257"/>
              <a:ext cx="171273" cy="2080320"/>
            </a:xfrm>
            <a:prstGeom prst="rect">
              <a:avLst/>
            </a:prstGeom>
            <a:gradFill flip="none" rotWithShape="1">
              <a:gsLst>
                <a:gs pos="0">
                  <a:srgbClr val="FFFFFF">
                    <a:shade val="30000"/>
                    <a:satMod val="115000"/>
                  </a:srgbClr>
                </a:gs>
                <a:gs pos="50000">
                  <a:srgbClr val="FFFFFF">
                    <a:shade val="67500"/>
                    <a:satMod val="115000"/>
                  </a:srgbClr>
                </a:gs>
                <a:gs pos="100000">
                  <a:srgbClr val="FFFFFF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A63D0C9C-302E-4626-AF40-521E9A075FBC}"/>
              </a:ext>
            </a:extLst>
          </p:cNvPr>
          <p:cNvSpPr txBox="1"/>
          <p:nvPr/>
        </p:nvSpPr>
        <p:spPr>
          <a:xfrm>
            <a:off x="-4518" y="5938050"/>
            <a:ext cx="948390" cy="569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Tahoma" pitchFamily="34" charset="0"/>
              </a:rPr>
              <a:t>L0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5265FC6-D10B-095C-9929-A7F6706A118B}"/>
              </a:ext>
            </a:extLst>
          </p:cNvPr>
          <p:cNvSpPr txBox="1"/>
          <p:nvPr/>
        </p:nvSpPr>
        <p:spPr>
          <a:xfrm>
            <a:off x="897208" y="5999361"/>
            <a:ext cx="23417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ไม่มีระบบออนไลน์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 New" panose="020B0500040200020003" pitchFamily="34" charset="-34"/>
              <a:ea typeface="Tahoma" panose="020B0604030504040204" pitchFamily="34" charset="0"/>
              <a:cs typeface="TH Sarabun New" panose="020B0500040200020003" pitchFamily="34" charset="-34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75D6DE9-D37D-E6ED-2618-3ACBC8867C01}"/>
              </a:ext>
            </a:extLst>
          </p:cNvPr>
          <p:cNvSpPr txBox="1"/>
          <p:nvPr/>
        </p:nvSpPr>
        <p:spPr>
          <a:xfrm>
            <a:off x="1108248" y="5454074"/>
            <a:ext cx="200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ยื่นคำขอทางระบบออนไลน์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BC00593-092F-A722-1C39-F8274965BB64}"/>
              </a:ext>
            </a:extLst>
          </p:cNvPr>
          <p:cNvSpPr txBox="1"/>
          <p:nvPr/>
        </p:nvSpPr>
        <p:spPr>
          <a:xfrm>
            <a:off x="1209284" y="4885592"/>
            <a:ext cx="22694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ชำระเงินผ่านระบบออนไลน์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AF3A9C4-0D6B-77C6-6B19-AC51FC0A99AF}"/>
              </a:ext>
            </a:extLst>
          </p:cNvPr>
          <p:cNvSpPr txBox="1"/>
          <p:nvPr/>
        </p:nvSpPr>
        <p:spPr>
          <a:xfrm>
            <a:off x="1471476" y="4240018"/>
            <a:ext cx="2117643" cy="5251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17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รับเอกสาร/ออกใบอนุญาต</a:t>
            </a:r>
            <a:b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</a:b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 New" panose="020B0500040200020003" pitchFamily="34" charset="-34"/>
                <a:ea typeface="Tahoma" panose="020B0604030504040204" pitchFamily="34" charset="0"/>
                <a:cs typeface="TH Sarabun New" panose="020B0500040200020003" pitchFamily="34" charset="-34"/>
              </a:rPr>
              <a:t>ได้เบ็ดเสร็จ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2D3FD4D-F6F0-FD2B-DB14-BF778B43CCBD}"/>
              </a:ext>
            </a:extLst>
          </p:cNvPr>
          <p:cNvSpPr txBox="1"/>
          <p:nvPr/>
        </p:nvSpPr>
        <p:spPr>
          <a:xfrm>
            <a:off x="175291" y="5241968"/>
            <a:ext cx="948390" cy="569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Tahoma" pitchFamily="34" charset="0"/>
              </a:rPr>
              <a:t>L1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AAB6A80-B56D-7D34-A4F8-C59F4CCBEC13}"/>
              </a:ext>
            </a:extLst>
          </p:cNvPr>
          <p:cNvSpPr txBox="1"/>
          <p:nvPr/>
        </p:nvSpPr>
        <p:spPr>
          <a:xfrm>
            <a:off x="363926" y="4663362"/>
            <a:ext cx="948390" cy="569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Tahoma" pitchFamily="34" charset="0"/>
              </a:rPr>
              <a:t>L2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53C900B-91C6-1CC1-7799-2DB64C511E8C}"/>
              </a:ext>
            </a:extLst>
          </p:cNvPr>
          <p:cNvSpPr txBox="1"/>
          <p:nvPr/>
        </p:nvSpPr>
        <p:spPr>
          <a:xfrm>
            <a:off x="617650" y="4084617"/>
            <a:ext cx="948390" cy="569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Tahoma" pitchFamily="34" charset="0"/>
              </a:rPr>
              <a:t>L3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538427D-7E54-E61E-4F35-D4AFEA4D19D4}"/>
              </a:ext>
            </a:extLst>
          </p:cNvPr>
          <p:cNvSpPr txBox="1"/>
          <p:nvPr/>
        </p:nvSpPr>
        <p:spPr>
          <a:xfrm>
            <a:off x="1799645" y="5396286"/>
            <a:ext cx="19816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47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งาน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70E291D-2F70-10AC-5BC4-F41C48F37CCE}"/>
              </a:ext>
            </a:extLst>
          </p:cNvPr>
          <p:cNvSpPr txBox="1"/>
          <p:nvPr/>
        </p:nvSpPr>
        <p:spPr>
          <a:xfrm>
            <a:off x="1829348" y="4836237"/>
            <a:ext cx="19795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19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งาน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2B1A95F-8882-BA06-4BF5-46E11134A751}"/>
              </a:ext>
            </a:extLst>
          </p:cNvPr>
          <p:cNvSpPr txBox="1"/>
          <p:nvPr/>
        </p:nvSpPr>
        <p:spPr>
          <a:xfrm>
            <a:off x="1816480" y="4355666"/>
            <a:ext cx="19816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14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งาน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82BBA89-1DCB-F35B-CF70-8452D869D4D8}"/>
              </a:ext>
            </a:extLst>
          </p:cNvPr>
          <p:cNvSpPr txBox="1"/>
          <p:nvPr/>
        </p:nvSpPr>
        <p:spPr>
          <a:xfrm>
            <a:off x="1358232" y="6191654"/>
            <a:ext cx="2538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80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งานบริการ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78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กรม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EC9CF1D-D884-E993-391B-E90BFBB763DD}"/>
              </a:ext>
            </a:extLst>
          </p:cNvPr>
          <p:cNvCxnSpPr/>
          <p:nvPr/>
        </p:nvCxnSpPr>
        <p:spPr>
          <a:xfrm>
            <a:off x="3898429" y="1859306"/>
            <a:ext cx="49193" cy="48600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78C10C16-B25A-0697-D62A-98CD1322A3D2}"/>
              </a:ext>
            </a:extLst>
          </p:cNvPr>
          <p:cNvCxnSpPr>
            <a:cxnSpLocks/>
          </p:cNvCxnSpPr>
          <p:nvPr/>
        </p:nvCxnSpPr>
        <p:spPr>
          <a:xfrm>
            <a:off x="4028048" y="2458555"/>
            <a:ext cx="2268000" cy="0"/>
          </a:xfrm>
          <a:prstGeom prst="line">
            <a:avLst/>
          </a:prstGeom>
          <a:noFill/>
          <a:ln w="19050" cap="flat" cmpd="sng" algn="ctr">
            <a:solidFill>
              <a:srgbClr val="125AC4"/>
            </a:solidFill>
            <a:prstDash val="solid"/>
            <a:miter lim="800000"/>
            <a:headEnd type="none"/>
            <a:tailEnd type="oval"/>
          </a:ln>
          <a:effectLst/>
        </p:spPr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C70F1A1-178B-5152-B7F5-68F150F12C3A}"/>
              </a:ext>
            </a:extLst>
          </p:cNvPr>
          <p:cNvCxnSpPr/>
          <p:nvPr/>
        </p:nvCxnSpPr>
        <p:spPr>
          <a:xfrm>
            <a:off x="6684612" y="1859306"/>
            <a:ext cx="49193" cy="48600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59">
            <a:extLst>
              <a:ext uri="{FF2B5EF4-FFF2-40B4-BE49-F238E27FC236}">
                <a16:creationId xmlns:a16="http://schemas.microsoft.com/office/drawing/2014/main" id="{2379DBDF-259F-50D4-5CE6-245872D313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4555" y="4959258"/>
            <a:ext cx="2498284" cy="1422950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1B21B483-A958-9F91-1017-E90EE8EEAF28}"/>
              </a:ext>
            </a:extLst>
          </p:cNvPr>
          <p:cNvSpPr txBox="1"/>
          <p:nvPr/>
        </p:nvSpPr>
        <p:spPr>
          <a:xfrm>
            <a:off x="4208284" y="5643238"/>
            <a:ext cx="19816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18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งาน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15BD2D8-FEB0-E42C-71D8-2609E3F2E458}"/>
              </a:ext>
            </a:extLst>
          </p:cNvPr>
          <p:cNvSpPr txBox="1"/>
          <p:nvPr/>
        </p:nvSpPr>
        <p:spPr>
          <a:xfrm>
            <a:off x="4195623" y="5319582"/>
            <a:ext cx="19795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8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งาน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52F6E55-B4A1-DE21-7711-FB6B3126ED5A}"/>
              </a:ext>
            </a:extLst>
          </p:cNvPr>
          <p:cNvSpPr txBox="1"/>
          <p:nvPr/>
        </p:nvSpPr>
        <p:spPr>
          <a:xfrm>
            <a:off x="4248587" y="4978481"/>
            <a:ext cx="19816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งาน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9214041-B1F0-5EC7-1898-AC5B7EBE1725}"/>
              </a:ext>
            </a:extLst>
          </p:cNvPr>
          <p:cNvSpPr txBox="1"/>
          <p:nvPr/>
        </p:nvSpPr>
        <p:spPr>
          <a:xfrm>
            <a:off x="3723260" y="6194501"/>
            <a:ext cx="2538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51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งานบริการ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50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กรม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65" name="Arrow: Down 64">
            <a:extLst>
              <a:ext uri="{FF2B5EF4-FFF2-40B4-BE49-F238E27FC236}">
                <a16:creationId xmlns:a16="http://schemas.microsoft.com/office/drawing/2014/main" id="{32DB83A7-0048-9258-DEF3-A99C866FFE3C}"/>
              </a:ext>
            </a:extLst>
          </p:cNvPr>
          <p:cNvSpPr/>
          <p:nvPr/>
        </p:nvSpPr>
        <p:spPr>
          <a:xfrm>
            <a:off x="5609840" y="6056053"/>
            <a:ext cx="360000" cy="252000"/>
          </a:xfrm>
          <a:prstGeom prst="downArrow">
            <a:avLst/>
          </a:prstGeom>
          <a:solidFill>
            <a:srgbClr val="0000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F32A986-69DE-C46F-B099-4A3AB0BB04B6}"/>
              </a:ext>
            </a:extLst>
          </p:cNvPr>
          <p:cNvSpPr txBox="1"/>
          <p:nvPr/>
        </p:nvSpPr>
        <p:spPr>
          <a:xfrm>
            <a:off x="3961089" y="6551351"/>
            <a:ext cx="2595333" cy="220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หมายเหตุ</a:t>
            </a:r>
            <a:r>
              <a:rPr kumimoji="0" lang="en-US" sz="12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: </a:t>
            </a:r>
            <a:r>
              <a:rPr kumimoji="0" lang="en-US" sz="12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*</a:t>
            </a:r>
            <a:r>
              <a:rPr kumimoji="0" lang="th-TH" sz="12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เป็นงานพัฒนาต่อยอดจากปี </a:t>
            </a:r>
            <a:r>
              <a:rPr kumimoji="0" lang="en-US" sz="12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64</a:t>
            </a:r>
            <a:r>
              <a:rPr kumimoji="0" lang="th-TH" sz="12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จำนวน</a:t>
            </a:r>
            <a:r>
              <a:rPr kumimoji="0" lang="en-US" sz="12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22 </a:t>
            </a:r>
            <a:r>
              <a:rPr kumimoji="0" lang="th-TH" sz="12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งาน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C3880B3-54C1-6021-19DE-7F8EC38A418C}"/>
              </a:ext>
            </a:extLst>
          </p:cNvPr>
          <p:cNvSpPr txBox="1"/>
          <p:nvPr/>
        </p:nvSpPr>
        <p:spPr>
          <a:xfrm>
            <a:off x="571329" y="2513936"/>
            <a:ext cx="2350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Potential Base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F36C06-CF0A-7C40-27C9-9268B3BC2E91}"/>
              </a:ext>
            </a:extLst>
          </p:cNvPr>
          <p:cNvSpPr txBox="1"/>
          <p:nvPr/>
        </p:nvSpPr>
        <p:spPr>
          <a:xfrm>
            <a:off x="6701782" y="1818853"/>
            <a:ext cx="2562630" cy="693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ขับเคลื่อนและพัฒนาต่อยอด</a:t>
            </a:r>
            <a:br>
              <a:rPr kumimoji="0" lang="th-TH" altLang="ko-KR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</a:br>
            <a:r>
              <a:rPr kumimoji="0" lang="th-TH" altLang="ko-KR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การให้บริการ </a:t>
            </a:r>
            <a:r>
              <a:rPr kumimoji="0" lang="en-US" altLang="ko-KR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e-Service</a:t>
            </a:r>
            <a:endParaRPr kumimoji="0" lang="th-TH" altLang="ko-KR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A36B1A87-FA23-A3E3-1E65-BF0397097346}"/>
              </a:ext>
            </a:extLst>
          </p:cNvPr>
          <p:cNvCxnSpPr>
            <a:cxnSpLocks/>
          </p:cNvCxnSpPr>
          <p:nvPr/>
        </p:nvCxnSpPr>
        <p:spPr>
          <a:xfrm>
            <a:off x="6789890" y="2468080"/>
            <a:ext cx="2268000" cy="0"/>
          </a:xfrm>
          <a:prstGeom prst="line">
            <a:avLst/>
          </a:prstGeom>
          <a:noFill/>
          <a:ln w="19050" cap="flat" cmpd="sng" algn="ctr">
            <a:solidFill>
              <a:srgbClr val="125AC4"/>
            </a:solidFill>
            <a:prstDash val="solid"/>
            <a:miter lim="800000"/>
            <a:headEnd type="none"/>
            <a:tailEnd type="oval"/>
          </a:ln>
          <a:effectLst/>
        </p:spPr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A25B733F-F651-EA4D-4AB9-C793D61AB610}"/>
              </a:ext>
            </a:extLst>
          </p:cNvPr>
          <p:cNvSpPr txBox="1"/>
          <p:nvPr/>
        </p:nvSpPr>
        <p:spPr>
          <a:xfrm>
            <a:off x="7217572" y="2470333"/>
            <a:ext cx="2218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Potential Base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82E71A0-45DA-293B-EFF5-00A34868EAB2}"/>
              </a:ext>
            </a:extLst>
          </p:cNvPr>
          <p:cNvSpPr txBox="1"/>
          <p:nvPr/>
        </p:nvSpPr>
        <p:spPr>
          <a:xfrm>
            <a:off x="6720615" y="3337987"/>
            <a:ext cx="3037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มติ ครม.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สิงหาคม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2564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461C093-C8F5-F500-9C4E-CE44799EE5F2}"/>
              </a:ext>
            </a:extLst>
          </p:cNvPr>
          <p:cNvSpPr txBox="1"/>
          <p:nvPr/>
        </p:nvSpPr>
        <p:spPr>
          <a:xfrm>
            <a:off x="6619324" y="3038350"/>
            <a:ext cx="3041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rowallia New" panose="020B0604020202020204" pitchFamily="34" charset="-34"/>
                <a:ea typeface="Tahoma" panose="020B0604030504040204" pitchFamily="34" charset="0"/>
                <a:cs typeface="Browallia New" panose="020B0604020202020204" pitchFamily="34" charset="-34"/>
              </a:rPr>
              <a:t>12 </a:t>
            </a:r>
            <a:r>
              <a:rPr kumimoji="0" lang="th-TH" sz="2400" b="0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rowallia New" panose="020B0604020202020204" pitchFamily="34" charset="-34"/>
                <a:ea typeface="Tahoma" panose="020B0604030504040204" pitchFamily="34" charset="0"/>
                <a:cs typeface="Browallia New" panose="020B0604020202020204" pitchFamily="34" charset="-34"/>
              </a:rPr>
              <a:t>งานบริการ </a:t>
            </a:r>
            <a:r>
              <a:rPr kumimoji="0" lang="en-US" sz="2400" b="0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rowallia New" panose="020B0604020202020204" pitchFamily="34" charset="-34"/>
                <a:ea typeface="Tahoma" panose="020B0604030504040204" pitchFamily="34" charset="0"/>
                <a:cs typeface="Browallia New" panose="020B0604020202020204" pitchFamily="34" charset="-34"/>
              </a:rPr>
              <a:t>Agenda </a:t>
            </a:r>
            <a:r>
              <a:rPr kumimoji="0" lang="th-TH" sz="2400" b="0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rowallia New" panose="020B0604020202020204" pitchFamily="34" charset="-34"/>
                <a:ea typeface="Tahoma" panose="020B0604030504040204" pitchFamily="34" charset="0"/>
                <a:cs typeface="Browallia New" panose="020B0604020202020204" pitchFamily="34" charset="-34"/>
              </a:rPr>
              <a:t>สำคัญ</a:t>
            </a:r>
            <a:endParaRPr kumimoji="0" lang="en-US" sz="1800" b="0" i="0" u="none" strike="noStrike" kern="1200" cap="none" spc="-3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Browallia New" panose="020B0604020202020204" pitchFamily="34" charset="-34"/>
              <a:ea typeface="Tahoma" panose="020B0604030504040204" pitchFamily="34" charset="0"/>
              <a:cs typeface="Browallia New" panose="020B0604020202020204" pitchFamily="34" charset="-34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27776F6-9679-8083-351E-0C6832F2B65D}"/>
              </a:ext>
            </a:extLst>
          </p:cNvPr>
          <p:cNvSpPr txBox="1"/>
          <p:nvPr/>
        </p:nvSpPr>
        <p:spPr>
          <a:xfrm>
            <a:off x="6722215" y="4436207"/>
            <a:ext cx="3180899" cy="1556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ts val="19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งานบริการรายส่วนราชการ </a:t>
            </a:r>
            <a:r>
              <a:rPr kumimoji="0" lang="en-US" sz="2000" b="1" i="0" u="none" strike="noStrike" kern="1200" cap="none" spc="-3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: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b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ส่วนราชการเลือกงานบริการ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b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มาพัฒนาเป็น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e-Service</a:t>
            </a: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มุ่งเน้น</a:t>
            </a:r>
            <a:b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เชื่อมโยงเข้าสู่แพลตฟอร์มกลาง</a:t>
            </a:r>
          </a:p>
          <a:p>
            <a:pPr marL="179388" marR="0" lvl="0" indent="-179388" algn="l" defTabSz="914400" rtl="0" eaLnBrk="1" fontAlgn="base" latinLnBrk="0" hangingPunct="1">
              <a:lnSpc>
                <a:spcPts val="19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ระบบ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Biz Portal </a:t>
            </a:r>
            <a:endParaRPr kumimoji="0" lang="th-TH" sz="18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marL="179388" marR="0" lvl="0" indent="-179388" algn="l" defTabSz="914400" rtl="0" eaLnBrk="1" fontAlgn="base" latinLnBrk="0" hangingPunct="1">
              <a:lnSpc>
                <a:spcPts val="19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8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ระบบ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Citizen Portal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5F390CA-26B2-2280-B847-9785AEB12BF6}"/>
              </a:ext>
            </a:extLst>
          </p:cNvPr>
          <p:cNvSpPr txBox="1"/>
          <p:nvPr/>
        </p:nvSpPr>
        <p:spPr>
          <a:xfrm>
            <a:off x="6743856" y="3689309"/>
            <a:ext cx="2409778" cy="7646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388" marR="0" lvl="0" indent="-179388" algn="l" defTabSz="914400" rtl="0" eaLnBrk="1" fontAlgn="base" latinLnBrk="0" hangingPunct="1">
              <a:lnSpc>
                <a:spcPct val="8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พัฒนาต่อยอดตาม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Roadmap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(ฉบับปรับปรุง)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ปีงบประมาณ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66 – 67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และ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Action Plan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66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D738E459-3B49-6B34-270E-D8434644D1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2438" y="5437891"/>
            <a:ext cx="395581" cy="25200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97082C37-94FC-877F-1F52-5F05D51124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4536" y="5708331"/>
            <a:ext cx="337159" cy="252000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4BD709B5-9B59-172F-2D8D-E247B067546A}"/>
              </a:ext>
            </a:extLst>
          </p:cNvPr>
          <p:cNvGrpSpPr/>
          <p:nvPr/>
        </p:nvGrpSpPr>
        <p:grpSpPr>
          <a:xfrm>
            <a:off x="3958422" y="2525230"/>
            <a:ext cx="450804" cy="523220"/>
            <a:chOff x="-692213" y="599260"/>
            <a:chExt cx="450804" cy="523220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D6F9B1E0-677C-D88E-E27A-E48462091746}"/>
                </a:ext>
              </a:extLst>
            </p:cNvPr>
            <p:cNvSpPr txBox="1"/>
            <p:nvPr/>
          </p:nvSpPr>
          <p:spPr>
            <a:xfrm>
              <a:off x="-692213" y="599260"/>
              <a:ext cx="450804" cy="523220"/>
            </a:xfrm>
            <a:prstGeom prst="rect">
              <a:avLst/>
            </a:prstGeom>
            <a:solidFill>
              <a:srgbClr val="008A3E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marL="461963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endParaRPr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2B190F4D-C1BD-F6FF-7064-54731FA66DEC}"/>
                </a:ext>
              </a:extLst>
            </p:cNvPr>
            <p:cNvGrpSpPr/>
            <p:nvPr/>
          </p:nvGrpSpPr>
          <p:grpSpPr>
            <a:xfrm>
              <a:off x="-646663" y="642153"/>
              <a:ext cx="335456" cy="400110"/>
              <a:chOff x="346450" y="1121369"/>
              <a:chExt cx="340884" cy="406585"/>
            </a:xfrm>
          </p:grpSpPr>
          <p:sp>
            <p:nvSpPr>
              <p:cNvPr id="80" name="Teardrop 79">
                <a:extLst>
                  <a:ext uri="{FF2B5EF4-FFF2-40B4-BE49-F238E27FC236}">
                    <a16:creationId xmlns:a16="http://schemas.microsoft.com/office/drawing/2014/main" id="{F632006C-B3AA-5D13-4CAC-F3712BB52C63}"/>
                  </a:ext>
                </a:extLst>
              </p:cNvPr>
              <p:cNvSpPr/>
              <p:nvPr/>
            </p:nvSpPr>
            <p:spPr>
              <a:xfrm rot="8100000">
                <a:off x="367294" y="1143156"/>
                <a:ext cx="320040" cy="320040"/>
              </a:xfrm>
              <a:prstGeom prst="teardrop">
                <a:avLst/>
              </a:prstGeom>
              <a:solidFill>
                <a:srgbClr val="FFC000">
                  <a:lumMod val="20000"/>
                  <a:lumOff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A507AA54-93D6-293A-CABD-C4DACD50B2D1}"/>
                  </a:ext>
                </a:extLst>
              </p:cNvPr>
              <p:cNvSpPr txBox="1"/>
              <p:nvPr/>
            </p:nvSpPr>
            <p:spPr>
              <a:xfrm>
                <a:off x="346450" y="1121369"/>
                <a:ext cx="309095" cy="406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7033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/>
                    <a:ea typeface="+mn-ea"/>
                    <a:cs typeface="Tahoma" pitchFamily="34" charset="0"/>
                  </a:rPr>
                  <a:t>1</a:t>
                </a:r>
              </a:p>
            </p:txBody>
          </p:sp>
        </p:grp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2500E9CC-F925-D375-FA6D-6AD5AA0AFD3B}"/>
              </a:ext>
            </a:extLst>
          </p:cNvPr>
          <p:cNvGrpSpPr/>
          <p:nvPr/>
        </p:nvGrpSpPr>
        <p:grpSpPr>
          <a:xfrm>
            <a:off x="3963192" y="3873914"/>
            <a:ext cx="440775" cy="523220"/>
            <a:chOff x="-658400" y="1597696"/>
            <a:chExt cx="440775" cy="523220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CEA7D0EC-6086-EF86-3169-63048A6552B6}"/>
                </a:ext>
              </a:extLst>
            </p:cNvPr>
            <p:cNvSpPr txBox="1"/>
            <p:nvPr/>
          </p:nvSpPr>
          <p:spPr>
            <a:xfrm>
              <a:off x="-658400" y="1597696"/>
              <a:ext cx="440775" cy="523220"/>
            </a:xfrm>
            <a:prstGeom prst="rect">
              <a:avLst/>
            </a:prstGeom>
            <a:solidFill>
              <a:srgbClr val="C09200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marL="461963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endParaRPr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62D09335-E4B2-839A-818D-A15971662279}"/>
                </a:ext>
              </a:extLst>
            </p:cNvPr>
            <p:cNvGrpSpPr/>
            <p:nvPr/>
          </p:nvGrpSpPr>
          <p:grpSpPr>
            <a:xfrm>
              <a:off x="-608809" y="1641324"/>
              <a:ext cx="321786" cy="400110"/>
              <a:chOff x="360340" y="1099883"/>
              <a:chExt cx="326994" cy="406585"/>
            </a:xfrm>
          </p:grpSpPr>
          <p:sp>
            <p:nvSpPr>
              <p:cNvPr id="85" name="Teardrop 84">
                <a:extLst>
                  <a:ext uri="{FF2B5EF4-FFF2-40B4-BE49-F238E27FC236}">
                    <a16:creationId xmlns:a16="http://schemas.microsoft.com/office/drawing/2014/main" id="{8496C553-4352-E12C-5BD0-864DFAE680F6}"/>
                  </a:ext>
                </a:extLst>
              </p:cNvPr>
              <p:cNvSpPr/>
              <p:nvPr/>
            </p:nvSpPr>
            <p:spPr>
              <a:xfrm rot="8100000">
                <a:off x="367294" y="1143156"/>
                <a:ext cx="320040" cy="320040"/>
              </a:xfrm>
              <a:prstGeom prst="teardrop">
                <a:avLst/>
              </a:prstGeom>
              <a:solidFill>
                <a:srgbClr val="FFC000">
                  <a:lumMod val="20000"/>
                  <a:lumOff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F1954972-09D0-AE32-B4F2-E268E2856B19}"/>
                  </a:ext>
                </a:extLst>
              </p:cNvPr>
              <p:cNvSpPr txBox="1"/>
              <p:nvPr/>
            </p:nvSpPr>
            <p:spPr>
              <a:xfrm>
                <a:off x="360340" y="1099883"/>
                <a:ext cx="293981" cy="406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9A75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/>
                    <a:ea typeface="+mn-ea"/>
                    <a:cs typeface="Tahoma" pitchFamily="34" charset="0"/>
                  </a:rPr>
                  <a:t>2</a:t>
                </a:r>
              </a:p>
            </p:txBody>
          </p:sp>
        </p:grp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E62E588E-54F6-3A37-6E73-87DC6911BDC9}"/>
              </a:ext>
            </a:extLst>
          </p:cNvPr>
          <p:cNvGrpSpPr/>
          <p:nvPr/>
        </p:nvGrpSpPr>
        <p:grpSpPr>
          <a:xfrm>
            <a:off x="125983" y="2534755"/>
            <a:ext cx="440775" cy="523220"/>
            <a:chOff x="-658400" y="1597696"/>
            <a:chExt cx="440775" cy="523220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CEF10156-4340-B10B-7475-5D9044D55AD4}"/>
                </a:ext>
              </a:extLst>
            </p:cNvPr>
            <p:cNvSpPr txBox="1"/>
            <p:nvPr/>
          </p:nvSpPr>
          <p:spPr>
            <a:xfrm>
              <a:off x="-658400" y="1597696"/>
              <a:ext cx="440775" cy="523220"/>
            </a:xfrm>
            <a:prstGeom prst="rect">
              <a:avLst/>
            </a:prstGeom>
            <a:solidFill>
              <a:srgbClr val="C09200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marL="461963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endParaRPr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9048A806-0996-223F-17A2-76556BBB233E}"/>
                </a:ext>
              </a:extLst>
            </p:cNvPr>
            <p:cNvGrpSpPr/>
            <p:nvPr/>
          </p:nvGrpSpPr>
          <p:grpSpPr>
            <a:xfrm>
              <a:off x="-608809" y="1641324"/>
              <a:ext cx="321786" cy="400110"/>
              <a:chOff x="360340" y="1099883"/>
              <a:chExt cx="326994" cy="406585"/>
            </a:xfrm>
          </p:grpSpPr>
          <p:sp>
            <p:nvSpPr>
              <p:cNvPr id="90" name="Teardrop 89">
                <a:extLst>
                  <a:ext uri="{FF2B5EF4-FFF2-40B4-BE49-F238E27FC236}">
                    <a16:creationId xmlns:a16="http://schemas.microsoft.com/office/drawing/2014/main" id="{1A843BE3-CD5B-0056-9AAD-D9B00F1518DF}"/>
                  </a:ext>
                </a:extLst>
              </p:cNvPr>
              <p:cNvSpPr/>
              <p:nvPr/>
            </p:nvSpPr>
            <p:spPr>
              <a:xfrm rot="8100000">
                <a:off x="367294" y="1143156"/>
                <a:ext cx="320040" cy="320040"/>
              </a:xfrm>
              <a:prstGeom prst="teardrop">
                <a:avLst/>
              </a:prstGeom>
              <a:solidFill>
                <a:srgbClr val="FFC000">
                  <a:lumMod val="20000"/>
                  <a:lumOff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32CD435F-4DCA-82A7-CD32-FEF746E9D569}"/>
                  </a:ext>
                </a:extLst>
              </p:cNvPr>
              <p:cNvSpPr txBox="1"/>
              <p:nvPr/>
            </p:nvSpPr>
            <p:spPr>
              <a:xfrm>
                <a:off x="360340" y="1099883"/>
                <a:ext cx="293981" cy="406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9A75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/>
                    <a:ea typeface="+mn-ea"/>
                    <a:cs typeface="Tahoma" pitchFamily="34" charset="0"/>
                  </a:rPr>
                  <a:t>2</a:t>
                </a:r>
              </a:p>
            </p:txBody>
          </p:sp>
        </p:grp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8AECF573-024B-FC4C-910D-762EBF1FAD98}"/>
              </a:ext>
            </a:extLst>
          </p:cNvPr>
          <p:cNvGrpSpPr/>
          <p:nvPr/>
        </p:nvGrpSpPr>
        <p:grpSpPr>
          <a:xfrm>
            <a:off x="6751569" y="2515705"/>
            <a:ext cx="440775" cy="523220"/>
            <a:chOff x="-658400" y="1597696"/>
            <a:chExt cx="440775" cy="523220"/>
          </a:xfrm>
        </p:grpSpPr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2E322498-F69C-50CA-1CF1-1BC721E0C439}"/>
                </a:ext>
              </a:extLst>
            </p:cNvPr>
            <p:cNvSpPr txBox="1"/>
            <p:nvPr/>
          </p:nvSpPr>
          <p:spPr>
            <a:xfrm>
              <a:off x="-658400" y="1597696"/>
              <a:ext cx="440775" cy="523220"/>
            </a:xfrm>
            <a:prstGeom prst="rect">
              <a:avLst/>
            </a:prstGeom>
            <a:solidFill>
              <a:srgbClr val="C09200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marL="461963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endParaRPr>
            </a:p>
          </p:txBody>
        </p: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25CC31CA-FFA1-B07C-5ACD-E3DFB34D2697}"/>
                </a:ext>
              </a:extLst>
            </p:cNvPr>
            <p:cNvGrpSpPr/>
            <p:nvPr/>
          </p:nvGrpSpPr>
          <p:grpSpPr>
            <a:xfrm>
              <a:off x="-608809" y="1641324"/>
              <a:ext cx="321786" cy="400110"/>
              <a:chOff x="360340" y="1099883"/>
              <a:chExt cx="326994" cy="406585"/>
            </a:xfrm>
          </p:grpSpPr>
          <p:sp>
            <p:nvSpPr>
              <p:cNvPr id="95" name="Teardrop 94">
                <a:extLst>
                  <a:ext uri="{FF2B5EF4-FFF2-40B4-BE49-F238E27FC236}">
                    <a16:creationId xmlns:a16="http://schemas.microsoft.com/office/drawing/2014/main" id="{7F42B03C-3BC8-52C1-26BF-8A5EBCD663CA}"/>
                  </a:ext>
                </a:extLst>
              </p:cNvPr>
              <p:cNvSpPr/>
              <p:nvPr/>
            </p:nvSpPr>
            <p:spPr>
              <a:xfrm rot="8100000">
                <a:off x="367294" y="1143156"/>
                <a:ext cx="320040" cy="320040"/>
              </a:xfrm>
              <a:prstGeom prst="teardrop">
                <a:avLst/>
              </a:prstGeom>
              <a:solidFill>
                <a:srgbClr val="FFC000">
                  <a:lumMod val="20000"/>
                  <a:lumOff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7F9844FD-9719-D20F-DA54-CAAC4C16E76F}"/>
                  </a:ext>
                </a:extLst>
              </p:cNvPr>
              <p:cNvSpPr txBox="1"/>
              <p:nvPr/>
            </p:nvSpPr>
            <p:spPr>
              <a:xfrm>
                <a:off x="360340" y="1099883"/>
                <a:ext cx="293981" cy="406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9A75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/>
                    <a:ea typeface="+mn-ea"/>
                    <a:cs typeface="Tahoma" pitchFamily="34" charset="0"/>
                  </a:rPr>
                  <a:t>2</a:t>
                </a:r>
              </a:p>
            </p:txBody>
          </p:sp>
        </p:grp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DF4D4654-1218-F248-6501-F4EBDD7022FC}"/>
              </a:ext>
            </a:extLst>
          </p:cNvPr>
          <p:cNvSpPr txBox="1"/>
          <p:nvPr/>
        </p:nvSpPr>
        <p:spPr>
          <a:xfrm>
            <a:off x="9161937" y="845827"/>
            <a:ext cx="2946136" cy="1107996"/>
          </a:xfrm>
          <a:prstGeom prst="rect">
            <a:avLst/>
          </a:prstGeom>
          <a:noFill/>
          <a:effectLst>
            <a:glow rad="127000">
              <a:sysClr val="window" lastClr="FFFFFF"/>
            </a:glow>
            <a:outerShdw blurRad="63500" sx="102000" sy="102000" algn="ctr" rotWithShape="0">
              <a:sysClr val="window" lastClr="FFFFFF">
                <a:alpha val="40000"/>
              </a:sys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bertus Extra Bold" panose="020E0802040304020204" pitchFamily="34" charset="0"/>
                <a:ea typeface="Tahoma" panose="020B0604030504040204" pitchFamily="34" charset="0"/>
                <a:cs typeface="Tahoma" pitchFamily="34" charset="0"/>
              </a:rPr>
              <a:t>67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52A70096-C7F9-A6FC-5AC9-A116B5B96889}"/>
              </a:ext>
            </a:extLst>
          </p:cNvPr>
          <p:cNvSpPr txBox="1"/>
          <p:nvPr/>
        </p:nvSpPr>
        <p:spPr>
          <a:xfrm>
            <a:off x="6557646" y="6091205"/>
            <a:ext cx="2538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29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งานบริการ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29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กรม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771B5BBC-2941-341B-FD8B-CF79ECF3E601}"/>
              </a:ext>
            </a:extLst>
          </p:cNvPr>
          <p:cNvSpPr txBox="1"/>
          <p:nvPr/>
        </p:nvSpPr>
        <p:spPr>
          <a:xfrm>
            <a:off x="9188104" y="3342704"/>
            <a:ext cx="3037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มติ ครม.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สิงหาคม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2564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5F33879F-8802-98A4-EE48-5E4C38973246}"/>
              </a:ext>
            </a:extLst>
          </p:cNvPr>
          <p:cNvSpPr txBox="1"/>
          <p:nvPr/>
        </p:nvSpPr>
        <p:spPr>
          <a:xfrm>
            <a:off x="9139978" y="3043067"/>
            <a:ext cx="30410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rowallia New" panose="020B0604020202020204" pitchFamily="34" charset="-34"/>
                <a:ea typeface="Tahoma" panose="020B0604030504040204" pitchFamily="34" charset="0"/>
                <a:cs typeface="Browallia New" panose="020B0604020202020204" pitchFamily="34" charset="-34"/>
              </a:rPr>
              <a:t>12 </a:t>
            </a:r>
            <a:r>
              <a:rPr kumimoji="0" lang="th-TH" sz="2800" b="0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rowallia New" panose="020B0604020202020204" pitchFamily="34" charset="-34"/>
                <a:ea typeface="Tahoma" panose="020B0604030504040204" pitchFamily="34" charset="0"/>
                <a:cs typeface="Browallia New" panose="020B0604020202020204" pitchFamily="34" charset="-34"/>
              </a:rPr>
              <a:t>งานบริการ 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rowallia New" panose="020B0604020202020204" pitchFamily="34" charset="-34"/>
                <a:ea typeface="Tahoma" panose="020B0604030504040204" pitchFamily="34" charset="0"/>
                <a:cs typeface="Browallia New" panose="020B0604020202020204" pitchFamily="34" charset="-34"/>
              </a:rPr>
              <a:t>Agenda </a:t>
            </a:r>
            <a:r>
              <a:rPr kumimoji="0" lang="th-TH" sz="2800" b="0" i="0" u="none" strike="noStrike" kern="1200" cap="none" spc="-6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rowallia New" panose="020B0604020202020204" pitchFamily="34" charset="-34"/>
                <a:ea typeface="Tahoma" panose="020B0604030504040204" pitchFamily="34" charset="0"/>
                <a:cs typeface="Browallia New" panose="020B0604020202020204" pitchFamily="34" charset="-34"/>
              </a:rPr>
              <a:t>สำคัญ</a:t>
            </a:r>
            <a:endParaRPr kumimoji="0" lang="en-US" sz="2000" b="0" i="0" u="none" strike="noStrike" kern="1200" cap="none" spc="-3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Browallia New" panose="020B0604020202020204" pitchFamily="34" charset="-34"/>
              <a:ea typeface="Tahoma" panose="020B0604030504040204" pitchFamily="34" charset="0"/>
              <a:cs typeface="Browallia New" panose="020B0604020202020204" pitchFamily="34" charset="-34"/>
            </a:endParaRP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8A34E188-3ABE-322B-6B25-2D1B1B82BC0A}"/>
              </a:ext>
            </a:extLst>
          </p:cNvPr>
          <p:cNvGrpSpPr/>
          <p:nvPr/>
        </p:nvGrpSpPr>
        <p:grpSpPr>
          <a:xfrm>
            <a:off x="3648023" y="1105846"/>
            <a:ext cx="697807" cy="665122"/>
            <a:chOff x="3049824" y="1020782"/>
            <a:chExt cx="697807" cy="665122"/>
          </a:xfrm>
        </p:grpSpPr>
        <p:sp>
          <p:nvSpPr>
            <p:cNvPr id="102" name="Arrow: Pentagon 101">
              <a:extLst>
                <a:ext uri="{FF2B5EF4-FFF2-40B4-BE49-F238E27FC236}">
                  <a16:creationId xmlns:a16="http://schemas.microsoft.com/office/drawing/2014/main" id="{379F4EB5-BC63-6C87-32A1-8DDE70833DFE}"/>
                </a:ext>
              </a:extLst>
            </p:cNvPr>
            <p:cNvSpPr/>
            <p:nvPr/>
          </p:nvSpPr>
          <p:spPr>
            <a:xfrm>
              <a:off x="3193409" y="1022579"/>
              <a:ext cx="554222" cy="657602"/>
            </a:xfrm>
            <a:prstGeom prst="homePlate">
              <a:avLst>
                <a:gd name="adj" fmla="val 7697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5A11E496-7824-AD50-B4D5-F3999992B2EB}"/>
                </a:ext>
              </a:extLst>
            </p:cNvPr>
            <p:cNvSpPr/>
            <p:nvPr/>
          </p:nvSpPr>
          <p:spPr>
            <a:xfrm>
              <a:off x="3049824" y="1020782"/>
              <a:ext cx="108000" cy="66512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4" name="Arrow: Down 103">
            <a:extLst>
              <a:ext uri="{FF2B5EF4-FFF2-40B4-BE49-F238E27FC236}">
                <a16:creationId xmlns:a16="http://schemas.microsoft.com/office/drawing/2014/main" id="{A2D23DAB-81AB-7B45-EBAC-D65705B105D0}"/>
              </a:ext>
            </a:extLst>
          </p:cNvPr>
          <p:cNvSpPr/>
          <p:nvPr/>
        </p:nvSpPr>
        <p:spPr>
          <a:xfrm>
            <a:off x="3239316" y="6056053"/>
            <a:ext cx="360000" cy="252000"/>
          </a:xfrm>
          <a:prstGeom prst="downArrow">
            <a:avLst/>
          </a:prstGeom>
          <a:solidFill>
            <a:srgbClr val="0000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1F07DD3F-A052-0328-1EE4-6B408156FDEC}"/>
              </a:ext>
            </a:extLst>
          </p:cNvPr>
          <p:cNvGrpSpPr/>
          <p:nvPr/>
        </p:nvGrpSpPr>
        <p:grpSpPr>
          <a:xfrm>
            <a:off x="6442106" y="1105362"/>
            <a:ext cx="697807" cy="665122"/>
            <a:chOff x="3049824" y="1020782"/>
            <a:chExt cx="697807" cy="665122"/>
          </a:xfrm>
        </p:grpSpPr>
        <p:sp>
          <p:nvSpPr>
            <p:cNvPr id="106" name="Arrow: Pentagon 105">
              <a:extLst>
                <a:ext uri="{FF2B5EF4-FFF2-40B4-BE49-F238E27FC236}">
                  <a16:creationId xmlns:a16="http://schemas.microsoft.com/office/drawing/2014/main" id="{F95CFFBD-47B6-45F6-4461-F0C8E6AFAC14}"/>
                </a:ext>
              </a:extLst>
            </p:cNvPr>
            <p:cNvSpPr/>
            <p:nvPr/>
          </p:nvSpPr>
          <p:spPr>
            <a:xfrm>
              <a:off x="3193409" y="1022579"/>
              <a:ext cx="554222" cy="657602"/>
            </a:xfrm>
            <a:prstGeom prst="homePlate">
              <a:avLst>
                <a:gd name="adj" fmla="val 7697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DA8BA652-D251-BBD3-B41D-F66F10F51701}"/>
                </a:ext>
              </a:extLst>
            </p:cNvPr>
            <p:cNvSpPr/>
            <p:nvPr/>
          </p:nvSpPr>
          <p:spPr>
            <a:xfrm>
              <a:off x="3049824" y="1020782"/>
              <a:ext cx="108000" cy="66512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14217B4D-14AF-E209-D0A9-52D23AEC1701}"/>
              </a:ext>
            </a:extLst>
          </p:cNvPr>
          <p:cNvCxnSpPr/>
          <p:nvPr/>
        </p:nvCxnSpPr>
        <p:spPr>
          <a:xfrm>
            <a:off x="9152432" y="1850080"/>
            <a:ext cx="49193" cy="48600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1642259C-5870-DC00-38C4-A4C5503544BA}"/>
              </a:ext>
            </a:extLst>
          </p:cNvPr>
          <p:cNvGrpSpPr/>
          <p:nvPr/>
        </p:nvGrpSpPr>
        <p:grpSpPr>
          <a:xfrm>
            <a:off x="8909926" y="1096136"/>
            <a:ext cx="697807" cy="665122"/>
            <a:chOff x="3049824" y="1020782"/>
            <a:chExt cx="697807" cy="665122"/>
          </a:xfrm>
        </p:grpSpPr>
        <p:sp>
          <p:nvSpPr>
            <p:cNvPr id="110" name="Arrow: Pentagon 109">
              <a:extLst>
                <a:ext uri="{FF2B5EF4-FFF2-40B4-BE49-F238E27FC236}">
                  <a16:creationId xmlns:a16="http://schemas.microsoft.com/office/drawing/2014/main" id="{577B87EC-DD68-46A6-0911-AE8406588052}"/>
                </a:ext>
              </a:extLst>
            </p:cNvPr>
            <p:cNvSpPr/>
            <p:nvPr/>
          </p:nvSpPr>
          <p:spPr>
            <a:xfrm>
              <a:off x="3193409" y="1022579"/>
              <a:ext cx="554222" cy="657602"/>
            </a:xfrm>
            <a:prstGeom prst="homePlate">
              <a:avLst>
                <a:gd name="adj" fmla="val 7697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5886D2FB-FD78-99A6-9A3E-EAD921327CAE}"/>
                </a:ext>
              </a:extLst>
            </p:cNvPr>
            <p:cNvSpPr/>
            <p:nvPr/>
          </p:nvSpPr>
          <p:spPr>
            <a:xfrm>
              <a:off x="3049824" y="1020782"/>
              <a:ext cx="108000" cy="66512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2" name="Arrow: Down 111">
            <a:extLst>
              <a:ext uri="{FF2B5EF4-FFF2-40B4-BE49-F238E27FC236}">
                <a16:creationId xmlns:a16="http://schemas.microsoft.com/office/drawing/2014/main" id="{EDCB287C-1C8B-BDE3-C7FF-1A09AA1DF72F}"/>
              </a:ext>
            </a:extLst>
          </p:cNvPr>
          <p:cNvSpPr/>
          <p:nvPr/>
        </p:nvSpPr>
        <p:spPr>
          <a:xfrm>
            <a:off x="8438123" y="5992255"/>
            <a:ext cx="360000" cy="252000"/>
          </a:xfrm>
          <a:prstGeom prst="downArrow">
            <a:avLst/>
          </a:prstGeom>
          <a:solidFill>
            <a:srgbClr val="0000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0B04E4F2-9792-A3F0-E91A-461AD4505A4B}"/>
              </a:ext>
            </a:extLst>
          </p:cNvPr>
          <p:cNvSpPr txBox="1"/>
          <p:nvPr/>
        </p:nvSpPr>
        <p:spPr>
          <a:xfrm>
            <a:off x="6657817" y="6455654"/>
            <a:ext cx="2736030" cy="336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46088" algn="l"/>
              </a:tabLst>
              <a:defRPr/>
            </a:pPr>
            <a:r>
              <a:rPr kumimoji="0" lang="th-TH" sz="12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หมายเหตุ</a:t>
            </a:r>
            <a:r>
              <a:rPr kumimoji="0" lang="en-US" sz="12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: </a:t>
            </a:r>
            <a:r>
              <a:rPr kumimoji="0" lang="en-US" sz="12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*</a:t>
            </a:r>
            <a:r>
              <a:rPr kumimoji="0" lang="th-TH" sz="12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เป็นงานพัฒนาต่อยอดจากปี </a:t>
            </a:r>
            <a:r>
              <a:rPr kumimoji="0" lang="en-US" sz="12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64/65</a:t>
            </a:r>
            <a:r>
              <a:rPr kumimoji="0" lang="th-TH" sz="12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จำนวน</a:t>
            </a:r>
            <a:r>
              <a:rPr kumimoji="0" lang="en-US" sz="12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5 </a:t>
            </a:r>
            <a:r>
              <a:rPr kumimoji="0" lang="th-TH" sz="12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งาน</a:t>
            </a:r>
            <a:br>
              <a:rPr kumimoji="0" lang="en-US" sz="12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kumimoji="0" lang="en-US" sz="12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	** </a:t>
            </a:r>
            <a:r>
              <a:rPr kumimoji="0" lang="th-TH" sz="12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เชื่อม </a:t>
            </a:r>
            <a:r>
              <a:rPr kumimoji="0" lang="en-US" sz="12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Biz 2 </a:t>
            </a:r>
            <a:r>
              <a:rPr kumimoji="0" lang="th-TH" sz="12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งาน , เชื่อม </a:t>
            </a:r>
            <a:r>
              <a:rPr kumimoji="0" lang="en-US" sz="12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Citizen 6 </a:t>
            </a:r>
            <a:r>
              <a:rPr kumimoji="0" lang="th-TH" sz="12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งาน</a:t>
            </a:r>
            <a:r>
              <a:rPr kumimoji="0" lang="en-US" sz="12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, </a:t>
            </a:r>
            <a:r>
              <a:rPr kumimoji="0" lang="th-TH" sz="12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ไม่เชื่อม </a:t>
            </a:r>
            <a:r>
              <a:rPr kumimoji="0" lang="en-US" sz="12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21</a:t>
            </a:r>
            <a:r>
              <a:rPr kumimoji="0" lang="th-TH" sz="12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งาน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B7918931-5521-732A-3451-4D17A9DB424C}"/>
              </a:ext>
            </a:extLst>
          </p:cNvPr>
          <p:cNvSpPr txBox="1"/>
          <p:nvPr/>
        </p:nvSpPr>
        <p:spPr>
          <a:xfrm>
            <a:off x="9172735" y="1819579"/>
            <a:ext cx="2935337" cy="743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2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ขับเคลื่อนและพัฒนาต่อยอด</a:t>
            </a:r>
            <a:br>
              <a:rPr kumimoji="0" lang="th-TH" altLang="ko-KR" sz="2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</a:br>
            <a:r>
              <a:rPr kumimoji="0" lang="th-TH" altLang="ko-KR" sz="2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การให้บริการ </a:t>
            </a:r>
            <a:r>
              <a:rPr kumimoji="0" lang="en-US" altLang="ko-KR" sz="2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Arial Unicode MS"/>
                <a:cs typeface="TH SarabunPSK" panose="020B0500040200020003" pitchFamily="34" charset="-34"/>
              </a:rPr>
              <a:t>e-Service</a:t>
            </a:r>
            <a:endParaRPr kumimoji="0" lang="th-TH" altLang="ko-KR" sz="2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D4987B3F-7789-C11C-3D35-61592A2B5923}"/>
              </a:ext>
            </a:extLst>
          </p:cNvPr>
          <p:cNvCxnSpPr>
            <a:cxnSpLocks/>
          </p:cNvCxnSpPr>
          <p:nvPr/>
        </p:nvCxnSpPr>
        <p:spPr>
          <a:xfrm>
            <a:off x="9260844" y="2468806"/>
            <a:ext cx="2520000" cy="0"/>
          </a:xfrm>
          <a:prstGeom prst="line">
            <a:avLst/>
          </a:prstGeom>
          <a:noFill/>
          <a:ln w="19050" cap="flat" cmpd="sng" algn="ctr">
            <a:solidFill>
              <a:srgbClr val="125AC4"/>
            </a:solidFill>
            <a:prstDash val="solid"/>
            <a:miter lim="800000"/>
            <a:headEnd type="none"/>
            <a:tailEnd type="oval"/>
          </a:ln>
          <a:effectLst/>
        </p:spPr>
      </p:cxnSp>
      <p:sp>
        <p:nvSpPr>
          <p:cNvPr id="116" name="TextBox 115">
            <a:extLst>
              <a:ext uri="{FF2B5EF4-FFF2-40B4-BE49-F238E27FC236}">
                <a16:creationId xmlns:a16="http://schemas.microsoft.com/office/drawing/2014/main" id="{DD0FE34B-24AC-FC98-0E3D-FD8F664BCB77}"/>
              </a:ext>
            </a:extLst>
          </p:cNvPr>
          <p:cNvSpPr txBox="1"/>
          <p:nvPr/>
        </p:nvSpPr>
        <p:spPr>
          <a:xfrm>
            <a:off x="9674210" y="2470764"/>
            <a:ext cx="2218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Potential Base</a:t>
            </a: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E55FDB19-1F4A-2CDA-E8DE-4FC8F65230B1}"/>
              </a:ext>
            </a:extLst>
          </p:cNvPr>
          <p:cNvGrpSpPr/>
          <p:nvPr/>
        </p:nvGrpSpPr>
        <p:grpSpPr>
          <a:xfrm>
            <a:off x="9208207" y="2516136"/>
            <a:ext cx="440775" cy="523220"/>
            <a:chOff x="-658400" y="1597696"/>
            <a:chExt cx="440775" cy="523220"/>
          </a:xfrm>
        </p:grpSpPr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9F4943F9-C410-3190-51C4-C901F42A2C8E}"/>
                </a:ext>
              </a:extLst>
            </p:cNvPr>
            <p:cNvSpPr txBox="1"/>
            <p:nvPr/>
          </p:nvSpPr>
          <p:spPr>
            <a:xfrm>
              <a:off x="-658400" y="1597696"/>
              <a:ext cx="440775" cy="523220"/>
            </a:xfrm>
            <a:prstGeom prst="rect">
              <a:avLst/>
            </a:prstGeom>
            <a:solidFill>
              <a:srgbClr val="C09200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marL="461963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endParaRPr>
            </a:p>
          </p:txBody>
        </p: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BFE2A63E-5367-844F-9CAA-DDE24C13321C}"/>
                </a:ext>
              </a:extLst>
            </p:cNvPr>
            <p:cNvGrpSpPr/>
            <p:nvPr/>
          </p:nvGrpSpPr>
          <p:grpSpPr>
            <a:xfrm>
              <a:off x="-608809" y="1641324"/>
              <a:ext cx="321786" cy="400110"/>
              <a:chOff x="360340" y="1099883"/>
              <a:chExt cx="326994" cy="406585"/>
            </a:xfrm>
          </p:grpSpPr>
          <p:sp>
            <p:nvSpPr>
              <p:cNvPr id="120" name="Teardrop 119">
                <a:extLst>
                  <a:ext uri="{FF2B5EF4-FFF2-40B4-BE49-F238E27FC236}">
                    <a16:creationId xmlns:a16="http://schemas.microsoft.com/office/drawing/2014/main" id="{0A3A7C8A-2A86-989D-215D-8EA3F7E31589}"/>
                  </a:ext>
                </a:extLst>
              </p:cNvPr>
              <p:cNvSpPr/>
              <p:nvPr/>
            </p:nvSpPr>
            <p:spPr>
              <a:xfrm rot="8100000">
                <a:off x="367294" y="1143156"/>
                <a:ext cx="320040" cy="320040"/>
              </a:xfrm>
              <a:prstGeom prst="teardrop">
                <a:avLst/>
              </a:prstGeom>
              <a:solidFill>
                <a:srgbClr val="FFC000">
                  <a:lumMod val="20000"/>
                  <a:lumOff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1B13974C-2D96-B1A5-5066-6BCD6F273943}"/>
                  </a:ext>
                </a:extLst>
              </p:cNvPr>
              <p:cNvSpPr txBox="1"/>
              <p:nvPr/>
            </p:nvSpPr>
            <p:spPr>
              <a:xfrm>
                <a:off x="360340" y="1099883"/>
                <a:ext cx="293981" cy="406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9A75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/>
                    <a:ea typeface="+mn-ea"/>
                    <a:cs typeface="Tahoma" pitchFamily="34" charset="0"/>
                  </a:rPr>
                  <a:t>2</a:t>
                </a:r>
              </a:p>
            </p:txBody>
          </p:sp>
        </p:grpSp>
      </p:grpSp>
      <p:sp>
        <p:nvSpPr>
          <p:cNvPr id="122" name="TextBox 121">
            <a:extLst>
              <a:ext uri="{FF2B5EF4-FFF2-40B4-BE49-F238E27FC236}">
                <a16:creationId xmlns:a16="http://schemas.microsoft.com/office/drawing/2014/main" id="{6BDD3D4E-D1A6-8292-5F7F-5B1F902E3464}"/>
              </a:ext>
            </a:extLst>
          </p:cNvPr>
          <p:cNvSpPr txBox="1"/>
          <p:nvPr/>
        </p:nvSpPr>
        <p:spPr>
          <a:xfrm>
            <a:off x="9152432" y="3739985"/>
            <a:ext cx="3063864" cy="815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388" marR="0" lvl="0" indent="-179388" algn="l" defTabSz="914400" rtl="0" eaLnBrk="1" fontAlgn="base" latinLnBrk="0" hangingPunct="1">
              <a:lnSpc>
                <a:spcPct val="8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พัฒนาระบบให้แล้วเสร็จ </a:t>
            </a:r>
          </a:p>
          <a:p>
            <a:pPr marL="179388" marR="0" lvl="0" indent="-179388" algn="l" defTabSz="914400" rtl="0" eaLnBrk="1" fontAlgn="base" latinLnBrk="0" hangingPunct="1">
              <a:lnSpc>
                <a:spcPct val="8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ขยายผลต่อยอดการให้บริการ 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เพื่อให้บรรลุเป้าหมาย ให้บริการประชาชนได้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5451C5-4774-2AE7-E40F-27396BC08569}"/>
              </a:ext>
            </a:extLst>
          </p:cNvPr>
          <p:cNvSpPr txBox="1"/>
          <p:nvPr/>
        </p:nvSpPr>
        <p:spPr>
          <a:xfrm>
            <a:off x="9287445" y="4434319"/>
            <a:ext cx="282062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งานบริการรายส่วนราชการ </a:t>
            </a:r>
            <a:r>
              <a:rPr kumimoji="0" lang="en-US" sz="2000" b="1" i="0" u="none" strike="noStrike" kern="1200" cap="none" spc="-3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:</a:t>
            </a:r>
            <a:r>
              <a:rPr kumimoji="0" lang="th-TH" sz="2000" b="1" i="0" u="none" strike="noStrike" kern="1200" cap="none" spc="-3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</a:p>
          <a:p>
            <a:pPr marL="176213" marR="0" lvl="0" indent="-1762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1800" b="1" i="0" u="none" strike="noStrike" kern="0" cap="none" spc="-3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ส่วนราชการเลือกงานบริการ </a:t>
            </a:r>
            <a:br>
              <a:rPr kumimoji="0" lang="th-TH" sz="1800" b="1" i="0" u="none" strike="noStrike" kern="0" cap="none" spc="-3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kumimoji="0" lang="th-TH" sz="1800" b="1" i="0" u="none" strike="noStrike" kern="0" cap="none" spc="-3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มาพัฒนาเป็น </a:t>
            </a:r>
            <a:r>
              <a:rPr kumimoji="0" lang="en-US" sz="1800" b="1" i="0" u="none" strike="noStrike" kern="0" cap="none" spc="-3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e-Service </a:t>
            </a:r>
            <a:r>
              <a:rPr kumimoji="0" lang="th-TH" sz="1800" b="1" i="0" u="none" strike="noStrike" kern="0" cap="none" spc="-3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มุ่งเน้น</a:t>
            </a:r>
            <a:br>
              <a:rPr kumimoji="0" lang="th-TH" sz="1800" b="1" i="0" u="none" strike="noStrike" kern="0" cap="none" spc="-3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kumimoji="0" lang="th-TH" sz="1800" b="1" i="0" u="none" strike="noStrike" kern="0" cap="none" spc="-3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เชื่อมโยงเข้าสู่ระบบแพลตฟอร์มกลาง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B67A11-F45E-EDF3-4E2A-9DE5CDF1A0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80663" y="5661932"/>
            <a:ext cx="2732759" cy="892166"/>
          </a:xfrm>
          <a:prstGeom prst="rect">
            <a:avLst/>
          </a:prstGeom>
        </p:spPr>
      </p:pic>
      <p:sp>
        <p:nvSpPr>
          <p:cNvPr id="9" name="Slide Number Placeholder 36">
            <a:extLst>
              <a:ext uri="{FF2B5EF4-FFF2-40B4-BE49-F238E27FC236}">
                <a16:creationId xmlns:a16="http://schemas.microsoft.com/office/drawing/2014/main" id="{AF222DEF-1640-12FA-E9C1-3247F37AE0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87E290-76B0-4EA1-9FB1-BF333C18EEE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95165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9EDA57-8FC6-A4B9-A431-ABF0AC649419}"/>
              </a:ext>
            </a:extLst>
          </p:cNvPr>
          <p:cNvSpPr txBox="1"/>
          <p:nvPr/>
        </p:nvSpPr>
        <p:spPr>
          <a:xfrm>
            <a:off x="357181" y="298877"/>
            <a:ext cx="11085154" cy="423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indent="-177800">
              <a:lnSpc>
                <a:spcPct val="80000"/>
              </a:lnSpc>
              <a:defRPr/>
            </a:pPr>
            <a:r>
              <a:rPr lang="th-TH" sz="2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การขับเคลื่อนการพัฒนางานบริการ </a:t>
            </a:r>
            <a:r>
              <a:rPr lang="en-US" sz="2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Agenda </a:t>
            </a:r>
            <a:r>
              <a:rPr lang="th-TH" sz="2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ตามมติคณะรัฐมนตรี (12 งานบริการ)</a:t>
            </a:r>
            <a:endParaRPr lang="th-TH" sz="2600" b="1" dirty="0">
              <a:solidFill>
                <a:schemeClr val="bg1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  <a:sym typeface="Symbol" panose="05050102010706020507" pitchFamily="18" charset="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BA8ED6-F0A3-CEE6-D0AE-14F87BC2F7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90" r="8026" b="5380"/>
          <a:stretch/>
        </p:blipFill>
        <p:spPr>
          <a:xfrm>
            <a:off x="177800" y="922754"/>
            <a:ext cx="11849100" cy="5784366"/>
          </a:xfrm>
          <a:prstGeom prst="rect">
            <a:avLst/>
          </a:prstGeom>
        </p:spPr>
      </p:pic>
      <p:sp>
        <p:nvSpPr>
          <p:cNvPr id="5" name="Slide Number Placeholder 36">
            <a:extLst>
              <a:ext uri="{FF2B5EF4-FFF2-40B4-BE49-F238E27FC236}">
                <a16:creationId xmlns:a16="http://schemas.microsoft.com/office/drawing/2014/main" id="{6DE1F5B3-3A21-DE1F-C37E-17920820B043}"/>
              </a:ext>
            </a:extLst>
          </p:cNvPr>
          <p:cNvSpPr txBox="1">
            <a:spLocks/>
          </p:cNvSpPr>
          <p:nvPr/>
        </p:nvSpPr>
        <p:spPr>
          <a:xfrm>
            <a:off x="9448800" y="6524557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C787E290-76B0-4EA1-9FB1-BF333C18EEE2}" type="slidenum">
              <a:rPr lang="en-US" sz="2000" b="1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pPr algn="r">
                <a:defRPr/>
              </a:pPr>
              <a:t>9</a:t>
            </a:fld>
            <a:endParaRPr lang="en-US" sz="20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09998125"/>
      </p:ext>
    </p:extLst>
  </p:cSld>
  <p:clrMapOvr>
    <a:masterClrMapping/>
  </p:clrMapOvr>
</p:sld>
</file>

<file path=ppt/theme/theme1.xml><?xml version="1.0" encoding="utf-8"?>
<a:theme xmlns:a="http://schemas.openxmlformats.org/drawingml/2006/main" name="9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0_Office Theme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</a:spPr>
      <a:bodyPr wrap="square" anchor="ctr">
        <a:spAutoFit/>
      </a:bodyPr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1" i="0" u="none" strike="noStrike" kern="1200" cap="none" spc="0" normalizeH="0" baseline="0" noProof="0" dirty="0">
            <a:ln>
              <a:noFill/>
            </a:ln>
            <a:solidFill>
              <a:prstClr val="black"/>
            </a:solidFill>
            <a:effectLst/>
            <a:uLnTx/>
            <a:uFillTx/>
            <a:latin typeface="TH SarabunPSK" panose="020B0500040200020003" pitchFamily="34" charset="-34"/>
            <a:ea typeface="+mn-ea"/>
            <a:cs typeface="TH SarabunPSK" panose="020B0500040200020003" pitchFamily="34" charset="-34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Board Meeting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1_Office Theme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7894</TotalTime>
  <Words>20744</Words>
  <Application>Microsoft Office PowerPoint</Application>
  <PresentationFormat>Widescreen</PresentationFormat>
  <Paragraphs>3037</Paragraphs>
  <Slides>77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27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77</vt:i4>
      </vt:variant>
    </vt:vector>
  </HeadingPairs>
  <TitlesOfParts>
    <vt:vector size="112" baseType="lpstr">
      <vt:lpstr>Malgun Gothic</vt:lpstr>
      <vt:lpstr>Albertus Extra Bold</vt:lpstr>
      <vt:lpstr>Arial</vt:lpstr>
      <vt:lpstr>Browallia New</vt:lpstr>
      <vt:lpstr>Calibri</vt:lpstr>
      <vt:lpstr>Calibri Light</vt:lpstr>
      <vt:lpstr>Corbel</vt:lpstr>
      <vt:lpstr>Courier New</vt:lpstr>
      <vt:lpstr>DB Helvethaica X 55 Regular</vt:lpstr>
      <vt:lpstr>Helvetica Neue</vt:lpstr>
      <vt:lpstr>Helvetica Neue Light</vt:lpstr>
      <vt:lpstr>Helvetica Neue Medium</vt:lpstr>
      <vt:lpstr>Kanit</vt:lpstr>
      <vt:lpstr>Kanit Medium</vt:lpstr>
      <vt:lpstr>Lexend Regular Thin</vt:lpstr>
      <vt:lpstr>Prompt</vt:lpstr>
      <vt:lpstr>Prompt Light</vt:lpstr>
      <vt:lpstr>Prompt Medium</vt:lpstr>
      <vt:lpstr>Prompt SemiBold</vt:lpstr>
      <vt:lpstr>Proximanova</vt:lpstr>
      <vt:lpstr>Sarabun</vt:lpstr>
      <vt:lpstr>Tahoma</vt:lpstr>
      <vt:lpstr>TH Sarabun New</vt:lpstr>
      <vt:lpstr>TH SarabunPSK</vt:lpstr>
      <vt:lpstr>THSarabunPSK</vt:lpstr>
      <vt:lpstr>Times New Roman</vt:lpstr>
      <vt:lpstr>Wingdings</vt:lpstr>
      <vt:lpstr>9_Office Theme</vt:lpstr>
      <vt:lpstr>8_Office Theme</vt:lpstr>
      <vt:lpstr>10_Office Theme</vt:lpstr>
      <vt:lpstr>3_Office Theme</vt:lpstr>
      <vt:lpstr>Board Meeting</vt:lpstr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 OPDC 004</dc:creator>
  <cp:lastModifiedBy>Suwicharn Boonkirdkool</cp:lastModifiedBy>
  <cp:revision>143</cp:revision>
  <cp:lastPrinted>2023-09-08T01:23:30Z</cp:lastPrinted>
  <dcterms:created xsi:type="dcterms:W3CDTF">2023-09-03T10:01:13Z</dcterms:created>
  <dcterms:modified xsi:type="dcterms:W3CDTF">2023-12-12T05:34:45Z</dcterms:modified>
</cp:coreProperties>
</file>