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"/>
  </p:notesMasterIdLst>
  <p:sldIdLst>
    <p:sldId id="262" r:id="rId3"/>
    <p:sldId id="256" r:id="rId4"/>
    <p:sldId id="258" r:id="rId5"/>
    <p:sldId id="259" r:id="rId6"/>
    <p:sldId id="260" r:id="rId7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CCFFFF"/>
    <a:srgbClr val="CCFFCC"/>
    <a:srgbClr val="CCFF99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3AADC-91D3-43D7-A9FE-6197D7A26881}" type="datetimeFigureOut">
              <a:rPr lang="th-TH" smtClean="0"/>
              <a:t>08/12/59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83FE7-8569-4887-9C4D-5BBC7F7F8F3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81456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FBB493-5466-421B-8E63-D0EE2A154066}" type="slidenum">
              <a:rPr lang="th-TH" smtClean="0">
                <a:solidFill>
                  <a:prstClr val="black"/>
                </a:solidFill>
              </a:rPr>
              <a:pPr/>
              <a:t>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070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558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821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58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84EDC-C244-4ACE-B8B7-7E45E20155C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831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C7E03-051B-41F0-AA6A-7C055AB9834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729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44A3A-9A92-41C0-A7F1-C01AAECAA69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80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1A206-07B6-4423-A428-E7C451B303F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101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782F1-4CD8-42A3-8D42-C546D314968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2770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0408C-C097-4BF4-9E50-C2BC3B7A9ED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1042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C726B-A798-46C3-A298-4F71E2B211D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361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CE05A-2F9E-44AE-8C6D-8AB6FBAED76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059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189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18029-BD92-43CF-81AC-6A678A45E98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688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FFB5F-D976-4DE9-87E9-2D43EA8314F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365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3553-6255-4A2A-8CE4-E9FB509F936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986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29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35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387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841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657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88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682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269B3-DCFB-49D9-BE34-D6DAEEF1EBDC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C56D9-9856-400E-BD56-AB0FC70FD6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88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A471C-AC90-4613-AB2A-51BBB36F4537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08/12/59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FDA2-146A-460B-AC2C-8F1A99BAC2E5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5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adda@bb.go.th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mailto:kornorjor1@gmail.com" TargetMode="External"/><Relationship Id="rId5" Type="http://schemas.openxmlformats.org/officeDocument/2006/relationships/hyperlink" Target="mailto:chomchuen@nesdb.go.th" TargetMode="External"/><Relationship Id="rId4" Type="http://schemas.openxmlformats.org/officeDocument/2006/relationships/hyperlink" Target="mailto:pad.moi8@gmail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858" y="1817825"/>
            <a:ext cx="9144000" cy="16805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 dirty="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562" y="2096618"/>
            <a:ext cx="90003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แบบฟอร์มข้อเสนอโครงการ</a:t>
            </a:r>
          </a:p>
          <a:p>
            <a:pPr algn="ctr"/>
            <a:r>
              <a:rPr lang="th-TH" sz="32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ภายใต้แนวทางการสร้าง</a:t>
            </a:r>
            <a:r>
              <a:rPr lang="th-TH" sz="32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ความเข้มแข็งและยั่งยืนให้กับเศรษฐกิจภายในประเทศ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9858" y="1747880"/>
            <a:ext cx="9144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3974" y="3522572"/>
            <a:ext cx="9144000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utoShape 2" descr="ผลการค้นหารูปภาพสำหรับ ทศพร ศิริสัมพันธ์"/>
          <p:cNvSpPr>
            <a:spLocks noChangeAspect="1" noChangeArrowheads="1"/>
          </p:cNvSpPr>
          <p:nvPr/>
        </p:nvSpPr>
        <p:spPr bwMode="auto">
          <a:xfrm>
            <a:off x="-1445794" y="-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12" name="AutoShape 4" descr="data:image/png;base64,iVBORw0KGgoAAAANSUhEUgAAAj0AAAKPCAYAAACGk3t/AAAgAElEQVR4XuydB7Sl0/n/N6kSdYxhMLrRjd5GGV20UYIEiTZKQkIkRI2aIESLEkSC6EFEtMHoZRhGGd2MMhiD0YlI81+f5/f/3ux5nXvPufecc+8p33ets849b9l7v9/33HU+6/s8+9nTfP75558nb1bAClgBK2AFrIAVaHEFpjH0tPgT9u1ZAStgBayAFbACoYChx18EK2AFrIAVsAJWoC0UMPS0xWP2TVoBK2AFrIAVsAKGHn8HrIAVsAJWwApYgbZQwNDTFo/ZN2kFrIAVsAJWwAoYevwdsAJWwApYAStgBdpCAUNPWzxm36QVsAJWwApYAStg6PF3wApYAStgBayAFWgLBQw9bfGYfZNWwApYAStgBayAocffAStgBayAFbACVqAtFDD0tMVj9k1aAStgBayAFbAChh5/B6yAFbACVsAKWIG2UMDQ0xaP2TdpBayAFbACVsAKGHr8HbACVsAKWAErYAXaQgFDT1s8Zt+kFbACVsAKWAErYOjxd8AKWIGmU+Dzzz+PMU8zzTRNN3YP2ApYgb5TwNDTd9q7ZytgBapQAPAx9FQhoC+1Am2ogKGnDR+6b9kKNKIC3XVvDD2N+BQ9JivQ2AoYehr7+Xh0VqAtFBDw6Gbt4LTFY/dNWoFeV8DQ0+uSu0MrYAWKCnQGPfl+g5C/N1bAClSrgKGnWgV9vRWwAlUpILAphreAnP/+97/RtoDH4FOV1L7YCrS9Aoaetv8KWAAr0LcKADulnJ5S0JOP1ADUt8/NvVuBZlTA0NOMT81jtgItpEBX0POf//ynpNNj4GmhL4BvxQr0ogKGnl4U211ZgVor8I9//CN9/etfT5999lmEgIAEPv/rX/9KX/3qVzu6I0zEcbknmvn073//O877+9//nr7xjW/E9ez78pe/nL70pS9FeIlrOJ9jX/nKV5L6/PTTT9N0001Xk1uiffqddtppo0/65x4Yg8ZB/+zXePJ7YFz5PXIt+9h0HhrRPvv/+c9/TqVPZzehaxVm4/p847iOsZ/j0pg+eBberIAVaBwFDD2N8yw8EivQbQX40QVC+OH95je/2fEDzw8uP75AQvFHWj/c+kF/77330iyzzBLgwzWADICQQxP7AQnAhOOCpG4PuHAB4xbo8M64GTP3BIRpHAKJ4tgFadwLgEF7jPNrX/ta/M31OiboYwj0A/yUc4ykUTHfSPvpX6AjwBIEAWverIAVaCwFDD2N9Tw8GivQbQX0Izt+/Pj4wZ933nnT9NNPHz/2ufuRux7qBHgBloAMuSpyLOTkfPLJJ2nChAlp6aWXTuwDKPSjX3Q+ujt42mHMf/nLX9Kxxx6btt9++3TwwQcn7uWVV15Jq666avRHP8WEZ8Yr+OI+5Vrxt8YH1MjVycFJ55QDk7wWUKm/BZfcN22pD4XlcnDsrjY+3wpYgdorYOipvaZu0Qr0mgL60f/d736XTjnllICDrbfeOgACWMGVkcORh2oABDkd/HDzApSAnz/84Q9p9OjR4bh861vfSjfeeGN68cUX02WXXZZmm222+HGnH4W5qr1ZxrXeeuul5ZdfPj344IPp6quvTr/97W/THXfckUaOHBmOk0JaCuFxjcb/0UcfpZtvvjk99NBD4Q4NHTo0rbHGGnHvAj+FyARAjD8PgXV2Dzno6Jw8BykPtel4HkYsB1XVaufrrYAV6J4Chp7u6eWzrUDDKUB4aocddkgjRoxIc845Z/rxj3+cbr311gAAHA3ltiikww8xToScEo4DOIDQAQcckB577LG02267pQUXXDAcmCuuuCLNOuus6eGHH45r+NGnLRyYajeFt0444YR03333JQDm2muvTSuttFKM4Wc/+1mHeyI3JQcZ9u24447h+Oy1115x7t/+9rc0++yzh2MEmLFP4MS4AR4+S4Ou7qEY1pJbxrh50QbnoB86AlLsr4U21Wrr662AFfiiAoYefyusQBMrICdi5513jrvAiXnqqafS9ddf33FXch4AAP3g5wnK2v/GG2+kZZZZJtydeeaZJyCInBicHiACkCJvhjby0FK18gEOzz77bNpss83C7XnzzTcDHnB66E8hMO4DsMihB4cH2Pve974Xx95999145/4POuigACfa4gWY8OJ6OT/lwnNydfJ8IPWPPsANIMXfjFW5T2pfwFmtRr7eCliB2ihg6KmNjm7FCvSJAoIXfuwJafGj+4Mf/CDNN998HQ4PYS5+kPPZWHIqlJgM+OCyEMaaeeaZ0wcffBCfaZewEdBw+OGHh+OjkBpAVK2joXyk7bbbLt15551p5ZVXTsstt1z6+c9/PtXMMDkuQApjloOFy/Xoo4+mgQMHBnyQB/T666+nF154IZKzAR/GmDs+tJUnT5d7cMWZW1zPGNCEDUeNvtlwkHKgLAdV5fr2cStgBWqrgKGntnq6NSvQ6wrkIRWARHk8/BB/+OGH6a233kr9+vVLc8wxR8fsJn6MNf27OIOqOBUdYKAPftyBKq6t1ewtiaVcG/qWu6PwUw4OjJVzAQ9gBvDifpVgrWRmrsUpwrEaNGhQx8wu+tPUd03BL/fAlJSs/Jwcem6//fa0yiqrpP79+0e7gjLe81ld5frwcStgBXpHAUNP7+jsXqxAjxSQw8HFAoPf/OY3adSoUWmrrbZKu+++ewDIr371q/TAAw+k73znO5HfA6BceumliVwZQAFwIcH5+OOPj/PHjRsXbspxxx0XP9rAEX/jkNDmhhtu2DGdm1yZiRMnpr/+9a/hFl155ZWJH3tggmMkQDOWXXbZJX37299Of/zjH9NNN90UeTn77bdfuB/ACc7R0Ucfnb7//e+HmzNp0qQYz9tvvx25O0OGDIk+f/SjH6UFFlgg9hGmuuCCC9KSSy6ZfvKTn0RbzDbjHn75y1+m1VZbLZKggZ6TTz45xr/ssstGbhPjQBccnwMPPDDGS74TuUr0jTavvvpq5P4wVjQ69dRTI5GaPtZdd920//77h5Y8B+7puuuui+fI+NGEkODpp5+eZphhhhiT6hYp4dqJzD362vsiK1A3BQw9dZPWDVuB6hVQzs7HH38cP8SXX355wMevf/3rREiIGVWEdPgxB17uuuuugB+mmANAw4YNSz/96U/TDTfckI444oi47oc//GH8eH/3u98NgFlnnXXSaaedliZPnhxgdNhhh0UeD04FP/jk2rz00kvpySefjNeWW26ZTjrppACSRRddtAMMaHvzzTcPEGI2GXlGtLXCCiukmWaaKSBh7bXXDpjZdddd4zqABOAA5Bg7YTXaWGKJJdIvfvGLSFK+8MIL05577hkgBhC9//77AT/AzbbbbpuOOeaYmOr+yCOPpCOPPDJmbjFe8puAJ+CF8aIVjhftAmP8zXgICwI0jJu8JQAOkON+yBU699xzI+yHTpyP1nKXaIMSAQCPChHK8cmTyKv/JrgFK2AFaqGAoacWKroNK1AnBYp5M0wlJ3F3rrnmSs8991zMrvrTn/4UTgqwsM0228QPPpDDjzaOEEnI77zzTsAH07kvvvjimArO+UxPBxhoA/AAQnCBABSAh7DWJptsEsnFQMUzzzwTyc60Nffcc8c1888/f5pxxhnDVaEtxgCU3H333dEuEAG8kWuz5pprhrOy0047heNDm+TjAEWMC4eE68lJApw22mijUJb7PuSQQ9Lee+8dQAJk4LYAJeTtbLHFFumWW24JhwfooB9AB/AB0jj/+eefTxtssEH6/e9/H5B31llnBfgsvvji6fzzzw+AA8b23XffyIc69NBDA5Qef/zxuG8ACx1xjBgDY8HdQnvCakCpnpdChnX6WrhZK2AFeqiAoaeHwvkyK9BbCgAMmmFFHgtTui+55JL0xBNPBLTgpuDi4Abh4tx7772Rv6Nigzgj/Cirfs0555wT0AM80c6KK64YgIPLwbHbbrstftyVx0PIimKBABQwgIPEcdwX3BbCUvzgE27CvQGaABbgAigj/ASIkHQMjJAQjcvEWIGN8847Lw0fPjwAhaRrYGyxxRaLWj2EoQCUP//5z2mfffaJPumL85jphRMEDHGvOF5AFKG3iy66KNoBpGjjzDPPjPEAW8AgYPX0009HorYcHSAS6CM/B5cLRwpoI1GafYAcmtM+Thl94U4tssgi4fwUK1ajlWdv9dZ/ifuxApUpYOipTCefZQX6RAEV0COfR9PEyR+hiB8/+LgP/PACKrzIx8EVwfFQ3RgSloEUKioTIiLXBegBNIAeQlqafQQkMPuLXBXgAsjCbXnttdcitAW8kDNE/wsttFBAD7kxOD3ADKAAMCgcRJ4NTg/OB04PoSdVXmb8hOJwpgAbwkNADW4MIEGOkZKyAauNN944coBwgwiDMdOLEN9RRx0VwMd4NWWcPslTQhslZjNWpuPjUgFn5O4Q5mIf+UKq/Mx13A8gCTyREE0IC424fwDx/vvvD6fqjDPO6Mh/AkzRnOeE48Pfnr3VJ/827tQKdKqAocdfDivQ4AroR1sARKgGWCBXB5gg14QEXIAFaAA4cCbyKeq4PYSDyEnBzVEiNMnMuC6DBw+OH3SSn/fYY49wZYAA8ny4Zv311498GT5vuumm4eoQytK0baa5E94CmHBEcIZwlnB8gCucJsaw+uqrB2BwHjk/FDzEgWEMhJrIn8G5WXjhhcPpAWKYfQYIATiMF5AAcliiAteJcJkWSQVMqPlD27SHK6P1t3CcCGHRJ04P+tEG4EgbeWVqkq6BLpwoHB1CeYAjU/aBN5KrgUfuj3bzaeqaFVZJxecG/+p5eFag5RQw9LTcI/UNtZIChLaAHi2+qcRmQi6AAu4CSbhLLbVUhL2AApKQBTH84HPtlClTItEZ6CCXherHAAMOCj/OZ599dsyQAkBwi3BfCE2R04LzQY4NlY4J75AcTZ/MnNJaU0APCcKqoEyICxgj8RqwwLFhphTXUvUZOCMfhuKC5NRQRBAoIpwE1ODiAFFcRyiLNsjbAbzok30kQKMB4T05KrhNtElOEm1QTVrLUTAexgAQMn60BKZwhYAe1e/RAqxoSaI3gInzg47MDgPYOIc8J8CHe9LSHAAPL8DP0NNK/4m+l1ZRwNDTKk/S99GyCmjZB8JU+kEl5ILjQj4OcAJ0EKoiCZdcFX7YNXuIawgHATU4NrgUgBGOCnk8JAPzwrnhGLkzJErj9JAEDYjQF7BErg2wQzKvQkKMBVeE83BjAC1AiVAWjg2znQj1EE7COSEMR6iJfshJIveGGWnAHflDhN5om1wbTdnHpSKsRx4QrgtJy7hNjJex0yfgQQiMvB2cJnQAWnDGOAbccN9XXXVVhPRwrYAewmwKy+HwaLFWQIj2x4wZE/V+cIIYp3KMgDASuXG0VDBRq7tzrmZztewX0zdmBZpQAUNPEz40D7l9FMhzevIlFHAz+LHHdSCnBTjAlQEE+GEHSoAefsQJ8xDy4XxggxASDhGuCeEfHBPybAAnEnSZ9QTkACVMB8dVImkYeAGCmJWFC8OsJmCG9pnuTfs4HOwDNMh74XqmzzN2oAWHh3Y5juPDWLkXppZzHQ4U0AKI4NqwASy4LfRJXhGhLfoElphhBWho5XeAClgCONCCPCY2dASo2IAv3CLGwMw0ZncxE4trFErkGAu4kkDN1HxAi2PojKN1zz33BGDhMrFpmQre2Uqt2dU+31rfqRVoXAUMPY37bDwyKxDgQuhGU6GBFfYRaqGoHzOe8mntzFQiiTlfOoEZSkACIS5mJ2nRUP3w82MO8MgZ4jw5RTwCwjgAAdPKVQEZKBCEaR/QQtiJ9jlf4wK8AB4l9+p83CBcFUJRwA/1dEhgJhGb65kan1eYJvylldXRgXvSIqo4Ldroj3tRlWSOca96V7hLS0lwLuNQZWvugbYZH/eimjxaygPoEuQAWwKdfH0ugY+O+atsBaxAYyhg6GmM5+BRWIGSCqgKs5Zk4AeaH2WAQ8s1aOkGQYvW2tKK4ppxpEU3OQ48aLFM3BktraB+OA5Y8KOvadccU36R3BP6VBhHgAZMaAFOrfHFeIEdwRCfNcsJ9wegwZ3CGSJEhrOE+yTgY3zF4n/0QRuCGc5VEjGwwVi5Ny2cCngJ9NSWrtHsNQBHhQbzhVqlAxrm+Ts58Mjx0YNU/pW/2lbACjSOAoaexnkWHokV+IIC+awg5a3wQ86PO5/ZcH04j336UVZuiX5485XJ9eOs2j98VnE9JeLyrlXD1ZdWWM9/zHMYy1cv137tow/AAtgBNLRyOv0ybVxuCiEt6geRO8RU+GKOjJbU4J7lpmg8AIhWRc+nistxAmakV+6cCYDUjjTnHPTEBcqXldCq6lqeQg/Nro7/ga1A4ytg6Gn8Z+QRtrECggPcFn6MgQQtZql1nXA02LTuEzDDxnla9VufNcWcY/m6UKWu0WwmfswFLLSjejQAjMAjD+0IHvJ8JM7TPcj9EVwQjiIB++WXX07XXHNN1AFithhJz9pUp4gxC6g4JndJhQFVa4f9crbUhu5XGhTbQpO8n/xrV2o/UIS+gsg2/pr61q1A0yhg6GmaR+WBtqMCpRJi+UGXgyJ3B7dCzo0qMQs+OEdQwg++nCJ+5LmGz1yTwwDHBFkKf+XXChjkrshZEZTlCb05XOXOkwCKsTPTijW+WNKCHB+mi7MkRO6eCJYEfcXvg6bPK+yl8JncIq2JpZXii6un81khQt0779y/9Ms1yeGrHb+bvmcr0IwKGHqa8al5zG2jAFCiH239IMtdURIvMAII4LzkRfr4oVbiL9cUwzK0JzBQ2EltC2IEQrSj/CL1p1ya/FpdL7jhHOUEKbmadhgb98VGYjAhJGZEUUdnwIABUVOIfWyCNjkqxRlScoyK+TVygYqrnzM29lHBmQ3HRq4V9y2QU3uCIbTKHS2ejaelt82/om+0RRQw9LTIg/RttKYCChHlhe4EO0o+Bipy2AEmchdC0KBcmjwHRjk8giOBDWqqT+W/6D3P11EITO6T+uD6Yn86Vw6LnJu8kJ9AQ+0pMVnAI3ijLd1nDiL59XJ+VJk6HxN/C/ryGWJycuSW5ToqXKbQWT5zK//2OYG5Nf8XfVetoYChpzWeo+/CCjSlAgrfdTZ4Jwc35WP1oK1Awypg6GnYR+OBWYHWV8DQ0/rP2HdoBRpJAUNPIz0Nj8UKWAErYAWsgBWomwKGnrpJ64atgBWwAlbACliBRlLA0NNIT8NjsQJWwApYAStgBeqmgKGnbtK6YStgBayAFbACVqCRFDD0NNLT8FisgBWwAlbACliBuilg6KmbtG7YClgBK2AFrIAVaCQFDD2N9DQ8FitgBayAFbACVqBuChh66iatG7YCVsAKWAErYAUaSQFDTyM9DY/FClgBK2AFrIAVqJsChp66SeuGrYAVsAJWwApYgUZSwNDTSE/DY7ECVsAKWAErYAXqpoChp27SumErYAWsgBWwAlagkRQw9DTS0/BYrIAVsAJWwApYgbopYOipm7Ru2ApYAStgBayAFWgkBQw9jfQ0PBYr0EsK/Otf/0rTTjtt+vzzz6NH/mb773//m6aZZprYr318/s9//pO+9KUvxX5dw/kc06Zj7NMrv538Ou1Xf2qHc9R/8V39qZ38muJY9DlvI7832uCz+tO9oQv7v/rVr8b95vfXS4/G3VgBK1BHBQw9dRTXTVuBRlXg3//+d/ygC2wEEvl7DiACAEFEKcgoAk4OHJ3pUASh7kCGxlepxsBMEZxy6OP422+/nd599900xxxzpJlmminAx5sVsAKto4Chp3Wepe/EClSkgFyOUoAhN4SG+FtQhNMDKBX3lWqj6P7kg9Kx3AlSH7zn+3PAyt0kwYveOwMwuVX5eym3iXubbrrpws0aO3Zseuqpp9LQoUPT3HPPnb7xjW9UpKlPsgJWoDkUMPQ0x3PyKK1AzRQohqgEBTlMCEDolL9vuOGGdOaZZ6b3338/ffOb3wxAUHhMIJNDiOCC8/IQEs4Jry9/+cvx+trXvpa+8pWvRDiJF3/Trl65M0P7gi/eCUX985//DBDLQ1W5g6XrFb7KQ2Jqb9VVV0377rtv+sc//pFGjRqV7rzzzrTNNtukxRdfPE0//fQ1090NWQEr0PcKGHr6/hl4BFag1xXI81voPAchjj3//PMBJW+88Ub8/fDDD8cLyGB/Hvoq5eR0lfuj8wUgAqw8h0j7cpdGcKPxAj7FvJ7c9cnzhThPUJa7V/w9fPjwdOSRRwb03Hjjjem2225L22+/fRoyZEiaYYYZev3ZuEMrYAXqp4Chp37aumUr0LAKlIIeBvvhhx8G0Nxxxx3hwtx+++1p5MiRAQx8FnDoPU+G7upmS4WqKhGnu3k7lbSpc4AmnCVcnYMPPjiA7vrrrw+3B+hZeuml04wzztidJn2uFbACDa6AoafBH5CHZwXqoUAxcZk+AJspU6akjz/+OI0ZMybyWe66665wPsjnIfxUnLlVKkemM+enJ/dRysnpbjvF5Os89AbIbb311umggw6KcBlOz6233pp23HHHtOSSSxp6uiu2z7cCDa6AoafBH5CHZwVqqUARUvJp5vw9efLk9N5776UHH3wwfvB5x/kACAhraesKdrrr6nT3/O7o0RU0AXncE9Bz2GGHpc8++2wqp8fhre4o7XOtQHMoYOhpjufkUVqBmipQTDoGDgj3vPzyywE95O/069cvHB8Se/NcnlL5PJ25KfmgCYXls8M6a4drimGt/NxaQRJjIbz17W9/Ox1yyCEBPSRs42ztsMMOEd5yTk9Nv3ZuzAr0uQKGnj5/BB6AFeh9BXLoUe9AD9O1cXuefPLJNPvss6dHHnkk3X333RHeymdrlauv0xmkdAYsOeRo2nox7yhXqRZhLzk9QM+hhx46VSKzoaf3v5Pu0Qr0hgKGnt5Q2X1YgQZToFShPtWpYcbWc889FwX6qFtz3333hdPTGfQUixAW837k3OSzp2iLaeSagaU2+JzXAtJ+9d3ZrLGeyFsKeuT0kNNjp6cnqvoaK9DYChh6Gvv5eHRWoC4KlApv4eY88MADMU39xRdfTP3790+PP/545PWQ06Np38XlK4oFC/MqzzkQqR4PbZEkTT6N6uyQJK3aO4ANoSb1mRc0zENf5ZKoywmn8BY5PXZ6yqnl41agNRQw9LTGc/RdWIFuKVAKeoAMZmu98sorAT7k9BDuIr+HYwIOdZQDjRyYvB6OzsfRYZYU5wA2AE2xqrLARmDEZ/JpPvjggzhfxQXzvovj6ZYA/3+2Wp7TQ52em266KWZvObzVXTV9vhVoDgUMPc3xnDxKK1BTBQQdeS4NTg/hnYkTJ0Zez8CBA9PTTz8dIS7Ao5iPI1DpDD5oGwcH4GFNq08++STaUTVmjuna3D3iOJ8BkllnnTVACfgpVoA29NT0K+HGrEBbKGDoaYvH7Ju0AlMrkEMPRwAY3Jwrr7wyvfbaa1GvZ6655krPPvtshLgUhtK5eW6NqiZzDDDR0hOEsL7+9a+nSZMmpfHjx0dIi8+4NvTPele4K/TLfmBHScwAGO2y6OeAAQPifAonFl2map4r4wS8NHvLTk81avpaK9AcChh6muM5eZRWoKYKlJq9Bdicf/75AToAAQtuTpgwIdwegKC4tEQ+BV3gA6zg0LA+F67OO++8E8UOmQlGe7PMMkvs58W5H330UcDMp59+2rGeF+DDNfRJiAuniOuBJdb+EnhV6/R0Bj1ahsKJzDX9yrkxK9AQChh6GuIxeBBWoHcVEMAoGRiAATzOOOOMmLnFZ2ZvvfTSS+HS4MYACTlo5NPG89AXi3T+/e9/D2CabbbZYg2r+eefP1wb3B1gh03uEQBEbSD65wWQEQojt4h32gak5plnnrgGIKrFLK5inR45PYae3v0uujcr0JsKGHp6U233ZQUaRIFSicwAx/HHHx+wAfTgzAA9wIsAJc8BKgUeWoEdtwhQ2WCDDQJ6tISFVk/PZ2QJmIAf+qFdwObNN98M4CI8BkTNPPPM4fjgDCmxuho50YBxMXuL4oQOb1Wjpq+1As2hgKGnOZ6TR2kFaqpAqURmQIOFN0lkJqQ033zzRX4PnxWOKhVaErQQfgIiCGnxWmONNdKqq64a+1TckHM1E4v3vA6PnCTNAKPPt956Kz300EPp9ddfDyAivwe3CECjzTyZursCdeb0ePZWd5X0+VageRQw9DTPs/JIrUDNFCiV04ODsv/++4e7Q9IxicxAB44LgIG70lnhQfYDSpzDzK955503XB5yeFRvh8EDOvlLy18wHhUqFPwolEbNoHvuuSeSq2kP8CEXSGGynopip6enyvk6K9C8Chh6mvfZeeRWoMcKFMNbhJ2YFv6jH/0o1t9isVGKE+LYkG+Dy8KruOV5PcAMYSgAaOjQoWmxxRbrqMejxUoJedEX7g/7GAfnC3p4V/6Qih4CNyyF8fzzz4ezQ54QY6k2xGXo6fHXxxdagaZVwNDTtI/OA7cCPVegOBOLlnB6fvCDH0Q4C+jhBQipvo7yekqFlAAZ4ISwE7lAhLaYecU+pqMTklI+D+DDC+jJE6ppH5dHQCN3CUAirwjwweEhwZpzyjk9na3zJdUc3ur598dXWoFmVcDQ06xPzuO2AhUoUFytXJfk0KNzgJ6999478ngAFcAEiAEw8iTjHCbygoFygpZccsnEi/MAGwEU4S/V4qFPQY9q8sjlUV9aigIHidAWa4ARegN6OJfj1Wx2eqpRz9dageZUwNDTnM/No7YCFSnQHejB1dl3330jvEVODxtggfvCzCbNrGJ/HtbiM/BDuImcG4CHWVbsA3iY0YXrg2MjSNK71ttSuE3JyXJ85OgQNnvmmWdiWQymvjMuHKhqNk9Zr0Y9X2sFmlMBQ09zPjeP2gpUpEBxirmApVROD4X/cHqYIo7Tw6aQFo4PoFGqvXwghLbI5aFWD20AKPl0ddwjJTLTFqDEWFSJWfs4jw0IYlYZYS2WsiCpmX3kGc2fsz4AACAASURBVAFC2nL3qbgmWGdC0S9uExWZteBovvYWU+25D29WwAq0jgKGntZ5lr4TK/AFBTpzekpNWVd4i+nh5OAIemgDpyd3VlSNWRCFMwPMUEBwiSWW6HB2aAenRwnMhLiUvCwYog0tTUE/QA5AA3BwDoDz7rvvxv4XXnghjvE348lrBRXBh3bz2WZFcQQ91Ok57LDDXKfH/z9WoA0UMPS0wUP2LbavApVAD+doiQfCWxQnBE60jhZwgNOjmVlyZeTQ5HAxaNCgtNxyywX04M6wMduKsBcQAwCx0TZ9ssnJEcTQLvtwinjRNzD06quvRoiLjbEQjmPTzLA8T6kYfiv1DTD0tO//he+8fRUw9LTvs/edt7ECudOjdbOACNXp0ZRyQkm4ODn0yN3JXRb9TUHDFVdcMaCJ5GMcHiopAzi4PqyaTp6PHB/ghVpAuDn0Qy4RfSuPiPO0FhfAQ74RIMT4aV+rv+fhsXKztvTYO4OeW265Je24447Ja2+18T+Ib71lFTD0tOyj9Y1Zgf8pUHR8FPYBLnBd2FSckLwZhbe0YjrQg3OjdvLwFtcCN7g5QA15PSQy48CwD7gAqAAooAbHh1wf9tMnbdIPAMQ+ARFuT57grMVLOR/wIceH2Vy4QLoHAVnuPnX2PaBPxl0Mbxl6/J9jBVpXAUNP6z5b35kV6FCgFPQUqyvL6dHsLYBDtXAAEoWr8jo9ghIqMDNrC4gBVsjtIcSFq0OO0BtvvBEwpCUpVKmZ8ymCCLSQQP3kk09GJWigiCRqQAcIWnDBBWMsOEaEyMjxoc0nnngigKoIPV3l8kiUUtBz8803p5EjR9rp8f+OFWhRBQw9LfpgfVtWIFegCD35OlfADBABpPzsZz+L3BnNWsJF4VrybZRzk4e3VDWZUNAqq6wS7guhqn79+nWErIAZ4IVzaJeQFHk+vJM/BOAAQfTz4IMPpjnnnDNgCVeIsQFKABNt6G/apEIzK8IzruJU+Dz01pXTgxuF03P44YeHY2To8f+NFWhtBQw9rf18fXdWoKQCClsBC4SzRo0alYYPH55+8YtfRN4McMI5mqYOWCjcJFcFsJDTs8gii6QVVlihY5YW1wNShMWAF4WuCCcROgN62B5//PHI+VlggQU6cncIXdE37/ShsBbX8TcgxDXkAo0dOzb60CKmlcBO7vQAPVtttVXct6HH/yxWoPUVMPS0/jP2Hba5AkUQ0CrmSmAGci655JI0bNiwdMEFF0RFZgCDcBIhJiAH6AE2BDl5LRzOIUTF9YS5cHu4njCVqi5rKrrCWkANbg45OZxLOAwwwslRIrNmbQl0cIRwkcaNGxduEFBFsULATNBTaRIzXwm5VNTpsdPT5v8kvv22UcDQ0zaP2jfargoUCwoKeqQHMHPggQcG1AAQWt5B52n2FLkzeeKzcnsAGkJj6667buTesMo67g5ggiNDe5yjmVmEphgToIR7RLskPmvGGABD0UJAS1PpaVNT2MeMGRP7aYeXagR1x+UR9NAO0JPX6XEic7v+p/i+20EBQ087PGXfY1srUKpWT+7YABHHHHNMGj9+fICK8mMQTWCjgoASMq+DgyNEcjErq88///wBMrgyWn5Ca24BJ0wzx8Eh/AUEaV0vPvPCGdKK7gAJY8F5wj0CegAoQIeNfJ4333wzxqjZZN11eugjz+mhIrOhp63/XXzzLa6AoafFH7Bvzwp0NnMLQABYdtlll5g1pXBXPvOp1CyoYuE/5d+Q0zN48OBoB6AhbAX8EMbCuWGZC9wkrienh3dgSnlDuEJcp6UptOApLg/X4gQBREAU++6///7YD7hUuvRE/m2QQwT0KKfH0OP/FyvQ2goYelr7+frurMBU62UhhyoX444AERTiwzUptxWXnsiBCOeIKeurrbZatM9nYIe6PTg0WkaCY0AL0MPfhLY4l2ntwMvCCy8cw6AvrbHFu/KJcIM47957743p6srLKYbw5FJ1NXUd6CnO3jL0lPsW+LgVaG4FDD3N/fw8eitQVoHOnB7AApdl9913D4AodV7eeF6fJw99AR64MwMHDgzoGTBgQMAUTg+5PmyEvHButICpEpoJdyk8perNnIOrQx6QcojI7wF+aJNp7g888EC4PNxD7vII6ipZhsJOT9mvjk+wAi2ngKGn5R6pb8gKlFYghxo5JADGrrvuGrOgVPwvv1pOSWermAsytIgoy1CsvPLKEdYChHB58pwe+lM4itwe2lUYDNcFkAF2lM+jfnGENH2dsBawpDW3imBWasylFDH0+D/FCrSfAoae9nvmvuM2VaAz6Nltt90ip0cLiHYWEio6KkVXRdCE2zNkyJCAHjZcGzY+4+YAQgAL/fG3ZmspgVlhJ7lJQJBygSheqFBcXoVZj7Q7icyGnjb9R/Btt7UChp62fvy++XZVQE4P4S1BT6UOSWeaqc2llloqrbrqqgE4AiP6IcTFO85OHuoCVARB5OwAQlrhXcnOJDwDVaNHj46K0QIitZ9/zmGsXE4PwEVxwiOOOCLGduONN6Zbb7017bDDDl5wtF3/OXzfLa2AoaelH69vzgqUVqBW0FNchwvIYNo7bg+1d/isWVgUQcSxAXoEI7g7HAdocIQWXXTRmOqeuz4ADxuVox999NEIf+Wrqvf0GZdyeoCe2267zdDTU1F9nRVocAUMPQ3+gDw8K1APBWoFPcXV1vPp60sssUQkIjMNnY1aO+Tm8Jnp6VrQVPDBbC+AiM+ADeEwgEdhMoBnwoQJNQEexmPoqcc3y21agcZWwNDT2M/Ho7MCdVGgVtBTKqwETODyrL766lFwEFeGWVwAEiEuXB2trwXQENrC7QGGcIAAHmZrcYzzNbuLdbaY2q56Qgpj9VQgQY/CW/Rrp6enavo6K9AcChh6muM5eZRWoKYKdAU9PekoTyBW6IqZXMsuu2wADS+cHHJo6JuZW0ANoSzCWqrLwzFCYDhCKlyI+8M5jz32WEc1ZsFWVzk75e7D0FNOIR+3Aq2ngKGn9Z6p78gKlFWg1k5PMQlaM7BYPZ0wF9BCSAuHB0cHyAF6lMRMDg+Qg8NDGAzwEZRwLc4Ri5NSTwhgqsWm9rfccst05JFHhsOUOz0kZANq3qyAFWgdBQw9rfMsfSdWoGIFagU9Sigurr7OQIAKXBqmr1OZWeCDu6PwFudoOYwPP/ww1tICfhTC0urpa6+9dpx35plnxkrrmuYux4f3HLzyz52JUnR6irO3DD0Vf518ohVoGgUMPU3zqDxQK1A7BcpBj3oqFz4qVbRQIKI+CHOxvIQqLQNCKlDIObw0pR23BRdI093J95l33nnTtttuG1WYWSOL81nGgmtoU/V6qoUe+mYZCk9Zr933zC1ZgUZTwNDTaE/E47ECvaCAlncAGqjTQ0VmuS5FkOnMNekKeHJYIjS14oorBqAQ0gJWCGPl1ZlpCxBS/g9joQ1gifATS1scfvjh6W9/+1tAT79+/SI5mkRnnVtKts7uRe4SwKTwFuMS9Gy//fbhUGkZjV54JO7CCliBXlDA0NMLIrsLK9BoCqj6MuAxYsSIjorMcmm6W6gQeNBCpgIN+gBkWIgU6CFXB5eHnB4AQ2EshciY1cV41Pdiiy2W1llnnTRo0KA0ZsyYdNBBByVq/bCsBRtAQpiMHB8tg1Ecf1f3I/ArBT0uTtho31iPxwrURgFDT210dCtWoKkUyMNbXUGPoEE3Vwx35UtTFFc65zNT1ocOHZqGDRsWSciADqEpgAVXR44P5wI9HAeUmPW1wgorBNQw1pNPPjldcskl8TfX0S9/KykagCk6Uvmio8UFSOX00NcWW2wRiczK6XFxwqb6KnuwVqBbChh6uiWXT7YCraGAnB5AQ8tQCBy6s35VrkZeqFCLgRLOojrzgQcemFg36+mnnw6QUTKzYIfxkFPD/jXWWCMttNBC4fjg6jBV/YADDojV1bWOl8YoCAOiOEZ/yhPKnafiumEckwY4PUcdddQXZm8tvfTSDm+1xtfdd2EFOhQw9PjLYAXaUAGFdoCe3XffPVyYctBTyi3JHSAdlxNDrR1CWptttln69a9/HbOuyMkBbuTgEO4ClghrkfAMIDFNXJWdGd+xxx6bLr/88o7p7fSZzxbTshS0SXtax0ugQxvFjWPKYcrX3nIicxv+M/iW20oBQ09bPW7frBX4PwUEPTgje+yxR3r88cc7nI88TJSvraXwVakQF+Ci6eVaN+v999+PcNXGG2+cTjzxxICR559/PtbP0orswAvuzkorrRRJy3JraI+/77///sjlmTx5ckdYS/0LWnhX/hBjV+0f+qMNQRB95mNXiC+vyGzo8X+IFWhtBQw9rf18fXdWoKQCOfTg9OTQU0l4SzAEUMipAXDy3BqACreHFddxegYOHBjHcZVYTgIgoX4PxQvJ81GbwAjHuBbgGTVqVIBLniyt0JTCYrhLmgafh7I0K4wwGS+gRyGwYnFCcnpuuOEGLzjq/xkr0MIKGHpa+OH61qxAZwrI5ZDTQ95MqQKDpa4XgAAUgA4vuSiqr0NbOD5UVqYqM0UFmY111VVXRV7PpptuGiEuoGf++ecPGOIa2gZeaO8Pf/hDOvvss6ea2q48HblVeagLKNJMMLlS+sy76v/I/dGsL+X0MF6gx3V6/H9jBVpXAUNP6z5b35kV6FSBrqCns4uAEbk6wBKQQD6NYEUhLgEJzgnH+/fvn37605/G1PO777473oEdhbCYzk4dHtXbob3Ro0en008/PY0bNy7CWnkBQoGP3B4+y7kqQk6pe6EtgEsuEDlHRxxxRIxV4a0dd9wxptp7GQr/E1mB1lLA0NNaz9N3YwUqUiCfvbXXXnvFDClARiEkNQJQ4L5oijdgoFo6SiDGOVE+j0JLqr6spGVWXKegILOyZppppkS+DzDE3wAPLpDW4yLv584770yXXnppnKf+8/o/xZpAWq09hx65O/lUerUhiGLcOD3HHHNMx5R1Oz0VfYV8khVoSgUMPU352DxoK9AzBQQAOfT84Ac/SA8//HDku+T5MJxDHozyZggHKQylsBLHcE0ES3yWYwOs4PZwnFlZvC+44IJpkUUWiZAYLgpJzExFJ5EZIGJRUT7fcsst6brrroubVNu0pynuSkjWPtqTc5Tfg+BGauVQpPwjEpmPO+64gLk8vOWKzD37jvkqK9DIChh6GvnpeGxWoE4KFKFHM6roTmCACwK0ADua9q0ZU6pzozwg3B4AIw8z0RY5PdTQ2WabbaJQIQnM1OEhcRmXh2nsd9xxR1Rsxg164YUXIsz0m9/8JnJ/gC7Go3Cc8n0ELHKdGB/tl4Ic3VMuJe0I4ICeE044oQN6SJxmGQovOFqnL5+btQJ9qIChpw/Fd9dWoK8UyHN6CG8BPXJolLtDtWSgh1cRJgQStMNxIIjcG8GPjrNy+swzz5z23HPPyOUZO3ZsWn755aMmD+cDOYSycIC+9a1vBXiQz3PqqacGaHGOkqQFY+qTdbeUR6TZWTqnqKuSnPMp6wKnrbfeOmaXFVdZd3HCvvp2ul8rUD8FDD3109YtW4GGVSCHHsJbyulhwISh3n333Q7YERwAH50VKMydGKBJ0ENOziyzzJL23nvvcHImTpwYS0eQxwO04Oaw7MO6664bRQy59tBDD0233357jIPPhK4AEpwcoAjnSRWf6QfgEdTkq7cX6wnl4MM9kQfEtUAPTo+hp2G/rh6YFaiZAoaemknphqxA8yig8BY//kAPDozCPYDAW2+91VFAMM/jye9QUJHPrhL8yHEBeoCX/fffP+2yyy5RnJAZWfPOO2/CBSJpGPhgmYp55pkn4GufffaJY7QL5Kh9rcvF+YTAgBhVdFbScu4GaXx653yF4BSW09pbJ510UscyFEpkdk5P83yfPVIrUKkChp5KlfJ5VqAFFCiVyIwLQyIzTo7ckHfeeSdgBEcF6FFOj8Jc+SwooEQQIYdH08HJ6eHaH/7wh+nggw8OuAIqlllmmQAalqXAAdp5552jn1/96lfp/PPPj5lejJWkZmBp8ODB6fe//30HDOH2yKlR3o/GzhgYT3GGV178MA+DDR8+PBY01ZR1nKfvfve7ydDTAl9434IVKChg6PFXwgq0oQJyZAQkjzzySIerwj4SjAVBqoPDez41XUUKBURa7gH4UO0eQlhsuDdUfr7vvvtiPS6WnMDNoW4PK6qTOPzcc8/FOa+++mrHtHZCYxQopMAhbXA9zpFmbQFKudOUg02pZTM0+0vVmRkb0EPiNOEt6vQYetrwH8K33DYKGHra5lH7Rq3A/xTIc3rk9OCckIiMA4PTA1DwmXPl5Mj5yasyC47ksKgXAAmwAVIAls033zyWuyAkRU4PoS9gi0Rnjp977rlRL4ecH+AF8Npuu+3SIYccEuOggCAVnRkXM7/YCHkpxFWsMZS7T5ptxlhVkVlhry222CIpvOW1t/xfYgVaWwFDT2s/X9+dFSipQNHpUXgL14RZWwCH6vRomrqmjtOgEonl6uTv6pB9QA+Qsdtuu0XC8MsvvxzODKADXI0ZMyYAhxAWuUUkMANEABj9AjqADxsJzhdddFFcD+gQ4gKs8kRmzhPMKMSVF0zkmFZiVzHGHHpuvPHGCL9Rkdmzt/zPYwVaTwFDT+s9U9+RFSirQA49SmTGBQFmyMNhsU+gA9eF/ToGQAALbFrLSnk+ajOHHhU0BCyo1cM5gApFCXFpcHpoEzeIMBZ5NUAM/TEGwl5Md3/zzTfTkUceGUnQuDwAE+Eo/tZsMQFPDj0aiyAqn1avqfCMTTk9hp6yXx2fYAWaWgFDT1M/Pg/eCvRMgVJT1jVTCuhRjR5gRDk9qt+jxGbNhgJS2BROYj9Awfm0yYuV1nFP5p577oAp2p0yZUrU6cFVwl2ZNGnSVKupAzVAFzV8mE1Grg+uEdcDR1R0VvKy3JxSdXgYG2MQxGlZC9UlIux2yimndExZpxq0nZ6efa98lRVodAUMPY3+hDw+K1AHBXKnp7j2FsCDQwP8KBRUTFZWjgzQUQp6NCUehwVHZ+jQoQESc845Z8AH7U6ePDkqNDONnVlcbAqbCV64nsRnPmtRUmAI+CmGtXLo4m+NWdCTh7bYp/pDrPh+2mmndczeMvTU4QvnJq1Agyhg6GmQB+FhWIHeVKAY3tIyFOwHUvQCQggJCUKKoSQcFiU7a/wKd3ENDgttrbLKKmnXXXcNcKEPrnnttdfC3WEZCvpXAnMxJ0cOFPtpi2tV+VmzteQ0qV4PQCMnRy4PkKQEbOUgcR2VoH/729+G06O1t+z09Oa30X1Zgd5TwNDTe1q7JyvQMArk4S1q6Kg4Ie4IYKGlHpRjo7o7OWTILRFoyKXJc3u4nvaYlg5IMPWcfB4AA4cHt+eKK66IhGc5RgIYvQuCuEbJ1fQlAFM9nhy6VFCRY1zHfdGvQnJcq1lpG220UTrzzDM71t7C6dlhhx1cp6dhvq0eiBWonQKGntpp6ZasQNMooBo2hI8EPQIEIIWNY4S62JTbIxdH0KB22K86PUpWBoYADsCHujzf+9730hJLLBHJx7g8EyZMiMRknB4tH6EZYsVkZMZBH1rRPS9EmFdezpfJYBxKeGa/oIe+tHAp12644Ybh9ABGOD3U6QF6PHurab7OHqgVqFgBQ0/FUvlEK9A6CuTQQ04P9XP40VcOjpKVye1hI8SVg4mUUDtKDpbrkkMJLs4cc8yR6IfFRmmbPJ2nnnoq/fWvf42/VSxQy0Tk0CPwErTQd74AatHpEThxL4AP0EU4LK/nwzlyg9Zff/2AHrbrr7/e0NM6X3PfiRX4ggKGHn8prEAbKtAV9AA6AJDye4ADrWKu0FUxaThfAFTnqHozVZlnnXXWmHoO9Kh9Zmz9+c9/jraBEhU5VNgJMMGp4XryfXB5tJVaY0v78kKEgA9uE8Ck6wVkgh4WOyWRmXtgyvrIkSMd3mrD/wnfcnsoYOhpj+fsu7QCUylQhB4W+pS7g7MipwWXRpWaAY+iy5JXa1a+TF6oEBAhXDbDDDPEelZrrrlmtM3MsHPOOScWGKVQIZuKCWrmF++MBZdJ62vl0JNfo7wi9tG+XCugiXaY3i43Si6RZncxJqasA0Y4PcAY9YG89pb/aaxA6ylg6Gm9Z+o7sgJlFRD0AAUUJxT0KLwl6MFlwSkBGPJ8mrwgoeBDeT0CDwGSigCSMExeDwAzevTocFc0fV3wlIe1ACP61ayu/KZUlyd3nJTYTJtyeFRUkTbk8Og8jWuNNdaIZSjINRL0OJG57FfIJ1iBplTA0NOUj82DtgLVKZBDj3J6lPiLM6MQEcDDZ0AB6MF1EcwUixFqKno+wwvQoA1CWhtssEH68Y9/HPBx3nnnpauvvjrNNtts8Vn9CaAoWEgOjhyefFV03bmcIT7nTk/xPnBwGLfOyYGNfldbbbV04oknRggO6HGdnuq+W77aCjSyAoaeRn46HpsVqJMCnUGPAEUQgmOildIVIhKYABeasaX8GOCI/BxtgAYhKpKJ11577XTAAQek8ePHRziJ6epaOFTre9Emy0/QP/0JoIrhK41BBQaLlZnpTwnQrNQuaFIITtfTz0orrRTQM/vss6frrrsuEpldp6dOXzw3awX6WAFDTx8/AHdvBfpCgTynhwRjwlsARx7eUlVjwkz8Te6NChUqHyafRQUw8RmHJt9oE+dm5ZVXTgcddFBiJfMLLrgg9evXLxwkOUZco2rQHNMYBT550UOOATZAD2NSvg5tcEwVpdlPW9o0A43PAqYVV1wxoGfgwIEBPaNGjfKU9b74UrpPK9ALChh6ekFkd2EF+koBgUOxf37wAQCAZI899ogp60Xo4Rrg5v333+9wXjTLimOCECUua4q4Kh+rT9p99913o1YP4a1rrrkm3XnnnTGNXRvjAXjoj6Rn5exwPHd7BDVaf4t3LUnBMXKU5PJouQpgjfNU0BBIUtI2bVMtmgVH55prLjs9ffVFdb9WoJcUMPT0ktDuxgo0igJ5XRt+/IGeJ554IkAgr9MjN4QZXIALMALQ5Lk8nKMkZIW4tJK5YIXjhMj69+8fgMHK6oAUycUKo5E3BPRwjhYsBWA4DpxpSnwOQ8oF4h3wkdsjh4qxsV8LpWrpCp0vl2jYsGGhAeE0TVknvLXkkkt2hN8a5dl5HFbAClSngKGnOv18tRVoSgUELryPGDEioKczp0fQA6QIevKwVi6Awl4kPefVkXFfOEayMDCj3BqgBuAhj0dJzSouyHmAChClRGSBC+1rMVT+Bsh4TT/99JFwreO8a+aZavXQN+cqOZsq0SpWyHR1Fj91Tk9Tfq09aCtQVgFDT1mJfIIVaF4FOgtvASD86ON27LbbbhHeYitOWec8XBpNLdfsLc7Nk4KlEOcrdKbFPTmmkBPQQrhJjg3uDjlDJBvTtqaYC1Q4H3ABZjSTC3jhMy8tTcExzuMYL4BIs79wcNjH/QJugh0tpqqp+EAW+TxAj6esN+933iO3Al0pYOjx98MKtLAC5aAHyGD1c9bAEvSQBCwniOOACSBTnLJedHvk8tAO/QIxeSFAVXZWnRwg44033giHBxhRYrHCVKrUTBtyaTQ7DBhiH+cIfLiOftmvsBZjoG0VOOQYG7PGAC2OsQgqbQB8gh47PS38T+Fba2sFDD1t/fh98+2iQA4/yqPBbQFUcHpYB0vhLUGPlpPA6QEIgB5gQvs7gx72y+0BNlRPR9PKBRhvvvlmAAqzqzhfhQkFS5wnV0bhKOULaS2t3BHSuHB2cHm4P42Z6xT+ol2dw3ESrGmHeyS8Ra0eQ0+7/Gf4PttNAUNPuz1x329bKtAZ9PBDj9Pz9NNPhy64Lzn0sI/P7Fe4SMnFHMunm2u9LgksaFEtH/bzN4CDw8Pf1MYR7CjkxWccHCAFOMGNyd0agIcX5wNFWqxUbg796m/BEucxfuX6EGJTOIyp6hznHqnRY+hpy38R33SbKGDoaZMH7du0Ago7yeHRlPWddtqpA3qU08N0b4BGM7oAGuXX0E4OKHzWkg5SWcnI9CHnBsgBLFhVnePM1BK8cB25PSQ0a1x77713YmzAiao9K69Ha2txnWZnqW85WUqC1mfV89F48pldgBL3THgL6HFOj/9frEBrKmDoac3n6ruyAiUVkKuihGEg5/vf/3567rnnAh7YD3wIkAQ0ysfRNPFi42o338++vJYPnzUTTFWSdT5QQ6gLZ4eNkBo1fYCefFmLSh9rqVymUmPMIc1OT6Xq+jwr0LwKGHqa99l55FagIgVyAFDei8JS/NCzJMSUKVOmqnWjEFE+QyuviJy7KnJ+BEqq1yOnSP0LmPJV0zkGaOGysKr5WmutFZDDtUpCrugmOzmpCDrFQodyrHhHizynx6usV6O8r7UCjamAoacxn4tHZQVqrkAOP4BJXtyvFBgJYopOS2czwjRg3CMAQtPXBViaeaWKzTmQ5OGyvL5PtSKUcneK96PP+ZR1EpmXWWaZcJ+8WQEr0DoKGHpa51n6TqxASQWKScyllngATIouSLVy5sDB3wp35dChsXUWHsvPLV7Xk/GVAji1A/SwLtjIkSMj5EdFZhKhvVkBK9A6Chh6WudZ+k6sQKcKFN0ZwkkUDKQaMs4MG0CQOy6d5e/knQiWupN3U5ytVaqfcm5SrR+1wmysCcbiq9/+9rfTsssua+iptdBuzwr0sQKGnj5+AO7eCvS2AvzAv/766+n+++9P9957b5o0aVLM0srzW3oypiKoFD/nDpPaz/ssrunFOV0lH1c6xqJblLepPjVWnJ3FF188rbfeevHOVHlvVsAKtI4Chp7WeZa+EytQsQJMG6cgIa4GK6Dn9XaKTkwOKDmIlIKYigdQOJE+yfnJx9HTtrp7Xe5ukcMzePDgSKqee+65DT3dFdPnW4EGV8DQ0+APyMOzAtUqUCpURFjrvffei5o5Ws282n4qvb5U0nJ+bS0TmcuNSTPFSz4imwAAIABJREFUqCGkafwULmRhVNb2ytcaK9eWj1sBK9D4Chh6Gv8ZeYRWoOYKaMkJrZdVizBSTwcp8OgqL6icq9TV8Ura1/2r0CHvxaKHxfvr7byjnurr66yAFfifAoYefxusgBVoKAU6g4me7q8ETkqdk88s6+60/YYS1IOxAlagQwFDj78MVsAKNIQClcBJd92WUtP1u9sG51fSTkOI6EFYASvQpQKGHn9BrECLK5AnJvfkB7/e8hSBgv46q+VTKgTWE1gqgkx+j6UAp+j69LTPemvp9q2AFehaAUOPvyFWoI0VaJQf765CSXo8lZxTyaOsBGo6g6BPPvkkPfnkk+nhhx9OLIjqzQpYgeZSwNDTXM/Lo7UCbaFAVzCWw49coUrhrZI8nc7aYqbbmmuuGaGuW265Jc0zzzxt8Sx8k1aglRQw9LTS0/S9WIEmVqAIG12BjBZO7ex2K4Gm7kr1zDPPhLtzxx131KRoYnf79/lWwApUr4Chp3oN3YIVsAJVKpBDysSJE9PHH3+cZptttnix4bLwonaOHBZd8+CDD6bnnnsulo7QufPOO+8XRlQEob/85S+RO7TFFltE22z01xUwXXvttbE0xbrrrlvlHftyK2AF+kIBQ09fqO4+rUAdFOjulO5aD6HSEFNX/f71r38NCNl9993T3XffnS688MKAjK222iqWhcBtOfjgg2NBUG2Ay9prr53OOOOMdMEFF6Qlllgi7bTTTiW70RipRv2jH/0oXBvydDbddNO4nj68WQEr0LoKGHpa99n6ztpIgXJJvuWApNTxSvJfkLir2WF6BJWGmxZddNEAGpaAIGH4/fffjyaokrzUUkulV155JV1yySXp6aef7pjhdeaZZ6Z99tknrbPOOmnBBRdMp556appuuummmgGmcWr2FxWp99tvvwArNq4ndJVXg+5sLbJyWrbR1863agWaTgFDT9M9Mg/YCvxPgVLAMXr06PTCCy+krbfeOtaOAhQI2wACY8aMCbcEuFh55ZVjlfWrrroqLbLIImmllVZKr776aizBAHDkIaM///nPcZzrPv3003TrrbemDz74IM0111yR1DvjjDOm9ddfPz377LMRZsI9YR0rwkb0zThwVwCJ+eabr+SaVlwzatSoWB4D6Bk5cmSaaaaZ0qGHHpoU8howYEDq379/CMDY83H86le/SoccckhaZZVV0tVXXx1jZcycN2XKlLiO/QsvvHCcQ5vs4xghM1wmcoW23HLLaB+dFltssfhb/XMfjN+bFbACzamAoac5n5tHbQVKKgAEsXzCiBEj0m677RZgQ6joJz/5ScDHiSeemDbccMNwNe6555500003BeCwn2v32GOPcEAIEXHd6quvHufJ9TjvvPMCpnBUdt555wgnXXfddWns2LEBOboGgMB5efzxx9Ouu+4a7QMzK6ywQrg3tJuHqLgZ2l1ggQXSLrvsMlW7p5xySrr44ovTZpttFm3g+hx11FHpe9/7XlpuueUCUhjHhAkTAmouuuiiWD2esXJPuEK0scYaa3TsBwwBH97PP//8uGfcHu6T++FedM/k/hBe4960SVt/Da2AFWguBQw9zfW8PFor8AUFimEoclP48Qc2AANAZt999w2QYeP8PffcM0AI5wdg4EedH30BErkutLHQQgul8ePHR74LYSPggHM333zzaOvII48MeAFCuAZAWH755QMcBg4cGK7Kdtttl15//fWAiD/84Q9pvfXWC/cm33CBcIgAG7Yjjjgi8nKOPvroqInDtYSigB6ghg2QwW0CouiDdrk3nK1f/vKXU0EPYz/ssMPSscceG/sPOOCAGCNjf+mll9Jpp50W98K+a665JnJ7pp122nB+cJ+uuOKK6BMtGLsTmf2PaAWaUwFDT3M+N4/aCkylQLF2Dc4I+wAJwOeHP/zhVD/UcnQ4h1wZnCF+zIEFwIYffeAC8LjtttsCYAQOzIwicZgNYAIkAChCQboGSAIWgCCARgnChJpwURSW000QPirVrsai+8MNAoQAuAMPPDCtttpqaejQoWmvvfYKWFG7hNUIhcnpYeznnHNOwJNehOUIyQF65557bgxFuuCKcf1bb70VDplAizAgzpDO99fQCliB5lLA0NNcz8ujtQKdOj1ycfhR50easBXOhTZABDeETY7OI488ksaNG5dOOOGEgAH96At6gJrbb789QkSAAz/2AE+/fv3CaSEXJneS6JewF+7Jo48+GqEnQQ/AQ24Q4SsclOJGOGyWWWaJdgcNGhRulKCHc5kufvrpp3fMsqJfQAmoY+Nv2iW0xnk4T4yVdoEqxg4E4eD87Gc/i5AbeT8UHMyhh3b+9Kc/RU4TkEOo7IYbbojrcLEYH26RNytgBZpPAUNP8z0zj9gKlFQgd3v40calIdSDE0NYBhgBEHK4IbxF8jIhK7bDDz88HXPMMR1Oz4cffhj5PyT1CnpwcC6//PKOH37gI3d6/vjHPwZwADnU1QGqcGaKuTbFm1AYSY6MAAwHif4Jv3GPzNZiH1CkDWhRDg5AN2TIkJiSzv2Tw0Q+j8CG8wA5gIi2yDvKoQetrr/++nCkNBUe4AKollxyyXTjjTfa6fH/oBVoUgUMPU364DxsK9CVAjgzH330USQy58X7mH0EONx5553xA85MLAAln6q9zTbbxOwq2mDD9SHMA7yQy0Lo6IknnugIlwErSy+9dISBuIb2lT+UH8tnijGu4swzZlEBIMqXya9lHDg4bMOHD49rgTXuY6211gqXB6giRwdXh/2avcVnZrPRLtcR+pM7VOpeyEPCwQJ02KgbBESqCjTuz4orrviFKfH+RloBK9D4Chh6Gv8ZeYRWoGoFyhUurFXtme7U9inWxOEmK63nU+7comDl7j8/v5wW5Y5X/bDcgBWwAnVTwNBTN2ndsBXoHQWKP8Ld/VHuClQ6g4tK4aacAuX6LnV90SEq14eOd6VTJZr1ZKyVjs3nWQEr0DsKGHp6R2f3YgXqrkB3YKCSH/nOBtwd16QzaMmrHVcLbT0Rtpr770l/vsYKWIHGUMDQ0xjPwaOwAr2uQBGSchDo7O9KBtmdEFVXYMWxzpaC6C6QdWfcpRwduzyVKOhzrEDjK2Doafxn5BFagS4VKP4gV+LE9ARMKvnh76pvQYxupjOHpxRw9bYzU6q/vnCk/NW3AlagtgoYemqrp1uzAr2qQCUg0h1XpLP2unI/cohhajkVlFkZnanizALLt+6Mt1IwKwdPlQBTJaDYqw/WnVkBK1AXBQw9dZHVjVqBvlegHDTkI9RMqkpHXQo0mELO1HFq/jB1nVo6VEkubpWATyWg0h2YqsSl6WmflWrm86yAFeh7BQw9ff8MPAIr0DQKdAUG1OF5+eWX414o/gfwUAWaOj/dBYq+EKQZxtgXurhPK9BKChh6Wulp+l6sQA8UKFWg77XXXkszzTRT2mCDDSJEpQKHc801V6zDBSBQgJACgiwmqkKAtEXFYpZsGDx4cPr444+jKCAFECkSmLepc3GZWCOMNlnkVBtFAClimG84SITP2DbeeOPUv3//+JtrVayQth544IEomMgq8vlq7iqQyPkaowoldjdpugdS+xIrYAX6WAFDTx8/AHdvBfpagXxdLZwZAIXFPFl7irW3eBG2YgNEWKtq9dVXTzPOOGNUKv75z38eYMECnix18cYbb6QddtghqhoPGzYsqiPfc889sd7XVVddFauis+wDoHT88cdHKIzV02eeeeY0duzYqLjMBrwoJwhI0VIULJUBQB133HFx/nTTTdextIaW22AJjgsvvDCW4uBagZGuUVXnvA89B53f3ZBfXz9H928FrEB5BQw95TXyGVagZRXgB/7ZZ5+NRTQBEWCCdbSAEDYAiPWrWCSUkBXQwxIOc889dzgtbLgtWhx00qRJ4Qp98MEHsdgpsHPffffFwqOjR48O50aOCrBD6EvQtd1228Xf9IkLAyDlG8dYZZ0V41lXS4umagV3xskq8e+8804scooTRYiN5SMEMDhTtAOIsS/vQ8tM5PBj8GnZr75vrE0VMPS06YP3bVsBKQAgnHbaaQE9uCmHHnpowAKhIBbdBIyAIVwd3BhmZrFp8VKOC3pYtZ3POD9aMJRwFAuXsmAom6BH/Qt6tNBoqXPYx9gOO+ywCIHlfeY5Q7g7ABrj10rrcm7k9ghk8nEUk6ud3+P/DyvQmgoYelrzufqurEBFCihsxIwr3BPCUYR8WFmdF46LoEGLbgoa8lwZrbTOqu1sRejhmh133DGApzPoAboArSOPPDKdeOKJHf2WgjP2Cark9LCPRUcJabFAKu0BSTn0cM4nn3ySjj766PTrX/96qmMGnYq+Mj7JCjS1Aoaepn58HrwVqF4BwkK77rprJCSPHDmy42/CXjmgsOo44COAYfVxbQKQ559/Ps7ZfPPNI+eGPB9CSQAFMFJ0cRReO/nkk9N5550XjhJ5QYTJ6D/f8tyj3Okh54jPgBJ9//GPf4wE64ceeiitssoqcYwcJTZAhz4Yy+TJk8M94r4OOuigL/RnCKr+u+UWrECjKWDoabQn4vFYgT5QABAgIXi22WaLHB7CWrPOOmtAQe6kAB6auZUPk+vJ7aENZlHhpnD9gAEDErO02GibTbk8up5zycMh8ZktH0veBy7QlClTpjqPPpkhhiNFfxz/9NNP06BBg+KdKfSMn/2MW2PI+1C7XJNDnvN5+uCL6C6tQJ0VMPTUWWA3bwWsgBWwAlbACjSGAoaexngOHoUVsAJWwApYAStQZwUMPXUW2M1bAStgBayAFbACjaGAoacxnoNHYQWsgBWwAlbACtRZAUNPnQV281bAClgBK2AFrEBjKGDoaYzn4FFYAStgBayAFbACdVbA0FNngd28FbACVsAKWAEr0BgKGHoa4zl4FFbAClgBK2AFrECdFTD01FlgN28FrEBzKFCuAnO5481xlx6lFWhvBQw97f38ffdWoO0VqARm8nMqOb/tRbUAVqBBFTD0NOiD8bCsgBXoWwWKcGPw6dvn4d6tQC0UMPTUQkW3YQWsQMso0BXstMxN+kasQJsqYOhp0wfv27YCVqBrBcrBj8Nc/gZZgeZTwNDTfM/MI7YCVqAOCnQnfGXgqcMDcJNWoBcUMPT0gsjuwgpYgeZRoCugMew0z3P0SK1AKQUMPf5eWAEr0PYKCGb++9//pmmnnTbx+e23306fffZZGjRoUNvrYwGsQKsoYOhplSfp+7ACPVCAH/lpppkmXmz60S/u70HTTXMJgMOGBvqbz6+88kr64IMP0pAhQ5rmXjxQK2AFulbA0ONviBVoYwX0I5+HbQRA7RLK0X3mwMPfTz31VHrnnXfSWmut1QGFfFXaRZc2/rfwrbewAoaeFn64vjUrUE4BOTr//ve/O37M2wl6io4WQPOlL30pIOe+++5Lr7/+etpuu+3KyejjVsAKNIkChp4meVAephWohwL8yE+ZMiXdfvvtHaEt9SP4qUe/jdKmoEfj+fTTT9PGG2+cBgwYkG644Yb06quvpr322qtRhutxWAErUKUChp4qBfTlVqCZFeBH/7HHHks777xzOD28SORtp015TEAeycvXXnttWnHFFdPVV1+dxo8fnw466KB2ksP3agVaWgFDT0s/Xt+cFehaASAH6Nl1110DeAjt5PCT57m0qpZ5AjOJy5dddllAz8UXX5yee+65dOyxx7bqrfu+rEDbKWDoabtH7hu2Av9T4D//+U8aN25cGjFiROyU09MOsMP9CngUygN6Lr300rTsssumCy+8MD399NPppJNO8lfGCliBFlHA0NMiD9K3YQV6ooCcHkGPfvyL07d70nazXEM4TyGu999/P5ye5ZZbLp177rkxg+v0009vllvxOK2AFSijgKHHXxEr0MYKCHp23333Hk3FLsJR7pyUcovKwZSmg5c7rx6PjD4//PDDdMkll6Tll18+nXXWWemZZ55JZ5xxRj26c5tWwAr0gQKGnj4Q3V1agUZRoFroUYhIobH8vnJwyYsf5sUQczDKZ4vltXPUTr2ByNDTKN9Kj8MK1E8BQ0/9tHXLVqDhFagV9Cj5uZJp7jpXoER4Kb+uK7coryFUa3FLQQ85PWeeeWatu3J7VsAK9JEChp4+Et7dWoFGUKAW0NPZfRThhaTpL3/5yzEl/itf+UpHEvG//vWvyKnhJeeo3q5OqTEbehrhG+kxWIH6KmDoqa++bt0KNLQCtYSeUuEsbh7YEeh89atfTV//+tcDfgQ5//znP+McPvO3qkMLgCRgHubSoqDVilusPl3M6bHTU63Cvt4KNJYChp7Geh4ejRXoVQVqCT1FOOEz7U8//fTh6gA2uDpf+9rX0j/+8Y/4WxWRgSFewAy1gjj3k08+mWppjGKej9qvRjBDTzXq+Vor0HwKGHqa75l5xFagZgrUGnrkxgAzwMt0000XMPPxxx8nlnjQPo6zH/jB3eEYEIQDNNNMM6UZZpghzqVuDs5PsZ5OrQQoBz2evVUrpd2OFWgMBQw9jfEcPAor0CcKVAs9RWjgJuTezDjjjOHW4NoAMcAM+2aZZZYO9wegAYjeeuutWOeKVc0/++yzyPmZddZZIxTGcc34qnXRRENPn3zt3KkV6DMFDD19Jr07tgJ9r0Ap6OlOjZy8sF8+K6tfv37h3gAvSy65ZJp//vkDeghtAT28AzxsQA6OziuvvJKef/75eL388svhAC2++OLRBsfzwom1Uk4wJVArVafnt7/97VSzy2rVt9uxAlag9xUw9PS+5u7RCjSMAtVCT75AKX8DD9/4xjciTDVw4MC0ySabpMGDB3csYkrIio13JTLzGfgAcoAb1ru6++6709ixY9PMM8+cZp999igaiOPDVssFUZUQrXwh+mHNrRVWWCGKE1KRmfdSm65pmIfpgVgBK1BWAUNPWYl8ghVoXQWqhR5gRUs4CIDI4yE0tcMOO8QaVhzH9ZGzkztCXA8g8cLRIemZpSDGjBkTy0G88cYbERIjPEaYjDCY6vrUItRVDG9p7a28InMpp8fA07r/E76z1lbA0NPaz9d3ZwW6VKBa6Ck2TnuErzbaaKO0wQYbBMiQrAzwAD+8Ay9yd1S7h3CX4AdAev3119O1116bHnrooWijf//+iZDZlClTwg3CKepOGK4zESoJb2kZilKzx/z1sgJWoLkUMPQ01/PyaK1ATRWoBfTI7WFgwMh8882Xtt9++8jj+fvf/x6Qk9feUf6M4Id3TVnnGNcANnfddVe65ZZb4n5xj2abbbYAoHfffbdjKnu1bo9CZXKr6Ddfe+vZZ5+NBUcrqTRd0wfjxqyAFaiLAoaeusjqRq1AcyhQC+jRndIWcELi8lZbbRX5OMzeyl0d4EHhKVVhFrgor4fcHnJrHnjggYAenB/aBXjmmmuu9NFHH3W4RdWqLJjJoefSSy+NBUdZfoLihHlOj92eahX39VagbxUw9PSt/u7dCvSpAtVCTw4s/A3oDBkyJK277roRjsLFIXTFMRUjBHqUQJy7PRwHcHgxdX306NGR24Oz881vfjOuIcxFGIxzauG+5E4P7eH0kEu03HLLpXPOOSc9+eSTX1hl3fk8ffqVdedWoCoFDD1VyeeLrUBzK1At9OQuDwAh6Bk2bFiaY445OmCHaelKdCbUpRwfAEbuD/sEPSQw33///TF9XZWZaR/4YTYXUFSLpShKzd5SeAvHBxDbeeedm/she/RWwAp0KGDo8ZfBCrSxAtVCT74eFuEn3J3FFlssrbnmmuHwkHisZGWOAzmABMnNuCq8qwozCdDkBAE/r732Wrr33nvTxIkT4zxCXgAKIEXBwvfee68mTk9nicyasj558uR09NFHd+QQ5ZBXC6epjb96vnUr0CcKGHr6RHZ3agUaQ4FqoUfuDTkxqs1DaAjwwa1hFhawMmDAgJh6zvlAEMnK1N0BcihaqPW5ACXyd4Al6vSMHz8+vfnmm3Eu7cw999wxC4ycn2Ktn54o2hX0kNNDeIucnnotg9GTMfsaK2AFeq6Aoafn2vlKK9D0ClQLPRIAKMDBAUpWW221gB5CUSQdAz+EqJihBdDg7rCfz4ASs7Jwbwhtkb9D3g6QNGHChPTggw/G8hQ4O2wUPKQtLU1R7QMoFd7KE5lVnDDPXaq2T19vBaxA3ylg6Ok77d2zFehzBWoFParGvMwyy6QVV1wx4Obtt9+OpSXk5hCi4m/BDoUGOQfQAXJYcoJqzgCO1uiaNGlSGjduXOIdhwhA4jpyhGoRXirmBWkZCsJbmr1FnZ5SfTmhuc+/vh6AFei2AoaebkvmC6xA6yhQLfQo7IPLQ04OsLDWWmull156Kaack4jM/jXWWCOSnIEaNuCHc4AMziGsNeecc6Z55503oAcniKrOHAeMcHao1EwYjNCXVl6v5klw71oWQ05OKegBfrxZASvQGgoYelrjOfourECPFKgWeugU8CE0RTFC6tssuOCCEbYiFwdQASxwcngn/AXE4NSoEKGmtWvxUhwhQInjAM4zzzwT7hD7gJ+HH344Qmm1WIOr6OB0Bj12dXr09fJFVqDhFDD0NNwj8YCsQO8pUAvo0ewsHB7cGhwakpOZdaVFQgl34fQQnmJmFk4Os7lIaGYMWnuLsBbQQ44P7QIhnA8sATmsvv7CCy/EQqCq/9MTtYoJzIKack6P4acnavsaK9A4Chh6GudZeCRWoNcVqAX0AC6spL700ktHeIoXzg9hKpKOgRXCWvPMM0+8k9hMHg/OD/0DObg6gA4gI8cH6AGaaIvrABX6YhX2e+65J9yfcpsgpVRODvvoQ3k9vOerrCunx+Gtcir7uBVoHgUMPc3zrDxSK1BzBWoBPYSqFlpooQhtMbuKUBbhJ5weuTisks5+AAcQIuxFXg7gAnxoIVI5MIIUVWymGCFOES8WIn3ssccCkKrdBFgK0+VODwnMhNYMPdWq7OutQOMoYOhpnGfhkViBXlegVtBDUcLNN9883B6tnQWwENbSulbcHE4Nzo32AS5MbedcrgOWACCtz0UIjDaeeOKJOIeZYX/7299i9XWcoWq3rqDHTk+16vp6K9B4Chh6Gu+ZeERWoNcUqAX0ACM4M5tssknM0gJaND2d/dTlGTVqVLzjCN13332RyLz22muHMwTUEOqiHYAoDzkJekiKZqzkDF1//fXpkUceies066qnghl6eqqcr7MCzamAoac5n5tHbQVqokC10APU4NoAK1RiZnV1kpjl2AA/QMyzzz4bs7ZIVCaExDXk+LCOFm0AN2wKc+lvwl8AEVPVCW2x6vmf/vSncIxIfq52M/RUq6CvtwLNpYChp7mel0drBWqqQLXQw2CAFpwbppRvs802adlll428HV4Aj8CFv3F72OgXwGFT3k6ez8M+wAngIYxFG1xz3XXXhctTi9CWxp5XWy43e6um4rsxK2AFel0BQ0+vS+4OrUDjKFAr6KEd3B5yer7zne9EkjHT0nFScHFwdgQ5gI8cojw8JehBHZ2vBUgpYMg6XiQWKx+oFhWZy629hbPkRObG+b56JFagWgUMPdUq6OutQBMrUAvokWNCKAvAIcRFqAvoYdYVoShma+Gi4AixAUWEwXBsCF3x0hR2xqRlLQhhUafnyiuvDNjB8VFRwmrzeTRuARjvdnqa+MvsoVuBChQw9FQgkk+xAq2qQC2gJy/Yh9vD1PUtttgi3ByqJ0+cODGARknNqsYM+JCnM8ccc0TxQQAHsGHLQ14vvvhiuvnmm+P6fK0sOz2t+q30fVmB+ilg6Kmftm7ZCjS8AoKeESNGxFiLC3CWu4F8lXLOBWhITt5yyy07qi8DMwpTEdriRb/MvuKYihdyTh4G42/24fQAPXJmyo2pu8e1fpidnu4q5/OtQPMpYOhpvmfmEVuBmilQLfQIGARM5O2QgLz66qtHTR3CXdThoToz8EJyM/tYqoKChfytBGeFtWiLNmgb6Jk8eXIaOXJkR6FDuUG1EsHQUysl3Y4VaHwFDD2N/4w8QitQNwVqAT1AiEJNuDaEuPr375++9a1vRV0d3ByBDfk9nE9oK8/h4Ro2gY+gh+UngJ6bbropjuXJzrUSxdBTKyXdjhVofAUMPY3/jDxCK1A3BaqFHgYm4MkTiwlh4fSsv/76kaSMA6RqzAIXYIhrOFfVmPUZeNJaXJMmTYqChKrLI0gpl9Ccu1BdCWjoqdvXyw1bgYZTwNDTcI/EA7ICvadALaBHDo3gBwcHkMHNIcy18sorh/szZcqUjjo95PPwAlw4V8UMcYFwhQAeIAdgYjv33HNjP23XejP01FpRt2cFGlcBQ0/jPhuPzArUXYFaQI9gR2Eu2gRmcG94HzZsWKy8Tj4P09jZmHpOPk9eJ0c3q8Rnrl1wwQVj+vvvf//7dNttt0Wb6q/o5JRynCoR0NBTiUo+xwq0hgKGntZ4jr4LK9AjBWoBPXScL+cg6MGV+fjjj2NKOutskZ+jldc1hV3Qo1CV2sHV4bp11lknlqt49dVX0+GHHx7LWeQVlHt004WLDD21UNFtWIHmUMDQ0xzPyaO0AnVRoBbQkzsuxdlcmoK+7bbbprnmmiuKFOL40G8OPkpSZso7fw8aNCgWL2VBUtpk/6GHHprGjBkT63cxG6yY1NxTGDL01OWr5UatQEMqYOhpyMfiQVmB3lGgmuKEnYWT2K+lIjRTa+edd079+vULWKFKM4nN+QwurgGG2BZbbLHIA2IGGLk+uD8sQfHTn/408oKY7o6DRKgsn9FVLFaYH9PfxSrOeXiNv3GiLrnkkkjCZvkJL0PRO99D92IFeksBQ09vKe1+rEADKlAN9OS3kwNHXqEZOBkyZEjaaaedAmqACpZ6yIGEUBb7CH+tsMIKaamlluqY8aUFS5m9dfzxxwc44RBpGjw5PsAP5xWdn7zQYj6mfNxeZb0Bv5QekhWoowKGnjqK66atQKMrUA56yk377uy4gAPI2WSRAf6BAAAgAElEQVSTTdI+++yTxo4dm959990AFJwermVWF8BDPR/cHRKXARqOa7YWbo9CW1R75jrAR33oXGaB0R7ukgoYapo7zyEHH1V7lvOjY7nTc9ZZZ6WnnnrKC442+pfY47MC3VDA0NMNsXyqFWg1BcpBTyX3W8pFwYEBTHBmNttss7T77runV155Jd1///2Rn8M1OD+8CGetssoqEc5SEjSgA/Qww+vBBx9MhxxySFR2JiSmpGdBEdPbVdlZQEVNIF76zDVa5qIY0spzeoCeSy+9NNYPA3oc3qrkG+BzrEDzKGDoaZ5n5ZFagZor0B3oKebwyCXJQ0S4Lrgrs802W6yizjnDhw+PldfZ/8QTT6TRo0dHSAq3hXDWMsssE3V52JQPBPRwPvB01FFHpbvvvjvaBFx4sZ8XEKQ1vDifF20wDo4DWLwAIPYJqopCCtxwnQw9Nf+auUEr0DAKGHoa5lF4IFag9xXoDvTko8tnSvG3Epdxa5hdhSvDfsJZe+65Z9pwww07lp147LHHItS15JJLpsUXX7xjdfV8TS0lOnMeLg/HyPmRKwPQEMqieCHgI/cGx4fPxXAWEEX4C6jRgqeCrLzujxOZe/876B6tQG8qYOjpTbXdlxVoMAV6Cj26Da7nBZAAPMAOISXAQ+Grgw8+OKafAxdAx8svv5zefvvtcHlwaeTAqC2uxz3idfLJJ6err746ZmwpnMV+nBvAB8Ci0CGbjgM+CmdpFXegifbpS7k/covypGqm1F922WUxNs/earAvq4djBWqggKGnBiK6CSvQrAp0F3ryxF/umbAUYSzl1QASWj6CNbOAjZNOOilmcLHKOsUF5dIstNBCMVNLS1AARYALfQAyL730Utpvv/1imvoss8zSkYhMm7g8gA2wpaUpuJaN/gVCqgXE/nytLsbAzDL65m85VUypB3qc09Os32iP2wp0rYChx98QK9DGCgh6RowYESoUa93k0uSrqQMVhJa0RpZycYAM3Bu2cePGpSWWWCLcGqDloosuCqihSCFuC1WWSXIGfnBu5PTItTn99NPD5Zlhhhk6hqGFSQEYLWWhej9ycziW30deBFEzuwAeXCfa4HwBE+Gtyy+/PJa+cCJzG/9j+NZbVgFDT8s+Wt+YFSivQCmnR1cVKy2zn9CRYEeuj87HNQF4AAmcmOeeey7tscceaf/994/k5auuuiqmpi+99NIBHMzKwqn58Y9/HO8CEvp95JFH0nHHHRc5QbRHMnJxoz+gi2uLNXkUsspBSk6SVnXnnX1a1JRzPXur/HfGZ1iBZlbA0NPMT89jtwJVKlAOemgeGCFkhOMCXAA2eS0cJRFrtXTOUz7PqaeemhZZZJF0zTXXRB4P0EOtnTfeeCOR0PzCCy/EdPZNN920o3YP4SwA6corrwzI0srr/I1rA+yoHg/Aky9cyngFOnJ7cIfYyOcBnrheITHGCfTQDvuBnosvvjgqMp999tmu01Pl98uXW4FGU8DQ02hPxOOxAr2oQLnwlhwTQkiAD84KzgsAwZaHkQRCAMTEiRMjXwe3BojBuWHKOQ4PwAN8sLQECcqcx0rs5AZxnHo+v/vd72KGF4nRWr+LvgRBhKc0XV1Jz5pFJgdK1wnclL+j6s3cD6DGefRNO3J6HN7qxS+hu7ICvaiAoacXxXZXVqDRFKgEelQbBzhgthSwkOf36J7YJyB66623Euttff/73w+IAXCY3YXbQ40ekpRph6KEXEPODw4QDg4FDE855ZQOsJKrw/kAFc4N4KIp7HJ6ADGNi/viHM4FllTsUECkNb1oE4ACehgHs7dYe8uJzI32TfV4rEBtFDD01EZHt2IFmlKBcuEtLdeACwJUaIq44EFhIrkpuC+4JRxngdC11147vfnmm3EtgIEDRJ7O888/n+aff/7I7+FcQmbKzWGNrTvvvDNcHhUZ1NRzzsUlUliLfhmDlqLIqy0DNoKffFkLQRD7ACbAiL6AHoW3mLJ+xhlnxGwzpq57swJWoDUUMPS0xnP0XViBHilQDnoEN0AHsMGyEgILOUC508N5TE0nd+eXv/xlFB/E2eEawlrU6GGVdf4GeggjcQ2wRG7NM888E8UIybUBQhQy0zITzPJiXz6ji/6LU+mVv6Nq0XKBBEmMh/thv/KU6I/wGk6P6/T06Ovki6xAwytg6Gn4R+QBWoH6KVAuvAUcaDkIAAHo0ZRwLfmgmVOaHUU4a5111kmHHXZY5PHguAAYrGOFy0MtHMJcTF1nkVFBz8wzzxxJxEwVV1VlAZYKCwI9WoNLFZyVy5PDj/J3tE/1f3KHSkUOaYdcJdolvOVlKOr3fXPLVqCvFTD09PUTcP9WoA8V6Mrp4RhuDgACtJD0K6cHYMihh1tgHw4NQMNU9V133bUj8ZhChRMmTIh6POTQkNw8xxxzdOT0EN6ir4MOOiiNGTMm+sxniNG2ihjK5VFtIIGMoIuxMFYgjTYFTLkbxLkcA4YYEy4P9waUAV44Pa7T04dfTHdtBeqkgKGnTsK6WSvQDAoAAo8++mhAimZqadx8VhFATfUm4Rhg0DIPChfxDgSRvwNM/PznP4/1tgAXcmbGjx8fIS1NN8dRYeYWicwADyADFP3kJz8JKGJTP6oXREIzYS4ARWOTk5MDDSCj9bWAJ+CHftnkDuW5PxznNWDAgHChnMjcDN9cj9EK9EwBQ0/PdPNVVqAlFKgEegANVUwW9AA2WtZBAAH0vPjii2meeeZJRxxxRCwoyjnkyVCokNwe4AkIYh9J0dTD4Z3ZU+edd1668MILA2yAFFVcBmJ0HecKdARDAhm9a3FR2lFbmmKvqs2aaq/p64wJ6MHpcXirJb7avgkrUFIBQ4+/GFagjRUoBz3ADTBD2ApQyMNbgg/N8OJcEpVxb5i5Nd9888U1zNjiBbjIMQKASFxeddVVY7o6oHLggQemJ598Mp6GkqSVL6TEZmZtCVTyujyapcU7balas2Zq5WAkWFI4TNeS04NDpOKEXnC0jf8xfOstq4Chp2UfrW/MCpRXoJKcHgAESOGdkFRxU34PoDF58uQIa+21114xg4uQFNO+cXbk2PDO1HBCT6uttlo4Qw888EA68sgjI7SlRGm948Lg1JDorBXY+aycHvbxEtgAVtwXUKVaPRqzwmCq5yMo4jhwx/mCHqasM5vMU9bLf498hhVoFgUMPc3ypDxOK1AHBSqBHsBAkMJsrDxEpIRgAAXAAW622mqr9N3vfjccHIoU4v4orwao4G9B0FprrRVT13/zm9/EUhVqL58Wj8vD7ColNyODkpyVpKzwFccIxWmld/VbnNIul4jz5A4p/ydPZH7qqacMPXX43rlJK9BXChh6+kp592sFGkCBctAj0CDBl9ASVZXzJShyOMGl4TPQs8kmm0SCMjV7yJORWyPYAHpwZHCF6GO//faLys3KE+KdfJx8mQithC7g0bucHvpmbMCXpqDn/SqsJdlzt0eFCtlHXtFKK60UxQnt9DTAl9RDsAI1VMDQU0Mx3ZQVaDYF+JFn4c/OZm8BD5zDFHOSiMnp0RIOgghABkBRns7WW2+dhg4dGtcxmwunRtWRdQ0QBdBsu+226Z577kknn3xyhJYUvlKiNCAFbAFGqrVTdHm0H+2BHGBKK8GrEnNxuno+HV6FD3F9OP+iiy7ylPVm+yJ7vFagQgUMPRUK5dOsQCsqoERmVjpn06wmQYKgB3ghp4acHiBD9W84T9PHmYZOwcHhw4enJZZYIvYT3hJ48K7zFd7aYostEstO3HfffVO5PMzcyqsvK3lZ73mbeZFCgIfPQA9tAFs54OSgpusU4lLVaU9Zb8Vvuu/JCvyfAoYefxOsQBsrUAp6VK8HQNDaVISoqKVDTo/CTDoPAAIgcG8WXnjhtPHGG6cFF1wwzgOEFNLisxb+BHoIfw0aNCideOKJsTRFPvWdv3F5gC4VEdRxHpdq66j+DvtUn4e/mQKvNbkEWuzPE5kZs5Kl5fbQ7mWXXRbLY3j2Vhv/Y/jWW1YBQ0/LPlrfmBUor0BnTo9cH8CBMBSQgntCTo+mnXOOaunQDmC06KKLRp4O0ANAkACtWVECHuBEQENdn5tuuqkDpDRVXSurE9pSOK0ILPkio3JzGCdTz4EeNoXVikrofDk/wJXW57r88svTMsssY+gp//XxGVag6RQw9DTdI/OArUDtFFAi84gRI/7P+p1mmo7G+RtgAVB4CXpwdLTEA7k2ODZs5P2wwOhGG20U0EN+Dfk8OazIJQKcCH3dddddkeych5r4m9AW/eHE5M6SaurkC4hqNpmcJWaNaamKfCp7fm95yIux4/RwnDFfccUVaciQIV6GonZfM7dkBRpGAUNPwzwKD8QK9L4CXc3e0hIUWiSURObZZ5893BvN4AIWgBPgCIhZYIEF0mabbZYGDx4cDhGOjcBDM7MEONTmeeihh6YCI+XV8K5ChPksLdXmyaFHuUKcx1jJO2JMOldQlEOd4EmK0x8vYOvKK68M6Dn77LNjkVTX6en976V7tAL1UsDQUy9l3a4VaAIFuoIegAZQwdkhkZmQEYnKgIFyajgHGAIwgJ555503kZwM9ODyaA0sFROUJDg9N998cxQuZGMchMry2VfsF7DktYHyYoS5Y8O15BARggN61K6uVcK1Qlr5tdwnIS4gzTk9TfDF9RCtQA8VMPT0UDhfZgVaQYEi9GjZB+6NsBWwAvS8/vrr4aCQeCz3hmOACo4MIEF4i9ASU9aXXXbZmMKucwUg5NjgqNDerbfeGqDEtarLQ04OeT30rbo7SkTOE6LzkJbCZ1rBnXEqvKV+dU7+zNSejnEvABWzt5zI3Arfbt+DFfiiAoYefyusQBsroETmvE6PHBHcEnJ5ABFWSCdBGCcH4FClYzkkOD7AEe8UJ1x55ZXDEcqhR9dwziOPPJIefPDBcILYaEfTzXGOBCRFh0fujMJrAiL2A1m4S4AX4JNPv1dILX/URajSTC4nMrfxP4RvveUVMPS0/CP2DVqBzhUABp544olEInM+VZ0rcEvI3+FFeAsnhJwdrVdFOIlrVDwQQAJGqMa85pprBsQovEU/Op/3kSNHRgVmnB85PUCSlpvIXZgcWHLoKU5FJ7QF+BDeAno0lT6/Xtcov0iflSzNficy+z/GCrSuAoae1n22vjMrUFaBznJ6ABFgBpcHkMDpYR91eFQdOV/NXPkwgM+6666b1l9//XCEcicHqAEqJkyYkO68886AKc5R8jLggZukaswcUzIyN6KEaKApz9MRUJHEDGgxPhYxVahO9Xi413yNLvbTF+MCmJQQff/998cyFK7TU/br4xOsQNMpYOhpukfmAVuB2ilQCnrkvGg2E9BDDg4bCco4QAIEAARwIGSl/B/yYZi2znmqscO1Sn4eNWpUevLJJ8P54Vo2wAMniVcessoBB0jRgqVaSV2ApCKFyjEiJ0iJ2DkwsU8wxTm0TzhtwIABHQBEhehFFlnEa2/V7mvmlqxAwyhg6GmYR+GBWIHeV6BUTg+jAA44Ro4MQEJ4C7BYaKGFOmBG4SPOF7yQzEzez3rrrZfmm2++jv2ABm4Q7Vx99dWRwAzA0I+WmyCHiH2q7aMaPUCYiiDSF3+z4ejIGWIfs8sAGWCLvvibF/DGcf7mfH2mP6CHHKA555wzxkrfVJ2mDTs9vf99dI9WoN4KGHrqrbDbtwINrABg8/jjj3fk9CgkBDRwTAuDAiu4KxQdxBmRS6M8ILkqQA9hsXXWWSdmcAmeaBfgGDNmTOTz4B5xDJDibyBDa2UJevgMiDAWQIV+AR328c5aYHJ0OK5FRnlnP+dwLS+dy3kCJc0Q0/k8Jo2LY15lvYG/uB6aFeihAoaeHgrny6xAKyig8FZekZl9/OjjzpDrIqeH8NT8888f8AEAyemRE8Nn8mq4fu211468GMBD09HZf91116Vx48ZFqEvra3EdIMJ57CePCODhM9cDUVwrqBEM8c6+HIQAKTYlV6voIOdxjP1qjxXjuZZ3OT3AHQDGeAw9rfAN9z1YgakVMPT4G2EF2liBUuEtTUPXmlu4H8AP7g6hK8JIxfWwABcAA2DhvDXWWCMNHTo0XBZgg3eWm/jLX/6SJk2aFOdyHm3THvChWWFMc2cMnKNNcKJQmsJVcnrUjxKjATP2CbgAHcao/YyJWV6cTzhLobi33347oMdOTxv/U/jWW1oBQ09LP17fnBXoWgGgZ+zYsWnPPffsSPAFCJRrQ6hJ09aBIJwenBHNglI4TMnPnA+0rLLKKjGLS/k3OC333ntvrLWlGV2cC9iokKCmoytJWbAkR4d3hasEOdydIE2rwnMd7So0BujwWSE2AArQUliLv+eYY444TnhOOUHk9DzzzDNehsL/RFaghRQw9LTQw/StWIHuKpA7PZrCDVwACcAOYELIihAXMIIjgkOiTTOtVNWYczh3hRVWSMOGDQuAEBiRwAxE8FnLTQAk9KdaOgDTCy+8EM0DLUx9P/bYY8MFog/GpZAZn2mHTZCjHCONSwCkQoVykPIQmdwgVZUWDDm81d1vk8+3Ao2vgKGn8Z+RR2gFaq6AIIWGSWTefffdO1ZDl6PyzjvvBPTgfgAXODQsQzFw4MA4VzCTV1pWYvKiiy6aNtxww1igFPChD0JbWmYCMJITwxhUj4d3oIaNmVwbbLBBOuGEEzqgp5QQAh2OFf9W2zqWX59XbOZvXoS3yOcp5vTk7db8YbhBK2AFek0BQ0+vSe2OrEDfKlDqhxuHhSUhdt555w4nBegBZAAewIcZXNrIdcHtwVmhPdXOUS4N+yZOnBj1fLbccssE/HAuK5cTRgMsaI8cIcJK5NoITChsuPTSS6eLL764YwkJwlicV4tNkJO3lTtDHOd+gTTAy05PLVR3G1agsRQw9DTW8/BorEBNFSjnUHCclc4PPvjgABjcG8AGVwfwweHJ189SPZy8hk6+zAPggItDG4sttlgkCdPHU089FWEyzqU9NkJPygXiM6ExYOmkk04KF0ghKuX6CFoU6sohJneuJKDO60rQfIFV+sSJ0tT4s846K7Q5/fTTp1rHq+gQ1fSBuTErYAXqqoChp67yunEr0JgK5A4HgIPDIUjIQUlhnxwqcpjI9/O3YCVfJkL7BRh6L7bJNUAV0KFih6gn+MnHkofDdE4OO/pbfRT7zIEpb4uQGu4S+84999yAnpNPPrkDehrzaXpUVsAKVKqAoadSpXyeFWhyBQQAnTkkuYNRCiByuCi6HTko5WtddQYipfoqOjRdOSql7qX4eMq5XDkYleqLMBvLZbAshTcrYAVaQwFDT2s8R9+FFei2ApqdhdNDSIqwEy/NrNLK47kr1O1O/n+Scg4pak9rYMlpyd2YUvk39F1JyKrSMRahKHekCL0RkkMPQn+djafSvnyeFbACjaGAoacxnoNHYQV6XYFXXnklEoqZscRaWMzSEgiRxAz8CHy6O7h8dld+rfYXgSfP0+lqNlZ382kqdXs0RsBLhQ9Zk4vZZ7vttlvHLRQTn7uri8+3AlagbxUw9PSt/u7dCliBEgqUgpXuAkwlwhYhpjPgKrZVj7FUMl6fYwWsQHUKGHqq089XWwErUKUCRdCguWLeUW+El0oBj+Gmyofry61Agylg6GmwB+LhWIF2UqBSqCiVf1NLEKpkHJWc007PzvdqBZpRAUNPMz41j9kKtJACPXFYagUg3YWpWvXbQo/Pt2IFmkoBQ09TPS4P1gpYgXoo0Bn8dJVbZACqx5Nwm1agvgoYeuqrr1u3AlagGwqUAglml7F/wIAB0VK9YKOzdkvN2FItom7cmk+1AlagARQw9DTAQ/AQrEA7K9DZDCrW8KJAIGuDnXLKKWmeeeapOfCUm4J+1113pf/H3pnAXzqW//8u7ci+ZxmDsS9jLGGIEYOkJLKkSISYQZQQojJkTSVLCBXR4Pci+1hHtrFTY5SdrC2kvf/rfft/Ttc8zvme5yzf7/csn+f1Oq9zznPu7fnc17nvz31d133d119/fT7/66c//Wk6/vjj8+nxvoyAEehOBEx6urPf3Goj0PMI7L777umMM85IxBOC8AzFJRL04x//ON13333pe9/7XlpttdXS008/neMY3XjjjWmDDTYYiqa4DiNgBAYBAZOeQQDVRRqBXkKgUXNSM47J1fD6yU9+km699db0rW99K80777xVD/0cLJy/8Y1v5MCN22yzTdYuXXLJJemqq65KZ555Zlp//fUHq1qXawSMwCAjYNIzyAC7eCMwlAiIcKAdwTTDpM2J548++mhuxvLLL5/NNc8++2waNWpUWmuttbImhbRjxozJp6I/8MAD6cMf/nC6+OKLsykHLQsRmzmWYcMNN8wRnK+88sp8Ivvqq6+ey+QYC4gB9XNR9uuvv55WWWWVTFguu+yyTCLWXHPNXDf3qevSSy/NJ6tjwho/fny+RzToX/7yl2n06NHpscceS5tsskn6wAc+kMutRcDOOuus/ByYoTgrizZiilpyySXTJz7xiVzPvffem775zW8mzGaQFy60OK+99lqae+650+OPP54OOOCAfB/Sw/WpT30qPxflPvjgg+nII49Miy++eEIT9MQTT+T7RGyec845ZyqXcvjNlxEwAp2FgElPZ/WHW2MEmkYg+qfsscceacaMGenzn/982nnnndN5552XCQMnmPP5q1/9ar5/zTXXpKOPPjqnXWqppdLEiRPTSSedlNZdd9107rnn5ns/+tGPKqeNn3zyyZno7LTTTrms73//+zkdRAri8vGPfzxrZCBblLXffvul3/72t+mTn/xkWnbZZXM5X/ziF/Nvd911V9bk8Npyyy3T3XffnW644YaEWQsScfnll2etCiTjkEMOqUl4eEaIy+c+97lMUmgDpGO33XbLpAlyMmLEiPwsmMuon/RbbLFFJnTkWXXVVdPSSy+df8d8ddhhh+Xn+NnPfpZJ3corr5w4lmL//ffPv11xxRVpvfXWy2U/88wzadq0aZk40U7I0auvvprb78sIGIHOQsCkp7P6w60xAk0jELUgaD0wCzExQ24wFfH75ptvXtkJBbmAlKC1gLBAHiA0EBteaErQipx++ulZy8O9CRMmpBVXXDETArRAaIf4vsgii2RCM2XKlMTOJjQ1lE96CBV5n3vuubTQQgtlciFyBZk49dRT0z777JO+/OUvV4gNvjQQqr333jvdf//9mYzoKmp7ZIrC/ASZoUxIGO3/yle+krU2IieHH354bs/NN9+cicntt9+en53XQQcdlNAYQbSk6eE5wZJ0m266aTrllFPSuHHjclPw81luueUyueGZKRPCxDsaoeuuu84HlTYtzc5oBAYHAZOewcHVpRqBYUNApACiwwXpgVigmeGzLpGSF154If3gBz9IW221VSYxaHrQ7mAS4zOk584778wmIYgUW8chPGussUbWlGDG+exnP1sxbWH2ggSgbYJUQQweeeSRrCFBwwSB4f7kyZMzobjlllvSjjvumH8nH6QCrQzkgXJJQxu4qpm3IDekReN0wgknpNtuuy2THi5ICyTrF7/4RUVLAzGjHExd1EW9PE/8LNJDGtJSPp8pF40S5VIfeY866qjKs1MnpkKlHTYhcMVGwAhURcCkx4JhBHoQASZqzFh//vOfM9lBi3POOee8jfSgccGsJHIE0YE4QEwgKpCebbfdNmth0IBAPjAHHXjggWnttdeuaJAgAvj1HHHEEem4447LJAAz0iuvvJLLgBzxHbLD9nPe//KXv2QCgfmIremzzjprzictDwQNfxwRr9hNkfxAUC688MKsqYHgRC0L5AS/HcxPkBrSihCJ9KD9GTt2bNp4440Tn6OmhzT4ONFOzFfkhaxtvfXWuVzMcdyHrImURYLUg6LlRzICXY2ASU9Xd58bbwRmRiCSATQ9TNZM0JhycCKeNGnSTJoeSA/kA1J08MEHZ1MNWg9IDiYtTFfkx2yEeQoTFhoi8qHBgVhBLPDxwRS26667Zkdl0kFCMBtRFj49fOeiDnyJcHSmbAgJjsqUQ/u1a6uobSJvtaCAaHpIC3miXWheRGzQOqGhol0bbbRRJjWQPGLuYOo77bTTshkKx+p99903a53wCUIzRj7arfJ5XhyiITUQQXyV8D1SuwUsmh6IF4TIlxEwAp2FgElPZ/WHW2ME2oYAO5jefPPNrGVBa7PEEktUdkFRCSSFnVUQDtIShwZti4IAkhdfGMgEJibSsbuqmC9GS47p0Pz8/ve/TyussEImMypvttlmy3XwO3UqBg9aJogFbeGirpimmmlL9yAaEBf8f9iFBcnh0n1McGhscIqGqJCO3WQ4OKt+yiINBI9dXzE2UCwH7Rm4UJ/qiLF7yI+/z0orrWSfnrZJswsyAu1BwKSnPTi6FCNgBJpEoNE4QLWqoZxZZpklEyxtnW+ySc5mBIxAjyJg0tOjHevHMgLdhIBICqaiVq7vfve72YyGGaxdZKqV9jivETACnYWASU9n9YdbYwSMQBMIFB2b8alplUA10QxnMQJGoMMRMOnp8A5y84yAEWgMgRik0cSnMeyc2gj0OgImPb3ew34+I9DjCAzk4Nzjj+7HMwJGoEEETHoaBMzJjYARaC8CkBa2d7PVncjObC23hqa9GLs0I2AE3kLApMeSYASMwLAiQOwb4uEQvJCgiMTI4fiJspcdlssi5XRGwAiY9FgGjIARGFYEiMvDiyCJBBUkOCHBDRu5THwaQctpjUD/ImDS07997yc3AumNN95Il1xySQUJTkInCjMHbHJ6OIH8PvrRj+bAhBALoikvsMAC+QgKAh5ihiKgIEEEibJM4L6FF144H+nAhRaHe5zp9fzzz+eAfQQnJC0kh6B+BAGE7Mi8xX1OeSdQotJxUKnKJC1RkTkZHQ0RgQY54HT22WfPJ5wTkTkGFiQIIdGVKZf7X/jCF2bqefISRJGT2TmmgtPZr7322pnSUctB/V0AACAASURBVAc4EeSQOjieItZRFKV2bcG3iBoBI9BeBEx62ounSzMCXYUAB4hyVARnXHFxrhbnYkF2dF4XEY4vvvjirH3Za6+90o033pjj4HAEBZM7R11ss802OYoxnzmIE3JAJGZIyahRo/KRDZivOCaCM8AoH7LE0Recpg6xgnRwnwjQ5OO4C6JI4+ND/B2Oh+AcMerl2At+hwBRN2URIZl6999//5l8gjhza9FFF80HqkKItthii/yui6MqOOD0M5/5TL7PIaLx0FLSLbPMMjPVQVvrXdY+1UPIvxuBoUfApGfoMXeNRqBjEODcKQgJ5AGtDdqMO+64I79zZAO+Ndx/8cUXK5oXCInOyOJBOAkdR2QI1FxzzZXP7OLQTsjFySefnM/swkF55MiRmfSg6ZlnnnlyeSqbs7MgPGhdIF6QK05kR7N066235vo5ePToo49OkBTyo/nRAaIcjTF16tQ0fvz4dMopp8wUmBCyxDNxUjzHZBDDR2dz0X7q/NrXvpbbxe86qkJnZ/GsnNmlOjbddNN8KGqty2SnY8TbDTECb0PApMdCYQT6HAFN0jo4E9Kyzz77VA4Y5T7k6Ic//GH2t9Fp6Hzm4jR0PmPG4nBRCMZZZ52VT2THBIbmhCjJ3EOLhAlNdUFgVD/aI87f0qnqaHIwNXFQqk58p0ylR4ND2RyQylXroE80RTwPZA0tVTyQNJYFyeEEddKRJxIjyidt8QR1b5fv8z+PH7/rEDDp6bouc4ONQPsQ0EGgaDIwIfEd4nHooYfmE8g59FMEBU0OJ6KjGZF5C1PVIYcckv1x9HnBBRfMGh4IChfkZcKECfkemh7MV7ooWyenUzeES3l1mjvpadMJJ5yQd3eJgEjTg1YJPxvMcWiaRFbkV6N0+A9BWoqaHsqD5ODDNH369GzKwhwG0Ytb5/Hr2WWXXWaqo9gT1vK0TzZdkhEYDARMegYDVZdpBLoIAcw2+OLgaIzfDjupxo4dm7U2/IZPj5ydIT4QIiZ3nJQxJeGk/OEPfzhvNR89enQ+4fzEE0/MpId0mKm4MFXhmKxT3CEUIlRof1QfaY899thMlkSSaml6MG9BZo4//viEiYxyqCdeaISUDm0QTsgQIwgdZi38c+T3c/bZZ2eCBvkqpinWgUM3Giz5EDkSdBcJvZvatwiY9PRt1/vBjcD/EIDcvO9970vzzz9/vqlt5HyWZkaTOgRE9/iMszG7u/SZPC+//HJldxM7u5544onsM1Pc8aSySMMOKkiQyqZN8847by6b3ykTDYy0L2he5H9DnRAanJnxDZI2iLT33XdfGjFiRHZyZicXfjuki/n5jJaI9lHva6+99rY0Mm+xa4yyivVHebLGx/8uI9CZCJj0dGa/uFVGoGsRGEyNx0Bll/mtCGo9cjKYz9K1HeyGG4EuRsCkp4s7z003AkbACBgBI2AEyiNg0lMeK6c0AkbACBgBI2AEuhgBk54u7jw33QgYASNgBIyAESiPgElPeayc0ggYASNgBIyAEehiBEx6urjz3HQjYASMgBEwAkagPAImPeWxckojYASMgBEwAkagixEw6eniznPTjYARMAJGwAgYgfIImPSUx8opjYARMAJGwAgYgS5GwKSnizvPTTcCg4FAvYB9g1GnyzQCRsAIDAUCJj1DgbLrMAIdikArBKeVvB0Kh5tlBIxAjyNg0tPjHezHMwLtREAnl6vMeAp5O+txWUbACBiBwUDApGcwUHWZRqDHEBDZiSTHmp4e62Q/jhHoAwRMevqgk/2IRqBZBKoRm//85z/5pHNreZpF1fmMgBEYLgRMeoYLeddrBDoAAREYmjKQNkfkx0SnAzrNTTACRqBpBEx6mobOGY1A9yNQ9NHhu+5FEsTnd77znTNpeGze6v7+9xMYgX5DwKSn33rcz2sEAgIiNmh8IDVc//73vzO50W+6z2/xs4E0AkbACHQbAiY93dZjbq8RaCMCkB1d0txwL2p2ZPqqRni63dwVNV2R6AmTbn++NoqKizICPYGASU9PdKMfwgg0h4B8eqJZi3toe5588sn0+uuvp7/85S/p5ptvTnPNNVeac845c0UiSEXzWHOtGN5c8Rn+8Y9/pHHjxqURI0ZUiN/wts61GwEj0E4ETHraiabLMgJdhkAkPSIzb7zxRnrzzTfTPffck1566aX02GOPpdNPPz3NN998adZZZ03SBHXZo5Zq7t/+9rf0hS98IW299daZ5H3wgx/0LrVSyDmREegOBEx6uqOf3EojMCgIVCM9L7/8cvrTn/6UHnnkkazlmTFjRjrvvPPSHHPM0fM+Pf/617/SyJEj00YbbZTGjx+fP9vENSii50KNwLAgYNIzLLC7UiPQGQhEs5Y0PS+++GL6wx/+kB599NFMep555pl04YUXZi3PLLPM0lOmrejHo89oe9Zaa6205557ptGjR/c80esMSXQrjMDQIGDSMzQ4uxYj0JEIVNuiji/PCy+8kB5++OFMcJ566ql00UUXpdlmm20mAlDN8bcjH7JOo6J/EqTutddeS2PGjEkTJkxIa6yxRiZ6voyAEegNBEx6eqMf/RRGoCkE5J8TY+5AdtDuPP7449m0w+dLL700kx7t6uoFB+YiYCJxaLfQ8Jj0NCVSzmQEOhoBk56O7h43zggMLgLash5JzP33358Jz7PPPpve9a53ZdJz2WWXZfMWV/H8rcFt4dCULsLDtvw//vGPafXVV08TJ07MGh9reoamD1yLERgKBEx6hgJl1zFoCMTYMkxYCrJXL1pwNU3FYDqsxvbU+lwEqdqxEK0AWescLcoUbrzffffdafr06QnfHjCB/FxzzTXpfe9730zVlzFv1Uqj+8K81hb44u8iafR1O7VNkfTgxG1NTyuS5rxGoHMRMOnp3L7pi5a1a2Ivkp96pEfgtqP+WpNvnNirEZ2ybWxFEGo9n+7LpyeSi6lTp2Z/nldeeSW9+93vzpqeKVOmVEhPo2RDZDRqiWK74g6ySGaKTsaR0LaCSbW8Jj3tRtTlGYHORMCkpzP7pW9a1Q7SAVhRUzCYGptGO6Zau2q1tV1YFNso7YhwiQSnSGBIi1YH0oPGgzg1Tz/9dA5O+N73vjdrhMpoeGIbSB81SZEM8hnzkQIiKl2xD4uaIH5vtB0D9Z1JT6OS7fRGoDsRMOnpzn5zq2sgMBTak24DvxbxilqeqCmbPHlyeuihhxIxazBpPffcc+n222/PWp94KnsZHIr9oe/4B1E+ZUJ6RGIo/+9//3ti23gkZJGoSXPUTnJr0lOmN53GCHQ/AiY93d+HXfcE1SYzaWv0MHGSq7dC7zoAhqnB8VBR4U1fFA8b/elPf5puu+229J73vCfNM888efv6nXfemZ2aGzVtxf6kHkgUu8B0qCmEBw2S+ptI0NIwUd9f//rXxNEQvGI7aUc7/XpMeoZJKF2tERhiBEx6hhhwV2cE2oFAIxotERWIA0SCS0EGo7mKiZ80HDnBERQQFM7aIlDhgw8+WDFDNVI3ZYrgzD333On9739/Jk7UC9kRkSI2DoTnAx/4QOIYDLVV5AaCg/ZHGiGeoVGtUz3yrLrsyNwOCXUZRqAzETDp6cx+cauMwIAIFH1caiX+5z//mX9CawP5gOxAKHjnO+Yl3nWCOiank046Ke/gmn322dP888+fd2/h4yPfm7JaOGmTIDYQHjQ8tIc6KIPPtIvPmLREkNDu8Jt8kfArIg/fIUYq15oe/0mMgBFoFAGTnkYRc3oj0EEIlDE3iVyI9KAxgeyINETNDYTo0EMPTQ888EDW8kB6OItLgQpFROpBEIkRB5VCbiA/0vr8+c9/zhod/QaZgfjwIi0aIdr96quvpnnnnTd/5kX7RJrKPHu9dup3m7fKIuV0RqC7ETDp6e7+c+uNQEsIiMTIXwZScdBBB2VND4QH4oPpCWdmND0QjuIlwhB3n0GoIDgcUoqZDFMWGhtIDVvhITyYskgHmYGI0QbIGKSH9LxIB1kiLeSL/JRbJDyNaJ+qAWbS05IYObMR6BoETHq6pqvcUCPQfgR0DAUly6dn//33T3fddVdacMEFM2nBx4VAhVwQjoFID2VAZCBHaGtEXiA8kBmiHaPVkblNpizIDBfkhjaxuwsCpDrJzz00TrQBcha34FfT+jSypd2kp/2y5RKNQCciYNLTib3iNhmBIUKgmqZn3333Tffee28mPXIgfv3117N2BbJR7ZITsMpDKwRhkrYHAgTBgdxAhPjMC/KDqYv7EB7IknZ0kZfvaIIwg40aNSo9//zz2cdIvkrtgsmkp11Iuhwj0NkImPR0dv+4dUZgUBGQpkdaE8gHmp5p06Zl85a0Kpif9Fm+QEVNCt9FenCChsRotxgkhc+QJjQ9lEEaTGeUDUHioE9+hyBRl0gPxAe/HtpDukceeaTy20CxeqzpGVTRceFGoCsRMOnpym5zo41AexAoOiZDOkR6IBqQIEiHCIh2WVF7JBX6LBICQYH0QHBeeumlilYHQkPsH9Lho0P9EBk0SZjR0Pyg6ZF5C58eCBPfua8dYPgYyZQWd7I1sp0+ImhNT3vkyaUYgU5HwKSn03vI7TMCg4iAtquLLKB14XTx++67Ly2wwAIzBQaEfMj3phph4B7lQFwWWWSR7JPz1FNPVbaZY9ZCuwOJguDwO98hNrzIB1HiHkSIz+zewp8IckQ+yqddECZ9LxKdRjQ8eg6TnkEUMhdtBDoIAZOeDuoMN8UIDDUCRfMWxAZNzx133JF9ehQJGXLEb2huig7EUcsDAUFDBMHBXMW5XRAYNDUQG8Xb0YntkCjuk/5DH/pQ3uFFfjRCkCL8fn73u9/l3WNytGZHGb+zCwyTmbRVIj8mPUMtRa7PCHQPAiY93dNXbqkRaDsCxd1bkJADDjgg797CeRiyo8NA5Y9T9KOJR0JggkLLg8MxZi1FXo6BDUVUFJcHk9WIESPSwgsvnM1XaHjQ+kB6qOuJJ57I7ZHjM2WSFm1RMWZP1Po0Qn6s6Wm7aLlAI9CRCJj0dGS3uFGdiECz/iKd+CxqE8+kFxM/2hxID8dQzDXXXJm08DvkQqSnaBKKzwdZQVMD6ZFjMr9rR5ZMUrzjzEyk5iWWWKJCeND4oMWRpoe6MW9x4On06dOzRggiRj5pguIzNBul2aSnk6XUbTMC7UPApKd9WLokI9B1CBQdmSE9X/nKV3JwQjQ9EB2RCvx9MEVVIxYiDZitICRoZTA/yVlZ5iy0PGhzMHlBqhZaaKGcHu0OF2WThheaIsrgojz8jHjnojzMbzhAy2Qm8HUKeyOdYdLTCFpOawS6FwGTnu7tO7fcCLSMgA7/lIkKkgPpIU4PO7B0/APkiN8gPdW2qosYQUakHVLkZe4p3+KLL54WW2yxTHrwzVHQQogKmhs5OROLB5KF5khHVBDYEK2PTFqQMgUlVPygGC9ooO3sReBMeloWJRdgBLoCAZOerugmN3I4EYhbootbs4ezXe2oWxGWIRaYtAgAOGnSpHTnnXdmx2I0KwoQiA+ODvyk7qIDMzgp8CBkCfMWBIh8+N+MHDkyLb/88tl0pYjMvKPtQesD6YHY4LiMBgfSxU4u2ohDNCYzSI8OLYUwkYc6IUhqUzO4mPQ0g5rzGIHuQ8Ckp/v6zC3uIgTK+AGVSTNYjyzfGsjG2WefnXbaaad0yimnpFtuuSU7JKOhQYuiwIR8j5e0KdK4oMGBgLzwwgv5HYICceL+csstVzFnkU9HUrCzixfaHsgOJIm8vNASQW4oH1PZ73//+4pvkfJgLuPSYaaRkJXFzaSnLFJOZwS6GwGTnu7uP7e+zQiUJSBl08XmNZOnzY/3tuJEeiAzJ510Uo6Bg+8MZ1zhZyOyQ0bICEdGRLMRzxR3ZqHFQRuEZoe8EBfICQEJl1xyyeywzD3i92irOvlJj8YGzQ++OjrkFE2PAhVCbtjJxfZ1nd9F/fzOb/I/agYzk55mUHMeI9B9CJj0dF+fucVDgEAkKO0mK9FcJq0E7+2upwxMIj3Ufcghh6SpU6dmx2LMUsX4N2hsIulRe5UO52OIEdoaxdTBxIXvDTu0VlxxxQrhESniNy40Qssss0wmQ2iFIDGUwztESjhBxiBl0gKJVNFmBU6k7ka2q0fNENom2jZ69Og0YcKEtMYaa2RS58sIGIHeQMCkpzf60U/RRgSYzHVWlCZvNBC6hwYDX5IyJEUOvkymuiAJlKv4N4pH08ZHKF2U2oIfDZM8vjOYk5joZbLSO88dIzJHnx7K4TnQ3kBWeIeQ8BkyA4lYaqmlsqlLWho0M+AKyaC+cePGpQceeCATH3yL5JSsIygoE/PW9ddfn3d1sTWeexAjPtM/cedWI8THmp7SIuOERqCrETDp6eruc+ONQHsQQMOz11575a3iIjnVdmlVq03pIC4QI7Q7cjiG4KDhWX/99bNjNBoZ0kOeIECQJcxVmL/GjBmTCRDb5WkDGh+IjGL3UDdlX3TRRWnGjBnZVEY6iBNmuajpKWrT6qFk0lMPIf9uBHoDAZOe3uhHP4URaAkBgv9BeoqmnHraLGms0LCQF3MZWhjOzJLGbOmll06bb755NnOxTZ200gih7SEPaRZddNFMXDBh4QhNWspU2RAySNQll1ySzXA6rgJnZ3x/YsyhRrQ8Nm+1JDrObAS6CgGTnq7qLjfWCAwOAr/+9a8z6YlmuDI1RXLBZ8xZf/jDHzJ54TvlccTEdtttl81Q8iGCzPA72h40OSussEJ+R7MDYcLEhbmM7eyQJzRIEB5I0k033ZQmT56ctUaYvjDHtXpZ09Mqgs5vBLoDAZOe7ugnt9IIDCoCkJ699957pp1ZZSuU4zCE5JlnnqnE9SE/pAefnk9/+tPZhAUZwjFZEZiJvYOGBkIEgRFpokzMVmiHeIcskRci9Nhjj6XLLrsskyO0PZjBFJwwbqF3cMKyPeh0RqB/EDDp6Z++9pMagZoINEt6RCx411Z0yAlkhxdkhYCE22yzTUVrg0aH3xTPBz8eNDsQH8rBb4fIzZitMGlBkuRwjckL89m5556b8xDwUE7lStNMN1vT0wxqzmMEug8Bk57u6zO32Ai0HYFmzVvS5vAO6WBLOxoYiIw0NOuss076+Mc/nqMuY6bCXAUZgvToeAvScx+igxaIF9+5z0VZECBMWZCiU089Nfv7YOKirOLV6PlbJj1tFykXaAQ6EgGTno7sFjfKCAwtAnfccUfac889W/bpEaHh7CwiLvMdTc9mm22WVl555UqEZ7RBECC0Pmh4IDUiQRAWBTbEPwhyA2HiwgTGQaQ/+9nPMgHStv9mYvNEhE16hlbeXJsRGC4ETHqGC3nXawQ6CIGo6Ynxd7R9vV5TtcuLvJib8M1h2zoEBQ3NSiutlPbYY4+K+UpaIYiR/HviGV8yj/EO4YHg8DumLvyApkyZUiE8apt2kjXiyxPzKi6QgxPW623/bgS6FwGTnu7tO7fcCLQNgVbMWzRChEF+NWhn0NxwnATOzfy+6667pg033DATITQ5bEtHk6MDSBUjSBogtD86UBSNEM7KEKQHH3wwPfzww3mnlzQ8IjzFLfZlt65b09M2UXJBRqCjETDp6ejuceOMwNAg0CzpKW5ZF/mg1Yrbw7b0J598Mjsy77jjjvlsLfxyeOnsLPLJN4fPECEID0RHQQwpD1PYVVddlQ8fld9OdKYuq5kqomrSMzRy5lqMwHAjYNIz3D3g+o1AByDQLOmJTYdw6PgKaXwgJmhwIDgPPfRQ2mCDDfL2dRye0dSgucFPh/T4+ejYDvJwQXowlaH9oSyiOl999dXp/vvvz6fAE7uHvLFe0qmcsqYuk54OEEI3wQgMAQImPUMAsqswAp2OQLtIT1HrInMTWhv8dzBZrbfeevkICUgO3/HZQYMDeUHbo5g75NU5XuDH7xxncemll6azzz47x//RSfBRw1PWpBX7xKSn0yXU7TMC7UHApKc9OLoUI9DVCLRCeqJJKzpB67P8fdiODtGBqHB6OUQIMxZOyvyG5gfSEwmMNELcJ3bPaqutlr75zW/mQ0cJdkjwQvLqVHhFlI5tKtMxJj1lUHIaI9D9CJj0dH8f+gmMQMsItEp64iGlNKboW6Nt6NLYcOr6YostVjFNcR8TljRFyq8dXQQl3GSTTbKJ7Mgjj8xaI8iOzt1SXB+dv9Wob49JT8si5AKMQFcgYNLTFd3kRhqBwUWgFdJDy4pkRfcgIdHhmHR8X2uttbJPjvx1IDxc8seRjw6aIQjP2LFjc/Tlww47LJ+yztETaIq42NkF+VGkZxGrRhAz6WkELac1At2LgElP9/adW24E2oZAq6Sn1mns0rjo9HZIDFqeVVZZJQcqRJPDC3IUnZj5zO9EXIbwrLjiimnGjBk5gOLvfve7yiGjEB8ddwHxwVymU9mlcSqj9THpaZsouSAj0NEImPR0dPe4cUZgaBBohvTU0u6IAMmXR/41kBiIyb777pvPzVI8HuL5SDujiM4cZTH//POnj33sY3nHFkSG87Y4fkLHVUiLBKHC+RkChGO0AhuyA4yX2inTl7RQIkORsJHXwQmHRuZcixEYDgRMeoYDdddpBDoMgWZIT3yEYrwefpMGBgdltpYTqHDcuHE5SOEFF1yQZp999rTEEktkkqHjJCBABCzEuXmHHXbIR1jgzExeTFtTp07NDsxFh+lIgCAxfIfwQIQgRXrFdkqzJJOa2oy/0Oqrr54mTJiQHa6lpeqwLnNzjIARaAIBk54mQHMWI9BrCLRKeqQ9EalAiwPxgMTw4j7EZ7fddstb1k888cSs9WELOjF8SA85Ilozvjmcyr7qqqtmQgQpmTZtWjrooIMy+YEQcUlTI3IFOakWsFD3eYcE6VR2lVHU9EB6xowZkzVSJj29Jul+nn5HwKSn3yXAz28EUkqNkp7iNnWZlCA48tPhHZMWJIYXZOLAAw/M2psjjjgiR2jGoRk/HEgPGh2Iyeabb57P6iI9ZZD3pJNOSieffHKO6SMHZvKI0GjnV1EDFE1wcqKWw7O0PzJ7Ka3MWxMnTjTp8b/DCPQYAiY9Pdahfhwj0AwCzZKeSCrwq1FUZWl50KIQeJDr6aefTt/+9rfT0ksvnd9XWGGFtOSSS2ZnZZEWSNByyy2XtUIQHnx0ID9f/OIX06233pqJUvTREemhXj4XSY+0OdX8jyBqbHVH4xS3y0O+cLaG9KDxsXmrGYlyHiPQmQiY9HRmv7hVRmBIEWiU9KhxkAm0OzJP8Z2XzsyC8OjwUQ4e/epXv5q22GKLdOyxx6Zll102kxg0PbzQ7kTCA3Fia/qVV16ZvvKVr+QzuDiyQgSGNshUJY2SNFCR/MQYQgpiqDLw+6FMER/aignN5q0hFT9XZgSGDAGTniGD2hUZgc5FoBnSA3FAG4NWhkuEAgKE5gUiAanAV4fXs88+m311MFV9//vfz/43kB60LZAdtrGTVweMUj75DzjggHz0BBohLhErPpNex1ZQny4RHZ3ZpfvxTDC1WUdhKK19ejpXTt0yI9AqAiY9rSLo/EagBxBohPTI8RfSgoZFTsu885ucj+VwDOGBbKBB2WqrrdIZZ5yRDwy95ppr8k4sfHzQrKC1kXmMd3Z33XDDDWn//ffPREhRl7U7CwdoER4CGMrXh+5QG0XEdOI7v+kw0xibh7rw9SG9fXp6QKD9CEagBgImPRYNI2AEBnRkjtu8pWmR8y/+L5AIyIe0K9LsQFJ0kQ5NDDuw2MEFQbruuusyadp4442zgzLERtobmakIRnjFFVfk6M1cmNLQxFAfaagDTQ1lQ8KiWYv0pIPwKOIzv8v3J2qFMK9hiqMMm7f8hzACvYuASU/v9q2fzAiURqCspkdkBKKDpkUnoyuiMuYuNC7R7wYyROwdTkX/4Q9/mFZeeeX8O9vTITGcwYVmB2Ii3yBMWZMnT86+PJAUaWfQwvBCK4MmCcKjmDzVHlYOztJCUY62tUfyQ5vR9vA7pMdxekqLjhMaga5CwKSnq7rLjTUCg4NALdJTS8sDYYB8QGhk3lIEZmmD1FJ+h+Bg2po0aVL2zeHMLUgTGhrIi5yfIU0iI+zYwokZLU/cko7WiAuSgiaH3yAtIkbSQomQcV+aHsqOJ7Lzm3ZnYSLjO5ok7d5ynJ7BkTeXagSGCwGTnuFC3vUagQ5CoAzpiT4wmLAgLlzSovA5BgcUwUCbgxkLh2SiHOP4/Morr2SiQ17IBgQGMgKJwc/n6quvTvvss0+uA7OTjqeQFol0iuJMvUXSI81TPHqCtnFBrLiKkZp1iKmPoeggwXRTjECbETDpaTOgLs4IdCMCZcxbMm1hUkJLgw+OSI4ch5VG2hM5BkMo2KZO4MHHHnssE48FF1ww54cUYa6C+IiYfOlLX0q//OUvMyGiPq54eCmkR/463JfZSu2hfAgV90VyIulR+1Q236XpgfRg3nJE5m6UZLfZCAyMgEmPJcQIGIG6EZmjmQsigYlJx0sAnzQqOscqEgx8ZPDnOeecc/Ihok8++WSOvzPffPPlGDlyTMbUhekLk9Zee+1VieaMlghNjmL0QHa4J01N3LVFvWihpBkSqdFW9Uie+KzozDwfbVIwRPv0+E9hBHoTAZOe3uxXP5URaAiBMpoeChT5gcjoUrweER3uS+OCtoUT0zfYYIN02mmnZVKBaQvCg2YFgoImRruxSI8vz//93/+lESNG5IjNBDWE5IhQQZJEeKhLJ6nrAFHKVCyfSMLiDi5ppiBMOkJDR1zYp6ch0XFiI9BVCJj0dFV3ubFGYHAQGIj0RC2PyAy7sSAwkAfFwNGOLREOtCsQELRCm222WTr++OOz4zKmsQUWWCA/CKYktp1DfPDdOffcc9Phhx+e07Cra8cdd8w7u2677bb0+OOPZ38gvrPFPGpv1EbVKTIjjU8kZBFBESaeYd55553JkRn/ozXXXNPHUAyOyLlUIzAsCJj0DAvsrtQI7j/hZgAAIABJREFUdBYCZUiPSA3E4oUXXsgERju2IC0iFnonHSSFNLvvvnvefq6t6ZiSnnvuuUxe2L1FWjRA+PJAcDBzQVzYRcVZXZyyfu+992aNkIIURtIjNKlL29TlSB1/02dpd/QdM5fqtCNzZ8mmW2ME2omASU870XRZRqBLEWjEvAXxePnll7OmR0dFyKTE40fSgxkMDQpanvHjx+cYOOTD1AS5wJlZxz+ccsop6YQTTsikBg0MPkOk1ZZzaYW060ukJ5IxyBdtoQ0xDo/IWXE3lwIa8o6/EUQL85Z9erpUkN1sI1AHAZMei4gRMAKlHZkhEpir2EquE84VkVk7oqKpCTMYJiKCEuKjQ16ZxRQdme/s6PrsZz+bTViQJBEatDZoYSBakBmcmSFD8ZiJGAhR6bin7e3a9VVNyyMyRHoIGG1xcEL/IYxA7yJg0tO7fesnMwKlESir6YFIEGgQjYr8eaqRHvnWoDX53Oc+l/10ICyQnrhjigZCNL7zne/kLe0QD2ljRFzkDI2jMb9BerjiNnm+6zfSQ8BiZGgRH5m1pOFR0EPyc/ipNT2lRcYJjUBXImDS05Xd5kYbgfYi0AjpefHFF7PWRaYtbRMvanpwRoboEJRw5513zkREUZghSpAUfHrw1dlll13yKezs6FJ8HTlEY9YiPWXhI6RDRuPBoYoKze8QMoiUzG/REVtlygynHV+0DcIF6bFPT3tly6UZgU5CwKSnk3rDbTECw4RAWUdmnZYO6eHSLikdH8E9BSjETASRQIOz6aabZgdjSIkO9lTQQA4h5eR1BSvUWVqUgxmNuqTlUVBCaWqk8VEEZrRApEebpBg9ao+IjiCOO7pMeoZJ8FytERhiBEx6hhhwV2cEOhGBMqQHkkAUZkxU8rkZiPSwG2vFFVdMp59+elpuueUqB5QSeRnyg8PylClT8s4uzGDs4ooHlkKSqIuYPlwQGn4XiVEMHhEfxfuBGKFBir5Dwry4/T4SIJm3rOnpRAl1m4xAexAw6WkPji7FCHQ1AmXMW3LyRYMD4YDwyJkZEiQSIlLCDi/i8+DEjHaHAIOYkyiHtJikiIVz/vnn50NFte1dW80hTRAhCAyER+dtyZdImhvy6XBRtDykkzZJGiG1T07P8UgLtYU22JG5q8XYjTcCdREw6akLkRMYgd5HYCDSI4IgJ1+0MvLHUWRkbTtXWr6TjkNDjzjiiExa0NxAfCAeaFVuuummtNtuu2UNEP46Oi0dtCFW1IdWiPtomOJRFyIxckQW6VEcIMorxg2iXOpWgMUYtVm7t+zT0/uy7ifsbwRMevq7//30RiAjUE/TI22ItqujXYFYRE2PTEe8o22BkBxzzDFpp512ysSG7zqRncCGHOh5wQUXZAIUzUykpT7K5xLpiV0Vt6HzGdLDC9KjtuHoHLekx/wiPpEY2bzlP4MR6H0ETHp6v4/9hEagLgK1SE88WgLTERoYCA0+OZASyIsIEZVoGznkCOfjM888M62zzjoVDQ+mKsjItddem/bYY4+KL49MVpAWXpi1uBRsUE7PqkMPJE2PfpemB38hHUQad2ypfeSPjsx8jlvWiQQ9ceLEtMYaa/gYirrS4wRGoHsQMOnpnr5yS43AoCFQz7wFUYFQsK0cEqFoyWwxr0Z6cAb+0Ic+lDU5SyyxRMVBGTJCOZyifvbZZ2dfHi5FXcb8xc4rBSSUpkdb0qW54T7toKy4O0ukR47MMoMVCU6RNPE7bbF5a9BEzAUbgY5AwKSnI7rBjTACw4tALdIjkgEpQLvDeVkyX/EbO6sgCmiBoskJf55ll102/eQnP8kaFLRDaIV43XPPPWmHHXZIxPvhDC6ICWYyiBLv+PFAflSudoqpfL3Lx0emLZm3QJJ6cErW9vfYtujMrM8mPcMrf67dCAwVAiY9Q4W06zECHYoAhOCOO+7I2peoEVFz5auDrw1mKwiMtodzZARmLu7JdMT7q6++ms+v+vGPf5zNXJAiyAyk5sgjj8wRmBdeeOGKzw1lkw8Nj0gQ36XhoS3x3CzapO3rMZ0CF4r0RIKjZysGK1S7F1100UpEZpu3OlRY3Swj0CICJj0tAujsRqAXEKgXp4dnZAs5u6gwIemYCcxI88wzT+VYChEKtqtDHIjRgzaI9JjCOItr6623Tvfdd19aYIEFMhnihbkMzQ6kR/45ipYcNTwyZfGuHWMKTChHad4pR1vq4/Z09ZWcnxVFmvuY49AOoaUy6ekFqfYzGIG3I2DSY6kwAkag7u4tSAZEBrMTJAViwgtfHE4nl0OxNCucz7XCCiukH/zgBwkNCr+T7rrrrstncVEGpIT7it+DxkimLO5zibCI5ETNjdLqXfF6KBvyop1lcpIWIRPREVmSozPthCyhzTLp8Z/CCPQmAiY9vdmvfioj0BACUdNTDOCnSMyYoHS2lXZV8Rsam2IMHfxzFltssXTiiSfmqMwQETRCJ598cvrGN76RTV0QDMpEy6Pt75AdtEfy01FAQhEWEZxoepM5jLbo6AnImDQ9Ma2CFUKE+F2ECDMdGinahBaKCNL77bdfPiE+aoMaAtWJjYAR6DgETHo6rkvcICMw9AgM5MgMgWCrOudgQVAgCpAemZMgDJFAQEIwEaHZwXdn3XXXzdociM7Xvva1vGtL2iHKhahAdLQLjO3q2m4ucqWztCA/CojIO2RJefEdwpdn7rnnzhoo7vMiL/nYOUakZkWEJj3PQn2rrrpqLpfv22+/fTbjHXLIIWnMmDEmPUMvjq7RCAwaAiY9gwatCzYC3YNAkfTIuRcigHZHhAd/HjkLi5BAGvDXkVmJ+4rTQzTmjTfeOJMg7n/pS19Kd999d3Zu1j2Ii05Mh0hBjqhf287l6wNhgbjQJu5BbiAw5Cc9O8EgTuTnRX5IEHlIw+8xnfx+yEMaabi22267/MyHHnqoSU/3iLBbagRKIWDSUwomJzICvY0Au7f23HPPyu4tkR6ZttiNBSGR4zHaHL5DgiAMaG7QAkE0SIPZCpLCTi1IDyTo0UcfzZoe/H3IjzYF0gL5gPTIdCUNjUxROlKCNNLUKA9pqV+mLZnGFOuHd0gS5IdyIDYQLtpNm7kHaRsxYkRORxs+85nPZGJ38MEHOzhhb4u9n64PETDp6cNO9yMbgSIC1cxb8qPBPwfNB68Yj0eHe0JG8OvRrimIA3m4f/TRR+dDR5955pl05ZVXplNOOaVCeCAqIicQDpnMICEiK9yHGKHZQZskPx3uUT6kRZogmbGoX9oenpO00hCRnt94NnyMKB+iNGrUqMr2+W233TaToq9//esmPf6rGIEeQ8Ckp8c61I9jBJpBoBrpgZRARCAsEAqZtiA7XLwrjg7aE2lS0BKh6YF8YCJCc/LQQw/l09Z/9atf5bz8BlnRLisIjMrDoZi6paEhHWVDXOTbI7MVZYkYKY8Ik7RBkCj58YgkQXzQGvFOuezcIj9tJ3AiBM+anmYkyXmMQGcjYNLT2f3j1hmBIUGgSHrk34IJiq3qis0Td1OJ+EAUIBNyDCYvpAHigw/PAQcckG6++eZ01FFHpenTp1dMaBARkR7K0jZ1iJbi6KBBmjRpUt7+zqW6ZIqSX5E0QHEbO+khMhAk3ec7BAtCxIWWh/ZyT5otfHqs6RkSsXMlRmDIETDpGXLIXaER6BwEdDaVSI9i1ih6MQEJZXaCyMiPh3yKi8PTQDqkoeE3/HvYmbXzzjtnExfHURx22GGVaMuUL6IiDYuIDkECIVHUhTbmrLPOSssss0wmPPI1Koug0scozMW8IkR6dpEea3rKoux0RqB7EDDp6Z6+ckuNQNsRUPC/22+/PTsyo/EQ4YGUQHq44vlW0vBAbLRtHcLAbipt+9a29bFjx+bT1Dl4dPLkyZnoKIaO6lIblIcozltttVUlMKEclasRHuWlTdJO1QOpWrpYNuY4bVn3Kev10PTvRqC7EDDp6a7+cmuNwKAgcO+992bHXUxSbE+XqalIEKQNiWSDBhW/K580QjIrFQMfFs/BQpt06qmnpvXXX79ibooPrHooL57FVQuUYn0iR1EDFNtPerRTEDp2mpn0DIq4uVAjMGwImPQMG/Su2AgMPwIiEZCNqVOnpiuuuCLH0WGLeSQIUZMSj4YQYRB5ESkSIYn3Y9oiUYokaeTIkZUoz9yvVVatMqqhqjbzXu1QVeXh96eeeir7EH3+85/P0aQHSj/8PegWGAEj0AgCJj2NoOW0RqDHEIhmnRdffDFNmzYt77RC26PJfiA/miIBKsKjvCIb8p/R/fhdvj1oWXAkrnXieyRB7eqO2E62skN6OIJiwQUXLG02a1dbXI4RMAKDh4BJz+Bh65KNQFchgLaH4yJ0AGgjTsNRgxIJRCyjGkGKaQFLxEcanqHUskTTGbu6cKLm3ZcRMAK9g4BJT+/0pZ/ECDSNgHZxUUAkIgM5BzdCiqo1rEh46jkY19IiNf3QzmgEjEDfIWDS03dd7gc2Am9HoEhgmiE0Ra1ONX8e1VzLoTkSn2baUI0YFeusRZ6iJqoddVvOjIAR6DwETHo6r0/cIiMw5AhETY+0Pbw3Q0IaIQzViIba0kg5rQJWra6hrL/V9ju/ETAC5RAw6SmHk1MZga5CoJrWRQ8w0G/V0tR78DLkoJ4WqF4dtbQzImhlY/Q0k77ZPI0+k9MbASMw+AiY9Aw+xq7BCAwqAvWchRslMo2QooEIz0AmszJ11Gt3rbrLkLCyHVKmrDJpytbndEbACAwuAiY9g4uvSzcCg4pA2Qm3LMkYyIm5bF0DaWXibwP50NRqR7X7A7V5IPDrPU89UjVQWwa10124ETACTSNg0tM0dM5oBDoDgVZNR42QhoG0N6BRj0iUQUxlvPTSS/lUdr5z0jsnoRMtuZmrlWcsErWig3Y9jVQz7XUeI2AEBgcBk57BwdWlGoGuRaAacSlrqqr30GXNYaRbbrnl0sILL5yLnDJlSjrnnHPS5z73uRyhuVbgxFYIYL3nroVBWS1aPWz8uxEwAoOPgEnP4GPsGozAkCFQVhPTjEamrLmn2sM2QwweffTRrOWZPn16Ov/889OWW26ZSU+tqyzhKT7HQCQqaq8Gw/Q3ZILhioyAEcgImPRYEIxAlyNQnIz1nTOkbrrppvSpT30qcVL5I488kp90+eWXT9dff3169tln06hRo9Jaa62V75MejcqnP/3pSnrO4Zp99tnT9773vaxpIUIxJieubbbZJn+/4YYbclkf/OAH0yabbJLzPvzww/lIC6IaK+/zzz+feH3iE5/I+WnDyiuvnIgErXq5f/HFF6cxY8akJZZYIn8W8UDzw9EQ8cIEduWVV+at9Ryfsc466+TyOSX9mmuuyWeILbLIImncuHE5Gxjcc889+ZlIB1Y33nhjfvY55pgjHzL6m9/8Jqe99NJL00ILLZTxoZ6rrroqa5k4hJS2XHbZZZXfSf+Tn/ykafNbl4ugm28EugYBk56u6So31Ag0hsDuu++eZsyYkQ/OxBeGSZkLcnLeeeelgw46KGtOIAf4y+yxxx6V9BCFH/zgBznNwQcfnJ577rlMBpZddtn0ne98J5OHP/3pT2nTTTetpLvuuuty+WuvvXb64Q9/mA488MCZ8kJMNtxww3yKOsSL9k2cODGddNJJlXpFvJZccslMeiBOW221VYVkQah0QUTGjh2bvv/976err746HXfccenJJ59Miy22WC57zjnnzM9+2GGH5TI+8pGPZFJ27rnnpmOPPTZ99rOfzeSM54AY0m6e95hjjklomb785S9nMgYx2mijjdIuu+ySlllmmYwZdX7rW9/KhIkT6WudPt9Yjzm1ETACg42ASc9gI+zyjcAwIQABYGJeb731MulhsscXZvz48blF8803X4V4oJHhOvroo3N6fGnQykyePDkTnN/+9rdZywEZgLBwD7JC+SoLAnHyySen7bffPj399NNZE8I98kIc7rjjjkyCIAxoSkR6qJt60fpAiPj9wgsvTNttt12uT8Tjl7/85UxI0oa77ror1wHhgZBdcskluX2QF+5xiCrkiLbyevnllzMpEgGErPzxj3/MzwmxW3/99fMzzTrrrJlIbb311rnt1EW5XLR7woQJ6bHHHkuf/OQn8+9ccnBuxnQ4TCLiao1A3yFg0tN3Xe4H7lUEqvmcaHKH9EAoMOtEv5gvfvGLaf/990977rlnOvzwwzNZ4UIrQrqLLrookwZOHdfkzu+QgBNPPDGdccYZFThFhA455JC06667pp///OeVvDpNXUQHAoF25aijjsoECJ+ds88+O5u10M5AUE4//fRcNvXqINJi35EXE9j888+fSZK0SGiy0OCgranW1qj1mjp1ajriiCNyObfeemvadttts6aKMiA/8blFevbbb79MsmgXz4aJrlraXpU1P5cR6FYETHq6tefcbiMwAAIiQEzu+LVg0oLEoO2J276jtgXTD+QGUxDkA1Ky9957Z+KgyV3lSqsjYoJZCiIw99xz53c0JPvss0/aa6+9ZiIs1Ac5wT/mu9/9btbSQIBoF2Tn9ttvz741J5xwQiZU+OZASNDaFMmHtCuY0UiDqYwXF23mGSZNmpS1RSJRar+0XqSFbEHU8N9ROrQ99957b9YckUf5IFW80DrRbrQ7PMOhhx6ayRXmuGiCs5AaASPQWQiY9HRWf7g1RqApBGrtLIL0QHYgIa+99lomAvizKH3UvEBcID5f//rXs6YHEoKJi8k8alrIi38Pmh6RHsxDkAHKhyiRV35AMvvwYGiWbrnlluxcjIYEMxEOxWhVfvzjH2dTljRGlI2JDl8alVUEB20LpjicrDGRQXowp51yyinZ6VmkRyRK+amP54AMkhbnZHCKGiaID2Qmki00S5Aj6sNMBi4bbLBBeuGFF2a631QnOpMRMAKDjoBJz6BD7AqMwNAjIFKDaQrTCxM0GokRI0ZUNBGkgejg2yPtBD4wTOTzzjtv/o3dWfxOXpm4IDFvvPFGeuWVV3K5umL55KVM6mC3F07D5FOZ/MZnSAQX9f7tb3/L5aHdwfcG5+qYh3boKj4f7b322mvz7i3SQZxwhKaeam0FFy6lXXzxxXNd8vlR+ZRDG3W2V2wn+VXP66+/Xmn/0Pe2azQCRqAsAiY9ZZFyOiPQoQhUi09Tq6nVnGwHij9DOc045ioPmp0zzzyzYsYqllWr7Hptiu0iLT5BmO0UwLDa8zf6HNFBuRYOA5XZaH0dKl5ulhHoKQRMenqqO/0w/YpAmcm3SI7Aqszp5K1M3nfeeWeOfSMH41bKGogIYQbDvMXuq5122ultz1W23oFIYb/Klp/bCPQSAiY9vdSbfhYjUAKBsgSgjLaoXln8TiwbTGPssCpqaMqQrtiOgYgPpiZ+j2a44jOU0SCVra9W2SW6wEmMgBEYJgRMeoYJeFdrBLoFgXrEpt5z1Mtf7/d65Zf5vWwdRZNWmbKdxggYge5BwKSne/rKLTUCg4ZALVKAU/ETTzyRnYJxCCadNDbVGtOIma0sEWn1ocu0KWqgWq3P+Y2AEehcBEx6Ordv3DIjMOQIFAkC8WzYMo6DMIH7tthii8qxEDQOX52Pf/zjedfVQKajYrn1zExlCBE7sHQO2GabbZZ3YtXKV6+8er8PeUe4QiNgBAYFAZOeQYHVhRqB7kZAJEDHTnD2FEED2SUVg+/FOD/FJ65GbMqSi1qkKOZXjB78gjjwlPg/cVt7mR5oliSVKdtpjIAR6DwETHo6r0/cIiMwZAjUIyE4B3PSejypPJqCOCl9lVVWyXF92nXV0gqpfP2uU+OnT5+ez9LiHKx6O7fqPW98tnY9j8sxAkagcxAw6emcvnBLjMCwIVDUrODLw1lURGbGdIWZi4jF+PVwNAMXJiWiJhN4kCCGmJooh+jGBPTjHC92bvEdUnT//fenVVddNb+PGzcul4EmiUNDVR6aGoIWkg/N0mqrrZYgNRtvvHGO9XPPPffk+5jUCCQo89aoUaMSAQIpFzJEOiI+b7755rlu0l5xxRVplllmycdrcPF8utAaEcHZlxEwAr2NgElPb/evn84INIwAxIVjGvDjWWqppdKPfvSjytlbxNzhGAuCDt588835CIgbbrghYf7C9wfyQZBATE2cZzVjxow0cuTIfB4XRzxw7AQnsUOWOHUdIsXhnhAUjq8g39ixY/NREpRF3B0uyuJ0eNpE/RAtjo/geAq0O0RU5jgIiA/nbpEek9e3v/3tfB7W6NGj0zHHHJOJEweRQpy4D3kiAjXHdHBgqC8jYAR6GwGTnt7uXz+dEWgKAcxFOC5z9pTOmIKYHHTQQVkzgyaGYIA6mwrtCgdwcsnPB4KCaQwytPrqq2fSw9lYOt8KR2TIDwQL8gSB4SBPCIi+Q6DYPUYeHRGB1gk/Hkxuv/71rzOJufzyyzNhokzyQ3x4qS20i/bpXC8OPUXLxHNA8qS9agosZzICRqBrEDDp6ZquckONwOAjIDMXpIfroYceyuagtddeO5MDzF5EP4ZAYOpCOwIZ0qGivKMFQrPDYaVocbbccsts4iqSHsrXOV44R1PPUUcdlZ2Rp06dmv10+M7Bppy4rov70TcHYhTJzWGHHVYhMUVH63iYqcqLB6KW8fkZ/F5wDUbACAwWAiY9g4WsyzUCXYBAtUle5i1MQ2hcIC+cqi5yI7IS/YD0qGxh54XGBi0PF6REZANND5qYffbZJ5uzIBxojw4//PBs+oIsQagwQ2EGi5oh1YcGCZOUrkh6SCPzmbROlEuUZi6Vi4YJ0nbkkUem4447bqaT1Lug29xEI2AEmkTApKdJ4JzNCPQKApH4RE0PpAeT0c9//vO07777VogBaXBUxq8G0xSESJe2kUNMMFd9/vOfTwcffHA2P+EUvdVWW2VzF/425IvpMZdBeriHE/Qmm2ySfW64Jk2aVKmDbfMQMPxyqJ8yaes111yTfXpkPhPpgTjppHSRHvyUqIP2QeowdfkyAkag9xEw6en9PvYTGoGaCFQjPCTGN+bNN9/MJGK22WbLTr+QEMXo4XdemKJibBzlW3TRRbMWR+koA98gLnZnsduLfDE9JGSeeeapOBSTjvpxUo5OxuTh0k4v0hAlmry0Wb4/qovdW2o35jnyU2axLRYTI2AEeh8Bk57e72M/oRGoi0A1M5cCE+Kjw4XGRM7KdQuskaAWySomr2V2G+iA0oHi+9SL/UP9pOGK/knNPqfzGQEj0JkImPR0Zr+4VUZgyBCo5byLzwumIhyXRXpkJhqIpAxEbJpxFI5kpBooxfpEXAYCsCz5GrJOcEVGwAgMCQImPUMCsysxAt2JAOYgnH0hCUcccUQ2E9XSmgwmkahHfKSpqaYJig7XtbQ4ZTRB3dmDbrURMAIRAZMey4MRMAJ1EShDHMpqVmqlq6UFqqcdqvd73YdzAiNgBPoGAZOevulqP6gRMAJGwAgYgf5GwKSnv/vfT28EjIARMAJGoG8QMOnpm672gxoBI2AEjIAR6G8ETHr6u//99EbACBgBI2AE+gYBk56+6Wo/qBEwAkbACBiB/kbApKe/+99PbwSMgBEwAkagbxAw6embrvaDGgEjYASMgBHobwRMevq7//30RsAIGAEjYAT6BgGTnr7paj+oETACRsAIGIH+RsCkp7/7309vBIyAETACRqBvEDDp6Zuu9oMaASNgBIyAEehvBEx6+rv//fRGwAgYASNgBPoGAZOevulqP6gRMAJGwAgYgf5GwKSnv/vfT28EjIARMAJGoG8QMOnpm672gxoBI2AEjIAR6G8ETHr6u//99EbACBgBI2AE+gYBk56+6er+e9D//ve/6R3veMfbHpz7XNV+6z+U/MT1EKglL7Xkq155/r0/ELB8dGY/dxzpKQpKK4LTSt7O7C63qhUETHZaQa9/88ZxxGNKb8tBmf71ONLdMtDxpKe74XXrjYARMAJGoFsQKEN6yjxLu8opU5fTNIZAx5Gexpqfklh3NFeYiTeKYnenryYDPJEHnu7u105ofVHLE8eZTmif2zD0CFSTCc8/Q98PzdbY0aSn7KRVNl2zIDlf9yJgf4zu7btOaLnHlk7oheFpQ9m+L5tueJ7CtRYR6GjS85///Cc7m8aVvBi1BC3+9s53vnOm57Mw9ofAF+Wj1lMrXVFO+gMlP2UtBDTO1EPI8lMPod76vTj/MBdxT+OH5IF37mmu0gYJzz+dKQ8dS3riRBYJTjVBlNBFYSwKYGfC71a1ikAtwoOc1PoN2Zhlllls/moV/B7IXxxn9EjIT/GK44zHlx7o/AEeodbY8e9//3umhbjkgLnH8093yETXkB5peBA6hAuh1CAkUmRNT3cIXTtbWY/0SDa0+uI9fm5nW1xW9yGgcSRqlPnMOMOlsSaGN7CmsPv6udEWVyPDkouoyZF8SNMT67Gmp1HUhyZ9x5CeagKiAUlQRHVinLxEiOL70MA3NLXUMu/16vM2imo1M2iUnbgqJy1anmpm00br7ZT08b9T/FxtMO6UdndKO+K4UtT0xMXVv/71ryw30hL2yqSmxaNMN7y/613vys9aK85Vr8W4qtaXxXGlOKZo/I2LKMlSL+BTHEvi/7Wbn6/jSQ9Ax0EJQeQ1Y8aMvBp77rnn0h133JHmmWeeNMccc+TfetGm+sYbb6TFF188rbfeemn22WfP8tfNgtfOCa/okyHTBHLzxz/+MT3zzDPp73//e/rtb3+bfv/736cPfehD6f3vf39FW9jOtgxXWXGw5fl53k022SQtssgiFZI3XG3r5HrBTfIjIqzJ7R//+EceX1577bX017/+Nd166615jJl33nlznl65ihM+zzpu3LgsO5CfftBsDUR6NAdJVph3nnzyyfTnP/85y8VNN92U5p577jTXXHPlOUlksayvWLfIEWPKhhtumJZccsmKlaVb2j4TYftvLftABzxNcWDhO5P/3/72t3T77bfngX3q1Knp0ksvTR/84AdvrLawAAAgAElEQVTTe97zngoZkBB38OOVRpg/0euvv55GjRqV9tlnn7Taaqtl4vPud7/bxKdAigXqP//5zzwgPf300+nhhx9OL774Yrr66qvTzTffnP+0YCcTRumO6MCEcbCOjpZvvvlm2nvvvdNHP/rRtNBCC+X/h0ny2zuwlpaHMYZJ7b777ssT3OOPP57OOOOMTHg+8IEPdKAktNakaOb7y1/+kvbdd9+0xRZbpAUXXDATvX6UnajpkZww/zCu3Hnnnenll19Ojz32WJaL+eabr7KQ6jUtMqRXC6nddtstbb311pnkdeuY0jGanuJftpZp66WXXsqD0QMPPJA74te//nW64oorssChdu7Vi0l8ttlmS6uvvnr62Mc+lj784Q/n7/2wCqvXp8WJi+9MWq+88kpeqT/xxBPp1VdfTddee20my6xgowaxXvmd/HvUTsi/gPZiill66aXTRz7ykTR+/Pg0cuRIy0qNjtTkFt/R7vzhD39Iv/vd77IcQXrOP//8PNCj/egl05ZgEbFhrGFhsMEGG+SxZqmlluo72YkkMJIfiA6y8eijj+aFKHJx7rnnpjnnnLNi9uzk8aKRthUXVMjFiBEj0kYbbZTHlG6Vi64gPVFrw0AE8bn33nvz4MP7VVddld773vdmoYsqxV5g3HGFxeodhr3tttum7bffPg/AaCz6/SoSZPBgNfbCCy9kwsNKne833nhjuueee/KqLPox9AJ+UU70bDzzWmutlfbYY49Mlnt5UdBKHxZ9N/jO5IZZlJX8n/70p/Tss8+miy66KGt5RHpaqbPT8ka/N9rGhM7Cavfdd09rrLHGTLLTK4RvoD6IpCcuqtAY80J7DEbIyIUXXpjlQr6CKrcXrAwspLR5SNoexpQ999wzrbLKKl05/3Q86Ym+CnxmEkPoIDuzzjprVj9DetD0RKfNbhe4uGrnWfhDMfi+733vSzvuuGPaddddsw3Zmp40k3+FBmS0gZAdfHggP2h+8MmA9OD/1QuEOK7QiySO52NFOmbMmDRx4sRMekyQq09zcRuyduhAciQ/mDSef/759Itf/KKnSY/cCSB1kD5kZ8KECZk49xthrraQAh/M5WiPH3nkkbxw4jukB627HNyRsl4YX6IWmWfi+fCRZCxBLrp1TOkK0hPBf+ihh/IA9Jvf/CZrOu6///40ZcqU7M9TdCDr5hVJXLlrNwUTOeRuhx12SLvssktFpdppq8ahbo9i8kTM0AbiuAxJhiyimoX0QJZ7jfTElWXcYs0AxSod/4zian2o+6hT69PkFhdXyAobJXhBfjAVQpwnT55c8eeJi5JOfbYy7Yp+YBGDOLmtueaafUt64uKZz5i1IMOYPSEBaHqQC0hPcRFSBv9uSBM3BuHvNXr06LyQghR3IxnuWNKDMMRdOPpzyrGQFTykBzXjDTfckM1bIjm9wLL1Z5ATGasvSA/kbqeddsqaHhwMu1Ho2vlHjyuySHLRBuL3BenBzMNq/rbbbsuaQUhPt2sCI4ZF05bIP5oekR4mLmsF3y55kfRIfiA5rOQhzcgR91ndX3755VnTGn16ul2O4oQW0WGhgOywcaIfSU+cf+KigkUTYwpkmP8TpAe5gPREN4xemYPic/C8UXts0tPOmez/l1XcvYVQsT0dlo3QofVA48MKXpqeZgehaNMuu9WwONm0U61ZLBtyY01P9UmrWn+xMr/rrruy+hlfKLYf33333QlNIU6HXI3IykCDWJkBrkyaVuSnOHkhLzhvW9NTf2Aq+vSg6YEw82LyhwRBeq677ro8zkQzRv3S/5ciykA9eYoTbbXFXFl5Kts+La5IHyc3tIT9THqKJh52beHnBRnmQi5wr8DVQgvzWv/jqEmr1y/F+Uj9E+eFomaprHzVq7v4u8qlDfwf0PRg3upW7XFXaHoYlKROxpSFlgcTF5oe1I0QIVZfEjZNaGUGhpgmagrkI1FtYhxoEFL6VtXfJj3l/pq1ND2QYsgwpEcOePjzQJLRkMVV2UA1FWUo9n2Uy9jvGvzie6yjXTJSTdujsk16yslPXNGrbyE9EOZp06ZlZ1UuNlBAetD0RBNiPeJcJBNFU2x0FI1EXP//Ygyh8k/VWEqTnrfjpb6KvzCmMOewo485h3EGS4PifhUXH40SkUiMip+lwZUyIH6PxKTRBV09STHpqYdQG38vmrcwURBrBbUzjnbswkENzWSGk2acAMtOZEVyo4GPQUC7wbjHZ+ovrgojwWrjo88UF0P1W9NTHeGinJAKuzuywkqM1Tl9xyQ2ffr0HOOorKxUq7G4YosTVC3iLSf7av5H7ZAba3qaRzH2CX2LVpCAc8gLBIj/PqSHe5jRm5lU4oJKMhI1lGUXXGUWcs0gYdJTnfTorsYLwl48+OCDWevOoptFFbG/GGOqEeDi/1J9r7TVFl+yWiAfjFuKBB4XwsXPcQHWTP+XmS+t6Wk3slXKi+YthIPv7KBg4mI3Dit24iQwODXrryDSo7oY4CiLwa4YvI7fRITU3Ch8kYG3Co81PeUQlFxEDQzYISOXXXZZXpGxOqcvMVfgnIoquuwgUeyH2Cp+i6t+ERtkJ06MceCrpVks97S1U5n0NI8gsiB5oBTGll/96lc5Bhgkh0kIcwarfC2uytYmTY76R9o/8iu4qEhXJF+Sk2rawsEgPiY9tUmPxhbGEJyWIT30FbIBGZZ7RaNkWP2oRS3b3tEYKfgl5JuxRIRL36lb96NFIcpKO2XEmp6y//Y2pCuuwPh+zjnnVEgO0UKZxND2xA6vp3Ku1jRNWLBqBj2cXzUwUR73SYPDGpMm97TVVYNmnCBbfXyTnvIIFjU9YIeD+09/+tO86waNIBdyghMiA4v6rl4txUlHA5Q0f0QFl5zIyZUBCdU3g1TUKBVD1Neru5HfTXoaQWvmtNGMAY74gF188cV5Bc//nRfkGX8O+fNUW8FXa0HUCmrygEQxYeIfQV2MK0x0kCAR5qgFKtbVzglNbTbpqU56oiaGPrngggtygFP6ipAhkGFMocXt6iJAxb6KlgXJBvKFPPAiPXONCI7mJY070jSSDvnRPEV93ItEqlUXCyFi0tP82NJwzuJkxoBw6qmn5gkNoSMkPJoeXnEFJQGoRX6iIGq1Th4mMIQIgeMzdTB58VnCysSmFRqCzgBGmuJqsRniFQEy6SkvLtXMW+yygCAzWS2wwAJZPjCLoo6OO/3K9pMGP5k9ITD4eyCTlI1MSEtIy6kjntStwGUMaFxRi1n+SWunNOlpHsUi6WEMIPoywSxxeseMgTldAVHLykyc+DQmKVYSsX8ok4mLMYQ6qIsFFXLDq6iFbv4J6+c06alOeuJd5gWOnIDkMA9AevAtZT7SLtqo7Y9yUlwQk45+VyRnkRztDCQvhBhZ5MV9FmvMeTpChzKZmwgvoDlN9cT+rN/7A6cw6WkVwQbyFwcjJphJkyZlRzKEjjOFcGpG26MBplh8FIa46tJnsWGELhIeTW7clyBHdbR2cVA+qzTaE4lXtXobeHT79JQES5qU4ooa5/bTTz89DwgcMEp/sOuCLaYiPSWryJOPSIvkBPIStT4ivaTTCdUykYoUITPIVSROZdtQL51JTz2Eqv9elB/6BjJ72mmnZbMFhBkfMOI+sfOv0Z1bGhNkGkeLDNnBJ4SYJ3Hlz3iGVlKbMlRXtYm03doek57qpCeOK/znTzjhhEpg3Pnnnz87Mov0NEKG6WNIE/MGBJhxRb47Gp8gxNyHEFMX8hKjgdNnpEWmkM/B0gia9DQ3tjSVq7iCh9V+7Wtfy/4aqAQxb+GoykTGVfTBKZKQuPKS2hChksDBrBFAqQmj4zL39B3BQ9hEdMjPCk1xc7T61+pOD9/In8KannIiEyetOIHgdHryySfn1dJiiy2WBwsIMjZ4yIfMB2X6hMkHwstkyGTFIEP/UI40fbQWmdKhtwxg+h15YMCK8sNEyu8i1XHAimrqcii8pdqOxN+7t8ohF+VHGDLZHHfccemWW27JhJnJiXtoCqNPXxnZ0RhA2RBwJieuOFYgVyy4kBlID0fNkF6a5DiO6alMesr1byup4vxDOfTPIYcckgPi0kf0Ff2JpUHm7mqL7uJYw1jC/MGcofhrjA2ME/ymnWA6/gFtEGOLQm+oDuYfLbaYt7TTUFrpVp495jXpaReSVcopdpaETk6GkJ79998/+2YgCKj6dBZKJD31BgRNKggZgiLBYWKSgPJOfUXywXcEEOFE6HjRbswoBL3jz4Agi4C1IoBxIotxejh3i+CEUo0OYpd0RdFFUxG4scuCiYvJhMMT6QcID7FrtKqNfavJKQ5QkhP6mgGHSQvCw6CkvPS1nOhJp7IhNKzOmDSRK+pm4oQ0iZwx6PGizOJkVk+Gqw2uJj3NiWuc3LRD5aijjsq7tZZYYonc3zpnif6W302ZPhJ5YXxABjjsFhLOuKHxhnGGoG+kQc4YRyRL/O/l71Fc1DX3tNVzWdPzVtyuOCYU5x8WKAceeGDW9DDOQ4YZE1h4y2E9ji0qj3JEimQhoC8hvvQzciDHZORLZFf5WODzWf5fWlQjF3xGbmgP71ErWEY+y8iQSU8ZlJpMU03oonqRwYEIoaiZmVDkSIbg0dnVBgWtkqJTlz6TD/ZOXiYe5dc2QR4DoZJAUhYDIJcYuRxWyc9r8cUXz+rIaqszTayNrBA1kZn01BaqaqSHgGHHHnts1txx2jj9zKoM0lHN3q0/dtQWUSO40/8QFgYn+j+aHbQaI3/c2QMhX3bZZbPpk5Ug+bmYPGmLBi6IKxOgBjQ9ZaM2eWt6mht06G8RXf0/GRcOP/zwHJdn1KhRuc/pe+RHC6Ra8lIkr8iK/C4WXXTRTMC1OwczF/JD/yOXkCLID/Vr15hM6nwnn3x9ZFptl2+YSU9t0qM+hfSw6MZ0Tl9CRugv+hF50GaXomZHcwFzRdzgII0e8wZl07ciufpMeupBDjSGSPaoj/SMcdSJnCJHkaSUnWsG+veY9DQ3tpTKVYtp6z4TA6SHAHOyhzIYsZpnEpFNtB65QJAQVpkWyK/VtgRUgxt1I4DS7DD4MEAwkMHa5WlPOsrj3siRI2vGDWqEfVvTU0ps3nZcCbhdeeWV2f+LfmVlTd8gK8iQ+rTYF5IzvWtVD1EpbhdV30g2tN1UpjD8M9ASIGeQdMrQBMZTqT2QHgh81PZEol8OAZu3yuJUTCfzlhYX9Ct99o1vfCM7MvNfJg3/c8iIZCf2UZSbWL78L5is0PhxajkLIq3IGUP4jcmKF58hVuw41PjEeCOTGlpBZCj6Ojb73MV8Jj21SY/6l/8skYjR9LCoYaznfyvtrTSAReKr/PSdyA1yAJlBrrQhgj4QKUIO6W/kQovouNuPfMxb0kbLxSL6oLZLNkx62oVkiXJEPGQ+YJD48pe/nM1bsGQuJjFpY6IvTSw+kimECmFh4EFg+Y18+tMjNHSynE0ZdPC/kA+QNEraqsx3mLa0AppkmcwaITjV4DDpKSEkNXZCoenBvIV8QCqKclLcsq6+EunVTiwGNAYbaf+0S4vVufx5IDyQcORE5BjVNb+zCsQXBIdHSJfSUJ5WbjJ30Ma4CyRqJ+shYU1PPYRq/x61JSI9aHogPWhm5PfHOCHyq8kmmjBiH8hMQZ8yQa6//vpZayTypIUWREpHGiBHTITICUft4KuoFb/GQiZCObq2S8sDMiY9M5OeSIZFiOn7Aw44IO/eYlFDXzIP8JJPTpSyqA0UAdYYINOW/Ei1Iyv6hzJWaFcf+SDDyIvOElRIDJFiCBL1aBxpl3yY9DQ/tjScs9hpMm8xiSAQCB0vBE4DkwaeyLYltJpQmIgQoOi/I+0Qf34GFsqXozL5qAdhonwJG/VCctQOmULIj/pTjmbVVIxlCJFJTzmRqRZzB9Lz3e9+Nw8QOBzKUZQ+12qr2gCle8gBfSuzFvmYkLRCE8lBTiDgkhepsGXWgFwzeaHtIUYQgxvywQVZZiJlAGWXEHWJcEeTSxkUTHrKoFQ9TZH0yLwF6ZGWUOOMiE/8/4oo654ID3IGkfnoRz+aVl111Sw/rOrlkCqTOBMavmbIKGOGzBTIDGRZmh3KU3wYTXTtMF+Y9LwlF3FxXNQASrsP6eEEAIisyI7Gf/qn2phCXl4soOg3LYi1WNe8xHcWaLwon5csGsiHiDDb5DXnaZyQyR15K5pgm/9nvJXTpKdVBAfIX8u8pSwyb7H1GKYsk5ZW4SIltSYzBIM0+Fgw4EhQEEgmLQSMCUnxMlipkx6B0wAlQacO2WKl8tYfh++YNnTGkwatIiGrB6VJTz2E3vpdk1aUHyLqQnqQERxD5bCOrNCH0RQaCXL0lWDyY4ChfMjOwgsvXCEoEB3khImMSUqh46WV1CoQYoPJAu0kkxifZSJVPBZIGQ6uItCNyokGJskf7969VU52iit6sOf/Lk3PUkstlckIMiBfLGl544Qg4qNNDiI266yzTtp8880z+ZGZTPnjd5EpxQRDFiDL7BTC10cTGW1BnpHHdjo2W9NTzqeHA1gxb7FQ0VwgAhLlQtJHH0tjyxgkTR39TV/ymzTGjAHsSFboAvpYx1uQnoU6cxfuHSzcKVtaHWmKmMPkg9ouQmzSU24saSpVNdIT78Gk8elhAoFQaNKQxkWmqVh5/DMz2bDaRnhYjWlb8YgRI/KKToOJoqNKqBh8eMHUETJeMnOJeMUti7SDCZLVe1yRxcnMmp6mRKRqpiLpAVtIj3ZvyWdGfcaEUssUKtJCGu32YqCCxC6zzDJZThiYFC4+xlRRXg2C1IGsIDdsl2eFqJhStFG7/BjcGPAYuLRjsNEBy5qe5uQJnIsaZfrriCOOSNdff302b4mMUoPMGbU0PepTJjjk7lOf+lTW+mq1L3O6yJa+i4iL/NAm6mWsY5KlTQpxwPiCr5HkubknnzmXSc/APj2gxXyBpgdH5iLp0X+9uGChf5l38NFiLmAskdWAMvmNRQ8v/L6QGT6TTiZ2LapZQDF3sXjiKAxkhnqRAwVDlaZQccTaIRsmPe1AsUYZtTQ9us8ggCMZAwGaGS4mGDpdgQWrrZK1ekcQyKsdW0wy2NlXWmmlPDCJWWuAkhYBEwVkiYkL+zsrQQmb0sS28xtCyIDJ5FjNtlqcpKpBYk1POWGLE4hW39dcc03evYXpAJKiFTQThgaLqCGJ2h4GGyatp556Kr/Tj6uttlomPaic0e4wuBTza7WvQQo5oC4GKwgUZ3/xok1cckqlLIg3skJarQzt01Ou/1tJVU1LWDRvaeWsTQvVVvRqg3Z6QXY/8pGPpHXXXbey4y+u/jVeiLiQXtrBuIuUcYfjL1h0IZe8kB8mRsYr8rTjMumpT3qQA3ZvsXhB06u+412aG43ZceyWbx9EBpwVT4f/P4sdFseQKBbKLLzlmyNLhDSCjF3ICVHlOReO+Uh1K/ApaRmj5OTcDtkw6WkHioUyimRH34uTGZ2+3377ZeLCxKPJRSaLauYtqiId2hviKXD6tlbRqK4hPLwziChEvDpZQqedNtjXmQgROm1/1sSH8Gmlr3ahHUDdKHLWqNnCpKe+sBXNE5Id4vQcf/zx2U+GvpUfllZZRU1PXLkjB5APVMnkGz16dNpwww3zSkzna2kVFicyEWDepQHUChDijC8a5grkMF7IJqEOGOyipqcRebGmp76s1EpRlCFIz9FHH51uuOGGik+P+pT+qRVXSf9/ZI5Fz6c//encr3yWA3wc6zQOSWMt2ZRTLLKHrEB6GHOQScqiDcgMZD76kYi4lNEiF7Ew6fkfInH+ESkGU7A+6KCDsiMzpEfjvMhw3E2leUcbYNDUqe8oB40gWh3mCPoR8kOZkfBoPJE2UiZW5ItxZOrUqZUjk2gfxAfZYc6Jfo6Nao2LsmHS0/zYUjPnQKQnOnRqyyA2TTkyy19GZqfItNXZ3GOSwrSAmpH7TF5rrLFGWmGFFbLQUV6cyNTREnoNdmh58POgLFZhfJfjop4DQac9DHgwd5m+Gh2MTHrqC5sGhPjH5B4xVvDpYVXFykeEWFs9RXoisRBxpf+Y+HAcZKAaN25c2mijjSrn3tDfkouiw7EGQu7LuZ6VOS/k9u677674aNAGxeVg0MNHSFqFVmQF1OzTU192NDFF0gPuTCrf/OY3M+nhPyzHd9LRP9qtGWvgN006+FtgfoL00KdMZHFTg+RMMXfkk6g4L5RFG+QPhnYQwgxxhjwpIrwcYqtNUpowyxJnk57qpIe+kcZV5i0FJxTh1H+dsaaIt8b+6KtFGrQ+aHexMKDhgQDJpCWTucaYKBfcQy7Q/HFMCot4mdMVNBVZQylQVAI0OqYIEZOecmNJQ6mKpEeZ5bwH6GLaOJJxDIUmCJmqBiI9OkIAB2gNMEyEa6+9dg5chyYAIUHYVJe0M5pUo2obRo/WB7ZNWxgI45kofEbIKZNBk1VZNTV0PSE06SknRiK+wpN3zFtoeuiHuHuL/peTqfq6SI4VTI4BBUK88cYb5x04ckZVFGatyFUOA5wIkcyfisXCRAhRxh+AVbvailxITvBTi8egNLJCs6annKxUSxUJLJ+ZvGJE5uiwKnNllDWRJ8YZtEAshLbYYousHZSGJ67aRbIYR0iLyZx+Z9LSJgr5d/E7cgPxQetD+yBXmtgU66U4QRXloR46/Ux6Bpp/1Ffgw3+aiMyYtyApmhNIQ7/rvyusua/YPDJdyvWBRQ5zA+MLpIf/vkIRxCjv0h5qPoJoUQ+LMuYfxhPFHkMupFVELoqxv8oSYGt66v1b2vh7UfWrVTSr5Pvuuy/736B2xpFLWwa1XZAOpvOrXQgCqyQICkLEZAXLRtODnwaTYgwPrskmToYIjISceliJMRjxB0Dzw6XJT5Mw9yhfWqlGoTLpqY9YJDx8xiRFH2PvPumkk7KGhUFFZ1/J3MTgEc2RcTXDb5AUiC0DExPYmDFjKjv4KAN5KQaLQz4YkHgxcCl6M/cVewVbPHKj1RxPSFms+LQjMarU6yPwVgqTnrJIzZxOCytkgT5Co4KPBadpE+CSRZHCHchHS+NMJD7Cn3GBiW7HHXfMPjcQXE109C/3ICyMQZAYtMX8riCVMq3q5HXGNcg32gU0j3yXiVUxXMgfSY/GzXqLqoiESc9bZ9dFwqL/If3NOE+EdQKeoq2FrCgSMv/vOP9E3BVsUIstZIm8zGX859kYQT9qwS3NkBZQyAH9qxMDFAoDcxlOzRyVggxBxhXMkDRy/9BiO85ljf5TrOlpFLEG0hdJj+ySrHbOP//8PJAgdIqIqV042r2FQMU/vz4zkOBIykRIByLMDGarrLJKVkMzKUKMpMaOk462AioolHxDGHgQNLzoaQ9mM3nQ0x4JO/Ug1MXVRJkByaSnvvDInKRBG7MW2NM/nIgM2cVJUAEG6ZtaTu/grUGF1TeT0vLLL58++clPZmdmBhoGOq3qqIcJkv6Vyhk5YKDCPq/JjTIpG38wVmaQ9qhVpO3y0WBirOWbNhAaJj31ZaVaCuRH5gPGmfPOOy9r9i6//PJ02WWXZX8/ReQmLf/5OM7E/zX9jNkB369NNtmkskNUkXT5HQ0BJm/6HNlkXEFeIMjSCjHJ8Tvyw3jD5Iam59FHH82yofQxWq/GrOZQ6O/ghMV5R2OzTFv0ESR4u+22S6effno2K6Gp0ZEyMi/JQTkSJ21WoE911hp58bthsc24whiirenkpT2SD8YgxhbKUaBcxjORKE54pz3ILnLMWKQjSyQ/USbKzDtFGTLpafZfVSJfNdKjFdiJJ56YV904b7F60oQi3wytsDX4q6O0ZRzCg/BqZwRkB4ETI2ayYTBCK0Ne6tXKnYEMgUZI+V1HCvCZQQk1I8RHjoaK9MwjI9AIuZyi4x+iHiQmPfUQemuA0MqWz1OmTMnEgv6jT+hzCIXMTfS/iEtR3SunQwYn9fl6662XttlmmzyBYR5lcKH/qYvVOTLJig2yI78L+ppBDPmgblZgfCcv8jtt2rTcZjnOkx5ZU5gD+Y40oo426akvK9VSiCyAOf1+5pln5kmD8QL5YXKKwSwhHaSrJjvkw2+LsWWzzTbL/U6fQ3oogzELmUBLTZ/LFAapQauIxpjxiIUSYwZjEmmQYWQL4gPh0kpekxvvJj3N9X+tXHFcob9PPfXU/D/HqZxxQC4L0rJBhrUrs0gyZPbUuVhoeRRGg3EFeYAoy6+UMYrxBMIjkosc8mKcIA9pqZvF2W233VaRDX7TodfMPQqvosV+I2NKVCCIiCHLbOxgFzWWEmSx2653/LcRx4EhfjppemgiXvOoGJlopJKOTWciKzJtmqt4PGhkRJDIz64tzsJhwJBNnUFJW0ERDjqYgQiBZtJiIJLWBuEjDQKNgN588815JSbiptU/ZbJa5F2xE6JafCD4TXrKCZzkBLxuueWW7MCMPDBpSDMnzOkDRcXVH1Z2e/njMFEx6SEbW2+9dfrEJz6RWFFhYkUmIN0MOgp3gKkUcxgaHJ2bhGaR/KRhhwYDEBMYpIc2yodDbUAmSQ/xEZn2lvVy/d9KqqgpZILAlwezFgsihcPQ6hsZgnTUmtxEcvjv4y/IuMBOU3Z68tvKK6+cJzhkgYmJSY3xBVJD2YwzjCeKA6VNEMgcpIfxDznTpEcehU+IDrcagxpZ1fezeauW/Ghc4b/51a9+NZuS0LJwxYWWfHoUUb1YHn1PX9DfmLM22GCDnF8HZTMGMD/Q74xZyBjjB2ME45WOTIL0IJe8a25gTMHchtM9ZTI/Ui7lUVbU9hStDWX/N9b0lEWqZLqBbI0SLCYgztxCaMSGNVGpQ5jcZL+Mf3YGCMiOSA/NYnLByZBVOoIF6UF4ECYGGoiPyBADljQDDDjcRzg1cOmoCnw1mNBISxshSFJfs3JD8NXmIoOuBZVJTzkhkgwxaaB+Puuss3JGbSvVpKV0cvzjvlZADPo6QJBVN4MOA8z222+fnZiZdBzUFNoAACAASURBVJBD+XIhV6zoMX8xEDJ54TNGPmSJvqfPFXBMKmm2u2KCEymiHDkuMvgxYcr8US3YZhlZIY13b5WTnaghwTeCOCz0I30QNydowpBfj2RHMoX8gDmEmv+/VsE654+xiXGD+tgximwxWUGg6XPGHgiMHFHlNwYJ0s4/giUyBiowJnWTRwHvGiHJRXRMet4uL5p/kAs0G4wLig+nMUW55KhcjWiCLWMCfcVYwmf6nTGCF4tiHVCM3FGWzOvMP6TX0Utom5ZbbrlMnhivmG9YbEPUqRs5wvcLWYT0ME/JHBvb1gghNukpN5a0NRVaFIQubhUudlottZ1IDysubRtk5c1ZOExgCI5MXzgd46zGO/cROJwIEXYGHxxQuS+PewYuBQhD8FAzIqwylTFY4cdBfZqAG1GsmfQ0JkasrNlqTDRmnW8VCeZApTEw0ceskhjk+A6h2WGHHbJGUNuHtduGfmSAQU3NQCgTBelYIVK/DhVkIuPFRMbgRfswg1Af8iRfDt51thITG4NdWXW0zVuNyUq11IwzLK5kdowanmJ64a1xSA6oaAQ5XBQ/MIU+kDmMvuZC48O4gdO9TPXkh+TqmAKFwZAGCCLGjkTGI2SDCZSL9JhaZLYvu6Ay6SkvL4zre+6550xyUS13tf+qwpfQzwSr/MxnPpM1dvQvi2jkBQLDi7kHTQ0X4xDzDbKDrKBFRqPMmEMayA+kjDkM2UDTwxzD+IT5jfLJB5mSL1okxSY95ft/WFJiDoD0xO17ashAmiLSyDcHwYDxkh6b5JprrpknIQYi/DcQLlg2rJsXgxAEBibO6o10sqcjdHohPIrei/qTQUnaIvIigAgo2qO4mioDpElPGZT+l4aB4sgjj5yJ9DRCGugfSAuywGdILeYt5EXmU+zyDDYiSUw+yIYidSu4oFbjkB35c/Gb4mvgdyR5Ii2Tl1aWOtNL5tAyKJj0lEGpdhrGBbS1e++990xhK8qUCvbIA/3LKhuijAmD/792+Oh4AMYGFkEQWkg6kxT5tfEhjlnyK4EMQZCuvvrqTJIi6dHZb4r5Q/6yMh+fzZqe2j2NXOy1115v88ssKxv0DWPTpptumrbddtusrZOJHa0zvyMXEBSFxZDvGAtu+p9+5sVCirkEeYHwID8suPEr5XfIEXMQ5SAnlMnYwrilPm5UPqzpKdPTbU6Ddzqkp7i6KlON8shRkI5nFQbrZiBCGLSdWaerK6IlAqUJjncmL63O5UgtBzaFBmdS01lKCB9kSw6qCGpckdVj2yY9ZXp4ZtKDpgdVr1bCZUqIPhBgrthPkFUcUnXoJIOPiAmEWXFVuMeqjUmMvAogp9W6SA8kB+0hqztMG2iHtNWUwYwL+RDpidF26z2HSU89hAb+nT6EiIr0aIFVTzOr1bPMpKzOpR2kbymXCUi7AjE3oClmEkQWmLj4Tc7upEe24vZ4CBLaR1bzjC9yjqdtaBll3ooLwHrttqanvLwgF2h6qi26VUokEkXsyUdfIxfMPTJ5QnzoZ+YSkRQWSfQ3ckA5GjMYU5hX4q5Q5i6INaQHDTJ5dE4bYw+LMUgPhIqxqTh/1pt/4rPRFp7Djszl5aallK2QHjqLyQkfClZLCM6XvvSlvF1dO3l415ZAOlamhXhGklZgIi4Iq85xQkjx6cDRFeFiAkM4ITzyD8C3Q1vaJWz1hM6kpzGxYSKpZd4qUxJ4a9VOekgPpgretSMP+WAgUmwd0mlLM32PxoeJSA73/M5gxMqNMhg0MKcyUGlXD3Im0y2DH86u0lCWaXdc3WvAtU9PWeTeSgdut99+ezZvSQ4aKUF+WRBaVvRMbvQB/ciLyYnJjUlI8b4oH00QCzKFP2AcEulBzrQtWqRHPj2QesYfFmjayVNsb73xJaa3pqd2bxdJTyO4UipyAOn5whe+kBdRkGH6W0Ev6W/6Who8xgOdwA6hZX7ihfxoXFDsLznLI0PIBvKni7wQHuYiaRxj28s+hzU9jYwEbUpbJD2NFMtgBtlAawMBwS6K8OForIMDdVibdkBAjJikECgmKq2mqFdHCyBECkmvCL6Uz2cGNgYvVvMQLcpHW8BAJU1PGYEz6Wmkp9+ygzdKeiIBjX1CP7Ei5/gJ+k4B6bRKk8OpSJKc6NH4MDDhJC9/MhFkkR75/3BfgxafkTNU15BmrfTKrtit6WlMVmJqYRzNW5FIlilZiyXILCQZ8qRgk8gEfY7Gl8/yLaTPIbjSNOMfBlmmLMYZZI00yBYrecZBFm+MLUyAtJsJDaKsHa2Nmi70bCY95UmPUpYZwzX/0O/aCardwGDOOKPwGOz0pF8ZxyDJpBOpVV3SACoYIumQCcrH94jFtxzwGaMU4Vum0viUZdqv/4E1PWVGgTamaYX0iGmzYmJAYjLaeeeds1e7/DJg4vLZYNJBUFiFI2AwaDockqSAhAxGeul0ZCYvBjYEDps9wodjJGSLC4FmEJTwlRE4k57GhKgZ0lMcBGSmYKJh5UWcHhyZmYQYaFApK0ghhFa+Oww6cmBHnpjgIM9MRuRFlmSnZ6CiDGQIGzwTGgQLuWMCi2p0k57GZKDZ1K1oevRfZnHDGEC/HnDAAXnMUMwnJjfkgoUQ6XROFytxyQryxfihoyXk00XbkDViUDFBSivNeCStoLRVcZJqBAuTnoFJDz49kVCWGb8pUf9l/vtsnmHBrdAE9CvzDH5gzBnMPVzy89Hh2CzURXJ1BiRpmNP0Yv654oorMvlRoENF9WYxVYzjVHZcMelp5F/UxrTNkh5NYAwkDCjs4EIQdtttt+wpL9Uzk5J2aDEAcUGCuJhIURtyH6FEWLSFHcGT3R6hQ4AhUwxKOF9TnwYjtAU6IDAK3EDCZ9LTmBA1S3qKA5jkhomKcAPjx4/PhAbTFX2MPHFBbHW+DXUrzg6/81kTEuXIpCEfMtJjDiWUgoIcysRVLfRCPSSs6amH0MC/Fx2Z5atTptRIepAPJismN0zojAuQXMXcYRHEGIR8aNGlsBfIBPIhv0HaJLMZJlF2bzFBYrbgvrYkK0CefNPKtLmYxqSnNmpyZB7Ip6eYO/4f+cwcwyJo4sSJue91fBKywnwiMxbaPuSFPCyoMIthOWAs4YqnD0Co6XP6H/PnVVddlcuincgHZcjUXnR0N+lp5l8yhHmqkZ7iIF9P6FhlsapmFYaakd0VlIHwMdAw4DCB8Z2VFulYtSF4CJBso4qkKrs7woNA6VRkyA07tq699trMwrUrI5Iese56qwWTnsaErBnSE/ug+JmBCvPBxz72sWyyYJXNgMTgxXf6FjnRji1kAnmg3xX3SduUuc89XqzG8BNg6yoT3IorrpgnQpnQNCA1OjCJYPNun57GZEekB7OUVreNlCCCwvjBOMN5bcRkgeQwvjCZoc2Thli7vWSqIg0LL+4z/ogQyfSOpgfSw+SmMYkFFoRZJDmuyuuNLSY95Xu3jCPzQKXRF7wYF3BmJs4OhIXvyAfEhL5n/GJhzeKKMYU5g+9ydkYWmDuk7eE+soKm+Be/+EUlWjNtQX6oE0LNGMbnGMQ1jhX1kJAs2ZG5HlJt/L1ZTU8cBOh8zFsIGSswjhbQRMNkoyBgrN6lHlTUXLQ8OkNFdtioLmSC0TEEkCMmR7YQMhCSj4EOjQH22Wq21VpQmfQ0JkStkp5YG9gzqLACI5AlAeUgwTogUho9+j7u0iKPdv3Jni6tgUxcyOHkyZPzqgyNI/IFmdJKski+4gBVazKzpqcxWSmmLu7eiqaMsiWTB3lgAmPjAjFZkEkmNxZFWmDJgV3kVGME+SHAmMVoD3KljROQHkJiKK4PeQmp0Ew7qz2PNT21e7kZTY9Kk/ZN2mPGkS233DJbD/j/Iy9ocZCBeDwO97WrD0LMYklOzIwjiuDOGMNuVUxbCqipI09oAwQZ0kOeoqyU1Qya9JQdAdqYrh2kh8EDQWPQQC2MXw8sGkGj8xX7AAIkPxwYuNTQCBJpdayBCJVWZKghsbmzihcbF1GC9BC9V+HDrelpo3CEopohPQMRTgYK+p8jBThlncEH8wIERTssyK9gdtqqjkww0OA/piCJ0irSRny9iK7Lb5Ae0rK6Iz+yKKdBa3oGR06qldos6SmSUCYqxQPjgErkh3EDssyCSmYO9bPyK/6K/Lp0CCrpKI9xi+3IkB/uYfLQIqodKJn0DC7p0X+aeYaDs5ljGEeYl3TOmvpA1gM0OjpTknFD526RjoU5Wh7k9mc/+1leZDOOMIYgYzJvaQeXnOdVh7RPZcYYk552/MMaLKNV0oNgIAxMLERI5jtbSllVIVQIEAKDgMh8JRsoQsLkJ7YdByuEQRMd8TkwaUF6uB9395CXVZnUjCY9DQpAyeTtID0aBKI6GHX02LFjs9wgQxAeBhE0PyLBip6sSYsJidU+GkZdyBHEG18eTKCK1g05QkaKVyMmCmt6SgpJjWTNkh4tfjQuSHvD4gkneKJ6IxvatUk/6xBImcRYXPGK4TCQFcYeOc/zjp8gpBt5UVynooNqsyiY9AwO6ZGGR++YxjF70ocQYVkT0MhIe6OxR+cE6rw1+lwR3DW/UAamLSwN2lRBPuRNQU8VsTtqdvTZpKfZf8wg52uV9GhwgV2zYmIAWXfddbPwafeVAg8yoclBWfEUeDwECYFD8BAmTTIKPIfdl7O3lEeTHQMZA52OopDwl4HM5q0yKP0vTTOkR8RCWEdCSskMHkxIq6++eu5DhSqQSUKaPSYN5IKXHAnJh8wgI5SPWQNTB8SIVT8+PcijHOS1ulcARD1ZkdBUQ8WkpzFZKaZulfSozyJpZqxgnJETMzKjE7TlhMqERDomMZlUtVWdd2SG8YrficHCGKaovZFotfb0b/mASPb5zCSKdnPffffN0euR4X69WjFvFf+X9D+7uIjlpIOumR/AWxpCcJZPDjLDYpwXhEnzjUzmxJbiWBv5hil8geL6YDoT4S5DcGqNLdJUOTjhEP0LWiE9aqL8bjBDMTmyDZDDJJmUGEi0c4KYB9IMSUggMIrVo2i5lKtBh4mQVRg7cbjkfKjJDxKF34ZsrmVjapj0NCZgzZCeWsRC2CswGI6onJmk3X0iwkxeaHvoc20rJa8ioor0MKDJnwzNESt5ND0MWHfeeWfFn6eRXUMRHZOexmSlnaQn+m3EiYX/OXKDxgfNn0zl1K1df/IHU2gDRXhHrhQnjMkO2eK8NkwiiuEkLVNrT/5WbpOe2ii2QnqKpWpOIEghiygdQ8J4oLFEZizmLEhMjOQvZ2Tt/po2bVo2levcPp3ornkI0qPdfc3Kic1bzSLXQr5WSQ8DEZMPhAYhY7XNPc5BwcSl09AZcCAosplGu6iiYSrehjQ2CB/5MVmweud3BT2UgCtyKs6v8sAvw7pNehoTmlZIj2qqNoHJxk7/QVjYucUExuRDf2sSiiYx2cwZjHQmE+Yudg6iDaJM3iE8xxxzTDaLKoqznOWLREbfa63GRMR59+6txmSnVU0PtVXT0HGPBdZKK61UCWchedEKXD6ALJ5YSetFmTp2gP5kUYVmEF+OMuNHIwiY9Awe6dFcofkAckMfspOLcUTWAeYJWRoYGxg7pGFTkEotwpQHcydnsklLR7nyMaRsBTot+vA0ajq3pqeRf1Mb0rZCeiRwkA38KVg9ITisvDlNnRgsUi3DqhEm2d0RnujMLEKjwUoxExikWLVzQahkQpO/D2UyoWnHT1EVXgsik57GhKedpEc1qw90Hg4+GqzcFUZeg43epf3TpETfIw8MXji24rhMWdqZgRxecMEFefeFVv8aoDSRFtsSv0dziklPY/ISU7eD9IgwU5ZIhAgsWl5kB+LLFU2ZyAhywLiDJloRe8kTo7izNRkzOiRKsV6af+KZc5r0DB7pif4zCmHCfEE/brXVVlkbSBrmC40zmrdEiCFEOquLtNxnPsE3kPg8yJOIENoe+pOFOlrCOEZo7on9XU+GrOmph9Ag/N4K6aE5MhlAepgYtSKHTWNfxWzBAKOT1GVHR0ARHJ2UjWDBuBVsTg6JfGebqpzH2GFB0CmZORA6Bi+ENA5WA63cabdJT2PC1A7SU6xRZgf6EHU0fmD0I1o9JirJQlx5i/gwgCmiNzs21lprrYp9HZlEFpAv5O20005Ll19+ecWWH32MqslJcaVm81ZjslKtn+OBo/X+m43URlmMHcgNvmE6c0kaRDkrKyCqthlH7TITIvF/8OthLNGhyHZkbqQnmkv7/9q78+D737qu/++mf5qpmcqmqaxs0NZJG7OsBDVENAMXXLDJpdQQEDIDFBfclVwyRBHJBQUxzQUSIbfQCKMksIUcK7R1mvamf5qp//rN7eXv/uH5fXHO+7zOe/ls39eZec8573Ney/W6no/r+Xw8l+u6rpPeivB05ybGcL7pEAXNprCb3dtebU2iIdtWXKZrKovwjtg4F2ZFesogIM5ww3bB0WUz/LZGe3bSczXcXOus65IeYAIUHnebiAKWrSEQF4Wkj33sYxel1D5JNbjwYpuLRnwoLn8MF4AJMwolKv4DQmtqAEtFz8AvLVKVfqTmUJh6GrwIm3YAtPOFRT/90z99iR49mgsM16C6CulpQM+BnUxagJJcTVunnEwvtdu1FXIZn/bCacuAws8MmbQnpaVo0SrgTRtNZhEfMkV4XvCCFyzGEQH3nrdXaHl6bJfhxm97eus8lbMl0rMmlusI3CGZ+I5+aAFBpNln6cwmUZQiJbPqB72ntxAeWHrrW996Z+aXCDTcFHU+1ratvbBHem4v0jOvHAGmyzk7XvSLKHCpKLamaCA90ho7RXjaPV1m4nWve91SWlG9WCUapcZEkVrpPYycE+WZdsp5eyHz1hF1zeOuQ3oyAJSaSA+hxaQVk1E+FhNk1Cwg2KyrUgyRnMDn/0KQlBLFA6Su8+Ef/uHLqqvf8i3fsqzZU4ix2g+h7UNTTS9TWBnjnfScBtFVSM+aUDTIyZT8LCb2lKc8ZdltnQJRg/OiF71o+c0il+2B03YkFBR88Mz8Bg+WnufJtcXAVCRFexTCP/vZz17IMzJelDDSW1h6YuWQpzbJG2/y/d///ZcZON53gnwcQ8dIz1ZveMp0XRem36Wt4ILDUnQPIc7ANXu0gtTW+MpIWqOn3dgzWs3mce+52m6RxnTYlvqfnfTcHumZjlXjlx3S5/5kBjhUIsHsSI5TkR0tC1MID+cc4TG+f/AHf3Bx5NMTyZH+Yas49LMG7JBDfYq875Ge07bnxo+4Lulp7608b4ATHrTkPEMpAsQ4MVgKBxkir8hK6x4AY5XwGSvKiTGTowVcs3u+67u+ayE9jJ77ACyjqJKe4aTg8tBSlseAt5Oe7XC6jPQcIpYzckJZOIZcyI1y4ZXbQ0ntl9+kHyiZb/7mb15SXWp7Kj4l33XUxzUe//jHLwXzefWFoZt6mndvFsZnf/ZnX3iX65/F9O31FRZmyHzWC6y9sp30bMfOlkjPOjp7jBBNrJEvo2QVbgT6SU960qJfiiiX6iJvx0Z+crboF2uxSG3BZpMrIsH0y1zUchKuNVEuFVb7Zu/spOd2SE9Olb6fEV66qplZ6nLUe5lN3EQb8q/gnbycW2Fy9gmmrA0XufUE5BgJbqkDxGfKPoI8bc5lxHgnPdv1yI0deR3SQ2CAULqBkQI4+dDnPOc5d3a+ZozkbnlPVjsFEoaKJ5byALymIvPWKBvXdz3rJYgGfNqnfdpSWCbaY7ZY3ljLiLdK71wW/DKPfSc922F0lUhPBiBijBCL3lFAT3/60xdPCQ4oBb+98pWvXLaQEI1RCzZX6qaowgusONfK3wg13BW9mZ6b7yg/05FFhN74xjcupCdFliFsS4J1pKei2dlLe3prO2Y68jLSc4gwJ8POz9NObs3yJIt3vOMdC4YQ4A/4gA9YPHByRXgybukp7+keOobesP4XbLf5aMcWVWyyRdvnTHK87olJeNJrGcsMo2fZ1+l5Z89dp6anqzQm62tybdFADjNn+7M+67MWXHCi6ZFsRBEhx4cb75a7EBmGi+kIVTwfkUaSkOMWUg1ja0d7OuCTrO2k53x9cu0zbpL0SHGpmXjqU5+61N9YVRcgDHhePPCVXmDkKCtCBxx/rYgJdIHBNVz3CU94wrLEuHqer/7qr142gkN6gBXgAF0kaG5HcSr0vJOe7fA5l/RkADIyCgthQ/2NKCC5UUBkRO7k/CM/8iNLzZaInSJ4v5GtcLL3qSBsagsTbXVSoeIkPdX1iDYi4fbReY/3eI9HpKIycs7Xjuntr731Uht7Tc923DjyFOlZj9M1+ZxedpMdOEVSWAyTej7pC0S5WXoZp2TmvfQ5+dFLb3vb25YoUd7+dJDCXs4Ysu7V2j9rInyMvO2k53Ks3ATpiVBETiIkrdel7OGZz3zmon/YnPUsrki14+kAuuq1r33tEv0rShc5CkdFi7tXqdPKOyZxjwDPSOHUU5GgvabnPL1y5aOvQ3oIKy+ex6X410aACscYSR624lSzIr7v+75vWYdFOqNzGDOgAZgWHUxJ+B4I5WFNRZbuoNze/va3X3zZl33ZkqqQT62aHpj9D9gUmnOnMr0s4rPX9JyGzzHSs+7X6e2SAcMkhSDC8qxnPeviGc94xhLtqeid7MnO9SnAH/iBH1jkaKVasnUcYlMI2zXVb9nqxHVSVK2fkUdd+Bq5osSe//znL9d2bt5byrI2p8gmFmeaLkW1k57TeJlHnCI99ev0qCeO+j4CTH4wQjeImkhtmbmlbrDpxaU4w4H3IoV0BKdJmpwBDDsRtGmQwkjkp/8jP6Vu5zOse2dPbx3Hy3VJT4ShKGC4qfZPSktUWKSHkzy3KZlkqYJ3soIL6zaVMuuaRXHSRTnnOUw5UKVEe+pwNwnwvOZOes7TJ9c++jqkJ5arnsc0cjUaUlAEyhj5ngF56UtfuhAfIWjpCK9WvSyFMD31wMHg8frN0BElYsAYUKkKXlqzt0SJAMufaA9mz2BW23Ms4rNHerbDZ0ukJ8WTl4zwwIXo3vOe97yLz/iMz1huSCG1XkpGyjlqK17xilcsygbpQV4RY8e6dqsz26uLofObF1x4haFJVHzWDtHBb/iGb1gUoJTFxEbtznBRWrBVvU/Ksd9LUeyFzNvws5X0zH5OR/Re4Sl5Jm8pbuNchEekx9gPT45vx+xJZhwPN9ZuUu9BzhGkokLTGEZq0nXrNpYiXRvIyPc0dH3e01vvxM11SU992lgl2xwq4xoxRoZFeqr3Cg+R0bkIKpIkK8HRmoS2ep6c6dKhs17M/WqH73OuIkdthRF5mvrS8XukZ5s+ufZR1yU9GiCiI4Lz4he/eCEcjFTKxB5IX/EVX7F8j/Tw0Agb0GLAgWuy9aasS2O4NiXCYL3hDW9YvHYKy7XKpU5vSsSpTU4LXa6JT+y6fPA+Zf1yKJ2K9EQg9SfFQGlQIIoIv/ALv/DiyU9+8mKQ2oqEt+2cik0ZIxvLvupVr1qUjaig76rLaFqy7630nZGBC9E/dV9k7o9HBytSne3PpgD+JS95yYJL+MjANR2+dEj/OwY5StkVbQgvnm0nPdvUz5ZC5hnZSeYRnWRQmoDxQpyRB3J+4hOfePF+7/d+d5wgOoFHXyqs8zhgzn3Tm9606BHfr6M86Ys5wyvDCnM5aesUXAYvowcns45nr+k5jJXrkB59XJaAvI3Jsg8tVGhmnz3a/vyf//NLAyI4RQCzRW1Cy5lWwBwRLnqTfWnmaemuCE0kZ02K0yve59T38JDe3EnPNl1y7aMA5M1vfvPF53zO5zxisb4piIzDOnyYcQA2oWLhw8///M9fjERAIFhpLQZHiopi4qUV5QGg1kxJsUWAGEPHMywpGJ6/1NZ3f/d339mkNKMZ847F+1/RtPsxnrHrvPXptbsn7wAo1Q1Zp4fhnArx2p39gF/gVKRH/84lCBgkqU24QHhEcayF4hizbNR8VYul/8kJjqSgvOClNTAiPMivLQcisEgvpSaK9L3f+70LmYnsMoaIFdkjYOp6FDXCJjm7xloBNpNQe5znenMn90ToGtNb36esXw5ufc24WTZgereN68hE9RLVRURAppfdBAdesz8k2Mrv0qeTCEec2rbGvegP9YFW6ZbyRIKmPpgRnpkCjejOlMSMEofHDGPpj3n9ee4e6blepKe+rFhZf7JDLXQLI+QvwmvsW5mZDmq6etGaZJjN8P33f//3L+uEZcPCK9lma2aqs+hy5CiCHCYiv2HZPdrDq5qhcCfS84f/8B9eMhkPqk75Vf/vWF7lPjKA60jP9GgbxLHepuPNmRHYNcC98IUvvPiUT/mUO96N6xDiy172siW1RTmZXVXhcQsS5oWlsLwDLGPzoR/6octUdMqNMfvFX/zFpQiWZ1+KwvlzATLXb+8mQHRcKz/PcGVMP5I2ZxZJ04lM1ab7SFz3rCmHSE9EsgE9Z+TxxBkikR4GxiJfipXVfEkzSVu2lkrysV4K0kMp/O7f/bvvLD/Qmhhm5zRTgly91HaRF0zM4ZZCS2nBhNSqa4XryFQEaKY3fC5q1PNNQ7dHerZD8RDp6ezpVM0UVrLMmGQ8ZpSY/KznJP3NwfFbxmqux8LQMITezQ60HlR1W1PmGT/tqKA9fZihTYekt3qOMJVhdHyLIYavzmWk1SBxNvdd1n9uqfWL2E5UzWha3ydjep6+EaFPvjm+ZMuJldqiZ6TVpcOzE0UA0w3JG9n5ju/4jjs6IjJS29wvUjNTV2FutjEyPZ+hKJH7sS9zaRX3oGM5+jvp2a5brnTkZaRneidN4fRdNRY+q9sxqL/1W791YdP9RqBAZ0bOf/tv/+3OzCrphWZRzGl+seemJsvDAgCAADED9HVf93WLwaxoOS9ueuiMoShNbQ+kFZu1M3dKtRA30kNJFenZV2R+JJyOkZ684IqW5yq25Gtxyvqa7NV8fdVXfdUiT6Qn+ZKXsDK8WKcHQfYbaYB0/gAAIABJREFU2ZIpLChCdq1me8GuokMzLZAQhKhZNq27kiEtQpAi095IT9+tja7riRg1XXkS9J30bFc3x0hPBMY4XtfETDI0jUnRRN/5zCO25hNCG0GaTlpTk8nO9HSkx2ckeC46mBNU2qFrTMMXsZkGLUz0LOmivPiihXt66zBeLktv1d85G/5Pt7d5aNipsLzoMH3FWba+m0kPosI5yI37OdOK7lfLQwdViOy+kZtqxUprRb5mHeGM+EWgfTcjleHJeUWqwq02I8NIj0j4g+h0PxSRnpRPxWEZBgIBOIYLuL7oi75oYezlvCssVgXPy2fk1FjMUHZbB8w8ue+kRUSGWmCK4uDRP/e5z11qN9roLaVVfRCwMlSdF5OfSrPcayQolr5Ob+2k5zTpyQvWp5GeIim+E1omz5ZtR37NwPvcz/3cJe3lWAQWUXGs0DIvXOEzz92LfGDBX5vXWj33y7/8y5ctKxRKkzli5Fopv/ZW0sY2Ie2J/B82StNm5GYE0PE8xfA2n3cnPTdDeqq/yRnJWWlsZ2QyWBUnRzJscaOmBzldp6EiGq5tavt3fud3Lu/GdoYogxp5men2acQmPjJcM3VxKEoFjzlh6T3vHEVGbY/0XCxpz2ORnumMNF6NxWbxNY5LV6fLW8ldlkBmQLR5kpDKK2b6lP75xm/8xmUF57nIaYui0mOtH1fELmzOa+dke88BdFx6MYzCC2xMjEV64AI+5kSK7aPt3h75QJKedZcRGBBVzT7Dum07QVgKjs28abM+xzN2QPRTP/VTy/LeQOj8WfPTUvG+dx/evFBk09GB3YKEf+2v/bWlJoSBdN25sGGhbCBBeJrVNcOOU5mWWtOeFjic6S3h0J30bCc9jqQU2rgvDyWF4X+KSSgaWfj4j//4Je2p/5FmykTIX12Ouh6pLWTD9zx4s3PaYoTRslWFyKJXhckRL/eEnRRNXt1MT5A/zMBR0cLaPNMZjoHnSdbzynbSs125Hor0ZMQ4G2RW3V2GKDlEXHqfK976zlpNdA98lJKaKSi4g8vv+Z7vWQxscp4e+4z4hIciBnn704hNouQ6pU18r02epzS9+1dQX/RnYmdPb11OeiI+xrFxjZC0abW+j/AkhyIy7I+1vmwTk+6Y6e+Z1nSu9ZpkEZKd92aCwYJrdK+csQhM5Hdef2ZJJj7CvfeWWyka5LlEerTZ+4NYU/rQkB7GijJYM2MGi2CQHsbn1a9+9bJHFuGVuvCZR+6V8UjYMW6gAFJEA8PltXlRDq9//euXWTeMIWZcTVDpiYAWALUDkZnsO0NFIVWPVB6YUQVo99o3HD1uyI4VMqdsENamZBYebqXsDI1jkBupS1PI7bsFA35XkKzoHUl+z/d8z6UIWXQQHsiI3KyoDAtIMEWENHl3XdeIxFSv0UrN2pgRgpPu6WkralyHqVNavnf/uZmt73bSczOkBx6MyxyV8JRskk8R2rzfUhNS6mq9cl5mSqAF40xPVytWarQUWYZv7Yh1ryLQRWly+CLUGeSiTxGlDKc2wmIOXMdXyGxrlJ30XF7To8/JUV/S0+wKvVJ0nyza/0q/59AgKGpMpcXZjWTcOC9ymIzZGRghw5zqIklk6C8nrmMi5tma9YiY+JokqM/uM6NUc8r6Tnq265ezj7xsynrCUZvTgM3jEaKNOPiOgbHwnOnps8gMWBSoMmbIDOW29rKQKvdSuc4gup9aDfl3OVbgY+AKSVcwG4MOXABU4XJkKFBPgjWvIwLlj1HX1mp68hzP7tCH9IRjNT2lGcifQvK/fvQ+lySAFcoCMXKtj/u4j1sIDEJBjqayIz1qgKQ3ydvUdKTHtSkkSyKYBUbO0l8RX/LMw3ZfSjDFOFMePpdSzZC5d4qQ6IoY+U573QM+Zih6Jz3ngZxs3vKWtzxi9lZj8BjpyXuezkvklYzJUTQQ6REZrtZjrpMChwrcRRXdp2iSa8MUPZMuCgMV1RfNqaajSFOeeqkL79pSWrWankm+4LF9Ap0P/3DNo99Jz+WRnkhwyw2El/QLHZPMcszZByuvK0r2ezuuJ+uwF3EmW3v+Sa2XwjLe4WNGgFvtu1l56Qt46lqzpKJUueNmBHmSHray32Z6a5+9dZ6OOevoU6SH0leL0RL9paECEmUDRMLUgCIvaopg62i0oKDQclGV6ihSXoSu1oOHD7D21nr5y19+pziVAZxFZ6XbIjsZNoClYPIMCidnyAyK6b35X3TJ9as9sVPzPnvrXSF0iPTU7/oZHvyR94z0FLrN+yUjNTlwY/kBRNnxZnYhNsixReakuD7kQz5kIcmmGH/N13zNMpXUeQhpNRQZpzYdhUH4mnViKZkZHWSkIs2RtAjQ9Oidw7jOEDk8TcP1oCqosxTFNQ4+Rnp8rx9hBG6SU7LNSM2xn6FBnu3HByPNsoOjUlvhjC4x63Ne3zEtkLlOIXTPiYGM10ybVaMRua4mKdKjnb7zO8wWffaMe3rrnWA6VdOT7qYHqv+KtCQjxKQSh2SrjkcNF/0exsJVqW2tcC5yo/aHXqIX2BD2gOyK3jm3xVHXUZtITzonJ2xmIQoaRIrSnXDZ89Cf1XqJ9Ow1PddQOpedOklPOemEShi8d6kHnkrC8V2sukUInWMtFIRBbhSYRHAoH6D76Z/+6TvrqLRwFG+LYkB4pDOATupCbZACVcZmLhIWCBCs9k/JE3RcmwNm3LzPBaGAVrti7wHZTCHt971Iz17Tc5z02L+KUsh7KW1ExrywImR506UWI6ClicjXKrpW6xaCdu4P/dAPLQXr7/Ve77VMQ1a8rB7M+k8MF3JKSTRjozSD//2Rv/vlkU1Zu/+c5ee46n2a6tozrZ9tXYS/k55tyigP1vtcpyfyUMEpORWFKZIc+cigTG/ZZzI2E1A6HYmAjQyKMU+2PH36hG6YBsT94CUi7l6zrT3dJGEZSO+Rap/pQtcrpRqR9ltpEuNlkp59yvp20lMkmXxKXyXfau7o8VLZjoMrqXMTJuijyHDROcdXsO5asgomyYQBOoZcJ+ZKYTaZomOLAEaMZyQwhyzyky6MAPmePmxn972QeZteufZRx0jPDD8bpBkUwqVwMiAJG7jaNkKUhvfbnkkaaaNQoGs7Cdf0v1QGcmMtH1tMyL8zfHMWUMQmsgI87aESe6+AOcbfO2WE7ABtiigwR3oUT7eypx3AETdK6kFk2tcGxJELFOmZpCdDoH8ZHiR3zoxpm4hC1PqTcTPYEWkyRjAtReCYZm9ZuVtxqvV9FCxbjBK+KIjIUyFm93Sf6iYyZhk6WIkET1IT6YnspqDm45cCc19GtfWffL8vTrgdaYdIj7NbYJDs83jXaYL5f5HdiIdZLvb54yzlvZeWpEe+7du+7RFLIkwPPZzMCPaMHmaY1lEn/6dbKpot9RJhK5IN68YG3LTYqTbsixNuJz2w0cSTUp5F8l1FnSg7QyaTIL3gBS+4+MiP/Mg7Mz4nqa2uk9xci/4RTQ4L7gmbRYP9n5O/jgzO1Jb2ROgnweppI/KTDLWunGP2dXq265RrHRnpyduZLJQCkdpiWMqZz0Ef0AxykSDHS0HwwER7mooMTP/sn/2zJYVRFTwB+yzCY6VcwHUvIUnkh8JwTfdw/3VRqva6X2FCx2pHC0AFwLm+QlGflJJrl77QVsTOzCKkZ5+99UhYHSI9eTVtOaFf9WFkodlcKYJSAK5MiTBWVlmWTzcLRyE8LFiUksJBlBEehJhyi2Ql9zYVpDjgswikc4veaGPFjSnFjF/4neQ25bgmP+rRWutjr+k5T+WcIj36s1q/NcnJk56GA84YHxFA67D4H5YcSw/Ai7WgmpyQAzdb3diPJGVQ0xv9X0QgDKdjnNdidU3McG51bF2nVEfr9YSdfXHCX5HGlvSWPqdLpsNTjSAnmpyzW46TOWB/5qruOTwVxpeKIkMF5W0wCodzF/ayH01Z7/+wBCdFjMl2/j4Jc+1LZ/rf7/RlU+QrZN4XJzxPv5x99LqmJxaah8wrYUyK9ORtpQQCU4NcgTNwmmIuVZTSQngAC/EgZEBhyIDOn89SHcLRfqNIFPkBsToPhAhgUyJFfRisgFNdR3nYGLr2RMpco6hPvzNofkfC1CPtpOddYXSM9Diy1U/1J2KQh5Q8iqZERjIoZOocBZ3WebKfGgJFkTFir3nNa5Zp7KU/nFeourouhIdBoZQixu4X6YG/qehSduuQ8zrSE3HLYCLn6xTFvvfWNnWzJj2NXfLKo24T0UhP8lnfIRILI1/6pV+6zNyCORh0Pe/2erOHkvGcnprXyxghKEUEc4T8HxZmoXzGrAVVwxWctf1BKZh0XhGJiq6rK9ojPe+U6inSk4NCtsmrmVT6nd6mm7JD5M9pUgNY6UUlEqW4O5ac7BspDcax9up64cD9i1gX6Z2O0axPnVGeGZWM6MxIY22Yzn1T1kUwH9Q6wQd2ynrGhRCalVOkJ4EnyPKjFFnhO9EeLFuayzLxjgFGAHcMZVSNENBIHfzkT/7kUgQt7ZH39dEf/dHLb9IczlUHAozAHKhSOhRLa/5U2Fbqramr5YQbco7D6qXXtMczygU/7WlP27ehWFmbyyI9FAYCoz+bOkzBNIV9EtSiNGRF+ZONvc4Yqrxg2FLDYyaghS2RmpSQY1qczGf4gAXXmsql6A2Z5yFWbxGhcfwk73lf3mtnxyDl2pHicr+d9Fyd9FSH0cynIrWN66JwRaCnoXGOOjykx8yt9tdrO5xXvvKVdyLTEZjIa8REdABWpyHLU3cOvQQ7kwznJBX90Q7ntxBmRCgcRfZdp7S+73bSs530JH+Ot36vpgY+WrONbYmU0uc2F0VkGqvpn6J7kV7Xk64vvR4ppc+ajUd27u1e65l8niKSntNfNDkcpz8iOYf+j5zDxb4NxTadcq2jjs3eYmREbQiCANvrqFqbFIT/Czcn0Ipaee9Yq3OB0WrKLUBYzUyLhwnp+b1CV8C0HYFp7BSiqesiPj7P1EWDYhavFhEq9eX4wtJ1VgOCAWU4W9W39NY+Zf2RsCJTJOTHf/zH7xQyN9ApCRs58sAqHNSvCLNXkTeYKZTrd9PUydjqzNbU8HuyM+vm67/+65fjw17GCIbItvWc2n8HFvLcq9eaIeapiDKikfUMVV76jCj6rlRsxH4nPdvVTpEeM2TCDGORIdOnxl+yyph0bAYjmSEbZvfBo/dmDKoJ8104mC2M9NATZus03qvJKF2e3FtRvsggHDrWOKiuo3RaBHuSHvpmRhu1sZmlCNee3voV6VwW6dHfyaP60Or66nvXaOHcCszNCrXHn/OLzKU7nOczokQ+HG1Lo5BpM70mgYFRWC0SWZS6dlXuMZ2nnG3v2UnXXEd8wmekp5qefUXm7brlSkceIj0Jx+AsdDjTW4EihZEyyiDw+hkka7HIuZs+KD2gSl70yKwcng8DRxEoOJTaYrwqaCwlIQrT2i7dNyOa8skrS7FlOPPWU6aRoKl4AZoXz1vz/tSnPnWpSWohxSt16kN40iHSE8lFAKSjEFiKo/AzxTJTUuFD95ApUg0big6FpH3nfAtRPvOZz1zqwMi/yIxrdU14ggMKbxJeckwRtURBHnffZ6Rcz+cIcIRnLb6ewZILpTL2xQm3g/wQ6TFGyS5yUPR2prciHHMckxXSS4fYigRphgVrrFj+oBW+p8Es3Qo7/hxPjs3IKbIcudKmMKUN1QLCZzNOtaPF5cJPBc7pm47xHnnXln3K+juxsyW9RZZzDbD6l+2oyLmove9MflAa0Zpck6CQoe/Jw2ep9Xe84x13JkLQc0WG4KDtiSK9YaTIUtHjnO8ig9MGzd/W5MezIT3Om4sT7umt7frl7CMPkR5CIrTqeYCgxbW6wQz7ztCz301dZ8ykLRSVCUX7X8qCwrK3Ut4YA/ec5zxnqfepmNG1M0bSXT6LDBVV0p45DbG1MgLrbE+gjOjMyn/38ZxAx1giYp/4iZ+4kB7Gd5+99U44HSI9eTeUuEiPPizSkyc/vZ1mXPkOwaVQTFv/yq/8yiWsW87dNhNqwprqGxkpMkA2sNIq0BnHjBP5V/wYlrS1ItNmkEWCI8vNuJiKLQfAPczya0PTPdKzXdXoZ1FckZ6IcmmDZl01bbcaiaJ+7tK4TufADrxIb1nM1P9S0u3xl/zCZ6lU53NmIuXu5dpF+8jYd+kM+PKZ7vFO5qU9PNPc2Nj/XqVQ6p1ZVN/YMF72xQl/pYdOkZ5kiWxGTisc1p+IS5hhB+Dh27/925ex2gQGMinik0xF99kcmHSNrhUp8d7qz/RQxDs5+31GdJJ3trNUXBhMh830Vs/m3q5Px8pssIf7hqPb9cvZRx6avUVQbRlQnUxLfc+oTumCvLVurvbGomGf+ZmfuSw4SMHlmbsOBVc+3CwL0wXdJ4OSoQpohS0rQqa0HJtH1nRCxmzWcGhPAyRvf23Q/N4qzkiPsGikJ2V7dqc+hCesFyfMuy3kr1Bd/1dUrl9b6yKCm9FqgPNsnvSkJ91JUyDWdsIW5VFgKLLiXEqrqABD47gWl5t1OhHhcOG3DFpEyPtcmTel1HXWZL7z/Y7Ah9F9ccJtIM9IzHV69Glr9Biv+rR1bma6IJnkAJWaQHJ48kgPmaRDjN9wmXdNN3CcItClut0358k5M0pTRJExhDftg9V0YTU8c72qeiP9EwFyP7h0zSJMIpw8+X0bitOkZ47/nKbqvZqxqW/1O0zJLnCiygbkKMMOLJA1eSIar3rVq5aCZ8c205is4MKxMhYtNZB816Qn8pOu8X8TZdJHnZNuWafCmim81/Rs0ynXPmq9Tk+khpExOAkfIGbxsJumVGKw3gmZwG0lgDwwXqI8fgMg7BrYAITC4Jk9+9nPXnY+Ln3m2jMiEKgKh2ufY92rVTN913TodfFs3nuh5oja9DgZUe0pvbWvyPyusDpEevQhpcIgID0wkpLo+/p9FonCTlFE66zIwVs2nuy+9mu/9s5yB2GFMisVWn0P2c8p8dO4OL7QdgXQEeBSVZHgGeUpYjTTXLN2zZpSGbo90rNd9ZTeMtbrd6S1rWxaYymd4vi8aOO3ept0E9LzJ/7En1gMFpLMyOUo5ak7Hw4ciwylU6YjFDZyqnKItK2aj1b4Lq2qLZw2WI9gwWYGLtzVO7VLe1rraY/0vBM7pyI9paaM9ZnmJAOlEPRSEXtyFCV5+tOfvnyXLIogk6vzmkFs8sSP/uiPLjqrKF/RfbhxfLN+p7Pc5xnpmaSnxVOr6ZqkJ3yGHf83QWIuTrjvvbVdv5x95KH0FnBRSDwkAkQGACxjMNnuFJ6bN21UuFnERG0PQDR9mfLh8VB0z3ve85YF6dxvTmWPpfcwzm035ghK3phrN4ML6Nt8sjx+7ZtGN4/RgGolX8+oXWqQ9inr20kPhY/0KEpekx5YKIWUwpp1Xz5/6qd+6sUXf/EXL3tpWbUbJqyzopYn3Hgn94rc8/QqlM47S/nNdTbWqYtImCfst7zyjGrEuLYXHWgPLtfYIz3bVc2a9FSLhSh7NYsqr74rz1q86vdcC94e97jHLbixVo80RWTUNeiBpiCXUspArT31IkthqqhBjl3GsCgzDGYIS5u4X9Hnprln3LxHruiXJog082/fe+vyvbeKjtDr6XL93syt1u8p22AChIVNHd8U96JAjik1DkNmef3yL//y8l3pMzqhesOc6xnVTq5rYl4aP7LNns16wUmCXW9es0k9k/TARQ7Z9pF27498oKasr4utLBKXx9x0yxTD7NopPJ95MYDz/Oc/f1noL0NVFIhghaR5aAycqFBTTlM08/quF5ERVi6t1SrLwFdx6VxaXhsCYuDJmPWss/gN6UHQrOKJ9OyFzI8cQMciPa3GjCBXDB7hLL1V3UQGgBxE/hyHHIv0eElXUFqUTetlRHh8l+FxbGFrssyjyggVxp6kJuMFo3Mp+chwBnY+tXZG0nzmqeeV7ZGebQo2krGu6YEnRFn/0i9k0vjMk54edRETxzj3gz7ogxbjZvZNZDXSVPFpU5CTYzJ2LZ/hqZRV6a0MUimv6eg5thV0M8adX1FzOFvrSBiFH8ftkZ539s6W2VvGeiUMkdpm+xXNaVawdb2kxSO9+t0xOTnGO5Ihy2A1+DIUHKVmlpIPbNA5zl/jMpsXka4OzLX7PEs1wmeEqSxD+C6Tsqe3tumUax1FGG9+85uXaeUJ0jsAUEgphfUuwbHcWfOSYBk/g5sBs39S62Ck1BhCAx/hee1rX7sQpBlCLJzpwSi3QoXtfluocnpkwJrBm+DucwrqEOnJSzMQtPsTPuET9r23DqDqGOkpTdH+bJFFCiHSU+g/eXhHemBCISHS89a3vnUJS4vyiPo4lyIrwpMMp+ddqqTmhtfSVLMQvQJT+JozhWYEYaa11grKb3MPrp30bFM9k/RIb+WAmDYumuzF2ZhEdEba/J7MK3amE6zkjYC0MzY90ky+aiTSSREZGKg93psGnc45RLrSixXARnoiWDDnmKmf+i6y5Rlgztho9tZeyPwr+LmM9CS3ZmgVOSFHhKTvXUd0Bgm2ursxHRmtptMxvidHETf7/LFRIoEVOZOp31vSoGhN9m5mNSZW0i0wGHmee8nN8yapbgQ1s894aJ2ePb21Tb9c6ah1TQ+hCP0xYimbClQzBN6b9je/89nU5cc85jFLcSoQxpSbMeF/aQzTlIvyxLCBJmbeglMVDcbW3aM6nZRa7QzgpcoylLNjMmyBr2tQZnb3Vosk7FlY/Eqd+hCedIj0UBKUjTQFzwpBodgzCHP7B11CznnZznH8533e5y2k2+aQ1nXyIr+89dZlItsMZlPRi8IkU/fruOlN+VzaoZqMcFSUKK9thpQzWrWZMWWgq0nKcD2o00vvFkz144z0+N8Mz1a65WwY5+mSjEztI5v0DcMVqY3kwlWrO0csutaUZ3rDb0UKI1WRIdecnrnf/d/aUPDYivLhit5q36aKr0uhhx1OVTNCGdU9vXU56Ul3p2P0Z7bE5zlzS5/DB6fJml/N5iraPyMz8MOJ52j9zb/5N5eoz9xNnZ6jR5qxlZ1InuEhfJUerTA+/MxITzhek5/0i3ZyqNjc1m96UHXKA5XeykgQAC+cJ1sIGNja+yglAhilLaZHZTVmqzBb5dJ7ggWCDI8ojw0BvSI106MCQv9X3AzQhTdTUpNsFf0J7BTQNLCOLaVVis71U6C+Y2iRNRuO/rk/9+f29NbKIh6L9DA2pqszYGRs8KZsSjfCQHVX+l1/iyRSOF/wBV9w8Umf9EmL12XfNcomUlOuex2py3jNdIV7zILUiU2PEva0o8igcyZOwuqMBoQzbYj0+J1jsK/IvI02TdITIaYn0iEwE+nJqKyNzIz2uAavWDRQ7Verxlew7H5z5syUZ4SqdpBrnn66pfoQGCqlmk6C8erTIjRzWnrRpPRZ19dOhtr9tX2P9JwmPZUncKhKY+fg0A3V89AX5C3VKe2Z/pgzAiOtyY+OF1VuCZPqzBBSdqfI49Q9yTR7V7QnbGpjM7c6f+qP9WjpepEeuEB6rB20k55tuuXsowhtprf8TwC2fagItVBtU5ETYt+vK9RtFmrtFTMrbEUxyZRoihV9Vc2LCDFwkQ+AocSaNdFvKZ116mF6aJGejpl1HjOy0zmx9+o5KDlK1xoPDLDVgTPeZ3fqQ3rCsSnr5IX05IlXt1ARMvkVkck4RHqEmRFgyxuI/NmKJFI9pzFntPLQZyRgRvu61/SgIkN5YOG1Y0tvpaxScofwBiNmI7oGJarY8EFWUHcLqvpSGkMqM7KhgNS4y/OuELmI24yU1M4Z7aGfGEPyKg2KVGQAk2sEOYKSY1RUOGcowxWRbjJFNSMR6moUI2fpzIzcnL2V0UaYOFQtnOkYOhJ29kLmw4XMEYKiqrMuMIeY7vFCfvSvzYmRS/3bBJeWC5iOFNtDz8NPUUNy5Ii5dtHlGSHKZkynO9LjvcUs0yM589q/jvCEnTDpGA6V53nQHakHMtJDgSA9hJcCqpi0/XGazUJ45dkzPjy4xz/+8XfWXkkpAAHF8dznPvdOLQ9AZgjbUK4aHyDigc0an0BW5MZ7g6HaIW1tVeeUZcTLbxlg31G0rYaJZWuLKdQWVUR6Zmj8bhmI++k+kQ19tV6c0HfNkhEZJCueFdKTwagOIkWhPzNGPCrRw2c961lLHlu4+ed//ueXx3cdeKlmLAzMyE7F6+7bfSZRcU459oyPazNac1uLip3DVsotPNcG7TGt3gwux7zlLW9ZFtx8kHdEvm2szQiL/mrKOnmZKJFcjFcymeMbtuig0kYZCnrB8X4Ld23xkOzmei5FbUpDFAUqiuN6GaqOmVHh8FjtX/VCkWPvOU8TO+lGOsfvot5NjVZSYEVpaV3kZ9ZG3rZM7rfrr2t66tep4ytKLipDvmTue/JEeqzobmf16eRme7JjncfRp3fcK4xxuP25bvKIMDtmkui1PUnuEfppY3qeKeMyDHSKdLl2wYYV6AUK2Mg90nOLSAUAHkcRF2kttTYxVMAJGO1mnUHxfetV5H3L1QMgD97ChBkaFfWBzeKFzmsF3Va+ZFDK20a6ACPvvEK2vEP/+x1g2sTUNX3nrzSXz21w6j3yJrJj5U6v173udUt49AM/8AMXQ7ZelOoWRXDfXvoy0gMDvCd4MduBUTCw29KjGRezkDDclJ4gB2Fm+ye95CUvWRYkhMPkNz2i8FWbRIkipaVhm8bafZoq3NRTeIET/zdjMBzCiuPdu53i/e94WIR9pCfFa4ZfBfmPdsN1CsBkpqbHYnxePFqkh6wb0+2jltEqHQk/ZDRrr4rScc68Zv1dTlCphsjNJLU5WxmpCE3pkO6VAxbBhpscpaaoh7mIOlxF1OgQpBx2YLzi1k/+5E9esGtTzEc7dibpKSIyI7u+W6e3wgNHGTFBXC2Ei0QW0WmWb3opXUHnvOIVr1j29cs5cw8EmmxWgru0AAAgAElEQVSze83CyobAGdxEcB3bflwt6dLGyNV9lUrz7tiWfaG7vODBCsylS9WTeha1jdKfcyLGqTF2v/z+QER6EBHKiLAJWDGVItPZ4RWkEuqMflBQ1WqkVBCaD/uwD1tC2VIBBA2IFJOtBeyA7HoZovazcR3fuX6pjQDXqqj95v8YeUaLYgJE1+g74HPfFFRGLfDOgucf+ZEfWSr/5YSRwDy6+wVM96Idx0hPkRKyg5fWxKA89Jt+Z5jmjLquFRFRE0NOlgggT5v+IdvJKJzlmc96Hbgj14xR7+ScMqJIXKt6Eb9lxCI2zQxrsTntaBZO6dWihnNZBW2yHEOG69GeorgMm8m9FZlLV0gx5GiRZyu2R3pKE3mPGJUyaP8r0VnHR1KLGs+0Q7jJmMFkKaqIbnqmiFERyRypZvtFrtIrOVh+b4Zr0YR0FcxF4jPq9vfTRo7hTnoemd6akR64mqSnCIn+L31e4bhyio/5mI+5s2Bt0eGyEhFdsrBnm9lbRWToL45bjnF1f87xl73xPXnCajaFHJGemTlwDkzkkFebOu2b411jRp2RHti2/tROem7R4hXpKRVAkbTpWuHepuQBBcVQDU2h2wSnmWp6PuIjPmJZGdN6PAHAHlvW7uHN5x0BG2Yb4ZrRlc4DjtYxCISBJSCnvDxDRMbnjgPWdmL2WQqm2Vo+u8erX/3qi2/6pm9a6kt4DO2Hcotd/0Bdeqa3SkUgLjwkOKkYFOnxu+/Ids66mikj3hu5Sm15velNb1qOj4CER7KZxaF5bpHbFFdemvObVpzy8r97hbPSHzPK41jXmETbvSg4ygt5MrvPNXzPcDmHt76TnuNQjvRIb0kp6DM6RkQ4eSDIxn64Ka0wJyiU7iha4hyGyvXppchqUT8yKu1QxLC2OLYanIhweibspD9gxPX97pzS+RGZdFKkOOdNO4p6wo7VvCNvH/uxH7t8lsZ4NJMe8ggXOTmH0ltz42LnNF29Egg652Uve9mSGioVpX9bpJT8jeuWTeHUvvGNb7xDeug2tggG0yfOiayQcU56DnMEuWsXxXGfyFMEuIwGHGiTqCb74n42zI0MIz3aob5RQfMe6bklE1mkRwdTMhRSqyfPuh7CInAAm6QHSAg5QCE9T3ziE5dwo4FO8PLXpiTLuTbLpxkX7ht5SXlROH3vuhGQwsYzclNUqNw9RZNimqHnQo++cz0vqS2Fb14//MM/vJCeJzzhCQvpCeS31O0P3GUrZP6xH/uxOxswMjotMlg0sGnrHrDZFXldFRf6H8bIvY0BkWKvZFYHrQtRq8tqk9i8r9Jic+ZFRiqD2LUzfu3jldfV79WY+L6Cdse+13u9151CXJEe9zblfic9p0lPU9b1mXquIj3+L03OASmd7ooR5mq5Ir85WbDnmNIJzklnrevBSmWULqtmDBYj40WFp3NVuipsZJQR5Ii24yt+LdLoOMYtDEn1VxdifyjfP9rTW5Gear2K7MwIM/mwFbOuxlgsuiwSqIiZfeFkT6JT2rKieDJUSvGMZzzj4p/8k3+yjF/HKGAucxCpifQ6JttR9DgyU1R61rVG3j1Ddsp5MBtuW5nbeTbf7rnNHPasSM9e03NLJpJgmr1FMAyXmTjVYaRADNDAVFqhnHvCJVDnSVHYF4dRUOgJiIAghfYzP/Mzi3JwH+CbBWAAUK4TmGLmpRxmfU7TWyNLAbXzALU6nrz9okUpKyBHeApNivSo6VGPVE3Po7nAcA25Nekhf98xPPqd8iFX8iXHiRkYKQxd6qDiUbgR9UGgyKo8eMYl0jNTFq5BduXX89zJ1P2nMppTT0uPhIkUG2wVZSxMHcEvFw8nas4icJP0UFClT25pqD7Ql501PfqXrOmJvGRYIAuLUvq91Giy91tRZ78VtW1vwGorZiG7c8hkXZSqLTlRRW9mzUVEOWeqCES1hZFr3zs2wuN4r6KKcFha3ruaxvAq0uPznt5618UJ9e+cuaef2Qq2Jceazug75Od93/d9l0hPa/e4RunFItDONe7t88gWcc7JznXgqMixcyfhoRtKa850JhyVukynZYfKPLA1cOGakeccrd7ZxzCG9HAUpbdEeh5E+3Pf1/SsSQ/DRRnlWTWNk1BKcRn8EZy5vLdB7oU1y0dKEwk3+vyLv/iLiyDVCgFAkaS89MJ4AJqxtLChgi6gaD2PlIy2lPMHsMKDeQjaHfBm5X6grAYEqFJEcrwiPaJUBkWL7D3Q1uYGGz/TW3laPPaKDEtx6XeEZJKejJfmFKmZXnmbxGZwkmfHZ8x6LxrgHTalyF74whcuWOEpkXMh5Yxl9WddOw8/5QWDfTeVmM+R7LBGAVu5e6a3dtJzGGyzpkedn5fid5Ge6rUQGX0ZqayIdBLlZJ1uch16oZSo//1WeqJUUq3qN9eB5Rw7xenWinrsYx97Z7Zo+sG1cu7y8vPKM8zhY/4/o9cwUxov7In0uN6jPb2lLw/N3pp96RhjepIeZKLoj3ezhV/84hcvdqU0pXd6oAyA/8nF9hMibGoRYYGT7/tmgzX1XJRODapZdxXOzxml4cK5RRGLGGrzlHm6JwyFmUh5Dp6lUqTy2MocqRtU4XflUvc96dELrchMIK25krFpgKeEAhCjR8CUTgLP00F6EB5V6Rgy8vKa17xm2Vi0avtp+Ar5Ug7SYYClHWZRMWTN6riKxALT+twUcc8HfNJbBo70lkjPnt56ZK+tp6wjKmbPRFQjxXDUNMz2R4t4zmhNHl1h6rymiGm1GRmreQ0YkRbz7h4UkyidVFQKU+tTQmt5n8LS+vjpeWZci/TsNT2X92bys9ceZ0LfzhmiOVTwIEJYkXGEJ3KSN8zYkHl4SAf5PecpAloUekaPwieswLCU2ote9KKL937v974zZb5oXvqhJ5xG7RSG5u/rdA3seO2RnsPbUNTPyZGcmkFM7kiPCA2MsBUf/MEfvOju5B+5jOh4dywy+4Y3vGEhFekdUZ4yBJVGOJYT//KXv3xx3NNb4WGtH6Z8D2HkkB5KP01nSU2PZ+XsP6gp8weC9Pzsz/7ssn4GISMsGDCQVAjY4PV/Bq6C5oxaoV7nOR9xqPpcoRbCQ+l1fuHqancIWs77Va961UKWqh+KSK2VzzRox5TPBN+MHBw7HjFjOKvp2Wdv/QppqB8VLX/Jl3zJxU/8xE/cWUirqGDyaL8bhoRioqhaKGwSnul9Uz6lN2bNTbNuun/EAzbsu2T1ZhgrslOx6VUM0xZ8TMNHKSpkhvu9pue4+Z/GgXNliwAvOkKKKw+4aBzMwI4X+TtfX1fLU6SvKKLj4CHC3O9F5GbkLgPpN87UU57ylDubTc6VnM/BQk++jjTnbB16950oobY+2mt69B+7oMam2ZVrAkG2pbKSa1EZGOGM6U8y1ad+08f1fZG/ZKUmEamgq9g790OG4Oiv//W/fvHkJz/5zi4C81rnkNxjx66xtSZDpbfU9Oyzt26ix49c421ve9vCfAFIvrO00YySFFKuDqM0RN5YjNotANRUdZ54UZxf+IVfWGo/Cmc7Ps8NqP1mHYsf+IEfWJi1VwrsJh99KqHJ2n3/+te//hGzt0SzHsSc6k321zT05Cr9Z2o/OUprIUKzZiJDVX0MGU5PPe882cJAW1VEnCk2OAtrtSGizLNTGI8gW2dp4mQqkasYr0N9NzFT1MIzfeqnfupy+B7pOU169Nvb3/72xdgY67zrNvsMP2Tnc4bG/8n2UGS2yGKph3SN1nTNZNd14FV08KUvfeliKCPr6ZuJmWNR4vXTznMORRQnfjp2RnrUP6YLb2Ps3u/XlG6SXqRPwsRs8zpKl60p2gcHbId+bJq482e0L70EF//iX/yLZeaW80qH0TmwQaeYeZwcD+FvymrKe0s/r4+fUR73smZZkR6k50G0Pw9EpEcni/bYC8uKkNVorD3m6c1MNj4VR8cAWZ76rI9YE5kUAgACHiPGYM4ZO8eAdcrArc87ZAQdkycQ6/+oj/qopQi7NRW2gPnRcIy+UvwHJ0LEPmeoDhmIQ5G2Q7Jce8mR0fo0ohHOXANWzKQio4j3+rybkIm2uX+EK4PK0KpJeZ/3eZ9lc1qpkUez4TrW1xEXfYM08+o5F//4H//jRc+sycmhMbvWNcl5pjGnDrpM7mGSU6aweNaaHdIn5xq1U6QZntzTdH2YgR2p2UcrdvQv+2MyjQiMFdmRj6kTitrMvl1jopTnOnLSOVP3N4khx7tz2Cs6RT0iGR2KypyrU46R4K7TvScu/uAf/IPLjgAPqk55IEgPATD4AGcDtnY+3uopH1NUgRWAptFYe0YT4NX8rCMylynVQ8A+Bc7aXO7e/waDVJxcqllnzfQ5da2H+fe1IYCNX/qlX7r4R//oHy1GP9kek9chg7Ue8JMcrYn2um/n77w0r0M1PFu99FOyW18nEuQ8+X8KikfGgD5aDdcWkpGcRHlgh7cNS+s+20IyjuHlGHaSWWPde7PDIktbdd0pvBz7feJIOzl2sGOGjrWfDhn2q97rQTovmcGFjIMJL2zA7K+1vZj6/pS+WOuaKe+1bvP/jDpPvXLIMbvJfg736RQ2iE65bVze5DPckcv/2zKKb+POG6+Z4FsVmSE5lFZaK/9DYFt/N1msz4c8qUPNTDndDYGv24T4zFV5N3bjQ33YhDCSQylJMVW/c1ME47JOLNpymSc36z0ysjdFRPLEkPdJmIXT29LioQbBFR9uRulKdarBoG/W8jqlKm8SZ3nyazJS5Ok2Uuuez/VbOwZ2mtJ+yDhfscsfuNMiG3TKGhd+qy5rOlbH7MkxJ6tz1zaqCTXryNKaHPn/NuzRtJGNlRY9nPWsD5JQH5hIz1rhBLbZ2Zex6jXYjh0bez7kQR9SercBtGMAOkbaHiTA3Y22Jqcp80OEdvbnZdjZIo/On0Z07fGlmFKIKcvr9snaMHbdtULeOlau254H6fw1Lhr/x4zT+tnmcVclPVNO8/NaXrdl2A7hYmsk+0GS9VXbekzvTlJ8jJRMHRBROaRr1oRp/f9s+72QzXV15VX7/jbOu+9Jz5porAV+ylhdlSisDeaxzr+bpOc2APAwXHPK+BDpuAljf5kRnCTrVDpkjZdDRHqt4LbI6DKldGiMnBo3W+75MBxzrB+29M9WYnRZP0WAw8VMdZ0yNFvaeBMyulv3uYm23o1rrG3DFhuwJtcRoMvOPYavLbpoaz9saftN6M+t7bkbx933pKdOuArQTgHrmFKZAD3mXV2mLO+GR3bq2e4GeO6Xe6zleBlpOGVIzn2mY/feokxuypjc1HXOffaH5fhDxPOmvOnLZHPMIbtpjB6T0yHjeRNE7mHBhec45ERNvBxzYi77/hQm6r919GjaJZ9nWu02+vwYPm/jXnfzmg8M6dnaKetBe1MG4aaus/U57vVxj7bnPcebeTT3zaORbJ8iIQ8jUXi0Y/xe69/p7G9xoC5r7yFZnsL0/fL8t9GOh470HALLdRnrvQbIqYjUTQJjq7LbetxNtu1uXmuLzB/2Prib/X2/3+uU4ThEmh8UfJzzbI9G0nsVbJ6K5pxKax36fUZ6thKhrec8KFi9iizW5zxUpGergG9i4J6rKG5CWOdEI8693xYj3zVP1c2ce+/77fhHkwK4at8/mvroHKfpYeiXLQb7YXjOq2L/2Hnn2J8t9z50vWP3OEceW5zoc6635Vnup2MeKtIzycxNgOOQoB5GMDyMz3TOILvK81/lnHPa9CAc+2jrgy1k4CYcqvtd9o82uZ8jj1PO46m+O/X7uTbpMiJ2qq3nPPeDdOxDS3rWURH/H5pWuEVY50R1rgLaLW24G8dsVep3oy136x5b5LVWHDft0d2tZ73OfTzzHEPXudbDfO4WPN2vz/9oNYI3KY9jUcHL+vYqmFlf7zr2bW0rb6qI/yb79Sav9dCRnlOdcxWAHbvmKUNwk/c69Vx34/eH7XkODfZ1Px575oe5L7Zg6dH6/Oc4QFv68X485tHwjDfV71dxgK47dq5KTk+dd9123VSf3vZ1HnWk56odGiBmPct/+A//Ydlx2cqUs7DspsFz09fbativ2lcP43m3LYP7tc+uotTv12e5bru2koEHESvTgfsf/+N/LNv+2IbC60F8nuvK+qbP/+mf/ullDzP2opeV4//O3/k7y15e9jg71M+2vbDl0KFXx//3//7fl42w3//93//ij//xP37psTf9XA/i9R540vN3/+7fXdZS+NAP/dCDAxSwXv3qV188/vGPXwD3l//yX7749m//9mvJ6ud+7ucuXvOa11xYrv7FL37xsuvybb8QrK/+6q9e9lP60i/90otf+2t/7Y3ccs3+7Tv0n//zf754ylOesuxW/ut+3a+7eOITn3gj93qQLmK5+Z/6qZ9aNp30+vt//+9fGzcP0vPX1m/5lm+5+OiP/uiL93iP99iN3xCgsfHbfttvW4zMC1/4wmVHe330oL8YUBtaft7nfd7Fj/7oj1589md/9sWzn/3sB/2x7kr7py6lP9ia//k//+fF//pf/+viP/2n/7TYjAjMW97ylmXXdTr9Oc95zh3H2fcI0F/8i3/x4glPeMLFx33cx138y3/5L4+ST+OTjP7W3/pbi87eSlDZk0/7tE9bdn//5V/+5YtXvOIVDwV+twj6WqRnSwfflKd47F6vfOUrlyiLLe/nq+O/53u+ZxGo3Wlt1vnv//2/v7bxcr/f9/t+3x0wrjv6VNrrUDtPCctz2PmYxwDok/1vkcOp6/vddSx49SEf8iHLQPrCL/zCZTD9gT/wB7acfuVjrtv+c87f6q1T+q973esWb1cfPO1pTzuIm6c//enL91vasOWYK3fi/3/iTd2j63g+yvuYt3nd9t7v5x/qT5uRIgIcrje84Q3LZ7uyb3V+tsro1HGnfj+nb7sWY/3DP/zDi85cG8Kt99t63Dntu6ljL2vbTbY7J9U1v/M7v3Npvs2yG0f0OXLDfk3bFen57b/9ty8bJr/0pS+949Af6gPj8zu+4zvuXPvUM/Q7OyI6hJQhY3T+z/zMzxzUY3erz25Kxqeuc5L0rCMBW9cHuMywH7rmVe8j/OfcQrHrBzaIv/Ebv3EhO7/rd/2uhVVvVU7HOu/5z3/+8tPXf/3XHyRafbkGyzHwnAKq6zWIfsNv+A0XX/7lX37nGU7121Yj33EG3ctf/vLlEf7CX/gLjwiXdsyW9p4C3k39flNtWvcjgvm///f/XqJeP/ETP7GEoL/t277tXYrhkcQ2h7zsmU712anfD40n53gdW7k1IrtlzB7DEeX4h/7QH7r4zb/5Ny/3OtXO2aZTx94UBk5d59x2HBu3E2uvetWrluif8cgrPxQJu2z8n2rTqd+P6df1eNgyPg7di1H2EsG6zpoyp2Rzt37fari39Ne6zYeuPcsg2KDv+q7vuvgzf+bPLNkG/em7f/fv/t3iiLNH8xrSi3Z1N+Yad8f6SWTO3xan5FgfOJ/j9oIXvOCoOA6deyhld7fkeZ37nCQ9GVxezVOf+tQlDCfcphN0tAfHSEU+yicy0G984xsvPuETPmERKGLy8z//80uq5CUvecniQbgOY+IlhCdd41rCgHb2/bAP+7DlXF6VlAvl8k3f9E3LuV6u7zjsGdsFjrwUqSxKyH3f9ra3Lcd/xEd8xBK29ZrfP+lJT7r4Tb/pN1289a1vXe5diNB9vTyje2j/r//1v35J9dTWaQwSAuaOwa/b4hrA/pjHPGZ5bgZVmwDO96Ip2mUQeAG+Z6gvffdH/+gfXdozUy89q2gE7+CP/bE/tpxPKVNY9b1B6Fn1E2Lzr/7Vv7r403/6Ty/39yIbfWpH7g/8wA9cBoCBMI81EBl5bT1HKV8G0HmdmTJwDsXLC3JffaafworfO94z6xNeN3IiJaXfkNI1Pj3vj/3Yjy3P8X7v934LWS637rxf+IVfuPjX//pfL97ua1/72uV6sCeVCf8/9EM/tHhFpTKa6dCxMOk62q3vEW3HkOfv/J2/c/msnbCmr//Un/pTC879rl1eH//xH79gbPaNdv/4j//48vuTn/zki3d7t3dbxkWpSMd+7/d+78WnfMqnXPyf//N/Ln7yJ39yacfv+B2/Y/EU/a6Ndop2X7+5D2cApsKhsQD7xo1n+fAP//BlrGqf+x+TwbqW4KbwcR3ldsg4IbNTNzUu9QEdBzfw3TiaukwfpAfTa+5BxqXQ4QJe//k//+dLv8Pob/2tv3VJZZAX3QkbZOF7/aavGq9kV1q1se0e9WeyMV7JR4qNLnFd45/cOUXw24tu9oK5j/3Yj10+N7amLpnjJtKjrZ7Bb2GbXu/6dJhIA9zphwfhBesIiFIBcvNqzzORFZEP44qtou/XxzvG8xuDUlfZpE//9E9fbISXsch5pJd7iaz4c77+IgvlEZ/xGZ9x4VwRQ/rGy7jkoBfZZ1dgJbmQKTuTs6/9U+bw8oxnPGOJ0sJzz+Xa7ouok6OXZ6gv3E+61vVkR9iA7slesAuiQ/Qhuy/CKajwxV/8xQsHcN23v/3tm6Pf9wIvm0gPUvFLv/RLi2AMglJKBoHBKvJBAAYrxa6zO97/0jGOkS4x8Axcgvjar/3axcgYUJT/y172siWXzCjodEImrM///M+/+IIv+IIFiAa3XCcC8N7v/d7LQERUvLTlu7/7u5c8pSiFNjnfC6B4ZhRSqRvXI2CCY2QYM0KlSCJLgYvghSkNbMcU9vcc0xPKCGoLdv97fs/vWQDgf0CkdL/kS77k4qu+6qsWgL/P+7zPUpPEsBoAlC0gU5r6m2HSf84FKH1voBpcjtMvBqlnKjzZIPasH/zBH7wMXoYdaXSMNnpWOd0UKlm4hz4lE4MSkOexKQb9epMv94UJz8cgFTmpL/Xx13zN1yzkE1a01fHzmRmY2uU9ZaPf4Qdu4VOf+v33//7fv3wHE1/0RV+0PA6yo3/k2RkpmPGb9ukvBg8OUgb1cymOeSxMffM3f/OCU3LSdiSM/KTNwnnpVu3xjIiSZ/y6r/u6O11M6X7QB33Q0hZ4J/Of/dmfXUi8dsF4ONRW2IRTCtt1jA/j8LM+67PuPCuDClfI/ud8zucshItSe/d3f/flmL/yV/7KMg4pt7/6V//q0l+uBZeIk8/aSmb6xX3v19ckYPpGDQMM+Euhp8smVtJlHf/mN795Ode44VA0phHo9I6xTtbGGoNT/xiLycv5DOXst7AOF3RBY7t6Dn1bvQ3i/0f+yB9ZCC05kjVZIkJwoDgW/j7mYz5mEQnjRr/Rm3QBgtf94IfR1UeNG3ipX+Ahfela7uca3/AN33DxmZ/5mRdvetObFswYN/f7K4wy2p/4iZ94p/99/6t/9a9e9DB80MMMN/1NnpEe8vLZOKaX6W59/bf/9t+++LN/9s8uYwWhIB86hAx91sfVxbm+PoOfSE+2iq6GL+1hN+AHCfnWb/3WZcyXDoM3tsO4J8tkuI4YkY9rcHLYGySKUw0LMKp9juHkFqBonGsvnQpX2UIOgHOQa+0Jv9kI8md7tR8Rvl9fm0gPxYwcULyENZmfBxM9mB3sO0J/3OMetwxMjJBno6NFGHRKVenegcz1vYT/GDTfYePO5Wk4rnPdnwAMNKCiWPzPS3WesCEDIh1BMZUfRQ68Osd5QEjp85YI8u/9vb+3DGzCYwQpCtcAMJ4ZZea6seh1WDFlEsnQltrh3oysQacv9CXFmjKhDAHJ/RlHHjbvmoFDlPwG8AaHPgfyiIj+NYga2L73TO5VVMK5BjZgAy8iqk8dq/8pL/cgu4wxJeqPMXCsF7JwU578vI5nKNLm+zbUa4BmTLTVwOXVkmWRIG3mYXkx3Ix4mEperpt3FHFt8CPqSCfPh7JACBg6/U9R6W/4mnVh+g5JFAkkW8c5nseePGGIUSTr5IRQUCrhZf2MFdtHCBEwJCbCTYFRfJ6zGq+uRa6KULWDktZmGGcIexbtdE9EiFyNX8fx/BEafU/J+g5+jUlYb7wiRfoDkZy4u98UXfjqPV1G0cPx1GXGxm/5Lb/ljkODRKTL6L4/+Sf/5B29NgkTg1EKXV8hKv4nQ7pL/7iPe9NTsPWOd7zjXcarNjYjtLHtu9pe9BgpNk693A9hhUEyR6aK/HQMJ0nEln5jQCPIxg394p5z3Mx+MSPIOICb/hAeUSu6kjHlHOm7LWnU+wUfk+hoU2Onvg7nbJDXHKtkyqFBPI1xNmFOjsmm0CtFaOkGsjL+ncu+wIHxFVFGpNgqpNfYrPB5Rt18zgkjb+3jlHBW13Wtsx6PTkBe6A96JHmRPf3R+T4XJe/8SA+cf+RHfuRiEx0jCOA6zoE1bWYnRbOuO1noNnGyifRowOx4D8kzqpNnKA2R0LHISsacgvjBH/zBBQA6V0f1Clyzk/rOYAIqnehcIJpKYJ5bSI53EzGhuJEPCgSgDFDg1j6Amu2m0AkZQfgbf+Nv3EnfURSMAMVB8afMJrCngCIh3mf7AisS6HkwYUpQZMMLAaIsCxGX3soz/Ut/6S/dmUlUnn0SgzlwKcfSI4fahhDySkTXkpPUl4GJ4OmnBiMCxLOX5ujYef+bVnT1H9KwfoapiAwuirpjeMjSjUjQV3zFV7yLEmDUEYVJUhvUMCsCiUzy3kQz1kqsYt7aUH3PVJb6+pnPfOZCMCIIPCtyIk+ydb7Zd4WiO/+y8ZBsYRkRnoR7Krau5bvqsWD2RS960SM8L7/rC1if6S3tFI1Aiilf43bOWvN7Bp2yZUDh5RDWblNpnXvtNfFZ6zKe8IxeNrZFONJlRULmuTDo3FKZjRkEg0HI2yWXHBnjKSwlL+MVwaIXpxOwxobnTnZkVHSi/pht67t5jUNYYQxhvnHj83Rsp4PT+TDNmSs1fEj+N+UUnSvrY8evMdCY0ud0MPI/o2rTwUJ4yRpZcB39zIlhn2QF2IRkvbYp7oMkIaalijgrsNU9Isr6EyFiW+GxwufkyoaRBwyZha0AABoBSURBVPn83t/7e+/o6ENyDyv0ejNxXZs9bXq8Y6p5ZZd8T8bOUV5CR8BqpAfJo7u0t9qknGx6TT84p3FwU7K76etsJj0iD4wfgRSencwyRUEJMJCUvs4W3p+RlUkKPEydBTQ6UPpHx4na6HDn8nKBZJ6bx6TzgYnwgMHLub5zPGMox+1a/rzyXv3OGD73uc9dFP00JgGp9gv3YbqUGS9xgnIKBdH63M/93KWPRGc8H5LI+EhJSRsZQJ7Hvb0MKv2qXTyrUkzCqIFwhpynIppKzWcDxX29N6NE33zZl33ZYvykjiZhmwWLRdimB3Lo2LVHcVOgjMTpM8ZGe0RQKjyfhEOKiwcqjUVxkR1ioQ8jkmt8zllIZOIP+RUxpIjcc03CyUo4H+mllNa/T0zOa/Lk8waRMeFyZIz8XSMFe8zDnKQrr/R5z3veco2wrN1NKUfckCrHTpmt21sbPY8xTaEh1EL0aoXgzNgyBtU8rWc7wpU+Nl5Fe8gnByIc3G8Gb43PqcuK2KQ7HBtBRkToMnLnTBUBEWkxlkv1T9IjzcGAItDJkIwZLPVgcKpvRVvoChEahsT7nAHWWFhHUKZs59iXBkGoKkEw5uk9UQDXSu702Borh8bNNOylORovdPt0uNYYvil9cNPXmbis/WQNy1JEc7ZaDi4DzybBgYgoeSD65EU/0z+iZTMyO+1IUaH3fM/3XGyHfjWG6C9Rn8iQcVoaHO6M5Ul6ypSIxiMf5EzPG8fkkm2ZTuh0mI1r0WXBh2yt/i0C5HrGgP6Q4WCHinhHetjCHET9UyQ+Ow7H7O0k/Dctw5u43ibSAyAETUEgITpDB8zZS9MDoTRFEdTwVDvCk6bojyn5POcZOkQMkIf1ubHnaiZqR8QH6XE9igVIsHKRoEl6AulUIoXpKDgKnXJE4jyzF6OYIe251qke5Mk9KQpGSf0HAPMKmp6oD4QIS53NfhImnANQm1wHaGvTLBpdkx7n6i9taBCTB1CL1JBBz0kBivpUJOc4g9v3XvrVsUiE7w7d/yZAOK/heTyDeite1FRE04DDpPboV58NXgYYZlpb5xApL7WVnFx/RttSdnlu8ziRkepr3Ie3+2/+zb+5Uww5j/VM63Sl76Yc/L810jOvXbQALvWRa84akcZixfGT5M/rSOdxKGZ6K4JJOVO0ORDJaE2ijKtk8KCQHs9GNsaUiOchXRZBbkxII1bHc0gP6hfOilRW67JMYls6cx1tabySo3E41/o5FOlp5qhUKULePTJeCCz9xVBP3ZncZz0RAy5tHfGd44YxN/YZWHpgPQ7I2nf1iXGzjvreb+R33Z4cyv/4H//jQvTnrFj/Sx8x8l7Nns3BdizszNl74X+ubdV5IqNswpxNPM8t7TrtknEFDwitVD7irDjatT7gAz7gTkrVdYzjdSF509K7TrqLDqyAm735/u///mUMuxdMeWaOHke8Im3PJMLnuWGP/tN/2e0ca85jz3rTtuGmrreJ9LiZDpNyaFaUDmgl4iI0oi4pzWYFqT0heMf6TDnM4l+dVSpnKtam8gFD1zSDZ3pkBOa3SQLm9Waby5X3LAFkvaqy/+XE53RBRMwzInIMXTOdKv6awjjUT9o4+6AZUc6XsvC6bGqiPuuY9XHVRpV68Fza/3//7/99hAKd93ct/ere62mRjvO969Tvh/rkthSa5yF7bQhv3SvZNgsqDwOeHEs2PsMTBTxXP521Ems8T6yu8TjlmZybbuoecw2jQ8dObDROGgu1f6bcPPesw+p813ZfculZ6iP90fO71nzWdZ/pG9+tF9Jby9P9jDd1LPPYQ+O1iQnaelu4uAmFV9uOjdHucQgrjb9j54aJ+p+MSwE0i08aaF77ENbnc9av6z5NH6QjnTPvnxwQn9pB7o2neSwMzRTn1EW1jx6Yzz37seLqOdZuQlZXucahFNYpIn4/4PVQG+5Fu9b3RGq9kKDKWTpGEESNF6cnnF9FZvfinM2k5zqN2yLA9TGHWPlchEl7MM0tCzNdNhgOPddlbbnsWc69z/rex669pf9OGZxT1zj1+yHlsfWc28LOMTmdwtIWmW9t87zXVftjjZurtP+yZ9rarkP3dd08+K3X2dp3N3XcTbTrMjmeK49z2nPq2ImNKYtT4/1Y3x66nu+2ynmL/rtq266Kh2OyO0ePn5LDVdt2znn3sg2H7p19NYNZbZ+ob7pAZFHqdC64eM6z3stj7wrpmQ+4ZdAcOsbWD9JLTbl0TTMIFBo3ZfeyjjxFSLYAbkvbTymbqyqEQ+0/1p5zvz9EaO4mKLf0/WUE8Srnb5HT1n7Ziq0tBOk6GDvnmdbPdqoPjz3jlme6TSwdu/9cHO4m73+qn7Zi5pBOvKrsD513E9faIvOr6rObkslVdd1Wm3RT7Tx1nVM65NT5V/19K54P4frYZJ6rtuVunXcrpKeFzq4a8jwmCHlxm7bNFI8UlxxlCw+eK8RzO/oyZXrZb5eRlq2G49Sz+d1ry4yqrfc8t3/OPX79TDPVdOpa5yj7U323VXlvuc4W8n3KOJ5Sgucq+/Xx555/ShaXkdJzz73K8Z5HWtAYTBecatO5sjz3+C0k9CaueWjcHxrfpzB1qt9voq2n7nEbv0vtafu0G1clhbfRvlO64DbvuVXvnTruuti67Wec1z9Jeq4yeJqefdOL2J3qmMvaekpop6596vfrKoQt519GVCJclxmzU4RoSxtO9cN1f2/Bt+vMEDtm4K9r6LcO7FP3uUo/n3PvKef1eddR9lvacFsRli24OrYP3ynyM3+/7BlPPf+x37fgIZkdOnaSmnOws+XYc4859/gtcrvNY7TX0hbeD+mU64yHm2z3MblvcWBvoh1b5HroPqds7k207aavcZL0nKMwFOmZ1m4WTVsmrFmsIjqFc2YKmDVyqBh4C/M9pswvIwZdd+57wguYBdiXdfAWYJwL3ps4/lR/bemTewXe7luxtGnopkuuF310XMW6Lb7Wdg1bBsW6n/v/XCNd4aciUtiR515vGXGsPVc1iqeUzTFCf8rYHjtvS5/cL8bCM0y9AzuHNshtzIedQ3rnFKnZgrPLjtmqd66iZ06dcwz/5zzTbffPOW3ZQlSblEGnsEfr1fNdg0z+7b/9t8vkD/bo0BYwV23X1vO24mLr9c497hR2TumfLfbl3Dbd5vFnk55jilJ0xxRii5qZYr0ucJK2sFaJBc2w16bMIUDNxtmqSM8R0qGB2pRVi/CJLFhVdj2bZT2o/L+VdW9p37lAuam+OaW4ziVhNwHOy7CjPchF2HG/VtaGnVOzkNZ43SKby55JW0UwzVrwua1XjmFjC/E4x7E4Nv7WxPcqz7kVY9d1DG4CM11jjR0zjsw6SR70jjVV1P15vkPYuWwsHhov5/TtPDbs0DuiD+mdU2Py3P66jhxvui3ntv2qx6+fOVxYusOSFDCQI7VVp5wj56u223lskCiUpSi22KPr3Ou6515Fn133njd9/pVIz6FGtFkoQ6TOZhYc6yjrSVhLwFoFSI5qcPuMtGfLuQA79/jZ5pbets6CPVistHmu4VmToq2E6JgAr/M8t22EbqtttbtNQU2xhYeJHccwZKZNwg6SY6qkBbTao21t8LfIxjNNIrv1GSd21utRbDE26/tuwd0ho3wZOT1muLY845ZjTimhm7jGqXscwk6bM7Z4njE5sXNI7xzDymVEaGvb1sdN7FjE0Bo9l2H3qvdx3mXk5ZThuo78rnPudZ53fe7UKfRE+1R13Dm4uMl2HboWXGif9Z3oFOu3XdeeXLfNazlukeuWY67brps4/0ZIT+vOCA3agM2rpa91hAW75tYSLQYnKsSQ+a1dnZ0317GxRgTWLhxtgSbpM3sqtebPPK89mNodWoRg3sv6OkKYloS3MJuX1XKFN13X4n2tnSOy0PG+E4L8p//0n1489rGPXdohHGrdHsfMLQX0gf/dg2G2OKE2WDbcJpatsWHF3vqpKJhN5mZ7tc1qn+3GbR2anvcf/IN/sLTFYoI8Ru1vTZUGvJCuNIyVYBtE16mVuQnAra8xZa1ftTPs1D8t124BLf3jGIu5IatbsdPO1cew0x45a+zAryXaw4I+RtbDjsUJYQNhO4YdWLG1hQXFJoalxebOyM4XAXUP+IQHDoTIhbWotmCnvnnf933fZbXXnucy7Eg1t6O3+3mWsFP79MPdrtE7hbeJHXpHWo6usa5W2Dmkd5AfhCPsWM3Wgn7zeta34XWTCexYdM2K1dKZdIhjnQer9Iy+9r/l+9d6h5zJsw0lJ3Zg45DeoR/oEulUugh2Gud2Nj+EHePcc4Ude2PRO6ewYx8oe7GRsb6xyCK9sxU78Gr9qLXemdieWxbdtkGfctRn7mdxVYttXoYLUaFzdQpc2LaBPaKnlHa0CXZrXbVLwcSFe/n+kD06pVPggs6ZuDCG6bZwEQGB3+zRVlywo/TVMXt0G7g4NdZv8vcbIT3N52+jypa5BjZ/tj5ozx7CYDR8bzVgxsuAobTssm7xQQrENdqpliKzQihD71jRJFEjBh2LlzJznt/N5LJJJCC6TgbKvaxm6bqWyrbaJiWEWbtWm5IaHJS7/bu8WgfIZyvbApbp85QDhk5BlNYzsD2XFaC9MyDaZyBZ3ru9V/w2lUCK2T1qr2sKxbu+qJjnMT2fMqTIvCNrVsps4PndILfqqun97RJeP/v+biqfLUANO1/5lV+5GNuJHefDS/tH6TdEknGzH5oNYOFhYuAy7IgSkVnL8K+xM/t6Yocs7Lh8CDuupR3/5b/8l4uP+qiPWvoeTiZ2tNsWIIzmP/yH/3DBDgzb58i1KcB2vLcCquNFvA5hx3UjH+u+CTuWuGcAXf8Qdiha94cd0c6wBTuubTn5dmTXPmPUTtxzYdAtsr2NY6Y3eUzvtDy+Y+fYgh3fNR7oD3on/WErDkvoX6Z3ws7UV/QO7IhA2pDRdbbqHbK3gjq9cwg76R0ych/YsYIwPXcIO44/pnfW2MmZ8D2DqN9cE/Fe6x2YQb7pcQRaZCLsWFEemZ/Y8R0cwk472oeH244IXGaPtIH+aMudqXOnPTqkU6QlW3V72iP9YYXiiSfbzbAT5NQYpFPobXumuVfbNWSPbEf0SZ/0ScvYuwwXMO0Z2Ci4SKfQbcZ8m0frd7qkVZXhgl4RSbrMHk19O3F8DBfW8TmkU8LF2h5N3N4LJ/xGSA9Ga6NFgwhx0amATQjtB0RQbczWUv9tbMarNPPCgHKe7wl+7ukj5UHhpMRcyxLpzmv37zbCPLSflGuKjLguwNqQEeicjwBVY9Ru8a5POJ4L2FM+iEvGpo3VWrK8pcwxa8dUkDs3nGuGCc+6vpmbQqaI2ijOfZsNxyM0GH/jb/yNF+/2bu+27BmmSE/7Gbn1BoQtYz/bN7cOuQ2jdO41YcdeNfqAEW5Tv4md+kTfJ38Egldtf6iJAaTU9ci4F+wggPCFfFAWnUcJUSARiTnzMMwyZLADCzDZfj3uy3usTiTswAXsaAfswMLciXk+T7JBQuyrlXfcRID1ZoWeKexM5T13915jBw4QSoZapAJ22kU+7IeV+mxi53Wve91Cku4H7EyDyXNm4MhpbgiprY95zGPuGDdjuZ3iyUb/iJBO7HheERQyawV2fRF2MpLOdx6ctPVCiruZh20e7L7u9bjHPe5dsON894FTz7RV74RhBHyr3vHsaojgRSSI3pnYmeNqYiddBTuiOLY7MOnDhroiGrBPb07seJZI52wfJ+U2IzwTFyIV9Hy7fp/SKdMeTVy0xUf2KBsBF3TVs571rAV7xna4mLooXMwNQee91rhgjxCUYzoFmTlkj7RnboYN/69//euXMWvbiFM6Rd+Fi+koTFzQq4IPfodzr8oR4KK9MmUi4JpODBfJ5n6xRzdCenQA5cPTAYJpfHvQ9QZuvCkbdxYdaSM31/Kd64nC8BTaXd1vkzx17fUUecAz8CgfA2/ey3V5NQahsK+BYQ+jCrB9BmY7oVMWlCCChGzMzRczvo4xq4iC8/vTnva0pf0IGsEbHJMwzSnZtX/utgtIDKUoVJ71fB7P6jx9neEqcnQMZHO/l7mR5bkE5baOJxPhdUqG3EQGixKuByF56p82fe2ZZx+5nlot3tLEzuznFPM8z73m9NZD2OH5IDRIkOJIeHEfXlQb637f933fEhXSDnhANtbYyQGYsoEz5At2GEMG16tjM0Jw0RgLh+Ra30zsTIXbOBEJnbsnNwY9/5r03A/YORYZ8L3xGXZgoQ06w8XUF1Oe+jAMGJMR38v0Tk5O90n5T+NWGrC9lNJxbf7Iw5fmhh1pirDjM4NmQ0iydDw8IBsiCY3bSZinbE7pnYmDU33TfoJzLHS+qIUNUzlb6epjhPluYecQPtIp640x0y9lHho3a3vkmrPPTuGCHWhMrnc9T2fD3CFciEDSKXCxtkeIhiiS/bHChagrXByyR+0NxrmDd8eKtLgG8sM5mPboGC6mQ0/fikKF86mHGgNwkT3SD5/8yZ/8iA1J3bNxM+3lvbBHN0J6Uj6TxKRAhUQpcflHjJC32OwprHYq3CmANtZzju9j3ZNsAHBkSYcKKXqfHlcbpRIU0AGvegeev2PbNbq0GWMlXNcuyQ0e0aSEFvkKGK4h7Mlby3AhVgDnesCp/semhViwZ1YLUN8Ap1d9w/C1OanvJ1Fyvv/1g5Dy3FF8rXzqH8dqH8W43r37Nr2vrSRJv2Wo5zPoH3KSXw47+qUNNtfYyeDYRNFLzpzintiJQKT86tsZ6dEGWGm2TbKABXVW8DyxU9qMpyb16FkizAxykcjGxCQqPiNmEzuOJ6u8ed4n7PAAtesYduob6dX5PPrCeaI6nglepbIQtZyDSTa1c5Kq2ncvFNTE0CHjpt9SyGvspHdERjk5ydN7pIf+mHpHqsF11OfADqN5zNma6wKtCfNW7Ey9A++eJeN2DnYybm0eO3cHhx2ypx/X2PGs0lCetV3kc7Zmv9A7/k/vVAO0Jswz0pPeoRPbwPe2U1td/zKdcsgepXMnLqZuyB7Bhe/TKTNKH/6mvg4XkepDuJCSQkoO2aOpU66Ci8hwuIjkHdMp9C3H+zJ7tMaF502nsEfp4WNkOJ2XjttqJ27quGuTnkC23kiv6YGtQeC4drhurR7GQuEV4BjwbRTZHh8Vbq431pMSoSz87j6t4tvGZ+sNJHlKjp8b/ilUrM1WcnVP7XJua7DInwOAYmq/eTVFer2RI6FbCbZVP9eD23X9KYid19A2r/prrgPThq7rVYr1l2dp12/nV9i9nrnSdbXPMdp424rnXHCSQ+vdkGnraYQT7e25eAlqmaQvyCUMCGkz3IewUz8m30PYSW5r7Mx7TYz3uXWeyG1iJyLk3trsGdrkdr1pp2dYb/w6+9A9/ut//a8LiWt5h9YXoVjWY63x4p7ODR8Z7zA4n7V+7L6NSf9T8MbWMWyfK++rHH8Ms8lBP2vz7AvOxho7vmsz3bX+6PlEYWApneEaZNjGyGG0lX4bU61E7zpz7ZV0je/bfFh/hh3FzHSQ+/kuvfNrfs2vWTYOPqR30iGeGeaPrUif3qEvwh+s6rf6xvXX7YUrY8p7/eK5t2BnjmGftc3z3k29k07R3/DbMgY95zGd63i6kq1a691j9ihctEHs+rx0kz5o3Ka/DukU5+vztU4JF+mUy+yRtswx25jL8dLmQ/ZojplwMXWg78L93FB34sI9yLx+TO5Tx5zSeVfREVvPuTbpcaMJ5suAvQX0h47puy3nT+Eei2Ksr3Oo/evvXDfmujU6sqVfTj3TOc9+6lpbQXG/Hrfl+c7przVWtshr4v3Qva6L/y19v+UZtz7Lsftd9/wtz3GVY7Zg4CrXvco5W+Rw6LrHnmErdo7J5lTfnPp9rcsPtX0uXHmZHj10rS33v4ocbuOcU3Yoe7C+91We8bJ7bbFnh4451Y71AqSnjj9XH5xzvduQ32XXvDbp2SKwU4PpKkrgqmC4rDOuqsSuC/xTz39Ou06B7W4D7Nz7HXvWU8916vdz2zGPP6f/b5pEnKtsrvOc55x7m/19TjtO6QHtPGagtuiCLW25ib647jWucv5VcX2Ve11XR96UrK4qz1M6etq4U/1z3d8PPcM5stzyLIf031X77pj9P9UPW+53lWOuTXquctP9nL0H9h7Ye2Dvgb0H9h7Ye+Bu98BOeu52j+/323tg74G9B/Ye2Htg74F70gM76bkn3b7fdO+BvQf2Hth7YO+BvQfudg/spOdu9/h+v70H9h7Ye2Dvgb0H9h64Jz2wk5570u37Tfce2Htg74G9B/Ye2HvgbvfATnrudo/v99t7YO+BvQf2Hth7YO+Be9IDO+m5J92+33Tvgb0H9h7Ye2Dvgb0H7nYP7KTnbvf4fr+9B/Ye2Htg74G9B/YeuCc9sJOee9Lt+033Hth7YO+BvQf2Hth74G73wE567naP7/fbe2Dvgb0H9h7Ye2DvgXvSAzvpuSfdvt9074G9B/Ye2Htg74G9B+52D+yk5273+H6/vQf2Hth7YO+BvQf2HrgnPbCTnnvS7ftN9x7Ye2Dvgb0H9h7Ye+Bu98BOeu52j+/323tg74G9B/Ye2Htg74F70gM76bkn3b7fdO+BvQf2Hth7YO+BvQfudg/spOdu9/h+v70H9h7Ye2Dvgb0H9h64Jz2wk5570u37Tfce2Htg74G9B/Ye2HvgbvfATnrudo/v99t7YO+BvQf2Hth7YO+Be9IDO+m5J92+33Tvgb0H9h7Ye2Dvgb0H7nYP7KTnbvf4fr+9B/Ye2Htg74G9B/YeuCc9sJOee9Lt+033Hth7YO+BvQf2Hth74G73wE567naP7/fbe2Dvgb0H9h7Ye2DvgXvSAzvpuSfdvt9074G9B/Ye2Htg74G9B+52D/x/HO2jjrdxvqUAAAAASUVORK5CYII="/>
          <p:cNvSpPr>
            <a:spLocks noChangeAspect="1" noChangeArrowheads="1"/>
          </p:cNvSpPr>
          <p:nvPr/>
        </p:nvSpPr>
        <p:spPr bwMode="auto">
          <a:xfrm>
            <a:off x="-992323" y="15455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 sz="280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3550" y="3777137"/>
            <a:ext cx="90003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หมายเหตุ </a:t>
            </a:r>
            <a:r>
              <a:rPr lang="en-US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: </a:t>
            </a:r>
            <a:r>
              <a:rPr lang="th-TH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กรุณาส่งข้อมูลตามแบบฟอร์มฯ ทาง </a:t>
            </a:r>
            <a:r>
              <a:rPr lang="en-US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E-mail </a:t>
            </a:r>
            <a:r>
              <a:rPr lang="th-TH" sz="2000" b="1" u="sng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ภายในวันที่ </a:t>
            </a:r>
            <a:r>
              <a:rPr lang="en-US" sz="2000" b="1" u="sng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9 </a:t>
            </a:r>
            <a:r>
              <a:rPr lang="th-TH" sz="2000" b="1" u="sng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ธันวาคม </a:t>
            </a:r>
            <a:r>
              <a:rPr lang="en-US" sz="2000" b="1" u="sng" dirty="0" smtClean="0">
                <a:solidFill>
                  <a:srgbClr val="FF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2559 </a:t>
            </a:r>
            <a:r>
              <a:rPr lang="th-TH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ดังนี้</a:t>
            </a:r>
          </a:p>
          <a:p>
            <a:pPr marL="630238" indent="-273050">
              <a:buAutoNum type="arabicPeriod"/>
            </a:pPr>
            <a:r>
              <a:rPr lang="th-TH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สำนักงบประมาณ  </a:t>
            </a:r>
            <a:r>
              <a:rPr lang="en-US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E-mail : </a:t>
            </a:r>
            <a:r>
              <a:rPr lang="en-US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3"/>
              </a:rPr>
              <a:t>ladda@bb.go.th</a:t>
            </a:r>
            <a:endParaRPr lang="en-US" sz="2000" b="1" dirty="0" smtClean="0">
              <a:solidFill>
                <a:srgbClr val="00206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630238" indent="-273050">
              <a:buFontTx/>
              <a:buAutoNum type="arabicPeriod"/>
            </a:pPr>
            <a:r>
              <a:rPr lang="th-TH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กระทรวงมหาดไทย </a:t>
            </a:r>
            <a:r>
              <a:rPr lang="en-US" sz="20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E-mail : </a:t>
            </a:r>
            <a:r>
              <a:rPr lang="en-US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4"/>
              </a:rPr>
              <a:t>pad.moi8@gmail.com</a:t>
            </a:r>
            <a:endParaRPr lang="en-US" sz="2000" b="1" dirty="0" smtClean="0">
              <a:solidFill>
                <a:srgbClr val="00206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630238" indent="-273050">
              <a:buFontTx/>
              <a:buAutoNum type="arabicPeriod"/>
            </a:pPr>
            <a:r>
              <a:rPr lang="th-TH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สำนักงานคณะกรรมการพัฒนาการเศรษฐกิจและสังคมแห่งชาติ </a:t>
            </a:r>
            <a:r>
              <a:rPr lang="en-US" sz="20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E-mail : </a:t>
            </a:r>
            <a:r>
              <a:rPr lang="en-US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5"/>
              </a:rPr>
              <a:t>chomchuen@nesdb.go.th</a:t>
            </a:r>
            <a:endParaRPr lang="en-US" sz="2000" b="1" dirty="0" smtClean="0">
              <a:solidFill>
                <a:srgbClr val="00206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630238" indent="-273050">
              <a:buFontTx/>
              <a:buAutoNum type="arabicPeriod"/>
            </a:pPr>
            <a:r>
              <a:rPr lang="th-TH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สำนักงาน ก.พ.ร. </a:t>
            </a:r>
            <a:r>
              <a:rPr lang="en-US" sz="2000" b="1" dirty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E-mail : </a:t>
            </a:r>
            <a:r>
              <a:rPr lang="en-US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hlinkClick r:id="rId6"/>
              </a:rPr>
              <a:t>kornorjor1@gmail.com</a:t>
            </a:r>
            <a:r>
              <a:rPr lang="en-US" sz="2000" b="1" dirty="0" smtClean="0">
                <a:solidFill>
                  <a:srgbClr val="00206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05646" y="745742"/>
            <a:ext cx="90003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สิ่งที่ส่งมาด้วย </a:t>
            </a:r>
            <a:r>
              <a:rPr lang="th-TH" sz="2000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๒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6111287"/>
            <a:ext cx="759375" cy="63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49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4616553" y="794614"/>
            <a:ext cx="4425768" cy="1384995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Rounded Rectangle 45"/>
          <p:cNvSpPr/>
          <p:nvPr/>
        </p:nvSpPr>
        <p:spPr>
          <a:xfrm>
            <a:off x="116470" y="801725"/>
            <a:ext cx="4191071" cy="1384995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1" name="Rounded Rectangle 50"/>
          <p:cNvSpPr/>
          <p:nvPr/>
        </p:nvSpPr>
        <p:spPr>
          <a:xfrm>
            <a:off x="6940433" y="2683584"/>
            <a:ext cx="1954827" cy="551225"/>
          </a:xfrm>
          <a:prstGeom prst="roundRect">
            <a:avLst>
              <a:gd name="adj" fmla="val 490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Rounded Rectangle 49"/>
          <p:cNvSpPr/>
          <p:nvPr/>
        </p:nvSpPr>
        <p:spPr>
          <a:xfrm>
            <a:off x="4836053" y="2684008"/>
            <a:ext cx="1954827" cy="551225"/>
          </a:xfrm>
          <a:prstGeom prst="roundRect">
            <a:avLst>
              <a:gd name="adj" fmla="val 4906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Rounded Rectangle 48"/>
          <p:cNvSpPr/>
          <p:nvPr/>
        </p:nvSpPr>
        <p:spPr>
          <a:xfrm>
            <a:off x="2587556" y="2691927"/>
            <a:ext cx="1941408" cy="550990"/>
          </a:xfrm>
          <a:prstGeom prst="roundRect">
            <a:avLst>
              <a:gd name="adj" fmla="val 490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Rounded Rectangle 38"/>
          <p:cNvSpPr/>
          <p:nvPr/>
        </p:nvSpPr>
        <p:spPr>
          <a:xfrm>
            <a:off x="352327" y="2684008"/>
            <a:ext cx="1954827" cy="551225"/>
          </a:xfrm>
          <a:prstGeom prst="roundRect">
            <a:avLst>
              <a:gd name="adj" fmla="val 490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Rounded Rectangle 1"/>
          <p:cNvSpPr/>
          <p:nvPr/>
        </p:nvSpPr>
        <p:spPr>
          <a:xfrm>
            <a:off x="383625" y="2398942"/>
            <a:ext cx="1937890" cy="255711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ประเด็นยุทธศาสตร์ที่ 1</a:t>
            </a:r>
            <a:endParaRPr lang="th-TH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3625" y="2751978"/>
            <a:ext cx="20574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100" b="1" dirty="0" smtClean="0">
                <a:cs typeface="TH SarabunPSK" panose="020B0500040200020003" pitchFamily="34" charset="-34"/>
              </a:rPr>
              <a:t>.......................................................................</a:t>
            </a:r>
          </a:p>
          <a:p>
            <a:r>
              <a:rPr lang="th-TH" sz="1100" b="1" dirty="0" smtClean="0">
                <a:cs typeface="TH SarabunPSK" panose="020B0500040200020003" pitchFamily="34" charset="-34"/>
              </a:rPr>
              <a:t>.......................................................................</a:t>
            </a:r>
            <a:endParaRPr lang="th-TH" sz="1100" b="1" dirty="0"/>
          </a:p>
        </p:txBody>
      </p:sp>
      <p:sp>
        <p:nvSpPr>
          <p:cNvPr id="36" name="Rounded Rectangle 35"/>
          <p:cNvSpPr/>
          <p:nvPr/>
        </p:nvSpPr>
        <p:spPr>
          <a:xfrm>
            <a:off x="2591074" y="2398941"/>
            <a:ext cx="1937890" cy="25571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ประเด็นยุทธศาสตร์ที่ 2</a:t>
            </a:r>
            <a:endParaRPr lang="th-TH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832857" y="2397373"/>
            <a:ext cx="1937890" cy="255711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ประเด็นยุทธศาสตร์ที่ 3</a:t>
            </a:r>
            <a:endParaRPr lang="th-TH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943250" y="2375202"/>
            <a:ext cx="1937890" cy="255711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ประเด็นยุทธศาสตร์ที่ 4</a:t>
            </a:r>
            <a:endParaRPr lang="th-TH" sz="1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41075" y="877630"/>
            <a:ext cx="2571327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จุดเน้นของกลุ่มจังหวัด................................ </a:t>
            </a:r>
            <a:endParaRPr lang="th-TH" sz="1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80975" indent="180975">
              <a:buFont typeface="+mj-lt"/>
              <a:buAutoNum type="arabicPeriod"/>
            </a:pPr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........................................</a:t>
            </a:r>
            <a:endParaRPr lang="th-TH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80975" indent="180975">
              <a:buFont typeface="+mj-lt"/>
              <a:buAutoNum type="arabicPeriod"/>
            </a:pPr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......................................</a:t>
            </a:r>
            <a:endParaRPr lang="en-US" sz="14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80975" indent="180975">
              <a:buFont typeface="+mj-lt"/>
              <a:buAutoNum type="arabicPeriod"/>
            </a:pPr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......................................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770374" y="947794"/>
            <a:ext cx="422048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ผลสัมฤทธิ์ที่คาดหวัง</a:t>
            </a:r>
            <a:r>
              <a:rPr lang="en-US" sz="1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en-US" sz="14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– </a:t>
            </a:r>
            <a:r>
              <a:rPr lang="th-TH" sz="14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กลุ่ม</a:t>
            </a:r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จังหวัด...................................</a:t>
            </a:r>
            <a:endParaRPr lang="th-TH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1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</a:t>
            </a:r>
            <a:r>
              <a:rPr lang="th-TH" sz="1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เศรษฐกิจ</a:t>
            </a:r>
          </a:p>
          <a:p>
            <a:pPr indent="346075"/>
            <a:r>
              <a:rPr lang="th-TH" sz="12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ตัวชี้วัด..............................................................</a:t>
            </a:r>
            <a:endParaRPr lang="th-TH" sz="12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12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</a:t>
            </a:r>
            <a:r>
              <a:rPr lang="th-TH" sz="12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สังคม</a:t>
            </a:r>
          </a:p>
          <a:p>
            <a:pPr indent="346075"/>
            <a:r>
              <a:rPr lang="th-TH" sz="12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ตัวชี้วัด..............................................................</a:t>
            </a:r>
            <a:endParaRPr lang="en-US" sz="12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16470" y="2286000"/>
            <a:ext cx="8925851" cy="4437167"/>
          </a:xfrm>
          <a:prstGeom prst="roundRect">
            <a:avLst>
              <a:gd name="adj" fmla="val 4070"/>
            </a:avLst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ounded Rectangle 47"/>
          <p:cNvSpPr/>
          <p:nvPr/>
        </p:nvSpPr>
        <p:spPr>
          <a:xfrm>
            <a:off x="567761" y="3297968"/>
            <a:ext cx="1768235" cy="514091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4" name="Rounded Rectangle 53"/>
          <p:cNvSpPr/>
          <p:nvPr/>
        </p:nvSpPr>
        <p:spPr>
          <a:xfrm>
            <a:off x="5086216" y="3297523"/>
            <a:ext cx="1684532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5" name="Rounded Rectangle 54"/>
          <p:cNvSpPr/>
          <p:nvPr/>
        </p:nvSpPr>
        <p:spPr>
          <a:xfrm>
            <a:off x="7176916" y="3293984"/>
            <a:ext cx="1726399" cy="533583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1" name="Rectangle 40"/>
          <p:cNvSpPr/>
          <p:nvPr/>
        </p:nvSpPr>
        <p:spPr>
          <a:xfrm>
            <a:off x="2654052" y="2743752"/>
            <a:ext cx="20574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100" b="1" dirty="0" smtClean="0">
                <a:cs typeface="TH SarabunPSK" panose="020B0500040200020003" pitchFamily="34" charset="-34"/>
              </a:rPr>
              <a:t>.......................................................................</a:t>
            </a:r>
          </a:p>
          <a:p>
            <a:r>
              <a:rPr lang="th-TH" sz="1100" b="1" dirty="0" smtClean="0">
                <a:cs typeface="TH SarabunPSK" panose="020B0500040200020003" pitchFamily="34" charset="-34"/>
              </a:rPr>
              <a:t>.......................................................................</a:t>
            </a:r>
            <a:endParaRPr lang="th-TH" sz="1100" b="1" dirty="0"/>
          </a:p>
        </p:txBody>
      </p:sp>
      <p:sp>
        <p:nvSpPr>
          <p:cNvPr id="42" name="Rectangle 41"/>
          <p:cNvSpPr/>
          <p:nvPr/>
        </p:nvSpPr>
        <p:spPr>
          <a:xfrm>
            <a:off x="4857951" y="2751978"/>
            <a:ext cx="20574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100" b="1" dirty="0" smtClean="0">
                <a:cs typeface="TH SarabunPSK" panose="020B0500040200020003" pitchFamily="34" charset="-34"/>
              </a:rPr>
              <a:t>.......................................................................</a:t>
            </a:r>
          </a:p>
          <a:p>
            <a:r>
              <a:rPr lang="th-TH" sz="1100" b="1" dirty="0" smtClean="0">
                <a:cs typeface="TH SarabunPSK" panose="020B0500040200020003" pitchFamily="34" charset="-34"/>
              </a:rPr>
              <a:t>.......................................................................</a:t>
            </a:r>
            <a:endParaRPr lang="th-TH" sz="1100" b="1" dirty="0"/>
          </a:p>
        </p:txBody>
      </p:sp>
      <p:sp>
        <p:nvSpPr>
          <p:cNvPr id="43" name="Rectangle 42"/>
          <p:cNvSpPr/>
          <p:nvPr/>
        </p:nvSpPr>
        <p:spPr>
          <a:xfrm>
            <a:off x="7020715" y="2750339"/>
            <a:ext cx="205746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100" b="1" dirty="0" smtClean="0">
                <a:cs typeface="TH SarabunPSK" panose="020B0500040200020003" pitchFamily="34" charset="-34"/>
              </a:rPr>
              <a:t>.......................................................................</a:t>
            </a:r>
          </a:p>
          <a:p>
            <a:r>
              <a:rPr lang="th-TH" sz="1100" b="1" dirty="0" smtClean="0">
                <a:cs typeface="TH SarabunPSK" panose="020B0500040200020003" pitchFamily="34" charset="-34"/>
              </a:rPr>
              <a:t>.......................................................................</a:t>
            </a:r>
            <a:endParaRPr lang="th-TH" sz="1100" b="1" dirty="0"/>
          </a:p>
        </p:txBody>
      </p:sp>
      <p:sp>
        <p:nvSpPr>
          <p:cNvPr id="56" name="Rounded Rectangle 55"/>
          <p:cNvSpPr/>
          <p:nvPr/>
        </p:nvSpPr>
        <p:spPr>
          <a:xfrm>
            <a:off x="2790919" y="3312588"/>
            <a:ext cx="1801335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7" name="Rounded Rectangle 56"/>
          <p:cNvSpPr/>
          <p:nvPr/>
        </p:nvSpPr>
        <p:spPr>
          <a:xfrm>
            <a:off x="567761" y="3937714"/>
            <a:ext cx="1768235" cy="514091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8" name="Rounded Rectangle 57"/>
          <p:cNvSpPr/>
          <p:nvPr/>
        </p:nvSpPr>
        <p:spPr>
          <a:xfrm>
            <a:off x="5086216" y="3937269"/>
            <a:ext cx="1684532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9" name="Rounded Rectangle 58"/>
          <p:cNvSpPr/>
          <p:nvPr/>
        </p:nvSpPr>
        <p:spPr>
          <a:xfrm>
            <a:off x="7176916" y="3933730"/>
            <a:ext cx="1726399" cy="533583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0" name="Rounded Rectangle 59"/>
          <p:cNvSpPr/>
          <p:nvPr/>
        </p:nvSpPr>
        <p:spPr>
          <a:xfrm>
            <a:off x="2790919" y="3952334"/>
            <a:ext cx="1801335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Rounded Rectangle 60"/>
          <p:cNvSpPr/>
          <p:nvPr/>
        </p:nvSpPr>
        <p:spPr>
          <a:xfrm>
            <a:off x="567761" y="4635743"/>
            <a:ext cx="1768235" cy="514091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6" name="Rounded Rectangle 65"/>
          <p:cNvSpPr/>
          <p:nvPr/>
        </p:nvSpPr>
        <p:spPr>
          <a:xfrm>
            <a:off x="5086216" y="4635298"/>
            <a:ext cx="1684532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" name="Rounded Rectangle 66"/>
          <p:cNvSpPr/>
          <p:nvPr/>
        </p:nvSpPr>
        <p:spPr>
          <a:xfrm>
            <a:off x="7176916" y="4631759"/>
            <a:ext cx="1726399" cy="533583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" name="Rounded Rectangle 67"/>
          <p:cNvSpPr/>
          <p:nvPr/>
        </p:nvSpPr>
        <p:spPr>
          <a:xfrm>
            <a:off x="2790919" y="4650363"/>
            <a:ext cx="1801335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9" name="Rounded Rectangle 68"/>
          <p:cNvSpPr/>
          <p:nvPr/>
        </p:nvSpPr>
        <p:spPr>
          <a:xfrm>
            <a:off x="577102" y="5288449"/>
            <a:ext cx="1768235" cy="514091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" name="Rounded Rectangle 69"/>
          <p:cNvSpPr/>
          <p:nvPr/>
        </p:nvSpPr>
        <p:spPr>
          <a:xfrm>
            <a:off x="5095557" y="5288004"/>
            <a:ext cx="1684532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1" name="Rounded Rectangle 70"/>
          <p:cNvSpPr/>
          <p:nvPr/>
        </p:nvSpPr>
        <p:spPr>
          <a:xfrm>
            <a:off x="7186257" y="5284465"/>
            <a:ext cx="1726399" cy="533583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2" name="Rounded Rectangle 71"/>
          <p:cNvSpPr/>
          <p:nvPr/>
        </p:nvSpPr>
        <p:spPr>
          <a:xfrm>
            <a:off x="2800260" y="5303069"/>
            <a:ext cx="1801335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3" name="Rounded Rectangle 72"/>
          <p:cNvSpPr/>
          <p:nvPr/>
        </p:nvSpPr>
        <p:spPr>
          <a:xfrm>
            <a:off x="567761" y="5961950"/>
            <a:ext cx="1768235" cy="514091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4" name="Rounded Rectangle 73"/>
          <p:cNvSpPr/>
          <p:nvPr/>
        </p:nvSpPr>
        <p:spPr>
          <a:xfrm>
            <a:off x="5086216" y="5961505"/>
            <a:ext cx="1684532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5" name="Rounded Rectangle 74"/>
          <p:cNvSpPr/>
          <p:nvPr/>
        </p:nvSpPr>
        <p:spPr>
          <a:xfrm>
            <a:off x="7176916" y="5957966"/>
            <a:ext cx="1726399" cy="533583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6" name="Rounded Rectangle 75"/>
          <p:cNvSpPr/>
          <p:nvPr/>
        </p:nvSpPr>
        <p:spPr>
          <a:xfrm>
            <a:off x="2790919" y="5976570"/>
            <a:ext cx="1801335" cy="514979"/>
          </a:xfrm>
          <a:prstGeom prst="roundRect">
            <a:avLst>
              <a:gd name="adj" fmla="val 7328"/>
            </a:avLst>
          </a:prstGeom>
          <a:noFill/>
          <a:ln w="127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9" name="Group 18"/>
          <p:cNvGrpSpPr/>
          <p:nvPr/>
        </p:nvGrpSpPr>
        <p:grpSpPr>
          <a:xfrm>
            <a:off x="368578" y="3234809"/>
            <a:ext cx="199298" cy="3099250"/>
            <a:chOff x="352536" y="2455242"/>
            <a:chExt cx="199298" cy="309925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352536" y="2455242"/>
              <a:ext cx="0" cy="309925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352536" y="2782402"/>
              <a:ext cx="199298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>
              <a:off x="352536" y="3426209"/>
              <a:ext cx="199298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352536" y="4120177"/>
              <a:ext cx="199298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>
              <a:off x="352536" y="4772883"/>
              <a:ext cx="199298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352536" y="5554492"/>
              <a:ext cx="199298" cy="0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1" name="Group 80"/>
          <p:cNvGrpSpPr/>
          <p:nvPr/>
        </p:nvGrpSpPr>
        <p:grpSpPr>
          <a:xfrm>
            <a:off x="2591621" y="3226464"/>
            <a:ext cx="199298" cy="3099250"/>
            <a:chOff x="352536" y="2455242"/>
            <a:chExt cx="199298" cy="3099250"/>
          </a:xfrm>
        </p:grpSpPr>
        <p:cxnSp>
          <p:nvCxnSpPr>
            <p:cNvPr id="82" name="Straight Connector 81"/>
            <p:cNvCxnSpPr/>
            <p:nvPr/>
          </p:nvCxnSpPr>
          <p:spPr>
            <a:xfrm>
              <a:off x="352536" y="2455242"/>
              <a:ext cx="0" cy="309925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352536" y="2782402"/>
              <a:ext cx="199298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352536" y="3426209"/>
              <a:ext cx="199298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52536" y="4120177"/>
              <a:ext cx="199298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352536" y="4772883"/>
              <a:ext cx="199298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>
              <a:off x="352536" y="5554492"/>
              <a:ext cx="199298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88" name="Group 87"/>
          <p:cNvGrpSpPr/>
          <p:nvPr/>
        </p:nvGrpSpPr>
        <p:grpSpPr>
          <a:xfrm>
            <a:off x="4888939" y="3262030"/>
            <a:ext cx="199298" cy="3099250"/>
            <a:chOff x="352536" y="2455242"/>
            <a:chExt cx="199298" cy="3099250"/>
          </a:xfrm>
        </p:grpSpPr>
        <p:cxnSp>
          <p:nvCxnSpPr>
            <p:cNvPr id="89" name="Straight Connector 88"/>
            <p:cNvCxnSpPr/>
            <p:nvPr/>
          </p:nvCxnSpPr>
          <p:spPr>
            <a:xfrm>
              <a:off x="352536" y="2455242"/>
              <a:ext cx="0" cy="309925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>
              <a:off x="352536" y="2782402"/>
              <a:ext cx="199298" cy="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352536" y="3426209"/>
              <a:ext cx="199298" cy="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2" name="Straight Connector 91"/>
            <p:cNvCxnSpPr/>
            <p:nvPr/>
          </p:nvCxnSpPr>
          <p:spPr>
            <a:xfrm>
              <a:off x="352536" y="4120177"/>
              <a:ext cx="199298" cy="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352536" y="4772883"/>
              <a:ext cx="199298" cy="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4" name="Straight Connector 93"/>
            <p:cNvCxnSpPr/>
            <p:nvPr/>
          </p:nvCxnSpPr>
          <p:spPr>
            <a:xfrm>
              <a:off x="352536" y="5554492"/>
              <a:ext cx="199298" cy="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5" name="Group 94"/>
          <p:cNvGrpSpPr/>
          <p:nvPr/>
        </p:nvGrpSpPr>
        <p:grpSpPr>
          <a:xfrm>
            <a:off x="6997497" y="3241014"/>
            <a:ext cx="191077" cy="3099250"/>
            <a:chOff x="352536" y="2455242"/>
            <a:chExt cx="199298" cy="3099250"/>
          </a:xfrm>
        </p:grpSpPr>
        <p:cxnSp>
          <p:nvCxnSpPr>
            <p:cNvPr id="96" name="Straight Connector 95"/>
            <p:cNvCxnSpPr/>
            <p:nvPr/>
          </p:nvCxnSpPr>
          <p:spPr>
            <a:xfrm>
              <a:off x="352536" y="2455242"/>
              <a:ext cx="0" cy="309925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>
              <a:off x="352536" y="2782402"/>
              <a:ext cx="199298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>
              <a:off x="352536" y="3426209"/>
              <a:ext cx="199298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>
              <a:off x="352536" y="4120177"/>
              <a:ext cx="199298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352536" y="4772883"/>
              <a:ext cx="199298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352536" y="5554492"/>
              <a:ext cx="199298" cy="0"/>
            </a:xfrm>
            <a:prstGeom prst="line">
              <a:avLst/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02" name="Rectangle 101"/>
          <p:cNvSpPr/>
          <p:nvPr/>
        </p:nvSpPr>
        <p:spPr>
          <a:xfrm>
            <a:off x="76200" y="128712"/>
            <a:ext cx="7946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สรุป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ภาพรวม</a:t>
            </a:r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โครงการตามแนวทางสร้าง</a:t>
            </a:r>
            <a:r>
              <a:rPr lang="th-TH" sz="2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ความเข้มแข็งและยั่งยืนให้กับเศรษฐกิจภายในประเทศ</a:t>
            </a:r>
          </a:p>
        </p:txBody>
      </p:sp>
      <p:cxnSp>
        <p:nvCxnSpPr>
          <p:cNvPr id="103" name="Straight Connector 102"/>
          <p:cNvCxnSpPr/>
          <p:nvPr/>
        </p:nvCxnSpPr>
        <p:spPr>
          <a:xfrm>
            <a:off x="0" y="663236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0" y="53622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6" name="Rectangle 105"/>
          <p:cNvSpPr/>
          <p:nvPr/>
        </p:nvSpPr>
        <p:spPr>
          <a:xfrm>
            <a:off x="977751" y="3419171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7" name="Rectangle 106"/>
          <p:cNvSpPr/>
          <p:nvPr/>
        </p:nvSpPr>
        <p:spPr>
          <a:xfrm>
            <a:off x="981778" y="4068686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8" name="Rectangle 107"/>
          <p:cNvSpPr/>
          <p:nvPr/>
        </p:nvSpPr>
        <p:spPr>
          <a:xfrm>
            <a:off x="984771" y="4733546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1000582" y="5409205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1002369" y="6080170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3189580" y="3435301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3193607" y="4084816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3196600" y="4749676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3212411" y="5425335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3214198" y="6096300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5493917" y="3445822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5519767" y="4095337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8" name="Rectangle 117"/>
          <p:cNvSpPr/>
          <p:nvPr/>
        </p:nvSpPr>
        <p:spPr>
          <a:xfrm>
            <a:off x="5522760" y="4760197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5538571" y="5435856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0" name="Rectangle 119"/>
          <p:cNvSpPr/>
          <p:nvPr/>
        </p:nvSpPr>
        <p:spPr>
          <a:xfrm>
            <a:off x="5540358" y="6106821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7664176" y="3374727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7668203" y="4024242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7671196" y="4689102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7687007" y="5364761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4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5" name="Rectangle 124"/>
          <p:cNvSpPr/>
          <p:nvPr/>
        </p:nvSpPr>
        <p:spPr>
          <a:xfrm>
            <a:off x="7651148" y="6035726"/>
            <a:ext cx="1070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โครงการที่ </a:t>
            </a:r>
            <a:r>
              <a:rPr lang="en-US" sz="1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endParaRPr lang="en-US" sz="1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8164147" y="730771"/>
            <a:ext cx="914033" cy="46166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ภาพที่ </a:t>
            </a:r>
            <a:r>
              <a:rPr lang="en-US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27" name="Picture 1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111" y="152400"/>
            <a:ext cx="464841" cy="3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99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765575"/>
              </p:ext>
            </p:extLst>
          </p:nvPr>
        </p:nvGraphicFramePr>
        <p:xfrm>
          <a:off x="304800" y="1371600"/>
          <a:ext cx="8534400" cy="4697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/>
                <a:gridCol w="49530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จุดเน้นในแต่ละประเด็นยุทธศาสตร์</a:t>
                      </a:r>
                      <a:endParaRPr lang="en-US" sz="1800" dirty="0" smtClean="0">
                        <a:latin typeface="TH SarabunIT๙" panose="020B0500040200020003" pitchFamily="34" charset="-34"/>
                        <a:ea typeface="Tahoma" panose="020B0604030504040204" pitchFamily="34" charset="0"/>
                        <a:cs typeface="TH SarabunIT๙" panose="020B0500040200020003" pitchFamily="34" charset="-34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Positioning</a:t>
                      </a:r>
                      <a:r>
                        <a:rPr lang="en-US" sz="18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 (Focusing areas)</a:t>
                      </a:r>
                      <a:endParaRPr lang="en-US" sz="1800" dirty="0">
                        <a:latin typeface="TH SarabunIT๙" panose="020B0500040200020003" pitchFamily="34" charset="-34"/>
                        <a:ea typeface="Tahoma" panose="020B0604030504040204" pitchFamily="34" charset="0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เหตุผล</a:t>
                      </a:r>
                      <a:endParaRPr lang="en-US" sz="1800" dirty="0" smtClean="0">
                        <a:latin typeface="TH SarabunIT๙" panose="020B0500040200020003" pitchFamily="34" charset="-34"/>
                        <a:ea typeface="Tahoma" panose="020B0604030504040204" pitchFamily="34" charset="0"/>
                        <a:cs typeface="TH SarabunIT๙" panose="020B0500040200020003" pitchFamily="34" charset="-34"/>
                      </a:endParaRPr>
                    </a:p>
                    <a:p>
                      <a:pPr algn="ctr"/>
                      <a:r>
                        <a:rPr lang="th-TH" sz="18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โอกาส ศักยภาพ และข้อมูลสนับสนุน</a:t>
                      </a:r>
                      <a:endParaRPr lang="en-US" sz="1800" dirty="0">
                        <a:latin typeface="TH SarabunIT๙" panose="020B0500040200020003" pitchFamily="34" charset="-34"/>
                        <a:ea typeface="Tahoma" panose="020B0604030504040204" pitchFamily="34" charset="0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1352550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ประเด็นยุทธศาสตร์</a:t>
                      </a:r>
                      <a:r>
                        <a:rPr lang="th-TH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ที่</a:t>
                      </a: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 1……………………………………………………</a:t>
                      </a:r>
                    </a:p>
                    <a:p>
                      <a:r>
                        <a:rPr lang="th-TH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จุดเน้น</a:t>
                      </a: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……………………………………………………………………………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</a:txBody>
                  <a:tcPr/>
                </a:tc>
              </a:tr>
              <a:tr h="1352550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ประเด็นยุทธศาสตร์</a:t>
                      </a:r>
                      <a:r>
                        <a:rPr lang="th-TH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ที่</a:t>
                      </a: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 2…………………………………………………..</a:t>
                      </a:r>
                    </a:p>
                    <a:p>
                      <a:r>
                        <a:rPr lang="th-TH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จุดเน้น</a:t>
                      </a: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……………………………………………………………………………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</a:txBody>
                  <a:tcPr/>
                </a:tc>
              </a:tr>
              <a:tr h="1352550">
                <a:tc>
                  <a:txBody>
                    <a:bodyPr/>
                    <a:lstStyle/>
                    <a:p>
                      <a:r>
                        <a:rPr lang="th-TH" sz="160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ประเด็นยุทธศาสตร์</a:t>
                      </a:r>
                      <a:r>
                        <a:rPr lang="th-TH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ที่</a:t>
                      </a: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 3…………………………………………………..</a:t>
                      </a:r>
                    </a:p>
                    <a:p>
                      <a:r>
                        <a:rPr lang="th-TH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จุดเน้น</a:t>
                      </a: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……………………………………………………………………………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aseline="0" dirty="0" smtClean="0">
                          <a:latin typeface="TH SarabunIT๙" panose="020B0500040200020003" pitchFamily="34" charset="-34"/>
                          <a:ea typeface="Tahoma" panose="020B0604030504040204" pitchFamily="34" charset="0"/>
                          <a:cs typeface="TH SarabunIT๙" panose="020B0500040200020003" pitchFamily="34" charset="-34"/>
                        </a:rPr>
                        <a:t>……………………………………………………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290239" y="134953"/>
            <a:ext cx="6234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จุดเน้นในแต่ละประเด็นยุทธศาสตร์ของกลุ่มจังหวัด และเหตุผลสนับสนุน</a:t>
            </a:r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663236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0" y="53622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63545" y="871900"/>
            <a:ext cx="31005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000" b="1" dirty="0" smtClean="0">
                <a:latin typeface="TH SarabunIT๙" panose="020B0500040200020003" pitchFamily="34" charset="-34"/>
                <a:ea typeface="Tahoma" panose="020B0604030504040204" pitchFamily="34" charset="0"/>
                <a:cs typeface="TH SarabunIT๙" panose="020B0500040200020003" pitchFamily="34" charset="-34"/>
              </a:rPr>
              <a:t>กลุ่มจังหวัด...............................................</a:t>
            </a:r>
            <a:endParaRPr lang="en-US" sz="2000" b="1" dirty="0">
              <a:latin typeface="TH SarabunIT๙" panose="020B0500040200020003" pitchFamily="34" charset="-34"/>
              <a:ea typeface="Tahoma" panose="020B0604030504040204" pitchFamily="34" charset="0"/>
              <a:cs typeface="TH SarabunIT๙" panose="020B0500040200020003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164147" y="730771"/>
            <a:ext cx="914033" cy="46166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ภาพที่ </a:t>
            </a:r>
            <a:r>
              <a:rPr lang="en-US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111" y="152400"/>
            <a:ext cx="464841" cy="3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7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11074" y="982891"/>
            <a:ext cx="7543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ประเด็นยุทธศาสตร์ที่ </a:t>
            </a:r>
            <a:r>
              <a:rPr lang="en-US" sz="24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………………………………………………………………………………………………</a:t>
            </a:r>
            <a:endParaRPr lang="th-TH" sz="24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397270"/>
              </p:ext>
            </p:extLst>
          </p:nvPr>
        </p:nvGraphicFramePr>
        <p:xfrm>
          <a:off x="533400" y="1676400"/>
          <a:ext cx="78486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2743200"/>
                <a:gridCol w="2743200"/>
              </a:tblGrid>
              <a:tr h="35560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แผนงาน/กลยุทธ์</a:t>
                      </a:r>
                      <a:endParaRPr lang="th-TH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</a:t>
                      </a:r>
                      <a:endParaRPr lang="th-TH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กิจกรรมหลัก</a:t>
                      </a:r>
                      <a:endParaRPr lang="th-TH" b="1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264584">
                <a:tc rowSpan="3">
                  <a:txBody>
                    <a:bodyPr/>
                    <a:lstStyle/>
                    <a:p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กลุยทธ์ที่</a:t>
                      </a:r>
                      <a:r>
                        <a:rPr lang="th-TH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1………………………………</a:t>
                      </a:r>
                      <a:endParaRPr lang="th-TH" sz="14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โครงการที่</a:t>
                      </a:r>
                      <a:r>
                        <a:rPr lang="th-TH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4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ต้นทาง</a:t>
                      </a:r>
                      <a:r>
                        <a:rPr lang="en-US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กลางทาง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ปลายทาง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โครงการที่</a:t>
                      </a:r>
                      <a:r>
                        <a:rPr lang="th-TH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ต้นทาง</a:t>
                      </a:r>
                      <a:r>
                        <a:rPr lang="en-US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กลางทาง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ปลายทาง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โครงการที่</a:t>
                      </a:r>
                      <a:r>
                        <a:rPr lang="th-TH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ต้นทาง</a:t>
                      </a:r>
                      <a:r>
                        <a:rPr lang="en-US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กลางทาง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ปลายทาง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182880">
                <a:tc rowSpan="3">
                  <a:txBody>
                    <a:bodyPr/>
                    <a:lstStyle/>
                    <a:p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กลุยทธ์ที่</a:t>
                      </a:r>
                      <a:r>
                        <a:rPr lang="th-TH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2………………………………</a:t>
                      </a:r>
                      <a:endParaRPr lang="th-TH" sz="14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โครงการที่</a:t>
                      </a:r>
                      <a:r>
                        <a:rPr lang="th-TH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</a:t>
                      </a:r>
                      <a:endParaRPr lang="th-TH" sz="1400" dirty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ต้นทาง</a:t>
                      </a:r>
                      <a:r>
                        <a:rPr lang="en-US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กลางทาง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ปลายทาง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โครงการที่</a:t>
                      </a:r>
                      <a:r>
                        <a:rPr lang="th-TH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ต้นทาง</a:t>
                      </a:r>
                      <a:r>
                        <a:rPr lang="en-US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กลางทาง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ปลายทาง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  <a:tr h="1828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โครงการที่</a:t>
                      </a:r>
                      <a:r>
                        <a:rPr lang="th-TH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ต้นทาง</a:t>
                      </a:r>
                      <a:r>
                        <a:rPr lang="en-US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กลางทาง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ปลายทาง </a:t>
                      </a:r>
                      <a:r>
                        <a:rPr lang="en-US" sz="1400" baseline="0" dirty="0" smtClean="0"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………………………………</a:t>
                      </a:r>
                      <a:endParaRPr lang="th-TH" sz="1400" dirty="0" smtClean="0"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0" y="663236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0" y="7620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457200" y="165024"/>
            <a:ext cx="2691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รายละเอียดแผนงาน/โครงการ</a:t>
            </a:r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164147" y="730771"/>
            <a:ext cx="914033" cy="461665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ภาพที่ </a:t>
            </a:r>
            <a:r>
              <a:rPr lang="en-US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</a:t>
            </a:r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111" y="152400"/>
            <a:ext cx="464841" cy="3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09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663236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0" y="76200"/>
            <a:ext cx="914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52400" y="134953"/>
            <a:ext cx="1898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คำอธิบายแบบฟอร์ม</a:t>
            </a:r>
            <a:endParaRPr lang="th-TH" sz="24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109" y="877045"/>
            <a:ext cx="88114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ภาพที่ </a:t>
            </a:r>
            <a:r>
              <a:rPr lang="en-US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</a:t>
            </a:r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สรุป</a:t>
            </a:r>
            <a:r>
              <a:rPr lang="th-TH" sz="1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ภาพรวมโครงการตามแนวทางสร้างความเข้มแข็งและยั่งยืนให้กับเศรษฐกิจ</a:t>
            </a:r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ภายในประเทศ เนื้อหาประกอบด้วย</a:t>
            </a:r>
          </a:p>
          <a:p>
            <a:pPr marL="457200" indent="-282575">
              <a:buAutoNum type="arabicPeriod"/>
              <a:tabLst>
                <a:tab pos="457200" algn="l"/>
              </a:tabLst>
            </a:pP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จุดเน้นของกลุ่มจังหวัด หมายถึง ภาพรวมของจุดเน้นในแต่ละประเด็นยุทธศาสตร์ที่กลุ่มจังหวัดจะดำเนินการ </a:t>
            </a:r>
          </a:p>
          <a:p>
            <a:pPr marL="457200" indent="-282575">
              <a:buAutoNum type="arabicPeriod"/>
              <a:tabLst>
                <a:tab pos="457200" algn="l"/>
              </a:tabLst>
            </a:pP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ตัวชี้วัด หมายถึง สารสนเทศ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ที่เป็นตัวเลขที่บอกจำนวนปัจจัยนำเข้า ผลผลิต และผลการ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ดำเนินการของกลุ่มจังหวัดและ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ควรมีข้อมูลที่สามารถวัดผลได้ตามเป้าหมายที่กำหนด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ไว้ อาจแบ่งเป็น </a:t>
            </a:r>
            <a:r>
              <a:rPr lang="en-US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ด้านได้แก่ ด้านสังคม และด้าน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เศรษฐกิจ</a:t>
            </a:r>
          </a:p>
          <a:p>
            <a:pPr marL="457200" indent="-282575">
              <a:buAutoNum type="arabicPeriod"/>
              <a:tabLst>
                <a:tab pos="457200" algn="l"/>
              </a:tabLst>
            </a:pP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ประเด็น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  หมายถึง ประเด็นหลักในการ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พัฒนากลุ่ม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จังหวัด หรือ ประเด็นหลักที่หน่วยงาน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ในกลุ่ม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จังหวัดจะต้องดำเนินการเพื่อให้บรรลุวิสัยทัศน์ </a:t>
            </a:r>
            <a:endParaRPr lang="th-TH" sz="16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282575">
              <a:buAutoNum type="arabicPeriod"/>
              <a:tabLst>
                <a:tab pos="457200" algn="l"/>
              </a:tabLst>
            </a:pP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 หมายถึง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โครงการตามแนวทางสร้างความเข้มแข็งและยั่งยืนให้กับเศรษฐกิจ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ภายในประเทศที่กลุ่มจังหวัดเสนอขอรับงบประมาณ</a:t>
            </a:r>
            <a:endParaRPr lang="th-TH" sz="1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5473" y="2577784"/>
            <a:ext cx="88663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ภาพที่ </a:t>
            </a:r>
            <a:r>
              <a:rPr lang="en-US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</a:t>
            </a:r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1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จุดเน้นในแต่ละประเด็นยุทธศาสตร์ของกลุ่มจังหวัด และเหตุผล</a:t>
            </a:r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สนับสนุน เนื้อหาประกอบด้วย</a:t>
            </a:r>
            <a:endParaRPr lang="th-TH" sz="1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282575">
              <a:buFontTx/>
              <a:buAutoNum type="arabicPeriod"/>
              <a:tabLst>
                <a:tab pos="457200" algn="l"/>
              </a:tabLst>
            </a:pP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จุดเน้นในแต่ละประเด็นยุทธศาสตร์ หมายถึง สิ่งที่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กลุ่มจังหวัด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ต้องการมุ่งเน้นที่จะดำเนินการในประเด็นยุทธศาสตร์ เพื่อให้สอดล้องตามนโยบายสำคัญต่าง ๆ และอัตลักษณ์ (</a:t>
            </a:r>
            <a:r>
              <a:rPr lang="en-US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Positioning) 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ของกลุ่มจังหวัด</a:t>
            </a:r>
          </a:p>
          <a:p>
            <a:pPr marL="457200" indent="-282575">
              <a:buFontTx/>
              <a:buAutoNum type="arabicPeriod"/>
              <a:tabLst>
                <a:tab pos="457200" algn="l"/>
              </a:tabLst>
            </a:pP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เหตุผล โอกาส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ศักยภาพ และข้อมูล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สนับสนุน หมายถึง ข้อมูลพื้นฐาน โอกาส และศักยภาพ ที่กลุ่มจังหวัดมีและสามารถสะท้อนให้เห็นถึงจุดเน้นในแต่ละประเด็นยุทธศาสตร์ได้ โดยมีข้อมูลเชิงปริมาณและ/หรือเชิงคุณภาพสนับสนุน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8546" y="4114800"/>
            <a:ext cx="88663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ภาพที่ </a:t>
            </a:r>
            <a:r>
              <a:rPr lang="en-US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3 </a:t>
            </a:r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รายละเอียด</a:t>
            </a:r>
            <a:r>
              <a:rPr lang="th-TH" sz="1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แผนงาน/</a:t>
            </a:r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 เนื้อหาประกอบด้วย</a:t>
            </a:r>
            <a:endParaRPr lang="th-TH" sz="1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282575">
              <a:buAutoNum type="arabicPeriod"/>
              <a:tabLst>
                <a:tab pos="457200" algn="l"/>
              </a:tabLst>
            </a:pP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ประเด็นยุทธศาสตร์ หมายถึง ประเด็นยุทธศาสตร์ของกลุ่มจังหวัดแผนงาน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/กลยุทธ์ 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แนวทาง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และวิธีการ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ดำเนินงานสอดคล้องตาม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ยุทธศาสตร์ชาติ ๒๐ ปี วิสัยทัศน์ประเทศไทย นโยบายประเทศไทย ๔.๐ นโยบายรัฐบาล และอัตลักษณ์ (</a:t>
            </a:r>
            <a:r>
              <a:rPr lang="en-US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Positioning) 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ของกลุ่มจังหวัดตามแผนพัฒนากลุ่มจังหวัด แผนพัฒนาเศรษฐกิจและสังคมแห่งชาติ ฉบับที่ ๑๒ ที่คาดว่าจะนำไปสู่ความสำเร็จตามเป้าประสงค์เชิงยุทธศาสตร์ของกลุ่มจังหวัด </a:t>
            </a:r>
            <a:endParaRPr lang="th-TH" sz="1600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457200" indent="-282575">
              <a:buFontTx/>
              <a:buAutoNum type="arabicPeriod"/>
              <a:tabLst>
                <a:tab pos="457200" algn="l"/>
              </a:tabLst>
            </a:pP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โครงการ หมายถึง โครงการตามแนวทางสร้างความเข้มแข็งและยั่งยืนให้กับเศรษฐกิจภายในประเทศที่กลุ่มจังหวัดเสนอขอรับ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งบประมาณ </a:t>
            </a:r>
            <a:r>
              <a:rPr lang="th-TH" sz="16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ทั้งนี้ หากต้องการรับการสนับสนุนการดำเนินงานในส่วนที่เกี่ยวข้องจากส่วนราชการให้ระบุรายละเอียดด้วย</a:t>
            </a:r>
          </a:p>
          <a:p>
            <a:pPr marL="457200" indent="-282575">
              <a:buFontTx/>
              <a:buAutoNum type="arabicPeriod"/>
              <a:tabLst>
                <a:tab pos="457200" algn="l"/>
              </a:tabLst>
            </a:pP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กิจกรรมหลัก หมายถึง กิจกรรมสำคัญภายใต้โครงการซึ่งระบุ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แนวทางและวิธีการดำเนินงาน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ที่ส่งผล</a:t>
            </a:r>
            <a:r>
              <a:rPr lang="th-TH" sz="1600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ให้โครงการบรรลุวัตถุประสงค์และสามารถวัดผล</a:t>
            </a:r>
            <a:r>
              <a:rPr lang="th-TH" sz="16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ได้        อาจแยกเป็น กิจกรรมต้นทาง กิจกรรมกลางทาง และกิจกรรมปลายทาง</a:t>
            </a:r>
            <a:endParaRPr lang="th-TH" sz="16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111" y="152400"/>
            <a:ext cx="464841" cy="39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6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789</Words>
  <Application>Microsoft Office PowerPoint</Application>
  <PresentationFormat>On-screen Show (4:3)</PresentationFormat>
  <Paragraphs>122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OPDC</dc:creator>
  <cp:lastModifiedBy>DEll</cp:lastModifiedBy>
  <cp:revision>53</cp:revision>
  <cp:lastPrinted>2016-12-08T03:02:07Z</cp:lastPrinted>
  <dcterms:created xsi:type="dcterms:W3CDTF">2016-12-05T03:02:25Z</dcterms:created>
  <dcterms:modified xsi:type="dcterms:W3CDTF">2016-12-08T03:45:40Z</dcterms:modified>
</cp:coreProperties>
</file>