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7" r:id="rId2"/>
    <p:sldId id="406" r:id="rId3"/>
    <p:sldId id="390" r:id="rId4"/>
    <p:sldId id="391" r:id="rId5"/>
    <p:sldId id="392" r:id="rId6"/>
    <p:sldId id="393" r:id="rId7"/>
    <p:sldId id="394" r:id="rId8"/>
    <p:sldId id="400" r:id="rId9"/>
    <p:sldId id="401" r:id="rId10"/>
    <p:sldId id="407" r:id="rId11"/>
    <p:sldId id="387" r:id="rId12"/>
    <p:sldId id="386" r:id="rId13"/>
    <p:sldId id="413" r:id="rId14"/>
    <p:sldId id="411" r:id="rId15"/>
    <p:sldId id="385" r:id="rId16"/>
    <p:sldId id="415" r:id="rId17"/>
    <p:sldId id="419" r:id="rId18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986ED-8A25-4304-BBC8-84821C786551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20FAB-6D58-43D4-ACCF-AC609806D1A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50899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0B58A-6985-4BE4-BA32-61F852F5711A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8F18A-21C8-4D84-8B87-21C0314B19CF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78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E8ECB-4EDE-4472-8DF1-20B6DBC00CCE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127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E8ECB-4EDE-4472-8DF1-20B6DBC00CCE}" type="slidenum">
              <a:rPr lang="en-MY" smtClean="0"/>
              <a:pPr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52354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en-US" dirty="0" err="1" smtClean="0"/>
              <a:t>Institut</a:t>
            </a:r>
            <a:r>
              <a:rPr lang="en-US" dirty="0" smtClean="0"/>
              <a:t> </a:t>
            </a:r>
            <a:r>
              <a:rPr lang="en-US" dirty="0" err="1" smtClean="0"/>
              <a:t>Latihan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Perguruan</a:t>
            </a:r>
            <a:r>
              <a:rPr lang="en-US" baseline="0" dirty="0" smtClean="0"/>
              <a:t> : </a:t>
            </a:r>
            <a:r>
              <a:rPr lang="en-US" baseline="0" dirty="0" err="1" smtClean="0"/>
              <a:t>Kategori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bawah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Pendidikan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lepas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menengah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atau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macam</a:t>
            </a:r>
            <a:r>
              <a:rPr lang="en-US" baseline="0" dirty="0" smtClean="0"/>
              <a:t> mana?</a:t>
            </a:r>
          </a:p>
          <a:p>
            <a:pPr marL="0" indent="0">
              <a:buNone/>
            </a:pPr>
            <a:endParaRPr lang="en-US" baseline="0" dirty="0" smtClean="0"/>
          </a:p>
          <a:p>
            <a:r>
              <a:rPr lang="en-US" baseline="0" dirty="0" smtClean="0"/>
              <a:t>2) Need to identify activities that contribute directly in producing output. </a:t>
            </a:r>
            <a:r>
              <a:rPr lang="en-US" baseline="0" dirty="0" err="1" smtClean="0"/>
              <a:t>MPC</a:t>
            </a:r>
            <a:r>
              <a:rPr lang="en-US" baseline="0" dirty="0" smtClean="0"/>
              <a:t> assumes that </a:t>
            </a:r>
            <a:r>
              <a:rPr lang="en-US" baseline="0" dirty="0" err="1" smtClean="0"/>
              <a:t>Operasi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Pendidikan</a:t>
            </a:r>
            <a:r>
              <a:rPr lang="en-US" baseline="0" dirty="0" smtClean="0"/>
              <a:t> is the </a:t>
            </a:r>
            <a:r>
              <a:rPr lang="en-US" baseline="0" dirty="0" err="1" smtClean="0"/>
              <a:t>programme</a:t>
            </a:r>
            <a:r>
              <a:rPr lang="en-US" baseline="0" dirty="0" smtClean="0"/>
              <a:t> that contribute in producing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CE8C9-C37E-4D4F-B6A5-A26661705E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5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alt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1331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7937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4542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1148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8D843D2-2A27-4AFA-A2F4-E68A6D5BA100}" type="slidenum">
              <a:rPr lang="en-MY" altLang="en-US">
                <a:solidFill>
                  <a:srgbClr val="000000"/>
                </a:solidFill>
              </a:rPr>
              <a:pPr/>
              <a:t>13</a:t>
            </a:fld>
            <a:endParaRPr lang="en-MY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590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alt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1331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7937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4542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1148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E4F5B651-76B4-451D-9B6E-1562F6CF48A9}" type="slidenum">
              <a:rPr lang="en-MY" altLang="en-US">
                <a:solidFill>
                  <a:srgbClr val="000000"/>
                </a:solidFill>
              </a:rPr>
              <a:pPr/>
              <a:t>14</a:t>
            </a:fld>
            <a:endParaRPr lang="en-MY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120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MY" altLang="en-US" dirty="0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1984" indent="-285379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1514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8120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4725" indent="-228303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1331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7937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4542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1148" indent="-2283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8D843D2-2A27-4AFA-A2F4-E68A6D5BA100}" type="slidenum">
              <a:rPr lang="en-MY" altLang="en-US">
                <a:solidFill>
                  <a:srgbClr val="000000"/>
                </a:solidFill>
              </a:rPr>
              <a:pPr/>
              <a:t>16</a:t>
            </a:fld>
            <a:endParaRPr lang="en-MY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06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37228" indent="-28220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5172" indent="-225132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0193" indent="-225132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45213" indent="-225132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1818" indent="-225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58424" indent="-225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15030" indent="-225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71635" indent="-225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8EFD28A1-9AED-467D-A7F3-733B10B4827D}" type="slidenum">
              <a:rPr lang="en-US" alt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36195" name="Text Box 1"/>
          <p:cNvSpPr txBox="1">
            <a:spLocks noChangeArrowheads="1"/>
          </p:cNvSpPr>
          <p:nvPr/>
        </p:nvSpPr>
        <p:spPr bwMode="auto">
          <a:xfrm>
            <a:off x="3731746" y="10067769"/>
            <a:ext cx="2853502" cy="52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905" tIns="45952" rIns="91905" bIns="45952" anchor="b"/>
          <a:lstStyle>
            <a:lvl1pPr>
              <a:spcBef>
                <a:spcPct val="30000"/>
              </a:spcBef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60375" algn="l"/>
                <a:tab pos="920750" algn="l"/>
                <a:tab pos="1381125" algn="l"/>
                <a:tab pos="1843088" algn="l"/>
                <a:tab pos="2303463" algn="l"/>
                <a:tab pos="2763838" algn="l"/>
                <a:tab pos="3228975" algn="l"/>
                <a:tab pos="3689350" algn="l"/>
                <a:tab pos="4149725" algn="l"/>
                <a:tab pos="4611688" algn="l"/>
                <a:tab pos="5072063" algn="l"/>
                <a:tab pos="5532438" algn="l"/>
                <a:tab pos="5995988" algn="l"/>
                <a:tab pos="6457950" algn="l"/>
                <a:tab pos="6918325" algn="l"/>
                <a:tab pos="7378700" algn="l"/>
                <a:tab pos="7840663" algn="l"/>
                <a:tab pos="8301038" algn="l"/>
                <a:tab pos="8761413" algn="l"/>
                <a:tab pos="9224963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E54ABD4-CBAC-42DA-A750-5DDBB9602FC2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GB" altLang="en-US">
              <a:solidFill>
                <a:srgbClr val="000000"/>
              </a:solidFill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136196" name="Text Box 2"/>
          <p:cNvSpPr txBox="1">
            <a:spLocks noChangeArrowheads="1"/>
          </p:cNvSpPr>
          <p:nvPr/>
        </p:nvSpPr>
        <p:spPr bwMode="auto">
          <a:xfrm>
            <a:off x="2168662" y="792863"/>
            <a:ext cx="2249511" cy="397382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905" tIns="45952" rIns="91905" bIns="45952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36197" name="Notes Placeholder 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 smtClean="0"/>
          </a:p>
        </p:txBody>
      </p:sp>
    </p:spTree>
    <p:extLst>
      <p:ext uri="{BB962C8B-B14F-4D97-AF65-F5344CB8AC3E}">
        <p14:creationId xmlns:p14="http://schemas.microsoft.com/office/powerpoint/2010/main" val="1720900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2364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86787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5359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8766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5755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8169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07195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1054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20143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611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2196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3E42F-1F1E-4471-83E6-301E967008DB}" type="datetimeFigureOut">
              <a:rPr lang="en-MY" smtClean="0"/>
              <a:t>21/9/2016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1467-6EE3-43E1-B054-901DA8A49B5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693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alt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466297" y="559925"/>
            <a:ext cx="6768752" cy="1570038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b="1" dirty="0">
                <a:solidFill>
                  <a:schemeClr val="tx1"/>
                </a:solidFill>
              </a:rPr>
              <a:t>ASEAN International Conference and SEA Government at a Glance Steering Committee meeting and workshops , 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Rectangle 15"/>
          <p:cNvSpPr>
            <a:spLocks noChangeArrowheads="1"/>
          </p:cNvSpPr>
          <p:nvPr/>
        </p:nvSpPr>
        <p:spPr bwMode="auto">
          <a:xfrm>
            <a:off x="3590193" y="4651179"/>
            <a:ext cx="42005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Rauzah Zainal Abidin</a:t>
            </a:r>
            <a:endParaRPr lang="en-GB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Director</a:t>
            </a:r>
          </a:p>
          <a:p>
            <a:pPr algn="ctr"/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Malaysia Productivity Corporation</a:t>
            </a:r>
            <a:endParaRPr lang="en-GB" sz="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49896" y="2129963"/>
            <a:ext cx="38811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b="1" dirty="0"/>
              <a:t>14-16 September, </a:t>
            </a:r>
            <a:endParaRPr lang="en-MY" b="1" dirty="0" smtClean="0"/>
          </a:p>
          <a:p>
            <a:pPr algn="ctr"/>
            <a:r>
              <a:rPr lang="en-MY" b="1" dirty="0" smtClean="0"/>
              <a:t>Bangkok </a:t>
            </a:r>
            <a:r>
              <a:rPr lang="en-MY" b="1" dirty="0"/>
              <a:t>, </a:t>
            </a:r>
            <a:r>
              <a:rPr lang="en-MY" b="1" dirty="0" smtClean="0"/>
              <a:t>Thailand</a:t>
            </a:r>
            <a:endParaRPr lang="en-MY" dirty="0"/>
          </a:p>
        </p:txBody>
      </p:sp>
      <p:sp>
        <p:nvSpPr>
          <p:cNvPr id="3" name="Rectangle 2"/>
          <p:cNvSpPr/>
          <p:nvPr/>
        </p:nvSpPr>
        <p:spPr>
          <a:xfrm>
            <a:off x="2129186" y="3410606"/>
            <a:ext cx="7643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Approach 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to measure public sector productivity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in Malaysia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53608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752"/>
            <a:ext cx="12065619" cy="49492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2000" b="1" dirty="0" smtClean="0"/>
              <a:t>Align </a:t>
            </a:r>
            <a:r>
              <a:rPr lang="en-US" sz="2000" b="1" dirty="0" err="1" smtClean="0"/>
              <a:t>programmes</a:t>
            </a:r>
            <a:r>
              <a:rPr lang="en-US" sz="2000" b="1" dirty="0" smtClean="0"/>
              <a:t> defined in  National Accounting Office to activities as defined in ministry - Education 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grpSp>
        <p:nvGrpSpPr>
          <p:cNvPr id="68" name="Group 67"/>
          <p:cNvGrpSpPr/>
          <p:nvPr/>
        </p:nvGrpSpPr>
        <p:grpSpPr>
          <a:xfrm>
            <a:off x="1790329" y="1052957"/>
            <a:ext cx="8463395" cy="5153006"/>
            <a:chOff x="266328" y="724266"/>
            <a:chExt cx="8463395" cy="5153006"/>
          </a:xfrm>
        </p:grpSpPr>
        <p:sp>
          <p:nvSpPr>
            <p:cNvPr id="4" name="Rectangle 3"/>
            <p:cNvSpPr/>
            <p:nvPr/>
          </p:nvSpPr>
          <p:spPr>
            <a:xfrm>
              <a:off x="266328" y="1196752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Pengurusan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6328" y="1628800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Operasi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6328" y="2060848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sz="1200" dirty="0" err="1">
                  <a:solidFill>
                    <a:schemeClr val="tx1"/>
                  </a:solidFill>
                </a:rPr>
                <a:t>Penyelidikan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dan</a:t>
              </a:r>
              <a:r>
                <a:rPr lang="en-US" sz="1200" dirty="0">
                  <a:solidFill>
                    <a:schemeClr val="tx1"/>
                  </a:solidFill>
                </a:rPr>
                <a:t> Pembangunan </a:t>
              </a:r>
              <a:r>
                <a:rPr lang="en-US" sz="1200" dirty="0" err="1">
                  <a:solidFill>
                    <a:schemeClr val="tx1"/>
                  </a:solidFill>
                </a:rPr>
                <a:t>Ilmu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66328" y="2492896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sz="1200" dirty="0">
                  <a:solidFill>
                    <a:schemeClr val="tx1"/>
                  </a:solidFill>
                </a:rPr>
                <a:t>Pembangunan </a:t>
              </a:r>
              <a:r>
                <a:rPr lang="en-US" sz="1200" dirty="0" err="1">
                  <a:solidFill>
                    <a:schemeClr val="tx1"/>
                  </a:solidFill>
                </a:rPr>
                <a:t>Profesionalisme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67945" y="2924944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sz="1200" dirty="0" err="1">
                  <a:solidFill>
                    <a:schemeClr val="tx1"/>
                  </a:solidFill>
                </a:rPr>
                <a:t>Pengukuhan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Operasi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67945" y="3356992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500"/>
                </a:lnSpc>
              </a:pPr>
              <a:r>
                <a:rPr lang="en-US" sz="1200" dirty="0" err="1">
                  <a:solidFill>
                    <a:schemeClr val="tx1"/>
                  </a:solidFill>
                </a:rPr>
                <a:t>Dasar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Penilaian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dan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Pengurusan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Prestasi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67945" y="3789040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Majlis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Peperiksaan</a:t>
              </a:r>
              <a:r>
                <a:rPr lang="en-US" sz="1200" dirty="0">
                  <a:solidFill>
                    <a:schemeClr val="tx1"/>
                  </a:solidFill>
                </a:rPr>
                <a:t> Malaysia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67945" y="4221088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Dewan</a:t>
              </a:r>
              <a:r>
                <a:rPr lang="en-US" sz="1200" dirty="0">
                  <a:solidFill>
                    <a:schemeClr val="tx1"/>
                  </a:solidFill>
                </a:rPr>
                <a:t> Bahasa </a:t>
              </a:r>
              <a:r>
                <a:rPr lang="en-US" sz="1200" dirty="0" err="1">
                  <a:solidFill>
                    <a:schemeClr val="tx1"/>
                  </a:solidFill>
                </a:rPr>
                <a:t>Pustaka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67945" y="4653136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Program </a:t>
              </a:r>
              <a:r>
                <a:rPr lang="en-US" sz="1200" dirty="0" err="1">
                  <a:solidFill>
                    <a:schemeClr val="tx1"/>
                  </a:solidFill>
                </a:rPr>
                <a:t>Khusus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67945" y="5085184"/>
              <a:ext cx="1730717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Dasar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Baru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6328" y="5517232"/>
              <a:ext cx="1732334" cy="3600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One-Off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24" name="Straight Arrow Connector 23"/>
            <p:cNvCxnSpPr>
              <a:stCxn id="12" idx="3"/>
            </p:cNvCxnSpPr>
            <p:nvPr/>
          </p:nvCxnSpPr>
          <p:spPr>
            <a:xfrm>
              <a:off x="1998662" y="1808820"/>
              <a:ext cx="21917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2430710" y="1196752"/>
              <a:ext cx="2448270" cy="3600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Awal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437016" y="1628800"/>
              <a:ext cx="2441963" cy="3600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Rendah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437016" y="2060848"/>
              <a:ext cx="2441965" cy="30735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 err="1">
                  <a:solidFill>
                    <a:schemeClr val="tx1"/>
                  </a:solidFill>
                </a:rPr>
                <a:t>Pendidikan</a:t>
              </a:r>
              <a:r>
                <a:rPr lang="en-US" sz="1200" b="1" dirty="0">
                  <a:solidFill>
                    <a:schemeClr val="tx1"/>
                  </a:solidFill>
                </a:rPr>
                <a:t> </a:t>
              </a:r>
              <a:r>
                <a:rPr lang="en-US" sz="1200" b="1" dirty="0" err="1">
                  <a:solidFill>
                    <a:schemeClr val="tx1"/>
                  </a:solidFill>
                </a:rPr>
                <a:t>Menengah</a:t>
              </a:r>
              <a:endParaRPr lang="en-US" sz="1200" b="1" dirty="0">
                <a:solidFill>
                  <a:schemeClr val="tx1"/>
                </a:solidFill>
              </a:endParaRPr>
            </a:p>
            <a:p>
              <a:pPr algn="ctr"/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Menengah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Kebangsaan</a:t>
              </a:r>
              <a:r>
                <a:rPr lang="en-US" sz="1200" dirty="0">
                  <a:solidFill>
                    <a:schemeClr val="tx1"/>
                  </a:solidFill>
                </a:rPr>
                <a:t> (SMK)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>
                  <a:solidFill>
                    <a:schemeClr val="tx1"/>
                  </a:solidFill>
                </a:rPr>
                <a:t>SMK Agama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Berasrama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Penuh</a:t>
              </a:r>
              <a:r>
                <a:rPr lang="en-US" sz="1200" dirty="0">
                  <a:solidFill>
                    <a:schemeClr val="tx1"/>
                  </a:solidFill>
                </a:rPr>
                <a:t> (</a:t>
              </a:r>
              <a:r>
                <a:rPr lang="en-US" sz="1200" dirty="0" err="1">
                  <a:solidFill>
                    <a:schemeClr val="tx1"/>
                  </a:solidFill>
                </a:rPr>
                <a:t>SBP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>
                  <a:solidFill>
                    <a:schemeClr val="tx1"/>
                  </a:solidFill>
                </a:rPr>
                <a:t>SMK </a:t>
              </a:r>
              <a:r>
                <a:rPr lang="en-US" sz="1200" dirty="0" err="1">
                  <a:solidFill>
                    <a:schemeClr val="tx1"/>
                  </a:solidFill>
                </a:rPr>
                <a:t>Teknik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Kolej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Vokasional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Sukan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Seni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>
                  <a:solidFill>
                    <a:schemeClr val="tx1"/>
                  </a:solidFill>
                </a:rPr>
                <a:t>SM </a:t>
              </a:r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Khas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Agama </a:t>
              </a:r>
              <a:r>
                <a:rPr lang="en-US" sz="1200" dirty="0" err="1">
                  <a:solidFill>
                    <a:schemeClr val="tx1"/>
                  </a:solidFill>
                </a:rPr>
                <a:t>Bantuan</a:t>
              </a:r>
              <a:r>
                <a:rPr lang="en-US" sz="1200" dirty="0">
                  <a:solidFill>
                    <a:schemeClr val="tx1"/>
                  </a:solidFill>
                </a:rPr>
                <a:t>  </a:t>
              </a:r>
              <a:r>
                <a:rPr lang="en-US" sz="1200" dirty="0" err="1">
                  <a:solidFill>
                    <a:schemeClr val="tx1"/>
                  </a:solidFill>
                </a:rPr>
                <a:t>Kerajaan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200" dirty="0" err="1">
                  <a:solidFill>
                    <a:schemeClr val="tx1"/>
                  </a:solidFill>
                </a:rPr>
                <a:t>Sekolah</a:t>
              </a:r>
              <a:r>
                <a:rPr lang="en-US" sz="1200" dirty="0">
                  <a:solidFill>
                    <a:schemeClr val="tx1"/>
                  </a:solidFill>
                </a:rPr>
                <a:t> Model </a:t>
              </a:r>
              <a:r>
                <a:rPr lang="en-US" sz="1200" dirty="0" err="1">
                  <a:solidFill>
                    <a:schemeClr val="tx1"/>
                  </a:solidFill>
                </a:rPr>
                <a:t>Khas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30709" y="5231566"/>
              <a:ext cx="2448271" cy="3600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Pendidikan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Lepas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Menengah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4878981" y="3645024"/>
              <a:ext cx="34137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/>
            <p:cNvSpPr/>
            <p:nvPr/>
          </p:nvSpPr>
          <p:spPr>
            <a:xfrm>
              <a:off x="5238813" y="3196408"/>
              <a:ext cx="1565435" cy="113269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Jumlah</a:t>
              </a:r>
              <a:r>
                <a:rPr lang="en-US" sz="1200" dirty="0">
                  <a:solidFill>
                    <a:schemeClr val="tx1"/>
                  </a:solidFill>
                </a:rPr>
                <a:t> </a:t>
              </a:r>
              <a:r>
                <a:rPr lang="en-US" sz="1200" dirty="0" err="1">
                  <a:solidFill>
                    <a:schemeClr val="tx1"/>
                  </a:solidFill>
                </a:rPr>
                <a:t>Pelajar</a:t>
              </a:r>
              <a:r>
                <a:rPr lang="en-US" sz="1200" dirty="0">
                  <a:solidFill>
                    <a:schemeClr val="tx1"/>
                  </a:solidFill>
                </a:rPr>
                <a:t> (Enrolment)</a:t>
              </a:r>
            </a:p>
            <a:p>
              <a:pPr algn="ctr"/>
              <a:endParaRPr lang="en-US" sz="12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**ONS UK uses </a:t>
              </a:r>
              <a:r>
                <a:rPr lang="en-US" sz="1200" b="1" dirty="0">
                  <a:solidFill>
                    <a:srgbClr val="FF0000"/>
                  </a:solidFill>
                </a:rPr>
                <a:t>Attendance 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60642" y="4764036"/>
              <a:ext cx="1565435" cy="6811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Quality adjustment</a:t>
              </a:r>
            </a:p>
            <a:p>
              <a:pPr algn="ctr"/>
              <a:r>
                <a:rPr lang="en-US" sz="1200" b="1" dirty="0" err="1">
                  <a:solidFill>
                    <a:schemeClr val="tx1"/>
                  </a:solidFill>
                </a:rPr>
                <a:t>UPSR</a:t>
              </a:r>
              <a:r>
                <a:rPr lang="en-US" sz="1200" b="1" dirty="0">
                  <a:solidFill>
                    <a:schemeClr val="tx1"/>
                  </a:solidFill>
                </a:rPr>
                <a:t> &amp; SPM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Co-curriculum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6021530" y="4347102"/>
              <a:ext cx="0" cy="4014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V="1">
              <a:off x="6804248" y="4942806"/>
              <a:ext cx="360040" cy="1279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7164288" y="4776835"/>
              <a:ext cx="1565435" cy="35753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Output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66328" y="724266"/>
              <a:ext cx="1732334" cy="36004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Programmes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430067" y="724266"/>
              <a:ext cx="2448914" cy="36004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Activities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220360" y="724266"/>
              <a:ext cx="3509363" cy="36004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Output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791946" y="498158"/>
            <a:ext cx="8480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Operasi</a:t>
            </a:r>
            <a:r>
              <a:rPr lang="en-US" sz="1600" dirty="0"/>
              <a:t> </a:t>
            </a:r>
            <a:r>
              <a:rPr lang="en-US" sz="1600" dirty="0" err="1"/>
              <a:t>Pendidikan</a:t>
            </a:r>
            <a:r>
              <a:rPr lang="en-US" sz="1600" dirty="0"/>
              <a:t> is the main </a:t>
            </a:r>
            <a:r>
              <a:rPr lang="en-US" sz="1600" dirty="0" err="1"/>
              <a:t>programme</a:t>
            </a:r>
            <a:r>
              <a:rPr lang="en-US" sz="1600" dirty="0"/>
              <a:t> that produce the output (students)</a:t>
            </a:r>
          </a:p>
        </p:txBody>
      </p:sp>
      <p:sp>
        <p:nvSpPr>
          <p:cNvPr id="71" name="Left Bracket 70"/>
          <p:cNvSpPr/>
          <p:nvPr/>
        </p:nvSpPr>
        <p:spPr>
          <a:xfrm>
            <a:off x="3741840" y="1525444"/>
            <a:ext cx="212227" cy="432048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6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9073"/>
          </a:xfrm>
        </p:spPr>
        <p:txBody>
          <a:bodyPr>
            <a:normAutofit/>
          </a:bodyPr>
          <a:lstStyle/>
          <a:p>
            <a:pPr algn="ctr"/>
            <a:r>
              <a:rPr lang="en-MY" sz="2800" b="1" dirty="0" smtClean="0">
                <a:solidFill>
                  <a:schemeClr val="accent1">
                    <a:lumMod val="50000"/>
                  </a:schemeClr>
                </a:solidFill>
              </a:rPr>
              <a:t>Defined / Selected Output by sectors</a:t>
            </a:r>
            <a:endParaRPr lang="en-MY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400526"/>
              </p:ext>
            </p:extLst>
          </p:nvPr>
        </p:nvGraphicFramePr>
        <p:xfrm>
          <a:off x="321734" y="769433"/>
          <a:ext cx="11480799" cy="542837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005666"/>
                <a:gridCol w="1820333"/>
                <a:gridCol w="3953934"/>
                <a:gridCol w="2700866"/>
              </a:tblGrid>
              <a:tr h="417567"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COFOG</a:t>
                      </a:r>
                      <a:r>
                        <a:rPr lang="en-MY" sz="1600" baseline="0" dirty="0" smtClean="0"/>
                        <a:t> categorization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Output Measure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Types</a:t>
                      </a:r>
                      <a:r>
                        <a:rPr lang="en-MY" sz="1600" baseline="0" dirty="0" smtClean="0"/>
                        <a:t> of </a:t>
                      </a:r>
                      <a:r>
                        <a:rPr lang="en-MY" sz="1600" dirty="0" smtClean="0"/>
                        <a:t>Output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Quality adjustment</a:t>
                      </a:r>
                      <a:endParaRPr lang="en-MY" sz="1600" dirty="0"/>
                    </a:p>
                  </a:txBody>
                  <a:tcPr/>
                </a:tc>
              </a:tr>
              <a:tr h="652092"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06 Housing &amp; Community</a:t>
                      </a:r>
                      <a:r>
                        <a:rPr lang="en-MY" sz="1600" baseline="0" dirty="0" smtClean="0"/>
                        <a:t> Amenities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Inputs</a:t>
                      </a:r>
                      <a:r>
                        <a:rPr lang="en-MY" sz="1600" baseline="0" dirty="0" smtClean="0"/>
                        <a:t> = Outputs</a:t>
                      </a:r>
                      <a:endParaRPr lang="en-MY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Deflated</a:t>
                      </a:r>
                      <a:r>
                        <a:rPr lang="en-MY" sz="1600" baseline="0" dirty="0" smtClean="0"/>
                        <a:t> expenditure </a:t>
                      </a:r>
                    </a:p>
                    <a:p>
                      <a:r>
                        <a:rPr lang="en-MY" sz="1600" baseline="0" dirty="0" smtClean="0"/>
                        <a:t>(pay, goods &amp; services, capital consumption)</a:t>
                      </a:r>
                      <a:endParaRPr lang="en-MY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Threshold</a:t>
                      </a:r>
                      <a:r>
                        <a:rPr lang="en-MY" sz="1600" baseline="0" dirty="0" smtClean="0"/>
                        <a:t> measure</a:t>
                      </a:r>
                    </a:p>
                    <a:p>
                      <a:r>
                        <a:rPr lang="en-MY" sz="1400" baseline="0" dirty="0" smtClean="0"/>
                        <a:t>(5 or more grade C- &amp; above)</a:t>
                      </a:r>
                      <a:endParaRPr lang="en-MY" sz="1400" i="1" dirty="0" smtClean="0"/>
                    </a:p>
                  </a:txBody>
                  <a:tcPr/>
                </a:tc>
              </a:tr>
              <a:tr h="1475786"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07 Health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dirty="0" smtClean="0">
                          <a:solidFill>
                            <a:srgbClr val="FF0000"/>
                          </a:solidFill>
                        </a:rPr>
                        <a:t># Hospital</a:t>
                      </a:r>
                      <a:r>
                        <a:rPr lang="en-MY" sz="1600" baseline="0" dirty="0" smtClean="0">
                          <a:solidFill>
                            <a:srgbClr val="FF0000"/>
                          </a:solidFill>
                        </a:rPr>
                        <a:t> treatment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>
                          <a:solidFill>
                            <a:srgbClr val="FF0000"/>
                          </a:solidFill>
                        </a:rPr>
                        <a:t># GP consultations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# Prescribed drugs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# Dental Care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# Ophthalmic Care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dirty="0" smtClean="0"/>
                        <a:t>Health</a:t>
                      </a:r>
                      <a:r>
                        <a:rPr lang="en-MY" sz="1600" baseline="0" dirty="0" smtClean="0"/>
                        <a:t> gain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Short term survival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Waiting Times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National Patient Survey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MY" sz="1600" baseline="0" dirty="0" smtClean="0"/>
                        <a:t>Primary Care Outcomes</a:t>
                      </a:r>
                      <a:endParaRPr lang="en-MY" sz="1600" dirty="0"/>
                    </a:p>
                  </a:txBody>
                  <a:tcPr/>
                </a:tc>
              </a:tr>
              <a:tr h="652092">
                <a:tc>
                  <a:txBody>
                    <a:bodyPr/>
                    <a:lstStyle/>
                    <a:p>
                      <a:pPr marL="271463" indent="-271463"/>
                      <a:r>
                        <a:rPr lang="en-MY" sz="1600" dirty="0" smtClean="0"/>
                        <a:t>08 Recreation, Culture</a:t>
                      </a:r>
                      <a:r>
                        <a:rPr lang="en-MY" sz="1600" baseline="0" dirty="0" smtClean="0"/>
                        <a:t> &amp; Religion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Inputs</a:t>
                      </a:r>
                      <a:r>
                        <a:rPr lang="en-MY" sz="1600" baseline="0" dirty="0" smtClean="0"/>
                        <a:t> = Outputs</a:t>
                      </a:r>
                      <a:endParaRPr lang="en-MY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Deflated</a:t>
                      </a:r>
                      <a:r>
                        <a:rPr lang="en-MY" sz="1600" baseline="0" dirty="0" smtClean="0"/>
                        <a:t> expenditure </a:t>
                      </a:r>
                    </a:p>
                    <a:p>
                      <a:r>
                        <a:rPr lang="en-MY" sz="1600" baseline="0" dirty="0" smtClean="0"/>
                        <a:t>(pay, goods &amp; services, capital consumption)</a:t>
                      </a:r>
                      <a:endParaRPr lang="en-MY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600" dirty="0" smtClean="0"/>
                    </a:p>
                  </a:txBody>
                  <a:tcPr/>
                </a:tc>
              </a:tr>
              <a:tr h="926657"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09 Education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>
                          <a:solidFill>
                            <a:srgbClr val="FF0000"/>
                          </a:solidFill>
                        </a:rPr>
                        <a:t># Pupils  (Pre-primary, Primary,</a:t>
                      </a:r>
                      <a:r>
                        <a:rPr lang="en-MY" sz="1600" baseline="0" dirty="0" smtClean="0">
                          <a:solidFill>
                            <a:srgbClr val="FF0000"/>
                          </a:solidFill>
                        </a:rPr>
                        <a:t> Secondary)</a:t>
                      </a:r>
                    </a:p>
                    <a:p>
                      <a:r>
                        <a:rPr lang="en-MY" sz="1600" baseline="0" dirty="0" smtClean="0">
                          <a:solidFill>
                            <a:srgbClr val="FF0000"/>
                          </a:solidFill>
                        </a:rPr>
                        <a:t># Pupils (Teacher’s training &amp; Healthcare Courses)</a:t>
                      </a:r>
                      <a:endParaRPr lang="en-MY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point scores (APS) for all examinations</a:t>
                      </a:r>
                      <a:endParaRPr lang="en-MY" sz="1600" dirty="0"/>
                    </a:p>
                  </a:txBody>
                  <a:tcPr/>
                </a:tc>
              </a:tr>
              <a:tr h="652092">
                <a:tc>
                  <a:txBody>
                    <a:bodyPr/>
                    <a:lstStyle/>
                    <a:p>
                      <a:pPr marL="271463" indent="-271463"/>
                      <a:r>
                        <a:rPr lang="en-MY" sz="1600" dirty="0" smtClean="0"/>
                        <a:t>10 Social Protection</a:t>
                      </a:r>
                    </a:p>
                    <a:p>
                      <a:pPr marL="271463" indent="0"/>
                      <a:r>
                        <a:rPr lang="en-MY" sz="1600" dirty="0" smtClean="0"/>
                        <a:t>Personal social services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# Adults</a:t>
                      </a:r>
                      <a:r>
                        <a:rPr lang="en-MY" sz="1600" baseline="0" dirty="0" smtClean="0"/>
                        <a:t> in care</a:t>
                      </a:r>
                    </a:p>
                    <a:p>
                      <a:r>
                        <a:rPr lang="en-MY" sz="1600" baseline="0" dirty="0" smtClean="0"/>
                        <a:t># Children in care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600" dirty="0"/>
                    </a:p>
                  </a:txBody>
                  <a:tcPr/>
                </a:tc>
              </a:tr>
              <a:tr h="652092">
                <a:tc>
                  <a:txBody>
                    <a:bodyPr/>
                    <a:lstStyle/>
                    <a:p>
                      <a:pPr marL="271463" indent="0"/>
                      <a:r>
                        <a:rPr lang="en-MY" sz="1600" dirty="0" smtClean="0"/>
                        <a:t>Administration of social security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600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smtClean="0"/>
                        <a:t># Housing benefit</a:t>
                      </a:r>
                      <a:r>
                        <a:rPr lang="en-MY" sz="1600" baseline="0" dirty="0" smtClean="0"/>
                        <a:t> cases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97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26" y="1"/>
            <a:ext cx="12022873" cy="769434"/>
          </a:xfrm>
        </p:spPr>
        <p:txBody>
          <a:bodyPr/>
          <a:lstStyle/>
          <a:p>
            <a:r>
              <a:rPr lang="en-MY" b="1" dirty="0" smtClean="0">
                <a:solidFill>
                  <a:schemeClr val="accent1">
                    <a:lumMod val="50000"/>
                  </a:schemeClr>
                </a:solidFill>
              </a:rPr>
              <a:t>Output selection by sectors</a:t>
            </a:r>
            <a:endParaRPr lang="en-MY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5123903"/>
              </p:ext>
            </p:extLst>
          </p:nvPr>
        </p:nvGraphicFramePr>
        <p:xfrm>
          <a:off x="567267" y="892101"/>
          <a:ext cx="10786533" cy="561559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827866"/>
                <a:gridCol w="2201334"/>
                <a:gridCol w="5757333"/>
              </a:tblGrid>
              <a:tr h="411998">
                <a:tc>
                  <a:txBody>
                    <a:bodyPr/>
                    <a:lstStyle/>
                    <a:p>
                      <a:r>
                        <a:rPr lang="en-MY" dirty="0" smtClean="0"/>
                        <a:t>COFOG</a:t>
                      </a:r>
                      <a:r>
                        <a:rPr lang="en-MY" baseline="0" dirty="0" smtClean="0"/>
                        <a:t> categorization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Output Measure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Types</a:t>
                      </a:r>
                      <a:r>
                        <a:rPr lang="en-MY" baseline="0" dirty="0" smtClean="0"/>
                        <a:t> of </a:t>
                      </a:r>
                      <a:r>
                        <a:rPr lang="en-MY" dirty="0" smtClean="0"/>
                        <a:t>Output</a:t>
                      </a:r>
                      <a:endParaRPr lang="en-MY" dirty="0"/>
                    </a:p>
                  </a:txBody>
                  <a:tcPr/>
                </a:tc>
              </a:tr>
              <a:tr h="711120">
                <a:tc>
                  <a:txBody>
                    <a:bodyPr/>
                    <a:lstStyle/>
                    <a:p>
                      <a:r>
                        <a:rPr lang="en-MY" dirty="0" smtClean="0"/>
                        <a:t>01 General Public Services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Inputs</a:t>
                      </a:r>
                      <a:r>
                        <a:rPr lang="en-MY" baseline="0" dirty="0" smtClean="0"/>
                        <a:t> = Outputs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Deflated</a:t>
                      </a:r>
                      <a:r>
                        <a:rPr lang="en-MY" baseline="0" dirty="0" smtClean="0"/>
                        <a:t> expenditure </a:t>
                      </a:r>
                    </a:p>
                    <a:p>
                      <a:r>
                        <a:rPr lang="en-MY" baseline="0" dirty="0" smtClean="0"/>
                        <a:t>(pay, goods &amp; services, capital consumption)</a:t>
                      </a:r>
                      <a:endParaRPr lang="en-MY" dirty="0"/>
                    </a:p>
                  </a:txBody>
                  <a:tcPr/>
                </a:tc>
              </a:tr>
              <a:tr h="711120">
                <a:tc>
                  <a:txBody>
                    <a:bodyPr/>
                    <a:lstStyle/>
                    <a:p>
                      <a:r>
                        <a:rPr lang="en-MY" dirty="0" smtClean="0"/>
                        <a:t>02 Defence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Inputs</a:t>
                      </a:r>
                      <a:r>
                        <a:rPr lang="en-MY" baseline="0" dirty="0" smtClean="0"/>
                        <a:t> = Outputs</a:t>
                      </a:r>
                      <a:endParaRPr lang="en-MY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Deflated</a:t>
                      </a:r>
                      <a:r>
                        <a:rPr lang="en-MY" baseline="0" dirty="0" smtClean="0"/>
                        <a:t> expenditure </a:t>
                      </a:r>
                    </a:p>
                    <a:p>
                      <a:r>
                        <a:rPr lang="en-MY" baseline="0" dirty="0" smtClean="0"/>
                        <a:t>(pay, goods &amp; services, capital consumption)</a:t>
                      </a:r>
                      <a:endParaRPr lang="en-MY" dirty="0" smtClean="0"/>
                    </a:p>
                  </a:txBody>
                  <a:tcPr/>
                </a:tc>
              </a:tr>
              <a:tr h="711120">
                <a:tc>
                  <a:txBody>
                    <a:bodyPr/>
                    <a:lstStyle/>
                    <a:p>
                      <a:r>
                        <a:rPr lang="en-MY" dirty="0" smtClean="0"/>
                        <a:t>03 Public Order &amp; Safety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03.1 Police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Inputs</a:t>
                      </a:r>
                      <a:r>
                        <a:rPr lang="en-MY" baseline="0" dirty="0" smtClean="0"/>
                        <a:t> = Outputs</a:t>
                      </a:r>
                      <a:endParaRPr lang="en-MY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Deflated</a:t>
                      </a:r>
                      <a:r>
                        <a:rPr lang="en-MY" baseline="0" dirty="0" smtClean="0"/>
                        <a:t> expenditure </a:t>
                      </a:r>
                    </a:p>
                    <a:p>
                      <a:r>
                        <a:rPr lang="en-MY" baseline="0" dirty="0" smtClean="0"/>
                        <a:t>(pay, goods &amp; services, capital consumption)</a:t>
                      </a:r>
                      <a:endParaRPr lang="en-MY" dirty="0" smtClean="0"/>
                    </a:p>
                  </a:txBody>
                  <a:tcPr/>
                </a:tc>
              </a:tr>
              <a:tr h="411998">
                <a:tc>
                  <a:txBody>
                    <a:bodyPr/>
                    <a:lstStyle/>
                    <a:p>
                      <a:pPr marL="0" indent="271463"/>
                      <a:r>
                        <a:rPr lang="en-MY" dirty="0" smtClean="0"/>
                        <a:t>03.2 Fire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>
                          <a:solidFill>
                            <a:srgbClr val="FF0000"/>
                          </a:solidFill>
                        </a:rPr>
                        <a:t># of fires attended &amp; # of other services</a:t>
                      </a:r>
                      <a:endParaRPr lang="en-M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1998">
                <a:tc>
                  <a:txBody>
                    <a:bodyPr/>
                    <a:lstStyle/>
                    <a:p>
                      <a:pPr marL="0" indent="271463"/>
                      <a:r>
                        <a:rPr lang="en-MY" dirty="0" smtClean="0"/>
                        <a:t>03.3 Courts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Caseload weighted by average</a:t>
                      </a:r>
                      <a:r>
                        <a:rPr lang="en-MY" baseline="0" dirty="0" smtClean="0"/>
                        <a:t> costs</a:t>
                      </a:r>
                      <a:endParaRPr lang="en-MY" dirty="0"/>
                    </a:p>
                  </a:txBody>
                  <a:tcPr/>
                </a:tc>
              </a:tr>
              <a:tr h="411998">
                <a:tc>
                  <a:txBody>
                    <a:bodyPr/>
                    <a:lstStyle/>
                    <a:p>
                      <a:pPr marL="0" indent="271463"/>
                      <a:r>
                        <a:rPr lang="en-MY" dirty="0" smtClean="0"/>
                        <a:t>03.4 Prisons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>
                          <a:solidFill>
                            <a:srgbClr val="FF0000"/>
                          </a:solidFill>
                        </a:rPr>
                        <a:t># prisoners</a:t>
                      </a:r>
                      <a:endParaRPr lang="en-M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1998">
                <a:tc>
                  <a:txBody>
                    <a:bodyPr/>
                    <a:lstStyle/>
                    <a:p>
                      <a:pPr marL="0" indent="271463"/>
                      <a:r>
                        <a:rPr lang="en-MY" dirty="0" smtClean="0"/>
                        <a:t>03.4</a:t>
                      </a:r>
                      <a:r>
                        <a:rPr lang="en-MY" baseline="0" dirty="0" smtClean="0"/>
                        <a:t> Probation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Activity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Workload</a:t>
                      </a:r>
                      <a:r>
                        <a:rPr lang="en-MY" baseline="0" dirty="0" smtClean="0"/>
                        <a:t> hours &amp; # people under supervision</a:t>
                      </a:r>
                      <a:endParaRPr lang="en-MY" dirty="0"/>
                    </a:p>
                  </a:txBody>
                  <a:tcPr/>
                </a:tc>
              </a:tr>
              <a:tr h="711120">
                <a:tc>
                  <a:txBody>
                    <a:bodyPr/>
                    <a:lstStyle/>
                    <a:p>
                      <a:r>
                        <a:rPr lang="en-MY" dirty="0" smtClean="0"/>
                        <a:t>04 Economic Affairs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Inputs</a:t>
                      </a:r>
                      <a:r>
                        <a:rPr lang="en-MY" baseline="0" dirty="0" smtClean="0"/>
                        <a:t> = Outputs</a:t>
                      </a:r>
                      <a:endParaRPr lang="en-MY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Deflated</a:t>
                      </a:r>
                      <a:r>
                        <a:rPr lang="en-MY" baseline="0" dirty="0" smtClean="0"/>
                        <a:t> expenditure </a:t>
                      </a:r>
                    </a:p>
                    <a:p>
                      <a:r>
                        <a:rPr lang="en-MY" baseline="0" dirty="0" smtClean="0"/>
                        <a:t>(pay, goods &amp; services, capital consumption)</a:t>
                      </a:r>
                      <a:endParaRPr lang="en-MY" dirty="0"/>
                    </a:p>
                  </a:txBody>
                  <a:tcPr/>
                </a:tc>
              </a:tr>
              <a:tr h="711120">
                <a:tc>
                  <a:txBody>
                    <a:bodyPr/>
                    <a:lstStyle/>
                    <a:p>
                      <a:r>
                        <a:rPr lang="en-MY" dirty="0" smtClean="0"/>
                        <a:t>05 Environmental</a:t>
                      </a:r>
                      <a:r>
                        <a:rPr lang="en-MY" baseline="0" dirty="0" smtClean="0"/>
                        <a:t> Protection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dirty="0" smtClean="0"/>
                        <a:t>Inputs</a:t>
                      </a:r>
                      <a:r>
                        <a:rPr lang="en-MY" baseline="0" dirty="0" smtClean="0"/>
                        <a:t> = Outputs</a:t>
                      </a:r>
                      <a:endParaRPr lang="en-MY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 smtClean="0"/>
                        <a:t>Deflated</a:t>
                      </a:r>
                      <a:r>
                        <a:rPr lang="en-MY" baseline="0" dirty="0" smtClean="0"/>
                        <a:t> expenditure </a:t>
                      </a:r>
                    </a:p>
                    <a:p>
                      <a:r>
                        <a:rPr lang="en-MY" baseline="0" dirty="0" smtClean="0"/>
                        <a:t>(pay, goods &amp; services, capital consumption)</a:t>
                      </a:r>
                      <a:endParaRPr lang="en-MY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9126" y="6507691"/>
            <a:ext cx="42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Office of National </a:t>
            </a:r>
            <a:r>
              <a:rPr lang="en-US" dirty="0" err="1" smtClean="0"/>
              <a:t>Statistics,UK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8160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1112"/>
            <a:ext cx="12192000" cy="4889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800" dirty="0" smtClean="0">
                <a:solidFill>
                  <a:prstClr val="black"/>
                </a:solidFill>
              </a:rPr>
              <a:t>Framework to measuring public  service  productivity </a:t>
            </a:r>
            <a:endParaRPr lang="en-US" sz="2800" dirty="0">
              <a:solidFill>
                <a:prstClr val="black"/>
              </a:solidFill>
            </a:endParaRPr>
          </a:p>
        </p:txBody>
      </p:sp>
      <p:grpSp>
        <p:nvGrpSpPr>
          <p:cNvPr id="101379" name="Group 6"/>
          <p:cNvGrpSpPr>
            <a:grpSpLocks/>
          </p:cNvGrpSpPr>
          <p:nvPr/>
        </p:nvGrpSpPr>
        <p:grpSpPr bwMode="auto">
          <a:xfrm>
            <a:off x="1774825" y="1268413"/>
            <a:ext cx="8466138" cy="5156200"/>
            <a:chOff x="629568" y="796984"/>
            <a:chExt cx="9640425" cy="5939096"/>
          </a:xfrm>
        </p:grpSpPr>
        <p:sp>
          <p:nvSpPr>
            <p:cNvPr id="8" name="Rectangle 7"/>
            <p:cNvSpPr/>
            <p:nvPr/>
          </p:nvSpPr>
          <p:spPr>
            <a:xfrm>
              <a:off x="629568" y="2192159"/>
              <a:ext cx="3441847" cy="13604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355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Relative Cost Weights</a:t>
              </a:r>
            </a:p>
            <a:p>
              <a:pPr eaLnBrk="1" hangingPunct="1">
                <a:defRPr/>
              </a:pPr>
              <a:r>
                <a:rPr lang="en-US" sz="135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Weighting growth of each component by their respective share in aggregate expenditure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9568" y="796984"/>
              <a:ext cx="3441847" cy="12470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355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 </a:t>
              </a:r>
            </a:p>
            <a:p>
              <a:pPr eaLnBrk="1" hangingPunct="1">
                <a:defRPr/>
              </a:pPr>
              <a:r>
                <a:rPr lang="en-US" sz="135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Estimated directly as the quantity of activities performed and services delivered </a:t>
              </a:r>
              <a:r>
                <a:rPr lang="en-US" sz="1355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29568" y="3702533"/>
              <a:ext cx="3441847" cy="144271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355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Expenditure according to program: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Emolument (10000)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Intermediate (20000)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Asset  (30000)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45838" y="5293362"/>
              <a:ext cx="3440038" cy="144271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355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Deflator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Emolument – CPI Deflator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Intermediate – Producer Prices Index</a:t>
              </a:r>
            </a:p>
            <a:p>
              <a:pPr marL="241916" indent="-241916">
                <a:buFont typeface="Arial" panose="020B0604020202020204" pitchFamily="34" charset="0"/>
                <a:buChar char="•"/>
                <a:defRPr/>
              </a:pPr>
              <a:r>
                <a:rPr lang="en-US" sz="1355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Assets – GDP Deflator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4085876" y="1632626"/>
              <a:ext cx="70138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4071415" y="4130411"/>
              <a:ext cx="715846" cy="548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Elbow Connector 14"/>
            <p:cNvCxnSpPr>
              <a:stCxn id="8" idx="3"/>
            </p:cNvCxnSpPr>
            <p:nvPr/>
          </p:nvCxnSpPr>
          <p:spPr>
            <a:xfrm flipV="1">
              <a:off x="4071415" y="1632626"/>
              <a:ext cx="334424" cy="1239750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Elbow Connector 15"/>
            <p:cNvCxnSpPr/>
            <p:nvPr/>
          </p:nvCxnSpPr>
          <p:spPr>
            <a:xfrm rot="5400000" flipH="1" flipV="1">
              <a:off x="3243818" y="4977955"/>
              <a:ext cx="2004079" cy="319962"/>
            </a:xfrm>
            <a:prstGeom prst="bentConnector3">
              <a:avLst>
                <a:gd name="adj1" fmla="val 1198"/>
              </a:avLst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4787261" y="1387602"/>
              <a:ext cx="2250578" cy="11044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 Index 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785454" y="3702533"/>
              <a:ext cx="2248770" cy="99106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Input Index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7037839" y="2055019"/>
              <a:ext cx="9815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7037839" y="4130411"/>
              <a:ext cx="9815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8019415" y="1632626"/>
              <a:ext cx="2250578" cy="3660736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PRODUCTIVITY</a:t>
              </a:r>
            </a:p>
          </p:txBody>
        </p:sp>
      </p:grpSp>
      <p:sp>
        <p:nvSpPr>
          <p:cNvPr id="10138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31A71B23-F592-49A3-975A-BE5E750DCB08}" type="slidenum">
              <a:rPr lang="en-MY" altLang="en-US">
                <a:solidFill>
                  <a:srgbClr val="898989"/>
                </a:solidFill>
              </a:rPr>
              <a:pPr/>
              <a:t>13</a:t>
            </a:fld>
            <a:endParaRPr lang="en-MY" altLang="en-US">
              <a:solidFill>
                <a:srgbClr val="898989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0" y="6639164"/>
            <a:ext cx="25167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Dunleavy &amp; Carrera 2013</a:t>
            </a:r>
            <a:endParaRPr lang="en-MY" sz="1000" dirty="0"/>
          </a:p>
        </p:txBody>
      </p:sp>
    </p:spTree>
    <p:extLst>
      <p:ext uri="{BB962C8B-B14F-4D97-AF65-F5344CB8AC3E}">
        <p14:creationId xmlns:p14="http://schemas.microsoft.com/office/powerpoint/2010/main" val="147181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14" y="6689"/>
            <a:ext cx="12076771" cy="4889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800" dirty="0" smtClean="0">
                <a:solidFill>
                  <a:prstClr val="black"/>
                </a:solidFill>
              </a:rPr>
              <a:t>Formula to compute Public </a:t>
            </a:r>
            <a:r>
              <a:rPr lang="en-US" sz="2800" dirty="0">
                <a:solidFill>
                  <a:prstClr val="black"/>
                </a:solidFill>
              </a:rPr>
              <a:t>Service Productivity</a:t>
            </a:r>
          </a:p>
        </p:txBody>
      </p:sp>
      <p:sp>
        <p:nvSpPr>
          <p:cNvPr id="102403" name="Rectangle 21"/>
          <p:cNvSpPr>
            <a:spLocks noChangeArrowheads="1"/>
          </p:cNvSpPr>
          <p:nvPr/>
        </p:nvSpPr>
        <p:spPr bwMode="auto">
          <a:xfrm>
            <a:off x="843544" y="1079140"/>
            <a:ext cx="445135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25488" indent="-338138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endParaRPr lang="en-MY" altLang="en-US" dirty="0">
              <a:solidFill>
                <a:srgbClr val="000000"/>
              </a:solidFill>
            </a:endParaRPr>
          </a:p>
          <a:p>
            <a:pPr eaLnBrk="1" hangingPunct="1"/>
            <a:r>
              <a:rPr lang="en-MY" altLang="en-US" dirty="0">
                <a:solidFill>
                  <a:srgbClr val="000000"/>
                </a:solidFill>
              </a:rPr>
              <a:t>As there is no effective price index for the selected sector</a:t>
            </a:r>
            <a:r>
              <a:rPr lang="en-MY" altLang="en-US" dirty="0" smtClean="0">
                <a:solidFill>
                  <a:srgbClr val="000000"/>
                </a:solidFill>
              </a:rPr>
              <a:t>, the methodology  </a:t>
            </a:r>
            <a:r>
              <a:rPr lang="en-MY" altLang="en-US" b="1" u="sng" dirty="0">
                <a:solidFill>
                  <a:srgbClr val="000000"/>
                </a:solidFill>
              </a:rPr>
              <a:t>adopts a volume-based approach to the output </a:t>
            </a:r>
            <a:r>
              <a:rPr lang="en-MY" altLang="en-US" dirty="0" smtClean="0">
                <a:solidFill>
                  <a:srgbClr val="000000"/>
                </a:solidFill>
              </a:rPr>
              <a:t>activities whereby; </a:t>
            </a:r>
          </a:p>
          <a:p>
            <a:pPr eaLnBrk="1" hangingPunct="1"/>
            <a:endParaRPr lang="en-MY" altLang="en-US" dirty="0" smtClean="0">
              <a:solidFill>
                <a:srgbClr val="000000"/>
              </a:solidFill>
            </a:endParaRPr>
          </a:p>
          <a:p>
            <a:pPr eaLnBrk="1" hangingPunct="1"/>
            <a:endParaRPr lang="en-MY" altLang="en-US" dirty="0" smtClean="0">
              <a:solidFill>
                <a:srgbClr val="000000"/>
              </a:solidFill>
            </a:endParaRPr>
          </a:p>
          <a:p>
            <a:pPr lvl="1">
              <a:buFont typeface="Calibri" pitchFamily="34" charset="0"/>
              <a:buAutoNum type="romanLcPeriod"/>
            </a:pPr>
            <a:r>
              <a:rPr lang="en-MY" altLang="en-US" dirty="0" smtClean="0">
                <a:solidFill>
                  <a:srgbClr val="000000"/>
                </a:solidFill>
              </a:rPr>
              <a:t>Identify the expenditure for each level  </a:t>
            </a:r>
            <a:r>
              <a:rPr lang="en-MY" altLang="en-US" dirty="0">
                <a:solidFill>
                  <a:srgbClr val="000000"/>
                </a:solidFill>
              </a:rPr>
              <a:t>output  of the </a:t>
            </a:r>
            <a:r>
              <a:rPr lang="en-MY" altLang="en-US" dirty="0" smtClean="0">
                <a:solidFill>
                  <a:srgbClr val="000000"/>
                </a:solidFill>
              </a:rPr>
              <a:t>sector over </a:t>
            </a:r>
            <a:r>
              <a:rPr lang="en-MY" altLang="en-US" dirty="0">
                <a:solidFill>
                  <a:srgbClr val="000000"/>
                </a:solidFill>
              </a:rPr>
              <a:t>time. </a:t>
            </a:r>
          </a:p>
          <a:p>
            <a:pPr lvl="1" eaLnBrk="1" hangingPunct="1">
              <a:buFont typeface="Calibri" pitchFamily="34" charset="0"/>
              <a:buAutoNum type="romanLcPeriod"/>
            </a:pPr>
            <a:endParaRPr lang="en-US" altLang="en-US" dirty="0">
              <a:solidFill>
                <a:srgbClr val="000000"/>
              </a:solidFill>
            </a:endParaRPr>
          </a:p>
          <a:p>
            <a:pPr lvl="1" eaLnBrk="1" hangingPunct="1">
              <a:buFont typeface="Calibri" pitchFamily="34" charset="0"/>
              <a:buAutoNum type="romanLcPeriod"/>
            </a:pPr>
            <a:r>
              <a:rPr lang="en-MY" altLang="en-US" dirty="0" smtClean="0">
                <a:solidFill>
                  <a:srgbClr val="000000"/>
                </a:solidFill>
              </a:rPr>
              <a:t>Compute unit cost for the  output for the sector (weightage - proxy to price)</a:t>
            </a:r>
          </a:p>
          <a:p>
            <a:pPr lvl="1" eaLnBrk="1" hangingPunct="1">
              <a:buFont typeface="Calibri" pitchFamily="34" charset="0"/>
              <a:buAutoNum type="romanLcPeriod"/>
            </a:pPr>
            <a:endParaRPr lang="en-MY" altLang="en-US" dirty="0" smtClean="0">
              <a:solidFill>
                <a:srgbClr val="000000"/>
              </a:solidFill>
            </a:endParaRPr>
          </a:p>
          <a:p>
            <a:pPr lvl="1" eaLnBrk="1" hangingPunct="1">
              <a:buFont typeface="Calibri" pitchFamily="34" charset="0"/>
              <a:buAutoNum type="romanLcPeriod"/>
            </a:pPr>
            <a:r>
              <a:rPr lang="en-MY" altLang="en-US" dirty="0" smtClean="0">
                <a:solidFill>
                  <a:srgbClr val="000000"/>
                </a:solidFill>
              </a:rPr>
              <a:t>A </a:t>
            </a:r>
            <a:r>
              <a:rPr lang="en-MY" altLang="en-US" dirty="0">
                <a:solidFill>
                  <a:srgbClr val="000000"/>
                </a:solidFill>
              </a:rPr>
              <a:t>Chain-linked </a:t>
            </a:r>
            <a:r>
              <a:rPr lang="en-MY" altLang="en-US" dirty="0" err="1">
                <a:solidFill>
                  <a:srgbClr val="000000"/>
                </a:solidFill>
              </a:rPr>
              <a:t>Laspeyres</a:t>
            </a:r>
            <a:r>
              <a:rPr lang="en-MY" altLang="en-US" dirty="0">
                <a:solidFill>
                  <a:srgbClr val="000000"/>
                </a:solidFill>
              </a:rPr>
              <a:t> volume index of output is produced for each output for the sector at National Level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90637" y="1233617"/>
            <a:ext cx="4632896" cy="4572790"/>
          </a:xfrm>
          <a:prstGeom prst="rect">
            <a:avLst/>
          </a:prstGeom>
          <a:blipFill rotWithShape="0">
            <a:blip r:embed="rId3"/>
            <a:stretch>
              <a:fillRect t="-667" b="-133"/>
            </a:stretch>
          </a:blipFill>
        </p:spPr>
        <p:txBody>
          <a:bodyPr/>
          <a:lstStyle/>
          <a:p>
            <a:pPr>
              <a:defRPr/>
            </a:pPr>
            <a:r>
              <a:rPr lang="en-GB">
                <a:noFill/>
              </a:rPr>
              <a:t> 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895278" y="1123950"/>
            <a:ext cx="0" cy="5219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0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6" y="2941638"/>
            <a:ext cx="38703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8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1F6B07F8-B335-444B-B165-0E9E3430D762}" type="slidenum">
              <a:rPr lang="en-MY" altLang="en-US">
                <a:solidFill>
                  <a:srgbClr val="898989"/>
                </a:solidFill>
              </a:rPr>
              <a:pPr/>
              <a:t>14</a:t>
            </a:fld>
            <a:endParaRPr lang="en-MY" altLang="en-US">
              <a:solidFill>
                <a:srgbClr val="898989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954429" y="2732049"/>
            <a:ext cx="947854" cy="136044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cxnSp>
        <p:nvCxnSpPr>
          <p:cNvPr id="7" name="Straight Arrow Connector 6"/>
          <p:cNvCxnSpPr>
            <a:endCxn id="4" idx="1"/>
          </p:cNvCxnSpPr>
          <p:nvPr/>
        </p:nvCxnSpPr>
        <p:spPr>
          <a:xfrm>
            <a:off x="7237141" y="2631688"/>
            <a:ext cx="1856098" cy="299594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9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698" y="0"/>
            <a:ext cx="10515600" cy="702527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References</a:t>
            </a:r>
            <a:endParaRPr lang="en-MY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5024" y="859205"/>
            <a:ext cx="3698917" cy="37127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380" y="2856454"/>
            <a:ext cx="4887254" cy="2371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380" y="1070865"/>
            <a:ext cx="4887254" cy="17855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919" y="4578627"/>
            <a:ext cx="5442447" cy="12991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71349" y="5699691"/>
            <a:ext cx="3317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MY" dirty="0"/>
              <a:t>Newport, Wales, United Kingdom</a:t>
            </a:r>
          </a:p>
        </p:txBody>
      </p:sp>
    </p:spTree>
    <p:extLst>
      <p:ext uri="{BB962C8B-B14F-4D97-AF65-F5344CB8AC3E}">
        <p14:creationId xmlns:p14="http://schemas.microsoft.com/office/powerpoint/2010/main" val="109360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1758950" y="1103750"/>
            <a:ext cx="1327002" cy="27843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555258" y="4531733"/>
            <a:ext cx="5489178" cy="60108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793376" y="1118584"/>
            <a:ext cx="1549282" cy="27223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4796935" y="3818714"/>
            <a:ext cx="1583211" cy="53975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outputs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8000659" y="1052737"/>
            <a:ext cx="2055780" cy="28353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</a:p>
        </p:txBody>
      </p:sp>
      <p:sp>
        <p:nvSpPr>
          <p:cNvPr id="10138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31A71B23-F592-49A3-975A-BE5E750DCB08}" type="slidenum">
              <a:rPr lang="en-MY" altLang="en-US">
                <a:solidFill>
                  <a:srgbClr val="898989"/>
                </a:solidFill>
              </a:rPr>
              <a:pPr/>
              <a:t>16</a:t>
            </a:fld>
            <a:endParaRPr lang="en-MY" altLang="en-US">
              <a:solidFill>
                <a:srgbClr val="898989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116222" y="1341543"/>
            <a:ext cx="1677154" cy="1368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Productivity</a:t>
            </a:r>
            <a:endParaRPr lang="en-MY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7997102" y="3864085"/>
            <a:ext cx="2055781" cy="53975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Outcomes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723916" y="3848543"/>
            <a:ext cx="1392306" cy="53975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Inputs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6338238" y="1355884"/>
            <a:ext cx="1749162" cy="1368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Effectiveness</a:t>
            </a:r>
            <a:endParaRPr lang="en-MY" dirty="0"/>
          </a:p>
        </p:txBody>
      </p:sp>
      <p:sp>
        <p:nvSpPr>
          <p:cNvPr id="25" name="Rectangle 24"/>
          <p:cNvSpPr/>
          <p:nvPr/>
        </p:nvSpPr>
        <p:spPr bwMode="auto">
          <a:xfrm>
            <a:off x="6995731" y="4523975"/>
            <a:ext cx="3238937" cy="61166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POLICY CHANGE</a:t>
            </a:r>
            <a:b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INNOVATION</a:t>
            </a:r>
          </a:p>
          <a:p>
            <a:pPr eaLnBrk="1" hangingPunct="1"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3095818" y="3411990"/>
            <a:ext cx="1697558" cy="567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7" name="Right Arrow 26"/>
          <p:cNvSpPr/>
          <p:nvPr/>
        </p:nvSpPr>
        <p:spPr>
          <a:xfrm>
            <a:off x="6338238" y="3411990"/>
            <a:ext cx="1697558" cy="567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434" y="38335"/>
            <a:ext cx="11983186" cy="488950"/>
          </a:xfrm>
        </p:spPr>
        <p:txBody>
          <a:bodyPr>
            <a:noAutofit/>
          </a:bodyPr>
          <a:lstStyle/>
          <a:p>
            <a:r>
              <a:rPr lang="en-US" sz="1600" dirty="0"/>
              <a:t>Innovation influence productivity improvement via the introduction of new </a:t>
            </a:r>
            <a:r>
              <a:rPr lang="en-US" sz="1600" dirty="0" err="1" smtClean="0"/>
              <a:t>input,output</a:t>
            </a:r>
            <a:r>
              <a:rPr lang="en-US" sz="1600" dirty="0" smtClean="0"/>
              <a:t> </a:t>
            </a:r>
            <a:r>
              <a:rPr lang="en-US" sz="1600" dirty="0"/>
              <a:t>and outcomes in government </a:t>
            </a:r>
            <a:r>
              <a:rPr lang="en-US" sz="1600" dirty="0" err="1"/>
              <a:t>organisations</a:t>
            </a:r>
            <a:r>
              <a:rPr lang="en-US" sz="1600" dirty="0"/>
              <a:t>  </a:t>
            </a:r>
            <a:br>
              <a:rPr lang="en-US" sz="1600" dirty="0"/>
            </a:br>
            <a:r>
              <a:rPr lang="en-US" sz="1600" dirty="0"/>
              <a:t>Analysis of productivity improvements need to be clearly separated from the analysis of effectiveness</a:t>
            </a:r>
            <a:endParaRPr lang="en-MY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588994" y="5157192"/>
            <a:ext cx="83954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Innovation will play a key role in government productivity changes in several ways;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 staff numbers needed to accomplish a task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Introduce new inputs into the production of output </a:t>
            </a:r>
            <a:r>
              <a:rPr lang="en-US" dirty="0" err="1"/>
              <a:t>eg</a:t>
            </a:r>
            <a:r>
              <a:rPr lang="en-US" dirty="0"/>
              <a:t>. Back office automation</a:t>
            </a:r>
            <a:endParaRPr lang="en-MY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Improve new output </a:t>
            </a:r>
            <a:r>
              <a:rPr lang="en-US" dirty="0" err="1"/>
              <a:t>eg</a:t>
            </a:r>
            <a:r>
              <a:rPr lang="en-US" dirty="0"/>
              <a:t>. Creating electronic tax forms – simpler and faster</a:t>
            </a:r>
          </a:p>
          <a:p>
            <a:r>
              <a:rPr lang="en-US" dirty="0"/>
              <a:t>Policy or macro innovation concern with improving effectiveness of outcome </a:t>
            </a:r>
            <a:endParaRPr lang="en-MY" dirty="0"/>
          </a:p>
        </p:txBody>
      </p:sp>
      <p:sp>
        <p:nvSpPr>
          <p:cNvPr id="2" name="TextBox 1"/>
          <p:cNvSpPr txBox="1"/>
          <p:nvPr/>
        </p:nvSpPr>
        <p:spPr>
          <a:xfrm>
            <a:off x="1524000" y="6639790"/>
            <a:ext cx="25167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Dunleavy &amp; Carrera 2013</a:t>
            </a:r>
            <a:endParaRPr lang="en-MY" sz="1000" dirty="0"/>
          </a:p>
        </p:txBody>
      </p:sp>
    </p:spTree>
    <p:extLst>
      <p:ext uri="{BB962C8B-B14F-4D97-AF65-F5344CB8AC3E}">
        <p14:creationId xmlns:p14="http://schemas.microsoft.com/office/powerpoint/2010/main" val="6844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4" descr="Untitled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2209800"/>
            <a:ext cx="150495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97787" y="3573838"/>
            <a:ext cx="5472607" cy="9522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588" b="1" spc="42" dirty="0">
                <a:ln w="11430"/>
                <a:solidFill>
                  <a:srgbClr val="C00000"/>
                </a:solidFill>
                <a:latin typeface="Calibri"/>
              </a:rPr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38288" y="6424614"/>
            <a:ext cx="2317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MY" b="1" dirty="0">
                <a:solidFill>
                  <a:schemeClr val="bg1">
                    <a:lumMod val="75000"/>
                  </a:schemeClr>
                </a:solidFill>
              </a:rPr>
              <a:t>CONFIDENTIAL</a:t>
            </a:r>
          </a:p>
        </p:txBody>
      </p:sp>
      <p:sp>
        <p:nvSpPr>
          <p:cNvPr id="8192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0D6B6DB6-8B58-435B-9F39-F8B04A7E16C5}" type="slidenum">
              <a:rPr lang="en-MY" altLang="en-US">
                <a:solidFill>
                  <a:srgbClr val="898989"/>
                </a:solidFill>
              </a:rPr>
              <a:pPr/>
              <a:t>17</a:t>
            </a:fld>
            <a:endParaRPr lang="en-MY" altLang="en-US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625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Content Placeholder 2"/>
          <p:cNvSpPr>
            <a:spLocks noGrp="1"/>
          </p:cNvSpPr>
          <p:nvPr>
            <p:ph idx="4294967295"/>
          </p:nvPr>
        </p:nvSpPr>
        <p:spPr>
          <a:xfrm>
            <a:off x="673913" y="1967798"/>
            <a:ext cx="10161356" cy="383244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268288" indent="-268288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r>
              <a:rPr lang="en-MY" alt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Support   key public service </a:t>
            </a:r>
            <a:r>
              <a:rPr lang="en-MY" altLang="en-US" sz="24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service</a:t>
            </a:r>
            <a:r>
              <a:rPr lang="en-MY" alt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 departments - Public Service Department (</a:t>
            </a:r>
            <a:r>
              <a:rPr lang="en-MY" altLang="en-US" sz="24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JPA</a:t>
            </a:r>
            <a:r>
              <a:rPr lang="en-MY" alt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), Department of Statistics (DOS), Budget Office  and advised from Office of National Statistics (UK). </a:t>
            </a:r>
          </a:p>
          <a:p>
            <a:pPr marL="268288" indent="-268288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r>
              <a:rPr lang="en-MY" alt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Support from DOS to understand the government (non market) classification system similar to measuring productivity of the market sector</a:t>
            </a:r>
          </a:p>
          <a:p>
            <a:pPr marL="268288" indent="-268288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r>
              <a:rPr lang="en-MY" alt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Measures of the sectors inputs and outputs depends on co-operation between government departments, the Treasury, National Accounting Department (JAN) and Ministries </a:t>
            </a:r>
          </a:p>
          <a:p>
            <a:pPr marL="268288" indent="-268288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</a:pPr>
            <a:endParaRPr lang="en-US" altLang="en-US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25337" y="71154"/>
            <a:ext cx="11606467" cy="76835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MY" altLang="en-US" sz="2800" dirty="0">
                <a:solidFill>
                  <a:srgbClr val="000000"/>
                </a:solidFill>
              </a:rPr>
              <a:t>Measurement of government output within the context of National Accounts. 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533207" y="959485"/>
            <a:ext cx="4586288" cy="0"/>
          </a:xfrm>
          <a:prstGeom prst="line">
            <a:avLst/>
          </a:prstGeom>
          <a:ln w="57150" cmpd="thickThin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9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10199688" y="6453189"/>
            <a:ext cx="366712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Font typeface="Times New Roman" pitchFamily="18" charset="0"/>
              <a:buNone/>
              <a:defRPr/>
            </a:pPr>
            <a:fld id="{17CDA187-4C4E-4503-B8B9-01E309B49561}" type="slidenum">
              <a:rPr lang="en-US" altLang="en-US" sz="1400">
                <a:solidFill>
                  <a:srgbClr val="0000CC"/>
                </a:solidFill>
                <a:latin typeface="Calibri" pitchFamily="34" charset="0"/>
                <a:ea typeface="SimSun" pitchFamily="2" charset="-122"/>
              </a:rPr>
              <a:pPr algn="ctr">
                <a:buFont typeface="Times New Roman" pitchFamily="18" charset="0"/>
                <a:buNone/>
                <a:defRPr/>
              </a:pPr>
              <a:t>2</a:t>
            </a:fld>
            <a:endParaRPr lang="en-US" altLang="en-US" sz="1400">
              <a:solidFill>
                <a:srgbClr val="0000CC"/>
              </a:solidFill>
              <a:latin typeface="Calibri" pitchFamily="34" charset="0"/>
              <a:ea typeface="SimSun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2889" y="1278976"/>
            <a:ext cx="10032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0000CC"/>
                </a:solidFill>
                <a:cs typeface="Times New Roman" pitchFamily="18" charset="0"/>
              </a:rPr>
              <a:t>Key Success Factors in measuring public sector productivity </a:t>
            </a:r>
            <a:endParaRPr lang="ru-RU" b="1" i="1" dirty="0">
              <a:solidFill>
                <a:srgbClr val="0000CC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416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2889"/>
            <a:ext cx="6947209" cy="60551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448" y="3295185"/>
            <a:ext cx="3568391" cy="2430966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6779940" y="4184494"/>
            <a:ext cx="1315845" cy="1143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-5693"/>
            <a:ext cx="12192000" cy="89779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Government Value Added and Consumption are compiled based on the concept and methodology outlined in the System of National Account (SNA)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183615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67" y="0"/>
            <a:ext cx="11876049" cy="666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09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174" y="802888"/>
            <a:ext cx="6500510" cy="588784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69473" y="3836020"/>
            <a:ext cx="1081669" cy="11151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Oval 5"/>
          <p:cNvSpPr/>
          <p:nvPr/>
        </p:nvSpPr>
        <p:spPr>
          <a:xfrm>
            <a:off x="2505307" y="5482683"/>
            <a:ext cx="1081669" cy="11151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7" name="Oval 6"/>
          <p:cNvSpPr/>
          <p:nvPr/>
        </p:nvSpPr>
        <p:spPr>
          <a:xfrm>
            <a:off x="3869472" y="5482683"/>
            <a:ext cx="1081669" cy="11151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951142" y="2096430"/>
            <a:ext cx="2776653" cy="19737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951141" y="2096430"/>
            <a:ext cx="2765503" cy="35609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353" y="3050904"/>
            <a:ext cx="4016296" cy="3800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7795" y="683943"/>
            <a:ext cx="4240853" cy="1948790"/>
          </a:xfrm>
          <a:prstGeom prst="rect">
            <a:avLst/>
          </a:prstGeom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0" y="-5693"/>
            <a:ext cx="12192000" cy="596709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Individual Household vs Collective Service</a:t>
            </a:r>
            <a:endParaRPr lang="en-MY" sz="2800" dirty="0"/>
          </a:p>
        </p:txBody>
      </p:sp>
    </p:spTree>
    <p:extLst>
      <p:ext uri="{BB962C8B-B14F-4D97-AF65-F5344CB8AC3E}">
        <p14:creationId xmlns:p14="http://schemas.microsoft.com/office/powerpoint/2010/main" val="3444345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584" y="546410"/>
            <a:ext cx="10214517" cy="603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27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104" y="235782"/>
            <a:ext cx="5376746" cy="3895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5" y="4347582"/>
            <a:ext cx="5285305" cy="2309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579" y="3144019"/>
            <a:ext cx="5876925" cy="35132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9578" y="475813"/>
            <a:ext cx="5876925" cy="24131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71500" y="2948940"/>
            <a:ext cx="4537710" cy="1182567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281104" y="5690787"/>
            <a:ext cx="4537710" cy="966492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066585" y="2428549"/>
            <a:ext cx="2807273" cy="3738075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011019" y="4221481"/>
            <a:ext cx="2870091" cy="316230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3" name="Rectangle 12"/>
          <p:cNvSpPr/>
          <p:nvPr/>
        </p:nvSpPr>
        <p:spPr>
          <a:xfrm>
            <a:off x="6174849" y="1230631"/>
            <a:ext cx="2870091" cy="266699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276926" y="5474712"/>
            <a:ext cx="2642652" cy="1052148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678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1756992"/>
            <a:ext cx="37684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83</a:t>
            </a:r>
            <a:r>
              <a:rPr lang="en-US" sz="1600" u="sng" dirty="0" smtClean="0">
                <a:solidFill>
                  <a:srgbClr val="0070C0"/>
                </a:solidFill>
              </a:rPr>
              <a:t>-</a:t>
            </a:r>
            <a:r>
              <a:rPr lang="en-US" sz="1600" dirty="0" smtClean="0"/>
              <a:t> Office Administration, office support and other business support activities</a:t>
            </a:r>
            <a:endParaRPr lang="en-US" sz="1600" dirty="0"/>
          </a:p>
          <a:p>
            <a:r>
              <a:rPr lang="en-US" sz="1600" dirty="0" smtClean="0">
                <a:solidFill>
                  <a:srgbClr val="0070C0"/>
                </a:solidFill>
              </a:rPr>
              <a:t>84</a:t>
            </a:r>
            <a:r>
              <a:rPr lang="en-US" sz="1600" dirty="0">
                <a:solidFill>
                  <a:srgbClr val="0070C0"/>
                </a:solidFill>
              </a:rPr>
              <a:t> - </a:t>
            </a:r>
            <a:r>
              <a:rPr lang="en-US" sz="1600" dirty="0" smtClean="0"/>
              <a:t>Public Administration and </a:t>
            </a:r>
            <a:r>
              <a:rPr lang="en-US" sz="1600" dirty="0" err="1" smtClean="0"/>
              <a:t>Defence</a:t>
            </a:r>
            <a:r>
              <a:rPr lang="en-US" sz="1600" dirty="0" smtClean="0"/>
              <a:t>: Compulsory social Activity</a:t>
            </a:r>
            <a:endParaRPr lang="en-US" sz="1600" dirty="0"/>
          </a:p>
          <a:p>
            <a:r>
              <a:rPr lang="en-US" sz="1600" dirty="0" smtClean="0">
                <a:solidFill>
                  <a:srgbClr val="0070C0"/>
                </a:solidFill>
              </a:rPr>
              <a:t>85</a:t>
            </a:r>
            <a:r>
              <a:rPr lang="en-US" sz="1600" u="sng" dirty="0">
                <a:solidFill>
                  <a:srgbClr val="0070C0"/>
                </a:solidFill>
              </a:rPr>
              <a:t> </a:t>
            </a:r>
            <a:r>
              <a:rPr lang="en-US" sz="1600" dirty="0"/>
              <a:t>- Education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86</a:t>
            </a:r>
            <a:r>
              <a:rPr lang="en-US" sz="1600" dirty="0">
                <a:solidFill>
                  <a:srgbClr val="0070C0"/>
                </a:solidFill>
              </a:rPr>
              <a:t> </a:t>
            </a:r>
            <a:r>
              <a:rPr lang="en-US" sz="1600" dirty="0"/>
              <a:t>- </a:t>
            </a:r>
            <a:r>
              <a:rPr lang="en-US" sz="1600" dirty="0" smtClean="0"/>
              <a:t>Human Health and Social work activities</a:t>
            </a:r>
            <a:endParaRPr lang="en-US" sz="1600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9973" y="83320"/>
            <a:ext cx="9561220" cy="980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/>
              <a:t>Malaysia Standard Industrial Classifications 2008 Ver. 1.0 (MSIC)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691" y="138541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Division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33856" y="1808543"/>
            <a:ext cx="2908450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8510</a:t>
            </a:r>
            <a:r>
              <a:rPr lang="en-US" sz="1600" dirty="0" smtClean="0"/>
              <a:t> - Pre-Primary and primary 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591288" y="2901356"/>
            <a:ext cx="5693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00523" y="130339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Group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55295" y="1363214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Class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979605" y="1940342"/>
            <a:ext cx="387765" cy="128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7504" y="6453336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Source :DOSM</a:t>
            </a:r>
            <a:endParaRPr lang="en-US" sz="1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30354" y="1811567"/>
            <a:ext cx="3157579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851</a:t>
            </a:r>
            <a:r>
              <a:rPr lang="en-US" sz="1600" dirty="0" smtClean="0"/>
              <a:t> – Pre-Primary and primary education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852</a:t>
            </a:r>
            <a:r>
              <a:rPr lang="en-US" sz="1600" dirty="0" smtClean="0"/>
              <a:t> – Secondary Education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853</a:t>
            </a:r>
            <a:r>
              <a:rPr lang="en-US" sz="1600" dirty="0" smtClean="0"/>
              <a:t> Higher Education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854</a:t>
            </a:r>
            <a:r>
              <a:rPr lang="en-US" sz="1600" dirty="0" smtClean="0"/>
              <a:t> – Other education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855</a:t>
            </a:r>
            <a:r>
              <a:rPr lang="en-US" sz="1600" dirty="0" smtClean="0"/>
              <a:t> – Education support services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4266062" y="1876399"/>
            <a:ext cx="3087674" cy="443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433857" y="2732688"/>
            <a:ext cx="290845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8521</a:t>
            </a:r>
            <a:r>
              <a:rPr lang="en-US" sz="1600" dirty="0" smtClean="0"/>
              <a:t> - General Secondary </a:t>
            </a:r>
          </a:p>
          <a:p>
            <a:r>
              <a:rPr lang="en-US" sz="1600" dirty="0" smtClean="0">
                <a:solidFill>
                  <a:srgbClr val="0070C0"/>
                </a:solidFill>
              </a:rPr>
              <a:t>8522</a:t>
            </a:r>
            <a:r>
              <a:rPr lang="en-US" sz="1600" dirty="0" smtClean="0"/>
              <a:t> – Technical and vocational secondary 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7565061" y="1990764"/>
            <a:ext cx="5693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73961" y="2774341"/>
            <a:ext cx="3361854" cy="2456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273227" y="2394223"/>
            <a:ext cx="3080510" cy="1958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7387933" y="2469423"/>
            <a:ext cx="905835" cy="4319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436096" y="4298893"/>
            <a:ext cx="3585074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MY" sz="1600" dirty="0" smtClean="0">
                <a:solidFill>
                  <a:srgbClr val="0070C0"/>
                </a:solidFill>
              </a:rPr>
              <a:t>85101</a:t>
            </a:r>
            <a:r>
              <a:rPr lang="en-MY" sz="1600" dirty="0" smtClean="0"/>
              <a:t> - Pre-primary </a:t>
            </a:r>
            <a:r>
              <a:rPr lang="en-MY" sz="1600" dirty="0"/>
              <a:t>education (Public)</a:t>
            </a:r>
          </a:p>
          <a:p>
            <a:r>
              <a:rPr lang="en-US" sz="1600" dirty="0">
                <a:solidFill>
                  <a:srgbClr val="0070C0"/>
                </a:solidFill>
              </a:rPr>
              <a:t>85102</a:t>
            </a:r>
            <a:r>
              <a:rPr lang="en-US" sz="1600" dirty="0"/>
              <a:t> - </a:t>
            </a:r>
            <a:r>
              <a:rPr lang="en-US" sz="1600" dirty="0" smtClean="0"/>
              <a:t>Pre-primary education(private</a:t>
            </a:r>
            <a:r>
              <a:rPr lang="en-US" sz="1600" dirty="0"/>
              <a:t>)</a:t>
            </a:r>
            <a:endParaRPr lang="en-MY" sz="1600" dirty="0"/>
          </a:p>
          <a:p>
            <a:r>
              <a:rPr lang="en-MY" sz="1600" dirty="0" smtClean="0">
                <a:solidFill>
                  <a:srgbClr val="0070C0"/>
                </a:solidFill>
              </a:rPr>
              <a:t>85103</a:t>
            </a:r>
            <a:r>
              <a:rPr lang="en-MY" sz="1600" dirty="0" smtClean="0"/>
              <a:t> - Primary </a:t>
            </a:r>
            <a:r>
              <a:rPr lang="en-MY" sz="1600" dirty="0"/>
              <a:t>education (Public)</a:t>
            </a:r>
          </a:p>
          <a:p>
            <a:r>
              <a:rPr lang="en-MY" sz="1600" dirty="0" smtClean="0">
                <a:solidFill>
                  <a:srgbClr val="0070C0"/>
                </a:solidFill>
              </a:rPr>
              <a:t>85104</a:t>
            </a:r>
            <a:r>
              <a:rPr lang="en-MY" sz="1600" dirty="0" smtClean="0"/>
              <a:t> - Primary </a:t>
            </a:r>
            <a:r>
              <a:rPr lang="en-MY" sz="1600" dirty="0"/>
              <a:t>education (Private</a:t>
            </a:r>
            <a:r>
              <a:rPr lang="en-MY" sz="1600" dirty="0" smtClean="0"/>
              <a:t>)</a:t>
            </a:r>
            <a:endParaRPr lang="en-MY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359807" y="394672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Item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cxnSp>
        <p:nvCxnSpPr>
          <p:cNvPr id="31" name="Elbow Connector 30"/>
          <p:cNvCxnSpPr>
            <a:stCxn id="5" idx="3"/>
            <a:endCxn id="22" idx="3"/>
          </p:cNvCxnSpPr>
          <p:nvPr/>
        </p:nvCxnSpPr>
        <p:spPr>
          <a:xfrm flipH="1">
            <a:off x="9021170" y="1977820"/>
            <a:ext cx="2321136" cy="2859682"/>
          </a:xfrm>
          <a:prstGeom prst="bentConnector3">
            <a:avLst>
              <a:gd name="adj1" fmla="val -984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1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Elbow Connector 28"/>
          <p:cNvCxnSpPr/>
          <p:nvPr/>
        </p:nvCxnSpPr>
        <p:spPr>
          <a:xfrm rot="10800000" flipV="1">
            <a:off x="6116995" y="2565170"/>
            <a:ext cx="2363740" cy="178111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flipH="1">
            <a:off x="10046436" y="2193684"/>
            <a:ext cx="1295869" cy="2018175"/>
          </a:xfrm>
          <a:prstGeom prst="bentConnector4">
            <a:avLst>
              <a:gd name="adj1" fmla="val -17641"/>
              <a:gd name="adj2" fmla="val 5335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75419" y="1756992"/>
            <a:ext cx="410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B62 - </a:t>
            </a:r>
            <a:r>
              <a:rPr lang="en-US" sz="1600" dirty="0" err="1" smtClean="0"/>
              <a:t>Kementerian</a:t>
            </a:r>
            <a:r>
              <a:rPr lang="en-US" sz="1600" dirty="0" smtClean="0"/>
              <a:t> </a:t>
            </a:r>
            <a:r>
              <a:rPr lang="en-US" sz="1600" dirty="0" err="1"/>
              <a:t>Keselamatan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 smtClean="0"/>
              <a:t>Negeri</a:t>
            </a:r>
            <a:endParaRPr lang="en-US" sz="1600" dirty="0" smtClean="0"/>
          </a:p>
          <a:p>
            <a:r>
              <a:rPr lang="en-US" sz="1600" dirty="0" smtClean="0"/>
              <a:t>B63- </a:t>
            </a:r>
            <a:r>
              <a:rPr lang="en-US" sz="1600" dirty="0" err="1" smtClean="0"/>
              <a:t>Kementerian</a:t>
            </a:r>
            <a:r>
              <a:rPr lang="en-US" sz="1600" dirty="0" smtClean="0"/>
              <a:t> </a:t>
            </a:r>
            <a:r>
              <a:rPr lang="en-US" sz="1600" dirty="0" err="1"/>
              <a:t>Pendidikan</a:t>
            </a:r>
            <a:r>
              <a:rPr lang="en-US" sz="1600" dirty="0"/>
              <a:t> (</a:t>
            </a:r>
            <a:r>
              <a:rPr lang="en-US" sz="1600" dirty="0" err="1"/>
              <a:t>Pelajaran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B64 - </a:t>
            </a:r>
            <a:r>
              <a:rPr lang="en-US" sz="1600" dirty="0" err="1" smtClean="0"/>
              <a:t>Kementerian</a:t>
            </a:r>
            <a:r>
              <a:rPr lang="en-US" sz="1600" dirty="0" smtClean="0"/>
              <a:t> </a:t>
            </a:r>
            <a:r>
              <a:rPr lang="en-US" sz="1600" dirty="0" err="1"/>
              <a:t>Pendidikan</a:t>
            </a:r>
            <a:r>
              <a:rPr lang="en-US" sz="1600" dirty="0"/>
              <a:t> (</a:t>
            </a:r>
            <a:r>
              <a:rPr lang="en-US" sz="1600" dirty="0" err="1"/>
              <a:t>Pendidikan</a:t>
            </a:r>
            <a:r>
              <a:rPr lang="en-US" sz="1600" dirty="0"/>
              <a:t> Tinggi)</a:t>
            </a: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9973" y="83320"/>
            <a:ext cx="9561220" cy="980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MY" sz="2800" b="1" dirty="0" smtClean="0"/>
              <a:t>Ministry </a:t>
            </a:r>
            <a:r>
              <a:rPr lang="en-MY" sz="2800" b="1" dirty="0"/>
              <a:t>of </a:t>
            </a:r>
            <a:r>
              <a:rPr lang="en-MY" sz="2800" b="1" dirty="0" smtClean="0"/>
              <a:t>Education(MOE)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395730"/>
            <a:ext cx="170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Calibri" panose="020F0502020204030204" pitchFamily="34" charset="0"/>
              </a:rPr>
              <a:t>Votehead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33856" y="1808543"/>
            <a:ext cx="2908450" cy="10772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Pre-primary</a:t>
            </a:r>
          </a:p>
          <a:p>
            <a:r>
              <a:rPr lang="en-US" sz="1600" dirty="0" smtClean="0"/>
              <a:t>Primary</a:t>
            </a:r>
          </a:p>
          <a:p>
            <a:r>
              <a:rPr lang="en-US" sz="1600" dirty="0" smtClean="0"/>
              <a:t>Secondary</a:t>
            </a:r>
          </a:p>
          <a:p>
            <a:r>
              <a:rPr lang="en-US" sz="1600" dirty="0" smtClean="0"/>
              <a:t>Post-secondary</a:t>
            </a:r>
            <a:endParaRPr lang="en-US" sz="16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857633" y="2174065"/>
            <a:ext cx="29944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98718" y="1397818"/>
            <a:ext cx="2074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Sector 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55294" y="1363214"/>
            <a:ext cx="2887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</a:rPr>
              <a:t>Sub-sector </a:t>
            </a:r>
            <a:r>
              <a:rPr lang="en-US" sz="2000" b="1" dirty="0" smtClean="0">
                <a:latin typeface="Calibri" panose="020F0502020204030204" pitchFamily="34" charset="0"/>
              </a:rPr>
              <a:t>/ </a:t>
            </a:r>
            <a:r>
              <a:rPr lang="en-US" sz="2000" b="1" dirty="0" err="1" smtClean="0">
                <a:latin typeface="Calibri" panose="020F0502020204030204" pitchFamily="34" charset="0"/>
              </a:rPr>
              <a:t>Programme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6453336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Source :MOE</a:t>
            </a:r>
            <a:endParaRPr lang="en-US" sz="1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78480" y="1971987"/>
            <a:ext cx="3157579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Education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7565061" y="2103058"/>
            <a:ext cx="5693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7504" y="2053158"/>
            <a:ext cx="3702003" cy="2418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134413" y="3903017"/>
            <a:ext cx="376436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MY" sz="1600" dirty="0"/>
              <a:t>Escola </a:t>
            </a:r>
            <a:r>
              <a:rPr lang="en-MY" sz="1600" dirty="0" err="1"/>
              <a:t>Rendah</a:t>
            </a:r>
            <a:r>
              <a:rPr lang="en-MY" sz="1600" dirty="0"/>
              <a:t> </a:t>
            </a:r>
            <a:r>
              <a:rPr lang="en-MY" sz="1600" dirty="0" err="1"/>
              <a:t>Harian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Rendah</a:t>
            </a:r>
            <a:r>
              <a:rPr lang="en-MY" sz="1600" dirty="0"/>
              <a:t> </a:t>
            </a:r>
            <a:r>
              <a:rPr lang="en-MY" sz="1600" dirty="0" err="1"/>
              <a:t>Bestari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/>
              <a:t>SABK (</a:t>
            </a:r>
            <a:r>
              <a:rPr lang="en-MY" sz="1600" dirty="0" err="1"/>
              <a:t>Rendah</a:t>
            </a:r>
            <a:r>
              <a:rPr lang="en-MY" sz="1600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Rendah</a:t>
            </a:r>
            <a:r>
              <a:rPr lang="en-MY" sz="1600" dirty="0"/>
              <a:t> </a:t>
            </a:r>
            <a:r>
              <a:rPr lang="en-MY" sz="1600" dirty="0" err="1"/>
              <a:t>Pendidikan</a:t>
            </a:r>
            <a:r>
              <a:rPr lang="en-MY" sz="1600" dirty="0"/>
              <a:t> </a:t>
            </a:r>
            <a:r>
              <a:rPr lang="en-MY" sz="1600" dirty="0" err="1" smtClean="0"/>
              <a:t>Khas</a:t>
            </a:r>
            <a:endParaRPr lang="en-MY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7262075" y="3442333"/>
            <a:ext cx="1496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</a:rPr>
              <a:t>Institution</a:t>
            </a:r>
            <a:endParaRPr lang="en-US" sz="2000" b="1" dirty="0">
              <a:latin typeface="Calibri" panose="020F050202020403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455294" y="2084610"/>
            <a:ext cx="2887011" cy="2707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447504" y="2396341"/>
            <a:ext cx="2908449" cy="2351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280362" y="3897410"/>
            <a:ext cx="376436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Menengah</a:t>
            </a:r>
            <a:r>
              <a:rPr lang="en-MY" sz="1600" dirty="0"/>
              <a:t> </a:t>
            </a:r>
            <a:r>
              <a:rPr lang="en-MY" sz="1600" dirty="0" err="1"/>
              <a:t>Kebangsaan</a:t>
            </a:r>
            <a:r>
              <a:rPr lang="en-MY" sz="1600" dirty="0"/>
              <a:t> (SMK)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600" dirty="0"/>
              <a:t>SMK Agama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Berasrama</a:t>
            </a:r>
            <a:r>
              <a:rPr lang="en-MY" sz="1600" dirty="0"/>
              <a:t> </a:t>
            </a:r>
            <a:r>
              <a:rPr lang="en-MY" sz="1600" dirty="0" err="1"/>
              <a:t>Penuh</a:t>
            </a:r>
            <a:r>
              <a:rPr lang="en-MY" sz="1600" dirty="0"/>
              <a:t> (SBP)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600" dirty="0"/>
              <a:t>SMK </a:t>
            </a:r>
            <a:r>
              <a:rPr lang="en-MY" sz="1600" dirty="0" err="1"/>
              <a:t>Teknik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Kolej</a:t>
            </a:r>
            <a:r>
              <a:rPr lang="en-MY" sz="1600" dirty="0"/>
              <a:t> </a:t>
            </a:r>
            <a:r>
              <a:rPr lang="en-MY" sz="1600" dirty="0" err="1"/>
              <a:t>Vokasional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Sukan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</a:t>
            </a:r>
            <a:r>
              <a:rPr lang="en-MY" sz="1600" dirty="0" err="1"/>
              <a:t>Seni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/>
              <a:t>SM </a:t>
            </a:r>
            <a:r>
              <a:rPr lang="en-MY" sz="1600" dirty="0" err="1"/>
              <a:t>Pendidikan</a:t>
            </a:r>
            <a:r>
              <a:rPr lang="en-MY" sz="1600" dirty="0"/>
              <a:t> </a:t>
            </a:r>
            <a:r>
              <a:rPr lang="en-MY" sz="1600" dirty="0" err="1"/>
              <a:t>Khas</a:t>
            </a:r>
            <a:endParaRPr lang="en-MY" sz="1600" dirty="0"/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Agama </a:t>
            </a:r>
            <a:r>
              <a:rPr lang="en-MY" sz="1600" dirty="0" err="1"/>
              <a:t>Bantuan</a:t>
            </a:r>
            <a:r>
              <a:rPr lang="en-MY" sz="1600" dirty="0"/>
              <a:t>  </a:t>
            </a:r>
            <a:r>
              <a:rPr lang="en-MY" sz="1600" dirty="0" err="1"/>
              <a:t>Kerajaan</a:t>
            </a:r>
            <a:r>
              <a:rPr lang="en-MY" sz="16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600" dirty="0" err="1"/>
              <a:t>Sekolah</a:t>
            </a:r>
            <a:r>
              <a:rPr lang="en-MY" sz="1600" dirty="0"/>
              <a:t> Model </a:t>
            </a:r>
            <a:r>
              <a:rPr lang="en-MY" sz="1600" dirty="0" err="1"/>
              <a:t>Khas</a:t>
            </a:r>
            <a:endParaRPr lang="en-MY" sz="1600" dirty="0"/>
          </a:p>
        </p:txBody>
      </p:sp>
    </p:spTree>
    <p:extLst>
      <p:ext uri="{BB962C8B-B14F-4D97-AF65-F5344CB8AC3E}">
        <p14:creationId xmlns:p14="http://schemas.microsoft.com/office/powerpoint/2010/main" val="402055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</TotalTime>
  <Words>1054</Words>
  <Application>Microsoft Office PowerPoint</Application>
  <PresentationFormat>Widescreen</PresentationFormat>
  <Paragraphs>246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MS PGothic</vt:lpstr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Government Value Added and Consumption are compiled based on the concept and methodology outlined in the System of National Account (SNA)</vt:lpstr>
      <vt:lpstr>PowerPoint Presentation</vt:lpstr>
      <vt:lpstr>Individual Household vs Collective Service</vt:lpstr>
      <vt:lpstr>PowerPoint Presentation</vt:lpstr>
      <vt:lpstr>PowerPoint Presentation</vt:lpstr>
      <vt:lpstr>PowerPoint Presentation</vt:lpstr>
      <vt:lpstr>PowerPoint Presentation</vt:lpstr>
      <vt:lpstr>Align programmes defined in  National Accounting Office to activities as defined in ministry - Education  </vt:lpstr>
      <vt:lpstr>Defined / Selected Output by sectors</vt:lpstr>
      <vt:lpstr>Output selection by sectors</vt:lpstr>
      <vt:lpstr>Framework to measuring public  service  productivity </vt:lpstr>
      <vt:lpstr>Formula to compute Public Service Productivity</vt:lpstr>
      <vt:lpstr>References</vt:lpstr>
      <vt:lpstr>Innovation influence productivity improvement via the introduction of new input,output and outcomes in government organisations   Analysis of productivity improvements need to be clearly separated from the analysis of effectiveness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Rauzah Zainal Abidin</dc:creator>
  <cp:lastModifiedBy>admin</cp:lastModifiedBy>
  <cp:revision>83</cp:revision>
  <cp:lastPrinted>2016-09-09T06:25:09Z</cp:lastPrinted>
  <dcterms:created xsi:type="dcterms:W3CDTF">2016-02-18T06:33:56Z</dcterms:created>
  <dcterms:modified xsi:type="dcterms:W3CDTF">2016-09-21T05:07:36Z</dcterms:modified>
</cp:coreProperties>
</file>