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notesSlides/notesSlide3.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20"/>
  </p:notesMasterIdLst>
  <p:handoutMasterIdLst>
    <p:handoutMasterId r:id="rId21"/>
  </p:handoutMasterIdLst>
  <p:sldIdLst>
    <p:sldId id="264" r:id="rId3"/>
    <p:sldId id="268" r:id="rId4"/>
    <p:sldId id="288" r:id="rId5"/>
    <p:sldId id="269" r:id="rId6"/>
    <p:sldId id="289" r:id="rId7"/>
    <p:sldId id="275" r:id="rId8"/>
    <p:sldId id="273" r:id="rId9"/>
    <p:sldId id="287" r:id="rId10"/>
    <p:sldId id="277" r:id="rId11"/>
    <p:sldId id="286" r:id="rId12"/>
    <p:sldId id="285" r:id="rId13"/>
    <p:sldId id="290" r:id="rId14"/>
    <p:sldId id="292" r:id="rId15"/>
    <p:sldId id="263" r:id="rId16"/>
    <p:sldId id="278" r:id="rId17"/>
    <p:sldId id="284" r:id="rId18"/>
    <p:sldId id="28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017" autoAdjust="0"/>
    <p:restoredTop sz="94660"/>
  </p:normalViewPr>
  <p:slideViewPr>
    <p:cSldViewPr>
      <p:cViewPr varScale="1">
        <p:scale>
          <a:sx n="67" d="100"/>
          <a:sy n="67" d="100"/>
        </p:scale>
        <p:origin x="75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gonzalez_sa\AppData\Local\Temp\422015081p1g051.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626041603411405E-2"/>
          <c:y val="5.4459298238825796E-2"/>
          <c:w val="0.90865062175711331"/>
          <c:h val="0.73221639678332595"/>
        </c:manualLayout>
      </c:layout>
      <c:barChart>
        <c:barDir val="col"/>
        <c:grouping val="clustered"/>
        <c:varyColors val="0"/>
        <c:ser>
          <c:idx val="0"/>
          <c:order val="1"/>
          <c:invertIfNegative val="0"/>
          <c:dPt>
            <c:idx val="0"/>
            <c:invertIfNegative val="0"/>
            <c:bubble3D val="0"/>
            <c:spPr>
              <a:ln w="19050">
                <a:solidFill>
                  <a:schemeClr val="bg1">
                    <a:lumMod val="50000"/>
                  </a:schemeClr>
                </a:solidFill>
              </a:ln>
            </c:spPr>
          </c:dPt>
          <c:cat>
            <c:strRef>
              <c:f>'[422013201P1G078.xls]4.7'!$B$37:$B$68</c:f>
              <c:strCache>
                <c:ptCount val="32"/>
                <c:pt idx="0">
                  <c:v>Korea </c:v>
                </c:pt>
                <c:pt idx="1">
                  <c:v>Mexico</c:v>
                </c:pt>
                <c:pt idx="2">
                  <c:v>Canada</c:v>
                </c:pt>
                <c:pt idx="3">
                  <c:v>Switzerland</c:v>
                </c:pt>
                <c:pt idx="4">
                  <c:v>Netherlands</c:v>
                </c:pt>
                <c:pt idx="5">
                  <c:v>Slovenia</c:v>
                </c:pt>
                <c:pt idx="6">
                  <c:v>Turkey</c:v>
                </c:pt>
                <c:pt idx="7">
                  <c:v>Sweden</c:v>
                </c:pt>
                <c:pt idx="8">
                  <c:v>Estonia</c:v>
                </c:pt>
                <c:pt idx="9">
                  <c:v>Slovak Republic</c:v>
                </c:pt>
                <c:pt idx="10">
                  <c:v>New Zealand</c:v>
                </c:pt>
                <c:pt idx="11">
                  <c:v>Chile</c:v>
                </c:pt>
                <c:pt idx="12">
                  <c:v>Finland</c:v>
                </c:pt>
                <c:pt idx="13">
                  <c:v>France</c:v>
                </c:pt>
                <c:pt idx="14">
                  <c:v>Ireland</c:v>
                </c:pt>
                <c:pt idx="15">
                  <c:v>Australia</c:v>
                </c:pt>
                <c:pt idx="16">
                  <c:v>United Kingdom</c:v>
                </c:pt>
                <c:pt idx="17">
                  <c:v>Denmark</c:v>
                </c:pt>
                <c:pt idx="18">
                  <c:v>Norway</c:v>
                </c:pt>
                <c:pt idx="19">
                  <c:v>Japan</c:v>
                </c:pt>
                <c:pt idx="20">
                  <c:v>United States</c:v>
                </c:pt>
                <c:pt idx="21">
                  <c:v>Luxembourg</c:v>
                </c:pt>
                <c:pt idx="22">
                  <c:v>Poland</c:v>
                </c:pt>
                <c:pt idx="23">
                  <c:v>Italy</c:v>
                </c:pt>
                <c:pt idx="24">
                  <c:v>Greece</c:v>
                </c:pt>
                <c:pt idx="25">
                  <c:v>Belgium</c:v>
                </c:pt>
                <c:pt idx="26">
                  <c:v>Austria</c:v>
                </c:pt>
                <c:pt idx="27">
                  <c:v>Spain</c:v>
                </c:pt>
                <c:pt idx="28">
                  <c:v>Hungary</c:v>
                </c:pt>
                <c:pt idx="29">
                  <c:v>Czech Republic</c:v>
                </c:pt>
                <c:pt idx="30">
                  <c:v>Germany</c:v>
                </c:pt>
                <c:pt idx="31">
                  <c:v>Portugal</c:v>
                </c:pt>
              </c:strCache>
            </c:strRef>
          </c:cat>
          <c:val>
            <c:numRef>
              <c:f>'[422013201P1G078.xls]4.7'!$C$37:$C$68</c:f>
              <c:numCache>
                <c:formatCode>0.00</c:formatCode>
                <c:ptCount val="32"/>
                <c:pt idx="0">
                  <c:v>0.65759488888888906</c:v>
                </c:pt>
                <c:pt idx="1">
                  <c:v>0.63782902777777806</c:v>
                </c:pt>
                <c:pt idx="2">
                  <c:v>0.60312051388888888</c:v>
                </c:pt>
                <c:pt idx="3">
                  <c:v>0.57154981944444461</c:v>
                </c:pt>
                <c:pt idx="4">
                  <c:v>0.51159129166666661</c:v>
                </c:pt>
                <c:pt idx="5">
                  <c:v>0.48577225925925915</c:v>
                </c:pt>
                <c:pt idx="6">
                  <c:v>0.46631495833333325</c:v>
                </c:pt>
                <c:pt idx="7">
                  <c:v>0.46176672685185172</c:v>
                </c:pt>
                <c:pt idx="8">
                  <c:v>0.45627250462962954</c:v>
                </c:pt>
                <c:pt idx="9">
                  <c:v>0.45368941666666668</c:v>
                </c:pt>
                <c:pt idx="10">
                  <c:v>0.4331954259259258</c:v>
                </c:pt>
                <c:pt idx="11">
                  <c:v>0.42906709722222203</c:v>
                </c:pt>
                <c:pt idx="12">
                  <c:v>0.42815392592592583</c:v>
                </c:pt>
                <c:pt idx="13">
                  <c:v>0.42060355555555534</c:v>
                </c:pt>
                <c:pt idx="14">
                  <c:v>0.40595418055555549</c:v>
                </c:pt>
                <c:pt idx="15">
                  <c:v>0.4012061574074075</c:v>
                </c:pt>
                <c:pt idx="16">
                  <c:v>0.3766161388888889</c:v>
                </c:pt>
                <c:pt idx="17">
                  <c:v>0.3689419166666667</c:v>
                </c:pt>
                <c:pt idx="18">
                  <c:v>0.36310899999999985</c:v>
                </c:pt>
                <c:pt idx="19">
                  <c:v>0.36</c:v>
                </c:pt>
                <c:pt idx="20">
                  <c:v>0.331605361111111</c:v>
                </c:pt>
                <c:pt idx="21">
                  <c:v>0.31171173611111125</c:v>
                </c:pt>
                <c:pt idx="22">
                  <c:v>0.308</c:v>
                </c:pt>
                <c:pt idx="23">
                  <c:v>0.27413854166666668</c:v>
                </c:pt>
                <c:pt idx="24">
                  <c:v>0.27044699999999994</c:v>
                </c:pt>
                <c:pt idx="25">
                  <c:v>0.26301009722222229</c:v>
                </c:pt>
                <c:pt idx="26">
                  <c:v>0.26192320833333332</c:v>
                </c:pt>
                <c:pt idx="27">
                  <c:v>0.25724495833333327</c:v>
                </c:pt>
                <c:pt idx="28">
                  <c:v>0.25076984722222229</c:v>
                </c:pt>
                <c:pt idx="29">
                  <c:v>0.2093577731481483</c:v>
                </c:pt>
                <c:pt idx="30">
                  <c:v>0.189</c:v>
                </c:pt>
                <c:pt idx="31">
                  <c:v>0.17865184722222227</c:v>
                </c:pt>
              </c:numCache>
            </c:numRef>
          </c:val>
        </c:ser>
        <c:dLbls>
          <c:showLegendKey val="0"/>
          <c:showVal val="0"/>
          <c:showCatName val="0"/>
          <c:showSerName val="0"/>
          <c:showPercent val="0"/>
          <c:showBubbleSize val="0"/>
        </c:dLbls>
        <c:gapWidth val="150"/>
        <c:axId val="-1385988496"/>
        <c:axId val="-1385987408"/>
      </c:barChart>
      <c:lineChart>
        <c:grouping val="standard"/>
        <c:varyColors val="0"/>
        <c:ser>
          <c:idx val="1"/>
          <c:order val="0"/>
          <c:tx>
            <c:strRef>
              <c:f>'[422013201P1G078.xls]4.7'!$D$36</c:f>
              <c:strCache>
                <c:ptCount val="1"/>
                <c:pt idx="0">
                  <c:v>OECD average</c:v>
                </c:pt>
              </c:strCache>
            </c:strRef>
          </c:tx>
          <c:marker>
            <c:symbol val="none"/>
          </c:marker>
          <c:cat>
            <c:strLit>
              <c:ptCount val="33"/>
              <c:pt idx="0">
                <c:v>Netherlands</c:v>
              </c:pt>
              <c:pt idx="1">
                <c:v>Denmark</c:v>
              </c:pt>
              <c:pt idx="2">
                <c:v>France</c:v>
              </c:pt>
              <c:pt idx="3">
                <c:v>Korea </c:v>
              </c:pt>
              <c:pt idx="4">
                <c:v>Sweden</c:v>
              </c:pt>
              <c:pt idx="5">
                <c:v>Poland</c:v>
              </c:pt>
              <c:pt idx="6">
                <c:v>Germany</c:v>
              </c:pt>
              <c:pt idx="7">
                <c:v>Austria</c:v>
              </c:pt>
              <c:pt idx="8">
                <c:v>Switzerland</c:v>
              </c:pt>
              <c:pt idx="9">
                <c:v>Estonia</c:v>
              </c:pt>
              <c:pt idx="10">
                <c:v>Czech Republic</c:v>
              </c:pt>
              <c:pt idx="11">
                <c:v>Portugal</c:v>
              </c:pt>
              <c:pt idx="12">
                <c:v>United Kingdom</c:v>
              </c:pt>
              <c:pt idx="13">
                <c:v>Turkey</c:v>
              </c:pt>
              <c:pt idx="14">
                <c:v>New Zealand</c:v>
              </c:pt>
              <c:pt idx="15">
                <c:v>Spain</c:v>
              </c:pt>
              <c:pt idx="16">
                <c:v>Canada</c:v>
              </c:pt>
              <c:pt idx="17">
                <c:v>Greece</c:v>
              </c:pt>
              <c:pt idx="18">
                <c:v>United States</c:v>
              </c:pt>
              <c:pt idx="19">
                <c:v>Finland</c:v>
              </c:pt>
              <c:pt idx="20">
                <c:v>Slovenia</c:v>
              </c:pt>
              <c:pt idx="21">
                <c:v>Australia</c:v>
              </c:pt>
              <c:pt idx="22">
                <c:v>Italy</c:v>
              </c:pt>
              <c:pt idx="23">
                <c:v>Japan</c:v>
              </c:pt>
              <c:pt idx="24">
                <c:v>Mexico</c:v>
              </c:pt>
              <c:pt idx="25">
                <c:v>Norway</c:v>
              </c:pt>
              <c:pt idx="26">
                <c:v>Ireland</c:v>
              </c:pt>
              <c:pt idx="27">
                <c:v>Slovak Republic</c:v>
              </c:pt>
              <c:pt idx="28">
                <c:v>Chile</c:v>
              </c:pt>
              <c:pt idx="29">
                <c:v>Belgium</c:v>
              </c:pt>
              <c:pt idx="30">
                <c:v>Hungary</c:v>
              </c:pt>
              <c:pt idx="31">
                <c:v>Israel</c:v>
              </c:pt>
            </c:strLit>
          </c:cat>
          <c:val>
            <c:numRef>
              <c:f>'[422013201P1G078.xls]4.7'!$D$37:$D$68</c:f>
              <c:numCache>
                <c:formatCode>0.00</c:formatCode>
                <c:ptCount val="32"/>
                <c:pt idx="0">
                  <c:v>0.38204880193865731</c:v>
                </c:pt>
                <c:pt idx="1">
                  <c:v>0.38204880193865731</c:v>
                </c:pt>
                <c:pt idx="2">
                  <c:v>0.38204880193865731</c:v>
                </c:pt>
                <c:pt idx="3">
                  <c:v>0.38204880193865731</c:v>
                </c:pt>
                <c:pt idx="4">
                  <c:v>0.38204880193865731</c:v>
                </c:pt>
                <c:pt idx="5">
                  <c:v>0.38204880193865731</c:v>
                </c:pt>
                <c:pt idx="6">
                  <c:v>0.38204880193865731</c:v>
                </c:pt>
                <c:pt idx="7">
                  <c:v>0.38204880193865731</c:v>
                </c:pt>
                <c:pt idx="8">
                  <c:v>0.38204880193865731</c:v>
                </c:pt>
                <c:pt idx="9">
                  <c:v>0.38204880193865731</c:v>
                </c:pt>
                <c:pt idx="10">
                  <c:v>0.38204880193865731</c:v>
                </c:pt>
                <c:pt idx="11">
                  <c:v>0.38204880193865731</c:v>
                </c:pt>
                <c:pt idx="12">
                  <c:v>0.38204880193865731</c:v>
                </c:pt>
                <c:pt idx="13">
                  <c:v>0.38204880193865731</c:v>
                </c:pt>
                <c:pt idx="14">
                  <c:v>0.38204880193865731</c:v>
                </c:pt>
                <c:pt idx="15">
                  <c:v>0.38204880193865731</c:v>
                </c:pt>
                <c:pt idx="16">
                  <c:v>0.38204880193865731</c:v>
                </c:pt>
                <c:pt idx="17">
                  <c:v>0.38204880193865731</c:v>
                </c:pt>
                <c:pt idx="18">
                  <c:v>0.38204880193865731</c:v>
                </c:pt>
                <c:pt idx="19">
                  <c:v>0.38204880193865731</c:v>
                </c:pt>
                <c:pt idx="20">
                  <c:v>0.38204880193865731</c:v>
                </c:pt>
                <c:pt idx="21">
                  <c:v>0.38204880193865731</c:v>
                </c:pt>
                <c:pt idx="22">
                  <c:v>0.38204880193865731</c:v>
                </c:pt>
                <c:pt idx="23">
                  <c:v>0.38204880193865731</c:v>
                </c:pt>
                <c:pt idx="24">
                  <c:v>0.38204880193865731</c:v>
                </c:pt>
                <c:pt idx="25">
                  <c:v>0.38204880193865731</c:v>
                </c:pt>
                <c:pt idx="26">
                  <c:v>0.38204880193865731</c:v>
                </c:pt>
                <c:pt idx="27">
                  <c:v>0.38204880193865731</c:v>
                </c:pt>
                <c:pt idx="28">
                  <c:v>0.38204880193865731</c:v>
                </c:pt>
                <c:pt idx="29">
                  <c:v>0.38204880193865731</c:v>
                </c:pt>
                <c:pt idx="30">
                  <c:v>0.38204880193865731</c:v>
                </c:pt>
                <c:pt idx="31">
                  <c:v>0.38204880193865731</c:v>
                </c:pt>
              </c:numCache>
            </c:numRef>
          </c:val>
          <c:smooth val="0"/>
        </c:ser>
        <c:dLbls>
          <c:showLegendKey val="0"/>
          <c:showVal val="0"/>
          <c:showCatName val="0"/>
          <c:showSerName val="0"/>
          <c:showPercent val="0"/>
          <c:showBubbleSize val="0"/>
        </c:dLbls>
        <c:marker val="1"/>
        <c:smooth val="0"/>
        <c:axId val="-1385988496"/>
        <c:axId val="-1385987408"/>
      </c:lineChart>
      <c:catAx>
        <c:axId val="-1385988496"/>
        <c:scaling>
          <c:orientation val="minMax"/>
        </c:scaling>
        <c:delete val="0"/>
        <c:axPos val="b"/>
        <c:numFmt formatCode="General" sourceLinked="1"/>
        <c:majorTickMark val="none"/>
        <c:minorTickMark val="none"/>
        <c:tickLblPos val="nextTo"/>
        <c:spPr>
          <a:ln>
            <a:solidFill>
              <a:schemeClr val="tx1">
                <a:alpha val="30000"/>
              </a:schemeClr>
            </a:solidFill>
          </a:ln>
        </c:spPr>
        <c:txPr>
          <a:bodyPr rot="-5400000" vert="horz"/>
          <a:lstStyle/>
          <a:p>
            <a:pPr>
              <a:defRPr sz="800" baseline="0">
                <a:latin typeface="Calibri" panose="020F0502020204030204" pitchFamily="34" charset="0"/>
              </a:defRPr>
            </a:pPr>
            <a:endParaRPr lang="th-TH"/>
          </a:p>
        </c:txPr>
        <c:crossAx val="-1385987408"/>
        <c:crosses val="autoZero"/>
        <c:auto val="1"/>
        <c:lblAlgn val="ctr"/>
        <c:lblOffset val="100"/>
        <c:noMultiLvlLbl val="0"/>
      </c:catAx>
      <c:valAx>
        <c:axId val="-1385987408"/>
        <c:scaling>
          <c:orientation val="minMax"/>
          <c:max val="1"/>
        </c:scaling>
        <c:delete val="0"/>
        <c:axPos val="l"/>
        <c:majorGridlines>
          <c:spPr>
            <a:ln>
              <a:solidFill>
                <a:schemeClr val="bg1">
                  <a:lumMod val="50000"/>
                  <a:alpha val="20000"/>
                </a:schemeClr>
              </a:solidFill>
            </a:ln>
          </c:spPr>
        </c:majorGridlines>
        <c:numFmt formatCode="0.0" sourceLinked="0"/>
        <c:majorTickMark val="in"/>
        <c:minorTickMark val="none"/>
        <c:tickLblPos val="nextTo"/>
        <c:spPr>
          <a:ln>
            <a:solidFill>
              <a:schemeClr val="tx1">
                <a:alpha val="30000"/>
              </a:schemeClr>
            </a:solidFill>
          </a:ln>
        </c:spPr>
        <c:txPr>
          <a:bodyPr/>
          <a:lstStyle/>
          <a:p>
            <a:pPr>
              <a:defRPr sz="800" baseline="0">
                <a:latin typeface="Calibri" panose="020F0502020204030204" pitchFamily="34" charset="0"/>
              </a:defRPr>
            </a:pPr>
            <a:endParaRPr lang="th-TH"/>
          </a:p>
        </c:txPr>
        <c:crossAx val="-1385988496"/>
        <c:crosses val="autoZero"/>
        <c:crossBetween val="between"/>
      </c:valAx>
      <c:spPr>
        <a:noFill/>
        <a:ln>
          <a:solidFill>
            <a:schemeClr val="bg1">
              <a:lumMod val="50000"/>
              <a:alpha val="30000"/>
            </a:schemeClr>
          </a:solidFill>
        </a:ln>
      </c:spPr>
    </c:plotArea>
    <c:legend>
      <c:legendPos val="r"/>
      <c:legendEntry>
        <c:idx val="0"/>
        <c:delete val="1"/>
      </c:legendEntry>
      <c:layout>
        <c:manualLayout>
          <c:xMode val="edge"/>
          <c:yMode val="edge"/>
          <c:x val="0.77215783117084658"/>
          <c:y val="0.17164683652872631"/>
          <c:w val="0.18284071817500958"/>
          <c:h val="7.1333036687367402E-2"/>
        </c:manualLayout>
      </c:layout>
      <c:overlay val="0"/>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0515048279668855E-2"/>
          <c:y val="9.3823445336661912E-2"/>
          <c:w val="0.92896260560060351"/>
          <c:h val="0.76915573053368325"/>
        </c:manualLayout>
      </c:layout>
      <c:barChart>
        <c:barDir val="col"/>
        <c:grouping val="clustered"/>
        <c:varyColors val="0"/>
        <c:ser>
          <c:idx val="1"/>
          <c:order val="1"/>
          <c:tx>
            <c:strRef>
              <c:f>'3.1'!$C$47</c:f>
              <c:strCache>
                <c:ptCount val="1"/>
                <c:pt idx="0">
                  <c:v>2013</c:v>
                </c:pt>
              </c:strCache>
            </c:strRef>
          </c:tx>
          <c:spPr>
            <a:solidFill>
              <a:schemeClr val="accent1"/>
            </a:solidFill>
            <a:ln>
              <a:solidFill>
                <a:schemeClr val="accent2"/>
              </a:solidFill>
            </a:ln>
          </c:spPr>
          <c:invertIfNegative val="0"/>
          <c:dPt>
            <c:idx val="5"/>
            <c:invertIfNegative val="0"/>
            <c:bubble3D val="0"/>
          </c:dPt>
          <c:dPt>
            <c:idx val="12"/>
            <c:invertIfNegative val="0"/>
            <c:bubble3D val="0"/>
          </c:dPt>
          <c:dPt>
            <c:idx val="13"/>
            <c:invertIfNegative val="0"/>
            <c:bubble3D val="0"/>
            <c:spPr>
              <a:solidFill>
                <a:srgbClr val="FF0000"/>
              </a:solidFill>
              <a:ln>
                <a:solidFill>
                  <a:schemeClr val="accent2"/>
                </a:solidFill>
              </a:ln>
            </c:spPr>
          </c:dPt>
          <c:dPt>
            <c:idx val="14"/>
            <c:invertIfNegative val="0"/>
            <c:bubble3D val="0"/>
            <c:spPr>
              <a:solidFill>
                <a:schemeClr val="accent1"/>
              </a:solidFill>
            </c:spPr>
          </c:dPt>
          <c:dPt>
            <c:idx val="15"/>
            <c:invertIfNegative val="0"/>
            <c:bubble3D val="0"/>
            <c:spPr>
              <a:solidFill>
                <a:schemeClr val="accent1"/>
              </a:solidFill>
              <a:ln>
                <a:noFill/>
              </a:ln>
            </c:spPr>
          </c:dPt>
          <c:dPt>
            <c:idx val="25"/>
            <c:invertIfNegative val="0"/>
            <c:bubble3D val="0"/>
          </c:dPt>
          <c:dPt>
            <c:idx val="26"/>
            <c:invertIfNegative val="0"/>
            <c:bubble3D val="0"/>
          </c:dPt>
          <c:cat>
            <c:strRef>
              <c:f>'3.1'!$A$48:$A$82</c:f>
              <c:strCache>
                <c:ptCount val="35"/>
                <c:pt idx="0">
                  <c:v>DNK</c:v>
                </c:pt>
                <c:pt idx="1">
                  <c:v>NOR</c:v>
                </c:pt>
                <c:pt idx="2">
                  <c:v>SWE</c:v>
                </c:pt>
                <c:pt idx="3">
                  <c:v>SVK</c:v>
                </c:pt>
                <c:pt idx="4">
                  <c:v>HUN</c:v>
                </c:pt>
                <c:pt idx="5">
                  <c:v>EST</c:v>
                </c:pt>
                <c:pt idx="6">
                  <c:v>LUX</c:v>
                </c:pt>
                <c:pt idx="7">
                  <c:v>POL</c:v>
                </c:pt>
                <c:pt idx="8">
                  <c:v>IRL</c:v>
                </c:pt>
                <c:pt idx="9">
                  <c:v>GBR</c:v>
                </c:pt>
                <c:pt idx="10">
                  <c:v>SVN</c:v>
                </c:pt>
                <c:pt idx="11">
                  <c:v>GRC</c:v>
                </c:pt>
                <c:pt idx="12">
                  <c:v>BEL</c:v>
                </c:pt>
                <c:pt idx="13">
                  <c:v>OECD</c:v>
                </c:pt>
                <c:pt idx="14">
                  <c:v>CAN</c:v>
                </c:pt>
                <c:pt idx="15">
                  <c:v>FRA</c:v>
                </c:pt>
                <c:pt idx="16">
                  <c:v>AUS</c:v>
                </c:pt>
                <c:pt idx="17">
                  <c:v>CHE</c:v>
                </c:pt>
                <c:pt idx="18">
                  <c:v>ITA</c:v>
                </c:pt>
                <c:pt idx="19">
                  <c:v>ESP</c:v>
                </c:pt>
                <c:pt idx="20">
                  <c:v>PRT</c:v>
                </c:pt>
                <c:pt idx="21">
                  <c:v>TUR</c:v>
                </c:pt>
                <c:pt idx="22">
                  <c:v>NZL</c:v>
                </c:pt>
                <c:pt idx="23">
                  <c:v>MEX</c:v>
                </c:pt>
                <c:pt idx="24">
                  <c:v>CHL</c:v>
                </c:pt>
                <c:pt idx="25">
                  <c:v>JPN</c:v>
                </c:pt>
                <c:pt idx="26">
                  <c:v>KOR</c:v>
                </c:pt>
                <c:pt idx="27">
                  <c:v>CZE</c:v>
                </c:pt>
                <c:pt idx="28">
                  <c:v>DEU</c:v>
                </c:pt>
                <c:pt idx="30">
                  <c:v>LVA</c:v>
                </c:pt>
                <c:pt idx="31">
                  <c:v>UKR</c:v>
                </c:pt>
                <c:pt idx="32">
                  <c:v>ZAF</c:v>
                </c:pt>
                <c:pt idx="33">
                  <c:v>BRA</c:v>
                </c:pt>
                <c:pt idx="34">
                  <c:v>COL</c:v>
                </c:pt>
              </c:strCache>
            </c:strRef>
          </c:cat>
          <c:val>
            <c:numRef>
              <c:f>'3.1'!$C$48:$C$82</c:f>
              <c:numCache>
                <c:formatCode>0.0</c:formatCode>
                <c:ptCount val="35"/>
                <c:pt idx="0">
                  <c:v>34.891034891034892</c:v>
                </c:pt>
                <c:pt idx="1">
                  <c:v>34.615384615384613</c:v>
                </c:pt>
                <c:pt idx="2">
                  <c:v>28.095308946372775</c:v>
                </c:pt>
                <c:pt idx="3">
                  <c:v>27.188425707294034</c:v>
                </c:pt>
                <c:pt idx="4">
                  <c:v>26.836689961061399</c:v>
                </c:pt>
                <c:pt idx="5">
                  <c:v>26.090455496539516</c:v>
                </c:pt>
                <c:pt idx="6">
                  <c:v>26.067615658362985</c:v>
                </c:pt>
                <c:pt idx="7">
                  <c:v>25.236058118472272</c:v>
                </c:pt>
                <c:pt idx="8">
                  <c:v>24.69240837696335</c:v>
                </c:pt>
                <c:pt idx="9">
                  <c:v>23.492718553688576</c:v>
                </c:pt>
                <c:pt idx="10">
                  <c:v>22.943722943722943</c:v>
                </c:pt>
                <c:pt idx="11">
                  <c:v>22.617384197621998</c:v>
                </c:pt>
                <c:pt idx="12">
                  <c:v>21.457740105511778</c:v>
                </c:pt>
                <c:pt idx="13">
                  <c:v>21.280398194441261</c:v>
                </c:pt>
                <c:pt idx="14">
                  <c:v>20.426705468327018</c:v>
                </c:pt>
                <c:pt idx="15">
                  <c:v>19.843965299745765</c:v>
                </c:pt>
                <c:pt idx="16">
                  <c:v>18.396455254050906</c:v>
                </c:pt>
                <c:pt idx="17">
                  <c:v>18.046494944739617</c:v>
                </c:pt>
                <c:pt idx="18">
                  <c:v>17.321113943105427</c:v>
                </c:pt>
                <c:pt idx="19">
                  <c:v>17.138689538479493</c:v>
                </c:pt>
                <c:pt idx="20">
                  <c:v>16.399999999999999</c:v>
                </c:pt>
                <c:pt idx="21">
                  <c:v>12.859863149552062</c:v>
                </c:pt>
                <c:pt idx="22">
                  <c:v>12.390538954590593</c:v>
                </c:pt>
                <c:pt idx="23">
                  <c:v>11.780595067285503</c:v>
                </c:pt>
                <c:pt idx="24">
                  <c:v>10.709767206477732</c:v>
                </c:pt>
                <c:pt idx="25">
                  <c:v>7.9385200443669781</c:v>
                </c:pt>
                <c:pt idx="26">
                  <c:v>7.6</c:v>
                </c:pt>
                <c:pt idx="30">
                  <c:v>31.200357981877165</c:v>
                </c:pt>
                <c:pt idx="31">
                  <c:v>21.724647863105094</c:v>
                </c:pt>
                <c:pt idx="32">
                  <c:v>17.38308578193951</c:v>
                </c:pt>
                <c:pt idx="33">
                  <c:v>12.105599662319445</c:v>
                </c:pt>
                <c:pt idx="34">
                  <c:v>4.0507026729126485</c:v>
                </c:pt>
              </c:numCache>
            </c:numRef>
          </c:val>
        </c:ser>
        <c:dLbls>
          <c:showLegendKey val="0"/>
          <c:showVal val="0"/>
          <c:showCatName val="0"/>
          <c:showSerName val="0"/>
          <c:showPercent val="0"/>
          <c:showBubbleSize val="0"/>
        </c:dLbls>
        <c:gapWidth val="150"/>
        <c:axId val="-1385992848"/>
        <c:axId val="-1385984688"/>
      </c:barChart>
      <c:lineChart>
        <c:grouping val="standard"/>
        <c:varyColors val="0"/>
        <c:ser>
          <c:idx val="0"/>
          <c:order val="0"/>
          <c:tx>
            <c:strRef>
              <c:f>'3.1'!$B$47</c:f>
              <c:strCache>
                <c:ptCount val="1"/>
                <c:pt idx="0">
                  <c:v>2009</c:v>
                </c:pt>
              </c:strCache>
            </c:strRef>
          </c:tx>
          <c:spPr>
            <a:ln w="28575">
              <a:noFill/>
            </a:ln>
          </c:spPr>
          <c:marker>
            <c:symbol val="diamond"/>
            <c:size val="8"/>
            <c:spPr>
              <a:solidFill>
                <a:schemeClr val="tx1"/>
              </a:solidFill>
            </c:spPr>
          </c:marker>
          <c:cat>
            <c:strRef>
              <c:f>'3.1'!$A$48:$A$82</c:f>
              <c:strCache>
                <c:ptCount val="35"/>
                <c:pt idx="0">
                  <c:v>DNK</c:v>
                </c:pt>
                <c:pt idx="1">
                  <c:v>NOR</c:v>
                </c:pt>
                <c:pt idx="2">
                  <c:v>SWE</c:v>
                </c:pt>
                <c:pt idx="3">
                  <c:v>SVK</c:v>
                </c:pt>
                <c:pt idx="4">
                  <c:v>HUN</c:v>
                </c:pt>
                <c:pt idx="5">
                  <c:v>EST</c:v>
                </c:pt>
                <c:pt idx="6">
                  <c:v>LUX</c:v>
                </c:pt>
                <c:pt idx="7">
                  <c:v>POL</c:v>
                </c:pt>
                <c:pt idx="8">
                  <c:v>IRL</c:v>
                </c:pt>
                <c:pt idx="9">
                  <c:v>GBR</c:v>
                </c:pt>
                <c:pt idx="10">
                  <c:v>SVN</c:v>
                </c:pt>
                <c:pt idx="11">
                  <c:v>GRC</c:v>
                </c:pt>
                <c:pt idx="12">
                  <c:v>BEL</c:v>
                </c:pt>
                <c:pt idx="13">
                  <c:v>OECD</c:v>
                </c:pt>
                <c:pt idx="14">
                  <c:v>CAN</c:v>
                </c:pt>
                <c:pt idx="15">
                  <c:v>FRA</c:v>
                </c:pt>
                <c:pt idx="16">
                  <c:v>AUS</c:v>
                </c:pt>
                <c:pt idx="17">
                  <c:v>CHE</c:v>
                </c:pt>
                <c:pt idx="18">
                  <c:v>ITA</c:v>
                </c:pt>
                <c:pt idx="19">
                  <c:v>ESP</c:v>
                </c:pt>
                <c:pt idx="20">
                  <c:v>PRT</c:v>
                </c:pt>
                <c:pt idx="21">
                  <c:v>TUR</c:v>
                </c:pt>
                <c:pt idx="22">
                  <c:v>NZL</c:v>
                </c:pt>
                <c:pt idx="23">
                  <c:v>MEX</c:v>
                </c:pt>
                <c:pt idx="24">
                  <c:v>CHL</c:v>
                </c:pt>
                <c:pt idx="25">
                  <c:v>JPN</c:v>
                </c:pt>
                <c:pt idx="26">
                  <c:v>KOR</c:v>
                </c:pt>
                <c:pt idx="27">
                  <c:v>CZE</c:v>
                </c:pt>
                <c:pt idx="28">
                  <c:v>DEU</c:v>
                </c:pt>
                <c:pt idx="30">
                  <c:v>LVA</c:v>
                </c:pt>
                <c:pt idx="31">
                  <c:v>UKR</c:v>
                </c:pt>
                <c:pt idx="32">
                  <c:v>ZAF</c:v>
                </c:pt>
                <c:pt idx="33">
                  <c:v>BRA</c:v>
                </c:pt>
                <c:pt idx="34">
                  <c:v>COL</c:v>
                </c:pt>
              </c:strCache>
            </c:strRef>
          </c:cat>
          <c:val>
            <c:numRef>
              <c:f>'3.1'!$B$48:$B$82</c:f>
              <c:numCache>
                <c:formatCode>0.0</c:formatCode>
                <c:ptCount val="35"/>
                <c:pt idx="0">
                  <c:v>33.578776394152676</c:v>
                </c:pt>
                <c:pt idx="1">
                  <c:v>31.977671451355661</c:v>
                </c:pt>
                <c:pt idx="2">
                  <c:v>29.037850332273905</c:v>
                </c:pt>
                <c:pt idx="3">
                  <c:v>26.540705046918589</c:v>
                </c:pt>
                <c:pt idx="4">
                  <c:v>26.283085221713954</c:v>
                </c:pt>
                <c:pt idx="5">
                  <c:v>26.619671030547167</c:v>
                </c:pt>
                <c:pt idx="6">
                  <c:v>25.736648250460405</c:v>
                </c:pt>
                <c:pt idx="7">
                  <c:v>26.752415222994564</c:v>
                </c:pt>
                <c:pt idx="9">
                  <c:v>24.919208433563469</c:v>
                </c:pt>
                <c:pt idx="10">
                  <c:v>20.897043832823652</c:v>
                </c:pt>
                <c:pt idx="11">
                  <c:v>22.184955537412566</c:v>
                </c:pt>
                <c:pt idx="12">
                  <c:v>22.914922975999279</c:v>
                </c:pt>
                <c:pt idx="13">
                  <c:v>21.090785143111876</c:v>
                </c:pt>
                <c:pt idx="14">
                  <c:v>20.3115427850902</c:v>
                </c:pt>
                <c:pt idx="15">
                  <c:v>20.132854620089585</c:v>
                </c:pt>
                <c:pt idx="17">
                  <c:v>14.991392357169882</c:v>
                </c:pt>
                <c:pt idx="18">
                  <c:v>17.426732852282253</c:v>
                </c:pt>
                <c:pt idx="19">
                  <c:v>16.211351122405759</c:v>
                </c:pt>
                <c:pt idx="21">
                  <c:v>13.910454286882896</c:v>
                </c:pt>
                <c:pt idx="22">
                  <c:v>12.899648863426352</c:v>
                </c:pt>
                <c:pt idx="23">
                  <c:v>12.533170411186296</c:v>
                </c:pt>
                <c:pt idx="24">
                  <c:v>10.043212635970795</c:v>
                </c:pt>
                <c:pt idx="25">
                  <c:v>7.9274116523400187</c:v>
                </c:pt>
                <c:pt idx="27">
                  <c:v>34.01787487586892</c:v>
                </c:pt>
                <c:pt idx="28">
                  <c:v>15.398571915021927</c:v>
                </c:pt>
                <c:pt idx="31">
                  <c:v>22.377733204566276</c:v>
                </c:pt>
                <c:pt idx="32">
                  <c:v>15.429208472686733</c:v>
                </c:pt>
                <c:pt idx="34">
                  <c:v>4.5568012850429254</c:v>
                </c:pt>
              </c:numCache>
            </c:numRef>
          </c:val>
          <c:smooth val="0"/>
        </c:ser>
        <c:dLbls>
          <c:showLegendKey val="0"/>
          <c:showVal val="0"/>
          <c:showCatName val="0"/>
          <c:showSerName val="0"/>
          <c:showPercent val="0"/>
          <c:showBubbleSize val="0"/>
        </c:dLbls>
        <c:marker val="1"/>
        <c:smooth val="0"/>
        <c:axId val="-1385992848"/>
        <c:axId val="-1385984688"/>
      </c:lineChart>
      <c:catAx>
        <c:axId val="-1385992848"/>
        <c:scaling>
          <c:orientation val="minMax"/>
        </c:scaling>
        <c:delete val="0"/>
        <c:axPos val="b"/>
        <c:numFmt formatCode="General" sourceLinked="1"/>
        <c:majorTickMark val="none"/>
        <c:minorTickMark val="none"/>
        <c:tickLblPos val="nextTo"/>
        <c:txPr>
          <a:bodyPr rot="-2640000" vert="horz"/>
          <a:lstStyle/>
          <a:p>
            <a:pPr>
              <a:defRPr sz="900" b="0" i="0" u="none" strike="noStrike" baseline="0">
                <a:solidFill>
                  <a:srgbClr val="000000"/>
                </a:solidFill>
                <a:latin typeface="Calibri"/>
                <a:ea typeface="Calibri"/>
                <a:cs typeface="Calibri"/>
              </a:defRPr>
            </a:pPr>
            <a:endParaRPr lang="th-TH"/>
          </a:p>
        </c:txPr>
        <c:crossAx val="-1385984688"/>
        <c:crosses val="autoZero"/>
        <c:auto val="1"/>
        <c:lblAlgn val="ctr"/>
        <c:lblOffset val="100"/>
        <c:noMultiLvlLbl val="0"/>
      </c:catAx>
      <c:valAx>
        <c:axId val="-1385984688"/>
        <c:scaling>
          <c:orientation val="minMax"/>
        </c:scaling>
        <c:delete val="0"/>
        <c:axPos val="l"/>
        <c:majorGridlines>
          <c:spPr>
            <a:ln>
              <a:solidFill>
                <a:schemeClr val="accent1">
                  <a:alpha val="28000"/>
                </a:schemeClr>
              </a:solidFill>
            </a:ln>
          </c:spPr>
        </c:majorGridlines>
        <c:numFmt formatCode="#,##0" sourceLinked="0"/>
        <c:majorTickMark val="none"/>
        <c:minorTickMark val="none"/>
        <c:tickLblPos val="nextTo"/>
        <c:spPr>
          <a:ln>
            <a:solidFill>
              <a:schemeClr val="accent1"/>
            </a:solidFill>
          </a:ln>
        </c:spPr>
        <c:txPr>
          <a:bodyPr rot="0" vert="horz"/>
          <a:lstStyle/>
          <a:p>
            <a:pPr>
              <a:defRPr sz="800" b="0" i="0" u="none" strike="noStrike" baseline="0">
                <a:solidFill>
                  <a:srgbClr val="000000"/>
                </a:solidFill>
                <a:latin typeface="Calibri"/>
                <a:ea typeface="Calibri"/>
                <a:cs typeface="Calibri"/>
              </a:defRPr>
            </a:pPr>
            <a:endParaRPr lang="th-TH"/>
          </a:p>
        </c:txPr>
        <c:crossAx val="-1385992848"/>
        <c:crosses val="autoZero"/>
        <c:crossBetween val="between"/>
      </c:valAx>
      <c:spPr>
        <a:ln>
          <a:solidFill>
            <a:schemeClr val="bg1">
              <a:lumMod val="75000"/>
              <a:alpha val="28000"/>
            </a:schemeClr>
          </a:solidFill>
        </a:ln>
      </c:spPr>
    </c:plotArea>
    <c:legend>
      <c:legendPos val="t"/>
      <c:layout>
        <c:manualLayout>
          <c:xMode val="edge"/>
          <c:yMode val="edge"/>
          <c:x val="4.1496575270226696E-2"/>
          <c:y val="1.8518518518518517E-2"/>
          <c:w val="0.90629119695284932"/>
          <c:h val="5.5811461067366577E-2"/>
        </c:manualLayout>
      </c:layout>
      <c:overlay val="0"/>
      <c:txPr>
        <a:bodyPr/>
        <a:lstStyle/>
        <a:p>
          <a:pPr>
            <a:defRPr sz="1000" b="0" i="0" u="none" strike="noStrike" baseline="0">
              <a:solidFill>
                <a:srgbClr val="000000"/>
              </a:solidFill>
              <a:latin typeface="Calibri"/>
              <a:ea typeface="Calibri"/>
              <a:cs typeface="Calibri"/>
            </a:defRPr>
          </a:pPr>
          <a:endParaRPr lang="th-TH"/>
        </a:p>
      </c:txPr>
    </c:legend>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th-TH"/>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807762971943913E-2"/>
          <c:y val="0.13182114265573938"/>
          <c:w val="0.91073409009405593"/>
          <c:h val="0.65782854500822185"/>
        </c:manualLayout>
      </c:layout>
      <c:barChart>
        <c:barDir val="col"/>
        <c:grouping val="clustered"/>
        <c:varyColors val="0"/>
        <c:ser>
          <c:idx val="0"/>
          <c:order val="0"/>
          <c:tx>
            <c:strRef>
              <c:f>'[422011011P1G083.xls]32.1'!$B$5</c:f>
              <c:strCache>
                <c:ptCount val="1"/>
                <c:pt idx="0">
                  <c:v>Composite index</c:v>
                </c:pt>
              </c:strCache>
            </c:strRef>
          </c:tx>
          <c:invertIfNegative val="0"/>
          <c:cat>
            <c:strRef>
              <c:f>'[422011011P1G083.xls]32.1'!$A$6:$A$39</c:f>
              <c:strCache>
                <c:ptCount val="34"/>
                <c:pt idx="0">
                  <c:v>Portugal</c:v>
                </c:pt>
                <c:pt idx="1">
                  <c:v>Denmark</c:v>
                </c:pt>
                <c:pt idx="2">
                  <c:v>United Kingdom</c:v>
                </c:pt>
                <c:pt idx="3">
                  <c:v>Japan</c:v>
                </c:pt>
                <c:pt idx="4">
                  <c:v>Australia</c:v>
                </c:pt>
                <c:pt idx="5">
                  <c:v>Israel</c:v>
                </c:pt>
                <c:pt idx="6">
                  <c:v>France</c:v>
                </c:pt>
                <c:pt idx="7">
                  <c:v>Turkey</c:v>
                </c:pt>
                <c:pt idx="8">
                  <c:v>Hungary</c:v>
                </c:pt>
                <c:pt idx="9">
                  <c:v>Korea</c:v>
                </c:pt>
                <c:pt idx="10">
                  <c:v>Sweden</c:v>
                </c:pt>
                <c:pt idx="11">
                  <c:v>Ireland</c:v>
                </c:pt>
                <c:pt idx="12">
                  <c:v>Slovenia</c:v>
                </c:pt>
                <c:pt idx="13">
                  <c:v>Canada</c:v>
                </c:pt>
                <c:pt idx="14">
                  <c:v>Italia</c:v>
                </c:pt>
                <c:pt idx="15">
                  <c:v>Germany</c:v>
                </c:pt>
                <c:pt idx="16">
                  <c:v>United States</c:v>
                </c:pt>
                <c:pt idx="17">
                  <c:v>Mexico</c:v>
                </c:pt>
                <c:pt idx="18">
                  <c:v>Estonia</c:v>
                </c:pt>
                <c:pt idx="19">
                  <c:v>Belgium</c:v>
                </c:pt>
                <c:pt idx="20">
                  <c:v>Switzerland</c:v>
                </c:pt>
                <c:pt idx="21">
                  <c:v>Chile</c:v>
                </c:pt>
                <c:pt idx="22">
                  <c:v>Netherlands</c:v>
                </c:pt>
                <c:pt idx="23">
                  <c:v>Norway</c:v>
                </c:pt>
                <c:pt idx="24">
                  <c:v>Czech Republic</c:v>
                </c:pt>
                <c:pt idx="25">
                  <c:v>Iceland</c:v>
                </c:pt>
                <c:pt idx="26">
                  <c:v>Spain</c:v>
                </c:pt>
                <c:pt idx="27">
                  <c:v>Poland</c:v>
                </c:pt>
                <c:pt idx="28">
                  <c:v>Austria</c:v>
                </c:pt>
                <c:pt idx="29">
                  <c:v>Finland</c:v>
                </c:pt>
                <c:pt idx="30">
                  <c:v>Greece</c:v>
                </c:pt>
                <c:pt idx="32">
                  <c:v>Brazil</c:v>
                </c:pt>
                <c:pt idx="33">
                  <c:v>Ukraine</c:v>
                </c:pt>
              </c:strCache>
            </c:strRef>
          </c:cat>
          <c:val>
            <c:numRef>
              <c:f>'[422011011P1G083.xls]32.1'!$B$6:$B$39</c:f>
              <c:numCache>
                <c:formatCode>0.00</c:formatCode>
                <c:ptCount val="34"/>
                <c:pt idx="0">
                  <c:v>0.86999999999999988</c:v>
                </c:pt>
                <c:pt idx="1">
                  <c:v>0.79615384615384621</c:v>
                </c:pt>
                <c:pt idx="2">
                  <c:v>0.79</c:v>
                </c:pt>
                <c:pt idx="3">
                  <c:v>0.78781250000000003</c:v>
                </c:pt>
                <c:pt idx="4">
                  <c:v>0.78</c:v>
                </c:pt>
                <c:pt idx="5">
                  <c:v>0.77500000000000002</c:v>
                </c:pt>
                <c:pt idx="6">
                  <c:v>0.75</c:v>
                </c:pt>
                <c:pt idx="7">
                  <c:v>0.74137931034482762</c:v>
                </c:pt>
                <c:pt idx="8">
                  <c:v>0.74</c:v>
                </c:pt>
                <c:pt idx="9">
                  <c:v>0.72500000000000009</c:v>
                </c:pt>
                <c:pt idx="10">
                  <c:v>0.72115384615384615</c:v>
                </c:pt>
                <c:pt idx="11">
                  <c:v>0.71500000000000008</c:v>
                </c:pt>
                <c:pt idx="12">
                  <c:v>0.71000000000000008</c:v>
                </c:pt>
                <c:pt idx="13">
                  <c:v>0.68499999999999994</c:v>
                </c:pt>
                <c:pt idx="14">
                  <c:v>0.67637931034482757</c:v>
                </c:pt>
                <c:pt idx="15">
                  <c:v>0.67</c:v>
                </c:pt>
                <c:pt idx="16">
                  <c:v>0.65</c:v>
                </c:pt>
                <c:pt idx="17">
                  <c:v>0.6461538461538463</c:v>
                </c:pt>
                <c:pt idx="18">
                  <c:v>0.64500000000000002</c:v>
                </c:pt>
                <c:pt idx="19">
                  <c:v>0.59000000000000008</c:v>
                </c:pt>
                <c:pt idx="20">
                  <c:v>0.59000000000000008</c:v>
                </c:pt>
                <c:pt idx="21">
                  <c:v>0.59000000000000008</c:v>
                </c:pt>
                <c:pt idx="22">
                  <c:v>0.58615384615384625</c:v>
                </c:pt>
                <c:pt idx="23">
                  <c:v>0.57115384615384612</c:v>
                </c:pt>
                <c:pt idx="24">
                  <c:v>0.55000000000000004</c:v>
                </c:pt>
                <c:pt idx="25">
                  <c:v>0.54</c:v>
                </c:pt>
                <c:pt idx="26">
                  <c:v>0.53753315649867373</c:v>
                </c:pt>
                <c:pt idx="27">
                  <c:v>0.52500000000000002</c:v>
                </c:pt>
                <c:pt idx="28">
                  <c:v>0.48999999999999994</c:v>
                </c:pt>
                <c:pt idx="29">
                  <c:v>0.48499999999999999</c:v>
                </c:pt>
                <c:pt idx="30">
                  <c:v>0.43499999999999994</c:v>
                </c:pt>
                <c:pt idx="32">
                  <c:v>0.40753315649867378</c:v>
                </c:pt>
                <c:pt idx="33">
                  <c:v>0.46499999999999997</c:v>
                </c:pt>
              </c:numCache>
            </c:numRef>
          </c:val>
        </c:ser>
        <c:dLbls>
          <c:showLegendKey val="0"/>
          <c:showVal val="0"/>
          <c:showCatName val="0"/>
          <c:showSerName val="0"/>
          <c:showPercent val="0"/>
          <c:showBubbleSize val="0"/>
        </c:dLbls>
        <c:gapWidth val="150"/>
        <c:axId val="-1385992304"/>
        <c:axId val="-1385995024"/>
      </c:barChart>
      <c:lineChart>
        <c:grouping val="standard"/>
        <c:varyColors val="0"/>
        <c:ser>
          <c:idx val="1"/>
          <c:order val="1"/>
          <c:tx>
            <c:strRef>
              <c:f>'[422011011P1G083.xls]32.1'!$C$5</c:f>
              <c:strCache>
                <c:ptCount val="1"/>
                <c:pt idx="0">
                  <c:v>OECD31 average</c:v>
                </c:pt>
              </c:strCache>
            </c:strRef>
          </c:tx>
          <c:spPr>
            <a:ln w="19050"/>
          </c:spPr>
          <c:marker>
            <c:symbol val="none"/>
          </c:marker>
          <c:cat>
            <c:strRef>
              <c:f>'[422011011P1G083.xls]32.1'!$A$6:$A$39</c:f>
              <c:strCache>
                <c:ptCount val="34"/>
                <c:pt idx="0">
                  <c:v>Portugal</c:v>
                </c:pt>
                <c:pt idx="1">
                  <c:v>Denmark</c:v>
                </c:pt>
                <c:pt idx="2">
                  <c:v>United Kingdom</c:v>
                </c:pt>
                <c:pt idx="3">
                  <c:v>Japan</c:v>
                </c:pt>
                <c:pt idx="4">
                  <c:v>Australia</c:v>
                </c:pt>
                <c:pt idx="5">
                  <c:v>Israel</c:v>
                </c:pt>
                <c:pt idx="6">
                  <c:v>France</c:v>
                </c:pt>
                <c:pt idx="7">
                  <c:v>Turkey</c:v>
                </c:pt>
                <c:pt idx="8">
                  <c:v>Hungary</c:v>
                </c:pt>
                <c:pt idx="9">
                  <c:v>Korea</c:v>
                </c:pt>
                <c:pt idx="10">
                  <c:v>Sweden</c:v>
                </c:pt>
                <c:pt idx="11">
                  <c:v>Ireland</c:v>
                </c:pt>
                <c:pt idx="12">
                  <c:v>Slovenia</c:v>
                </c:pt>
                <c:pt idx="13">
                  <c:v>Canada</c:v>
                </c:pt>
                <c:pt idx="14">
                  <c:v>Italia</c:v>
                </c:pt>
                <c:pt idx="15">
                  <c:v>Germany</c:v>
                </c:pt>
                <c:pt idx="16">
                  <c:v>United States</c:v>
                </c:pt>
                <c:pt idx="17">
                  <c:v>Mexico</c:v>
                </c:pt>
                <c:pt idx="18">
                  <c:v>Estonia</c:v>
                </c:pt>
                <c:pt idx="19">
                  <c:v>Belgium</c:v>
                </c:pt>
                <c:pt idx="20">
                  <c:v>Switzerland</c:v>
                </c:pt>
                <c:pt idx="21">
                  <c:v>Chile</c:v>
                </c:pt>
                <c:pt idx="22">
                  <c:v>Netherlands</c:v>
                </c:pt>
                <c:pt idx="23">
                  <c:v>Norway</c:v>
                </c:pt>
                <c:pt idx="24">
                  <c:v>Czech Republic</c:v>
                </c:pt>
                <c:pt idx="25">
                  <c:v>Iceland</c:v>
                </c:pt>
                <c:pt idx="26">
                  <c:v>Spain</c:v>
                </c:pt>
                <c:pt idx="27">
                  <c:v>Poland</c:v>
                </c:pt>
                <c:pt idx="28">
                  <c:v>Austria</c:v>
                </c:pt>
                <c:pt idx="29">
                  <c:v>Finland</c:v>
                </c:pt>
                <c:pt idx="30">
                  <c:v>Greece</c:v>
                </c:pt>
                <c:pt idx="32">
                  <c:v>Brazil</c:v>
                </c:pt>
                <c:pt idx="33">
                  <c:v>Ukraine</c:v>
                </c:pt>
              </c:strCache>
            </c:strRef>
          </c:cat>
          <c:val>
            <c:numRef>
              <c:f>'[422011011P1G083.xls]32.1'!$C$6:$C$39</c:f>
              <c:numCache>
                <c:formatCode>0.00</c:formatCode>
                <c:ptCount val="34"/>
                <c:pt idx="0">
                  <c:v>0.65689914541798577</c:v>
                </c:pt>
                <c:pt idx="1">
                  <c:v>0.65689914541798577</c:v>
                </c:pt>
                <c:pt idx="2">
                  <c:v>0.65689914541798577</c:v>
                </c:pt>
                <c:pt idx="3">
                  <c:v>0.65689914541798577</c:v>
                </c:pt>
                <c:pt idx="4">
                  <c:v>0.65689914541798577</c:v>
                </c:pt>
                <c:pt idx="5">
                  <c:v>0.65689914541798577</c:v>
                </c:pt>
                <c:pt idx="6">
                  <c:v>0.65689914541798577</c:v>
                </c:pt>
                <c:pt idx="7">
                  <c:v>0.65689914541798577</c:v>
                </c:pt>
                <c:pt idx="8">
                  <c:v>0.65689914541798577</c:v>
                </c:pt>
                <c:pt idx="9">
                  <c:v>0.65689914541798577</c:v>
                </c:pt>
                <c:pt idx="10">
                  <c:v>0.65689914541798577</c:v>
                </c:pt>
                <c:pt idx="11">
                  <c:v>0.65689914541798577</c:v>
                </c:pt>
                <c:pt idx="12">
                  <c:v>0.65689914541798577</c:v>
                </c:pt>
                <c:pt idx="13">
                  <c:v>0.65689914541798577</c:v>
                </c:pt>
                <c:pt idx="14">
                  <c:v>0.65689914541798577</c:v>
                </c:pt>
                <c:pt idx="15">
                  <c:v>0.65689914541798577</c:v>
                </c:pt>
                <c:pt idx="16">
                  <c:v>0.65689914541798577</c:v>
                </c:pt>
                <c:pt idx="17">
                  <c:v>0.65689914541798577</c:v>
                </c:pt>
                <c:pt idx="18">
                  <c:v>0.65689914541798577</c:v>
                </c:pt>
                <c:pt idx="19">
                  <c:v>0.65689914541798577</c:v>
                </c:pt>
                <c:pt idx="20">
                  <c:v>0.65689914541798577</c:v>
                </c:pt>
                <c:pt idx="21">
                  <c:v>0.65689914541798577</c:v>
                </c:pt>
                <c:pt idx="22">
                  <c:v>0.65689914541798577</c:v>
                </c:pt>
                <c:pt idx="23">
                  <c:v>0.65689914541798577</c:v>
                </c:pt>
                <c:pt idx="24">
                  <c:v>0.65689914541798577</c:v>
                </c:pt>
                <c:pt idx="25">
                  <c:v>0.65689914541798577</c:v>
                </c:pt>
                <c:pt idx="26">
                  <c:v>0.65689914541798577</c:v>
                </c:pt>
                <c:pt idx="27">
                  <c:v>0.65689914541798577</c:v>
                </c:pt>
                <c:pt idx="28">
                  <c:v>0.65689914541798577</c:v>
                </c:pt>
                <c:pt idx="29">
                  <c:v>0.65689914541798577</c:v>
                </c:pt>
                <c:pt idx="30">
                  <c:v>0.65689914541798577</c:v>
                </c:pt>
                <c:pt idx="31">
                  <c:v>0.65689914541798577</c:v>
                </c:pt>
                <c:pt idx="32">
                  <c:v>0.65689914541798577</c:v>
                </c:pt>
                <c:pt idx="33">
                  <c:v>0.65689914541798577</c:v>
                </c:pt>
              </c:numCache>
            </c:numRef>
          </c:val>
          <c:smooth val="0"/>
        </c:ser>
        <c:dLbls>
          <c:showLegendKey val="0"/>
          <c:showVal val="0"/>
          <c:showCatName val="0"/>
          <c:showSerName val="0"/>
          <c:showPercent val="0"/>
          <c:showBubbleSize val="0"/>
        </c:dLbls>
        <c:marker val="1"/>
        <c:smooth val="0"/>
        <c:axId val="-1385992304"/>
        <c:axId val="-1385995024"/>
      </c:lineChart>
      <c:catAx>
        <c:axId val="-1385992304"/>
        <c:scaling>
          <c:orientation val="minMax"/>
        </c:scaling>
        <c:delete val="0"/>
        <c:axPos val="b"/>
        <c:numFmt formatCode="General" sourceLinked="1"/>
        <c:majorTickMark val="out"/>
        <c:minorTickMark val="none"/>
        <c:tickLblPos val="nextTo"/>
        <c:txPr>
          <a:bodyPr rot="-2700000" vert="horz"/>
          <a:lstStyle/>
          <a:p>
            <a:pPr>
              <a:defRPr sz="1000" b="0" i="0" u="none" strike="noStrike" baseline="0">
                <a:solidFill>
                  <a:srgbClr val="000000"/>
                </a:solidFill>
                <a:latin typeface="Calibri"/>
                <a:ea typeface="Calibri"/>
                <a:cs typeface="Calibri"/>
              </a:defRPr>
            </a:pPr>
            <a:endParaRPr lang="th-TH"/>
          </a:p>
        </c:txPr>
        <c:crossAx val="-1385995024"/>
        <c:crosses val="autoZero"/>
        <c:auto val="1"/>
        <c:lblAlgn val="ctr"/>
        <c:lblOffset val="100"/>
        <c:noMultiLvlLbl val="0"/>
      </c:catAx>
      <c:valAx>
        <c:axId val="-1385995024"/>
        <c:scaling>
          <c:orientation val="minMax"/>
          <c:max val="1"/>
        </c:scaling>
        <c:delete val="0"/>
        <c:axPos val="l"/>
        <c:majorGridlines/>
        <c:numFmt formatCode="General"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th-TH"/>
          </a:p>
        </c:txPr>
        <c:crossAx val="-1385992304"/>
        <c:crosses val="autoZero"/>
        <c:crossBetween val="between"/>
      </c:valAx>
      <c:spPr>
        <a:ln>
          <a:solidFill>
            <a:schemeClr val="bg1">
              <a:lumMod val="50000"/>
            </a:schemeClr>
          </a:solidFill>
        </a:ln>
      </c:spPr>
    </c:plotArea>
    <c:legend>
      <c:legendPos val="t"/>
      <c:layout>
        <c:manualLayout>
          <c:xMode val="edge"/>
          <c:yMode val="edge"/>
          <c:x val="0.29242165242165241"/>
          <c:y val="3.9408866995073892E-2"/>
          <c:w val="0.37452610090405369"/>
          <c:h val="5.6215300673622702E-2"/>
        </c:manualLayout>
      </c:layout>
      <c:overlay val="0"/>
      <c:txPr>
        <a:bodyPr/>
        <a:lstStyle/>
        <a:p>
          <a:pPr>
            <a:defRPr sz="920" b="0" i="0" u="none" strike="noStrike" baseline="0">
              <a:solidFill>
                <a:srgbClr val="000000"/>
              </a:solidFill>
              <a:latin typeface="Calibri"/>
              <a:ea typeface="Calibri"/>
              <a:cs typeface="Calibri"/>
            </a:defRPr>
          </a:pPr>
          <a:endParaRPr lang="th-TH"/>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th-TH"/>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4.592495562176057E-2"/>
          <c:y val="2.2029871768286892E-2"/>
          <c:w val="0.93708391029605564"/>
          <c:h val="0.71647595346168214"/>
        </c:manualLayout>
      </c:layout>
      <c:barChart>
        <c:barDir val="col"/>
        <c:grouping val="stacked"/>
        <c:varyColors val="0"/>
        <c:ser>
          <c:idx val="0"/>
          <c:order val="0"/>
          <c:tx>
            <c:strRef>
              <c:f>'28.04'!$V$109:$V$110</c:f>
              <c:strCache>
                <c:ptCount val="1"/>
                <c:pt idx="0">
                  <c:v>Data availability</c:v>
                </c:pt>
              </c:strCache>
            </c:strRef>
          </c:tx>
          <c:invertIfNegative val="0"/>
          <c:cat>
            <c:strRef>
              <c:f>'28.04'!$U$111:$U$142</c:f>
              <c:strCache>
                <c:ptCount val="32"/>
                <c:pt idx="0">
                  <c:v>Korea</c:v>
                </c:pt>
                <c:pt idx="1">
                  <c:v>France</c:v>
                </c:pt>
                <c:pt idx="2">
                  <c:v>United Kingdom</c:v>
                </c:pt>
                <c:pt idx="3">
                  <c:v>Australia</c:v>
                </c:pt>
                <c:pt idx="4">
                  <c:v>Canada</c:v>
                </c:pt>
                <c:pt idx="5">
                  <c:v>Spain</c:v>
                </c:pt>
                <c:pt idx="6">
                  <c:v>Portugal</c:v>
                </c:pt>
                <c:pt idx="7">
                  <c:v>Norway</c:v>
                </c:pt>
                <c:pt idx="8">
                  <c:v>United States</c:v>
                </c:pt>
                <c:pt idx="9">
                  <c:v>Mexico</c:v>
                </c:pt>
                <c:pt idx="10">
                  <c:v>Finland</c:v>
                </c:pt>
                <c:pt idx="11">
                  <c:v>Greece</c:v>
                </c:pt>
                <c:pt idx="12">
                  <c:v>Austria</c:v>
                </c:pt>
                <c:pt idx="13">
                  <c:v>Japan</c:v>
                </c:pt>
                <c:pt idx="14">
                  <c:v>New Zealand</c:v>
                </c:pt>
                <c:pt idx="15">
                  <c:v>OECD</c:v>
                </c:pt>
                <c:pt idx="16">
                  <c:v>Germany</c:v>
                </c:pt>
                <c:pt idx="17">
                  <c:v>Belgium</c:v>
                </c:pt>
                <c:pt idx="18">
                  <c:v>Chile</c:v>
                </c:pt>
                <c:pt idx="19">
                  <c:v>Denmark</c:v>
                </c:pt>
                <c:pt idx="20">
                  <c:v>Slovenia</c:v>
                </c:pt>
                <c:pt idx="21">
                  <c:v>Switzerland</c:v>
                </c:pt>
                <c:pt idx="22">
                  <c:v>Ireland</c:v>
                </c:pt>
                <c:pt idx="23">
                  <c:v>Italy</c:v>
                </c:pt>
                <c:pt idx="24">
                  <c:v>Estonia</c:v>
                </c:pt>
                <c:pt idx="25">
                  <c:v>Netherlands</c:v>
                </c:pt>
                <c:pt idx="26">
                  <c:v>Slovak Republic</c:v>
                </c:pt>
                <c:pt idx="27">
                  <c:v>Sweden</c:v>
                </c:pt>
                <c:pt idx="28">
                  <c:v>Poland</c:v>
                </c:pt>
                <c:pt idx="29">
                  <c:v>Turkey</c:v>
                </c:pt>
                <c:pt idx="31">
                  <c:v>Colombia</c:v>
                </c:pt>
              </c:strCache>
            </c:strRef>
          </c:cat>
          <c:val>
            <c:numRef>
              <c:f>'28.04'!$V$111:$V$142</c:f>
              <c:numCache>
                <c:formatCode>General</c:formatCode>
                <c:ptCount val="32"/>
                <c:pt idx="0">
                  <c:v>0.33333333333333331</c:v>
                </c:pt>
                <c:pt idx="1">
                  <c:v>0.33333333333333331</c:v>
                </c:pt>
                <c:pt idx="2">
                  <c:v>0.26666666666666666</c:v>
                </c:pt>
                <c:pt idx="3">
                  <c:v>0.26666666666666666</c:v>
                </c:pt>
                <c:pt idx="4">
                  <c:v>0.26666666666666666</c:v>
                </c:pt>
                <c:pt idx="5">
                  <c:v>0.26666666666666666</c:v>
                </c:pt>
                <c:pt idx="6">
                  <c:v>0.33333333333333331</c:v>
                </c:pt>
                <c:pt idx="7">
                  <c:v>0.26666666666666666</c:v>
                </c:pt>
                <c:pt idx="8">
                  <c:v>0.26666666666666666</c:v>
                </c:pt>
                <c:pt idx="9">
                  <c:v>6.6666666666666666E-2</c:v>
                </c:pt>
                <c:pt idx="10">
                  <c:v>0.26666666666666666</c:v>
                </c:pt>
                <c:pt idx="11">
                  <c:v>0.33333333333333331</c:v>
                </c:pt>
                <c:pt idx="12">
                  <c:v>0.26666666666666666</c:v>
                </c:pt>
                <c:pt idx="13">
                  <c:v>0.26666666666666666</c:v>
                </c:pt>
                <c:pt idx="14">
                  <c:v>0.33333333333333331</c:v>
                </c:pt>
                <c:pt idx="15">
                  <c:v>0.20714285714285718</c:v>
                </c:pt>
                <c:pt idx="16">
                  <c:v>0.33333333333333331</c:v>
                </c:pt>
                <c:pt idx="17">
                  <c:v>0.26666666666666666</c:v>
                </c:pt>
                <c:pt idx="18">
                  <c:v>0.13333333333333333</c:v>
                </c:pt>
                <c:pt idx="19">
                  <c:v>0.19999999999999998</c:v>
                </c:pt>
                <c:pt idx="20">
                  <c:v>0.19999999999999998</c:v>
                </c:pt>
                <c:pt idx="21">
                  <c:v>0.13333333333333333</c:v>
                </c:pt>
                <c:pt idx="22">
                  <c:v>0.13333333333333333</c:v>
                </c:pt>
                <c:pt idx="23">
                  <c:v>6.6666666666666666E-2</c:v>
                </c:pt>
                <c:pt idx="24">
                  <c:v>6.6666666666666666E-2</c:v>
                </c:pt>
                <c:pt idx="25">
                  <c:v>0.13333333333333333</c:v>
                </c:pt>
                <c:pt idx="26">
                  <c:v>0</c:v>
                </c:pt>
                <c:pt idx="27">
                  <c:v>0</c:v>
                </c:pt>
                <c:pt idx="28">
                  <c:v>0</c:v>
                </c:pt>
                <c:pt idx="29">
                  <c:v>0</c:v>
                </c:pt>
                <c:pt idx="31">
                  <c:v>0.19999999999999998</c:v>
                </c:pt>
              </c:numCache>
            </c:numRef>
          </c:val>
        </c:ser>
        <c:ser>
          <c:idx val="1"/>
          <c:order val="1"/>
          <c:tx>
            <c:strRef>
              <c:f>'28.04'!$W$109:$W$110</c:f>
              <c:strCache>
                <c:ptCount val="1"/>
                <c:pt idx="0">
                  <c:v>Data accessibility</c:v>
                </c:pt>
              </c:strCache>
            </c:strRef>
          </c:tx>
          <c:invertIfNegative val="0"/>
          <c:cat>
            <c:strRef>
              <c:f>'28.04'!$U$111:$U$142</c:f>
              <c:strCache>
                <c:ptCount val="32"/>
                <c:pt idx="0">
                  <c:v>Korea</c:v>
                </c:pt>
                <c:pt idx="1">
                  <c:v>France</c:v>
                </c:pt>
                <c:pt idx="2">
                  <c:v>United Kingdom</c:v>
                </c:pt>
                <c:pt idx="3">
                  <c:v>Australia</c:v>
                </c:pt>
                <c:pt idx="4">
                  <c:v>Canada</c:v>
                </c:pt>
                <c:pt idx="5">
                  <c:v>Spain</c:v>
                </c:pt>
                <c:pt idx="6">
                  <c:v>Portugal</c:v>
                </c:pt>
                <c:pt idx="7">
                  <c:v>Norway</c:v>
                </c:pt>
                <c:pt idx="8">
                  <c:v>United States</c:v>
                </c:pt>
                <c:pt idx="9">
                  <c:v>Mexico</c:v>
                </c:pt>
                <c:pt idx="10">
                  <c:v>Finland</c:v>
                </c:pt>
                <c:pt idx="11">
                  <c:v>Greece</c:v>
                </c:pt>
                <c:pt idx="12">
                  <c:v>Austria</c:v>
                </c:pt>
                <c:pt idx="13">
                  <c:v>Japan</c:v>
                </c:pt>
                <c:pt idx="14">
                  <c:v>New Zealand</c:v>
                </c:pt>
                <c:pt idx="15">
                  <c:v>OECD</c:v>
                </c:pt>
                <c:pt idx="16">
                  <c:v>Germany</c:v>
                </c:pt>
                <c:pt idx="17">
                  <c:v>Belgium</c:v>
                </c:pt>
                <c:pt idx="18">
                  <c:v>Chile</c:v>
                </c:pt>
                <c:pt idx="19">
                  <c:v>Denmark</c:v>
                </c:pt>
                <c:pt idx="20">
                  <c:v>Slovenia</c:v>
                </c:pt>
                <c:pt idx="21">
                  <c:v>Switzerland</c:v>
                </c:pt>
                <c:pt idx="22">
                  <c:v>Ireland</c:v>
                </c:pt>
                <c:pt idx="23">
                  <c:v>Italy</c:v>
                </c:pt>
                <c:pt idx="24">
                  <c:v>Estonia</c:v>
                </c:pt>
                <c:pt idx="25">
                  <c:v>Netherlands</c:v>
                </c:pt>
                <c:pt idx="26">
                  <c:v>Slovak Republic</c:v>
                </c:pt>
                <c:pt idx="27">
                  <c:v>Sweden</c:v>
                </c:pt>
                <c:pt idx="28">
                  <c:v>Poland</c:v>
                </c:pt>
                <c:pt idx="29">
                  <c:v>Turkey</c:v>
                </c:pt>
                <c:pt idx="31">
                  <c:v>Colombia</c:v>
                </c:pt>
              </c:strCache>
            </c:strRef>
          </c:cat>
          <c:val>
            <c:numRef>
              <c:f>'28.04'!$W$111:$W$142</c:f>
              <c:numCache>
                <c:formatCode>General</c:formatCode>
                <c:ptCount val="32"/>
                <c:pt idx="0">
                  <c:v>0.33333333333333331</c:v>
                </c:pt>
                <c:pt idx="1">
                  <c:v>0.33333333333333331</c:v>
                </c:pt>
                <c:pt idx="2">
                  <c:v>0.33333333333333331</c:v>
                </c:pt>
                <c:pt idx="3">
                  <c:v>0.33333333333333331</c:v>
                </c:pt>
                <c:pt idx="4">
                  <c:v>0.27777777777777779</c:v>
                </c:pt>
                <c:pt idx="5">
                  <c:v>0.27777777777777779</c:v>
                </c:pt>
                <c:pt idx="6">
                  <c:v>0.27777777777777779</c:v>
                </c:pt>
                <c:pt idx="7">
                  <c:v>0.16666666666666666</c:v>
                </c:pt>
                <c:pt idx="8">
                  <c:v>0.22222222222222221</c:v>
                </c:pt>
                <c:pt idx="9">
                  <c:v>0.27777777777777779</c:v>
                </c:pt>
                <c:pt idx="10">
                  <c:v>0.16666666666666666</c:v>
                </c:pt>
                <c:pt idx="11">
                  <c:v>2.7777777777777776E-2</c:v>
                </c:pt>
                <c:pt idx="12">
                  <c:v>0.16666666666666666</c:v>
                </c:pt>
                <c:pt idx="13">
                  <c:v>0.16666666666666666</c:v>
                </c:pt>
                <c:pt idx="14">
                  <c:v>0.1111111111111111</c:v>
                </c:pt>
                <c:pt idx="15">
                  <c:v>0.19642857142857142</c:v>
                </c:pt>
                <c:pt idx="16">
                  <c:v>0.1111111111111111</c:v>
                </c:pt>
                <c:pt idx="17">
                  <c:v>0.1111111111111111</c:v>
                </c:pt>
                <c:pt idx="18">
                  <c:v>0.27777777777777779</c:v>
                </c:pt>
                <c:pt idx="19">
                  <c:v>0.22222222222222221</c:v>
                </c:pt>
                <c:pt idx="20">
                  <c:v>0.22222222222222221</c:v>
                </c:pt>
                <c:pt idx="21">
                  <c:v>0.22222222222222221</c:v>
                </c:pt>
                <c:pt idx="22">
                  <c:v>0.1111111111111111</c:v>
                </c:pt>
                <c:pt idx="23">
                  <c:v>0.1111111111111111</c:v>
                </c:pt>
                <c:pt idx="24">
                  <c:v>0.16666666666666666</c:v>
                </c:pt>
                <c:pt idx="25">
                  <c:v>0.1111111111111111</c:v>
                </c:pt>
                <c:pt idx="26">
                  <c:v>0.22222222222222221</c:v>
                </c:pt>
                <c:pt idx="27">
                  <c:v>5.5555555555555552E-2</c:v>
                </c:pt>
                <c:pt idx="28">
                  <c:v>8.3333333333333329E-2</c:v>
                </c:pt>
                <c:pt idx="29">
                  <c:v>0</c:v>
                </c:pt>
                <c:pt idx="31">
                  <c:v>0.22222222222222221</c:v>
                </c:pt>
              </c:numCache>
            </c:numRef>
          </c:val>
        </c:ser>
        <c:ser>
          <c:idx val="2"/>
          <c:order val="2"/>
          <c:tx>
            <c:strRef>
              <c:f>'28.04'!$X$109:$X$110</c:f>
              <c:strCache>
                <c:ptCount val="1"/>
                <c:pt idx="0">
                  <c:v>Government support to re-use</c:v>
                </c:pt>
              </c:strCache>
            </c:strRef>
          </c:tx>
          <c:invertIfNegative val="0"/>
          <c:cat>
            <c:strRef>
              <c:f>'28.04'!$U$111:$U$142</c:f>
              <c:strCache>
                <c:ptCount val="32"/>
                <c:pt idx="0">
                  <c:v>Korea</c:v>
                </c:pt>
                <c:pt idx="1">
                  <c:v>France</c:v>
                </c:pt>
                <c:pt idx="2">
                  <c:v>United Kingdom</c:v>
                </c:pt>
                <c:pt idx="3">
                  <c:v>Australia</c:v>
                </c:pt>
                <c:pt idx="4">
                  <c:v>Canada</c:v>
                </c:pt>
                <c:pt idx="5">
                  <c:v>Spain</c:v>
                </c:pt>
                <c:pt idx="6">
                  <c:v>Portugal</c:v>
                </c:pt>
                <c:pt idx="7">
                  <c:v>Norway</c:v>
                </c:pt>
                <c:pt idx="8">
                  <c:v>United States</c:v>
                </c:pt>
                <c:pt idx="9">
                  <c:v>Mexico</c:v>
                </c:pt>
                <c:pt idx="10">
                  <c:v>Finland</c:v>
                </c:pt>
                <c:pt idx="11">
                  <c:v>Greece</c:v>
                </c:pt>
                <c:pt idx="12">
                  <c:v>Austria</c:v>
                </c:pt>
                <c:pt idx="13">
                  <c:v>Japan</c:v>
                </c:pt>
                <c:pt idx="14">
                  <c:v>New Zealand</c:v>
                </c:pt>
                <c:pt idx="15">
                  <c:v>OECD</c:v>
                </c:pt>
                <c:pt idx="16">
                  <c:v>Germany</c:v>
                </c:pt>
                <c:pt idx="17">
                  <c:v>Belgium</c:v>
                </c:pt>
                <c:pt idx="18">
                  <c:v>Chile</c:v>
                </c:pt>
                <c:pt idx="19">
                  <c:v>Denmark</c:v>
                </c:pt>
                <c:pt idx="20">
                  <c:v>Slovenia</c:v>
                </c:pt>
                <c:pt idx="21">
                  <c:v>Switzerland</c:v>
                </c:pt>
                <c:pt idx="22">
                  <c:v>Ireland</c:v>
                </c:pt>
                <c:pt idx="23">
                  <c:v>Italy</c:v>
                </c:pt>
                <c:pt idx="24">
                  <c:v>Estonia</c:v>
                </c:pt>
                <c:pt idx="25">
                  <c:v>Netherlands</c:v>
                </c:pt>
                <c:pt idx="26">
                  <c:v>Slovak Republic</c:v>
                </c:pt>
                <c:pt idx="27">
                  <c:v>Sweden</c:v>
                </c:pt>
                <c:pt idx="28">
                  <c:v>Poland</c:v>
                </c:pt>
                <c:pt idx="29">
                  <c:v>Turkey</c:v>
                </c:pt>
                <c:pt idx="31">
                  <c:v>Colombia</c:v>
                </c:pt>
              </c:strCache>
            </c:strRef>
          </c:cat>
          <c:val>
            <c:numRef>
              <c:f>'28.04'!$X$111:$X$142</c:f>
              <c:numCache>
                <c:formatCode>General</c:formatCode>
                <c:ptCount val="32"/>
                <c:pt idx="0">
                  <c:v>0.3125</c:v>
                </c:pt>
                <c:pt idx="1">
                  <c:v>0.25</c:v>
                </c:pt>
                <c:pt idx="2">
                  <c:v>0.22916666666666666</c:v>
                </c:pt>
                <c:pt idx="3">
                  <c:v>0.20833333333333334</c:v>
                </c:pt>
                <c:pt idx="4">
                  <c:v>0.25</c:v>
                </c:pt>
                <c:pt idx="5">
                  <c:v>0.23497886473429952</c:v>
                </c:pt>
                <c:pt idx="6">
                  <c:v>0.14583333333333334</c:v>
                </c:pt>
                <c:pt idx="7">
                  <c:v>0.25</c:v>
                </c:pt>
                <c:pt idx="8">
                  <c:v>0.18331219806763285</c:v>
                </c:pt>
                <c:pt idx="9">
                  <c:v>0.3125</c:v>
                </c:pt>
                <c:pt idx="10">
                  <c:v>0.20833333333333334</c:v>
                </c:pt>
                <c:pt idx="11">
                  <c:v>0.26449275362318841</c:v>
                </c:pt>
                <c:pt idx="12">
                  <c:v>0.1875</c:v>
                </c:pt>
                <c:pt idx="13">
                  <c:v>0.16666666666666666</c:v>
                </c:pt>
                <c:pt idx="14">
                  <c:v>0.14583333333333334</c:v>
                </c:pt>
                <c:pt idx="15">
                  <c:v>0.17810386473429951</c:v>
                </c:pt>
                <c:pt idx="16">
                  <c:v>0.10416666666666667</c:v>
                </c:pt>
                <c:pt idx="17">
                  <c:v>0.16666666666666666</c:v>
                </c:pt>
                <c:pt idx="18">
                  <c:v>0.125</c:v>
                </c:pt>
                <c:pt idx="19">
                  <c:v>8.3333333333333329E-2</c:v>
                </c:pt>
                <c:pt idx="20">
                  <c:v>6.25E-2</c:v>
                </c:pt>
                <c:pt idx="21">
                  <c:v>0.125</c:v>
                </c:pt>
                <c:pt idx="22">
                  <c:v>0.18331219806763285</c:v>
                </c:pt>
                <c:pt idx="23">
                  <c:v>0.20833333333333334</c:v>
                </c:pt>
                <c:pt idx="24">
                  <c:v>0.14583333333333334</c:v>
                </c:pt>
                <c:pt idx="25">
                  <c:v>0.10416666666666667</c:v>
                </c:pt>
                <c:pt idx="26">
                  <c:v>0.10416666666666667</c:v>
                </c:pt>
                <c:pt idx="27">
                  <c:v>0.18331219806763285</c:v>
                </c:pt>
                <c:pt idx="28">
                  <c:v>4.1666666666666664E-2</c:v>
                </c:pt>
                <c:pt idx="29">
                  <c:v>0</c:v>
                </c:pt>
                <c:pt idx="31">
                  <c:v>0.22916666666666666</c:v>
                </c:pt>
              </c:numCache>
            </c:numRef>
          </c:val>
        </c:ser>
        <c:dLbls>
          <c:showLegendKey val="0"/>
          <c:showVal val="0"/>
          <c:showCatName val="0"/>
          <c:showSerName val="0"/>
          <c:showPercent val="0"/>
          <c:showBubbleSize val="0"/>
        </c:dLbls>
        <c:gapWidth val="150"/>
        <c:overlap val="100"/>
        <c:axId val="-1273454704"/>
        <c:axId val="-1273454160"/>
      </c:barChart>
      <c:catAx>
        <c:axId val="-1273454704"/>
        <c:scaling>
          <c:orientation val="minMax"/>
        </c:scaling>
        <c:delete val="0"/>
        <c:axPos val="b"/>
        <c:numFmt formatCode="General" sourceLinked="0"/>
        <c:majorTickMark val="out"/>
        <c:minorTickMark val="none"/>
        <c:tickLblPos val="nextTo"/>
        <c:txPr>
          <a:bodyPr/>
          <a:lstStyle/>
          <a:p>
            <a:pPr>
              <a:defRPr sz="900"/>
            </a:pPr>
            <a:endParaRPr lang="th-TH"/>
          </a:p>
        </c:txPr>
        <c:crossAx val="-1273454160"/>
        <c:crosses val="autoZero"/>
        <c:auto val="1"/>
        <c:lblAlgn val="ctr"/>
        <c:lblOffset val="100"/>
        <c:noMultiLvlLbl val="0"/>
      </c:catAx>
      <c:valAx>
        <c:axId val="-1273454160"/>
        <c:scaling>
          <c:orientation val="minMax"/>
          <c:max val="1"/>
        </c:scaling>
        <c:delete val="0"/>
        <c:axPos val="l"/>
        <c:numFmt formatCode="General" sourceLinked="1"/>
        <c:majorTickMark val="out"/>
        <c:minorTickMark val="none"/>
        <c:tickLblPos val="nextTo"/>
        <c:crossAx val="-1273454704"/>
        <c:crosses val="autoZero"/>
        <c:crossBetween val="between"/>
      </c:valAx>
    </c:plotArea>
    <c:legend>
      <c:legendPos val="t"/>
      <c:layout>
        <c:manualLayout>
          <c:xMode val="edge"/>
          <c:yMode val="edge"/>
          <c:x val="0.28761368218065453"/>
          <c:y val="4.266348405830208E-2"/>
          <c:w val="0.63793401431658114"/>
          <c:h val="7.1248018377364469E-2"/>
        </c:manualLayout>
      </c:layout>
      <c:overlay val="0"/>
      <c:txPr>
        <a:bodyPr/>
        <a:lstStyle/>
        <a:p>
          <a:pPr>
            <a:defRPr sz="1100"/>
          </a:pPr>
          <a:endParaRPr lang="th-TH"/>
        </a:p>
      </c:txPr>
    </c:legend>
    <c:plotVisOnly val="1"/>
    <c:dispBlanksAs val="gap"/>
    <c:showDLblsOverMax val="0"/>
  </c:chart>
  <c:externalData r:id="rId1">
    <c:autoUpdate val="0"/>
  </c:externalData>
  <c:userShapes r:id="rId2"/>
</c:chartSpace>
</file>

<file path=ppt/diagrams/_rels/data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image" Target="../media/image8.png"/></Relationships>
</file>

<file path=ppt/diagrams/_rels/data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image" Target="../media/image11.jpeg"/><Relationship Id="rId4" Type="http://schemas.openxmlformats.org/officeDocument/2006/relationships/image" Target="../media/image14.jpg"/></Relationships>
</file>

<file path=ppt/diagrams/_rels/data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image" Target="../media/image16.jpeg"/><Relationship Id="rId5" Type="http://schemas.openxmlformats.org/officeDocument/2006/relationships/image" Target="../media/image20.jpeg"/><Relationship Id="rId4" Type="http://schemas.openxmlformats.org/officeDocument/2006/relationships/image" Target="../media/image1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D39678-4104-48A9-B3E4-E4FFD00B3747}" type="doc">
      <dgm:prSet loTypeId="urn:microsoft.com/office/officeart/2005/8/layout/vProcess5" loCatId="process" qsTypeId="urn:microsoft.com/office/officeart/2005/8/quickstyle/3d4" qsCatId="3D" csTypeId="urn:microsoft.com/office/officeart/2005/8/colors/accent1_2" csCatId="accent1" phldr="1"/>
      <dgm:spPr/>
      <dgm:t>
        <a:bodyPr/>
        <a:lstStyle/>
        <a:p>
          <a:endParaRPr lang="en-GB"/>
        </a:p>
      </dgm:t>
    </dgm:pt>
    <dgm:pt modelId="{8623E438-1594-4CA5-AB4B-ADB2A3888337}">
      <dgm:prSet phldrT="[Text]"/>
      <dgm:spPr/>
      <dgm:t>
        <a:bodyPr/>
        <a:lstStyle/>
        <a:p>
          <a:r>
            <a:rPr lang="fr-FR" b="1" smtClean="0"/>
            <a:t>Macro</a:t>
          </a:r>
          <a:endParaRPr lang="en-GB" b="1" dirty="0"/>
        </a:p>
      </dgm:t>
    </dgm:pt>
    <dgm:pt modelId="{E71A3A45-43D3-4756-9063-A8622B3D892E}" type="parTrans" cxnId="{451B2C5C-19BC-42E8-BCDF-6E8572AF87B7}">
      <dgm:prSet/>
      <dgm:spPr/>
      <dgm:t>
        <a:bodyPr/>
        <a:lstStyle/>
        <a:p>
          <a:endParaRPr lang="en-GB"/>
        </a:p>
      </dgm:t>
    </dgm:pt>
    <dgm:pt modelId="{AFCF371E-AD97-47D9-A6F8-A9E71E1394FF}" type="sibTrans" cxnId="{451B2C5C-19BC-42E8-BCDF-6E8572AF87B7}">
      <dgm:prSet/>
      <dgm:spPr/>
      <dgm:t>
        <a:bodyPr/>
        <a:lstStyle/>
        <a:p>
          <a:endParaRPr lang="en-GB"/>
        </a:p>
      </dgm:t>
    </dgm:pt>
    <dgm:pt modelId="{E7981E6A-04E5-449E-BBEE-5BB85C665EB3}">
      <dgm:prSet phldrT="[Text]"/>
      <dgm:spPr/>
      <dgm:t>
        <a:bodyPr/>
        <a:lstStyle/>
        <a:p>
          <a:r>
            <a:rPr lang="fr-FR" dirty="0" err="1" smtClean="0"/>
            <a:t>Whole</a:t>
          </a:r>
          <a:r>
            <a:rPr lang="fr-FR" dirty="0" smtClean="0"/>
            <a:t> public </a:t>
          </a:r>
          <a:r>
            <a:rPr lang="fr-FR" dirty="0" err="1" smtClean="0"/>
            <a:t>sector</a:t>
          </a:r>
          <a:endParaRPr lang="en-GB" dirty="0"/>
        </a:p>
      </dgm:t>
    </dgm:pt>
    <dgm:pt modelId="{27AD0F54-12A0-459A-AE07-4EA60BBE4399}" type="parTrans" cxnId="{EA18E273-0481-41CD-8C5D-74140C049901}">
      <dgm:prSet/>
      <dgm:spPr/>
      <dgm:t>
        <a:bodyPr/>
        <a:lstStyle/>
        <a:p>
          <a:endParaRPr lang="en-GB"/>
        </a:p>
      </dgm:t>
    </dgm:pt>
    <dgm:pt modelId="{FFBA2EB4-4C2E-406E-B195-F895E9A8A569}" type="sibTrans" cxnId="{EA18E273-0481-41CD-8C5D-74140C049901}">
      <dgm:prSet/>
      <dgm:spPr/>
      <dgm:t>
        <a:bodyPr/>
        <a:lstStyle/>
        <a:p>
          <a:endParaRPr lang="en-GB"/>
        </a:p>
      </dgm:t>
    </dgm:pt>
    <dgm:pt modelId="{49F1BB7E-D0E2-49A2-96C8-D09C955C3601}">
      <dgm:prSet phldrT="[Text]"/>
      <dgm:spPr/>
      <dgm:t>
        <a:bodyPr/>
        <a:lstStyle/>
        <a:p>
          <a:r>
            <a:rPr lang="fr-FR" b="1" smtClean="0"/>
            <a:t>Meso</a:t>
          </a:r>
          <a:endParaRPr lang="en-GB" b="1" dirty="0"/>
        </a:p>
      </dgm:t>
    </dgm:pt>
    <dgm:pt modelId="{077F6B79-B772-42EE-99C8-0837E6228232}" type="parTrans" cxnId="{2C5D3F52-AEBF-4D5D-ABB8-A1AD6726AC70}">
      <dgm:prSet/>
      <dgm:spPr/>
      <dgm:t>
        <a:bodyPr/>
        <a:lstStyle/>
        <a:p>
          <a:endParaRPr lang="en-GB"/>
        </a:p>
      </dgm:t>
    </dgm:pt>
    <dgm:pt modelId="{FCC09547-967A-4225-B229-EF72E1E8EC5E}" type="sibTrans" cxnId="{2C5D3F52-AEBF-4D5D-ABB8-A1AD6726AC70}">
      <dgm:prSet/>
      <dgm:spPr/>
      <dgm:t>
        <a:bodyPr/>
        <a:lstStyle/>
        <a:p>
          <a:endParaRPr lang="en-GB"/>
        </a:p>
      </dgm:t>
    </dgm:pt>
    <dgm:pt modelId="{AFBBB364-9ADA-408E-8605-9A5BE5843F54}">
      <dgm:prSet phldrT="[Text]"/>
      <dgm:spPr/>
      <dgm:t>
        <a:bodyPr/>
        <a:lstStyle/>
        <a:p>
          <a:r>
            <a:rPr lang="fr-FR" dirty="0" err="1" smtClean="0"/>
            <a:t>Sector</a:t>
          </a:r>
          <a:r>
            <a:rPr lang="fr-FR" dirty="0" smtClean="0"/>
            <a:t> (</a:t>
          </a:r>
          <a:r>
            <a:rPr lang="fr-FR" dirty="0" err="1" smtClean="0"/>
            <a:t>health</a:t>
          </a:r>
          <a:r>
            <a:rPr lang="fr-FR" dirty="0" smtClean="0"/>
            <a:t>, </a:t>
          </a:r>
          <a:r>
            <a:rPr lang="fr-FR" dirty="0" err="1" smtClean="0"/>
            <a:t>education</a:t>
          </a:r>
          <a:r>
            <a:rPr lang="fr-FR" dirty="0" smtClean="0"/>
            <a:t>)</a:t>
          </a:r>
          <a:endParaRPr lang="en-GB" dirty="0"/>
        </a:p>
      </dgm:t>
    </dgm:pt>
    <dgm:pt modelId="{DBFCD252-AA44-4005-B7EA-82C461F3BC64}" type="parTrans" cxnId="{62377939-0F22-415B-870C-F4F58AD27A8A}">
      <dgm:prSet/>
      <dgm:spPr/>
      <dgm:t>
        <a:bodyPr/>
        <a:lstStyle/>
        <a:p>
          <a:endParaRPr lang="en-GB"/>
        </a:p>
      </dgm:t>
    </dgm:pt>
    <dgm:pt modelId="{16ADF3A3-4309-4DDB-B31E-432618D72DB9}" type="sibTrans" cxnId="{62377939-0F22-415B-870C-F4F58AD27A8A}">
      <dgm:prSet/>
      <dgm:spPr/>
      <dgm:t>
        <a:bodyPr/>
        <a:lstStyle/>
        <a:p>
          <a:endParaRPr lang="en-GB"/>
        </a:p>
      </dgm:t>
    </dgm:pt>
    <dgm:pt modelId="{0E551BA2-1DC0-4273-933F-0525DE8F5B15}">
      <dgm:prSet phldrT="[Text]"/>
      <dgm:spPr/>
      <dgm:t>
        <a:bodyPr/>
        <a:lstStyle/>
        <a:p>
          <a:r>
            <a:rPr lang="fr-FR" b="1" smtClean="0"/>
            <a:t>Micro</a:t>
          </a:r>
          <a:endParaRPr lang="en-GB" b="1" dirty="0"/>
        </a:p>
      </dgm:t>
    </dgm:pt>
    <dgm:pt modelId="{3ACE33E2-3921-46D2-B4BA-645C66A0C109}" type="parTrans" cxnId="{BE3766C9-3EB6-4FA7-8767-80594DD88A6D}">
      <dgm:prSet/>
      <dgm:spPr/>
      <dgm:t>
        <a:bodyPr/>
        <a:lstStyle/>
        <a:p>
          <a:endParaRPr lang="en-GB"/>
        </a:p>
      </dgm:t>
    </dgm:pt>
    <dgm:pt modelId="{F08FCC2F-6A82-469E-A3F6-0178C59AA6F6}" type="sibTrans" cxnId="{BE3766C9-3EB6-4FA7-8767-80594DD88A6D}">
      <dgm:prSet/>
      <dgm:spPr/>
      <dgm:t>
        <a:bodyPr/>
        <a:lstStyle/>
        <a:p>
          <a:endParaRPr lang="en-GB"/>
        </a:p>
      </dgm:t>
    </dgm:pt>
    <dgm:pt modelId="{E2B77A6E-48A3-4CB1-9680-DCD45AA6E22A}">
      <dgm:prSet phldrT="[Text]"/>
      <dgm:spPr/>
      <dgm:t>
        <a:bodyPr/>
        <a:lstStyle/>
        <a:p>
          <a:r>
            <a:rPr lang="fr-FR" dirty="0" err="1" smtClean="0"/>
            <a:t>Function</a:t>
          </a:r>
          <a:r>
            <a:rPr lang="fr-FR" dirty="0" smtClean="0"/>
            <a:t> (</a:t>
          </a:r>
          <a:r>
            <a:rPr lang="fr-FR" dirty="0" err="1" smtClean="0"/>
            <a:t>e.g</a:t>
          </a:r>
          <a:r>
            <a:rPr lang="fr-FR" dirty="0" smtClean="0"/>
            <a:t>. </a:t>
          </a:r>
          <a:r>
            <a:rPr lang="fr-FR" dirty="0" err="1" smtClean="0"/>
            <a:t>procurement</a:t>
          </a:r>
          <a:r>
            <a:rPr lang="fr-FR" dirty="0" smtClean="0"/>
            <a:t>, </a:t>
          </a:r>
          <a:r>
            <a:rPr lang="fr-FR" dirty="0" err="1" smtClean="0"/>
            <a:t>regulatory</a:t>
          </a:r>
          <a:r>
            <a:rPr lang="fr-FR" dirty="0" smtClean="0"/>
            <a:t> management)</a:t>
          </a:r>
          <a:endParaRPr lang="en-GB" dirty="0"/>
        </a:p>
      </dgm:t>
    </dgm:pt>
    <dgm:pt modelId="{CCCD68EF-17AA-4724-A8A5-609ED4FEE61D}" type="parTrans" cxnId="{3EBD1485-B008-4D74-86C8-B6F6704029B7}">
      <dgm:prSet/>
      <dgm:spPr/>
      <dgm:t>
        <a:bodyPr/>
        <a:lstStyle/>
        <a:p>
          <a:endParaRPr lang="en-GB"/>
        </a:p>
      </dgm:t>
    </dgm:pt>
    <dgm:pt modelId="{C669BB76-657F-4B93-8A1D-3E510228144F}" type="sibTrans" cxnId="{3EBD1485-B008-4D74-86C8-B6F6704029B7}">
      <dgm:prSet/>
      <dgm:spPr/>
      <dgm:t>
        <a:bodyPr/>
        <a:lstStyle/>
        <a:p>
          <a:endParaRPr lang="en-GB"/>
        </a:p>
      </dgm:t>
    </dgm:pt>
    <dgm:pt modelId="{AB9905A0-F0A1-4478-9579-222EE0825732}">
      <dgm:prSet phldrT="[Text]"/>
      <dgm:spPr/>
      <dgm:t>
        <a:bodyPr/>
        <a:lstStyle/>
        <a:p>
          <a:r>
            <a:rPr lang="fr-FR" dirty="0" smtClean="0"/>
            <a:t>Organization  (</a:t>
          </a:r>
          <a:r>
            <a:rPr lang="fr-FR" dirty="0" err="1" smtClean="0"/>
            <a:t>e.g</a:t>
          </a:r>
          <a:r>
            <a:rPr lang="fr-FR" dirty="0" smtClean="0"/>
            <a:t>. </a:t>
          </a:r>
          <a:r>
            <a:rPr lang="fr-FR" dirty="0" err="1" smtClean="0"/>
            <a:t>hospital</a:t>
          </a:r>
          <a:r>
            <a:rPr lang="fr-FR" dirty="0" smtClean="0"/>
            <a:t>, </a:t>
          </a:r>
          <a:r>
            <a:rPr lang="fr-FR" dirty="0" err="1" smtClean="0"/>
            <a:t>school</a:t>
          </a:r>
          <a:r>
            <a:rPr lang="fr-FR" dirty="0" smtClean="0"/>
            <a:t>)</a:t>
          </a:r>
          <a:endParaRPr lang="en-GB" dirty="0"/>
        </a:p>
      </dgm:t>
    </dgm:pt>
    <dgm:pt modelId="{FE77E3FA-94C9-4E94-BEF5-CDE8E15D08EA}" type="parTrans" cxnId="{5236EF6C-C3E7-402B-A8A9-B5666F9F38E6}">
      <dgm:prSet/>
      <dgm:spPr/>
      <dgm:t>
        <a:bodyPr/>
        <a:lstStyle/>
        <a:p>
          <a:endParaRPr lang="en-GB"/>
        </a:p>
      </dgm:t>
    </dgm:pt>
    <dgm:pt modelId="{15D12E8E-7A7E-4C62-AEB7-4CB546FE6A1F}" type="sibTrans" cxnId="{5236EF6C-C3E7-402B-A8A9-B5666F9F38E6}">
      <dgm:prSet/>
      <dgm:spPr/>
      <dgm:t>
        <a:bodyPr/>
        <a:lstStyle/>
        <a:p>
          <a:endParaRPr lang="en-GB"/>
        </a:p>
      </dgm:t>
    </dgm:pt>
    <dgm:pt modelId="{F5E51198-3DD1-4711-B9A2-08482D0C8159}" type="pres">
      <dgm:prSet presAssocID="{9DD39678-4104-48A9-B3E4-E4FFD00B3747}" presName="outerComposite" presStyleCnt="0">
        <dgm:presLayoutVars>
          <dgm:chMax val="5"/>
          <dgm:dir/>
          <dgm:resizeHandles val="exact"/>
        </dgm:presLayoutVars>
      </dgm:prSet>
      <dgm:spPr/>
      <dgm:t>
        <a:bodyPr/>
        <a:lstStyle/>
        <a:p>
          <a:endParaRPr lang="en-GB"/>
        </a:p>
      </dgm:t>
    </dgm:pt>
    <dgm:pt modelId="{79E8AD1F-D0B1-44A1-AFBD-8C4B5E970131}" type="pres">
      <dgm:prSet presAssocID="{9DD39678-4104-48A9-B3E4-E4FFD00B3747}" presName="dummyMaxCanvas" presStyleCnt="0">
        <dgm:presLayoutVars/>
      </dgm:prSet>
      <dgm:spPr/>
    </dgm:pt>
    <dgm:pt modelId="{672890CD-B209-4A40-8C5B-34CEB83FF629}" type="pres">
      <dgm:prSet presAssocID="{9DD39678-4104-48A9-B3E4-E4FFD00B3747}" presName="ThreeNodes_1" presStyleLbl="node1" presStyleIdx="0" presStyleCnt="3">
        <dgm:presLayoutVars>
          <dgm:bulletEnabled val="1"/>
        </dgm:presLayoutVars>
      </dgm:prSet>
      <dgm:spPr/>
      <dgm:t>
        <a:bodyPr/>
        <a:lstStyle/>
        <a:p>
          <a:endParaRPr lang="en-GB"/>
        </a:p>
      </dgm:t>
    </dgm:pt>
    <dgm:pt modelId="{403E275B-0033-424C-8D85-757245AAE4C8}" type="pres">
      <dgm:prSet presAssocID="{9DD39678-4104-48A9-B3E4-E4FFD00B3747}" presName="ThreeNodes_2" presStyleLbl="node1" presStyleIdx="1" presStyleCnt="3">
        <dgm:presLayoutVars>
          <dgm:bulletEnabled val="1"/>
        </dgm:presLayoutVars>
      </dgm:prSet>
      <dgm:spPr/>
      <dgm:t>
        <a:bodyPr/>
        <a:lstStyle/>
        <a:p>
          <a:endParaRPr lang="en-GB"/>
        </a:p>
      </dgm:t>
    </dgm:pt>
    <dgm:pt modelId="{2CCB9E7A-F44D-477B-9D4E-111ED9F82CF2}" type="pres">
      <dgm:prSet presAssocID="{9DD39678-4104-48A9-B3E4-E4FFD00B3747}" presName="ThreeNodes_3" presStyleLbl="node1" presStyleIdx="2" presStyleCnt="3">
        <dgm:presLayoutVars>
          <dgm:bulletEnabled val="1"/>
        </dgm:presLayoutVars>
      </dgm:prSet>
      <dgm:spPr/>
      <dgm:t>
        <a:bodyPr/>
        <a:lstStyle/>
        <a:p>
          <a:endParaRPr lang="en-GB"/>
        </a:p>
      </dgm:t>
    </dgm:pt>
    <dgm:pt modelId="{455C766D-F949-47E8-BB5E-A0D7C2CEE168}" type="pres">
      <dgm:prSet presAssocID="{9DD39678-4104-48A9-B3E4-E4FFD00B3747}" presName="ThreeConn_1-2" presStyleLbl="fgAccFollowNode1" presStyleIdx="0" presStyleCnt="2">
        <dgm:presLayoutVars>
          <dgm:bulletEnabled val="1"/>
        </dgm:presLayoutVars>
      </dgm:prSet>
      <dgm:spPr/>
      <dgm:t>
        <a:bodyPr/>
        <a:lstStyle/>
        <a:p>
          <a:endParaRPr lang="en-GB"/>
        </a:p>
      </dgm:t>
    </dgm:pt>
    <dgm:pt modelId="{417D52C5-15D1-4276-B69E-A4B1A12E39AD}" type="pres">
      <dgm:prSet presAssocID="{9DD39678-4104-48A9-B3E4-E4FFD00B3747}" presName="ThreeConn_2-3" presStyleLbl="fgAccFollowNode1" presStyleIdx="1" presStyleCnt="2">
        <dgm:presLayoutVars>
          <dgm:bulletEnabled val="1"/>
        </dgm:presLayoutVars>
      </dgm:prSet>
      <dgm:spPr/>
      <dgm:t>
        <a:bodyPr/>
        <a:lstStyle/>
        <a:p>
          <a:endParaRPr lang="en-GB"/>
        </a:p>
      </dgm:t>
    </dgm:pt>
    <dgm:pt modelId="{548DA57D-E591-4C68-BBC0-91E64402FFFC}" type="pres">
      <dgm:prSet presAssocID="{9DD39678-4104-48A9-B3E4-E4FFD00B3747}" presName="ThreeNodes_1_text" presStyleLbl="node1" presStyleIdx="2" presStyleCnt="3">
        <dgm:presLayoutVars>
          <dgm:bulletEnabled val="1"/>
        </dgm:presLayoutVars>
      </dgm:prSet>
      <dgm:spPr/>
      <dgm:t>
        <a:bodyPr/>
        <a:lstStyle/>
        <a:p>
          <a:endParaRPr lang="en-GB"/>
        </a:p>
      </dgm:t>
    </dgm:pt>
    <dgm:pt modelId="{71ED704F-048F-474A-BB27-BCB3B6AE8BC3}" type="pres">
      <dgm:prSet presAssocID="{9DD39678-4104-48A9-B3E4-E4FFD00B3747}" presName="ThreeNodes_2_text" presStyleLbl="node1" presStyleIdx="2" presStyleCnt="3">
        <dgm:presLayoutVars>
          <dgm:bulletEnabled val="1"/>
        </dgm:presLayoutVars>
      </dgm:prSet>
      <dgm:spPr/>
      <dgm:t>
        <a:bodyPr/>
        <a:lstStyle/>
        <a:p>
          <a:endParaRPr lang="en-GB"/>
        </a:p>
      </dgm:t>
    </dgm:pt>
    <dgm:pt modelId="{DF76A4EB-9F5A-4BEB-9232-BD1BF0D93BAF}" type="pres">
      <dgm:prSet presAssocID="{9DD39678-4104-48A9-B3E4-E4FFD00B3747}" presName="ThreeNodes_3_text" presStyleLbl="node1" presStyleIdx="2" presStyleCnt="3">
        <dgm:presLayoutVars>
          <dgm:bulletEnabled val="1"/>
        </dgm:presLayoutVars>
      </dgm:prSet>
      <dgm:spPr/>
      <dgm:t>
        <a:bodyPr/>
        <a:lstStyle/>
        <a:p>
          <a:endParaRPr lang="en-GB"/>
        </a:p>
      </dgm:t>
    </dgm:pt>
  </dgm:ptLst>
  <dgm:cxnLst>
    <dgm:cxn modelId="{06FB51C3-26E8-4DA9-A616-D04CB30955E0}" type="presOf" srcId="{8623E438-1594-4CA5-AB4B-ADB2A3888337}" destId="{672890CD-B209-4A40-8C5B-34CEB83FF629}" srcOrd="0" destOrd="0" presId="urn:microsoft.com/office/officeart/2005/8/layout/vProcess5"/>
    <dgm:cxn modelId="{2DE79A84-73D1-432C-A937-D6CD3788F6FB}" type="presOf" srcId="{AFBBB364-9ADA-408E-8605-9A5BE5843F54}" destId="{403E275B-0033-424C-8D85-757245AAE4C8}" srcOrd="0" destOrd="1" presId="urn:microsoft.com/office/officeart/2005/8/layout/vProcess5"/>
    <dgm:cxn modelId="{F78997E2-8157-4E6E-A91A-E6BBF707EF5E}" type="presOf" srcId="{49F1BB7E-D0E2-49A2-96C8-D09C955C3601}" destId="{71ED704F-048F-474A-BB27-BCB3B6AE8BC3}" srcOrd="1" destOrd="0" presId="urn:microsoft.com/office/officeart/2005/8/layout/vProcess5"/>
    <dgm:cxn modelId="{34477166-7375-4E45-945B-22CE85B46F13}" type="presOf" srcId="{49F1BB7E-D0E2-49A2-96C8-D09C955C3601}" destId="{403E275B-0033-424C-8D85-757245AAE4C8}" srcOrd="0" destOrd="0" presId="urn:microsoft.com/office/officeart/2005/8/layout/vProcess5"/>
    <dgm:cxn modelId="{69326573-7980-4FFE-AE95-74FBFC1AE882}" type="presOf" srcId="{0E551BA2-1DC0-4273-933F-0525DE8F5B15}" destId="{DF76A4EB-9F5A-4BEB-9232-BD1BF0D93BAF}" srcOrd="1" destOrd="0" presId="urn:microsoft.com/office/officeart/2005/8/layout/vProcess5"/>
    <dgm:cxn modelId="{338DEF72-65D6-447A-804B-22C6041CDD51}" type="presOf" srcId="{AFBBB364-9ADA-408E-8605-9A5BE5843F54}" destId="{71ED704F-048F-474A-BB27-BCB3B6AE8BC3}" srcOrd="1" destOrd="1" presId="urn:microsoft.com/office/officeart/2005/8/layout/vProcess5"/>
    <dgm:cxn modelId="{5236EF6C-C3E7-402B-A8A9-B5666F9F38E6}" srcId="{0E551BA2-1DC0-4273-933F-0525DE8F5B15}" destId="{AB9905A0-F0A1-4478-9579-222EE0825732}" srcOrd="1" destOrd="0" parTransId="{FE77E3FA-94C9-4E94-BEF5-CDE8E15D08EA}" sibTransId="{15D12E8E-7A7E-4C62-AEB7-4CB546FE6A1F}"/>
    <dgm:cxn modelId="{3EBD1485-B008-4D74-86C8-B6F6704029B7}" srcId="{0E551BA2-1DC0-4273-933F-0525DE8F5B15}" destId="{E2B77A6E-48A3-4CB1-9680-DCD45AA6E22A}" srcOrd="0" destOrd="0" parTransId="{CCCD68EF-17AA-4724-A8A5-609ED4FEE61D}" sibTransId="{C669BB76-657F-4B93-8A1D-3E510228144F}"/>
    <dgm:cxn modelId="{A99F08E2-A697-47A1-A1E3-34348EE287C4}" type="presOf" srcId="{E2B77A6E-48A3-4CB1-9680-DCD45AA6E22A}" destId="{2CCB9E7A-F44D-477B-9D4E-111ED9F82CF2}" srcOrd="0" destOrd="1" presId="urn:microsoft.com/office/officeart/2005/8/layout/vProcess5"/>
    <dgm:cxn modelId="{B9ACD4F0-09D2-400E-B229-5179EC971914}" type="presOf" srcId="{E7981E6A-04E5-449E-BBEE-5BB85C665EB3}" destId="{672890CD-B209-4A40-8C5B-34CEB83FF629}" srcOrd="0" destOrd="1" presId="urn:microsoft.com/office/officeart/2005/8/layout/vProcess5"/>
    <dgm:cxn modelId="{8425FE0B-7F4D-47EE-A73E-C036DA4B018F}" type="presOf" srcId="{9DD39678-4104-48A9-B3E4-E4FFD00B3747}" destId="{F5E51198-3DD1-4711-B9A2-08482D0C8159}" srcOrd="0" destOrd="0" presId="urn:microsoft.com/office/officeart/2005/8/layout/vProcess5"/>
    <dgm:cxn modelId="{F035005A-52ED-4FD5-A762-FAE891F60E9B}" type="presOf" srcId="{AB9905A0-F0A1-4478-9579-222EE0825732}" destId="{DF76A4EB-9F5A-4BEB-9232-BD1BF0D93BAF}" srcOrd="1" destOrd="2" presId="urn:microsoft.com/office/officeart/2005/8/layout/vProcess5"/>
    <dgm:cxn modelId="{F4113AFD-BEB4-4869-9EDE-849306B03CCE}" type="presOf" srcId="{E2B77A6E-48A3-4CB1-9680-DCD45AA6E22A}" destId="{DF76A4EB-9F5A-4BEB-9232-BD1BF0D93BAF}" srcOrd="1" destOrd="1" presId="urn:microsoft.com/office/officeart/2005/8/layout/vProcess5"/>
    <dgm:cxn modelId="{9DC491B1-76B9-4584-B611-263297D6E6D2}" type="presOf" srcId="{8623E438-1594-4CA5-AB4B-ADB2A3888337}" destId="{548DA57D-E591-4C68-BBC0-91E64402FFFC}" srcOrd="1" destOrd="0" presId="urn:microsoft.com/office/officeart/2005/8/layout/vProcess5"/>
    <dgm:cxn modelId="{273E16D3-102F-471E-A38C-381376B22C91}" type="presOf" srcId="{AFCF371E-AD97-47D9-A6F8-A9E71E1394FF}" destId="{455C766D-F949-47E8-BB5E-A0D7C2CEE168}" srcOrd="0" destOrd="0" presId="urn:microsoft.com/office/officeart/2005/8/layout/vProcess5"/>
    <dgm:cxn modelId="{2C5D3F52-AEBF-4D5D-ABB8-A1AD6726AC70}" srcId="{9DD39678-4104-48A9-B3E4-E4FFD00B3747}" destId="{49F1BB7E-D0E2-49A2-96C8-D09C955C3601}" srcOrd="1" destOrd="0" parTransId="{077F6B79-B772-42EE-99C8-0837E6228232}" sibTransId="{FCC09547-967A-4225-B229-EF72E1E8EC5E}"/>
    <dgm:cxn modelId="{62377939-0F22-415B-870C-F4F58AD27A8A}" srcId="{49F1BB7E-D0E2-49A2-96C8-D09C955C3601}" destId="{AFBBB364-9ADA-408E-8605-9A5BE5843F54}" srcOrd="0" destOrd="0" parTransId="{DBFCD252-AA44-4005-B7EA-82C461F3BC64}" sibTransId="{16ADF3A3-4309-4DDB-B31E-432618D72DB9}"/>
    <dgm:cxn modelId="{DCFE66C8-E6B5-43F6-B9E3-D048739A9607}" type="presOf" srcId="{E7981E6A-04E5-449E-BBEE-5BB85C665EB3}" destId="{548DA57D-E591-4C68-BBC0-91E64402FFFC}" srcOrd="1" destOrd="1" presId="urn:microsoft.com/office/officeart/2005/8/layout/vProcess5"/>
    <dgm:cxn modelId="{BE3766C9-3EB6-4FA7-8767-80594DD88A6D}" srcId="{9DD39678-4104-48A9-B3E4-E4FFD00B3747}" destId="{0E551BA2-1DC0-4273-933F-0525DE8F5B15}" srcOrd="2" destOrd="0" parTransId="{3ACE33E2-3921-46D2-B4BA-645C66A0C109}" sibTransId="{F08FCC2F-6A82-469E-A3F6-0178C59AA6F6}"/>
    <dgm:cxn modelId="{451B2C5C-19BC-42E8-BCDF-6E8572AF87B7}" srcId="{9DD39678-4104-48A9-B3E4-E4FFD00B3747}" destId="{8623E438-1594-4CA5-AB4B-ADB2A3888337}" srcOrd="0" destOrd="0" parTransId="{E71A3A45-43D3-4756-9063-A8622B3D892E}" sibTransId="{AFCF371E-AD97-47D9-A6F8-A9E71E1394FF}"/>
    <dgm:cxn modelId="{46D8FB3C-D09E-4E7A-9EC7-F1871CC2B1D2}" type="presOf" srcId="{0E551BA2-1DC0-4273-933F-0525DE8F5B15}" destId="{2CCB9E7A-F44D-477B-9D4E-111ED9F82CF2}" srcOrd="0" destOrd="0" presId="urn:microsoft.com/office/officeart/2005/8/layout/vProcess5"/>
    <dgm:cxn modelId="{EA18E273-0481-41CD-8C5D-74140C049901}" srcId="{8623E438-1594-4CA5-AB4B-ADB2A3888337}" destId="{E7981E6A-04E5-449E-BBEE-5BB85C665EB3}" srcOrd="0" destOrd="0" parTransId="{27AD0F54-12A0-459A-AE07-4EA60BBE4399}" sibTransId="{FFBA2EB4-4C2E-406E-B195-F895E9A8A569}"/>
    <dgm:cxn modelId="{BAFC4E74-3E57-4D25-8223-FE6C5B91B167}" type="presOf" srcId="{AB9905A0-F0A1-4478-9579-222EE0825732}" destId="{2CCB9E7A-F44D-477B-9D4E-111ED9F82CF2}" srcOrd="0" destOrd="2" presId="urn:microsoft.com/office/officeart/2005/8/layout/vProcess5"/>
    <dgm:cxn modelId="{F44778B9-F50C-4262-8CC1-1D25F93366E5}" type="presOf" srcId="{FCC09547-967A-4225-B229-EF72E1E8EC5E}" destId="{417D52C5-15D1-4276-B69E-A4B1A12E39AD}" srcOrd="0" destOrd="0" presId="urn:microsoft.com/office/officeart/2005/8/layout/vProcess5"/>
    <dgm:cxn modelId="{8EB21E7B-2DEF-4877-A618-531B715D1B67}" type="presParOf" srcId="{F5E51198-3DD1-4711-B9A2-08482D0C8159}" destId="{79E8AD1F-D0B1-44A1-AFBD-8C4B5E970131}" srcOrd="0" destOrd="0" presId="urn:microsoft.com/office/officeart/2005/8/layout/vProcess5"/>
    <dgm:cxn modelId="{DF4795E5-AE32-444F-BB3E-17E28E4D71A7}" type="presParOf" srcId="{F5E51198-3DD1-4711-B9A2-08482D0C8159}" destId="{672890CD-B209-4A40-8C5B-34CEB83FF629}" srcOrd="1" destOrd="0" presId="urn:microsoft.com/office/officeart/2005/8/layout/vProcess5"/>
    <dgm:cxn modelId="{7CAEDBF9-F505-46E9-9EE8-17EBF26CC8E3}" type="presParOf" srcId="{F5E51198-3DD1-4711-B9A2-08482D0C8159}" destId="{403E275B-0033-424C-8D85-757245AAE4C8}" srcOrd="2" destOrd="0" presId="urn:microsoft.com/office/officeart/2005/8/layout/vProcess5"/>
    <dgm:cxn modelId="{5098B746-9A0A-415B-9732-A208901CB295}" type="presParOf" srcId="{F5E51198-3DD1-4711-B9A2-08482D0C8159}" destId="{2CCB9E7A-F44D-477B-9D4E-111ED9F82CF2}" srcOrd="3" destOrd="0" presId="urn:microsoft.com/office/officeart/2005/8/layout/vProcess5"/>
    <dgm:cxn modelId="{FB0B4889-73E0-4675-9072-C81A4B20CBB5}" type="presParOf" srcId="{F5E51198-3DD1-4711-B9A2-08482D0C8159}" destId="{455C766D-F949-47E8-BB5E-A0D7C2CEE168}" srcOrd="4" destOrd="0" presId="urn:microsoft.com/office/officeart/2005/8/layout/vProcess5"/>
    <dgm:cxn modelId="{042CB146-9F4C-422D-A962-9256FE3005CB}" type="presParOf" srcId="{F5E51198-3DD1-4711-B9A2-08482D0C8159}" destId="{417D52C5-15D1-4276-B69E-A4B1A12E39AD}" srcOrd="5" destOrd="0" presId="urn:microsoft.com/office/officeart/2005/8/layout/vProcess5"/>
    <dgm:cxn modelId="{5F15AFC5-BD46-4F48-961B-7A5F5A71BF85}" type="presParOf" srcId="{F5E51198-3DD1-4711-B9A2-08482D0C8159}" destId="{548DA57D-E591-4C68-BBC0-91E64402FFFC}" srcOrd="6" destOrd="0" presId="urn:microsoft.com/office/officeart/2005/8/layout/vProcess5"/>
    <dgm:cxn modelId="{FDECE52A-47C1-4F81-8E37-617B3D7B3DFF}" type="presParOf" srcId="{F5E51198-3DD1-4711-B9A2-08482D0C8159}" destId="{71ED704F-048F-474A-BB27-BCB3B6AE8BC3}" srcOrd="7" destOrd="0" presId="urn:microsoft.com/office/officeart/2005/8/layout/vProcess5"/>
    <dgm:cxn modelId="{ABCCA432-5E39-477E-B487-4D79EAADB856}" type="presParOf" srcId="{F5E51198-3DD1-4711-B9A2-08482D0C8159}" destId="{DF76A4EB-9F5A-4BEB-9232-BD1BF0D93BAF}"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68E4D8-ED38-4FE1-9C51-BC8491C961F7}" type="doc">
      <dgm:prSet loTypeId="urn:microsoft.com/office/officeart/2008/layout/AlternatingPictureBlocks" loCatId="list" qsTypeId="urn:microsoft.com/office/officeart/2005/8/quickstyle/3d1" qsCatId="3D" csTypeId="urn:microsoft.com/office/officeart/2005/8/colors/accent1_2" csCatId="accent1" phldr="1"/>
      <dgm:spPr/>
      <dgm:t>
        <a:bodyPr/>
        <a:lstStyle/>
        <a:p>
          <a:endParaRPr lang="en-GB"/>
        </a:p>
      </dgm:t>
    </dgm:pt>
    <dgm:pt modelId="{166C1BDF-8986-4C2C-9F58-0624905979C6}">
      <dgm:prSet/>
      <dgm:spPr/>
      <dgm:t>
        <a:bodyPr/>
        <a:lstStyle/>
        <a:p>
          <a:pPr rtl="0"/>
          <a:r>
            <a:rPr lang="en-GB" dirty="0" smtClean="0"/>
            <a:t>direct services </a:t>
          </a:r>
          <a:endParaRPr lang="en-GB" dirty="0"/>
        </a:p>
      </dgm:t>
    </dgm:pt>
    <dgm:pt modelId="{4B985D4B-BDDF-464E-B6D8-32D85CAA8198}" type="parTrans" cxnId="{BD1E54D3-7C0C-49D7-8E34-7E29D1E00963}">
      <dgm:prSet/>
      <dgm:spPr/>
      <dgm:t>
        <a:bodyPr/>
        <a:lstStyle/>
        <a:p>
          <a:endParaRPr lang="en-GB"/>
        </a:p>
      </dgm:t>
    </dgm:pt>
    <dgm:pt modelId="{A9AE9AE1-71B3-4D37-B2D5-0150C81AEB31}" type="sibTrans" cxnId="{BD1E54D3-7C0C-49D7-8E34-7E29D1E00963}">
      <dgm:prSet/>
      <dgm:spPr/>
      <dgm:t>
        <a:bodyPr/>
        <a:lstStyle/>
        <a:p>
          <a:endParaRPr lang="en-GB"/>
        </a:p>
      </dgm:t>
    </dgm:pt>
    <dgm:pt modelId="{F1DEC463-058D-462D-9E6B-9A7E9E220688}">
      <dgm:prSet/>
      <dgm:spPr/>
      <dgm:t>
        <a:bodyPr/>
        <a:lstStyle/>
        <a:p>
          <a:pPr rtl="0"/>
          <a:r>
            <a:rPr lang="en-GB" smtClean="0"/>
            <a:t>transactional</a:t>
          </a:r>
          <a:endParaRPr lang="en-GB"/>
        </a:p>
      </dgm:t>
    </dgm:pt>
    <dgm:pt modelId="{4166E752-8913-4271-AA6F-740E0CD9A8D0}" type="parTrans" cxnId="{12C90F8E-FC3B-41FD-959B-CC6098C30DD4}">
      <dgm:prSet/>
      <dgm:spPr/>
      <dgm:t>
        <a:bodyPr/>
        <a:lstStyle/>
        <a:p>
          <a:endParaRPr lang="en-GB"/>
        </a:p>
      </dgm:t>
    </dgm:pt>
    <dgm:pt modelId="{2C320368-B3D4-4F5B-8D46-8A1EF450806D}" type="sibTrans" cxnId="{12C90F8E-FC3B-41FD-959B-CC6098C30DD4}">
      <dgm:prSet/>
      <dgm:spPr/>
      <dgm:t>
        <a:bodyPr/>
        <a:lstStyle/>
        <a:p>
          <a:endParaRPr lang="en-GB"/>
        </a:p>
      </dgm:t>
    </dgm:pt>
    <dgm:pt modelId="{DB2A0D91-A6E1-4028-BE8E-D67D3F09BE2D}">
      <dgm:prSet/>
      <dgm:spPr/>
      <dgm:t>
        <a:bodyPr/>
        <a:lstStyle/>
        <a:p>
          <a:pPr rtl="0"/>
          <a:r>
            <a:rPr lang="en-GB" smtClean="0"/>
            <a:t>back-office</a:t>
          </a:r>
          <a:endParaRPr lang="en-GB"/>
        </a:p>
      </dgm:t>
    </dgm:pt>
    <dgm:pt modelId="{D36C8D9A-2F89-4B78-B00C-44320A144487}" type="parTrans" cxnId="{BC0949D2-B2BE-43E4-9C4D-AAE446F55798}">
      <dgm:prSet/>
      <dgm:spPr/>
      <dgm:t>
        <a:bodyPr/>
        <a:lstStyle/>
        <a:p>
          <a:endParaRPr lang="en-GB"/>
        </a:p>
      </dgm:t>
    </dgm:pt>
    <dgm:pt modelId="{19211CA0-FC6A-4BB0-9830-2426B7C69024}" type="sibTrans" cxnId="{BC0949D2-B2BE-43E4-9C4D-AAE446F55798}">
      <dgm:prSet/>
      <dgm:spPr/>
      <dgm:t>
        <a:bodyPr/>
        <a:lstStyle/>
        <a:p>
          <a:endParaRPr lang="en-GB"/>
        </a:p>
      </dgm:t>
    </dgm:pt>
    <dgm:pt modelId="{9AAC25F2-98BF-4ED3-BFF9-43D699DEB685}" type="pres">
      <dgm:prSet presAssocID="{2168E4D8-ED38-4FE1-9C51-BC8491C961F7}" presName="linearFlow" presStyleCnt="0">
        <dgm:presLayoutVars>
          <dgm:dir val="rev"/>
          <dgm:resizeHandles val="exact"/>
        </dgm:presLayoutVars>
      </dgm:prSet>
      <dgm:spPr/>
      <dgm:t>
        <a:bodyPr/>
        <a:lstStyle/>
        <a:p>
          <a:endParaRPr lang="en-GB"/>
        </a:p>
      </dgm:t>
    </dgm:pt>
    <dgm:pt modelId="{F6B0F40F-D312-440F-89C8-DA671C89BF39}" type="pres">
      <dgm:prSet presAssocID="{166C1BDF-8986-4C2C-9F58-0624905979C6}" presName="comp" presStyleCnt="0"/>
      <dgm:spPr/>
    </dgm:pt>
    <dgm:pt modelId="{730B7217-9C98-4D07-8D2F-1DB6633C48E8}" type="pres">
      <dgm:prSet presAssocID="{166C1BDF-8986-4C2C-9F58-0624905979C6}" presName="rect2" presStyleLbl="node1" presStyleIdx="0" presStyleCnt="3">
        <dgm:presLayoutVars>
          <dgm:bulletEnabled val="1"/>
        </dgm:presLayoutVars>
      </dgm:prSet>
      <dgm:spPr/>
      <dgm:t>
        <a:bodyPr/>
        <a:lstStyle/>
        <a:p>
          <a:endParaRPr lang="en-GB"/>
        </a:p>
      </dgm:t>
    </dgm:pt>
    <dgm:pt modelId="{8F4730A6-D5E7-496A-8062-C8A8AE493825}" type="pres">
      <dgm:prSet presAssocID="{166C1BDF-8986-4C2C-9F58-0624905979C6}" presName="rect1" presStyleLbl="ln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dgm:spPr>
    </dgm:pt>
    <dgm:pt modelId="{B30BD24D-478E-4442-B65F-A1923AC4219B}" type="pres">
      <dgm:prSet presAssocID="{A9AE9AE1-71B3-4D37-B2D5-0150C81AEB31}" presName="sibTrans" presStyleCnt="0"/>
      <dgm:spPr/>
    </dgm:pt>
    <dgm:pt modelId="{D2E38A7D-7302-45C6-ABB4-6F313687B46D}" type="pres">
      <dgm:prSet presAssocID="{F1DEC463-058D-462D-9E6B-9A7E9E220688}" presName="comp" presStyleCnt="0"/>
      <dgm:spPr/>
    </dgm:pt>
    <dgm:pt modelId="{5B007586-EADF-41C3-BD87-54E23DAD5976}" type="pres">
      <dgm:prSet presAssocID="{F1DEC463-058D-462D-9E6B-9A7E9E220688}" presName="rect2" presStyleLbl="node1" presStyleIdx="1" presStyleCnt="3">
        <dgm:presLayoutVars>
          <dgm:bulletEnabled val="1"/>
        </dgm:presLayoutVars>
      </dgm:prSet>
      <dgm:spPr/>
      <dgm:t>
        <a:bodyPr/>
        <a:lstStyle/>
        <a:p>
          <a:endParaRPr lang="en-GB"/>
        </a:p>
      </dgm:t>
    </dgm:pt>
    <dgm:pt modelId="{B124C3D4-FA1D-4A79-816D-4033ECBAC206}" type="pres">
      <dgm:prSet presAssocID="{F1DEC463-058D-462D-9E6B-9A7E9E220688}" presName="rect1" presStyleLbl="ln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 modelId="{CEB8E73D-B651-4620-BA06-599336B8AC37}" type="pres">
      <dgm:prSet presAssocID="{2C320368-B3D4-4F5B-8D46-8A1EF450806D}" presName="sibTrans" presStyleCnt="0"/>
      <dgm:spPr/>
    </dgm:pt>
    <dgm:pt modelId="{AB96463C-2D5E-443B-A640-FAD32649CC1E}" type="pres">
      <dgm:prSet presAssocID="{DB2A0D91-A6E1-4028-BE8E-D67D3F09BE2D}" presName="comp" presStyleCnt="0"/>
      <dgm:spPr/>
    </dgm:pt>
    <dgm:pt modelId="{9D71044B-8383-44CF-BD89-DB9CEE9D7CA2}" type="pres">
      <dgm:prSet presAssocID="{DB2A0D91-A6E1-4028-BE8E-D67D3F09BE2D}" presName="rect2" presStyleLbl="node1" presStyleIdx="2" presStyleCnt="3">
        <dgm:presLayoutVars>
          <dgm:bulletEnabled val="1"/>
        </dgm:presLayoutVars>
      </dgm:prSet>
      <dgm:spPr/>
      <dgm:t>
        <a:bodyPr/>
        <a:lstStyle/>
        <a:p>
          <a:endParaRPr lang="en-GB"/>
        </a:p>
      </dgm:t>
    </dgm:pt>
    <dgm:pt modelId="{8C9B20E6-59AA-47E3-90B3-32A10719B9AE}" type="pres">
      <dgm:prSet presAssocID="{DB2A0D91-A6E1-4028-BE8E-D67D3F09BE2D}" presName="rect1" presStyleLbl="ln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76000" r="-76000"/>
          </a:stretch>
        </a:blipFill>
      </dgm:spPr>
      <dgm:t>
        <a:bodyPr/>
        <a:lstStyle/>
        <a:p>
          <a:endParaRPr lang="en-GB"/>
        </a:p>
      </dgm:t>
    </dgm:pt>
  </dgm:ptLst>
  <dgm:cxnLst>
    <dgm:cxn modelId="{BD1E54D3-7C0C-49D7-8E34-7E29D1E00963}" srcId="{2168E4D8-ED38-4FE1-9C51-BC8491C961F7}" destId="{166C1BDF-8986-4C2C-9F58-0624905979C6}" srcOrd="0" destOrd="0" parTransId="{4B985D4B-BDDF-464E-B6D8-32D85CAA8198}" sibTransId="{A9AE9AE1-71B3-4D37-B2D5-0150C81AEB31}"/>
    <dgm:cxn modelId="{12C90F8E-FC3B-41FD-959B-CC6098C30DD4}" srcId="{2168E4D8-ED38-4FE1-9C51-BC8491C961F7}" destId="{F1DEC463-058D-462D-9E6B-9A7E9E220688}" srcOrd="1" destOrd="0" parTransId="{4166E752-8913-4271-AA6F-740E0CD9A8D0}" sibTransId="{2C320368-B3D4-4F5B-8D46-8A1EF450806D}"/>
    <dgm:cxn modelId="{2C4018A4-1DA7-40AB-B46D-AD4F2BD3D558}" type="presOf" srcId="{DB2A0D91-A6E1-4028-BE8E-D67D3F09BE2D}" destId="{9D71044B-8383-44CF-BD89-DB9CEE9D7CA2}" srcOrd="0" destOrd="0" presId="urn:microsoft.com/office/officeart/2008/layout/AlternatingPictureBlocks"/>
    <dgm:cxn modelId="{BC0949D2-B2BE-43E4-9C4D-AAE446F55798}" srcId="{2168E4D8-ED38-4FE1-9C51-BC8491C961F7}" destId="{DB2A0D91-A6E1-4028-BE8E-D67D3F09BE2D}" srcOrd="2" destOrd="0" parTransId="{D36C8D9A-2F89-4B78-B00C-44320A144487}" sibTransId="{19211CA0-FC6A-4BB0-9830-2426B7C69024}"/>
    <dgm:cxn modelId="{86610045-01D9-4063-9303-9E0E7081C97A}" type="presOf" srcId="{F1DEC463-058D-462D-9E6B-9A7E9E220688}" destId="{5B007586-EADF-41C3-BD87-54E23DAD5976}" srcOrd="0" destOrd="0" presId="urn:microsoft.com/office/officeart/2008/layout/AlternatingPictureBlocks"/>
    <dgm:cxn modelId="{4B80DF26-007C-492A-B595-B382DF387220}" type="presOf" srcId="{2168E4D8-ED38-4FE1-9C51-BC8491C961F7}" destId="{9AAC25F2-98BF-4ED3-BFF9-43D699DEB685}" srcOrd="0" destOrd="0" presId="urn:microsoft.com/office/officeart/2008/layout/AlternatingPictureBlocks"/>
    <dgm:cxn modelId="{473DACEA-E9A6-4214-869F-A44753468196}" type="presOf" srcId="{166C1BDF-8986-4C2C-9F58-0624905979C6}" destId="{730B7217-9C98-4D07-8D2F-1DB6633C48E8}" srcOrd="0" destOrd="0" presId="urn:microsoft.com/office/officeart/2008/layout/AlternatingPictureBlocks"/>
    <dgm:cxn modelId="{515C1E4B-9ACA-4486-A3EB-8A52E43023CE}" type="presParOf" srcId="{9AAC25F2-98BF-4ED3-BFF9-43D699DEB685}" destId="{F6B0F40F-D312-440F-89C8-DA671C89BF39}" srcOrd="0" destOrd="0" presId="urn:microsoft.com/office/officeart/2008/layout/AlternatingPictureBlocks"/>
    <dgm:cxn modelId="{1E4C7BDD-52CB-45F2-A5B3-72E4BD072F3A}" type="presParOf" srcId="{F6B0F40F-D312-440F-89C8-DA671C89BF39}" destId="{730B7217-9C98-4D07-8D2F-1DB6633C48E8}" srcOrd="0" destOrd="0" presId="urn:microsoft.com/office/officeart/2008/layout/AlternatingPictureBlocks"/>
    <dgm:cxn modelId="{F2B2ED7B-99BA-453C-BF6B-A690E49077BC}" type="presParOf" srcId="{F6B0F40F-D312-440F-89C8-DA671C89BF39}" destId="{8F4730A6-D5E7-496A-8062-C8A8AE493825}" srcOrd="1" destOrd="0" presId="urn:microsoft.com/office/officeart/2008/layout/AlternatingPictureBlocks"/>
    <dgm:cxn modelId="{52297A44-D92C-407A-B7C4-DE1957037760}" type="presParOf" srcId="{9AAC25F2-98BF-4ED3-BFF9-43D699DEB685}" destId="{B30BD24D-478E-4442-B65F-A1923AC4219B}" srcOrd="1" destOrd="0" presId="urn:microsoft.com/office/officeart/2008/layout/AlternatingPictureBlocks"/>
    <dgm:cxn modelId="{8D982A08-A9E7-4B32-907F-0712297EF1C9}" type="presParOf" srcId="{9AAC25F2-98BF-4ED3-BFF9-43D699DEB685}" destId="{D2E38A7D-7302-45C6-ABB4-6F313687B46D}" srcOrd="2" destOrd="0" presId="urn:microsoft.com/office/officeart/2008/layout/AlternatingPictureBlocks"/>
    <dgm:cxn modelId="{D17730B2-2F58-480D-ACEA-C8DC516EB789}" type="presParOf" srcId="{D2E38A7D-7302-45C6-ABB4-6F313687B46D}" destId="{5B007586-EADF-41C3-BD87-54E23DAD5976}" srcOrd="0" destOrd="0" presId="urn:microsoft.com/office/officeart/2008/layout/AlternatingPictureBlocks"/>
    <dgm:cxn modelId="{DA6AB0DF-3608-4A16-B555-BD4C3515C08F}" type="presParOf" srcId="{D2E38A7D-7302-45C6-ABB4-6F313687B46D}" destId="{B124C3D4-FA1D-4A79-816D-4033ECBAC206}" srcOrd="1" destOrd="0" presId="urn:microsoft.com/office/officeart/2008/layout/AlternatingPictureBlocks"/>
    <dgm:cxn modelId="{F0729754-6556-4943-881D-9FA2281B2417}" type="presParOf" srcId="{9AAC25F2-98BF-4ED3-BFF9-43D699DEB685}" destId="{CEB8E73D-B651-4620-BA06-599336B8AC37}" srcOrd="3" destOrd="0" presId="urn:microsoft.com/office/officeart/2008/layout/AlternatingPictureBlocks"/>
    <dgm:cxn modelId="{22BE6A89-24E1-4B77-BF3A-1E191184D54C}" type="presParOf" srcId="{9AAC25F2-98BF-4ED3-BFF9-43D699DEB685}" destId="{AB96463C-2D5E-443B-A640-FAD32649CC1E}" srcOrd="4" destOrd="0" presId="urn:microsoft.com/office/officeart/2008/layout/AlternatingPictureBlocks"/>
    <dgm:cxn modelId="{F744E412-1C37-4B67-8DCC-676A605DAD42}" type="presParOf" srcId="{AB96463C-2D5E-443B-A640-FAD32649CC1E}" destId="{9D71044B-8383-44CF-BD89-DB9CEE9D7CA2}" srcOrd="0" destOrd="0" presId="urn:microsoft.com/office/officeart/2008/layout/AlternatingPictureBlocks"/>
    <dgm:cxn modelId="{23DBDA3A-127A-4C16-B12C-5A92C816EF5E}" type="presParOf" srcId="{AB96463C-2D5E-443B-A640-FAD32649CC1E}" destId="{8C9B20E6-59AA-47E3-90B3-32A10719B9AE}" srcOrd="1" destOrd="0" presId="urn:microsoft.com/office/officeart/2008/layout/Alternating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A500A5-D246-43D4-B371-8EC5EF9581F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F5C7E60E-1586-4AC0-81BA-858154CC8919}">
      <dgm:prSet phldrT="[Text]" custT="1"/>
      <dgm:spPr/>
      <dgm:t>
        <a:bodyPr/>
        <a:lstStyle/>
        <a:p>
          <a:r>
            <a:rPr lang="en-GB" sz="2000" dirty="0" smtClean="0">
              <a:solidFill>
                <a:srgbClr val="92D050"/>
              </a:solidFill>
              <a:latin typeface="+mj-lt"/>
            </a:rPr>
            <a:t>UK</a:t>
          </a:r>
        </a:p>
        <a:p>
          <a:r>
            <a:rPr lang="en-GB" sz="2000" dirty="0" smtClean="0">
              <a:latin typeface="+mj-lt"/>
            </a:rPr>
            <a:t>Public sector efficiency group (CO)</a:t>
          </a:r>
          <a:endParaRPr lang="en-GB" sz="2000" dirty="0">
            <a:latin typeface="+mj-lt"/>
          </a:endParaRPr>
        </a:p>
      </dgm:t>
    </dgm:pt>
    <dgm:pt modelId="{1003E3E9-34E9-436F-A016-80921A8D257B}" type="parTrans" cxnId="{1F5E328F-0E3D-4E9E-8F57-397D80174AF3}">
      <dgm:prSet/>
      <dgm:spPr/>
      <dgm:t>
        <a:bodyPr/>
        <a:lstStyle/>
        <a:p>
          <a:endParaRPr lang="en-GB"/>
        </a:p>
      </dgm:t>
    </dgm:pt>
    <dgm:pt modelId="{2E5C79DF-45A2-49F5-BD64-F56AD4DFC52B}" type="sibTrans" cxnId="{1F5E328F-0E3D-4E9E-8F57-397D80174AF3}">
      <dgm:prSet/>
      <dgm:spPr/>
      <dgm:t>
        <a:bodyPr/>
        <a:lstStyle/>
        <a:p>
          <a:endParaRPr lang="en-GB"/>
        </a:p>
      </dgm:t>
    </dgm:pt>
    <dgm:pt modelId="{3AF24A32-49DD-4A16-AF30-FC14C88AEB63}">
      <dgm:prSet phldrT="[Text]" custT="1"/>
      <dgm:spPr/>
      <dgm:t>
        <a:bodyPr/>
        <a:lstStyle/>
        <a:p>
          <a:r>
            <a:rPr lang="en-GB" sz="1200" dirty="0" smtClean="0">
              <a:latin typeface="+mj-lt"/>
            </a:rPr>
            <a:t>Efficiency: </a:t>
          </a:r>
          <a:r>
            <a:rPr lang="en-GB" sz="1200" u="sng" dirty="0" smtClean="0">
              <a:latin typeface="+mj-lt"/>
            </a:rPr>
            <a:t>transactional</a:t>
          </a:r>
          <a:r>
            <a:rPr lang="en-GB" sz="1200" dirty="0" smtClean="0">
              <a:latin typeface="+mj-lt"/>
            </a:rPr>
            <a:t> (benefit administration, tax collection) </a:t>
          </a:r>
          <a:r>
            <a:rPr lang="en-GB" sz="1200" u="sng" dirty="0" smtClean="0">
              <a:latin typeface="+mj-lt"/>
            </a:rPr>
            <a:t>back office </a:t>
          </a:r>
          <a:r>
            <a:rPr lang="en-GB" sz="1200" dirty="0" smtClean="0">
              <a:latin typeface="+mj-lt"/>
            </a:rPr>
            <a:t>(HRM, finance), </a:t>
          </a:r>
          <a:r>
            <a:rPr lang="en-GB" sz="1200" u="sng" dirty="0" smtClean="0">
              <a:latin typeface="+mj-lt"/>
            </a:rPr>
            <a:t>front line </a:t>
          </a:r>
          <a:r>
            <a:rPr lang="en-GB" sz="1200" dirty="0" smtClean="0">
              <a:latin typeface="+mj-lt"/>
            </a:rPr>
            <a:t>(schools, health, etc.)</a:t>
          </a:r>
          <a:endParaRPr lang="en-GB" sz="1200" dirty="0">
            <a:latin typeface="+mj-lt"/>
          </a:endParaRPr>
        </a:p>
      </dgm:t>
    </dgm:pt>
    <dgm:pt modelId="{CC7D74F1-A308-4244-816E-E01951F6412A}" type="parTrans" cxnId="{876EEF68-78D4-4D93-A521-E568418A7B55}">
      <dgm:prSet/>
      <dgm:spPr/>
      <dgm:t>
        <a:bodyPr/>
        <a:lstStyle/>
        <a:p>
          <a:endParaRPr lang="en-GB"/>
        </a:p>
      </dgm:t>
    </dgm:pt>
    <dgm:pt modelId="{776CB857-8934-4C46-A9BC-05496EBAF272}" type="sibTrans" cxnId="{876EEF68-78D4-4D93-A521-E568418A7B55}">
      <dgm:prSet/>
      <dgm:spPr/>
      <dgm:t>
        <a:bodyPr/>
        <a:lstStyle/>
        <a:p>
          <a:endParaRPr lang="en-GB"/>
        </a:p>
      </dgm:t>
    </dgm:pt>
    <dgm:pt modelId="{DD0C60E3-8435-4DD6-B74A-F543E9EE45FD}">
      <dgm:prSet phldrT="[Text]" custT="1"/>
      <dgm:spPr/>
      <dgm:t>
        <a:bodyPr/>
        <a:lstStyle/>
        <a:p>
          <a:r>
            <a:rPr lang="en-GB" sz="1200" dirty="0" smtClean="0">
              <a:latin typeface="+mj-lt"/>
            </a:rPr>
            <a:t>Example: productivity in education:  the total number of full-time equivalent students in publicly funded schools, quality-adjusted by the average score of the General Certificate of Secondary Education</a:t>
          </a:r>
          <a:r>
            <a:rPr lang="en-GB" sz="1300" dirty="0" smtClean="0">
              <a:latin typeface="+mj-lt"/>
            </a:rPr>
            <a:t>.</a:t>
          </a:r>
          <a:endParaRPr lang="en-GB" sz="1300" dirty="0">
            <a:latin typeface="+mj-lt"/>
          </a:endParaRPr>
        </a:p>
      </dgm:t>
    </dgm:pt>
    <dgm:pt modelId="{88E99617-DA87-4EBC-A62C-8FF0CD0A8B2B}" type="parTrans" cxnId="{A8CB78E3-6F62-496D-B1EA-3E60348E9AD3}">
      <dgm:prSet/>
      <dgm:spPr/>
      <dgm:t>
        <a:bodyPr/>
        <a:lstStyle/>
        <a:p>
          <a:endParaRPr lang="en-GB"/>
        </a:p>
      </dgm:t>
    </dgm:pt>
    <dgm:pt modelId="{A0BABBBB-4288-4BE6-8F28-E4EAE7D11F93}" type="sibTrans" cxnId="{A8CB78E3-6F62-496D-B1EA-3E60348E9AD3}">
      <dgm:prSet/>
      <dgm:spPr/>
      <dgm:t>
        <a:bodyPr/>
        <a:lstStyle/>
        <a:p>
          <a:endParaRPr lang="en-GB"/>
        </a:p>
      </dgm:t>
    </dgm:pt>
    <dgm:pt modelId="{780D0BF8-3D47-4F92-9F75-EA6F64E7ED11}">
      <dgm:prSet phldrT="[Text]" custT="1"/>
      <dgm:spPr/>
      <dgm:t>
        <a:bodyPr/>
        <a:lstStyle/>
        <a:p>
          <a:r>
            <a:rPr lang="en-GB" sz="2000" dirty="0" smtClean="0">
              <a:solidFill>
                <a:srgbClr val="92D050"/>
              </a:solidFill>
              <a:latin typeface="+mj-lt"/>
            </a:rPr>
            <a:t>Australia</a:t>
          </a:r>
        </a:p>
        <a:p>
          <a:r>
            <a:rPr lang="en-GB" sz="2000" dirty="0" smtClean="0">
              <a:latin typeface="+mj-lt"/>
            </a:rPr>
            <a:t>Productivity commission</a:t>
          </a:r>
          <a:endParaRPr lang="en-GB" sz="2000" dirty="0">
            <a:latin typeface="+mj-lt"/>
          </a:endParaRPr>
        </a:p>
      </dgm:t>
    </dgm:pt>
    <dgm:pt modelId="{5EE1490C-C95A-4047-97AC-2AFDC171F333}" type="parTrans" cxnId="{562A5207-9898-4D17-85C7-9200A786A1E1}">
      <dgm:prSet/>
      <dgm:spPr/>
      <dgm:t>
        <a:bodyPr/>
        <a:lstStyle/>
        <a:p>
          <a:endParaRPr lang="en-GB"/>
        </a:p>
      </dgm:t>
    </dgm:pt>
    <dgm:pt modelId="{9C8CC085-1D00-4A5F-8AB0-3BBDE518A717}" type="sibTrans" cxnId="{562A5207-9898-4D17-85C7-9200A786A1E1}">
      <dgm:prSet/>
      <dgm:spPr/>
      <dgm:t>
        <a:bodyPr/>
        <a:lstStyle/>
        <a:p>
          <a:endParaRPr lang="en-GB"/>
        </a:p>
      </dgm:t>
    </dgm:pt>
    <dgm:pt modelId="{60D7D198-67A3-4FF5-A0D2-9FB80F141D13}">
      <dgm:prSet phldrT="[Text]" custT="1"/>
      <dgm:spPr/>
      <dgm:t>
        <a:bodyPr/>
        <a:lstStyle/>
        <a:p>
          <a:r>
            <a:rPr lang="en-GB" sz="1800" dirty="0" smtClean="0">
              <a:latin typeface="+mj-lt"/>
            </a:rPr>
            <a:t>Detailed information on measurement of inputs, outputs  and outcomes on an annual basis.</a:t>
          </a:r>
          <a:endParaRPr lang="en-GB" sz="1800" dirty="0">
            <a:latin typeface="+mj-lt"/>
          </a:endParaRPr>
        </a:p>
      </dgm:t>
    </dgm:pt>
    <dgm:pt modelId="{CE5E21E6-6D36-4BA5-B97D-A5AC242E9FBA}" type="parTrans" cxnId="{520ECC29-8669-4B4F-9AB6-F296EB398A33}">
      <dgm:prSet/>
      <dgm:spPr/>
      <dgm:t>
        <a:bodyPr/>
        <a:lstStyle/>
        <a:p>
          <a:endParaRPr lang="en-GB"/>
        </a:p>
      </dgm:t>
    </dgm:pt>
    <dgm:pt modelId="{25C1AC1E-594A-445B-874C-2B0208A82449}" type="sibTrans" cxnId="{520ECC29-8669-4B4F-9AB6-F296EB398A33}">
      <dgm:prSet/>
      <dgm:spPr/>
      <dgm:t>
        <a:bodyPr/>
        <a:lstStyle/>
        <a:p>
          <a:endParaRPr lang="en-GB"/>
        </a:p>
      </dgm:t>
    </dgm:pt>
    <dgm:pt modelId="{6222477B-F6F6-4B3D-9B77-06F533407DC6}">
      <dgm:prSet phldrT="[Text]" custT="1"/>
      <dgm:spPr/>
      <dgm:t>
        <a:bodyPr/>
        <a:lstStyle/>
        <a:p>
          <a:endParaRPr lang="en-GB" sz="2000" dirty="0" smtClean="0">
            <a:solidFill>
              <a:srgbClr val="92D050"/>
            </a:solidFill>
            <a:latin typeface="+mj-lt"/>
          </a:endParaRPr>
        </a:p>
        <a:p>
          <a:endParaRPr lang="en-GB" sz="2000" dirty="0" smtClean="0">
            <a:solidFill>
              <a:srgbClr val="92D050"/>
            </a:solidFill>
            <a:latin typeface="+mj-lt"/>
          </a:endParaRPr>
        </a:p>
        <a:p>
          <a:endParaRPr lang="en-GB" sz="2000" dirty="0" smtClean="0">
            <a:solidFill>
              <a:srgbClr val="92D050"/>
            </a:solidFill>
            <a:latin typeface="+mj-lt"/>
          </a:endParaRPr>
        </a:p>
        <a:p>
          <a:r>
            <a:rPr lang="en-GB" sz="2000" dirty="0" smtClean="0">
              <a:solidFill>
                <a:srgbClr val="92D050"/>
              </a:solidFill>
              <a:latin typeface="+mj-lt"/>
            </a:rPr>
            <a:t>Denmark</a:t>
          </a:r>
        </a:p>
        <a:p>
          <a:r>
            <a:rPr lang="en-GB" sz="2000" dirty="0" smtClean="0">
              <a:solidFill>
                <a:schemeClr val="bg1"/>
              </a:solidFill>
              <a:latin typeface="+mj-lt"/>
            </a:rPr>
            <a:t>Statistics Denmark</a:t>
          </a:r>
        </a:p>
        <a:p>
          <a:endParaRPr lang="en-GB" sz="2000" dirty="0" smtClean="0">
            <a:solidFill>
              <a:srgbClr val="92D050"/>
            </a:solidFill>
            <a:latin typeface="+mj-lt"/>
          </a:endParaRPr>
        </a:p>
        <a:p>
          <a:endParaRPr lang="en-GB" sz="2000" dirty="0" smtClean="0">
            <a:solidFill>
              <a:srgbClr val="92D050"/>
            </a:solidFill>
            <a:latin typeface="+mj-lt"/>
          </a:endParaRPr>
        </a:p>
        <a:p>
          <a:endParaRPr lang="en-GB" sz="2000" dirty="0" smtClean="0">
            <a:solidFill>
              <a:srgbClr val="92D050"/>
            </a:solidFill>
            <a:latin typeface="+mj-lt"/>
          </a:endParaRPr>
        </a:p>
        <a:p>
          <a:endParaRPr lang="en-GB" sz="2000" dirty="0">
            <a:solidFill>
              <a:srgbClr val="92D050"/>
            </a:solidFill>
            <a:latin typeface="+mj-lt"/>
          </a:endParaRPr>
        </a:p>
      </dgm:t>
    </dgm:pt>
    <dgm:pt modelId="{19F1D859-8B33-405D-9D17-1BE41C2EA8B3}" type="parTrans" cxnId="{5ADF3945-5566-4F96-B02B-D176C91DED12}">
      <dgm:prSet/>
      <dgm:spPr/>
      <dgm:t>
        <a:bodyPr/>
        <a:lstStyle/>
        <a:p>
          <a:endParaRPr lang="en-GB"/>
        </a:p>
      </dgm:t>
    </dgm:pt>
    <dgm:pt modelId="{B02E1584-CA0B-44F7-B979-4BBD50288B7A}" type="sibTrans" cxnId="{5ADF3945-5566-4F96-B02B-D176C91DED12}">
      <dgm:prSet/>
      <dgm:spPr/>
      <dgm:t>
        <a:bodyPr/>
        <a:lstStyle/>
        <a:p>
          <a:endParaRPr lang="en-GB"/>
        </a:p>
      </dgm:t>
    </dgm:pt>
    <dgm:pt modelId="{C9447E24-05AA-46A6-9642-A2299E274F2E}">
      <dgm:prSet phldrT="[Text]" custT="1"/>
      <dgm:spPr/>
      <dgm:t>
        <a:bodyPr/>
        <a:lstStyle/>
        <a:p>
          <a:r>
            <a:rPr lang="en-GB" sz="1800" dirty="0" smtClean="0">
              <a:latin typeface="+mj-lt"/>
            </a:rPr>
            <a:t>Direct output  measurement</a:t>
          </a:r>
          <a:endParaRPr lang="en-GB" sz="1800" dirty="0">
            <a:latin typeface="+mj-lt"/>
          </a:endParaRPr>
        </a:p>
      </dgm:t>
    </dgm:pt>
    <dgm:pt modelId="{B736473D-995D-4DB6-AD4E-BFE856434888}" type="parTrans" cxnId="{C4E135CA-B8F3-4E9C-9DB2-7B46948B00B5}">
      <dgm:prSet/>
      <dgm:spPr/>
      <dgm:t>
        <a:bodyPr/>
        <a:lstStyle/>
        <a:p>
          <a:endParaRPr lang="en-GB"/>
        </a:p>
      </dgm:t>
    </dgm:pt>
    <dgm:pt modelId="{3B7BFC69-2A4A-4789-8928-80677F349ED8}" type="sibTrans" cxnId="{C4E135CA-B8F3-4E9C-9DB2-7B46948B00B5}">
      <dgm:prSet/>
      <dgm:spPr/>
      <dgm:t>
        <a:bodyPr/>
        <a:lstStyle/>
        <a:p>
          <a:endParaRPr lang="en-GB"/>
        </a:p>
      </dgm:t>
    </dgm:pt>
    <dgm:pt modelId="{19007054-5FBB-4491-B30E-CA1263C7B0EC}">
      <dgm:prSet phldrT="[Text]" custT="1"/>
      <dgm:spPr/>
      <dgm:t>
        <a:bodyPr/>
        <a:lstStyle/>
        <a:p>
          <a:r>
            <a:rPr lang="en-GB" sz="1800" dirty="0" smtClean="0">
              <a:latin typeface="+mj-lt"/>
            </a:rPr>
            <a:t>In line with the 2002 EU recommendations</a:t>
          </a:r>
          <a:endParaRPr lang="en-GB" sz="1800" dirty="0">
            <a:latin typeface="+mj-lt"/>
          </a:endParaRPr>
        </a:p>
      </dgm:t>
    </dgm:pt>
    <dgm:pt modelId="{6C461669-AFED-4040-83B6-4E213F52AC91}" type="parTrans" cxnId="{897DD563-392D-47B5-9A06-AFB3976FD94B}">
      <dgm:prSet/>
      <dgm:spPr/>
      <dgm:t>
        <a:bodyPr/>
        <a:lstStyle/>
        <a:p>
          <a:endParaRPr lang="en-GB"/>
        </a:p>
      </dgm:t>
    </dgm:pt>
    <dgm:pt modelId="{7DD928E0-BB8E-4892-9AAB-B2FD07799C72}" type="sibTrans" cxnId="{897DD563-392D-47B5-9A06-AFB3976FD94B}">
      <dgm:prSet/>
      <dgm:spPr/>
      <dgm:t>
        <a:bodyPr/>
        <a:lstStyle/>
        <a:p>
          <a:endParaRPr lang="en-GB"/>
        </a:p>
      </dgm:t>
    </dgm:pt>
    <dgm:pt modelId="{D2AC6A99-99CF-4E83-B95F-4759230CF4CE}">
      <dgm:prSet phldrT="[Text]" custT="1"/>
      <dgm:spPr/>
      <dgm:t>
        <a:bodyPr/>
        <a:lstStyle/>
        <a:p>
          <a:r>
            <a:rPr lang="en-GB" sz="1800" dirty="0" smtClean="0">
              <a:latin typeface="+mj-lt"/>
            </a:rPr>
            <a:t>Consistent with the Atkinson  recommendations</a:t>
          </a:r>
          <a:endParaRPr lang="en-GB" sz="1800" dirty="0">
            <a:latin typeface="+mj-lt"/>
          </a:endParaRPr>
        </a:p>
      </dgm:t>
    </dgm:pt>
    <dgm:pt modelId="{F6FE1BDD-0F35-4B6A-B72A-097D3D56FFFF}" type="parTrans" cxnId="{88248F5E-59F8-4E61-880A-60B99082E3B2}">
      <dgm:prSet/>
      <dgm:spPr/>
      <dgm:t>
        <a:bodyPr/>
        <a:lstStyle/>
        <a:p>
          <a:endParaRPr lang="en-GB"/>
        </a:p>
      </dgm:t>
    </dgm:pt>
    <dgm:pt modelId="{971F7625-D194-49B3-80A5-9FECF3F7FE06}" type="sibTrans" cxnId="{88248F5E-59F8-4E61-880A-60B99082E3B2}">
      <dgm:prSet/>
      <dgm:spPr/>
      <dgm:t>
        <a:bodyPr/>
        <a:lstStyle/>
        <a:p>
          <a:endParaRPr lang="en-GB"/>
        </a:p>
      </dgm:t>
    </dgm:pt>
    <dgm:pt modelId="{C10238BB-CA6D-4FF8-A587-B77BD79A4A60}">
      <dgm:prSet phldrT="[Text]" custT="1"/>
      <dgm:spPr/>
      <dgm:t>
        <a:bodyPr/>
        <a:lstStyle/>
        <a:p>
          <a:r>
            <a:rPr lang="en-GB" sz="1800" dirty="0" smtClean="0">
              <a:latin typeface="+mj-lt"/>
            </a:rPr>
            <a:t>Use of the COFOG classification (e.g. social expenditures, health)</a:t>
          </a:r>
          <a:endParaRPr lang="en-GB" sz="1800" dirty="0">
            <a:latin typeface="+mj-lt"/>
          </a:endParaRPr>
        </a:p>
      </dgm:t>
    </dgm:pt>
    <dgm:pt modelId="{CF31A9B7-9A82-4F2F-9700-980F4EE07B58}" type="parTrans" cxnId="{6FC903CA-7726-4857-B709-5399D74C63D8}">
      <dgm:prSet/>
      <dgm:spPr/>
      <dgm:t>
        <a:bodyPr/>
        <a:lstStyle/>
        <a:p>
          <a:endParaRPr lang="en-GB"/>
        </a:p>
      </dgm:t>
    </dgm:pt>
    <dgm:pt modelId="{86B07C44-D773-45F1-BF00-CFC923D6D722}" type="sibTrans" cxnId="{6FC903CA-7726-4857-B709-5399D74C63D8}">
      <dgm:prSet/>
      <dgm:spPr/>
      <dgm:t>
        <a:bodyPr/>
        <a:lstStyle/>
        <a:p>
          <a:endParaRPr lang="en-GB"/>
        </a:p>
      </dgm:t>
    </dgm:pt>
    <dgm:pt modelId="{62A485BB-5AB8-43F1-9D75-EB27E12B4761}" type="pres">
      <dgm:prSet presAssocID="{43A500A5-D246-43D4-B371-8EC5EF9581F1}" presName="Name0" presStyleCnt="0">
        <dgm:presLayoutVars>
          <dgm:dir/>
          <dgm:animLvl val="lvl"/>
          <dgm:resizeHandles val="exact"/>
        </dgm:presLayoutVars>
      </dgm:prSet>
      <dgm:spPr/>
      <dgm:t>
        <a:bodyPr/>
        <a:lstStyle/>
        <a:p>
          <a:endParaRPr lang="en-GB"/>
        </a:p>
      </dgm:t>
    </dgm:pt>
    <dgm:pt modelId="{34096B47-BFB5-4A97-9CA4-E0E0214B4370}" type="pres">
      <dgm:prSet presAssocID="{F5C7E60E-1586-4AC0-81BA-858154CC8919}" presName="linNode" presStyleCnt="0"/>
      <dgm:spPr/>
    </dgm:pt>
    <dgm:pt modelId="{3143109D-4652-4341-837E-19391AF24848}" type="pres">
      <dgm:prSet presAssocID="{F5C7E60E-1586-4AC0-81BA-858154CC8919}" presName="parentText" presStyleLbl="node1" presStyleIdx="0" presStyleCnt="3">
        <dgm:presLayoutVars>
          <dgm:chMax val="1"/>
          <dgm:bulletEnabled val="1"/>
        </dgm:presLayoutVars>
      </dgm:prSet>
      <dgm:spPr/>
      <dgm:t>
        <a:bodyPr/>
        <a:lstStyle/>
        <a:p>
          <a:endParaRPr lang="en-GB"/>
        </a:p>
      </dgm:t>
    </dgm:pt>
    <dgm:pt modelId="{48A98816-08E3-45E4-96AE-8148B03959E9}" type="pres">
      <dgm:prSet presAssocID="{F5C7E60E-1586-4AC0-81BA-858154CC8919}" presName="descendantText" presStyleLbl="alignAccFollowNode1" presStyleIdx="0" presStyleCnt="3">
        <dgm:presLayoutVars>
          <dgm:bulletEnabled val="1"/>
        </dgm:presLayoutVars>
      </dgm:prSet>
      <dgm:spPr/>
      <dgm:t>
        <a:bodyPr/>
        <a:lstStyle/>
        <a:p>
          <a:endParaRPr lang="en-GB"/>
        </a:p>
      </dgm:t>
    </dgm:pt>
    <dgm:pt modelId="{1C0A74F9-8342-467B-8054-06F9A141A01F}" type="pres">
      <dgm:prSet presAssocID="{2E5C79DF-45A2-49F5-BD64-F56AD4DFC52B}" presName="sp" presStyleCnt="0"/>
      <dgm:spPr/>
    </dgm:pt>
    <dgm:pt modelId="{6083A3D3-C9B6-4D13-8C23-96AE521D8D0F}" type="pres">
      <dgm:prSet presAssocID="{780D0BF8-3D47-4F92-9F75-EA6F64E7ED11}" presName="linNode" presStyleCnt="0"/>
      <dgm:spPr/>
    </dgm:pt>
    <dgm:pt modelId="{59511632-38FD-4883-AD5F-32D9C46AA3B1}" type="pres">
      <dgm:prSet presAssocID="{780D0BF8-3D47-4F92-9F75-EA6F64E7ED11}" presName="parentText" presStyleLbl="node1" presStyleIdx="1" presStyleCnt="3">
        <dgm:presLayoutVars>
          <dgm:chMax val="1"/>
          <dgm:bulletEnabled val="1"/>
        </dgm:presLayoutVars>
      </dgm:prSet>
      <dgm:spPr/>
      <dgm:t>
        <a:bodyPr/>
        <a:lstStyle/>
        <a:p>
          <a:endParaRPr lang="en-GB"/>
        </a:p>
      </dgm:t>
    </dgm:pt>
    <dgm:pt modelId="{67B8074F-9EE0-4B66-B6B6-C29B3BFCC12D}" type="pres">
      <dgm:prSet presAssocID="{780D0BF8-3D47-4F92-9F75-EA6F64E7ED11}" presName="descendantText" presStyleLbl="alignAccFollowNode1" presStyleIdx="1" presStyleCnt="3" custLinFactNeighborX="-240" custLinFactNeighborY="-5859">
        <dgm:presLayoutVars>
          <dgm:bulletEnabled val="1"/>
        </dgm:presLayoutVars>
      </dgm:prSet>
      <dgm:spPr/>
      <dgm:t>
        <a:bodyPr/>
        <a:lstStyle/>
        <a:p>
          <a:endParaRPr lang="en-GB"/>
        </a:p>
      </dgm:t>
    </dgm:pt>
    <dgm:pt modelId="{E9CD6D66-BC40-42F0-91EE-024A29538B8C}" type="pres">
      <dgm:prSet presAssocID="{9C8CC085-1D00-4A5F-8AB0-3BBDE518A717}" presName="sp" presStyleCnt="0"/>
      <dgm:spPr/>
    </dgm:pt>
    <dgm:pt modelId="{B5E6FCE3-9121-4750-8BB7-76CB525D4CBC}" type="pres">
      <dgm:prSet presAssocID="{6222477B-F6F6-4B3D-9B77-06F533407DC6}" presName="linNode" presStyleCnt="0"/>
      <dgm:spPr/>
    </dgm:pt>
    <dgm:pt modelId="{947EC235-0B71-44FD-A4F6-A7B4FB4A5D4A}" type="pres">
      <dgm:prSet presAssocID="{6222477B-F6F6-4B3D-9B77-06F533407DC6}" presName="parentText" presStyleLbl="node1" presStyleIdx="2" presStyleCnt="3">
        <dgm:presLayoutVars>
          <dgm:chMax val="1"/>
          <dgm:bulletEnabled val="1"/>
        </dgm:presLayoutVars>
      </dgm:prSet>
      <dgm:spPr/>
      <dgm:t>
        <a:bodyPr/>
        <a:lstStyle/>
        <a:p>
          <a:endParaRPr lang="en-GB"/>
        </a:p>
      </dgm:t>
    </dgm:pt>
    <dgm:pt modelId="{870D2D4C-4243-4C0C-9B44-4BAA7741D627}" type="pres">
      <dgm:prSet presAssocID="{6222477B-F6F6-4B3D-9B77-06F533407DC6}" presName="descendantText" presStyleLbl="alignAccFollowNode1" presStyleIdx="2" presStyleCnt="3">
        <dgm:presLayoutVars>
          <dgm:bulletEnabled val="1"/>
        </dgm:presLayoutVars>
      </dgm:prSet>
      <dgm:spPr/>
      <dgm:t>
        <a:bodyPr/>
        <a:lstStyle/>
        <a:p>
          <a:endParaRPr lang="en-GB"/>
        </a:p>
      </dgm:t>
    </dgm:pt>
  </dgm:ptLst>
  <dgm:cxnLst>
    <dgm:cxn modelId="{A9BA2424-525D-400F-AF3F-CDF1F38FFE60}" type="presOf" srcId="{D2AC6A99-99CF-4E83-B95F-4759230CF4CE}" destId="{67B8074F-9EE0-4B66-B6B6-C29B3BFCC12D}" srcOrd="0" destOrd="1" presId="urn:microsoft.com/office/officeart/2005/8/layout/vList5"/>
    <dgm:cxn modelId="{7FB44EC4-1249-4B67-9E76-AE6E5C574ED9}" type="presOf" srcId="{19007054-5FBB-4491-B30E-CA1263C7B0EC}" destId="{870D2D4C-4243-4C0C-9B44-4BAA7741D627}" srcOrd="0" destOrd="1" presId="urn:microsoft.com/office/officeart/2005/8/layout/vList5"/>
    <dgm:cxn modelId="{B9AEB82A-FF22-4E84-A7B9-750D871033B9}" type="presOf" srcId="{6222477B-F6F6-4B3D-9B77-06F533407DC6}" destId="{947EC235-0B71-44FD-A4F6-A7B4FB4A5D4A}" srcOrd="0" destOrd="0" presId="urn:microsoft.com/office/officeart/2005/8/layout/vList5"/>
    <dgm:cxn modelId="{562A5207-9898-4D17-85C7-9200A786A1E1}" srcId="{43A500A5-D246-43D4-B371-8EC5EF9581F1}" destId="{780D0BF8-3D47-4F92-9F75-EA6F64E7ED11}" srcOrd="1" destOrd="0" parTransId="{5EE1490C-C95A-4047-97AC-2AFDC171F333}" sibTransId="{9C8CC085-1D00-4A5F-8AB0-3BBDE518A717}"/>
    <dgm:cxn modelId="{A8CB78E3-6F62-496D-B1EA-3E60348E9AD3}" srcId="{F5C7E60E-1586-4AC0-81BA-858154CC8919}" destId="{DD0C60E3-8435-4DD6-B74A-F543E9EE45FD}" srcOrd="1" destOrd="0" parTransId="{88E99617-DA87-4EBC-A62C-8FF0CD0A8B2B}" sibTransId="{A0BABBBB-4288-4BE6-8F28-E4EAE7D11F93}"/>
    <dgm:cxn modelId="{D2BDC580-06BF-458C-B38B-0CCB4278A37F}" type="presOf" srcId="{F5C7E60E-1586-4AC0-81BA-858154CC8919}" destId="{3143109D-4652-4341-837E-19391AF24848}" srcOrd="0" destOrd="0" presId="urn:microsoft.com/office/officeart/2005/8/layout/vList5"/>
    <dgm:cxn modelId="{BD9FDA28-9C68-4387-95B2-BDBA8D92FACE}" type="presOf" srcId="{780D0BF8-3D47-4F92-9F75-EA6F64E7ED11}" destId="{59511632-38FD-4883-AD5F-32D9C46AA3B1}" srcOrd="0" destOrd="0" presId="urn:microsoft.com/office/officeart/2005/8/layout/vList5"/>
    <dgm:cxn modelId="{876EEF68-78D4-4D93-A521-E568418A7B55}" srcId="{F5C7E60E-1586-4AC0-81BA-858154CC8919}" destId="{3AF24A32-49DD-4A16-AF30-FC14C88AEB63}" srcOrd="0" destOrd="0" parTransId="{CC7D74F1-A308-4244-816E-E01951F6412A}" sibTransId="{776CB857-8934-4C46-A9BC-05496EBAF272}"/>
    <dgm:cxn modelId="{520ECC29-8669-4B4F-9AB6-F296EB398A33}" srcId="{780D0BF8-3D47-4F92-9F75-EA6F64E7ED11}" destId="{60D7D198-67A3-4FF5-A0D2-9FB80F141D13}" srcOrd="0" destOrd="0" parTransId="{CE5E21E6-6D36-4BA5-B97D-A5AC242E9FBA}" sibTransId="{25C1AC1E-594A-445B-874C-2B0208A82449}"/>
    <dgm:cxn modelId="{897DD563-392D-47B5-9A06-AFB3976FD94B}" srcId="{6222477B-F6F6-4B3D-9B77-06F533407DC6}" destId="{19007054-5FBB-4491-B30E-CA1263C7B0EC}" srcOrd="1" destOrd="0" parTransId="{6C461669-AFED-4040-83B6-4E213F52AC91}" sibTransId="{7DD928E0-BB8E-4892-9AAB-B2FD07799C72}"/>
    <dgm:cxn modelId="{88248F5E-59F8-4E61-880A-60B99082E3B2}" srcId="{780D0BF8-3D47-4F92-9F75-EA6F64E7ED11}" destId="{D2AC6A99-99CF-4E83-B95F-4759230CF4CE}" srcOrd="1" destOrd="0" parTransId="{F6FE1BDD-0F35-4B6A-B72A-097D3D56FFFF}" sibTransId="{971F7625-D194-49B3-80A5-9FECF3F7FE06}"/>
    <dgm:cxn modelId="{FF588960-DD83-4190-A44D-4F4DBED9B007}" type="presOf" srcId="{C10238BB-CA6D-4FF8-A587-B77BD79A4A60}" destId="{870D2D4C-4243-4C0C-9B44-4BAA7741D627}" srcOrd="0" destOrd="2" presId="urn:microsoft.com/office/officeart/2005/8/layout/vList5"/>
    <dgm:cxn modelId="{6FC903CA-7726-4857-B709-5399D74C63D8}" srcId="{6222477B-F6F6-4B3D-9B77-06F533407DC6}" destId="{C10238BB-CA6D-4FF8-A587-B77BD79A4A60}" srcOrd="2" destOrd="0" parTransId="{CF31A9B7-9A82-4F2F-9700-980F4EE07B58}" sibTransId="{86B07C44-D773-45F1-BF00-CFC923D6D722}"/>
    <dgm:cxn modelId="{D1E43FB6-340D-466F-AB86-41BD5F7186B7}" type="presOf" srcId="{DD0C60E3-8435-4DD6-B74A-F543E9EE45FD}" destId="{48A98816-08E3-45E4-96AE-8148B03959E9}" srcOrd="0" destOrd="1" presId="urn:microsoft.com/office/officeart/2005/8/layout/vList5"/>
    <dgm:cxn modelId="{E6AD8FD7-A332-4190-82B8-14C7638111B0}" type="presOf" srcId="{43A500A5-D246-43D4-B371-8EC5EF9581F1}" destId="{62A485BB-5AB8-43F1-9D75-EB27E12B4761}" srcOrd="0" destOrd="0" presId="urn:microsoft.com/office/officeart/2005/8/layout/vList5"/>
    <dgm:cxn modelId="{8973D109-ABB3-4F36-A3EC-281B725035DB}" type="presOf" srcId="{C9447E24-05AA-46A6-9642-A2299E274F2E}" destId="{870D2D4C-4243-4C0C-9B44-4BAA7741D627}" srcOrd="0" destOrd="0" presId="urn:microsoft.com/office/officeart/2005/8/layout/vList5"/>
    <dgm:cxn modelId="{C4E135CA-B8F3-4E9C-9DB2-7B46948B00B5}" srcId="{6222477B-F6F6-4B3D-9B77-06F533407DC6}" destId="{C9447E24-05AA-46A6-9642-A2299E274F2E}" srcOrd="0" destOrd="0" parTransId="{B736473D-995D-4DB6-AD4E-BFE856434888}" sibTransId="{3B7BFC69-2A4A-4789-8928-80677F349ED8}"/>
    <dgm:cxn modelId="{2968BE70-09ED-40F7-980F-0F4D59B01E75}" type="presOf" srcId="{60D7D198-67A3-4FF5-A0D2-9FB80F141D13}" destId="{67B8074F-9EE0-4B66-B6B6-C29B3BFCC12D}" srcOrd="0" destOrd="0" presId="urn:microsoft.com/office/officeart/2005/8/layout/vList5"/>
    <dgm:cxn modelId="{4D2DC256-B130-428D-875A-5E07E669DE90}" type="presOf" srcId="{3AF24A32-49DD-4A16-AF30-FC14C88AEB63}" destId="{48A98816-08E3-45E4-96AE-8148B03959E9}" srcOrd="0" destOrd="0" presId="urn:microsoft.com/office/officeart/2005/8/layout/vList5"/>
    <dgm:cxn modelId="{5ADF3945-5566-4F96-B02B-D176C91DED12}" srcId="{43A500A5-D246-43D4-B371-8EC5EF9581F1}" destId="{6222477B-F6F6-4B3D-9B77-06F533407DC6}" srcOrd="2" destOrd="0" parTransId="{19F1D859-8B33-405D-9D17-1BE41C2EA8B3}" sibTransId="{B02E1584-CA0B-44F7-B979-4BBD50288B7A}"/>
    <dgm:cxn modelId="{1F5E328F-0E3D-4E9E-8F57-397D80174AF3}" srcId="{43A500A5-D246-43D4-B371-8EC5EF9581F1}" destId="{F5C7E60E-1586-4AC0-81BA-858154CC8919}" srcOrd="0" destOrd="0" parTransId="{1003E3E9-34E9-436F-A016-80921A8D257B}" sibTransId="{2E5C79DF-45A2-49F5-BD64-F56AD4DFC52B}"/>
    <dgm:cxn modelId="{F6434F00-8E1A-458D-B5EA-BF8E9839161E}" type="presParOf" srcId="{62A485BB-5AB8-43F1-9D75-EB27E12B4761}" destId="{34096B47-BFB5-4A97-9CA4-E0E0214B4370}" srcOrd="0" destOrd="0" presId="urn:microsoft.com/office/officeart/2005/8/layout/vList5"/>
    <dgm:cxn modelId="{2AAB0343-7A80-4483-B9A0-1BDCE364591B}" type="presParOf" srcId="{34096B47-BFB5-4A97-9CA4-E0E0214B4370}" destId="{3143109D-4652-4341-837E-19391AF24848}" srcOrd="0" destOrd="0" presId="urn:microsoft.com/office/officeart/2005/8/layout/vList5"/>
    <dgm:cxn modelId="{4CC057DB-B0B6-4113-8608-F958B25CC448}" type="presParOf" srcId="{34096B47-BFB5-4A97-9CA4-E0E0214B4370}" destId="{48A98816-08E3-45E4-96AE-8148B03959E9}" srcOrd="1" destOrd="0" presId="urn:microsoft.com/office/officeart/2005/8/layout/vList5"/>
    <dgm:cxn modelId="{5AC8CA82-B8A8-4793-956E-055FFF540675}" type="presParOf" srcId="{62A485BB-5AB8-43F1-9D75-EB27E12B4761}" destId="{1C0A74F9-8342-467B-8054-06F9A141A01F}" srcOrd="1" destOrd="0" presId="urn:microsoft.com/office/officeart/2005/8/layout/vList5"/>
    <dgm:cxn modelId="{6A8EE168-4936-4EB2-9061-23694460F7FF}" type="presParOf" srcId="{62A485BB-5AB8-43F1-9D75-EB27E12B4761}" destId="{6083A3D3-C9B6-4D13-8C23-96AE521D8D0F}" srcOrd="2" destOrd="0" presId="urn:microsoft.com/office/officeart/2005/8/layout/vList5"/>
    <dgm:cxn modelId="{8A0166E4-EF66-465F-8B09-EFA1942CC674}" type="presParOf" srcId="{6083A3D3-C9B6-4D13-8C23-96AE521D8D0F}" destId="{59511632-38FD-4883-AD5F-32D9C46AA3B1}" srcOrd="0" destOrd="0" presId="urn:microsoft.com/office/officeart/2005/8/layout/vList5"/>
    <dgm:cxn modelId="{5C53250A-570B-4A05-A9AB-18830F897EBE}" type="presParOf" srcId="{6083A3D3-C9B6-4D13-8C23-96AE521D8D0F}" destId="{67B8074F-9EE0-4B66-B6B6-C29B3BFCC12D}" srcOrd="1" destOrd="0" presId="urn:microsoft.com/office/officeart/2005/8/layout/vList5"/>
    <dgm:cxn modelId="{EDDB59E9-59A9-447C-8A2B-F84038BB282E}" type="presParOf" srcId="{62A485BB-5AB8-43F1-9D75-EB27E12B4761}" destId="{E9CD6D66-BC40-42F0-91EE-024A29538B8C}" srcOrd="3" destOrd="0" presId="urn:microsoft.com/office/officeart/2005/8/layout/vList5"/>
    <dgm:cxn modelId="{64DD19F9-E4C5-4A7C-B39D-864FF425424C}" type="presParOf" srcId="{62A485BB-5AB8-43F1-9D75-EB27E12B4761}" destId="{B5E6FCE3-9121-4750-8BB7-76CB525D4CBC}" srcOrd="4" destOrd="0" presId="urn:microsoft.com/office/officeart/2005/8/layout/vList5"/>
    <dgm:cxn modelId="{C04058B4-A078-460A-8890-29268386740A}" type="presParOf" srcId="{B5E6FCE3-9121-4750-8BB7-76CB525D4CBC}" destId="{947EC235-0B71-44FD-A4F6-A7B4FB4A5D4A}" srcOrd="0" destOrd="0" presId="urn:microsoft.com/office/officeart/2005/8/layout/vList5"/>
    <dgm:cxn modelId="{F300B8DD-4767-475B-8637-53067C047412}" type="presParOf" srcId="{B5E6FCE3-9121-4750-8BB7-76CB525D4CBC}" destId="{870D2D4C-4243-4C0C-9B44-4BAA7741D62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88A0B6A-A7FD-4B8A-92B3-9237B610E1E4}" type="doc">
      <dgm:prSet loTypeId="urn:microsoft.com/office/officeart/2005/8/layout/pList2" loCatId="picture" qsTypeId="urn:microsoft.com/office/officeart/2005/8/quickstyle/simple3" qsCatId="simple" csTypeId="urn:microsoft.com/office/officeart/2005/8/colors/accent1_2" csCatId="accent1" phldr="1"/>
      <dgm:spPr/>
      <dgm:t>
        <a:bodyPr/>
        <a:lstStyle/>
        <a:p>
          <a:endParaRPr lang="en-GB"/>
        </a:p>
      </dgm:t>
    </dgm:pt>
    <dgm:pt modelId="{8935C2DC-1EC8-4AED-9FB0-9F19F8E632EB}">
      <dgm:prSet custT="1"/>
      <dgm:spPr/>
      <dgm:t>
        <a:bodyPr anchor="ctr"/>
        <a:lstStyle/>
        <a:p>
          <a:pPr rtl="0"/>
          <a:r>
            <a:rPr lang="fr-FR" sz="1800" b="1" dirty="0" err="1" smtClean="0">
              <a:solidFill>
                <a:schemeClr val="tx2"/>
              </a:solidFill>
            </a:rPr>
            <a:t>Resources</a:t>
          </a:r>
          <a:r>
            <a:rPr lang="fr-FR" sz="1800" b="1" dirty="0" smtClean="0">
              <a:solidFill>
                <a:schemeClr val="tx2"/>
              </a:solidFill>
            </a:rPr>
            <a:t>/budgets</a:t>
          </a:r>
          <a:endParaRPr lang="en-GB" sz="1800" b="1" dirty="0">
            <a:solidFill>
              <a:schemeClr val="tx2"/>
            </a:solidFill>
          </a:endParaRPr>
        </a:p>
      </dgm:t>
    </dgm:pt>
    <dgm:pt modelId="{0D8BDF75-B56F-4385-8E7A-CBB3D472569A}" type="parTrans" cxnId="{F94209ED-C327-47BA-874E-0BFFD9A16E04}">
      <dgm:prSet/>
      <dgm:spPr/>
      <dgm:t>
        <a:bodyPr/>
        <a:lstStyle/>
        <a:p>
          <a:endParaRPr lang="en-GB"/>
        </a:p>
      </dgm:t>
    </dgm:pt>
    <dgm:pt modelId="{35DACD75-225A-44F2-842C-E2155C4C0DC0}" type="sibTrans" cxnId="{F94209ED-C327-47BA-874E-0BFFD9A16E04}">
      <dgm:prSet/>
      <dgm:spPr/>
      <dgm:t>
        <a:bodyPr/>
        <a:lstStyle/>
        <a:p>
          <a:endParaRPr lang="en-GB"/>
        </a:p>
      </dgm:t>
    </dgm:pt>
    <dgm:pt modelId="{51460A7A-DB2C-436B-9B00-5074E3B18DC3}">
      <dgm:prSet/>
      <dgm:spPr/>
      <dgm:t>
        <a:bodyPr anchor="ctr"/>
        <a:lstStyle/>
        <a:p>
          <a:pPr rtl="0"/>
          <a:r>
            <a:rPr lang="fr-FR" b="1" dirty="0" err="1" smtClean="0">
              <a:solidFill>
                <a:schemeClr val="tx2"/>
              </a:solidFill>
            </a:rPr>
            <a:t>Human</a:t>
          </a:r>
          <a:r>
            <a:rPr lang="fr-FR" b="1" dirty="0" smtClean="0">
              <a:solidFill>
                <a:schemeClr val="tx2"/>
              </a:solidFill>
            </a:rPr>
            <a:t> Resource Management</a:t>
          </a:r>
          <a:endParaRPr lang="en-GB" b="1" dirty="0">
            <a:solidFill>
              <a:schemeClr val="tx2"/>
            </a:solidFill>
          </a:endParaRPr>
        </a:p>
      </dgm:t>
    </dgm:pt>
    <dgm:pt modelId="{1B9B977E-CD8D-427E-82A1-5476B4DB59A8}" type="parTrans" cxnId="{4507986F-E45F-41C7-89D2-F728B8B4C71D}">
      <dgm:prSet/>
      <dgm:spPr/>
      <dgm:t>
        <a:bodyPr/>
        <a:lstStyle/>
        <a:p>
          <a:endParaRPr lang="en-GB"/>
        </a:p>
      </dgm:t>
    </dgm:pt>
    <dgm:pt modelId="{19DB1FEF-2CC4-4114-8581-E276B143D5AE}" type="sibTrans" cxnId="{4507986F-E45F-41C7-89D2-F728B8B4C71D}">
      <dgm:prSet/>
      <dgm:spPr/>
      <dgm:t>
        <a:bodyPr/>
        <a:lstStyle/>
        <a:p>
          <a:endParaRPr lang="en-GB"/>
        </a:p>
      </dgm:t>
    </dgm:pt>
    <dgm:pt modelId="{95544647-BD1D-4262-853B-727A64989C5C}">
      <dgm:prSet/>
      <dgm:spPr/>
      <dgm:t>
        <a:bodyPr anchor="ctr"/>
        <a:lstStyle/>
        <a:p>
          <a:pPr rtl="0"/>
          <a:r>
            <a:rPr lang="fr-FR" b="1" dirty="0" smtClean="0">
              <a:solidFill>
                <a:schemeClr val="tx2"/>
              </a:solidFill>
            </a:rPr>
            <a:t>IT </a:t>
          </a:r>
          <a:r>
            <a:rPr lang="fr-FR" b="1" dirty="0" err="1" smtClean="0">
              <a:solidFill>
                <a:schemeClr val="tx2"/>
              </a:solidFill>
            </a:rPr>
            <a:t>investment</a:t>
          </a:r>
          <a:endParaRPr lang="en-GB" b="1" dirty="0">
            <a:solidFill>
              <a:schemeClr val="tx2"/>
            </a:solidFill>
          </a:endParaRPr>
        </a:p>
      </dgm:t>
    </dgm:pt>
    <dgm:pt modelId="{A4074736-97CF-4E2D-9DE2-5ADC88F5A0C7}" type="parTrans" cxnId="{CDEC71C2-68A2-4D63-B68B-EE5C7813CC3C}">
      <dgm:prSet/>
      <dgm:spPr/>
      <dgm:t>
        <a:bodyPr/>
        <a:lstStyle/>
        <a:p>
          <a:endParaRPr lang="en-GB"/>
        </a:p>
      </dgm:t>
    </dgm:pt>
    <dgm:pt modelId="{503025DA-CB56-4D72-BFE6-A8103E6949E5}" type="sibTrans" cxnId="{CDEC71C2-68A2-4D63-B68B-EE5C7813CC3C}">
      <dgm:prSet/>
      <dgm:spPr/>
      <dgm:t>
        <a:bodyPr/>
        <a:lstStyle/>
        <a:p>
          <a:endParaRPr lang="en-GB"/>
        </a:p>
      </dgm:t>
    </dgm:pt>
    <dgm:pt modelId="{D4C44F11-116D-48E1-9D6E-087954EC898B}">
      <dgm:prSet/>
      <dgm:spPr/>
      <dgm:t>
        <a:bodyPr anchor="ctr"/>
        <a:lstStyle/>
        <a:p>
          <a:pPr rtl="0"/>
          <a:r>
            <a:rPr lang="fr-FR" b="1" dirty="0" smtClean="0">
              <a:solidFill>
                <a:schemeClr val="tx2"/>
              </a:solidFill>
            </a:rPr>
            <a:t>Innovation</a:t>
          </a:r>
          <a:endParaRPr lang="en-GB" b="1" dirty="0">
            <a:solidFill>
              <a:schemeClr val="tx2"/>
            </a:solidFill>
          </a:endParaRPr>
        </a:p>
      </dgm:t>
    </dgm:pt>
    <dgm:pt modelId="{EE60CD2C-D6D2-4477-92A0-E0AC32E2357A}" type="parTrans" cxnId="{B12E28E1-0CDD-4CC0-9560-575F36CD4C86}">
      <dgm:prSet/>
      <dgm:spPr/>
      <dgm:t>
        <a:bodyPr/>
        <a:lstStyle/>
        <a:p>
          <a:endParaRPr lang="en-GB"/>
        </a:p>
      </dgm:t>
    </dgm:pt>
    <dgm:pt modelId="{C31DA0B2-0567-4BF4-AA66-95798B3266B2}" type="sibTrans" cxnId="{B12E28E1-0CDD-4CC0-9560-575F36CD4C86}">
      <dgm:prSet/>
      <dgm:spPr/>
      <dgm:t>
        <a:bodyPr/>
        <a:lstStyle/>
        <a:p>
          <a:endParaRPr lang="en-GB"/>
        </a:p>
      </dgm:t>
    </dgm:pt>
    <dgm:pt modelId="{C60C8EB0-0D67-4B45-A28E-066C6F250874}" type="pres">
      <dgm:prSet presAssocID="{D88A0B6A-A7FD-4B8A-92B3-9237B610E1E4}" presName="Name0" presStyleCnt="0">
        <dgm:presLayoutVars>
          <dgm:dir/>
          <dgm:resizeHandles val="exact"/>
        </dgm:presLayoutVars>
      </dgm:prSet>
      <dgm:spPr/>
      <dgm:t>
        <a:bodyPr/>
        <a:lstStyle/>
        <a:p>
          <a:endParaRPr lang="en-GB"/>
        </a:p>
      </dgm:t>
    </dgm:pt>
    <dgm:pt modelId="{0C46587F-BA3E-41BA-A49C-66896B2B38A0}" type="pres">
      <dgm:prSet presAssocID="{D88A0B6A-A7FD-4B8A-92B3-9237B610E1E4}" presName="bkgdShp" presStyleLbl="alignAccFollowNode1" presStyleIdx="0" presStyleCnt="1"/>
      <dgm:spPr/>
    </dgm:pt>
    <dgm:pt modelId="{3BE15400-D052-4A9A-B99A-7FF0E774FF88}" type="pres">
      <dgm:prSet presAssocID="{D88A0B6A-A7FD-4B8A-92B3-9237B610E1E4}" presName="linComp" presStyleCnt="0"/>
      <dgm:spPr/>
    </dgm:pt>
    <dgm:pt modelId="{60CB6EC6-1E60-49CA-AD2C-563FCCBFAC50}" type="pres">
      <dgm:prSet presAssocID="{8935C2DC-1EC8-4AED-9FB0-9F19F8E632EB}" presName="compNode" presStyleCnt="0"/>
      <dgm:spPr/>
    </dgm:pt>
    <dgm:pt modelId="{B6E29406-4648-412A-8C10-DC81278BB50D}" type="pres">
      <dgm:prSet presAssocID="{8935C2DC-1EC8-4AED-9FB0-9F19F8E632EB}" presName="node" presStyleLbl="node1" presStyleIdx="0" presStyleCnt="4">
        <dgm:presLayoutVars>
          <dgm:bulletEnabled val="1"/>
        </dgm:presLayoutVars>
      </dgm:prSet>
      <dgm:spPr/>
      <dgm:t>
        <a:bodyPr/>
        <a:lstStyle/>
        <a:p>
          <a:endParaRPr lang="en-GB"/>
        </a:p>
      </dgm:t>
    </dgm:pt>
    <dgm:pt modelId="{95C33E2B-1FD1-454C-B0C7-4EAF2E42DEBB}" type="pres">
      <dgm:prSet presAssocID="{8935C2DC-1EC8-4AED-9FB0-9F19F8E632EB}" presName="invisiNode" presStyleLbl="node1" presStyleIdx="0" presStyleCnt="4"/>
      <dgm:spPr/>
    </dgm:pt>
    <dgm:pt modelId="{EFA13100-539E-4316-944F-F53399F3E878}" type="pres">
      <dgm:prSet presAssocID="{8935C2DC-1EC8-4AED-9FB0-9F19F8E632EB}" presName="imagNode"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28000" b="-28000"/>
          </a:stretch>
        </a:blipFill>
      </dgm:spPr>
    </dgm:pt>
    <dgm:pt modelId="{089FF35B-F65B-48FB-824D-A90142653A29}" type="pres">
      <dgm:prSet presAssocID="{35DACD75-225A-44F2-842C-E2155C4C0DC0}" presName="sibTrans" presStyleLbl="sibTrans2D1" presStyleIdx="0" presStyleCnt="0"/>
      <dgm:spPr/>
      <dgm:t>
        <a:bodyPr/>
        <a:lstStyle/>
        <a:p>
          <a:endParaRPr lang="en-GB"/>
        </a:p>
      </dgm:t>
    </dgm:pt>
    <dgm:pt modelId="{EB500ABB-71FC-49E7-A527-A1610DD9F56E}" type="pres">
      <dgm:prSet presAssocID="{51460A7A-DB2C-436B-9B00-5074E3B18DC3}" presName="compNode" presStyleCnt="0"/>
      <dgm:spPr/>
    </dgm:pt>
    <dgm:pt modelId="{0EF5DF16-6E7A-4CDA-95B7-3B91019D754C}" type="pres">
      <dgm:prSet presAssocID="{51460A7A-DB2C-436B-9B00-5074E3B18DC3}" presName="node" presStyleLbl="node1" presStyleIdx="1" presStyleCnt="4">
        <dgm:presLayoutVars>
          <dgm:bulletEnabled val="1"/>
        </dgm:presLayoutVars>
      </dgm:prSet>
      <dgm:spPr/>
      <dgm:t>
        <a:bodyPr/>
        <a:lstStyle/>
        <a:p>
          <a:endParaRPr lang="en-GB"/>
        </a:p>
      </dgm:t>
    </dgm:pt>
    <dgm:pt modelId="{F5468EC1-DBD4-4548-8737-655BB8BDEF93}" type="pres">
      <dgm:prSet presAssocID="{51460A7A-DB2C-436B-9B00-5074E3B18DC3}" presName="invisiNode" presStyleLbl="node1" presStyleIdx="1" presStyleCnt="4"/>
      <dgm:spPr/>
    </dgm:pt>
    <dgm:pt modelId="{83A20812-D90E-4EA2-804E-D8D1ADD57A0B}" type="pres">
      <dgm:prSet presAssocID="{51460A7A-DB2C-436B-9B00-5074E3B18DC3}" presName="imagNod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dgm:spPr>
    </dgm:pt>
    <dgm:pt modelId="{9454F1E2-0BE9-4566-AF42-917D4506B1C6}" type="pres">
      <dgm:prSet presAssocID="{19DB1FEF-2CC4-4114-8581-E276B143D5AE}" presName="sibTrans" presStyleLbl="sibTrans2D1" presStyleIdx="0" presStyleCnt="0"/>
      <dgm:spPr/>
      <dgm:t>
        <a:bodyPr/>
        <a:lstStyle/>
        <a:p>
          <a:endParaRPr lang="en-GB"/>
        </a:p>
      </dgm:t>
    </dgm:pt>
    <dgm:pt modelId="{88679775-38D4-4657-A1A2-C23833721CE3}" type="pres">
      <dgm:prSet presAssocID="{95544647-BD1D-4262-853B-727A64989C5C}" presName="compNode" presStyleCnt="0"/>
      <dgm:spPr/>
    </dgm:pt>
    <dgm:pt modelId="{4B3DBD15-D85E-4FAE-9008-A11187DD78F9}" type="pres">
      <dgm:prSet presAssocID="{95544647-BD1D-4262-853B-727A64989C5C}" presName="node" presStyleLbl="node1" presStyleIdx="2" presStyleCnt="4">
        <dgm:presLayoutVars>
          <dgm:bulletEnabled val="1"/>
        </dgm:presLayoutVars>
      </dgm:prSet>
      <dgm:spPr/>
      <dgm:t>
        <a:bodyPr/>
        <a:lstStyle/>
        <a:p>
          <a:endParaRPr lang="en-GB"/>
        </a:p>
      </dgm:t>
    </dgm:pt>
    <dgm:pt modelId="{FCEE2389-DE57-4647-99ED-587FA6D17FE4}" type="pres">
      <dgm:prSet presAssocID="{95544647-BD1D-4262-853B-727A64989C5C}" presName="invisiNode" presStyleLbl="node1" presStyleIdx="2" presStyleCnt="4"/>
      <dgm:spPr/>
    </dgm:pt>
    <dgm:pt modelId="{5F26399D-A86F-478E-B761-B183D0D04C02}" type="pres">
      <dgm:prSet presAssocID="{95544647-BD1D-4262-853B-727A64989C5C}" presName="imagNod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14000" r="-14000"/>
          </a:stretch>
        </a:blipFill>
      </dgm:spPr>
    </dgm:pt>
    <dgm:pt modelId="{D9D3E675-4DC9-422E-89B2-A8A2373F9756}" type="pres">
      <dgm:prSet presAssocID="{503025DA-CB56-4D72-BFE6-A8103E6949E5}" presName="sibTrans" presStyleLbl="sibTrans2D1" presStyleIdx="0" presStyleCnt="0"/>
      <dgm:spPr/>
      <dgm:t>
        <a:bodyPr/>
        <a:lstStyle/>
        <a:p>
          <a:endParaRPr lang="en-GB"/>
        </a:p>
      </dgm:t>
    </dgm:pt>
    <dgm:pt modelId="{28601FBA-78AD-4B15-9417-DDCE07FA798E}" type="pres">
      <dgm:prSet presAssocID="{D4C44F11-116D-48E1-9D6E-087954EC898B}" presName="compNode" presStyleCnt="0"/>
      <dgm:spPr/>
    </dgm:pt>
    <dgm:pt modelId="{6C01795C-D363-4EC2-AACD-AD1B17EC6228}" type="pres">
      <dgm:prSet presAssocID="{D4C44F11-116D-48E1-9D6E-087954EC898B}" presName="node" presStyleLbl="node1" presStyleIdx="3" presStyleCnt="4">
        <dgm:presLayoutVars>
          <dgm:bulletEnabled val="1"/>
        </dgm:presLayoutVars>
      </dgm:prSet>
      <dgm:spPr/>
      <dgm:t>
        <a:bodyPr/>
        <a:lstStyle/>
        <a:p>
          <a:endParaRPr lang="en-GB"/>
        </a:p>
      </dgm:t>
    </dgm:pt>
    <dgm:pt modelId="{6D977134-8D94-4B13-A8BE-7F324F0D3B58}" type="pres">
      <dgm:prSet presAssocID="{D4C44F11-116D-48E1-9D6E-087954EC898B}" presName="invisiNode" presStyleLbl="node1" presStyleIdx="3" presStyleCnt="4"/>
      <dgm:spPr/>
    </dgm:pt>
    <dgm:pt modelId="{59760545-A073-4B5E-9E3B-53C1A8122F1E}" type="pres">
      <dgm:prSet presAssocID="{D4C44F11-116D-48E1-9D6E-087954EC898B}" presName="imagNod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13000" r="-13000"/>
          </a:stretch>
        </a:blipFill>
      </dgm:spPr>
      <dgm:t>
        <a:bodyPr/>
        <a:lstStyle/>
        <a:p>
          <a:endParaRPr lang="en-GB"/>
        </a:p>
      </dgm:t>
    </dgm:pt>
  </dgm:ptLst>
  <dgm:cxnLst>
    <dgm:cxn modelId="{CDEC71C2-68A2-4D63-B68B-EE5C7813CC3C}" srcId="{D88A0B6A-A7FD-4B8A-92B3-9237B610E1E4}" destId="{95544647-BD1D-4262-853B-727A64989C5C}" srcOrd="2" destOrd="0" parTransId="{A4074736-97CF-4E2D-9DE2-5ADC88F5A0C7}" sibTransId="{503025DA-CB56-4D72-BFE6-A8103E6949E5}"/>
    <dgm:cxn modelId="{D4CEB31F-A8F7-4F1B-A0F0-105409D90B02}" type="presOf" srcId="{8935C2DC-1EC8-4AED-9FB0-9F19F8E632EB}" destId="{B6E29406-4648-412A-8C10-DC81278BB50D}" srcOrd="0" destOrd="0" presId="urn:microsoft.com/office/officeart/2005/8/layout/pList2"/>
    <dgm:cxn modelId="{AEE6D021-FADA-4980-875D-4E79F85AB9C1}" type="presOf" srcId="{503025DA-CB56-4D72-BFE6-A8103E6949E5}" destId="{D9D3E675-4DC9-422E-89B2-A8A2373F9756}" srcOrd="0" destOrd="0" presId="urn:microsoft.com/office/officeart/2005/8/layout/pList2"/>
    <dgm:cxn modelId="{CE81D511-39E3-487A-8CB3-61030DE11B0A}" type="presOf" srcId="{19DB1FEF-2CC4-4114-8581-E276B143D5AE}" destId="{9454F1E2-0BE9-4566-AF42-917D4506B1C6}" srcOrd="0" destOrd="0" presId="urn:microsoft.com/office/officeart/2005/8/layout/pList2"/>
    <dgm:cxn modelId="{11D0812E-B391-4669-A37E-7B144FA3E036}" type="presOf" srcId="{D4C44F11-116D-48E1-9D6E-087954EC898B}" destId="{6C01795C-D363-4EC2-AACD-AD1B17EC6228}" srcOrd="0" destOrd="0" presId="urn:microsoft.com/office/officeart/2005/8/layout/pList2"/>
    <dgm:cxn modelId="{4507986F-E45F-41C7-89D2-F728B8B4C71D}" srcId="{D88A0B6A-A7FD-4B8A-92B3-9237B610E1E4}" destId="{51460A7A-DB2C-436B-9B00-5074E3B18DC3}" srcOrd="1" destOrd="0" parTransId="{1B9B977E-CD8D-427E-82A1-5476B4DB59A8}" sibTransId="{19DB1FEF-2CC4-4114-8581-E276B143D5AE}"/>
    <dgm:cxn modelId="{8BC96F4D-F069-42CD-85B0-FBAF45029850}" type="presOf" srcId="{51460A7A-DB2C-436B-9B00-5074E3B18DC3}" destId="{0EF5DF16-6E7A-4CDA-95B7-3B91019D754C}" srcOrd="0" destOrd="0" presId="urn:microsoft.com/office/officeart/2005/8/layout/pList2"/>
    <dgm:cxn modelId="{B12E28E1-0CDD-4CC0-9560-575F36CD4C86}" srcId="{D88A0B6A-A7FD-4B8A-92B3-9237B610E1E4}" destId="{D4C44F11-116D-48E1-9D6E-087954EC898B}" srcOrd="3" destOrd="0" parTransId="{EE60CD2C-D6D2-4477-92A0-E0AC32E2357A}" sibTransId="{C31DA0B2-0567-4BF4-AA66-95798B3266B2}"/>
    <dgm:cxn modelId="{0B484D9D-24CC-42AC-B71B-73C018B2578F}" type="presOf" srcId="{95544647-BD1D-4262-853B-727A64989C5C}" destId="{4B3DBD15-D85E-4FAE-9008-A11187DD78F9}" srcOrd="0" destOrd="0" presId="urn:microsoft.com/office/officeart/2005/8/layout/pList2"/>
    <dgm:cxn modelId="{0EC96139-4C65-40B8-9376-80ABCF608F97}" type="presOf" srcId="{D88A0B6A-A7FD-4B8A-92B3-9237B610E1E4}" destId="{C60C8EB0-0D67-4B45-A28E-066C6F250874}" srcOrd="0" destOrd="0" presId="urn:microsoft.com/office/officeart/2005/8/layout/pList2"/>
    <dgm:cxn modelId="{F94209ED-C327-47BA-874E-0BFFD9A16E04}" srcId="{D88A0B6A-A7FD-4B8A-92B3-9237B610E1E4}" destId="{8935C2DC-1EC8-4AED-9FB0-9F19F8E632EB}" srcOrd="0" destOrd="0" parTransId="{0D8BDF75-B56F-4385-8E7A-CBB3D472569A}" sibTransId="{35DACD75-225A-44F2-842C-E2155C4C0DC0}"/>
    <dgm:cxn modelId="{5EA6776D-6565-4334-AB15-2988CB59AB1A}" type="presOf" srcId="{35DACD75-225A-44F2-842C-E2155C4C0DC0}" destId="{089FF35B-F65B-48FB-824D-A90142653A29}" srcOrd="0" destOrd="0" presId="urn:microsoft.com/office/officeart/2005/8/layout/pList2"/>
    <dgm:cxn modelId="{E13A7B63-B9B5-4C87-8B68-44DC26F1831E}" type="presParOf" srcId="{C60C8EB0-0D67-4B45-A28E-066C6F250874}" destId="{0C46587F-BA3E-41BA-A49C-66896B2B38A0}" srcOrd="0" destOrd="0" presId="urn:microsoft.com/office/officeart/2005/8/layout/pList2"/>
    <dgm:cxn modelId="{6A048692-7C17-4FD9-821C-CC88BAD2C985}" type="presParOf" srcId="{C60C8EB0-0D67-4B45-A28E-066C6F250874}" destId="{3BE15400-D052-4A9A-B99A-7FF0E774FF88}" srcOrd="1" destOrd="0" presId="urn:microsoft.com/office/officeart/2005/8/layout/pList2"/>
    <dgm:cxn modelId="{D5ABE8DE-0A4A-410F-8CC3-CFCBF8F04464}" type="presParOf" srcId="{3BE15400-D052-4A9A-B99A-7FF0E774FF88}" destId="{60CB6EC6-1E60-49CA-AD2C-563FCCBFAC50}" srcOrd="0" destOrd="0" presId="urn:microsoft.com/office/officeart/2005/8/layout/pList2"/>
    <dgm:cxn modelId="{A15F4A82-39B4-45C3-89E7-C26D23FC31B6}" type="presParOf" srcId="{60CB6EC6-1E60-49CA-AD2C-563FCCBFAC50}" destId="{B6E29406-4648-412A-8C10-DC81278BB50D}" srcOrd="0" destOrd="0" presId="urn:microsoft.com/office/officeart/2005/8/layout/pList2"/>
    <dgm:cxn modelId="{6A6FB4B9-407A-4BF0-8E06-2D950B9A5FFD}" type="presParOf" srcId="{60CB6EC6-1E60-49CA-AD2C-563FCCBFAC50}" destId="{95C33E2B-1FD1-454C-B0C7-4EAF2E42DEBB}" srcOrd="1" destOrd="0" presId="urn:microsoft.com/office/officeart/2005/8/layout/pList2"/>
    <dgm:cxn modelId="{1618D5A6-6E6E-41CB-96E7-CF3A1115814A}" type="presParOf" srcId="{60CB6EC6-1E60-49CA-AD2C-563FCCBFAC50}" destId="{EFA13100-539E-4316-944F-F53399F3E878}" srcOrd="2" destOrd="0" presId="urn:microsoft.com/office/officeart/2005/8/layout/pList2"/>
    <dgm:cxn modelId="{448CD0B6-D38A-401D-850B-0F6EB02EF6D1}" type="presParOf" srcId="{3BE15400-D052-4A9A-B99A-7FF0E774FF88}" destId="{089FF35B-F65B-48FB-824D-A90142653A29}" srcOrd="1" destOrd="0" presId="urn:microsoft.com/office/officeart/2005/8/layout/pList2"/>
    <dgm:cxn modelId="{FD2A265C-664D-4160-8F2F-B9B2710D4DD6}" type="presParOf" srcId="{3BE15400-D052-4A9A-B99A-7FF0E774FF88}" destId="{EB500ABB-71FC-49E7-A527-A1610DD9F56E}" srcOrd="2" destOrd="0" presId="urn:microsoft.com/office/officeart/2005/8/layout/pList2"/>
    <dgm:cxn modelId="{4A6435AD-4E5C-4B3E-BCA5-F9B49CC83717}" type="presParOf" srcId="{EB500ABB-71FC-49E7-A527-A1610DD9F56E}" destId="{0EF5DF16-6E7A-4CDA-95B7-3B91019D754C}" srcOrd="0" destOrd="0" presId="urn:microsoft.com/office/officeart/2005/8/layout/pList2"/>
    <dgm:cxn modelId="{EBC302CA-452C-46B1-8985-DD4106C0069E}" type="presParOf" srcId="{EB500ABB-71FC-49E7-A527-A1610DD9F56E}" destId="{F5468EC1-DBD4-4548-8737-655BB8BDEF93}" srcOrd="1" destOrd="0" presId="urn:microsoft.com/office/officeart/2005/8/layout/pList2"/>
    <dgm:cxn modelId="{3576AA1F-E1E1-4537-B972-35BB45F6E113}" type="presParOf" srcId="{EB500ABB-71FC-49E7-A527-A1610DD9F56E}" destId="{83A20812-D90E-4EA2-804E-D8D1ADD57A0B}" srcOrd="2" destOrd="0" presId="urn:microsoft.com/office/officeart/2005/8/layout/pList2"/>
    <dgm:cxn modelId="{694FC196-F4B3-4E24-92D1-8E793C3CC795}" type="presParOf" srcId="{3BE15400-D052-4A9A-B99A-7FF0E774FF88}" destId="{9454F1E2-0BE9-4566-AF42-917D4506B1C6}" srcOrd="3" destOrd="0" presId="urn:microsoft.com/office/officeart/2005/8/layout/pList2"/>
    <dgm:cxn modelId="{A92D6774-14D9-470A-99D5-B28D954D5EC9}" type="presParOf" srcId="{3BE15400-D052-4A9A-B99A-7FF0E774FF88}" destId="{88679775-38D4-4657-A1A2-C23833721CE3}" srcOrd="4" destOrd="0" presId="urn:microsoft.com/office/officeart/2005/8/layout/pList2"/>
    <dgm:cxn modelId="{FE582D67-CB80-4EF8-B890-CCC28190CE7C}" type="presParOf" srcId="{88679775-38D4-4657-A1A2-C23833721CE3}" destId="{4B3DBD15-D85E-4FAE-9008-A11187DD78F9}" srcOrd="0" destOrd="0" presId="urn:microsoft.com/office/officeart/2005/8/layout/pList2"/>
    <dgm:cxn modelId="{A9948D4D-A2B6-4327-8C16-1C8AD1EC596A}" type="presParOf" srcId="{88679775-38D4-4657-A1A2-C23833721CE3}" destId="{FCEE2389-DE57-4647-99ED-587FA6D17FE4}" srcOrd="1" destOrd="0" presId="urn:microsoft.com/office/officeart/2005/8/layout/pList2"/>
    <dgm:cxn modelId="{92AAE589-72EC-445C-85B3-225D8D4017B4}" type="presParOf" srcId="{88679775-38D4-4657-A1A2-C23833721CE3}" destId="{5F26399D-A86F-478E-B761-B183D0D04C02}" srcOrd="2" destOrd="0" presId="urn:microsoft.com/office/officeart/2005/8/layout/pList2"/>
    <dgm:cxn modelId="{D63F37B1-5A65-44CA-B847-2E27C1A134B7}" type="presParOf" srcId="{3BE15400-D052-4A9A-B99A-7FF0E774FF88}" destId="{D9D3E675-4DC9-422E-89B2-A8A2373F9756}" srcOrd="5" destOrd="0" presId="urn:microsoft.com/office/officeart/2005/8/layout/pList2"/>
    <dgm:cxn modelId="{8E1D9F29-1F91-4904-B4FC-ACC586ADC9F9}" type="presParOf" srcId="{3BE15400-D052-4A9A-B99A-7FF0E774FF88}" destId="{28601FBA-78AD-4B15-9417-DDCE07FA798E}" srcOrd="6" destOrd="0" presId="urn:microsoft.com/office/officeart/2005/8/layout/pList2"/>
    <dgm:cxn modelId="{09932925-5731-42F4-8496-AB8B0E81A80E}" type="presParOf" srcId="{28601FBA-78AD-4B15-9417-DDCE07FA798E}" destId="{6C01795C-D363-4EC2-AACD-AD1B17EC6228}" srcOrd="0" destOrd="0" presId="urn:microsoft.com/office/officeart/2005/8/layout/pList2"/>
    <dgm:cxn modelId="{7F193BC0-78B8-441E-90EB-F961C7B43DB1}" type="presParOf" srcId="{28601FBA-78AD-4B15-9417-DDCE07FA798E}" destId="{6D977134-8D94-4B13-A8BE-7F324F0D3B58}" srcOrd="1" destOrd="0" presId="urn:microsoft.com/office/officeart/2005/8/layout/pList2"/>
    <dgm:cxn modelId="{4E02E369-F160-4B23-8F24-F0CFBAE412CF}" type="presParOf" srcId="{28601FBA-78AD-4B15-9417-DDCE07FA798E}" destId="{59760545-A073-4B5E-9E3B-53C1A8122F1E}"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FF42799-628F-4DC6-94AB-C62465337A9A}" type="doc">
      <dgm:prSet loTypeId="urn:microsoft.com/office/officeart/2005/8/layout/vList3" loCatId="list" qsTypeId="urn:microsoft.com/office/officeart/2005/8/quickstyle/simple3" qsCatId="simple" csTypeId="urn:microsoft.com/office/officeart/2005/8/colors/accent1_2" csCatId="accent1" phldr="1"/>
      <dgm:spPr/>
      <dgm:t>
        <a:bodyPr/>
        <a:lstStyle/>
        <a:p>
          <a:endParaRPr lang="en-GB"/>
        </a:p>
      </dgm:t>
    </dgm:pt>
    <dgm:pt modelId="{C9404E7A-BBD0-41AB-8060-59930B9B0B0A}">
      <dgm:prSet/>
      <dgm:spPr/>
      <dgm:t>
        <a:bodyPr/>
        <a:lstStyle/>
        <a:p>
          <a:pPr rtl="0"/>
          <a:r>
            <a:rPr lang="en-US" b="1" smtClean="0"/>
            <a:t>Platform</a:t>
          </a:r>
          <a:r>
            <a:rPr lang="en-US" smtClean="0"/>
            <a:t> for peer-to-peer leaning between the participating countries</a:t>
          </a:r>
          <a:endParaRPr lang="en-GB" dirty="0"/>
        </a:p>
      </dgm:t>
    </dgm:pt>
    <dgm:pt modelId="{7220DE01-4611-455F-8493-D6B8B0D9CD22}" type="parTrans" cxnId="{9BFD5620-C13C-4E44-A319-DC3DF4BE9723}">
      <dgm:prSet/>
      <dgm:spPr/>
      <dgm:t>
        <a:bodyPr/>
        <a:lstStyle/>
        <a:p>
          <a:endParaRPr lang="en-GB"/>
        </a:p>
      </dgm:t>
    </dgm:pt>
    <dgm:pt modelId="{BAD4597F-4530-421D-9DF0-E16C1F118D27}" type="sibTrans" cxnId="{9BFD5620-C13C-4E44-A319-DC3DF4BE9723}">
      <dgm:prSet/>
      <dgm:spPr/>
      <dgm:t>
        <a:bodyPr/>
        <a:lstStyle/>
        <a:p>
          <a:endParaRPr lang="en-GB"/>
        </a:p>
      </dgm:t>
    </dgm:pt>
    <dgm:pt modelId="{53FF664A-5BAC-4D3E-97B2-9C9AD7755243}">
      <dgm:prSet/>
      <dgm:spPr/>
      <dgm:t>
        <a:bodyPr/>
        <a:lstStyle/>
        <a:p>
          <a:pPr rtl="0"/>
          <a:r>
            <a:rPr lang="fr-FR" smtClean="0"/>
            <a:t>Focus on public sector </a:t>
          </a:r>
          <a:r>
            <a:rPr lang="fr-FR" b="1" smtClean="0"/>
            <a:t>productivity</a:t>
          </a:r>
          <a:endParaRPr lang="en-GB"/>
        </a:p>
      </dgm:t>
    </dgm:pt>
    <dgm:pt modelId="{AAA971CD-78DC-4221-84CB-BDA71B27665D}" type="parTrans" cxnId="{B7807B1D-424F-402D-85F9-1765E5A1F5B5}">
      <dgm:prSet/>
      <dgm:spPr/>
      <dgm:t>
        <a:bodyPr/>
        <a:lstStyle/>
        <a:p>
          <a:endParaRPr lang="en-GB"/>
        </a:p>
      </dgm:t>
    </dgm:pt>
    <dgm:pt modelId="{F142A0A5-3FF5-430A-A44F-64B9F4925691}" type="sibTrans" cxnId="{B7807B1D-424F-402D-85F9-1765E5A1F5B5}">
      <dgm:prSet/>
      <dgm:spPr/>
      <dgm:t>
        <a:bodyPr/>
        <a:lstStyle/>
        <a:p>
          <a:endParaRPr lang="en-GB"/>
        </a:p>
      </dgm:t>
    </dgm:pt>
    <dgm:pt modelId="{A773D16A-43CD-4062-87EC-4082109A9E16}">
      <dgm:prSet/>
      <dgm:spPr/>
      <dgm:t>
        <a:bodyPr/>
        <a:lstStyle/>
        <a:p>
          <a:pPr rtl="0"/>
          <a:r>
            <a:rPr lang="fr-FR" smtClean="0"/>
            <a:t>Provide measures of </a:t>
          </a:r>
          <a:r>
            <a:rPr lang="fr-FR" b="1" smtClean="0"/>
            <a:t>inputs</a:t>
          </a:r>
          <a:r>
            <a:rPr lang="fr-FR" smtClean="0"/>
            <a:t> (financial and employment)</a:t>
          </a:r>
          <a:r>
            <a:rPr lang="en-GB" smtClean="0"/>
            <a:t> </a:t>
          </a:r>
          <a:endParaRPr lang="en-GB"/>
        </a:p>
      </dgm:t>
    </dgm:pt>
    <dgm:pt modelId="{6D26C342-3901-494F-9CF4-1398003B8272}" type="parTrans" cxnId="{E315ABE5-D347-4CD1-82E5-5B80054A312C}">
      <dgm:prSet/>
      <dgm:spPr/>
      <dgm:t>
        <a:bodyPr/>
        <a:lstStyle/>
        <a:p>
          <a:endParaRPr lang="en-GB"/>
        </a:p>
      </dgm:t>
    </dgm:pt>
    <dgm:pt modelId="{BE2A245C-1586-4F9B-8E4C-7C69C284F483}" type="sibTrans" cxnId="{E315ABE5-D347-4CD1-82E5-5B80054A312C}">
      <dgm:prSet/>
      <dgm:spPr/>
      <dgm:t>
        <a:bodyPr/>
        <a:lstStyle/>
        <a:p>
          <a:endParaRPr lang="en-GB"/>
        </a:p>
      </dgm:t>
    </dgm:pt>
    <dgm:pt modelId="{AFA160FF-7114-4C8D-BAB6-4F4446DCF148}">
      <dgm:prSet/>
      <dgm:spPr/>
      <dgm:t>
        <a:bodyPr/>
        <a:lstStyle/>
        <a:p>
          <a:pPr rtl="0"/>
          <a:r>
            <a:rPr lang="en-GB" smtClean="0"/>
            <a:t>Collect information on </a:t>
          </a:r>
          <a:r>
            <a:rPr lang="en-GB" b="1" smtClean="0"/>
            <a:t>key enablers </a:t>
          </a:r>
          <a:r>
            <a:rPr lang="en-GB" smtClean="0"/>
            <a:t>(digital government, budget procedures, strategic human resource management, open government data)</a:t>
          </a:r>
          <a:endParaRPr lang="en-GB"/>
        </a:p>
      </dgm:t>
    </dgm:pt>
    <dgm:pt modelId="{AB1915BE-29D0-4685-B3E7-CA1A3622666D}" type="parTrans" cxnId="{8BC37994-0CD3-41AA-8329-6A40FEBC3CD4}">
      <dgm:prSet/>
      <dgm:spPr/>
      <dgm:t>
        <a:bodyPr/>
        <a:lstStyle/>
        <a:p>
          <a:endParaRPr lang="en-GB"/>
        </a:p>
      </dgm:t>
    </dgm:pt>
    <dgm:pt modelId="{6F18B63B-6ED6-4F84-8584-7E66DB903684}" type="sibTrans" cxnId="{8BC37994-0CD3-41AA-8329-6A40FEBC3CD4}">
      <dgm:prSet/>
      <dgm:spPr/>
      <dgm:t>
        <a:bodyPr/>
        <a:lstStyle/>
        <a:p>
          <a:endParaRPr lang="en-GB"/>
        </a:p>
      </dgm:t>
    </dgm:pt>
    <dgm:pt modelId="{531CABB9-A48A-49E2-A773-9324037CA718}">
      <dgm:prSet/>
      <dgm:spPr/>
      <dgm:t>
        <a:bodyPr/>
        <a:lstStyle/>
        <a:p>
          <a:pPr rtl="0"/>
          <a:r>
            <a:rPr lang="en-US" smtClean="0"/>
            <a:t>First step towards producing more comparable public sector productivity measures in the medium-term.</a:t>
          </a:r>
          <a:endParaRPr lang="en-GB"/>
        </a:p>
      </dgm:t>
    </dgm:pt>
    <dgm:pt modelId="{0100935D-31C0-486B-9CA9-F6F07C1F1463}" type="parTrans" cxnId="{DBB1B2A2-604B-4159-B404-5D2C761E6138}">
      <dgm:prSet/>
      <dgm:spPr/>
      <dgm:t>
        <a:bodyPr/>
        <a:lstStyle/>
        <a:p>
          <a:endParaRPr lang="en-GB"/>
        </a:p>
      </dgm:t>
    </dgm:pt>
    <dgm:pt modelId="{F8167DEB-5603-4ABD-9239-F212F77A60E6}" type="sibTrans" cxnId="{DBB1B2A2-604B-4159-B404-5D2C761E6138}">
      <dgm:prSet/>
      <dgm:spPr/>
      <dgm:t>
        <a:bodyPr/>
        <a:lstStyle/>
        <a:p>
          <a:endParaRPr lang="en-GB"/>
        </a:p>
      </dgm:t>
    </dgm:pt>
    <dgm:pt modelId="{2361DF21-A6FC-4FA1-8232-F5D4E236212C}" type="pres">
      <dgm:prSet presAssocID="{FFF42799-628F-4DC6-94AB-C62465337A9A}" presName="linearFlow" presStyleCnt="0">
        <dgm:presLayoutVars>
          <dgm:dir/>
          <dgm:resizeHandles val="exact"/>
        </dgm:presLayoutVars>
      </dgm:prSet>
      <dgm:spPr/>
      <dgm:t>
        <a:bodyPr/>
        <a:lstStyle/>
        <a:p>
          <a:endParaRPr lang="en-GB"/>
        </a:p>
      </dgm:t>
    </dgm:pt>
    <dgm:pt modelId="{E49EBA8E-CC85-4EE8-AE44-2306B694576E}" type="pres">
      <dgm:prSet presAssocID="{C9404E7A-BBD0-41AB-8060-59930B9B0B0A}" presName="composite" presStyleCnt="0"/>
      <dgm:spPr/>
    </dgm:pt>
    <dgm:pt modelId="{CDB33ACF-AC9D-492A-BF4F-013A70CD5C40}" type="pres">
      <dgm:prSet presAssocID="{C9404E7A-BBD0-41AB-8060-59930B9B0B0A}" presName="imgShp" presStyleLbl="fgImgPlac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5000" r="-5000"/>
          </a:stretch>
        </a:blipFill>
      </dgm:spPr>
      <dgm:t>
        <a:bodyPr/>
        <a:lstStyle/>
        <a:p>
          <a:endParaRPr lang="en-GB"/>
        </a:p>
      </dgm:t>
    </dgm:pt>
    <dgm:pt modelId="{807AAB23-C32E-4FB9-B2DE-ECF807F801FD}" type="pres">
      <dgm:prSet presAssocID="{C9404E7A-BBD0-41AB-8060-59930B9B0B0A}" presName="txShp" presStyleLbl="node1" presStyleIdx="0" presStyleCnt="5">
        <dgm:presLayoutVars>
          <dgm:bulletEnabled val="1"/>
        </dgm:presLayoutVars>
      </dgm:prSet>
      <dgm:spPr/>
      <dgm:t>
        <a:bodyPr/>
        <a:lstStyle/>
        <a:p>
          <a:endParaRPr lang="en-GB"/>
        </a:p>
      </dgm:t>
    </dgm:pt>
    <dgm:pt modelId="{9A8E721C-AFA6-4B47-8415-D146CFBEB140}" type="pres">
      <dgm:prSet presAssocID="{BAD4597F-4530-421D-9DF0-E16C1F118D27}" presName="spacing" presStyleCnt="0"/>
      <dgm:spPr/>
    </dgm:pt>
    <dgm:pt modelId="{B0487519-55C9-433E-822E-B57D65F88024}" type="pres">
      <dgm:prSet presAssocID="{53FF664A-5BAC-4D3E-97B2-9C9AD7755243}" presName="composite" presStyleCnt="0"/>
      <dgm:spPr/>
    </dgm:pt>
    <dgm:pt modelId="{7A046B3E-9928-453D-BA47-ECA8465C3D28}" type="pres">
      <dgm:prSet presAssocID="{53FF664A-5BAC-4D3E-97B2-9C9AD7755243}" presName="imgShp" presStyleLbl="fgImgPlac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t>
        <a:bodyPr/>
        <a:lstStyle/>
        <a:p>
          <a:endParaRPr lang="en-GB"/>
        </a:p>
      </dgm:t>
    </dgm:pt>
    <dgm:pt modelId="{E9DA6EC6-3E15-4AFE-A3D5-7FA947E353D0}" type="pres">
      <dgm:prSet presAssocID="{53FF664A-5BAC-4D3E-97B2-9C9AD7755243}" presName="txShp" presStyleLbl="node1" presStyleIdx="1" presStyleCnt="5">
        <dgm:presLayoutVars>
          <dgm:bulletEnabled val="1"/>
        </dgm:presLayoutVars>
      </dgm:prSet>
      <dgm:spPr/>
      <dgm:t>
        <a:bodyPr/>
        <a:lstStyle/>
        <a:p>
          <a:endParaRPr lang="en-GB"/>
        </a:p>
      </dgm:t>
    </dgm:pt>
    <dgm:pt modelId="{7BBB6783-A8B7-4498-AF2E-7F72D6258426}" type="pres">
      <dgm:prSet presAssocID="{F142A0A5-3FF5-430A-A44F-64B9F4925691}" presName="spacing" presStyleCnt="0"/>
      <dgm:spPr/>
    </dgm:pt>
    <dgm:pt modelId="{6F282C87-F8D8-46DF-A2F2-D6D4C7550C76}" type="pres">
      <dgm:prSet presAssocID="{A773D16A-43CD-4062-87EC-4082109A9E16}" presName="composite" presStyleCnt="0"/>
      <dgm:spPr/>
    </dgm:pt>
    <dgm:pt modelId="{E42220F9-0481-4C7F-AD77-CF357E34A0A7}" type="pres">
      <dgm:prSet presAssocID="{A773D16A-43CD-4062-87EC-4082109A9E16}" presName="imgShp"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40000" r="-40000"/>
          </a:stretch>
        </a:blipFill>
      </dgm:spPr>
    </dgm:pt>
    <dgm:pt modelId="{48AF88B1-2B2E-4D2A-800D-1B3C78B83538}" type="pres">
      <dgm:prSet presAssocID="{A773D16A-43CD-4062-87EC-4082109A9E16}" presName="txShp" presStyleLbl="node1" presStyleIdx="2" presStyleCnt="5">
        <dgm:presLayoutVars>
          <dgm:bulletEnabled val="1"/>
        </dgm:presLayoutVars>
      </dgm:prSet>
      <dgm:spPr/>
      <dgm:t>
        <a:bodyPr/>
        <a:lstStyle/>
        <a:p>
          <a:endParaRPr lang="en-GB"/>
        </a:p>
      </dgm:t>
    </dgm:pt>
    <dgm:pt modelId="{4003B70B-4C73-4CBF-A07B-14987B4E2B6B}" type="pres">
      <dgm:prSet presAssocID="{BE2A245C-1586-4F9B-8E4C-7C69C284F483}" presName="spacing" presStyleCnt="0"/>
      <dgm:spPr/>
    </dgm:pt>
    <dgm:pt modelId="{D3AD967F-C199-483C-B1DC-56C29C3F6AB8}" type="pres">
      <dgm:prSet presAssocID="{AFA160FF-7114-4C8D-BAB6-4F4446DCF148}" presName="composite" presStyleCnt="0"/>
      <dgm:spPr/>
    </dgm:pt>
    <dgm:pt modelId="{D54C680E-AA73-4B7A-A7D0-ABE037BB2650}" type="pres">
      <dgm:prSet presAssocID="{AFA160FF-7114-4C8D-BAB6-4F4446DCF148}" presName="imgShp" presStyleLbl="f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38000" b="-38000"/>
          </a:stretch>
        </a:blipFill>
      </dgm:spPr>
      <dgm:t>
        <a:bodyPr/>
        <a:lstStyle/>
        <a:p>
          <a:endParaRPr lang="en-GB"/>
        </a:p>
      </dgm:t>
    </dgm:pt>
    <dgm:pt modelId="{99534C49-731C-418E-AC62-80CDC5BC51E6}" type="pres">
      <dgm:prSet presAssocID="{AFA160FF-7114-4C8D-BAB6-4F4446DCF148}" presName="txShp" presStyleLbl="node1" presStyleIdx="3" presStyleCnt="5">
        <dgm:presLayoutVars>
          <dgm:bulletEnabled val="1"/>
        </dgm:presLayoutVars>
      </dgm:prSet>
      <dgm:spPr/>
      <dgm:t>
        <a:bodyPr/>
        <a:lstStyle/>
        <a:p>
          <a:endParaRPr lang="en-GB"/>
        </a:p>
      </dgm:t>
    </dgm:pt>
    <dgm:pt modelId="{00A79892-351D-404F-83D3-2FAC7A9EBF86}" type="pres">
      <dgm:prSet presAssocID="{6F18B63B-6ED6-4F84-8584-7E66DB903684}" presName="spacing" presStyleCnt="0"/>
      <dgm:spPr/>
    </dgm:pt>
    <dgm:pt modelId="{EAFD5BCE-59F1-4847-A126-30A8E09389E0}" type="pres">
      <dgm:prSet presAssocID="{531CABB9-A48A-49E2-A773-9324037CA718}" presName="composite" presStyleCnt="0"/>
      <dgm:spPr/>
    </dgm:pt>
    <dgm:pt modelId="{0D366D34-E061-497C-AD14-4D674B4A2DA0}" type="pres">
      <dgm:prSet presAssocID="{531CABB9-A48A-49E2-A773-9324037CA718}" presName="imgShp" presStyleLbl="fgImgPlac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t="-3000" b="-3000"/>
          </a:stretch>
        </a:blipFill>
      </dgm:spPr>
      <dgm:t>
        <a:bodyPr/>
        <a:lstStyle/>
        <a:p>
          <a:endParaRPr lang="en-GB"/>
        </a:p>
      </dgm:t>
    </dgm:pt>
    <dgm:pt modelId="{5EA19AD5-7AE3-4600-B26E-CD96F7D27950}" type="pres">
      <dgm:prSet presAssocID="{531CABB9-A48A-49E2-A773-9324037CA718}" presName="txShp" presStyleLbl="node1" presStyleIdx="4" presStyleCnt="5">
        <dgm:presLayoutVars>
          <dgm:bulletEnabled val="1"/>
        </dgm:presLayoutVars>
      </dgm:prSet>
      <dgm:spPr/>
      <dgm:t>
        <a:bodyPr/>
        <a:lstStyle/>
        <a:p>
          <a:endParaRPr lang="en-GB"/>
        </a:p>
      </dgm:t>
    </dgm:pt>
  </dgm:ptLst>
  <dgm:cxnLst>
    <dgm:cxn modelId="{96F1BB8D-ED2F-4E5D-B734-F337704996E6}" type="presOf" srcId="{53FF664A-5BAC-4D3E-97B2-9C9AD7755243}" destId="{E9DA6EC6-3E15-4AFE-A3D5-7FA947E353D0}" srcOrd="0" destOrd="0" presId="urn:microsoft.com/office/officeart/2005/8/layout/vList3"/>
    <dgm:cxn modelId="{E315ABE5-D347-4CD1-82E5-5B80054A312C}" srcId="{FFF42799-628F-4DC6-94AB-C62465337A9A}" destId="{A773D16A-43CD-4062-87EC-4082109A9E16}" srcOrd="2" destOrd="0" parTransId="{6D26C342-3901-494F-9CF4-1398003B8272}" sibTransId="{BE2A245C-1586-4F9B-8E4C-7C69C284F483}"/>
    <dgm:cxn modelId="{DBB1B2A2-604B-4159-B404-5D2C761E6138}" srcId="{FFF42799-628F-4DC6-94AB-C62465337A9A}" destId="{531CABB9-A48A-49E2-A773-9324037CA718}" srcOrd="4" destOrd="0" parTransId="{0100935D-31C0-486B-9CA9-F6F07C1F1463}" sibTransId="{F8167DEB-5603-4ABD-9239-F212F77A60E6}"/>
    <dgm:cxn modelId="{B7807B1D-424F-402D-85F9-1765E5A1F5B5}" srcId="{FFF42799-628F-4DC6-94AB-C62465337A9A}" destId="{53FF664A-5BAC-4D3E-97B2-9C9AD7755243}" srcOrd="1" destOrd="0" parTransId="{AAA971CD-78DC-4221-84CB-BDA71B27665D}" sibTransId="{F142A0A5-3FF5-430A-A44F-64B9F4925691}"/>
    <dgm:cxn modelId="{1C14348F-BA78-4D4B-9A48-BC5BEF0F3399}" type="presOf" srcId="{FFF42799-628F-4DC6-94AB-C62465337A9A}" destId="{2361DF21-A6FC-4FA1-8232-F5D4E236212C}" srcOrd="0" destOrd="0" presId="urn:microsoft.com/office/officeart/2005/8/layout/vList3"/>
    <dgm:cxn modelId="{8BC37994-0CD3-41AA-8329-6A40FEBC3CD4}" srcId="{FFF42799-628F-4DC6-94AB-C62465337A9A}" destId="{AFA160FF-7114-4C8D-BAB6-4F4446DCF148}" srcOrd="3" destOrd="0" parTransId="{AB1915BE-29D0-4685-B3E7-CA1A3622666D}" sibTransId="{6F18B63B-6ED6-4F84-8584-7E66DB903684}"/>
    <dgm:cxn modelId="{D60D5B4F-39CD-4F17-AE79-0A1AF116196C}" type="presOf" srcId="{A773D16A-43CD-4062-87EC-4082109A9E16}" destId="{48AF88B1-2B2E-4D2A-800D-1B3C78B83538}" srcOrd="0" destOrd="0" presId="urn:microsoft.com/office/officeart/2005/8/layout/vList3"/>
    <dgm:cxn modelId="{769361E5-FA30-4D97-AC9D-25946DD7A82E}" type="presOf" srcId="{531CABB9-A48A-49E2-A773-9324037CA718}" destId="{5EA19AD5-7AE3-4600-B26E-CD96F7D27950}" srcOrd="0" destOrd="0" presId="urn:microsoft.com/office/officeart/2005/8/layout/vList3"/>
    <dgm:cxn modelId="{C9F22843-778D-44F6-B409-D21DE24DFDDE}" type="presOf" srcId="{AFA160FF-7114-4C8D-BAB6-4F4446DCF148}" destId="{99534C49-731C-418E-AC62-80CDC5BC51E6}" srcOrd="0" destOrd="0" presId="urn:microsoft.com/office/officeart/2005/8/layout/vList3"/>
    <dgm:cxn modelId="{9BFD5620-C13C-4E44-A319-DC3DF4BE9723}" srcId="{FFF42799-628F-4DC6-94AB-C62465337A9A}" destId="{C9404E7A-BBD0-41AB-8060-59930B9B0B0A}" srcOrd="0" destOrd="0" parTransId="{7220DE01-4611-455F-8493-D6B8B0D9CD22}" sibTransId="{BAD4597F-4530-421D-9DF0-E16C1F118D27}"/>
    <dgm:cxn modelId="{01376AB7-B19C-4158-B0D5-5B65D5BAE6F0}" type="presOf" srcId="{C9404E7A-BBD0-41AB-8060-59930B9B0B0A}" destId="{807AAB23-C32E-4FB9-B2DE-ECF807F801FD}" srcOrd="0" destOrd="0" presId="urn:microsoft.com/office/officeart/2005/8/layout/vList3"/>
    <dgm:cxn modelId="{FC3F785F-F165-4414-ABCD-AF8ED86E700F}" type="presParOf" srcId="{2361DF21-A6FC-4FA1-8232-F5D4E236212C}" destId="{E49EBA8E-CC85-4EE8-AE44-2306B694576E}" srcOrd="0" destOrd="0" presId="urn:microsoft.com/office/officeart/2005/8/layout/vList3"/>
    <dgm:cxn modelId="{B7D9332D-86AF-4D0F-A693-5B6AE8B5AF55}" type="presParOf" srcId="{E49EBA8E-CC85-4EE8-AE44-2306B694576E}" destId="{CDB33ACF-AC9D-492A-BF4F-013A70CD5C40}" srcOrd="0" destOrd="0" presId="urn:microsoft.com/office/officeart/2005/8/layout/vList3"/>
    <dgm:cxn modelId="{A4393ACF-DF16-4BDE-8D3C-6964358144C5}" type="presParOf" srcId="{E49EBA8E-CC85-4EE8-AE44-2306B694576E}" destId="{807AAB23-C32E-4FB9-B2DE-ECF807F801FD}" srcOrd="1" destOrd="0" presId="urn:microsoft.com/office/officeart/2005/8/layout/vList3"/>
    <dgm:cxn modelId="{017994A7-AA6F-4D68-B039-809ECF62A262}" type="presParOf" srcId="{2361DF21-A6FC-4FA1-8232-F5D4E236212C}" destId="{9A8E721C-AFA6-4B47-8415-D146CFBEB140}" srcOrd="1" destOrd="0" presId="urn:microsoft.com/office/officeart/2005/8/layout/vList3"/>
    <dgm:cxn modelId="{C2C6A860-571D-4662-817D-213897D0C591}" type="presParOf" srcId="{2361DF21-A6FC-4FA1-8232-F5D4E236212C}" destId="{B0487519-55C9-433E-822E-B57D65F88024}" srcOrd="2" destOrd="0" presId="urn:microsoft.com/office/officeart/2005/8/layout/vList3"/>
    <dgm:cxn modelId="{B0F754BF-3FA2-45B8-8B5A-12D677389D39}" type="presParOf" srcId="{B0487519-55C9-433E-822E-B57D65F88024}" destId="{7A046B3E-9928-453D-BA47-ECA8465C3D28}" srcOrd="0" destOrd="0" presId="urn:microsoft.com/office/officeart/2005/8/layout/vList3"/>
    <dgm:cxn modelId="{5F789969-26F8-4BE7-9225-7C9AABB9F000}" type="presParOf" srcId="{B0487519-55C9-433E-822E-B57D65F88024}" destId="{E9DA6EC6-3E15-4AFE-A3D5-7FA947E353D0}" srcOrd="1" destOrd="0" presId="urn:microsoft.com/office/officeart/2005/8/layout/vList3"/>
    <dgm:cxn modelId="{99A0D288-7F5B-4C65-BB8E-322C3734D925}" type="presParOf" srcId="{2361DF21-A6FC-4FA1-8232-F5D4E236212C}" destId="{7BBB6783-A8B7-4498-AF2E-7F72D6258426}" srcOrd="3" destOrd="0" presId="urn:microsoft.com/office/officeart/2005/8/layout/vList3"/>
    <dgm:cxn modelId="{9A17FDDF-2A10-44DF-AB20-8B8871473452}" type="presParOf" srcId="{2361DF21-A6FC-4FA1-8232-F5D4E236212C}" destId="{6F282C87-F8D8-46DF-A2F2-D6D4C7550C76}" srcOrd="4" destOrd="0" presId="urn:microsoft.com/office/officeart/2005/8/layout/vList3"/>
    <dgm:cxn modelId="{883DBF52-72A0-4D9E-A662-7321BC25AB7E}" type="presParOf" srcId="{6F282C87-F8D8-46DF-A2F2-D6D4C7550C76}" destId="{E42220F9-0481-4C7F-AD77-CF357E34A0A7}" srcOrd="0" destOrd="0" presId="urn:microsoft.com/office/officeart/2005/8/layout/vList3"/>
    <dgm:cxn modelId="{7F2BFCAD-2076-4DC2-B347-6AAB6791130F}" type="presParOf" srcId="{6F282C87-F8D8-46DF-A2F2-D6D4C7550C76}" destId="{48AF88B1-2B2E-4D2A-800D-1B3C78B83538}" srcOrd="1" destOrd="0" presId="urn:microsoft.com/office/officeart/2005/8/layout/vList3"/>
    <dgm:cxn modelId="{036036F4-8739-4EEC-B53B-2B2D7548BC98}" type="presParOf" srcId="{2361DF21-A6FC-4FA1-8232-F5D4E236212C}" destId="{4003B70B-4C73-4CBF-A07B-14987B4E2B6B}" srcOrd="5" destOrd="0" presId="urn:microsoft.com/office/officeart/2005/8/layout/vList3"/>
    <dgm:cxn modelId="{AE3642EB-2CFB-4CDB-9310-62EE51D2E569}" type="presParOf" srcId="{2361DF21-A6FC-4FA1-8232-F5D4E236212C}" destId="{D3AD967F-C199-483C-B1DC-56C29C3F6AB8}" srcOrd="6" destOrd="0" presId="urn:microsoft.com/office/officeart/2005/8/layout/vList3"/>
    <dgm:cxn modelId="{A5A55F1C-6F16-4DE3-B30C-6F1F19845165}" type="presParOf" srcId="{D3AD967F-C199-483C-B1DC-56C29C3F6AB8}" destId="{D54C680E-AA73-4B7A-A7D0-ABE037BB2650}" srcOrd="0" destOrd="0" presId="urn:microsoft.com/office/officeart/2005/8/layout/vList3"/>
    <dgm:cxn modelId="{E2770D33-2F99-41BA-89CB-3D13324BBBAB}" type="presParOf" srcId="{D3AD967F-C199-483C-B1DC-56C29C3F6AB8}" destId="{99534C49-731C-418E-AC62-80CDC5BC51E6}" srcOrd="1" destOrd="0" presId="urn:microsoft.com/office/officeart/2005/8/layout/vList3"/>
    <dgm:cxn modelId="{8872334C-5E3C-4C64-937C-2F7D814BC578}" type="presParOf" srcId="{2361DF21-A6FC-4FA1-8232-F5D4E236212C}" destId="{00A79892-351D-404F-83D3-2FAC7A9EBF86}" srcOrd="7" destOrd="0" presId="urn:microsoft.com/office/officeart/2005/8/layout/vList3"/>
    <dgm:cxn modelId="{F2195AFC-9BC5-47B3-8B6B-83FB0ECCD99C}" type="presParOf" srcId="{2361DF21-A6FC-4FA1-8232-F5D4E236212C}" destId="{EAFD5BCE-59F1-4847-A126-30A8E09389E0}" srcOrd="8" destOrd="0" presId="urn:microsoft.com/office/officeart/2005/8/layout/vList3"/>
    <dgm:cxn modelId="{A051E0E4-E88C-4123-A469-041AB1A07ADA}" type="presParOf" srcId="{EAFD5BCE-59F1-4847-A126-30A8E09389E0}" destId="{0D366D34-E061-497C-AD14-4D674B4A2DA0}" srcOrd="0" destOrd="0" presId="urn:microsoft.com/office/officeart/2005/8/layout/vList3"/>
    <dgm:cxn modelId="{35CDE026-A44E-4897-889A-2335EA7D550C}" type="presParOf" srcId="{EAFD5BCE-59F1-4847-A126-30A8E09389E0}" destId="{5EA19AD5-7AE3-4600-B26E-CD96F7D27950}"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0.00304</cdr:x>
      <cdr:y>0.00296</cdr:y>
    </cdr:from>
    <cdr:to>
      <cdr:x>0.03992</cdr:x>
      <cdr:y>0.05742</cdr:y>
    </cdr:to>
    <cdr:sp macro="" textlink="">
      <cdr:nvSpPr>
        <cdr:cNvPr id="4" name="Rectangle 3"/>
        <cdr:cNvSpPr/>
      </cdr:nvSpPr>
      <cdr:spPr>
        <a:xfrm xmlns:a="http://schemas.openxmlformats.org/drawingml/2006/main">
          <a:off x="22829" y="12162"/>
          <a:ext cx="277162" cy="224092"/>
        </a:xfrm>
        <a:prstGeom xmlns:a="http://schemas.openxmlformats.org/drawingml/2006/main" prst="rect">
          <a:avLst/>
        </a:prstGeom>
        <a:ln xmlns:a="http://schemas.openxmlformats.org/drawingml/2006/main">
          <a:solidFill>
            <a:schemeClr val="bg1"/>
          </a:solidFill>
        </a:l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en-US" sz="1000"/>
            <a:t>%</a:t>
          </a:r>
        </a:p>
      </cdr:txBody>
    </cdr:sp>
  </cdr:relSizeAnchor>
</c:userShapes>
</file>

<file path=ppt/drawings/drawing2.xml><?xml version="1.0" encoding="utf-8"?>
<c:userShapes xmlns:c="http://schemas.openxmlformats.org/drawingml/2006/chart">
  <cdr:relSizeAnchor xmlns:cdr="http://schemas.openxmlformats.org/drawingml/2006/chartDrawing">
    <cdr:from>
      <cdr:x>0.89624</cdr:x>
      <cdr:y>0.32419</cdr:y>
    </cdr:from>
    <cdr:to>
      <cdr:x>0.93511</cdr:x>
      <cdr:y>0.70155</cdr:y>
    </cdr:to>
    <cdr:sp macro="" textlink="">
      <cdr:nvSpPr>
        <cdr:cNvPr id="2" name="TextBox 1"/>
        <cdr:cNvSpPr txBox="1"/>
      </cdr:nvSpPr>
      <cdr:spPr>
        <a:xfrm xmlns:a="http://schemas.openxmlformats.org/drawingml/2006/main">
          <a:off x="7368820" y="1061536"/>
          <a:ext cx="319586" cy="1235651"/>
        </a:xfrm>
        <a:prstGeom xmlns:a="http://schemas.openxmlformats.org/drawingml/2006/main" prst="rect">
          <a:avLst/>
        </a:prstGeom>
        <a:solidFill xmlns:a="http://schemas.openxmlformats.org/drawingml/2006/main">
          <a:schemeClr val="accent6"/>
        </a:solidFill>
      </cdr:spPr>
      <cdr:txBody>
        <a:bodyPr xmlns:a="http://schemas.openxmlformats.org/drawingml/2006/main" vert="vert" wrap="squar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GB" sz="800"/>
            <a:t>No national OGD portal</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D32F79D-8A26-47BC-8602-F563BCEF4783}" type="datetimeFigureOut">
              <a:rPr lang="en-GB" smtClean="0"/>
              <a:t>21/09/2016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40475F-B6FB-4BD4-9699-4947B5780061}" type="slidenum">
              <a:rPr lang="en-GB" smtClean="0"/>
              <a:t>‹#›</a:t>
            </a:fld>
            <a:endParaRPr lang="en-GB"/>
          </a:p>
        </p:txBody>
      </p:sp>
    </p:spTree>
    <p:extLst>
      <p:ext uri="{BB962C8B-B14F-4D97-AF65-F5344CB8AC3E}">
        <p14:creationId xmlns:p14="http://schemas.microsoft.com/office/powerpoint/2010/main" val="185718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E89ED9-F237-4106-9DD6-3EECF0F68894}" type="datetimeFigureOut">
              <a:rPr lang="en-GB" smtClean="0"/>
              <a:t>21/09/2016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36ABB7-54EB-4CBE-9408-351B409F7788}" type="slidenum">
              <a:rPr lang="en-GB" smtClean="0"/>
              <a:t>‹#›</a:t>
            </a:fld>
            <a:endParaRPr lang="en-GB"/>
          </a:p>
        </p:txBody>
      </p:sp>
    </p:spTree>
    <p:extLst>
      <p:ext uri="{BB962C8B-B14F-4D97-AF65-F5344CB8AC3E}">
        <p14:creationId xmlns:p14="http://schemas.microsoft.com/office/powerpoint/2010/main" val="3356062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Governments are increasingly incorporating performance</a:t>
            </a:r>
          </a:p>
          <a:p>
            <a:r>
              <a:rPr lang="en-US" dirty="0" smtClean="0"/>
              <a:t>information in the budgeting and governance processes as a</a:t>
            </a:r>
          </a:p>
          <a:p>
            <a:r>
              <a:rPr lang="en-US" dirty="0" smtClean="0"/>
              <a:t>means of achieving better results, promoting greater value</a:t>
            </a:r>
          </a:p>
          <a:p>
            <a:r>
              <a:rPr lang="en-US" dirty="0" smtClean="0"/>
              <a:t>for money, and increasing the transparency of spending</a:t>
            </a:r>
          </a:p>
          <a:p>
            <a:r>
              <a:rPr lang="en-US" dirty="0" smtClean="0"/>
              <a:t>decisions. Good performance information can contribute to</a:t>
            </a:r>
          </a:p>
          <a:p>
            <a:r>
              <a:rPr lang="en-US" dirty="0" smtClean="0"/>
              <a:t>better decisions regarding the use of resources and how to</a:t>
            </a:r>
          </a:p>
          <a:p>
            <a:r>
              <a:rPr lang="en-US" dirty="0" smtClean="0"/>
              <a:t>run particular </a:t>
            </a:r>
            <a:r>
              <a:rPr lang="en-US" dirty="0" err="1" smtClean="0"/>
              <a:t>programmes</a:t>
            </a:r>
            <a:r>
              <a:rPr lang="en-US" dirty="0" smtClean="0"/>
              <a:t>. Greater transparency of performance</a:t>
            </a:r>
          </a:p>
          <a:p>
            <a:r>
              <a:rPr lang="en-US" dirty="0" smtClean="0"/>
              <a:t>and resource allocation also increases the accountability</a:t>
            </a:r>
          </a:p>
          <a:p>
            <a:r>
              <a:rPr lang="en-US" dirty="0" smtClean="0"/>
              <a:t>of government agencies for their expenditures.</a:t>
            </a:r>
            <a:endParaRPr lang="en-GB" dirty="0"/>
          </a:p>
        </p:txBody>
      </p:sp>
      <p:sp>
        <p:nvSpPr>
          <p:cNvPr id="4" name="Slide Number Placeholder 3"/>
          <p:cNvSpPr>
            <a:spLocks noGrp="1"/>
          </p:cNvSpPr>
          <p:nvPr>
            <p:ph type="sldNum" sz="quarter" idx="10"/>
          </p:nvPr>
        </p:nvSpPr>
        <p:spPr/>
        <p:txBody>
          <a:bodyPr/>
          <a:lstStyle/>
          <a:p>
            <a:fld id="{35B4658F-E8A7-48F7-A91B-2E659EFCD20E}" type="slidenum">
              <a:rPr lang="en-GB" smtClean="0"/>
              <a:t>10</a:t>
            </a:fld>
            <a:endParaRPr lang="en-GB"/>
          </a:p>
        </p:txBody>
      </p:sp>
    </p:spTree>
    <p:extLst>
      <p:ext uri="{BB962C8B-B14F-4D97-AF65-F5344CB8AC3E}">
        <p14:creationId xmlns:p14="http://schemas.microsoft.com/office/powerpoint/2010/main" val="430423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Data for Italy are from the National Statistical Institute and the Ministry of Finance. Data for Portugal are from the Ministry of Finance. Data for Korea were provided by national authorities.</a:t>
            </a:r>
            <a:endParaRPr lang="en-GB" sz="1200" dirty="0" smtClean="0"/>
          </a:p>
          <a:p>
            <a:endParaRPr lang="en-GB" dirty="0"/>
          </a:p>
        </p:txBody>
      </p:sp>
      <p:sp>
        <p:nvSpPr>
          <p:cNvPr id="4" name="Slide Number Placeholder 3"/>
          <p:cNvSpPr>
            <a:spLocks noGrp="1"/>
          </p:cNvSpPr>
          <p:nvPr>
            <p:ph type="sldNum" sz="quarter" idx="10"/>
          </p:nvPr>
        </p:nvSpPr>
        <p:spPr/>
        <p:txBody>
          <a:bodyPr/>
          <a:lstStyle/>
          <a:p>
            <a:fld id="{04A0C023-03C9-4E93-A986-AF07A5DB82F5}" type="slidenum">
              <a:rPr lang="en-GB" smtClean="0"/>
              <a:t>11</a:t>
            </a:fld>
            <a:endParaRPr lang="en-GB"/>
          </a:p>
        </p:txBody>
      </p:sp>
    </p:spTree>
    <p:extLst>
      <p:ext uri="{BB962C8B-B14F-4D97-AF65-F5344CB8AC3E}">
        <p14:creationId xmlns:p14="http://schemas.microsoft.com/office/powerpoint/2010/main" val="1450826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 proactive release of Open government data (OGD) is transforming public services</a:t>
            </a:r>
            <a:r>
              <a:rPr lang="en-US" dirty="0" smtClean="0"/>
              <a:t> in health care, education, transport, security and environment (pollution, waste management) at the national and sub-national levels. The proliferation of mobile phone applications using geospatial data is just one example of how data empower citizens and businesses by improving access and generating new services based on public data. By making these data available, easily accessible and re-usable by citizens and businesses, governments can improve accountability and transparency, create new business opportunities and better inform both citizen engagement and their own decision-making.</a:t>
            </a:r>
          </a:p>
          <a:p>
            <a:endParaRPr lang="en-US" dirty="0" smtClean="0"/>
          </a:p>
          <a:p>
            <a:r>
              <a:rPr lang="en-US" b="1" dirty="0" smtClean="0"/>
              <a:t>The OECD has begun to assist governments in developing and implementing OGD strategies</a:t>
            </a:r>
            <a:r>
              <a:rPr lang="en-US" dirty="0" smtClean="0"/>
              <a:t>, notably through the development of a framework and related set of indicators to monitor their implementation and impact. Out of the 30 OECD countries that responded to the 2014 OECD survey on OGD 25 have a dedicated comprehensive strategy on OGD at the Central/federal level and a vast majority (29) have developed a national</a:t>
            </a:r>
            <a:r>
              <a:rPr lang="en-US" baseline="0" dirty="0" smtClean="0"/>
              <a:t> </a:t>
            </a:r>
            <a:r>
              <a:rPr lang="en-US" dirty="0" smtClean="0"/>
              <a:t>open data portal.</a:t>
            </a:r>
          </a:p>
          <a:p>
            <a:endParaRPr lang="en-US" dirty="0" smtClean="0"/>
          </a:p>
          <a:p>
            <a:r>
              <a:rPr lang="en-US" dirty="0" smtClean="0"/>
              <a:t>The Open, Useful, Reusable Government data Index (</a:t>
            </a:r>
            <a:r>
              <a:rPr lang="en-US" i="1" dirty="0" err="1" smtClean="0"/>
              <a:t>OURdata</a:t>
            </a:r>
            <a:r>
              <a:rPr lang="en-US" baseline="0" dirty="0" smtClean="0"/>
              <a:t> Index) measures the level of government support to OGD on the basis of the 2013 G8 Open Data Charter. It is divided in 3 key dimensions: </a:t>
            </a:r>
          </a:p>
          <a:p>
            <a:endParaRPr lang="en-US" baseline="0" dirty="0" smtClean="0"/>
          </a:p>
          <a:p>
            <a:pPr lvl="1"/>
            <a:r>
              <a:rPr lang="en-US" sz="1200" b="0" i="0" u="none" strike="noStrike" kern="1200" baseline="0" dirty="0" smtClean="0">
                <a:solidFill>
                  <a:schemeClr val="tx1"/>
                </a:solidFill>
                <a:latin typeface="+mn-lt"/>
                <a:ea typeface="+mn-ea"/>
                <a:cs typeface="+mn-cs"/>
              </a:rPr>
              <a:t>1. </a:t>
            </a:r>
            <a:r>
              <a:rPr lang="en-US" sz="1200" b="1" i="0" u="none" strike="noStrike" kern="1200" baseline="0" dirty="0" smtClean="0">
                <a:solidFill>
                  <a:schemeClr val="tx1"/>
                </a:solidFill>
                <a:latin typeface="+mn-lt"/>
                <a:ea typeface="+mn-ea"/>
                <a:cs typeface="+mn-cs"/>
              </a:rPr>
              <a:t>Data availability</a:t>
            </a:r>
            <a:r>
              <a:rPr lang="en-US" sz="1200" b="0" i="0" u="none" strike="noStrike" kern="1200" baseline="0" dirty="0" smtClean="0">
                <a:solidFill>
                  <a:schemeClr val="tx1"/>
                </a:solidFill>
                <a:latin typeface="+mn-lt"/>
                <a:ea typeface="+mn-ea"/>
                <a:cs typeface="+mn-cs"/>
              </a:rPr>
              <a:t>: Providing a wide range of data produced by the public sector on the national open data portal</a:t>
            </a:r>
            <a:r>
              <a:rPr lang="en-GB" sz="1200" b="0" i="0" u="none" strike="noStrike" kern="1200" baseline="0" dirty="0" smtClean="0">
                <a:solidFill>
                  <a:schemeClr val="tx1"/>
                </a:solidFill>
                <a:latin typeface="+mn-lt"/>
                <a:ea typeface="+mn-ea"/>
                <a:cs typeface="+mn-cs"/>
              </a:rPr>
              <a:t>.</a:t>
            </a:r>
          </a:p>
          <a:p>
            <a:pPr lvl="1"/>
            <a:r>
              <a:rPr lang="en-US" sz="1200" b="0" i="0" u="none" strike="noStrike" kern="1200" baseline="0" dirty="0" smtClean="0">
                <a:solidFill>
                  <a:schemeClr val="tx1"/>
                </a:solidFill>
                <a:latin typeface="+mn-lt"/>
                <a:ea typeface="+mn-ea"/>
                <a:cs typeface="+mn-cs"/>
              </a:rPr>
              <a:t>2. </a:t>
            </a:r>
            <a:r>
              <a:rPr lang="en-US" sz="1200" b="1" i="0" u="none" strike="noStrike" kern="1200" baseline="0" dirty="0" smtClean="0">
                <a:solidFill>
                  <a:schemeClr val="tx1"/>
                </a:solidFill>
                <a:latin typeface="+mn-lt"/>
                <a:ea typeface="+mn-ea"/>
                <a:cs typeface="+mn-cs"/>
              </a:rPr>
              <a:t>Data accessibility</a:t>
            </a:r>
            <a:r>
              <a:rPr lang="en-US" sz="1200" b="0" i="0" u="none" strike="noStrike" kern="1200" baseline="0" dirty="0" smtClean="0">
                <a:solidFill>
                  <a:schemeClr val="tx1"/>
                </a:solidFill>
                <a:latin typeface="+mn-lt"/>
                <a:ea typeface="+mn-ea"/>
                <a:cs typeface="+mn-cs"/>
              </a:rPr>
              <a:t>: Providing those data in a user-friendly way which includes for instance the provision of the associated metadata and machine readable format.</a:t>
            </a:r>
          </a:p>
          <a:p>
            <a:pPr lvl="1"/>
            <a:r>
              <a:rPr lang="en-US" sz="1200" b="0" i="0" u="none" strike="noStrike" kern="1200" baseline="0" dirty="0" smtClean="0">
                <a:solidFill>
                  <a:schemeClr val="tx1"/>
                </a:solidFill>
                <a:latin typeface="+mn-lt"/>
                <a:ea typeface="+mn-ea"/>
                <a:cs typeface="+mn-cs"/>
              </a:rPr>
              <a:t>3. </a:t>
            </a:r>
            <a:r>
              <a:rPr lang="en-US" sz="1200" b="1" i="0" u="none" strike="noStrike" kern="1200" baseline="0" dirty="0" smtClean="0">
                <a:solidFill>
                  <a:schemeClr val="tx1"/>
                </a:solidFill>
                <a:latin typeface="+mn-lt"/>
                <a:ea typeface="+mn-ea"/>
                <a:cs typeface="+mn-cs"/>
              </a:rPr>
              <a:t>Pro-active support from the government to foster innovative re-use </a:t>
            </a:r>
            <a:r>
              <a:rPr lang="en-US" sz="1200" b="0" i="0" u="none" strike="noStrike" kern="1200" baseline="0" dirty="0" smtClean="0">
                <a:solidFill>
                  <a:schemeClr val="tx1"/>
                </a:solidFill>
                <a:latin typeface="+mn-lt"/>
                <a:ea typeface="+mn-ea"/>
                <a:cs typeface="+mn-cs"/>
              </a:rPr>
              <a:t>of the data and </a:t>
            </a:r>
            <a:r>
              <a:rPr lang="en-GB" sz="1200" b="0" i="0" u="none" strike="noStrike" kern="1200" baseline="0" dirty="0" smtClean="0">
                <a:solidFill>
                  <a:schemeClr val="tx1"/>
                </a:solidFill>
                <a:latin typeface="+mn-lt"/>
                <a:ea typeface="+mn-ea"/>
                <a:cs typeface="+mn-cs"/>
              </a:rPr>
              <a:t>stakeholder’s engagement through specific events (e.g. </a:t>
            </a:r>
            <a:r>
              <a:rPr lang="en-GB" sz="1200" b="0" i="0" u="none" strike="noStrike" kern="1200" baseline="0" dirty="0" err="1" smtClean="0">
                <a:solidFill>
                  <a:schemeClr val="tx1"/>
                </a:solidFill>
                <a:latin typeface="+mn-lt"/>
                <a:ea typeface="+mn-ea"/>
                <a:cs typeface="+mn-cs"/>
              </a:rPr>
              <a:t>hackhatons</a:t>
            </a:r>
            <a:r>
              <a:rPr lang="en-GB" sz="1200" b="0" i="0" u="none" strike="noStrike" kern="1200" baseline="0" dirty="0" smtClean="0">
                <a:solidFill>
                  <a:schemeClr val="tx1"/>
                </a:solidFill>
                <a:latin typeface="+mn-lt"/>
                <a:ea typeface="+mn-ea"/>
                <a:cs typeface="+mn-cs"/>
              </a:rPr>
              <a:t>) and training activities.</a:t>
            </a:r>
          </a:p>
          <a:p>
            <a:pPr lvl="1"/>
            <a:endParaRPr lang="fr-FR" sz="1200" b="0" i="0" u="none" strike="noStrike" kern="1200" baseline="0" dirty="0" smtClean="0">
              <a:solidFill>
                <a:schemeClr val="tx1"/>
              </a:solidFill>
              <a:latin typeface="+mn-lt"/>
              <a:ea typeface="+mn-ea"/>
              <a:cs typeface="+mn-cs"/>
            </a:endParaRPr>
          </a:p>
          <a:p>
            <a:pPr lvl="0"/>
            <a:r>
              <a:rPr lang="en-US" dirty="0" smtClean="0"/>
              <a:t>Bringing the three dimensions together in a composite index, government open data efforts in 2014 were the highest in Korea, France, the United Kingdom, Australia,</a:t>
            </a:r>
            <a:r>
              <a:rPr lang="en-US" baseline="0" dirty="0" smtClean="0"/>
              <a:t> </a:t>
            </a:r>
            <a:r>
              <a:rPr lang="en-US" dirty="0" smtClean="0"/>
              <a:t>Canada and Spain whereas they were lowest in Poland. One striking findings is that While most countries have made significant efforts to make data available and easily accessible, the extent to which governments actively support the reuse of public data varies greatly </a:t>
            </a:r>
            <a:r>
              <a:rPr lang="en-US" b="1" u="sng" dirty="0" smtClean="0"/>
              <a:t>(especially with regard to the reuse of open data inside public administrations</a:t>
            </a:r>
            <a:r>
              <a:rPr lang="en-US" dirty="0" smtClean="0"/>
              <a:t>).</a:t>
            </a:r>
            <a:endParaRPr lang="en-GB" dirty="0"/>
          </a:p>
        </p:txBody>
      </p:sp>
      <p:sp>
        <p:nvSpPr>
          <p:cNvPr id="4" name="Slide Number Placeholder 3"/>
          <p:cNvSpPr>
            <a:spLocks noGrp="1"/>
          </p:cNvSpPr>
          <p:nvPr>
            <p:ph type="sldNum" sz="quarter" idx="10"/>
          </p:nvPr>
        </p:nvSpPr>
        <p:spPr/>
        <p:txBody>
          <a:bodyPr/>
          <a:lstStyle/>
          <a:p>
            <a:fld id="{0876C44C-0BEC-4F80-8BA8-D1FA7428D82D}" type="slidenum">
              <a:rPr lang="en-GB" smtClean="0">
                <a:solidFill>
                  <a:prstClr val="black"/>
                </a:solidFill>
              </a:rPr>
              <a:pPr/>
              <a:t>13</a:t>
            </a:fld>
            <a:endParaRPr lang="en-GB">
              <a:solidFill>
                <a:prstClr val="black"/>
              </a:solidFill>
            </a:endParaRPr>
          </a:p>
        </p:txBody>
      </p:sp>
    </p:spTree>
    <p:extLst>
      <p:ext uri="{BB962C8B-B14F-4D97-AF65-F5344CB8AC3E}">
        <p14:creationId xmlns:p14="http://schemas.microsoft.com/office/powerpoint/2010/main" val="2914327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B7A1EC0-BEFD-416E-BFEE-929F7841BE29}" type="slidenum">
              <a:rPr lang="en-GB" smtClean="0">
                <a:solidFill>
                  <a:prstClr val="black"/>
                </a:solidFill>
              </a:rPr>
              <a:pPr/>
              <a:t>14</a:t>
            </a:fld>
            <a:endParaRPr lang="en-GB" dirty="0">
              <a:solidFill>
                <a:prstClr val="black"/>
              </a:solidFill>
            </a:endParaRPr>
          </a:p>
        </p:txBody>
      </p:sp>
    </p:spTree>
    <p:extLst>
      <p:ext uri="{BB962C8B-B14F-4D97-AF65-F5344CB8AC3E}">
        <p14:creationId xmlns:p14="http://schemas.microsoft.com/office/powerpoint/2010/main" val="11263573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F535B25C-EBB5-4FE5-990A-5AF9CF862899}" type="datetimeFigureOut">
              <a:rPr lang="en-GB" smtClean="0">
                <a:solidFill>
                  <a:prstClr val="white"/>
                </a:solidFill>
              </a:rPr>
              <a:pPr/>
              <a:t>21/09/2016</a:t>
            </a:fld>
            <a:endParaRPr lang="en-GB">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extLst>
      <p:ext uri="{BB962C8B-B14F-4D97-AF65-F5344CB8AC3E}">
        <p14:creationId xmlns:p14="http://schemas.microsoft.com/office/powerpoint/2010/main" val="2177901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74D72580-A7E3-40EE-A004-0F4B3C9A4E8D}" type="datetimeFigureOut">
              <a:rPr lang="en-US"/>
              <a:pPr>
                <a:defRPr/>
              </a:pPr>
              <a:t>9/21/2016</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46362F12-84ED-45B7-B112-B5266DBA69F3}"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685841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TILE AND CONTENT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00326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b="1">
                <a:solidFill>
                  <a:schemeClr val="tx1">
                    <a:lumMod val="85000"/>
                    <a:lumOff val="15000"/>
                  </a:schemeClr>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5"/>
          <p:cNvSpPr>
            <a:spLocks noGrp="1"/>
          </p:cNvSpPr>
          <p:nvPr>
            <p:ph type="sldNum" sz="quarter" idx="12"/>
          </p:nvPr>
        </p:nvSpPr>
        <p:spPr>
          <a:xfrm>
            <a:off x="-9872" y="6356350"/>
            <a:ext cx="549424" cy="365125"/>
          </a:xfrm>
        </p:spPr>
        <p:txBody>
          <a:bodyPr/>
          <a:lstStyle>
            <a:lvl1pPr>
              <a:defRPr sz="1400" b="1"/>
            </a:lvl1pPr>
          </a:lstStyle>
          <a:p>
            <a:fld id="{F0EBD1E6-F449-4B88-B3E6-CED6B10EEE2C}"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915148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F535B25C-EBB5-4FE5-990A-5AF9CF862899}" type="datetimeFigureOut">
              <a:rPr lang="en-GB" smtClean="0"/>
              <a:pPr/>
              <a:t>21/09/2016</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ED0CDA95-629A-47AE-B0A2-08CD63250080}"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985706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F535B25C-EBB5-4FE5-990A-5AF9CF862899}" type="datetimeFigureOut">
              <a:rPr lang="en-GB" smtClean="0">
                <a:solidFill>
                  <a:prstClr val="white"/>
                </a:solidFill>
              </a:rPr>
              <a:pPr/>
              <a:t>21/09/2016</a:t>
            </a:fld>
            <a:endParaRPr lang="en-GB">
              <a:solidFill>
                <a:prstClr val="white"/>
              </a:solidFill>
            </a:endParaRPr>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ED0CDA95-629A-47AE-B0A2-08CD63250080}" type="slidenum">
              <a:rPr lang="en-GB" smtClean="0">
                <a:solidFill>
                  <a:srgbClr val="006299"/>
                </a:solidFill>
              </a:rPr>
              <a:pPr/>
              <a:t>‹#›</a:t>
            </a:fld>
            <a:endParaRPr lang="en-GB">
              <a:solidFill>
                <a:srgbClr val="006299"/>
              </a:solidFill>
            </a:endParaRPr>
          </a:p>
        </p:txBody>
      </p:sp>
    </p:spTree>
    <p:extLst>
      <p:ext uri="{BB962C8B-B14F-4D97-AF65-F5344CB8AC3E}">
        <p14:creationId xmlns:p14="http://schemas.microsoft.com/office/powerpoint/2010/main" val="661974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TILE AND CONTENT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00326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b="1">
                <a:solidFill>
                  <a:schemeClr val="tx1">
                    <a:lumMod val="85000"/>
                    <a:lumOff val="15000"/>
                  </a:schemeClr>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5"/>
          <p:cNvSpPr>
            <a:spLocks noGrp="1"/>
          </p:cNvSpPr>
          <p:nvPr>
            <p:ph type="sldNum" sz="quarter" idx="12"/>
          </p:nvPr>
        </p:nvSpPr>
        <p:spPr>
          <a:xfrm>
            <a:off x="-9872" y="6356350"/>
            <a:ext cx="549424" cy="365125"/>
          </a:xfrm>
        </p:spPr>
        <p:txBody>
          <a:bodyPr/>
          <a:lstStyle>
            <a:lvl1pPr>
              <a:defRPr sz="1400" b="1"/>
            </a:lvl1pPr>
          </a:lstStyle>
          <a:p>
            <a:fld id="{CD14C6C5-6257-4050-9C6F-211CF4C9C747}"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3454257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fr-FR" dirty="0" smtClean="0"/>
              <a:t>Cliquez pour modifier les styles du texte du masque</a:t>
            </a:r>
            <a:endParaRPr lang="en-US" dirty="0" smtClean="0"/>
          </a:p>
          <a:p>
            <a:pPr lvl="1" eaLnBrk="1" latinLnBrk="0" hangingPunct="1"/>
            <a:r>
              <a:rPr lang="en-US" dirty="0" err="1" smtClean="0"/>
              <a:t>Deuxième</a:t>
            </a:r>
            <a:r>
              <a:rPr lang="en-US" dirty="0" smtClean="0"/>
              <a:t> </a:t>
            </a:r>
            <a:r>
              <a:rPr lang="en-US" dirty="0" err="1" smtClean="0"/>
              <a:t>niveau</a:t>
            </a:r>
            <a:endParaRPr lang="en-US" dirty="0" smtClean="0"/>
          </a:p>
          <a:p>
            <a:pPr lvl="2" eaLnBrk="1" latinLnBrk="0" hangingPunct="1"/>
            <a:r>
              <a:rPr lang="en-US" dirty="0" err="1" smtClean="0"/>
              <a:t>Troisième</a:t>
            </a:r>
            <a:r>
              <a:rPr lang="en-US" dirty="0" smtClean="0"/>
              <a:t> </a:t>
            </a:r>
            <a:r>
              <a:rPr lang="en-US" dirty="0" err="1" smtClean="0"/>
              <a:t>niveau</a:t>
            </a:r>
            <a:endParaRPr lang="en-US" dirty="0" smtClean="0"/>
          </a:p>
          <a:p>
            <a:pPr lvl="3" eaLnBrk="1" latinLnBrk="0" hangingPunct="1"/>
            <a:r>
              <a:rPr lang="en-US" dirty="0" err="1" smtClean="0"/>
              <a:t>Quatrième</a:t>
            </a:r>
            <a:r>
              <a:rPr lang="en-US" dirty="0" smtClean="0"/>
              <a:t> </a:t>
            </a:r>
            <a:r>
              <a:rPr lang="en-US" dirty="0" err="1" smtClean="0"/>
              <a:t>niveau</a:t>
            </a:r>
            <a:endParaRPr lang="en-US" dirty="0" smtClean="0"/>
          </a:p>
          <a:p>
            <a:pPr lvl="4" eaLnBrk="1" latinLnBrk="0" hangingPunct="1"/>
            <a:r>
              <a:rPr lang="en-US" dirty="0" err="1" smtClean="0"/>
              <a:t>Cinquième</a:t>
            </a:r>
            <a:r>
              <a:rPr lang="en-US" dirty="0" smtClean="0"/>
              <a:t> </a:t>
            </a:r>
            <a:r>
              <a:rPr lang="en-US" dirty="0" err="1" smtClean="0"/>
              <a:t>niveau</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4446E53F-9FB9-45E8-9281-F61CEE749B17}" type="datetimeFigureOut">
              <a:rPr lang="en-GB" smtClean="0"/>
              <a:pPr/>
              <a:t>21/09/2016</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E2A8A75D-D39A-4C15-A96F-69AE50D20D34}"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Tree>
    <p:extLst>
      <p:ext uri="{BB962C8B-B14F-4D97-AF65-F5344CB8AC3E}">
        <p14:creationId xmlns:p14="http://schemas.microsoft.com/office/powerpoint/2010/main" val="148768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2D09125C-5E86-4013-AAE2-5B29F97D4DEB}" type="datetimeFigureOut">
              <a:rPr lang="en-GB" smtClean="0">
                <a:solidFill>
                  <a:prstClr val="white"/>
                </a:solidFill>
              </a:rPr>
              <a:pPr/>
              <a:t>21/09/2016</a:t>
            </a:fld>
            <a:endParaRPr lang="en-GB">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extLst>
      <p:ext uri="{BB962C8B-B14F-4D97-AF65-F5344CB8AC3E}">
        <p14:creationId xmlns:p14="http://schemas.microsoft.com/office/powerpoint/2010/main" val="283769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2D09125C-5E86-4013-AAE2-5B29F97D4DEB}" type="datetimeFigureOut">
              <a:rPr lang="en-GB" smtClean="0"/>
              <a:pPr/>
              <a:t>21/09/2016</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CD14C6C5-6257-4050-9C6F-211CF4C9C747}"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560599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2D09125C-5E86-4013-AAE2-5B29F97D4DEB}" type="datetimeFigureOut">
              <a:rPr lang="en-GB" smtClean="0">
                <a:solidFill>
                  <a:prstClr val="white"/>
                </a:solidFill>
              </a:rPr>
              <a:pPr/>
              <a:t>21/09/2016</a:t>
            </a:fld>
            <a:endParaRPr lang="en-GB">
              <a:solidFill>
                <a:prstClr val="white"/>
              </a:solidFill>
            </a:endParaRPr>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CD14C6C5-6257-4050-9C6F-211CF4C9C747}" type="slidenum">
              <a:rPr lang="en-GB" smtClean="0">
                <a:solidFill>
                  <a:srgbClr val="006299"/>
                </a:solidFill>
              </a:rPr>
              <a:pPr/>
              <a:t>‹#›</a:t>
            </a:fld>
            <a:endParaRPr lang="en-GB">
              <a:solidFill>
                <a:srgbClr val="006299"/>
              </a:solidFill>
            </a:endParaRPr>
          </a:p>
        </p:txBody>
      </p:sp>
    </p:spTree>
    <p:extLst>
      <p:ext uri="{BB962C8B-B14F-4D97-AF65-F5344CB8AC3E}">
        <p14:creationId xmlns:p14="http://schemas.microsoft.com/office/powerpoint/2010/main" val="4144146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fr-FR" dirty="0" smtClean="0"/>
              <a:t>Cliquez pour modifier les styles du texte du masque</a:t>
            </a:r>
            <a:endParaRPr lang="en-US" dirty="0" smtClean="0"/>
          </a:p>
          <a:p>
            <a:pPr lvl="1" eaLnBrk="1" latinLnBrk="0" hangingPunct="1"/>
            <a:r>
              <a:rPr lang="en-US" dirty="0" err="1" smtClean="0"/>
              <a:t>Deuxième</a:t>
            </a:r>
            <a:r>
              <a:rPr lang="en-US" dirty="0" smtClean="0"/>
              <a:t> </a:t>
            </a:r>
            <a:r>
              <a:rPr lang="en-US" dirty="0" err="1" smtClean="0"/>
              <a:t>niveau</a:t>
            </a:r>
            <a:endParaRPr lang="en-US" dirty="0" smtClean="0"/>
          </a:p>
          <a:p>
            <a:pPr lvl="2" eaLnBrk="1" latinLnBrk="0" hangingPunct="1"/>
            <a:r>
              <a:rPr lang="en-US" dirty="0" err="1" smtClean="0"/>
              <a:t>Troisième</a:t>
            </a:r>
            <a:r>
              <a:rPr lang="en-US" dirty="0" smtClean="0"/>
              <a:t> </a:t>
            </a:r>
            <a:r>
              <a:rPr lang="en-US" dirty="0" err="1" smtClean="0"/>
              <a:t>niveau</a:t>
            </a:r>
            <a:endParaRPr lang="en-US" dirty="0" smtClean="0"/>
          </a:p>
          <a:p>
            <a:pPr lvl="3" eaLnBrk="1" latinLnBrk="0" hangingPunct="1"/>
            <a:r>
              <a:rPr lang="en-US" dirty="0" err="1" smtClean="0"/>
              <a:t>Quatrième</a:t>
            </a:r>
            <a:r>
              <a:rPr lang="en-US" dirty="0" smtClean="0"/>
              <a:t> </a:t>
            </a:r>
            <a:r>
              <a:rPr lang="en-US" dirty="0" err="1" smtClean="0"/>
              <a:t>niveau</a:t>
            </a:r>
            <a:endParaRPr lang="en-US" dirty="0" smtClean="0"/>
          </a:p>
          <a:p>
            <a:pPr lvl="4" eaLnBrk="1" latinLnBrk="0" hangingPunct="1"/>
            <a:r>
              <a:rPr lang="en-US" dirty="0" err="1" smtClean="0"/>
              <a:t>Cinquième</a:t>
            </a:r>
            <a:r>
              <a:rPr lang="en-US" dirty="0" smtClean="0"/>
              <a:t> </a:t>
            </a:r>
            <a:r>
              <a:rPr lang="en-US" dirty="0" err="1" smtClean="0"/>
              <a:t>niveau</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3D62DD03-9D77-4EA7-9B3A-B4BCC7194579}" type="datetimeFigureOut">
              <a:rPr lang="en-GB" smtClean="0"/>
              <a:pPr/>
              <a:t>21/09/2016</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0AD7BBE9-89E8-4FF6-A2F8-6DFD49896089}"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Tree>
    <p:extLst>
      <p:ext uri="{BB962C8B-B14F-4D97-AF65-F5344CB8AC3E}">
        <p14:creationId xmlns:p14="http://schemas.microsoft.com/office/powerpoint/2010/main" val="1562645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fr-FR" sz="2000">
              <a:solidFill>
                <a:srgbClr val="727272"/>
              </a:solidFill>
              <a:latin typeface="Helvetica 65 Medium" pitchFamily="34" charset="0"/>
            </a:endParaRPr>
          </a:p>
        </p:txBody>
      </p:sp>
      <p:pic>
        <p:nvPicPr>
          <p:cNvPr id="24" name="Image 7"/>
          <p:cNvPicPr>
            <a:picLocks noChangeAspect="1"/>
          </p:cNvPicPr>
          <p:nvPr/>
        </p:nvPicPr>
        <p:blipFill>
          <a:blip r:embed="rId8"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F535B25C-EBB5-4FE5-990A-5AF9CF862899}" type="datetimeFigureOut">
              <a:rPr lang="en-GB" smtClean="0"/>
              <a:pPr/>
              <a:t>21/09/2016</a:t>
            </a:fld>
            <a:endParaRPr lang="en-GB"/>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ED0CDA95-629A-47AE-B0A2-08CD63250080}"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30127914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fr-FR" sz="2000">
              <a:solidFill>
                <a:srgbClr val="727272"/>
              </a:solidFill>
              <a:latin typeface="Helvetica 65 Medium" pitchFamily="34" charset="0"/>
            </a:endParaRPr>
          </a:p>
        </p:txBody>
      </p:sp>
      <p:pic>
        <p:nvPicPr>
          <p:cNvPr id="24" name="Image 7"/>
          <p:cNvPicPr>
            <a:picLocks noChangeAspect="1"/>
          </p:cNvPicPr>
          <p:nvPr/>
        </p:nvPicPr>
        <p:blipFill>
          <a:blip r:embed="rId9"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2D09125C-5E86-4013-AAE2-5B29F97D4DEB}" type="datetimeFigureOut">
              <a:rPr lang="en-GB" smtClean="0"/>
              <a:pPr/>
              <a:t>21/09/2016</a:t>
            </a:fld>
            <a:endParaRPr lang="en-GB"/>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CD14C6C5-6257-4050-9C6F-211CF4C9C747}"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129928096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oecd.org/gov/govataglance.htm"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1772816"/>
            <a:ext cx="7020424" cy="1823576"/>
          </a:xfrm>
        </p:spPr>
        <p:txBody>
          <a:bodyPr/>
          <a:lstStyle/>
          <a:p>
            <a:r>
              <a:rPr lang="fr-FR" dirty="0" err="1" smtClean="0"/>
              <a:t>Measuring</a:t>
            </a:r>
            <a:r>
              <a:rPr lang="fr-FR" dirty="0" smtClean="0"/>
              <a:t> public </a:t>
            </a:r>
            <a:r>
              <a:rPr lang="fr-FR" dirty="0" err="1" smtClean="0"/>
              <a:t>sector</a:t>
            </a:r>
            <a:r>
              <a:rPr lang="fr-FR" dirty="0" smtClean="0"/>
              <a:t> </a:t>
            </a:r>
            <a:r>
              <a:rPr lang="fr-FR" dirty="0" err="1" smtClean="0"/>
              <a:t>productivity</a:t>
            </a:r>
            <a:endParaRPr lang="en-GB" dirty="0"/>
          </a:p>
        </p:txBody>
      </p:sp>
      <p:sp>
        <p:nvSpPr>
          <p:cNvPr id="3" name="Subtitle 2"/>
          <p:cNvSpPr>
            <a:spLocks noGrp="1"/>
          </p:cNvSpPr>
          <p:nvPr>
            <p:ph type="subTitle" idx="1"/>
          </p:nvPr>
        </p:nvSpPr>
        <p:spPr>
          <a:xfrm>
            <a:off x="1259632" y="3717032"/>
            <a:ext cx="6300000" cy="348813"/>
          </a:xfrm>
        </p:spPr>
        <p:txBody>
          <a:bodyPr/>
          <a:lstStyle/>
          <a:p>
            <a:r>
              <a:rPr lang="fr-FR" dirty="0" smtClean="0"/>
              <a:t>An international perspective</a:t>
            </a:r>
            <a:endParaRPr lang="en-GB" dirty="0"/>
          </a:p>
        </p:txBody>
      </p:sp>
      <p:sp>
        <p:nvSpPr>
          <p:cNvPr id="4" name="TextBox 3"/>
          <p:cNvSpPr txBox="1"/>
          <p:nvPr/>
        </p:nvSpPr>
        <p:spPr>
          <a:xfrm>
            <a:off x="467544" y="5471931"/>
            <a:ext cx="3096344" cy="923330"/>
          </a:xfrm>
          <a:prstGeom prst="rect">
            <a:avLst/>
          </a:prstGeom>
          <a:noFill/>
        </p:spPr>
        <p:txBody>
          <a:bodyPr wrap="square" rtlCol="0">
            <a:spAutoFit/>
          </a:bodyPr>
          <a:lstStyle/>
          <a:p>
            <a:r>
              <a:rPr lang="fr-FR" b="1" dirty="0" smtClean="0">
                <a:solidFill>
                  <a:schemeClr val="bg1"/>
                </a:solidFill>
              </a:rPr>
              <a:t>Zsuzsanna </a:t>
            </a:r>
            <a:r>
              <a:rPr lang="fr-FR" b="1" dirty="0" err="1" smtClean="0">
                <a:solidFill>
                  <a:schemeClr val="bg1"/>
                </a:solidFill>
              </a:rPr>
              <a:t>Lonti</a:t>
            </a:r>
            <a:endParaRPr lang="fr-FR" b="1" dirty="0" smtClean="0">
              <a:solidFill>
                <a:schemeClr val="bg1"/>
              </a:solidFill>
            </a:endParaRPr>
          </a:p>
          <a:p>
            <a:r>
              <a:rPr lang="fr-FR" dirty="0" smtClean="0">
                <a:solidFill>
                  <a:schemeClr val="bg1"/>
                </a:solidFill>
              </a:rPr>
              <a:t>Senior </a:t>
            </a:r>
            <a:r>
              <a:rPr lang="fr-FR" dirty="0" err="1" smtClean="0">
                <a:solidFill>
                  <a:schemeClr val="bg1"/>
                </a:solidFill>
              </a:rPr>
              <a:t>project</a:t>
            </a:r>
            <a:r>
              <a:rPr lang="fr-FR" dirty="0" smtClean="0">
                <a:solidFill>
                  <a:schemeClr val="bg1"/>
                </a:solidFill>
              </a:rPr>
              <a:t> manager</a:t>
            </a:r>
          </a:p>
          <a:p>
            <a:r>
              <a:rPr lang="fr-FR" dirty="0" smtClean="0">
                <a:solidFill>
                  <a:schemeClr val="bg1"/>
                </a:solidFill>
              </a:rPr>
              <a:t>OECD</a:t>
            </a:r>
            <a:endParaRPr lang="en-GB" dirty="0">
              <a:solidFill>
                <a:schemeClr val="bg1"/>
              </a:solidFill>
            </a:endParaRPr>
          </a:p>
        </p:txBody>
      </p:sp>
    </p:spTree>
    <p:extLst>
      <p:ext uri="{BB962C8B-B14F-4D97-AF65-F5344CB8AC3E}">
        <p14:creationId xmlns:p14="http://schemas.microsoft.com/office/powerpoint/2010/main" val="479975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80000" y="237600"/>
            <a:ext cx="7740472" cy="1022400"/>
          </a:xfrm>
        </p:spPr>
        <p:txBody>
          <a:bodyPr/>
          <a:lstStyle/>
          <a:p>
            <a:r>
              <a:rPr lang="fr-FR" dirty="0"/>
              <a:t>Performance </a:t>
            </a:r>
            <a:r>
              <a:rPr lang="fr-FR" dirty="0" err="1"/>
              <a:t>based</a:t>
            </a:r>
            <a:r>
              <a:rPr lang="fr-FR" dirty="0"/>
              <a:t> </a:t>
            </a:r>
            <a:r>
              <a:rPr lang="fr-FR" dirty="0" err="1"/>
              <a:t>budgeting</a:t>
            </a:r>
            <a:endParaRPr lang="en-GB" b="1" dirty="0">
              <a:solidFill>
                <a:srgbClr val="003260"/>
              </a:solidFill>
            </a:endParaRPr>
          </a:p>
        </p:txBody>
      </p:sp>
      <p:graphicFrame>
        <p:nvGraphicFramePr>
          <p:cNvPr id="4" name="Chart 3"/>
          <p:cNvGraphicFramePr>
            <a:graphicFrameLocks/>
          </p:cNvGraphicFramePr>
          <p:nvPr>
            <p:extLst>
              <p:ext uri="{D42A27DB-BD31-4B8C-83A1-F6EECF244321}">
                <p14:modId xmlns:p14="http://schemas.microsoft.com/office/powerpoint/2010/main" val="1651592904"/>
              </p:ext>
            </p:extLst>
          </p:nvPr>
        </p:nvGraphicFramePr>
        <p:xfrm>
          <a:off x="467544" y="2204864"/>
          <a:ext cx="8208912" cy="4092699"/>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323528" y="1700808"/>
            <a:ext cx="8496944" cy="369332"/>
          </a:xfrm>
          <a:prstGeom prst="rect">
            <a:avLst/>
          </a:prstGeom>
        </p:spPr>
        <p:txBody>
          <a:bodyPr wrap="square">
            <a:spAutoFit/>
          </a:bodyPr>
          <a:lstStyle/>
          <a:p>
            <a:pPr algn="ctr"/>
            <a:r>
              <a:rPr lang="en-US" dirty="0"/>
              <a:t>Use of performance budgeting practices at the central level of government (2011)</a:t>
            </a:r>
            <a:endParaRPr lang="en-GB" dirty="0"/>
          </a:p>
        </p:txBody>
      </p:sp>
      <p:sp>
        <p:nvSpPr>
          <p:cNvPr id="6" name="Rectangle 5"/>
          <p:cNvSpPr/>
          <p:nvPr/>
        </p:nvSpPr>
        <p:spPr>
          <a:xfrm>
            <a:off x="813904" y="6309320"/>
            <a:ext cx="5760640" cy="276999"/>
          </a:xfrm>
          <a:prstGeom prst="rect">
            <a:avLst/>
          </a:prstGeom>
        </p:spPr>
        <p:txBody>
          <a:bodyPr wrap="square">
            <a:spAutoFit/>
          </a:bodyPr>
          <a:lstStyle/>
          <a:p>
            <a:r>
              <a:rPr lang="en-US" sz="1200" dirty="0" smtClean="0"/>
              <a:t>Source: OECD 2011 Survey on Performance Budgeting</a:t>
            </a:r>
            <a:endParaRPr lang="en-US" dirty="0"/>
          </a:p>
        </p:txBody>
      </p:sp>
    </p:spTree>
    <p:extLst>
      <p:ext uri="{BB962C8B-B14F-4D97-AF65-F5344CB8AC3E}">
        <p14:creationId xmlns:p14="http://schemas.microsoft.com/office/powerpoint/2010/main" val="9358096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Public </a:t>
            </a:r>
            <a:r>
              <a:rPr lang="fr-FR" dirty="0" err="1"/>
              <a:t>employment</a:t>
            </a:r>
            <a:r>
              <a:rPr lang="fr-FR" dirty="0"/>
              <a:t> </a:t>
            </a:r>
            <a:r>
              <a:rPr lang="fr-FR" dirty="0" err="1"/>
              <a:t>is</a:t>
            </a:r>
            <a:r>
              <a:rPr lang="fr-FR" dirty="0"/>
              <a:t> « </a:t>
            </a:r>
            <a:r>
              <a:rPr lang="fr-FR" dirty="0" err="1"/>
              <a:t>sticky</a:t>
            </a:r>
            <a:r>
              <a:rPr lang="fr-FR" dirty="0"/>
              <a:t> »</a:t>
            </a:r>
            <a:endParaRPr lang="en-GB" b="1" dirty="0">
              <a:solidFill>
                <a:srgbClr val="003260"/>
              </a:solidFill>
              <a:latin typeface="Helvetica LT Std" panose="020B0504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9096999"/>
              </p:ext>
            </p:extLst>
          </p:nvPr>
        </p:nvGraphicFramePr>
        <p:xfrm>
          <a:off x="395536" y="1971903"/>
          <a:ext cx="8218487" cy="4525962"/>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776908" y="1484784"/>
            <a:ext cx="7056784" cy="646331"/>
          </a:xfrm>
          <a:prstGeom prst="rect">
            <a:avLst/>
          </a:prstGeom>
        </p:spPr>
        <p:txBody>
          <a:bodyPr wrap="square">
            <a:spAutoFit/>
          </a:bodyPr>
          <a:lstStyle/>
          <a:p>
            <a:pPr algn="ctr"/>
            <a:r>
              <a:rPr lang="en-US" dirty="0"/>
              <a:t>Public sector employment as a percentage of total employment (2009 and 2013) </a:t>
            </a:r>
            <a:endParaRPr lang="en-GB" dirty="0"/>
          </a:p>
        </p:txBody>
      </p:sp>
      <p:sp>
        <p:nvSpPr>
          <p:cNvPr id="6" name="Rectangle 5"/>
          <p:cNvSpPr/>
          <p:nvPr/>
        </p:nvSpPr>
        <p:spPr>
          <a:xfrm>
            <a:off x="395536" y="6385381"/>
            <a:ext cx="8280920" cy="307777"/>
          </a:xfrm>
          <a:prstGeom prst="rect">
            <a:avLst/>
          </a:prstGeom>
        </p:spPr>
        <p:txBody>
          <a:bodyPr wrap="square">
            <a:spAutoFit/>
          </a:bodyPr>
          <a:lstStyle/>
          <a:p>
            <a:r>
              <a:rPr lang="en-US" sz="1400" dirty="0"/>
              <a:t>Source: International </a:t>
            </a:r>
            <a:r>
              <a:rPr lang="en-US" sz="1400" dirty="0" err="1"/>
              <a:t>Labour</a:t>
            </a:r>
            <a:r>
              <a:rPr lang="en-US" sz="1400" dirty="0"/>
              <a:t> Organization (ILO), ILOSTAT database. </a:t>
            </a:r>
            <a:endParaRPr lang="en-GB" sz="1400" dirty="0"/>
          </a:p>
        </p:txBody>
      </p:sp>
    </p:spTree>
    <p:extLst>
      <p:ext uri="{BB962C8B-B14F-4D97-AF65-F5344CB8AC3E}">
        <p14:creationId xmlns:p14="http://schemas.microsoft.com/office/powerpoint/2010/main" val="27842604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Performance </a:t>
            </a:r>
            <a:r>
              <a:rPr lang="fr-FR" dirty="0" err="1" smtClean="0"/>
              <a:t>assesments</a:t>
            </a:r>
            <a:endParaRPr lang="en-GB" dirty="0"/>
          </a:p>
        </p:txBody>
      </p:sp>
      <p:graphicFrame>
        <p:nvGraphicFramePr>
          <p:cNvPr id="4" name="Chart 3"/>
          <p:cNvGraphicFramePr>
            <a:graphicFrameLocks noGrp="1"/>
          </p:cNvGraphicFramePr>
          <p:nvPr>
            <p:extLst>
              <p:ext uri="{D42A27DB-BD31-4B8C-83A1-F6EECF244321}">
                <p14:modId xmlns:p14="http://schemas.microsoft.com/office/powerpoint/2010/main" val="2390441533"/>
              </p:ext>
            </p:extLst>
          </p:nvPr>
        </p:nvGraphicFramePr>
        <p:xfrm>
          <a:off x="251520" y="2348880"/>
          <a:ext cx="8352928" cy="3888432"/>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467544" y="1556792"/>
            <a:ext cx="7920880" cy="646331"/>
          </a:xfrm>
          <a:prstGeom prst="rect">
            <a:avLst/>
          </a:prstGeom>
        </p:spPr>
        <p:txBody>
          <a:bodyPr wrap="square">
            <a:spAutoFit/>
          </a:bodyPr>
          <a:lstStyle/>
          <a:p>
            <a:pPr algn="ctr"/>
            <a:r>
              <a:rPr lang="en-US" dirty="0" smtClean="0"/>
              <a:t>Extent </a:t>
            </a:r>
            <a:r>
              <a:rPr lang="en-US" dirty="0"/>
              <a:t>of the use of performance assessments in HR decisions in central government (2010)</a:t>
            </a:r>
          </a:p>
        </p:txBody>
      </p:sp>
      <p:sp>
        <p:nvSpPr>
          <p:cNvPr id="6" name="Rectangle 5"/>
          <p:cNvSpPr/>
          <p:nvPr/>
        </p:nvSpPr>
        <p:spPr>
          <a:xfrm>
            <a:off x="323528" y="6381328"/>
            <a:ext cx="7776864" cy="276999"/>
          </a:xfrm>
          <a:prstGeom prst="rect">
            <a:avLst/>
          </a:prstGeom>
        </p:spPr>
        <p:txBody>
          <a:bodyPr wrap="square">
            <a:spAutoFit/>
          </a:bodyPr>
          <a:lstStyle/>
          <a:p>
            <a:r>
              <a:rPr lang="en-US" sz="1200" dirty="0"/>
              <a:t>Source: 2010 OECD Survey on Strategic Human Resources Management in Central/Federal Governments</a:t>
            </a:r>
          </a:p>
        </p:txBody>
      </p:sp>
    </p:spTree>
    <p:extLst>
      <p:ext uri="{BB962C8B-B14F-4D97-AF65-F5344CB8AC3E}">
        <p14:creationId xmlns:p14="http://schemas.microsoft.com/office/powerpoint/2010/main" val="457174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80000" y="237600"/>
            <a:ext cx="7596456" cy="1022400"/>
          </a:xfrm>
        </p:spPr>
        <p:txBody>
          <a:bodyPr/>
          <a:lstStyle/>
          <a:p>
            <a:r>
              <a:rPr lang="fr-FR" dirty="0" smtClean="0"/>
              <a:t>Data management and support to </a:t>
            </a:r>
            <a:r>
              <a:rPr lang="fr-FR" dirty="0" err="1" smtClean="0"/>
              <a:t>re-use</a:t>
            </a:r>
            <a:endParaRPr lang="en-GB" dirty="0"/>
          </a:p>
        </p:txBody>
      </p:sp>
      <p:sp>
        <p:nvSpPr>
          <p:cNvPr id="8" name="Rectangle 7"/>
          <p:cNvSpPr/>
          <p:nvPr/>
        </p:nvSpPr>
        <p:spPr>
          <a:xfrm>
            <a:off x="467544" y="6516097"/>
            <a:ext cx="7402558" cy="276999"/>
          </a:xfrm>
          <a:prstGeom prst="rect">
            <a:avLst/>
          </a:prstGeom>
        </p:spPr>
        <p:txBody>
          <a:bodyPr wrap="square">
            <a:spAutoFit/>
          </a:bodyPr>
          <a:lstStyle/>
          <a:p>
            <a:r>
              <a:rPr lang="en-US" sz="1200" dirty="0">
                <a:solidFill>
                  <a:srgbClr val="727272"/>
                </a:solidFill>
              </a:rPr>
              <a:t>Source: 2014 OECD Survey on Open Government Data</a:t>
            </a:r>
            <a:endParaRPr lang="en-GB" sz="1200" dirty="0">
              <a:solidFill>
                <a:srgbClr val="727272"/>
              </a:solidFill>
            </a:endParaRPr>
          </a:p>
        </p:txBody>
      </p:sp>
      <p:sp>
        <p:nvSpPr>
          <p:cNvPr id="9" name="Rectangle 8"/>
          <p:cNvSpPr/>
          <p:nvPr/>
        </p:nvSpPr>
        <p:spPr>
          <a:xfrm>
            <a:off x="899592" y="1484784"/>
            <a:ext cx="5742384" cy="738664"/>
          </a:xfrm>
          <a:prstGeom prst="rect">
            <a:avLst/>
          </a:prstGeom>
        </p:spPr>
        <p:txBody>
          <a:bodyPr wrap="square">
            <a:spAutoFit/>
          </a:bodyPr>
          <a:lstStyle/>
          <a:p>
            <a:r>
              <a:rPr lang="en-US" sz="2400" b="1" i="1" dirty="0" err="1">
                <a:solidFill>
                  <a:srgbClr val="C0504D"/>
                </a:solidFill>
              </a:rPr>
              <a:t>OURdata</a:t>
            </a:r>
            <a:r>
              <a:rPr lang="en-US" sz="2400" b="1" dirty="0">
                <a:solidFill>
                  <a:srgbClr val="C0504D"/>
                </a:solidFill>
              </a:rPr>
              <a:t> Index: </a:t>
            </a:r>
          </a:p>
          <a:p>
            <a:r>
              <a:rPr lang="en-US" dirty="0">
                <a:solidFill>
                  <a:srgbClr val="006299"/>
                </a:solidFill>
              </a:rPr>
              <a:t>Open, Useful, Reusable Government Data, 2014</a:t>
            </a:r>
            <a:endParaRPr lang="en-GB" dirty="0">
              <a:solidFill>
                <a:srgbClr val="006299"/>
              </a:solidFill>
            </a:endParaRPr>
          </a:p>
        </p:txBody>
      </p:sp>
      <p:graphicFrame>
        <p:nvGraphicFramePr>
          <p:cNvPr id="10" name="Chart 9"/>
          <p:cNvGraphicFramePr>
            <a:graphicFrameLocks/>
          </p:cNvGraphicFramePr>
          <p:nvPr>
            <p:extLst>
              <p:ext uri="{D42A27DB-BD31-4B8C-83A1-F6EECF244321}">
                <p14:modId xmlns:p14="http://schemas.microsoft.com/office/powerpoint/2010/main" val="3329956132"/>
              </p:ext>
            </p:extLst>
          </p:nvPr>
        </p:nvGraphicFramePr>
        <p:xfrm>
          <a:off x="467544" y="2780929"/>
          <a:ext cx="8221935" cy="38583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41367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000" y="237600"/>
            <a:ext cx="7596456" cy="1022400"/>
          </a:xfrm>
        </p:spPr>
        <p:txBody>
          <a:bodyPr/>
          <a:lstStyle/>
          <a:p>
            <a:r>
              <a:rPr lang="en-GB" b="0" dirty="0" smtClean="0">
                <a:solidFill>
                  <a:schemeClr val="tx1"/>
                </a:solidFill>
                <a:latin typeface="Helvetica LT Std" panose="020B0504020202020204" pitchFamily="34" charset="0"/>
              </a:rPr>
              <a:t>The OECD flagship publication: Government at a Glance (G@G)</a:t>
            </a:r>
            <a:endParaRPr lang="en-GB" b="0" dirty="0">
              <a:solidFill>
                <a:schemeClr val="tx1"/>
              </a:solidFill>
              <a:latin typeface="Helvetica LT Std" panose="020B0504020202020204" pitchFamily="34" charset="0"/>
            </a:endParaRPr>
          </a:p>
        </p:txBody>
      </p:sp>
      <p:sp>
        <p:nvSpPr>
          <p:cNvPr id="3" name="Content Placeholder 2"/>
          <p:cNvSpPr>
            <a:spLocks noGrp="1"/>
          </p:cNvSpPr>
          <p:nvPr>
            <p:ph idx="1"/>
          </p:nvPr>
        </p:nvSpPr>
        <p:spPr>
          <a:xfrm>
            <a:off x="152400" y="1412776"/>
            <a:ext cx="5139680" cy="5112568"/>
          </a:xfrm>
        </p:spPr>
        <p:txBody>
          <a:bodyPr>
            <a:normAutofit fontScale="92500" lnSpcReduction="20000"/>
          </a:bodyPr>
          <a:lstStyle/>
          <a:p>
            <a:pPr>
              <a:buClr>
                <a:schemeClr val="tx2"/>
              </a:buClr>
            </a:pPr>
            <a:r>
              <a:rPr lang="en-GB" sz="2400" b="0" dirty="0" smtClean="0">
                <a:solidFill>
                  <a:schemeClr val="tx1"/>
                </a:solidFill>
                <a:latin typeface="Helvetica LT Std" panose="020B0504020202020204" pitchFamily="34" charset="0"/>
              </a:rPr>
              <a:t>Biennial publication: 2009, 2011, 2013, 2015</a:t>
            </a:r>
          </a:p>
          <a:p>
            <a:pPr>
              <a:buClr>
                <a:schemeClr val="tx2"/>
              </a:buClr>
            </a:pPr>
            <a:r>
              <a:rPr lang="en-GB" sz="2400" dirty="0" smtClean="0">
                <a:solidFill>
                  <a:schemeClr val="tx2"/>
                </a:solidFill>
                <a:latin typeface="Helvetica LT Std" panose="020B0504020202020204" pitchFamily="34" charset="0"/>
              </a:rPr>
              <a:t>50 indicators </a:t>
            </a:r>
            <a:r>
              <a:rPr lang="en-GB" sz="2400" b="0" dirty="0" smtClean="0">
                <a:solidFill>
                  <a:schemeClr val="tx1"/>
                </a:solidFill>
                <a:latin typeface="Helvetica LT Std" panose="020B0504020202020204" pitchFamily="34" charset="0"/>
              </a:rPr>
              <a:t>covering the entire “production chain” of government activity</a:t>
            </a:r>
          </a:p>
          <a:p>
            <a:pPr>
              <a:buClr>
                <a:schemeClr val="tx2"/>
              </a:buClr>
            </a:pPr>
            <a:r>
              <a:rPr lang="en-GB" sz="2400" dirty="0" smtClean="0">
                <a:solidFill>
                  <a:schemeClr val="tx2"/>
                </a:solidFill>
                <a:latin typeface="Helvetica LT Std" panose="020B0504020202020204" pitchFamily="34" charset="0"/>
              </a:rPr>
              <a:t>Output</a:t>
            </a:r>
            <a:r>
              <a:rPr lang="en-GB" sz="2400" dirty="0" smtClean="0">
                <a:solidFill>
                  <a:schemeClr val="tx1"/>
                </a:solidFill>
                <a:latin typeface="Helvetica LT Std" panose="020B0504020202020204" pitchFamily="34" charset="0"/>
              </a:rPr>
              <a:t> </a:t>
            </a:r>
            <a:r>
              <a:rPr lang="en-GB" sz="2400" b="0" dirty="0" smtClean="0">
                <a:solidFill>
                  <a:schemeClr val="tx1"/>
                </a:solidFill>
                <a:latin typeface="Helvetica LT Std" panose="020B0504020202020204" pitchFamily="34" charset="0"/>
              </a:rPr>
              <a:t>and</a:t>
            </a:r>
            <a:r>
              <a:rPr lang="en-GB" sz="2400" dirty="0" smtClean="0">
                <a:solidFill>
                  <a:schemeClr val="tx1"/>
                </a:solidFill>
                <a:latin typeface="Helvetica LT Std" panose="020B0504020202020204" pitchFamily="34" charset="0"/>
              </a:rPr>
              <a:t> </a:t>
            </a:r>
            <a:r>
              <a:rPr lang="en-GB" sz="2400" dirty="0" smtClean="0">
                <a:solidFill>
                  <a:schemeClr val="tx2"/>
                </a:solidFill>
                <a:latin typeface="Helvetica LT Std" panose="020B0504020202020204" pitchFamily="34" charset="0"/>
              </a:rPr>
              <a:t>outcome</a:t>
            </a:r>
            <a:r>
              <a:rPr lang="en-GB" sz="2400" dirty="0" smtClean="0">
                <a:solidFill>
                  <a:schemeClr val="tx1"/>
                </a:solidFill>
                <a:latin typeface="Helvetica LT Std" panose="020B0504020202020204" pitchFamily="34" charset="0"/>
              </a:rPr>
              <a:t> </a:t>
            </a:r>
            <a:r>
              <a:rPr lang="en-GB" sz="2400" b="0" dirty="0" smtClean="0">
                <a:solidFill>
                  <a:schemeClr val="tx1"/>
                </a:solidFill>
                <a:latin typeface="Helvetica LT Std" panose="020B0504020202020204" pitchFamily="34" charset="0"/>
              </a:rPr>
              <a:t>data; </a:t>
            </a:r>
            <a:r>
              <a:rPr lang="en-GB" sz="2400" dirty="0" smtClean="0">
                <a:solidFill>
                  <a:schemeClr val="tx2"/>
                </a:solidFill>
                <a:latin typeface="Helvetica LT Std" panose="020B0504020202020204" pitchFamily="34" charset="0"/>
              </a:rPr>
              <a:t>efficiency </a:t>
            </a:r>
            <a:r>
              <a:rPr lang="en-GB" sz="2400" b="0" dirty="0" smtClean="0">
                <a:solidFill>
                  <a:schemeClr val="tx1"/>
                </a:solidFill>
                <a:latin typeface="Helvetica LT Std" panose="020B0504020202020204" pitchFamily="34" charset="0"/>
              </a:rPr>
              <a:t>and</a:t>
            </a:r>
            <a:r>
              <a:rPr lang="en-GB" sz="2400" dirty="0" smtClean="0">
                <a:solidFill>
                  <a:schemeClr val="tx1"/>
                </a:solidFill>
                <a:latin typeface="Helvetica LT Std" panose="020B0504020202020204" pitchFamily="34" charset="0"/>
              </a:rPr>
              <a:t> </a:t>
            </a:r>
            <a:r>
              <a:rPr lang="en-GB" sz="2400" dirty="0" smtClean="0">
                <a:solidFill>
                  <a:schemeClr val="tx2"/>
                </a:solidFill>
                <a:latin typeface="Helvetica LT Std" panose="020B0504020202020204" pitchFamily="34" charset="0"/>
              </a:rPr>
              <a:t>effectiveness </a:t>
            </a:r>
            <a:r>
              <a:rPr lang="en-GB" sz="2400" b="0" dirty="0" smtClean="0">
                <a:solidFill>
                  <a:schemeClr val="tx1"/>
                </a:solidFill>
                <a:latin typeface="Helvetica LT Std" panose="020B0504020202020204" pitchFamily="34" charset="0"/>
              </a:rPr>
              <a:t>indicators</a:t>
            </a:r>
          </a:p>
          <a:p>
            <a:pPr>
              <a:buClr>
                <a:schemeClr val="tx2"/>
              </a:buClr>
            </a:pPr>
            <a:r>
              <a:rPr lang="en-GB" sz="2400" b="0" dirty="0" smtClean="0">
                <a:solidFill>
                  <a:schemeClr val="tx1"/>
                </a:solidFill>
                <a:latin typeface="Helvetica LT Std" panose="020B0504020202020204" pitchFamily="34" charset="0"/>
              </a:rPr>
              <a:t>Includes all </a:t>
            </a:r>
            <a:r>
              <a:rPr lang="en-GB" sz="2400" dirty="0" smtClean="0">
                <a:solidFill>
                  <a:schemeClr val="tx2"/>
                </a:solidFill>
                <a:latin typeface="Helvetica LT Std" panose="020B0504020202020204" pitchFamily="34" charset="0"/>
              </a:rPr>
              <a:t>34 member countries </a:t>
            </a:r>
            <a:r>
              <a:rPr lang="en-GB" sz="2400" b="0" dirty="0" smtClean="0">
                <a:solidFill>
                  <a:schemeClr val="tx1"/>
                </a:solidFill>
                <a:latin typeface="Helvetica LT Std" panose="020B0504020202020204" pitchFamily="34" charset="0"/>
              </a:rPr>
              <a:t>&amp; partners &amp; observers</a:t>
            </a:r>
          </a:p>
          <a:p>
            <a:pPr>
              <a:buClr>
                <a:schemeClr val="tx2"/>
              </a:buClr>
            </a:pPr>
            <a:r>
              <a:rPr lang="en-GB" sz="2400" dirty="0" smtClean="0">
                <a:solidFill>
                  <a:schemeClr val="tx2"/>
                </a:solidFill>
                <a:latin typeface="Helvetica LT Std" panose="020B0504020202020204" pitchFamily="34" charset="0"/>
              </a:rPr>
              <a:t>New series</a:t>
            </a:r>
          </a:p>
          <a:p>
            <a:pPr lvl="1"/>
            <a:r>
              <a:rPr lang="en-GB" sz="2000" dirty="0" smtClean="0">
                <a:latin typeface="Helvetica LT Std" panose="020B0504020202020204" pitchFamily="34" charset="0"/>
              </a:rPr>
              <a:t>Latin American G@G 2014, 2016</a:t>
            </a:r>
          </a:p>
          <a:p>
            <a:pPr lvl="1"/>
            <a:r>
              <a:rPr lang="en-GB" sz="2000" dirty="0" smtClean="0">
                <a:latin typeface="Helvetica LT Std" panose="020B0504020202020204" pitchFamily="34" charset="0"/>
              </a:rPr>
              <a:t>South East Asian G@G 201National G@G: Hungary, Korea</a:t>
            </a:r>
          </a:p>
          <a:p>
            <a:pPr lvl="1"/>
            <a:endParaRPr lang="en-GB" sz="2000" dirty="0" smtClean="0">
              <a:solidFill>
                <a:srgbClr val="04629A"/>
              </a:solidFill>
              <a:latin typeface="Helvetica LT Std" panose="020B0504020202020204" pitchFamily="34" charset="0"/>
            </a:endParaRPr>
          </a:p>
          <a:p>
            <a:pPr marL="0" indent="0">
              <a:buClr>
                <a:schemeClr val="tx2"/>
              </a:buClr>
              <a:buNone/>
            </a:pPr>
            <a:r>
              <a:rPr lang="en-GB" sz="2200" b="1" dirty="0" smtClean="0">
                <a:solidFill>
                  <a:srgbClr val="04629A"/>
                </a:solidFill>
                <a:latin typeface="Helvetica LT Std" panose="020B0504020202020204" pitchFamily="34" charset="0"/>
                <a:hlinkClick r:id="rId3"/>
              </a:rPr>
              <a:t>www.oecd.org/gov/govataglance.htm</a:t>
            </a:r>
            <a:r>
              <a:rPr lang="en-GB" sz="2200" b="1" dirty="0" smtClean="0">
                <a:solidFill>
                  <a:srgbClr val="04629A"/>
                </a:solidFill>
                <a:latin typeface="Helvetica LT Std" panose="020B0504020202020204" pitchFamily="34" charset="0"/>
              </a:rPr>
              <a:t>  </a:t>
            </a:r>
            <a:endParaRPr lang="en-GB" sz="2200" b="1" dirty="0">
              <a:solidFill>
                <a:srgbClr val="04629A"/>
              </a:solidFill>
              <a:latin typeface="Helvetica LT Std" panose="020B0504020202020204" pitchFamily="34" charset="0"/>
            </a:endParaRPr>
          </a:p>
          <a:p>
            <a:endParaRPr lang="en-GB" dirty="0"/>
          </a:p>
        </p:txBody>
      </p:sp>
      <p:sp>
        <p:nvSpPr>
          <p:cNvPr id="4" name="AutoShape 2" descr="Image result for oecd government at a glance"/>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727272"/>
              </a:solidFill>
            </a:endParaRPr>
          </a:p>
        </p:txBody>
      </p:sp>
      <p:sp>
        <p:nvSpPr>
          <p:cNvPr id="6" name="AutoShape 4" descr="Image result for oecd government at a glance"/>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727272"/>
              </a:solidFill>
            </a:endParaRPr>
          </a:p>
        </p:txBody>
      </p:sp>
      <p:pic>
        <p:nvPicPr>
          <p:cNvPr id="1030" name="Picture 6" descr="http://asset.keepeek-cache.com/medias/domain21/_pdf/media2108/328415-8r4t52h4x2/large/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1556792"/>
            <a:ext cx="3334356" cy="4332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625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The </a:t>
            </a:r>
            <a:r>
              <a:rPr lang="fr-FR" dirty="0" err="1" smtClean="0"/>
              <a:t>Southeast</a:t>
            </a:r>
            <a:r>
              <a:rPr lang="fr-FR" dirty="0" smtClean="0"/>
              <a:t> Asian G@G</a:t>
            </a:r>
            <a:endParaRPr lang="en-GB"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4196291021"/>
              </p:ext>
            </p:extLst>
          </p:nvPr>
        </p:nvGraphicFramePr>
        <p:xfrm>
          <a:off x="179512" y="1484784"/>
          <a:ext cx="8640959"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8567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How can the OECD contribute to this new public sector productivity agenda?</a:t>
            </a:r>
            <a:endParaRPr lang="en-GB" dirty="0"/>
          </a:p>
        </p:txBody>
      </p:sp>
      <p:sp>
        <p:nvSpPr>
          <p:cNvPr id="5" name="TextBox 4"/>
          <p:cNvSpPr txBox="1"/>
          <p:nvPr/>
        </p:nvSpPr>
        <p:spPr>
          <a:xfrm>
            <a:off x="323528" y="1621565"/>
            <a:ext cx="3960440" cy="1477328"/>
          </a:xfrm>
          <a:prstGeom prst="rect">
            <a:avLst/>
          </a:prstGeom>
          <a:noFill/>
          <a:ln>
            <a:solidFill>
              <a:schemeClr val="tx2"/>
            </a:solidFill>
          </a:ln>
        </p:spPr>
        <p:txBody>
          <a:bodyPr wrap="square" rtlCol="0">
            <a:spAutoFit/>
          </a:bodyPr>
          <a:lstStyle/>
          <a:p>
            <a:pPr lvl="0"/>
            <a:endParaRPr lang="en-US" b="1" dirty="0" smtClean="0"/>
          </a:p>
          <a:p>
            <a:pPr lvl="0"/>
            <a:r>
              <a:rPr lang="en-US" b="1" dirty="0" smtClean="0">
                <a:solidFill>
                  <a:schemeClr val="tx2"/>
                </a:solidFill>
              </a:rPr>
              <a:t>Inform</a:t>
            </a:r>
            <a:r>
              <a:rPr lang="en-US" dirty="0" smtClean="0"/>
              <a:t> </a:t>
            </a:r>
            <a:r>
              <a:rPr lang="en-US" dirty="0"/>
              <a:t>a measurement agenda by putting forward data requirements and collection </a:t>
            </a:r>
            <a:r>
              <a:rPr lang="en-US" dirty="0" smtClean="0"/>
              <a:t>methods</a:t>
            </a:r>
            <a:endParaRPr lang="en-GB" dirty="0"/>
          </a:p>
          <a:p>
            <a:endParaRPr lang="en-GB" dirty="0"/>
          </a:p>
        </p:txBody>
      </p:sp>
      <p:sp>
        <p:nvSpPr>
          <p:cNvPr id="6" name="TextBox 5"/>
          <p:cNvSpPr txBox="1"/>
          <p:nvPr/>
        </p:nvSpPr>
        <p:spPr>
          <a:xfrm>
            <a:off x="4644008" y="1628799"/>
            <a:ext cx="3960440" cy="1477328"/>
          </a:xfrm>
          <a:prstGeom prst="rect">
            <a:avLst/>
          </a:prstGeom>
          <a:noFill/>
          <a:ln>
            <a:solidFill>
              <a:schemeClr val="tx2"/>
            </a:solidFill>
          </a:ln>
        </p:spPr>
        <p:txBody>
          <a:bodyPr wrap="square" rtlCol="0">
            <a:spAutoFit/>
          </a:bodyPr>
          <a:lstStyle/>
          <a:p>
            <a:pPr lvl="0"/>
            <a:r>
              <a:rPr lang="en-US" b="1" dirty="0">
                <a:solidFill>
                  <a:schemeClr val="tx2"/>
                </a:solidFill>
              </a:rPr>
              <a:t>Standardize</a:t>
            </a:r>
            <a:r>
              <a:rPr lang="en-US" dirty="0"/>
              <a:t> quality adjustment methods for specific sectors/services (e.g. exam scores for education); role of performance information</a:t>
            </a:r>
            <a:endParaRPr lang="en-GB" dirty="0"/>
          </a:p>
          <a:p>
            <a:endParaRPr lang="en-GB" dirty="0"/>
          </a:p>
        </p:txBody>
      </p:sp>
      <p:sp>
        <p:nvSpPr>
          <p:cNvPr id="7" name="TextBox 6"/>
          <p:cNvSpPr txBox="1"/>
          <p:nvPr/>
        </p:nvSpPr>
        <p:spPr>
          <a:xfrm>
            <a:off x="323528" y="3263730"/>
            <a:ext cx="3960440" cy="1477328"/>
          </a:xfrm>
          <a:prstGeom prst="rect">
            <a:avLst/>
          </a:prstGeom>
          <a:noFill/>
          <a:ln>
            <a:solidFill>
              <a:schemeClr val="tx2"/>
            </a:solidFill>
          </a:ln>
        </p:spPr>
        <p:txBody>
          <a:bodyPr wrap="square" rtlCol="0">
            <a:spAutoFit/>
          </a:bodyPr>
          <a:lstStyle/>
          <a:p>
            <a:pPr lvl="0"/>
            <a:endParaRPr lang="en-US" b="1" dirty="0" smtClean="0"/>
          </a:p>
          <a:p>
            <a:pPr lvl="0"/>
            <a:r>
              <a:rPr lang="en-US" dirty="0"/>
              <a:t>Finer split between </a:t>
            </a:r>
            <a:r>
              <a:rPr lang="en-US" b="1" dirty="0">
                <a:solidFill>
                  <a:schemeClr val="tx2"/>
                </a:solidFill>
              </a:rPr>
              <a:t>frontline and back-office/transactional </a:t>
            </a:r>
            <a:r>
              <a:rPr lang="en-US" dirty="0"/>
              <a:t>services</a:t>
            </a:r>
            <a:endParaRPr lang="en-GB" dirty="0"/>
          </a:p>
          <a:p>
            <a:endParaRPr lang="en-GB" dirty="0"/>
          </a:p>
        </p:txBody>
      </p:sp>
      <p:sp>
        <p:nvSpPr>
          <p:cNvPr id="8" name="TextBox 7"/>
          <p:cNvSpPr txBox="1"/>
          <p:nvPr/>
        </p:nvSpPr>
        <p:spPr>
          <a:xfrm>
            <a:off x="4644008" y="3263730"/>
            <a:ext cx="3960440" cy="1477328"/>
          </a:xfrm>
          <a:prstGeom prst="rect">
            <a:avLst/>
          </a:prstGeom>
          <a:noFill/>
          <a:ln>
            <a:solidFill>
              <a:schemeClr val="tx2"/>
            </a:solidFill>
          </a:ln>
        </p:spPr>
        <p:txBody>
          <a:bodyPr wrap="square" rtlCol="0">
            <a:spAutoFit/>
          </a:bodyPr>
          <a:lstStyle/>
          <a:p>
            <a:pPr lvl="0"/>
            <a:endParaRPr lang="en-US" b="1" dirty="0" smtClean="0"/>
          </a:p>
          <a:p>
            <a:pPr lvl="0"/>
            <a:r>
              <a:rPr lang="en-US" b="1" dirty="0" smtClean="0">
                <a:solidFill>
                  <a:schemeClr val="tx2"/>
                </a:solidFill>
              </a:rPr>
              <a:t>Case </a:t>
            </a:r>
            <a:r>
              <a:rPr lang="en-US" b="1" dirty="0">
                <a:solidFill>
                  <a:schemeClr val="tx2"/>
                </a:solidFill>
              </a:rPr>
              <a:t>studies </a:t>
            </a:r>
            <a:r>
              <a:rPr lang="en-US" dirty="0"/>
              <a:t>at different levels ( e.g. sectorial, institutional, micro service provision)</a:t>
            </a:r>
            <a:endParaRPr lang="en-GB" dirty="0"/>
          </a:p>
          <a:p>
            <a:endParaRPr lang="en-GB" dirty="0"/>
          </a:p>
        </p:txBody>
      </p:sp>
      <p:sp>
        <p:nvSpPr>
          <p:cNvPr id="9" name="TextBox 8"/>
          <p:cNvSpPr txBox="1"/>
          <p:nvPr/>
        </p:nvSpPr>
        <p:spPr>
          <a:xfrm>
            <a:off x="323528" y="4987975"/>
            <a:ext cx="3960440" cy="1477328"/>
          </a:xfrm>
          <a:prstGeom prst="rect">
            <a:avLst/>
          </a:prstGeom>
          <a:noFill/>
          <a:ln>
            <a:solidFill>
              <a:schemeClr val="tx2"/>
            </a:solidFill>
          </a:ln>
        </p:spPr>
        <p:txBody>
          <a:bodyPr wrap="square" rtlCol="0">
            <a:spAutoFit/>
          </a:bodyPr>
          <a:lstStyle/>
          <a:p>
            <a:pPr lvl="0"/>
            <a:r>
              <a:rPr lang="en-US" dirty="0" smtClean="0"/>
              <a:t>Better </a:t>
            </a:r>
            <a:r>
              <a:rPr lang="en-US" dirty="0"/>
              <a:t>understanding of public sector </a:t>
            </a:r>
            <a:r>
              <a:rPr lang="en-US" b="1" dirty="0">
                <a:solidFill>
                  <a:schemeClr val="tx2"/>
                </a:solidFill>
              </a:rPr>
              <a:t>innovation</a:t>
            </a:r>
            <a:r>
              <a:rPr lang="en-US" dirty="0"/>
              <a:t> dynamics, and mechanisms and processes for scaling up innovations</a:t>
            </a:r>
            <a:endParaRPr lang="en-GB" dirty="0"/>
          </a:p>
          <a:p>
            <a:endParaRPr lang="en-GB" dirty="0"/>
          </a:p>
        </p:txBody>
      </p:sp>
      <p:sp>
        <p:nvSpPr>
          <p:cNvPr id="10" name="TextBox 9"/>
          <p:cNvSpPr txBox="1"/>
          <p:nvPr/>
        </p:nvSpPr>
        <p:spPr>
          <a:xfrm>
            <a:off x="4644008" y="4982001"/>
            <a:ext cx="3960440" cy="1415772"/>
          </a:xfrm>
          <a:prstGeom prst="rect">
            <a:avLst/>
          </a:prstGeom>
          <a:noFill/>
          <a:ln>
            <a:solidFill>
              <a:schemeClr val="tx2"/>
            </a:solidFill>
          </a:ln>
        </p:spPr>
        <p:txBody>
          <a:bodyPr wrap="square" rtlCol="0">
            <a:spAutoFit/>
          </a:bodyPr>
          <a:lstStyle/>
          <a:p>
            <a:pPr lvl="0"/>
            <a:r>
              <a:rPr lang="en-US" sz="1700" dirty="0"/>
              <a:t>Collect and advance evidence on the importance of </a:t>
            </a:r>
            <a:r>
              <a:rPr lang="en-US" sz="1700" b="1" dirty="0">
                <a:solidFill>
                  <a:schemeClr val="tx2"/>
                </a:solidFill>
              </a:rPr>
              <a:t>institutional drivers</a:t>
            </a:r>
            <a:r>
              <a:rPr lang="en-US" sz="1700" dirty="0">
                <a:solidFill>
                  <a:schemeClr val="tx2"/>
                </a:solidFill>
              </a:rPr>
              <a:t> </a:t>
            </a:r>
            <a:r>
              <a:rPr lang="en-US" sz="1700" dirty="0"/>
              <a:t>(e.g. data, ICT) and enabling conditions (e.g. disruptive innovations)</a:t>
            </a:r>
            <a:endParaRPr lang="en-GB" sz="1700" dirty="0"/>
          </a:p>
          <a:p>
            <a:endParaRPr lang="en-GB" dirty="0"/>
          </a:p>
        </p:txBody>
      </p:sp>
    </p:spTree>
    <p:extLst>
      <p:ext uri="{BB962C8B-B14F-4D97-AF65-F5344CB8AC3E}">
        <p14:creationId xmlns:p14="http://schemas.microsoft.com/office/powerpoint/2010/main" val="6401159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8000" y="3078186"/>
            <a:ext cx="6300000" cy="669414"/>
          </a:xfrm>
        </p:spPr>
        <p:txBody>
          <a:bodyPr/>
          <a:lstStyle/>
          <a:p>
            <a:r>
              <a:rPr lang="fr-FR" dirty="0" err="1" smtClean="0"/>
              <a:t>Thank</a:t>
            </a:r>
            <a:r>
              <a:rPr lang="fr-FR" dirty="0" smtClean="0"/>
              <a:t> </a:t>
            </a:r>
            <a:r>
              <a:rPr lang="fr-FR" dirty="0" err="1" smtClean="0"/>
              <a:t>you</a:t>
            </a:r>
            <a:r>
              <a:rPr lang="fr-FR" dirty="0" smtClean="0"/>
              <a:t>!</a:t>
            </a:r>
            <a:endParaRPr lang="en-GB" dirty="0"/>
          </a:p>
        </p:txBody>
      </p:sp>
      <p:sp>
        <p:nvSpPr>
          <p:cNvPr id="3" name="Subtitle 2"/>
          <p:cNvSpPr>
            <a:spLocks noGrp="1"/>
          </p:cNvSpPr>
          <p:nvPr>
            <p:ph type="subTitle" idx="1"/>
          </p:nvPr>
        </p:nvSpPr>
        <p:spPr/>
        <p:txBody>
          <a:bodyPr/>
          <a:lstStyle/>
          <a:p>
            <a:r>
              <a:rPr lang="fr-FR" dirty="0" smtClean="0"/>
              <a:t>Zsuzsanna.lonti@oecd.org</a:t>
            </a:r>
            <a:endParaRPr lang="en-GB" dirty="0"/>
          </a:p>
        </p:txBody>
      </p:sp>
    </p:spTree>
    <p:extLst>
      <p:ext uri="{BB962C8B-B14F-4D97-AF65-F5344CB8AC3E}">
        <p14:creationId xmlns:p14="http://schemas.microsoft.com/office/powerpoint/2010/main" val="21150829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602000"/>
            <a:ext cx="8218800" cy="4851336"/>
          </a:xfrm>
        </p:spPr>
        <p:txBody>
          <a:bodyPr>
            <a:normAutofit fontScale="92500" lnSpcReduction="20000"/>
          </a:bodyPr>
          <a:lstStyle/>
          <a:p>
            <a:r>
              <a:rPr lang="en-US" b="1" dirty="0" smtClean="0">
                <a:solidFill>
                  <a:schemeClr val="tx2"/>
                </a:solidFill>
              </a:rPr>
              <a:t>Role </a:t>
            </a:r>
            <a:r>
              <a:rPr lang="en-US" b="1" dirty="0">
                <a:solidFill>
                  <a:schemeClr val="tx2"/>
                </a:solidFill>
              </a:rPr>
              <a:t>of public sector production</a:t>
            </a:r>
            <a:r>
              <a:rPr lang="en-US" dirty="0"/>
              <a:t> in the economy – 20 % of GDP </a:t>
            </a:r>
          </a:p>
          <a:p>
            <a:r>
              <a:rPr lang="en-US" b="1" dirty="0" smtClean="0">
                <a:solidFill>
                  <a:schemeClr val="tx2"/>
                </a:solidFill>
              </a:rPr>
              <a:t>Provider </a:t>
            </a:r>
            <a:r>
              <a:rPr lang="en-US" b="1" dirty="0">
                <a:solidFill>
                  <a:schemeClr val="tx2"/>
                </a:solidFill>
              </a:rPr>
              <a:t>of key goods and services</a:t>
            </a:r>
            <a:r>
              <a:rPr lang="en-US" dirty="0"/>
              <a:t> – education, health, transportation, infrastructure often without competition </a:t>
            </a:r>
          </a:p>
          <a:p>
            <a:r>
              <a:rPr lang="en-US" b="1" dirty="0" smtClean="0">
                <a:solidFill>
                  <a:schemeClr val="tx2"/>
                </a:solidFill>
              </a:rPr>
              <a:t>Financed </a:t>
            </a:r>
            <a:r>
              <a:rPr lang="en-US" b="1" dirty="0">
                <a:solidFill>
                  <a:schemeClr val="tx2"/>
                </a:solidFill>
              </a:rPr>
              <a:t>primarily from taxes </a:t>
            </a:r>
            <a:r>
              <a:rPr lang="en-US" dirty="0"/>
              <a:t>– accountability to the public  </a:t>
            </a:r>
          </a:p>
          <a:p>
            <a:r>
              <a:rPr lang="en-US" dirty="0" smtClean="0"/>
              <a:t>Public </a:t>
            </a:r>
            <a:r>
              <a:rPr lang="en-US" dirty="0"/>
              <a:t>sector as an </a:t>
            </a:r>
            <a:r>
              <a:rPr lang="en-US" b="1" dirty="0">
                <a:solidFill>
                  <a:schemeClr val="tx2"/>
                </a:solidFill>
              </a:rPr>
              <a:t>enabler</a:t>
            </a:r>
            <a:r>
              <a:rPr lang="en-US" dirty="0"/>
              <a:t> of proper functioning of economy, society </a:t>
            </a:r>
            <a:endParaRPr lang="en-US" dirty="0" smtClean="0"/>
          </a:p>
          <a:p>
            <a:r>
              <a:rPr lang="en-US" dirty="0" smtClean="0"/>
              <a:t>International comparisons can help identify how to improve</a:t>
            </a:r>
            <a:endParaRPr lang="en-GB" dirty="0"/>
          </a:p>
        </p:txBody>
      </p:sp>
      <p:sp>
        <p:nvSpPr>
          <p:cNvPr id="3" name="Title 2"/>
          <p:cNvSpPr>
            <a:spLocks noGrp="1"/>
          </p:cNvSpPr>
          <p:nvPr>
            <p:ph type="title"/>
          </p:nvPr>
        </p:nvSpPr>
        <p:spPr/>
        <p:txBody>
          <a:bodyPr/>
          <a:lstStyle/>
          <a:p>
            <a:r>
              <a:rPr lang="fr-FR" dirty="0" err="1" smtClean="0"/>
              <a:t>Why</a:t>
            </a:r>
            <a:r>
              <a:rPr lang="fr-FR" dirty="0" smtClean="0"/>
              <a:t> </a:t>
            </a:r>
            <a:r>
              <a:rPr lang="fr-FR" dirty="0" err="1" smtClean="0"/>
              <a:t>measuring</a:t>
            </a:r>
            <a:r>
              <a:rPr lang="fr-FR" dirty="0" smtClean="0"/>
              <a:t> </a:t>
            </a:r>
            <a:r>
              <a:rPr lang="fr-FR" dirty="0" err="1" smtClean="0"/>
              <a:t>productivity</a:t>
            </a:r>
            <a:r>
              <a:rPr lang="fr-FR" dirty="0" smtClean="0"/>
              <a:t> </a:t>
            </a:r>
            <a:r>
              <a:rPr lang="fr-FR" dirty="0" err="1" smtClean="0"/>
              <a:t>matters</a:t>
            </a:r>
            <a:r>
              <a:rPr lang="fr-FR" dirty="0" smtClean="0"/>
              <a:t>? </a:t>
            </a:r>
            <a:endParaRPr lang="en-GB" dirty="0"/>
          </a:p>
        </p:txBody>
      </p:sp>
    </p:spTree>
    <p:extLst>
      <p:ext uri="{BB962C8B-B14F-4D97-AF65-F5344CB8AC3E}">
        <p14:creationId xmlns:p14="http://schemas.microsoft.com/office/powerpoint/2010/main" val="1894416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The </a:t>
            </a:r>
            <a:r>
              <a:rPr lang="fr-FR" dirty="0" err="1" smtClean="0"/>
              <a:t>specificities</a:t>
            </a:r>
            <a:r>
              <a:rPr lang="fr-FR" dirty="0" smtClean="0"/>
              <a:t> of the public </a:t>
            </a:r>
            <a:r>
              <a:rPr lang="fr-FR" dirty="0" err="1" smtClean="0"/>
              <a:t>sector</a:t>
            </a:r>
            <a:endParaRPr lang="en-GB" dirty="0"/>
          </a:p>
        </p:txBody>
      </p:sp>
      <p:sp>
        <p:nvSpPr>
          <p:cNvPr id="4" name="Content Placeholder 1"/>
          <p:cNvSpPr>
            <a:spLocks noGrp="1"/>
          </p:cNvSpPr>
          <p:nvPr>
            <p:ph idx="1"/>
          </p:nvPr>
        </p:nvSpPr>
        <p:spPr>
          <a:xfrm>
            <a:off x="179512" y="1602000"/>
            <a:ext cx="8507288" cy="4525200"/>
          </a:xfrm>
        </p:spPr>
        <p:txBody>
          <a:bodyPr/>
          <a:lstStyle/>
          <a:p>
            <a:pPr marL="0" indent="0">
              <a:buNone/>
            </a:pPr>
            <a:endParaRPr lang="en-GB" dirty="0" smtClean="0"/>
          </a:p>
          <a:p>
            <a:pPr marL="0" indent="0">
              <a:buNone/>
            </a:pPr>
            <a:endParaRPr lang="en-GB" dirty="0"/>
          </a:p>
          <a:p>
            <a:pPr marL="0" indent="0">
              <a:buNone/>
            </a:pPr>
            <a:endParaRPr lang="en-GB" sz="3600" dirty="0" smtClean="0">
              <a:latin typeface="+mj-lt"/>
            </a:endParaRPr>
          </a:p>
          <a:p>
            <a:pPr marL="0" indent="0">
              <a:buNone/>
            </a:pPr>
            <a:r>
              <a:rPr lang="en-GB" sz="3600" dirty="0" smtClean="0">
                <a:latin typeface="+mj-lt"/>
              </a:rPr>
              <a:t>Public sector      </a:t>
            </a:r>
            <a:endParaRPr lang="en-GB" sz="3600" dirty="0">
              <a:latin typeface="+mj-lt"/>
            </a:endParaRPr>
          </a:p>
        </p:txBody>
      </p:sp>
      <p:sp>
        <p:nvSpPr>
          <p:cNvPr id="5" name="Left Brace 4"/>
          <p:cNvSpPr/>
          <p:nvPr/>
        </p:nvSpPr>
        <p:spPr>
          <a:xfrm>
            <a:off x="3095836" y="1924989"/>
            <a:ext cx="360040" cy="3600400"/>
          </a:xfrm>
          <a:prstGeom prst="leftBrace">
            <a:avLst/>
          </a:prstGeom>
          <a:noFill/>
          <a:ln w="254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solidFill>
            </a:endParaRPr>
          </a:p>
        </p:txBody>
      </p:sp>
      <p:sp>
        <p:nvSpPr>
          <p:cNvPr id="6" name="TextBox 5"/>
          <p:cNvSpPr txBox="1"/>
          <p:nvPr/>
        </p:nvSpPr>
        <p:spPr>
          <a:xfrm>
            <a:off x="3455876" y="2060848"/>
            <a:ext cx="5750420" cy="3108543"/>
          </a:xfrm>
          <a:prstGeom prst="rect">
            <a:avLst/>
          </a:prstGeom>
          <a:noFill/>
        </p:spPr>
        <p:txBody>
          <a:bodyPr wrap="square" rtlCol="0">
            <a:spAutoFit/>
          </a:bodyPr>
          <a:lstStyle/>
          <a:p>
            <a:pPr marL="285750" indent="-285750">
              <a:buFont typeface="Arial" panose="020B0604020202020204" pitchFamily="34" charset="0"/>
              <a:buChar char="•"/>
            </a:pPr>
            <a:r>
              <a:rPr lang="en-GB" sz="2800" dirty="0">
                <a:latin typeface="+mj-lt"/>
              </a:rPr>
              <a:t>Mainly services</a:t>
            </a:r>
          </a:p>
          <a:p>
            <a:pPr marL="285750" indent="-285750">
              <a:buFont typeface="Arial" panose="020B0604020202020204" pitchFamily="34" charset="0"/>
              <a:buChar char="•"/>
            </a:pPr>
            <a:r>
              <a:rPr lang="en-GB" sz="2800" dirty="0">
                <a:latin typeface="+mj-lt"/>
              </a:rPr>
              <a:t>Heavy in intangibles /</a:t>
            </a:r>
          </a:p>
          <a:p>
            <a:r>
              <a:rPr lang="en-GB" sz="2800" dirty="0">
                <a:latin typeface="+mj-lt"/>
              </a:rPr>
              <a:t>   tacit knowledge</a:t>
            </a:r>
          </a:p>
          <a:p>
            <a:pPr marL="285750" indent="-285750">
              <a:buFont typeface="Arial" panose="020B0604020202020204" pitchFamily="34" charset="0"/>
              <a:buChar char="•"/>
            </a:pPr>
            <a:r>
              <a:rPr lang="en-GB" sz="2800" dirty="0">
                <a:latin typeface="+mj-lt"/>
              </a:rPr>
              <a:t>Absence of </a:t>
            </a:r>
            <a:r>
              <a:rPr lang="en-GB" sz="2800" dirty="0" smtClean="0">
                <a:latin typeface="+mj-lt"/>
              </a:rPr>
              <a:t>price signals</a:t>
            </a:r>
            <a:endParaRPr lang="en-GB" sz="2800" dirty="0">
              <a:latin typeface="+mj-lt"/>
            </a:endParaRPr>
          </a:p>
          <a:p>
            <a:r>
              <a:rPr lang="en-GB" sz="2800" dirty="0">
                <a:latin typeface="+mj-lt"/>
              </a:rPr>
              <a:t>    </a:t>
            </a:r>
            <a:r>
              <a:rPr lang="en-GB" sz="2400" dirty="0">
                <a:latin typeface="+mj-lt"/>
              </a:rPr>
              <a:t>(non market goods and services)</a:t>
            </a:r>
          </a:p>
          <a:p>
            <a:pPr marL="285750" indent="-285750">
              <a:buFont typeface="Arial" panose="020B0604020202020204" pitchFamily="34" charset="0"/>
              <a:buChar char="•"/>
            </a:pPr>
            <a:r>
              <a:rPr lang="en-GB" sz="2800" dirty="0">
                <a:latin typeface="+mj-lt"/>
              </a:rPr>
              <a:t>Process based</a:t>
            </a:r>
          </a:p>
          <a:p>
            <a:pPr marL="285750" indent="-285750">
              <a:buFont typeface="Arial" panose="020B0604020202020204" pitchFamily="34" charset="0"/>
              <a:buChar char="•"/>
            </a:pPr>
            <a:r>
              <a:rPr lang="en-GB" sz="2800" dirty="0">
                <a:latin typeface="+mj-lt"/>
              </a:rPr>
              <a:t>Collective outputs</a:t>
            </a:r>
          </a:p>
        </p:txBody>
      </p:sp>
    </p:spTree>
    <p:extLst>
      <p:ext uri="{BB962C8B-B14F-4D97-AF65-F5344CB8AC3E}">
        <p14:creationId xmlns:p14="http://schemas.microsoft.com/office/powerpoint/2010/main" val="36981320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31811436"/>
              </p:ext>
            </p:extLst>
          </p:nvPr>
        </p:nvGraphicFramePr>
        <p:xfrm>
          <a:off x="323529" y="1601788"/>
          <a:ext cx="8136903" cy="4851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fr-FR" dirty="0" err="1" smtClean="0"/>
              <a:t>Measuring</a:t>
            </a:r>
            <a:r>
              <a:rPr lang="fr-FR" dirty="0" smtClean="0"/>
              <a:t> </a:t>
            </a:r>
            <a:r>
              <a:rPr lang="fr-FR" dirty="0" err="1" smtClean="0"/>
              <a:t>productivity</a:t>
            </a:r>
            <a:r>
              <a:rPr lang="fr-FR" dirty="0" smtClean="0"/>
              <a:t>: </a:t>
            </a:r>
            <a:r>
              <a:rPr lang="fr-FR" dirty="0" err="1" smtClean="0"/>
              <a:t>Various</a:t>
            </a:r>
            <a:r>
              <a:rPr lang="fr-FR" dirty="0" smtClean="0"/>
              <a:t> </a:t>
            </a:r>
            <a:r>
              <a:rPr lang="fr-FR" dirty="0" err="1" smtClean="0"/>
              <a:t>levels</a:t>
            </a:r>
            <a:endParaRPr lang="en-GB" dirty="0"/>
          </a:p>
        </p:txBody>
      </p:sp>
    </p:spTree>
    <p:extLst>
      <p:ext uri="{BB962C8B-B14F-4D97-AF65-F5344CB8AC3E}">
        <p14:creationId xmlns:p14="http://schemas.microsoft.com/office/powerpoint/2010/main" val="24678724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20855650"/>
              </p:ext>
            </p:extLst>
          </p:nvPr>
        </p:nvGraphicFramePr>
        <p:xfrm>
          <a:off x="179512" y="1602000"/>
          <a:ext cx="8507288" cy="4995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fr-FR" dirty="0" err="1" smtClean="0"/>
              <a:t>Classifying</a:t>
            </a:r>
            <a:r>
              <a:rPr lang="fr-FR" dirty="0" smtClean="0"/>
              <a:t> </a:t>
            </a:r>
            <a:r>
              <a:rPr lang="fr-FR" dirty="0" err="1" smtClean="0"/>
              <a:t>government</a:t>
            </a:r>
            <a:r>
              <a:rPr lang="fr-FR" dirty="0" smtClean="0"/>
              <a:t> services</a:t>
            </a:r>
            <a:endParaRPr lang="en-GB" dirty="0"/>
          </a:p>
        </p:txBody>
      </p:sp>
    </p:spTree>
    <p:extLst>
      <p:ext uri="{BB962C8B-B14F-4D97-AF65-F5344CB8AC3E}">
        <p14:creationId xmlns:p14="http://schemas.microsoft.com/office/powerpoint/2010/main" val="21302401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OECD </a:t>
            </a:r>
            <a:r>
              <a:rPr lang="fr-FR" dirty="0" err="1" smtClean="0"/>
              <a:t>Serving</a:t>
            </a:r>
            <a:r>
              <a:rPr lang="fr-FR" dirty="0" smtClean="0"/>
              <a:t> </a:t>
            </a:r>
            <a:r>
              <a:rPr lang="fr-FR" dirty="0" err="1" smtClean="0"/>
              <a:t>citizens</a:t>
            </a:r>
            <a:r>
              <a:rPr lang="fr-FR" dirty="0" smtClean="0"/>
              <a:t> </a:t>
            </a:r>
            <a:r>
              <a:rPr lang="fr-FR" dirty="0" err="1" smtClean="0"/>
              <a:t>framework</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248639974"/>
              </p:ext>
            </p:extLst>
          </p:nvPr>
        </p:nvGraphicFramePr>
        <p:xfrm>
          <a:off x="611560" y="1844824"/>
          <a:ext cx="7848871" cy="3960439"/>
        </p:xfrm>
        <a:graphic>
          <a:graphicData uri="http://schemas.openxmlformats.org/drawingml/2006/table">
            <a:tbl>
              <a:tblPr firstRow="1" firstCol="1" bandRow="1">
                <a:tableStyleId>{3C2FFA5D-87B4-456A-9821-1D502468CF0F}</a:tableStyleId>
              </a:tblPr>
              <a:tblGrid>
                <a:gridCol w="2520767"/>
                <a:gridCol w="2650958"/>
                <a:gridCol w="2677146"/>
              </a:tblGrid>
              <a:tr h="989517">
                <a:tc>
                  <a:txBody>
                    <a:bodyPr/>
                    <a:lstStyle/>
                    <a:p>
                      <a:pPr algn="ctr">
                        <a:lnSpc>
                          <a:spcPct val="115000"/>
                        </a:lnSpc>
                        <a:spcAft>
                          <a:spcPts val="0"/>
                        </a:spcAft>
                      </a:pPr>
                      <a:r>
                        <a:rPr lang="fr-FR" sz="1400" dirty="0">
                          <a:effectLst/>
                        </a:rPr>
                        <a:t>ACCESS</a:t>
                      </a:r>
                      <a:endParaRPr lang="en-GB" sz="1400" dirty="0">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T w="28575" cap="flat" cmpd="sng" algn="ctr">
                      <a:solidFill>
                        <a:schemeClr val="tx1">
                          <a:lumMod val="50000"/>
                        </a:schemeClr>
                      </a:solidFill>
                      <a:prstDash val="solid"/>
                      <a:round/>
                      <a:headEnd type="none" w="med" len="med"/>
                      <a:tailEnd type="none" w="med" len="med"/>
                    </a:lnT>
                    <a:lnB w="28575" cap="flat" cmpd="sng" algn="ctr">
                      <a:solidFill>
                        <a:schemeClr val="tx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Aft>
                          <a:spcPts val="0"/>
                        </a:spcAft>
                      </a:pPr>
                      <a:r>
                        <a:rPr lang="fr-FR" sz="1400" dirty="0">
                          <a:effectLst/>
                        </a:rPr>
                        <a:t>RESPONSIVENESS</a:t>
                      </a:r>
                      <a:endParaRPr lang="en-GB" sz="1400" dirty="0">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T w="28575" cap="flat" cmpd="sng" algn="ctr">
                      <a:solidFill>
                        <a:schemeClr val="tx1">
                          <a:lumMod val="50000"/>
                        </a:schemeClr>
                      </a:solidFill>
                      <a:prstDash val="solid"/>
                      <a:round/>
                      <a:headEnd type="none" w="med" len="med"/>
                      <a:tailEnd type="none" w="med" len="med"/>
                    </a:lnT>
                    <a:lnB w="28575" cap="flat" cmpd="sng" algn="ctr">
                      <a:solidFill>
                        <a:schemeClr val="tx1">
                          <a:lumMod val="50000"/>
                        </a:schemeClr>
                      </a:solidFill>
                      <a:prstDash val="solid"/>
                      <a:round/>
                      <a:headEnd type="none" w="med" len="med"/>
                      <a:tailEnd type="none" w="med" len="med"/>
                    </a:lnB>
                    <a:solidFill>
                      <a:schemeClr val="accent3"/>
                    </a:solidFill>
                  </a:tcPr>
                </a:tc>
                <a:tc>
                  <a:txBody>
                    <a:bodyPr/>
                    <a:lstStyle/>
                    <a:p>
                      <a:pPr algn="ctr">
                        <a:lnSpc>
                          <a:spcPct val="115000"/>
                        </a:lnSpc>
                        <a:spcAft>
                          <a:spcPts val="0"/>
                        </a:spcAft>
                      </a:pPr>
                      <a:r>
                        <a:rPr lang="fr-FR" sz="1400" dirty="0">
                          <a:effectLst/>
                        </a:rPr>
                        <a:t>RELIABILITY/QUALITY</a:t>
                      </a:r>
                      <a:endParaRPr lang="en-GB" sz="1400" dirty="0">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T w="28575" cap="flat" cmpd="sng" algn="ctr">
                      <a:solidFill>
                        <a:schemeClr val="tx1">
                          <a:lumMod val="50000"/>
                        </a:schemeClr>
                      </a:solidFill>
                      <a:prstDash val="solid"/>
                      <a:round/>
                      <a:headEnd type="none" w="med" len="med"/>
                      <a:tailEnd type="none" w="med" len="med"/>
                    </a:lnT>
                    <a:lnB w="28575" cap="flat" cmpd="sng" algn="ctr">
                      <a:solidFill>
                        <a:schemeClr val="tx1">
                          <a:lumMod val="50000"/>
                        </a:schemeClr>
                      </a:solidFill>
                      <a:prstDash val="solid"/>
                      <a:round/>
                      <a:headEnd type="none" w="med" len="med"/>
                      <a:tailEnd type="none" w="med" len="med"/>
                    </a:lnB>
                    <a:solidFill>
                      <a:schemeClr val="accent2"/>
                    </a:solidFill>
                  </a:tcPr>
                </a:tc>
              </a:tr>
              <a:tr h="982407">
                <a:tc>
                  <a:txBody>
                    <a:bodyPr/>
                    <a:lstStyle/>
                    <a:p>
                      <a:pPr algn="ctr">
                        <a:lnSpc>
                          <a:spcPct val="115000"/>
                        </a:lnSpc>
                        <a:spcAft>
                          <a:spcPts val="0"/>
                        </a:spcAft>
                      </a:pPr>
                      <a:r>
                        <a:rPr lang="fr-FR" sz="900" b="0" i="1" dirty="0" err="1">
                          <a:solidFill>
                            <a:schemeClr val="tx1">
                              <a:lumMod val="50000"/>
                            </a:schemeClr>
                          </a:solidFill>
                          <a:effectLst/>
                        </a:rPr>
                        <a:t>Affordability</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T w="28575" cap="flat" cmpd="sng" algn="ctr">
                      <a:solidFill>
                        <a:schemeClr val="tx1">
                          <a:lumMod val="50000"/>
                        </a:schemeClr>
                      </a:solidFill>
                      <a:prstDash val="solid"/>
                      <a:round/>
                      <a:headEnd type="none" w="med" len="med"/>
                      <a:tailEnd type="none" w="med" len="med"/>
                    </a:lnT>
                    <a:solidFill>
                      <a:schemeClr val="accent1">
                        <a:lumMod val="40000"/>
                        <a:lumOff val="60000"/>
                      </a:schemeClr>
                    </a:solidFill>
                  </a:tcPr>
                </a:tc>
                <a:tc>
                  <a:txBody>
                    <a:bodyPr/>
                    <a:lstStyle/>
                    <a:p>
                      <a:pPr algn="ctr">
                        <a:lnSpc>
                          <a:spcPct val="115000"/>
                        </a:lnSpc>
                        <a:spcAft>
                          <a:spcPts val="0"/>
                        </a:spcAft>
                      </a:pPr>
                      <a:r>
                        <a:rPr lang="en-GB" sz="900" b="0" i="1" dirty="0">
                          <a:solidFill>
                            <a:schemeClr val="tx1">
                              <a:lumMod val="50000"/>
                            </a:schemeClr>
                          </a:solidFill>
                          <a:effectLst/>
                        </a:rPr>
                        <a:t>Citizen centred approach </a:t>
                      </a:r>
                      <a:endParaRPr lang="en-GB" sz="1100" b="0" i="1" dirty="0">
                        <a:solidFill>
                          <a:schemeClr val="tx1">
                            <a:lumMod val="50000"/>
                          </a:schemeClr>
                        </a:solidFill>
                        <a:effectLst/>
                      </a:endParaRPr>
                    </a:p>
                    <a:p>
                      <a:pPr algn="ctr">
                        <a:lnSpc>
                          <a:spcPct val="115000"/>
                        </a:lnSpc>
                        <a:spcAft>
                          <a:spcPts val="0"/>
                        </a:spcAft>
                      </a:pPr>
                      <a:r>
                        <a:rPr lang="en-GB" sz="900" b="0" i="1" dirty="0">
                          <a:solidFill>
                            <a:schemeClr val="tx1">
                              <a:lumMod val="50000"/>
                            </a:schemeClr>
                          </a:solidFill>
                          <a:effectLst/>
                        </a:rPr>
                        <a:t>(courtesy, treatment and integrated services)</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T w="28575" cap="flat" cmpd="sng" algn="ctr">
                      <a:solidFill>
                        <a:schemeClr val="tx1">
                          <a:lumMod val="50000"/>
                        </a:schemeClr>
                      </a:solidFill>
                      <a:prstDash val="solid"/>
                      <a:round/>
                      <a:headEnd type="none" w="med" len="med"/>
                      <a:tailEnd type="none" w="med" len="med"/>
                    </a:lnT>
                    <a:solidFill>
                      <a:schemeClr val="accent3">
                        <a:lumMod val="60000"/>
                        <a:lumOff val="40000"/>
                      </a:schemeClr>
                    </a:solidFill>
                  </a:tcPr>
                </a:tc>
                <a:tc>
                  <a:txBody>
                    <a:bodyPr/>
                    <a:lstStyle/>
                    <a:p>
                      <a:pPr algn="ctr">
                        <a:lnSpc>
                          <a:spcPct val="115000"/>
                        </a:lnSpc>
                        <a:spcAft>
                          <a:spcPts val="0"/>
                        </a:spcAft>
                      </a:pPr>
                      <a:r>
                        <a:rPr lang="en-US" sz="900" b="0" i="1" dirty="0">
                          <a:solidFill>
                            <a:schemeClr val="tx1">
                              <a:lumMod val="50000"/>
                            </a:schemeClr>
                          </a:solidFill>
                          <a:effectLst/>
                        </a:rPr>
                        <a:t>Effective delivery of services </a:t>
                      </a:r>
                      <a:endParaRPr lang="en-GB" sz="1100" b="0" i="1" dirty="0">
                        <a:solidFill>
                          <a:schemeClr val="tx1">
                            <a:lumMod val="50000"/>
                          </a:schemeClr>
                        </a:solidFill>
                        <a:effectLst/>
                      </a:endParaRPr>
                    </a:p>
                    <a:p>
                      <a:pPr algn="ctr">
                        <a:lnSpc>
                          <a:spcPct val="115000"/>
                        </a:lnSpc>
                        <a:spcAft>
                          <a:spcPts val="0"/>
                        </a:spcAft>
                      </a:pPr>
                      <a:r>
                        <a:rPr lang="en-US" sz="900" b="0" i="1" dirty="0">
                          <a:solidFill>
                            <a:schemeClr val="tx1">
                              <a:lumMod val="50000"/>
                            </a:schemeClr>
                          </a:solidFill>
                          <a:effectLst/>
                        </a:rPr>
                        <a:t>and outcomes</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T w="28575" cap="flat" cmpd="sng" algn="ctr">
                      <a:solidFill>
                        <a:schemeClr val="tx1">
                          <a:lumMod val="50000"/>
                        </a:schemeClr>
                      </a:solidFill>
                      <a:prstDash val="solid"/>
                      <a:round/>
                      <a:headEnd type="none" w="med" len="med"/>
                      <a:tailEnd type="none" w="med" len="med"/>
                    </a:lnT>
                    <a:solidFill>
                      <a:schemeClr val="accent2">
                        <a:lumMod val="40000"/>
                        <a:lumOff val="60000"/>
                      </a:schemeClr>
                    </a:solidFill>
                  </a:tcPr>
                </a:tc>
              </a:tr>
              <a:tr h="978852">
                <a:tc>
                  <a:txBody>
                    <a:bodyPr/>
                    <a:lstStyle/>
                    <a:p>
                      <a:pPr algn="ctr">
                        <a:lnSpc>
                          <a:spcPct val="115000"/>
                        </a:lnSpc>
                        <a:spcAft>
                          <a:spcPts val="0"/>
                        </a:spcAft>
                      </a:pPr>
                      <a:r>
                        <a:rPr lang="en-GB" sz="900" b="0" i="1" dirty="0">
                          <a:solidFill>
                            <a:schemeClr val="tx1">
                              <a:lumMod val="50000"/>
                            </a:schemeClr>
                          </a:solidFill>
                          <a:effectLst/>
                        </a:rPr>
                        <a:t>Geographic proximity</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solidFill>
                      <a:schemeClr val="accent1">
                        <a:lumMod val="40000"/>
                        <a:lumOff val="60000"/>
                      </a:schemeClr>
                    </a:solidFill>
                  </a:tcPr>
                </a:tc>
                <a:tc>
                  <a:txBody>
                    <a:bodyPr/>
                    <a:lstStyle/>
                    <a:p>
                      <a:pPr algn="ctr">
                        <a:lnSpc>
                          <a:spcPct val="115000"/>
                        </a:lnSpc>
                        <a:spcAft>
                          <a:spcPts val="0"/>
                        </a:spcAft>
                      </a:pPr>
                      <a:r>
                        <a:rPr lang="en-GB" sz="900" b="0" i="1" dirty="0">
                          <a:solidFill>
                            <a:schemeClr val="tx1">
                              <a:lumMod val="50000"/>
                            </a:schemeClr>
                          </a:solidFill>
                          <a:effectLst/>
                        </a:rPr>
                        <a:t>Match of services to special needs</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solidFill>
                      <a:schemeClr val="accent3">
                        <a:lumMod val="60000"/>
                        <a:lumOff val="40000"/>
                      </a:schemeClr>
                    </a:solidFill>
                  </a:tcPr>
                </a:tc>
                <a:tc>
                  <a:txBody>
                    <a:bodyPr/>
                    <a:lstStyle/>
                    <a:p>
                      <a:pPr algn="ctr">
                        <a:lnSpc>
                          <a:spcPct val="115000"/>
                        </a:lnSpc>
                        <a:spcAft>
                          <a:spcPts val="0"/>
                        </a:spcAft>
                      </a:pPr>
                      <a:r>
                        <a:rPr lang="en-GB" sz="900" b="0" i="1" dirty="0">
                          <a:solidFill>
                            <a:schemeClr val="tx1">
                              <a:lumMod val="50000"/>
                            </a:schemeClr>
                          </a:solidFill>
                          <a:effectLst/>
                        </a:rPr>
                        <a:t>Consistency in service delivery and outcomes</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solidFill>
                      <a:schemeClr val="accent2">
                        <a:lumMod val="40000"/>
                        <a:lumOff val="60000"/>
                      </a:schemeClr>
                    </a:solidFill>
                  </a:tcPr>
                </a:tc>
              </a:tr>
              <a:tr h="1009663">
                <a:tc>
                  <a:txBody>
                    <a:bodyPr/>
                    <a:lstStyle/>
                    <a:p>
                      <a:pPr algn="ctr">
                        <a:lnSpc>
                          <a:spcPct val="115000"/>
                        </a:lnSpc>
                        <a:spcAft>
                          <a:spcPts val="0"/>
                        </a:spcAft>
                      </a:pPr>
                      <a:r>
                        <a:rPr lang="en-GB" sz="900" b="0" i="1" dirty="0">
                          <a:solidFill>
                            <a:schemeClr val="tx1">
                              <a:lumMod val="50000"/>
                            </a:schemeClr>
                          </a:solidFill>
                          <a:effectLst/>
                        </a:rPr>
                        <a:t> </a:t>
                      </a:r>
                      <a:endParaRPr lang="en-GB" sz="1100" b="0" i="1" dirty="0">
                        <a:solidFill>
                          <a:schemeClr val="tx1">
                            <a:lumMod val="50000"/>
                          </a:schemeClr>
                        </a:solidFill>
                        <a:effectLst/>
                      </a:endParaRPr>
                    </a:p>
                    <a:p>
                      <a:pPr algn="ctr">
                        <a:lnSpc>
                          <a:spcPct val="115000"/>
                        </a:lnSpc>
                        <a:spcAft>
                          <a:spcPts val="0"/>
                        </a:spcAft>
                      </a:pPr>
                      <a:r>
                        <a:rPr lang="en-GB" sz="900" b="0" i="1" dirty="0">
                          <a:solidFill>
                            <a:schemeClr val="tx1">
                              <a:lumMod val="50000"/>
                            </a:schemeClr>
                          </a:solidFill>
                          <a:effectLst/>
                        </a:rPr>
                        <a:t>Accessibility of information </a:t>
                      </a:r>
                      <a:endParaRPr lang="en-GB" sz="1100" b="0" i="1" dirty="0">
                        <a:solidFill>
                          <a:schemeClr val="tx1">
                            <a:lumMod val="50000"/>
                          </a:schemeClr>
                        </a:solidFill>
                        <a:effectLst/>
                      </a:endParaRPr>
                    </a:p>
                    <a:p>
                      <a:pPr algn="ctr">
                        <a:lnSpc>
                          <a:spcPct val="115000"/>
                        </a:lnSpc>
                        <a:spcAft>
                          <a:spcPts val="0"/>
                        </a:spcAft>
                      </a:pPr>
                      <a:r>
                        <a:rPr lang="en-GB" sz="900" b="0" i="1" dirty="0">
                          <a:solidFill>
                            <a:schemeClr val="tx1">
                              <a:lumMod val="50000"/>
                            </a:schemeClr>
                          </a:solidFill>
                          <a:effectLst/>
                        </a:rPr>
                        <a:t> </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B w="28575" cap="flat" cmpd="sng" algn="ctr">
                      <a:solidFill>
                        <a:schemeClr val="tx1">
                          <a:lumMod val="50000"/>
                        </a:schemeClr>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GB" sz="900" b="0" i="1" dirty="0">
                          <a:solidFill>
                            <a:schemeClr val="tx1">
                              <a:lumMod val="50000"/>
                            </a:schemeClr>
                          </a:solidFill>
                          <a:effectLst/>
                        </a:rPr>
                        <a:t>Timeliness</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B w="28575" cap="flat" cmpd="sng" algn="ctr">
                      <a:solidFill>
                        <a:schemeClr val="tx1">
                          <a:lumMod val="50000"/>
                        </a:schemeClr>
                      </a:solidFill>
                      <a:prstDash val="solid"/>
                      <a:round/>
                      <a:headEnd type="none" w="med" len="med"/>
                      <a:tailEnd type="none" w="med" len="med"/>
                    </a:lnB>
                    <a:solidFill>
                      <a:schemeClr val="accent3">
                        <a:lumMod val="60000"/>
                        <a:lumOff val="40000"/>
                      </a:schemeClr>
                    </a:solidFill>
                  </a:tcPr>
                </a:tc>
                <a:tc>
                  <a:txBody>
                    <a:bodyPr/>
                    <a:lstStyle/>
                    <a:p>
                      <a:pPr algn="ctr">
                        <a:lnSpc>
                          <a:spcPct val="115000"/>
                        </a:lnSpc>
                        <a:spcAft>
                          <a:spcPts val="0"/>
                        </a:spcAft>
                      </a:pPr>
                      <a:r>
                        <a:rPr lang="en-GB" sz="900" b="0" i="1" dirty="0">
                          <a:solidFill>
                            <a:schemeClr val="tx1">
                              <a:lumMod val="50000"/>
                            </a:schemeClr>
                          </a:solidFill>
                          <a:effectLst/>
                        </a:rPr>
                        <a:t>Security ( safety)</a:t>
                      </a:r>
                      <a:endParaRPr lang="en-GB" sz="1100" b="0" i="1" dirty="0">
                        <a:solidFill>
                          <a:schemeClr val="tx1">
                            <a:lumMod val="50000"/>
                          </a:schemeClr>
                        </a:solidFill>
                        <a:effectLst/>
                        <a:latin typeface="Calibri"/>
                        <a:ea typeface="Calibri"/>
                        <a:cs typeface="Times New Roman"/>
                      </a:endParaRPr>
                    </a:p>
                  </a:txBody>
                  <a:tcPr marL="68580" marR="68580" marT="0" marB="0" anchor="ctr">
                    <a:lnL w="28575" cap="flat" cmpd="sng" algn="ctr">
                      <a:solidFill>
                        <a:schemeClr val="tx1">
                          <a:lumMod val="50000"/>
                        </a:schemeClr>
                      </a:solidFill>
                      <a:prstDash val="solid"/>
                      <a:round/>
                      <a:headEnd type="none" w="med" len="med"/>
                      <a:tailEnd type="none" w="med" len="med"/>
                    </a:lnL>
                    <a:lnR w="28575" cap="flat" cmpd="sng" algn="ctr">
                      <a:solidFill>
                        <a:schemeClr val="tx1">
                          <a:lumMod val="50000"/>
                        </a:schemeClr>
                      </a:solidFill>
                      <a:prstDash val="solid"/>
                      <a:round/>
                      <a:headEnd type="none" w="med" len="med"/>
                      <a:tailEnd type="none" w="med" len="med"/>
                    </a:lnR>
                    <a:lnB w="28575" cap="flat" cmpd="sng" algn="ctr">
                      <a:solidFill>
                        <a:schemeClr val="tx1">
                          <a:lumMod val="50000"/>
                        </a:schemeClr>
                      </a:solidFill>
                      <a:prstDash val="solid"/>
                      <a:round/>
                      <a:headEnd type="none" w="med" len="med"/>
                      <a:tailEnd type="none" w="med" len="med"/>
                    </a:lnB>
                    <a:solidFill>
                      <a:schemeClr val="accent2">
                        <a:lumMod val="40000"/>
                        <a:lumOff val="60000"/>
                      </a:schemeClr>
                    </a:solidFill>
                  </a:tcPr>
                </a:tc>
              </a:tr>
            </a:tbl>
          </a:graphicData>
        </a:graphic>
      </p:graphicFrame>
      <p:sp>
        <p:nvSpPr>
          <p:cNvPr id="5" name="Rectangle 4"/>
          <p:cNvSpPr/>
          <p:nvPr/>
        </p:nvSpPr>
        <p:spPr>
          <a:xfrm>
            <a:off x="611560" y="6093296"/>
            <a:ext cx="7488832" cy="646331"/>
          </a:xfrm>
          <a:prstGeom prst="rect">
            <a:avLst/>
          </a:prstGeom>
        </p:spPr>
        <p:txBody>
          <a:bodyPr wrap="square">
            <a:spAutoFit/>
          </a:bodyPr>
          <a:lstStyle/>
          <a:p>
            <a:r>
              <a:rPr lang="en-US" dirty="0"/>
              <a:t>In key public sectors including in the latest edition health care, education, and justice. </a:t>
            </a:r>
          </a:p>
        </p:txBody>
      </p:sp>
    </p:spTree>
    <p:extLst>
      <p:ext uri="{BB962C8B-B14F-4D97-AF65-F5344CB8AC3E}">
        <p14:creationId xmlns:p14="http://schemas.microsoft.com/office/powerpoint/2010/main" val="4039773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r-FR" dirty="0" smtClean="0"/>
              <a:t>At the international </a:t>
            </a:r>
            <a:r>
              <a:rPr lang="fr-FR" dirty="0" err="1" smtClean="0"/>
              <a:t>level</a:t>
            </a:r>
            <a:r>
              <a:rPr lang="fr-FR" dirty="0" smtClean="0"/>
              <a:t> </a:t>
            </a:r>
            <a:r>
              <a:rPr lang="fr-FR" dirty="0" err="1" smtClean="0"/>
              <a:t>standardization</a:t>
            </a:r>
            <a:r>
              <a:rPr lang="fr-FR" dirty="0" smtClean="0"/>
              <a:t> of input and output/</a:t>
            </a:r>
            <a:r>
              <a:rPr lang="fr-FR" dirty="0" err="1" smtClean="0"/>
              <a:t>outcomes</a:t>
            </a:r>
            <a:r>
              <a:rPr lang="fr-FR" dirty="0" smtClean="0"/>
              <a:t> </a:t>
            </a:r>
            <a:r>
              <a:rPr lang="fr-FR" dirty="0" err="1" smtClean="0"/>
              <a:t>indicators</a:t>
            </a:r>
            <a:r>
              <a:rPr lang="fr-FR" dirty="0" smtClean="0"/>
              <a:t> </a:t>
            </a:r>
            <a:r>
              <a:rPr lang="fr-FR" dirty="0" err="1" smtClean="0"/>
              <a:t>is</a:t>
            </a:r>
            <a:r>
              <a:rPr lang="fr-FR" dirty="0" smtClean="0"/>
              <a:t> an </a:t>
            </a:r>
            <a:r>
              <a:rPr lang="fr-FR" dirty="0" err="1" smtClean="0"/>
              <a:t>additional</a:t>
            </a:r>
            <a:r>
              <a:rPr lang="fr-FR" dirty="0" smtClean="0"/>
              <a:t> challenge</a:t>
            </a:r>
          </a:p>
          <a:p>
            <a:r>
              <a:rPr lang="fr-FR" dirty="0" smtClean="0"/>
              <a:t>Eurostat </a:t>
            </a:r>
            <a:r>
              <a:rPr lang="fr-FR" dirty="0" err="1" smtClean="0"/>
              <a:t>experience</a:t>
            </a:r>
            <a:r>
              <a:rPr lang="fr-FR" dirty="0" smtClean="0"/>
              <a:t>: </a:t>
            </a:r>
          </a:p>
          <a:p>
            <a:pPr lvl="1"/>
            <a:r>
              <a:rPr lang="fr-FR" dirty="0" err="1" smtClean="0"/>
              <a:t>Backed</a:t>
            </a:r>
            <a:r>
              <a:rPr lang="fr-FR" dirty="0" smtClean="0"/>
              <a:t> off on </a:t>
            </a:r>
            <a:r>
              <a:rPr lang="fr-FR" dirty="0" err="1" smtClean="0"/>
              <a:t>quality</a:t>
            </a:r>
            <a:r>
              <a:rPr lang="fr-FR" dirty="0" smtClean="0"/>
              <a:t> </a:t>
            </a:r>
            <a:r>
              <a:rPr lang="fr-FR" dirty="0" err="1" smtClean="0"/>
              <a:t>adjustments</a:t>
            </a:r>
            <a:endParaRPr lang="en-GB" dirty="0"/>
          </a:p>
        </p:txBody>
      </p:sp>
      <p:sp>
        <p:nvSpPr>
          <p:cNvPr id="3" name="Title 2"/>
          <p:cNvSpPr>
            <a:spLocks noGrp="1"/>
          </p:cNvSpPr>
          <p:nvPr>
            <p:ph type="title"/>
          </p:nvPr>
        </p:nvSpPr>
        <p:spPr/>
        <p:txBody>
          <a:bodyPr/>
          <a:lstStyle/>
          <a:p>
            <a:r>
              <a:rPr lang="fr-FR" dirty="0" err="1" smtClean="0"/>
              <a:t>Standardization</a:t>
            </a:r>
            <a:endParaRPr lang="en-GB" dirty="0"/>
          </a:p>
        </p:txBody>
      </p:sp>
    </p:spTree>
    <p:extLst>
      <p:ext uri="{BB962C8B-B14F-4D97-AF65-F5344CB8AC3E}">
        <p14:creationId xmlns:p14="http://schemas.microsoft.com/office/powerpoint/2010/main" val="39674462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96909379"/>
              </p:ext>
            </p:extLst>
          </p:nvPr>
        </p:nvGraphicFramePr>
        <p:xfrm>
          <a:off x="468313" y="1601788"/>
          <a:ext cx="8218487"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1080000" y="237600"/>
            <a:ext cx="8064000" cy="1022400"/>
          </a:xfrm>
        </p:spPr>
        <p:txBody>
          <a:bodyPr/>
          <a:lstStyle/>
          <a:p>
            <a:r>
              <a:rPr lang="en-GB" dirty="0" smtClean="0"/>
              <a:t>What are the good practices in productivity measurement? </a:t>
            </a:r>
            <a:endParaRPr lang="en-GB" dirty="0"/>
          </a:p>
        </p:txBody>
      </p:sp>
    </p:spTree>
    <p:extLst>
      <p:ext uri="{BB962C8B-B14F-4D97-AF65-F5344CB8AC3E}">
        <p14:creationId xmlns:p14="http://schemas.microsoft.com/office/powerpoint/2010/main" val="11840504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842538243"/>
              </p:ext>
            </p:extLst>
          </p:nvPr>
        </p:nvGraphicFramePr>
        <p:xfrm>
          <a:off x="468000" y="1602000"/>
          <a:ext cx="8218800" cy="4525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fr-FR" dirty="0" smtClean="0"/>
              <a:t>The key drivers of public </a:t>
            </a:r>
            <a:r>
              <a:rPr lang="fr-FR" dirty="0" err="1" smtClean="0"/>
              <a:t>sector</a:t>
            </a:r>
            <a:r>
              <a:rPr lang="fr-FR" dirty="0" smtClean="0"/>
              <a:t> </a:t>
            </a:r>
            <a:r>
              <a:rPr lang="fr-FR" dirty="0" err="1" smtClean="0"/>
              <a:t>productivity</a:t>
            </a:r>
            <a:endParaRPr lang="en-GB" dirty="0"/>
          </a:p>
        </p:txBody>
      </p:sp>
    </p:spTree>
    <p:extLst>
      <p:ext uri="{BB962C8B-B14F-4D97-AF65-F5344CB8AC3E}">
        <p14:creationId xmlns:p14="http://schemas.microsoft.com/office/powerpoint/2010/main" val="22214537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1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TotalTime>
  <Words>1233</Words>
  <Application>Microsoft Office PowerPoint</Application>
  <PresentationFormat>On-screen Show (4:3)</PresentationFormat>
  <Paragraphs>149</Paragraphs>
  <Slides>17</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Calibri</vt:lpstr>
      <vt:lpstr>Georgia</vt:lpstr>
      <vt:lpstr>Helvetica 65 Medium</vt:lpstr>
      <vt:lpstr>Helvetica LT Std</vt:lpstr>
      <vt:lpstr>Times New Roman</vt:lpstr>
      <vt:lpstr>OECD_English_white</vt:lpstr>
      <vt:lpstr>1_OECD_English_white</vt:lpstr>
      <vt:lpstr>Measuring public sector productivity</vt:lpstr>
      <vt:lpstr>Why measuring productivity matters? </vt:lpstr>
      <vt:lpstr>The specificities of the public sector</vt:lpstr>
      <vt:lpstr>Measuring productivity: Various levels</vt:lpstr>
      <vt:lpstr>Classifying government services</vt:lpstr>
      <vt:lpstr>OECD Serving citizens framework</vt:lpstr>
      <vt:lpstr>Standardization</vt:lpstr>
      <vt:lpstr>What are the good practices in productivity measurement? </vt:lpstr>
      <vt:lpstr>The key drivers of public sector productivity</vt:lpstr>
      <vt:lpstr>Performance based budgeting</vt:lpstr>
      <vt:lpstr>Public employment is « sticky »</vt:lpstr>
      <vt:lpstr>Performance assesments</vt:lpstr>
      <vt:lpstr>Data management and support to re-use</vt:lpstr>
      <vt:lpstr>The OECD flagship publication: Government at a Glance (G@G)</vt:lpstr>
      <vt:lpstr>The Southeast Asian G@G</vt:lpstr>
      <vt:lpstr>How can the OECD contribute to this new public sector productivity agenda?</vt:lpstr>
      <vt:lpstr>Thank you!</vt:lpstr>
    </vt:vector>
  </TitlesOfParts>
  <Company>OECD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OECD Government at a Glance</dc:title>
  <dc:creator>LAFORTUNE Guillaume</dc:creator>
  <cp:lastModifiedBy>admin</cp:lastModifiedBy>
  <cp:revision>21</cp:revision>
  <dcterms:created xsi:type="dcterms:W3CDTF">2016-08-05T08:25:05Z</dcterms:created>
  <dcterms:modified xsi:type="dcterms:W3CDTF">2016-09-21T05:08:08Z</dcterms:modified>
</cp:coreProperties>
</file>