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drawings/drawing1.xml" ContentType="application/vnd.openxmlformats-officedocument.drawingml.chartshape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1"/>
  </p:sldMasterIdLst>
  <p:notesMasterIdLst>
    <p:notesMasterId r:id="rId20"/>
  </p:notesMasterIdLst>
  <p:handoutMasterIdLst>
    <p:handoutMasterId r:id="rId21"/>
  </p:handoutMasterIdLst>
  <p:sldIdLst>
    <p:sldId id="257" r:id="rId2"/>
    <p:sldId id="435" r:id="rId3"/>
    <p:sldId id="501" r:id="rId4"/>
    <p:sldId id="502" r:id="rId5"/>
    <p:sldId id="436" r:id="rId6"/>
    <p:sldId id="437" r:id="rId7"/>
    <p:sldId id="504" r:id="rId8"/>
    <p:sldId id="505" r:id="rId9"/>
    <p:sldId id="513" r:id="rId10"/>
    <p:sldId id="514" r:id="rId11"/>
    <p:sldId id="510" r:id="rId12"/>
    <p:sldId id="511" r:id="rId13"/>
    <p:sldId id="512" r:id="rId14"/>
    <p:sldId id="515" r:id="rId15"/>
    <p:sldId id="516" r:id="rId16"/>
    <p:sldId id="508" r:id="rId17"/>
    <p:sldId id="509" r:id="rId18"/>
    <p:sldId id="447" r:id="rId19"/>
  </p:sldIdLst>
  <p:sldSz cx="9144000" cy="6858000" type="screen4x3"/>
  <p:notesSz cx="6805613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2114" autoAdjust="0"/>
  </p:normalViewPr>
  <p:slideViewPr>
    <p:cSldViewPr>
      <p:cViewPr varScale="1">
        <p:scale>
          <a:sx n="65" d="100"/>
          <a:sy n="65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Asia%20key%20documents_F\Asian%20Survey%20PEMNA\Asia%20PEMNA_Formulation%20and%20Approval%20WB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E:\Asia%20key%20documents_F\Asian%20Survey%20PEMNA\Asia%20PEMNA_Formulation%20and%20Approval%20WB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E:\Asia%20key%20documents_F\Asian%20Survey%20PEMNA\Asia%20PEMNA_Formulation%20and%20Approval%20WB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\\FS-CH-1.main.oecd.org\Users1\Choi_ja\Desktop\CJH_OECD\Asia%20SBO\Asia_PEMNA\Asia%20SBO_paper&amp;PPT\Asia%20PEMNA_Charts+Tables_Budget%20Execution2_final.xlsx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\\FS-CH-1.main.oecd.org\Users1\Choi_ja\Desktop\CJH_OECD\Asia%20SBO\Asian%20Survey%20PEMNA\Asia%20PEMNA_Budget%20Execution_WB.xlsx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\\FS-CH-1.main.oecd.org\Users1\Choi_ja\Desktop\CJH_OECD\Asia%20SBO\Asian%20Survey%20PEMNA\Asia%20PEMNA_Budget%20Execution_WB.xlsx" TargetMode="External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/>
            </a:pPr>
            <a:r>
              <a:rPr lang="en-US" sz="1600" dirty="0" smtClean="0"/>
              <a:t>Percentage </a:t>
            </a:r>
            <a:r>
              <a:rPr lang="en-US" sz="1600" dirty="0"/>
              <a:t>of OECD countries with MTEF</a:t>
            </a:r>
            <a:r>
              <a:rPr lang="en-US" sz="1600" baseline="0" dirty="0"/>
              <a:t> in </a:t>
            </a:r>
            <a:r>
              <a:rPr lang="en-US" sz="1600" baseline="0" dirty="0" smtClean="0"/>
              <a:t>place</a:t>
            </a:r>
            <a:endParaRPr lang="en-US" sz="1600" dirty="0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'Q25 MTEF overview ASIA'!$L$6</c:f>
              <c:strCache>
                <c:ptCount val="1"/>
                <c:pt idx="0">
                  <c:v>ASIA</c:v>
                </c:pt>
              </c:strCache>
            </c:strRef>
          </c:tx>
          <c:invertIfNegative val="0"/>
          <c:dLbls>
            <c:delete val="1"/>
          </c:dLbls>
          <c:cat>
            <c:strRef>
              <c:f>'Q25 MTEF overview ASIA'!$M$5:$N$5</c:f>
              <c:strCache>
                <c:ptCount val="2"/>
                <c:pt idx="0">
                  <c:v>MTEF in place</c:v>
                </c:pt>
                <c:pt idx="1">
                  <c:v>MTEF not in place</c:v>
                </c:pt>
              </c:strCache>
            </c:strRef>
          </c:cat>
          <c:val>
            <c:numRef>
              <c:f>'Q25 MTEF overview ASIA'!$M$6:$N$6</c:f>
              <c:numCache>
                <c:formatCode>0.00</c:formatCode>
                <c:ptCount val="2"/>
                <c:pt idx="0">
                  <c:v>0.73333333333333328</c:v>
                </c:pt>
                <c:pt idx="1">
                  <c:v>0.26666666666666666</c:v>
                </c:pt>
              </c:numCache>
            </c:numRef>
          </c:val>
        </c:ser>
        <c:ser>
          <c:idx val="1"/>
          <c:order val="1"/>
          <c:tx>
            <c:strRef>
              <c:f>'Q25 MTEF overview ASIA'!$L$7</c:f>
              <c:strCache>
                <c:ptCount val="1"/>
                <c:pt idx="0">
                  <c:v>OECD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elete val="1"/>
          </c:dLbls>
          <c:cat>
            <c:strRef>
              <c:f>'Q25 MTEF overview ASIA'!$M$5:$N$5</c:f>
              <c:strCache>
                <c:ptCount val="2"/>
                <c:pt idx="0">
                  <c:v>MTEF in place</c:v>
                </c:pt>
                <c:pt idx="1">
                  <c:v>MTEF not in place</c:v>
                </c:pt>
              </c:strCache>
            </c:strRef>
          </c:cat>
          <c:val>
            <c:numRef>
              <c:f>'Q25 MTEF overview ASIA'!$M$7:$N$7</c:f>
              <c:numCache>
                <c:formatCode>0.00</c:formatCode>
                <c:ptCount val="2"/>
                <c:pt idx="0">
                  <c:v>0.87878787878787878</c:v>
                </c:pt>
                <c:pt idx="1">
                  <c:v>0.12121212121212122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-1385987408"/>
        <c:axId val="-1385984688"/>
      </c:barChart>
      <c:catAx>
        <c:axId val="-13859874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1385984688"/>
        <c:crosses val="autoZero"/>
        <c:auto val="1"/>
        <c:lblAlgn val="ctr"/>
        <c:lblOffset val="100"/>
        <c:noMultiLvlLbl val="0"/>
      </c:catAx>
      <c:valAx>
        <c:axId val="-1385984688"/>
        <c:scaling>
          <c:orientation val="minMax"/>
        </c:scaling>
        <c:delete val="0"/>
        <c:axPos val="l"/>
        <c:majorGridlines>
          <c:spPr>
            <a:ln>
              <a:solidFill>
                <a:schemeClr val="accent1">
                  <a:lumMod val="20000"/>
                  <a:lumOff val="80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crossAx val="-1385987408"/>
        <c:crosses val="autoZero"/>
        <c:crossBetween val="between"/>
      </c:valAx>
      <c:spPr>
        <a:ln>
          <a:solidFill>
            <a:schemeClr val="tx1"/>
          </a:solidFill>
        </a:ln>
      </c:spPr>
    </c:plotArea>
    <c:legend>
      <c:legendPos val="t"/>
      <c:overlay val="0"/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/>
            </a:pPr>
            <a:r>
              <a:rPr lang="en-US" sz="1600" dirty="0" smtClean="0"/>
              <a:t>Ceilings </a:t>
            </a:r>
            <a:r>
              <a:rPr lang="en-US" sz="1600" dirty="0"/>
              <a:t>on the line</a:t>
            </a:r>
            <a:r>
              <a:rPr lang="en-US" sz="1600" baseline="0" dirty="0"/>
              <a:t> ministries' initial </a:t>
            </a:r>
            <a:r>
              <a:rPr lang="en-US" sz="1600" baseline="0" dirty="0" smtClean="0"/>
              <a:t>request</a:t>
            </a:r>
            <a:endParaRPr lang="en-US" sz="1600" baseline="0" dirty="0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7.1988407699037624E-2"/>
          <c:y val="0.18847250676737726"/>
          <c:w val="0.89745603674540686"/>
          <c:h val="0.67232443906894879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'Q31 Ceilings ASIA'!$I$4</c:f>
              <c:strCache>
                <c:ptCount val="1"/>
                <c:pt idx="0">
                  <c:v>ASIA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'Q31 Ceilings ASIA'!$H$5:$H$8</c:f>
              <c:strCache>
                <c:ptCount val="4"/>
                <c:pt idx="0">
                  <c:v>Total/overall expenditure of the line ministry</c:v>
                </c:pt>
                <c:pt idx="1">
                  <c:v>Other aggregate levels (e.g. programme or sector)</c:v>
                </c:pt>
                <c:pt idx="2">
                  <c:v>Agency level or other organisational level</c:v>
                </c:pt>
                <c:pt idx="3">
                  <c:v>No such limits</c:v>
                </c:pt>
              </c:strCache>
            </c:strRef>
          </c:cat>
          <c:val>
            <c:numRef>
              <c:f>'Q31 Ceilings ASIA'!$I$5:$I$8</c:f>
              <c:numCache>
                <c:formatCode>0.00</c:formatCode>
                <c:ptCount val="4"/>
                <c:pt idx="0">
                  <c:v>0.55555555555555558</c:v>
                </c:pt>
                <c:pt idx="1">
                  <c:v>0.1111111111111111</c:v>
                </c:pt>
                <c:pt idx="2">
                  <c:v>0.1111111111111111</c:v>
                </c:pt>
                <c:pt idx="3">
                  <c:v>0.22222222222222221</c:v>
                </c:pt>
              </c:numCache>
            </c:numRef>
          </c:val>
        </c:ser>
        <c:ser>
          <c:idx val="0"/>
          <c:order val="1"/>
          <c:tx>
            <c:strRef>
              <c:f>'Q31 Ceilings ASIA'!$J$4</c:f>
              <c:strCache>
                <c:ptCount val="1"/>
                <c:pt idx="0">
                  <c:v>OECD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'Q31 Ceilings ASIA'!$H$5:$H$8</c:f>
              <c:strCache>
                <c:ptCount val="4"/>
                <c:pt idx="0">
                  <c:v>Total/overall expenditure of the line ministry</c:v>
                </c:pt>
                <c:pt idx="1">
                  <c:v>Other aggregate levels (e.g. programme or sector)</c:v>
                </c:pt>
                <c:pt idx="2">
                  <c:v>Agency level or other organisational level</c:v>
                </c:pt>
                <c:pt idx="3">
                  <c:v>No such limits</c:v>
                </c:pt>
              </c:strCache>
            </c:strRef>
          </c:cat>
          <c:val>
            <c:numRef>
              <c:f>'Q31 Ceilings ASIA'!$J$5:$J$8</c:f>
              <c:numCache>
                <c:formatCode>0.00</c:formatCode>
                <c:ptCount val="4"/>
                <c:pt idx="0">
                  <c:v>0.48780487804878048</c:v>
                </c:pt>
                <c:pt idx="1">
                  <c:v>0.29268292682926828</c:v>
                </c:pt>
                <c:pt idx="2">
                  <c:v>9.7560975609756101E-2</c:v>
                </c:pt>
                <c:pt idx="3">
                  <c:v>0.12195121951219512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5"/>
        <c:axId val="-1273467760"/>
        <c:axId val="-1273458512"/>
      </c:barChart>
      <c:catAx>
        <c:axId val="-12734677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1273458512"/>
        <c:crosses val="autoZero"/>
        <c:auto val="1"/>
        <c:lblAlgn val="ctr"/>
        <c:lblOffset val="100"/>
        <c:noMultiLvlLbl val="0"/>
      </c:catAx>
      <c:valAx>
        <c:axId val="-1273458512"/>
        <c:scaling>
          <c:orientation val="minMax"/>
        </c:scaling>
        <c:delete val="0"/>
        <c:axPos val="l"/>
        <c:majorGridlines>
          <c:spPr>
            <a:ln>
              <a:solidFill>
                <a:srgbClr val="4F81BD">
                  <a:lumMod val="20000"/>
                  <a:lumOff val="80000"/>
                </a:srgbClr>
              </a:solidFill>
            </a:ln>
          </c:spPr>
        </c:majorGridlines>
        <c:numFmt formatCode="0%" sourceLinked="0"/>
        <c:majorTickMark val="out"/>
        <c:minorTickMark val="none"/>
        <c:tickLblPos val="nextTo"/>
        <c:crossAx val="-1273467760"/>
        <c:crosses val="autoZero"/>
        <c:crossBetween val="between"/>
      </c:valAx>
      <c:spPr>
        <a:ln>
          <a:solidFill>
            <a:schemeClr val="tx1"/>
          </a:solidFill>
        </a:ln>
      </c:spPr>
    </c:plotArea>
    <c:legend>
      <c:legendPos val="t"/>
      <c:layout>
        <c:manualLayout>
          <c:xMode val="edge"/>
          <c:yMode val="edge"/>
          <c:x val="0.39578500096025226"/>
          <c:y val="9.8301286006960684E-2"/>
          <c:w val="0.20842979002624903"/>
          <c:h val="7.6541432320959876E-2"/>
        </c:manualLayout>
      </c:layout>
      <c:overlay val="0"/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/>
            </a:pPr>
            <a:r>
              <a:rPr lang="en-US" sz="1600" dirty="0" smtClean="0"/>
              <a:t>Resolution </a:t>
            </a:r>
            <a:r>
              <a:rPr lang="en-US" sz="1600" dirty="0"/>
              <a:t>of disputes between ministries in the budget formulation </a:t>
            </a:r>
            <a:r>
              <a:rPr lang="en-US" sz="1600" dirty="0" smtClean="0"/>
              <a:t>process</a:t>
            </a:r>
            <a:endParaRPr lang="en-US" sz="1600" dirty="0"/>
          </a:p>
        </c:rich>
      </c:tx>
      <c:layout>
        <c:manualLayout>
          <c:xMode val="edge"/>
          <c:yMode val="edge"/>
          <c:x val="0.10536113935770468"/>
          <c:y val="2.777777777777854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6.0728357988643594E-2"/>
          <c:y val="0.25599584504233774"/>
          <c:w val="0.91349542642847414"/>
          <c:h val="0.51769325654081289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'Q33 Disputes Integration'!$K$7</c:f>
              <c:strCache>
                <c:ptCount val="1"/>
                <c:pt idx="0">
                  <c:v>ASIA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'Q33 Disputes Integration'!$J$8:$J$12</c:f>
              <c:strCache>
                <c:ptCount val="5"/>
                <c:pt idx="0">
                  <c:v>Resolved by the cabinet</c:v>
                </c:pt>
                <c:pt idx="1">
                  <c:v>Resolved by the finance minister</c:v>
                </c:pt>
                <c:pt idx="2">
                  <c:v>Resolved by the President or the Prime Minister</c:v>
                </c:pt>
                <c:pt idx="3">
                  <c:v>Other</c:v>
                </c:pt>
                <c:pt idx="4">
                  <c:v>The issue is sent to a ministerial committee</c:v>
                </c:pt>
              </c:strCache>
            </c:strRef>
          </c:cat>
          <c:val>
            <c:numRef>
              <c:f>'Q33 Disputes Integration'!$K$8:$K$12</c:f>
              <c:numCache>
                <c:formatCode>0.00</c:formatCode>
                <c:ptCount val="5"/>
                <c:pt idx="0">
                  <c:v>0.26666666666666666</c:v>
                </c:pt>
                <c:pt idx="1">
                  <c:v>0.13333333333333333</c:v>
                </c:pt>
                <c:pt idx="2">
                  <c:v>0.53333333333333333</c:v>
                </c:pt>
                <c:pt idx="3">
                  <c:v>6.6666666666666666E-2</c:v>
                </c:pt>
                <c:pt idx="4">
                  <c:v>0</c:v>
                </c:pt>
              </c:numCache>
            </c:numRef>
          </c:val>
        </c:ser>
        <c:ser>
          <c:idx val="0"/>
          <c:order val="1"/>
          <c:tx>
            <c:strRef>
              <c:f>'Q33 Disputes Integration'!$L$7</c:f>
              <c:strCache>
                <c:ptCount val="1"/>
                <c:pt idx="0">
                  <c:v>OECD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'Q33 Disputes Integration'!$J$8:$J$12</c:f>
              <c:strCache>
                <c:ptCount val="5"/>
                <c:pt idx="0">
                  <c:v>Resolved by the cabinet</c:v>
                </c:pt>
                <c:pt idx="1">
                  <c:v>Resolved by the finance minister</c:v>
                </c:pt>
                <c:pt idx="2">
                  <c:v>Resolved by the President or the Prime Minister</c:v>
                </c:pt>
                <c:pt idx="3">
                  <c:v>Other</c:v>
                </c:pt>
                <c:pt idx="4">
                  <c:v>The issue is sent to a ministerial committee</c:v>
                </c:pt>
              </c:strCache>
            </c:strRef>
          </c:cat>
          <c:val>
            <c:numRef>
              <c:f>'Q33 Disputes Integration'!$L$8:$L$12</c:f>
              <c:numCache>
                <c:formatCode>0.00</c:formatCode>
                <c:ptCount val="5"/>
                <c:pt idx="0">
                  <c:v>0.39393939393939392</c:v>
                </c:pt>
                <c:pt idx="1">
                  <c:v>0.21212121212121213</c:v>
                </c:pt>
                <c:pt idx="2" formatCode="0.000">
                  <c:v>0.21212121212121213</c:v>
                </c:pt>
                <c:pt idx="3">
                  <c:v>0.15151515151515152</c:v>
                </c:pt>
                <c:pt idx="4">
                  <c:v>3.0303030303030304E-2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273467216"/>
        <c:axId val="-1273454160"/>
      </c:barChart>
      <c:catAx>
        <c:axId val="-12734672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1273454160"/>
        <c:crosses val="autoZero"/>
        <c:auto val="1"/>
        <c:lblAlgn val="ctr"/>
        <c:lblOffset val="100"/>
        <c:noMultiLvlLbl val="0"/>
      </c:catAx>
      <c:valAx>
        <c:axId val="-1273454160"/>
        <c:scaling>
          <c:orientation val="minMax"/>
        </c:scaling>
        <c:delete val="0"/>
        <c:axPos val="l"/>
        <c:majorGridlines>
          <c:spPr>
            <a:ln>
              <a:solidFill>
                <a:schemeClr val="accent1">
                  <a:lumMod val="20000"/>
                  <a:lumOff val="80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crossAx val="-1273467216"/>
        <c:crosses val="autoZero"/>
        <c:crossBetween val="between"/>
      </c:valAx>
      <c:spPr>
        <a:ln>
          <a:solidFill>
            <a:schemeClr val="tx1"/>
          </a:solidFill>
        </a:ln>
      </c:spPr>
    </c:plotArea>
    <c:legend>
      <c:legendPos val="t"/>
      <c:layout>
        <c:manualLayout>
          <c:xMode val="edge"/>
          <c:yMode val="edge"/>
          <c:x val="0.30693103419695045"/>
          <c:y val="0.1748283464566929"/>
          <c:w val="0.26843043507302194"/>
          <c:h val="6.6420251187609816E-2"/>
        </c:manualLayout>
      </c:layout>
      <c:overlay val="0"/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 smtClean="0"/>
              <a:t>Carry-over</a:t>
            </a:r>
            <a:r>
              <a:rPr lang="en-US" sz="1800" baseline="0" dirty="0" smtClean="0"/>
              <a:t> regimes</a:t>
            </a:r>
            <a:endParaRPr lang="en-US" sz="1800" dirty="0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7.1804184086109751E-2"/>
          <c:y val="0.20911664730433291"/>
          <c:w val="0.90430873665221811"/>
          <c:h val="0.51412589819715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'Carry over total ASIA'!$D$3</c:f>
              <c:strCache>
                <c:ptCount val="1"/>
                <c:pt idx="0">
                  <c:v>Discretionary</c:v>
                </c:pt>
              </c:strCache>
            </c:strRef>
          </c:tx>
          <c:invertIfNegative val="0"/>
          <c:dLbls>
            <c:delete val="1"/>
          </c:dLbls>
          <c:cat>
            <c:multiLvlStrRef>
              <c:f>'Carry over total ASIA'!$B$4:$C$9</c:f>
              <c:multiLvlStrCache>
                <c:ptCount val="6"/>
                <c:lvl>
                  <c:pt idx="0">
                    <c:v>ASIA</c:v>
                  </c:pt>
                  <c:pt idx="1">
                    <c:v>OECD</c:v>
                  </c:pt>
                  <c:pt idx="2">
                    <c:v>ASIA</c:v>
                  </c:pt>
                  <c:pt idx="3">
                    <c:v>OECD</c:v>
                  </c:pt>
                  <c:pt idx="4">
                    <c:v>ASIA</c:v>
                  </c:pt>
                  <c:pt idx="5">
                    <c:v>OECD</c:v>
                  </c:pt>
                </c:lvl>
                <c:lvl>
                  <c:pt idx="0">
                    <c:v>Yes without requiring any approval</c:v>
                  </c:pt>
                  <c:pt idx="2">
                    <c:v>Yes but requiring approval</c:v>
                  </c:pt>
                  <c:pt idx="4">
                    <c:v>No, carry over not permitted</c:v>
                  </c:pt>
                </c:lvl>
              </c:multiLvlStrCache>
            </c:multiLvlStrRef>
          </c:cat>
          <c:val>
            <c:numRef>
              <c:f>'Carry over total ASIA'!$D$4:$D$9</c:f>
              <c:numCache>
                <c:formatCode>0.00</c:formatCode>
                <c:ptCount val="6"/>
                <c:pt idx="0">
                  <c:v>6.6666666666666666E-2</c:v>
                </c:pt>
                <c:pt idx="1">
                  <c:v>0.12121212121212122</c:v>
                </c:pt>
                <c:pt idx="2">
                  <c:v>0.4</c:v>
                </c:pt>
                <c:pt idx="3">
                  <c:v>0.66666666666666663</c:v>
                </c:pt>
                <c:pt idx="4">
                  <c:v>0.53333333333333333</c:v>
                </c:pt>
                <c:pt idx="5">
                  <c:v>0.21212121212121213</c:v>
                </c:pt>
              </c:numCache>
            </c:numRef>
          </c:val>
        </c:ser>
        <c:ser>
          <c:idx val="1"/>
          <c:order val="1"/>
          <c:tx>
            <c:strRef>
              <c:f>'Carry over total ASIA'!$E$3</c:f>
              <c:strCache>
                <c:ptCount val="1"/>
                <c:pt idx="0">
                  <c:v>Operational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elete val="1"/>
          </c:dLbls>
          <c:cat>
            <c:multiLvlStrRef>
              <c:f>'Carry over total ASIA'!$B$4:$C$9</c:f>
              <c:multiLvlStrCache>
                <c:ptCount val="6"/>
                <c:lvl>
                  <c:pt idx="0">
                    <c:v>ASIA</c:v>
                  </c:pt>
                  <c:pt idx="1">
                    <c:v>OECD</c:v>
                  </c:pt>
                  <c:pt idx="2">
                    <c:v>ASIA</c:v>
                  </c:pt>
                  <c:pt idx="3">
                    <c:v>OECD</c:v>
                  </c:pt>
                  <c:pt idx="4">
                    <c:v>ASIA</c:v>
                  </c:pt>
                  <c:pt idx="5">
                    <c:v>OECD</c:v>
                  </c:pt>
                </c:lvl>
                <c:lvl>
                  <c:pt idx="0">
                    <c:v>Yes without requiring any approval</c:v>
                  </c:pt>
                  <c:pt idx="2">
                    <c:v>Yes but requiring approval</c:v>
                  </c:pt>
                  <c:pt idx="4">
                    <c:v>No, carry over not permitted</c:v>
                  </c:pt>
                </c:lvl>
              </c:multiLvlStrCache>
            </c:multiLvlStrRef>
          </c:cat>
          <c:val>
            <c:numRef>
              <c:f>'Carry over total ASIA'!$E$4:$E$9</c:f>
              <c:numCache>
                <c:formatCode>0.00</c:formatCode>
                <c:ptCount val="6"/>
                <c:pt idx="0">
                  <c:v>6.6666666666666666E-2</c:v>
                </c:pt>
                <c:pt idx="1">
                  <c:v>9.0909090909090912E-2</c:v>
                </c:pt>
                <c:pt idx="2">
                  <c:v>0.4</c:v>
                </c:pt>
                <c:pt idx="3">
                  <c:v>0.63636363636363635</c:v>
                </c:pt>
                <c:pt idx="4">
                  <c:v>0.53333333333333333</c:v>
                </c:pt>
                <c:pt idx="5">
                  <c:v>0.27272727272727271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-1273466128"/>
        <c:axId val="-1273465584"/>
      </c:barChart>
      <c:catAx>
        <c:axId val="-12734661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1273465584"/>
        <c:crosses val="autoZero"/>
        <c:auto val="1"/>
        <c:lblAlgn val="ctr"/>
        <c:lblOffset val="100"/>
        <c:noMultiLvlLbl val="0"/>
      </c:catAx>
      <c:valAx>
        <c:axId val="-1273465584"/>
        <c:scaling>
          <c:orientation val="minMax"/>
        </c:scaling>
        <c:delete val="0"/>
        <c:axPos val="l"/>
        <c:majorGridlines>
          <c:spPr>
            <a:ln>
              <a:solidFill>
                <a:schemeClr val="accent1">
                  <a:lumMod val="20000"/>
                  <a:lumOff val="80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crossAx val="-1273466128"/>
        <c:crosses val="autoZero"/>
        <c:crossBetween val="between"/>
      </c:valAx>
      <c:spPr>
        <a:ln>
          <a:solidFill>
            <a:schemeClr val="tx1"/>
          </a:solidFill>
        </a:ln>
      </c:spPr>
    </c:plotArea>
    <c:legend>
      <c:legendPos val="t"/>
      <c:layout>
        <c:manualLayout>
          <c:xMode val="edge"/>
          <c:yMode val="edge"/>
          <c:x val="0.26140689254234523"/>
          <c:y val="0.10775956284153022"/>
          <c:w val="0.47284310959501397"/>
          <c:h val="7.9050987479024434E-2"/>
        </c:manualLayout>
      </c:layout>
      <c:overlay val="0"/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en-US" sz="1800" dirty="0" smtClean="0"/>
              <a:t>Reallocation regimes</a:t>
            </a:r>
            <a:endParaRPr lang="en-US" sz="1800" dirty="0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0593285214348212"/>
          <c:y val="0.23534922717993798"/>
          <c:w val="0.86351159230096242"/>
          <c:h val="0.648670895304765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'Q72 Reallocation Integration'!$N$3</c:f>
              <c:strCache>
                <c:ptCount val="1"/>
                <c:pt idx="0">
                  <c:v>ASIA</c:v>
                </c:pt>
              </c:strCache>
            </c:strRef>
          </c:tx>
          <c:invertIfNegative val="0"/>
          <c:dLbls>
            <c:delete val="1"/>
          </c:dLbls>
          <c:cat>
            <c:strRef>
              <c:f>'Q72 Reallocation Integration'!$M$4:$M$5</c:f>
              <c:strCache>
                <c:ptCount val="2"/>
                <c:pt idx="0">
                  <c:v>Reallocations permitted</c:v>
                </c:pt>
                <c:pt idx="1">
                  <c:v>Reallocations not permitted</c:v>
                </c:pt>
              </c:strCache>
            </c:strRef>
          </c:cat>
          <c:val>
            <c:numRef>
              <c:f>'Q72 Reallocation Integration'!$N$4:$N$5</c:f>
              <c:numCache>
                <c:formatCode>0.00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ser>
          <c:idx val="1"/>
          <c:order val="1"/>
          <c:tx>
            <c:strRef>
              <c:f>'Q72 Reallocation Integration'!$O$3</c:f>
              <c:strCache>
                <c:ptCount val="1"/>
                <c:pt idx="0">
                  <c:v>OECD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elete val="1"/>
          </c:dLbls>
          <c:cat>
            <c:strRef>
              <c:f>'Q72 Reallocation Integration'!$M$4:$M$5</c:f>
              <c:strCache>
                <c:ptCount val="2"/>
                <c:pt idx="0">
                  <c:v>Reallocations permitted</c:v>
                </c:pt>
                <c:pt idx="1">
                  <c:v>Reallocations not permitted</c:v>
                </c:pt>
              </c:strCache>
            </c:strRef>
          </c:cat>
          <c:val>
            <c:numRef>
              <c:f>'Q72 Reallocation Integration'!$O$4:$O$5</c:f>
              <c:numCache>
                <c:formatCode>0.00</c:formatCode>
                <c:ptCount val="2"/>
                <c:pt idx="0">
                  <c:v>0.93939393939393945</c:v>
                </c:pt>
                <c:pt idx="1">
                  <c:v>6.0606060606060608E-2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-1393582656"/>
        <c:axId val="-1393581568"/>
      </c:barChart>
      <c:catAx>
        <c:axId val="-1393582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-1393581568"/>
        <c:crosses val="autoZero"/>
        <c:auto val="1"/>
        <c:lblAlgn val="ctr"/>
        <c:lblOffset val="100"/>
        <c:noMultiLvlLbl val="0"/>
      </c:catAx>
      <c:valAx>
        <c:axId val="-1393581568"/>
        <c:scaling>
          <c:orientation val="minMax"/>
          <c:max val="1"/>
        </c:scaling>
        <c:delete val="0"/>
        <c:axPos val="l"/>
        <c:majorGridlines>
          <c:spPr>
            <a:ln>
              <a:solidFill>
                <a:schemeClr val="accent1">
                  <a:lumMod val="20000"/>
                  <a:lumOff val="80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crossAx val="-1393582656"/>
        <c:crosses val="autoZero"/>
        <c:crossBetween val="between"/>
      </c:valAx>
      <c:spPr>
        <a:ln>
          <a:solidFill>
            <a:sysClr val="windowText" lastClr="000000"/>
          </a:solidFill>
        </a:ln>
      </c:spPr>
    </c:plotArea>
    <c:legend>
      <c:legendPos val="t"/>
      <c:layout>
        <c:manualLayout>
          <c:xMode val="edge"/>
          <c:yMode val="edge"/>
          <c:x val="0.39578499562555558"/>
          <c:y val="0.13809523809524127"/>
          <c:w val="0.20842979002624895"/>
          <c:h val="0.10130483689538687"/>
        </c:manualLayout>
      </c:layout>
      <c:overlay val="0"/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200" dirty="0" smtClean="0"/>
              <a:t>How</a:t>
            </a:r>
            <a:r>
              <a:rPr lang="en-US" sz="1200" baseline="0" dirty="0" smtClean="0"/>
              <a:t> </a:t>
            </a:r>
            <a:r>
              <a:rPr lang="en-US" sz="1200" baseline="0" dirty="0"/>
              <a:t>is performance information generally used by line ministries in their negotiations with the CBAs?</a:t>
            </a:r>
            <a:endParaRPr lang="en-US" sz="1200" dirty="0"/>
          </a:p>
        </c:rich>
      </c:tx>
      <c:layout>
        <c:manualLayout>
          <c:xMode val="edge"/>
          <c:yMode val="edge"/>
          <c:x val="0.11097282950296238"/>
          <c:y val="3.288241042897305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46016830708661438"/>
          <c:y val="0.21369160447633459"/>
          <c:w val="0.47409639669666331"/>
          <c:h val="0.6990963727445296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'Performance LAC'!$C$31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'Performance LAC'!$B$33:$B$42</c:f>
              <c:strCache>
                <c:ptCount val="10"/>
                <c:pt idx="0">
                  <c:v>Other</c:v>
                </c:pt>
                <c:pt idx="1">
                  <c:v>For eliminating programmes</c:v>
                </c:pt>
                <c:pt idx="2">
                  <c:v>For developing mngt reform proposals</c:v>
                </c:pt>
                <c:pt idx="3">
                  <c:v>Not used</c:v>
                </c:pt>
                <c:pt idx="4">
                  <c:v>To increase spending</c:v>
                </c:pt>
                <c:pt idx="5">
                  <c:v>To reduce spending</c:v>
                </c:pt>
                <c:pt idx="6">
                  <c:v>For setting allocations for Line Ministries/Agencies</c:v>
                </c:pt>
                <c:pt idx="7">
                  <c:v>For proposing new areas of spending</c:v>
                </c:pt>
                <c:pt idx="8">
                  <c:v>For strategic planning/prioritisation </c:v>
                </c:pt>
                <c:pt idx="9">
                  <c:v>For setting allocations for programmes</c:v>
                </c:pt>
              </c:strCache>
            </c:strRef>
          </c:cat>
          <c:val>
            <c:numRef>
              <c:f>'Performance LAC'!$C$33:$C$42</c:f>
              <c:numCache>
                <c:formatCode>General</c:formatCode>
                <c:ptCount val="10"/>
                <c:pt idx="0">
                  <c:v>4.9107142857142856E-2</c:v>
                </c:pt>
                <c:pt idx="1">
                  <c:v>0.13839285714285715</c:v>
                </c:pt>
                <c:pt idx="2">
                  <c:v>0.16517857142857142</c:v>
                </c:pt>
                <c:pt idx="3">
                  <c:v>0.30208333333333331</c:v>
                </c:pt>
                <c:pt idx="4">
                  <c:v>0.359375</c:v>
                </c:pt>
                <c:pt idx="5">
                  <c:v>0.36979166666666669</c:v>
                </c:pt>
                <c:pt idx="6">
                  <c:v>0.375</c:v>
                </c:pt>
                <c:pt idx="7">
                  <c:v>0.40104166666666669</c:v>
                </c:pt>
                <c:pt idx="8">
                  <c:v>0.40104166666666669</c:v>
                </c:pt>
                <c:pt idx="9">
                  <c:v>0.45833333333333331</c:v>
                </c:pt>
              </c:numCache>
            </c:numRef>
          </c:val>
        </c:ser>
        <c:ser>
          <c:idx val="1"/>
          <c:order val="1"/>
          <c:tx>
            <c:strRef>
              <c:f>'Performance LAC'!$D$31</c:f>
              <c:strCache>
                <c:ptCount val="1"/>
                <c:pt idx="0">
                  <c:v>2007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'Performance LAC'!$B$33:$B$42</c:f>
              <c:strCache>
                <c:ptCount val="10"/>
                <c:pt idx="0">
                  <c:v>Other</c:v>
                </c:pt>
                <c:pt idx="1">
                  <c:v>For eliminating programmes</c:v>
                </c:pt>
                <c:pt idx="2">
                  <c:v>For developing mngt reform proposals</c:v>
                </c:pt>
                <c:pt idx="3">
                  <c:v>Not used</c:v>
                </c:pt>
                <c:pt idx="4">
                  <c:v>To increase spending</c:v>
                </c:pt>
                <c:pt idx="5">
                  <c:v>To reduce spending</c:v>
                </c:pt>
                <c:pt idx="6">
                  <c:v>For setting allocations for Line Ministries/Agencies</c:v>
                </c:pt>
                <c:pt idx="7">
                  <c:v>For proposing new areas of spending</c:v>
                </c:pt>
                <c:pt idx="8">
                  <c:v>For strategic planning/prioritisation </c:v>
                </c:pt>
                <c:pt idx="9">
                  <c:v>For setting allocations for programmes</c:v>
                </c:pt>
              </c:strCache>
            </c:strRef>
          </c:cat>
          <c:val>
            <c:numRef>
              <c:f>'Performance LAC'!$D$33:$D$42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0.1</c:v>
                </c:pt>
                <c:pt idx="4">
                  <c:v>0</c:v>
                </c:pt>
                <c:pt idx="5">
                  <c:v>0.43333333333333335</c:v>
                </c:pt>
                <c:pt idx="6">
                  <c:v>0.33333333333333331</c:v>
                </c:pt>
                <c:pt idx="7">
                  <c:v>0.46666666666666667</c:v>
                </c:pt>
                <c:pt idx="8">
                  <c:v>0.56666666666666665</c:v>
                </c:pt>
                <c:pt idx="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393576128"/>
        <c:axId val="-1393578304"/>
      </c:barChart>
      <c:catAx>
        <c:axId val="-1393576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-1393578304"/>
        <c:crosses val="autoZero"/>
        <c:auto val="1"/>
        <c:lblAlgn val="ctr"/>
        <c:lblOffset val="100"/>
        <c:noMultiLvlLbl val="0"/>
      </c:catAx>
      <c:valAx>
        <c:axId val="-1393578304"/>
        <c:scaling>
          <c:orientation val="minMax"/>
        </c:scaling>
        <c:delete val="0"/>
        <c:axPos val="b"/>
        <c:majorGridlines>
          <c:spPr>
            <a:ln>
              <a:solidFill>
                <a:schemeClr val="accent1">
                  <a:lumMod val="20000"/>
                  <a:lumOff val="80000"/>
                </a:schemeClr>
              </a:solidFill>
            </a:ln>
          </c:spPr>
        </c:majorGridlines>
        <c:numFmt formatCode="0%" sourceLinked="0"/>
        <c:majorTickMark val="none"/>
        <c:minorTickMark val="none"/>
        <c:tickLblPos val="nextTo"/>
        <c:crossAx val="-1393576128"/>
        <c:crosses val="autoZero"/>
        <c:crossBetween val="between"/>
      </c:valAx>
      <c:spPr>
        <a:ln>
          <a:solidFill>
            <a:schemeClr val="tx1"/>
          </a:solidFill>
        </a:ln>
      </c:spPr>
    </c:plotArea>
    <c:legend>
      <c:legendPos val="t"/>
      <c:layout>
        <c:manualLayout>
          <c:xMode val="edge"/>
          <c:yMode val="edge"/>
          <c:x val="0.41558874671916285"/>
          <c:y val="0.13333333333333341"/>
          <c:w val="0.15632234251968521"/>
          <c:h val="6.2951830760058392E-2"/>
        </c:manualLayout>
      </c:layout>
      <c:overlay val="0"/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/>
            </a:pPr>
            <a:r>
              <a:rPr lang="en-US" sz="1600" dirty="0" smtClean="0"/>
              <a:t>What</a:t>
            </a:r>
            <a:r>
              <a:rPr lang="en-US" sz="1600" baseline="0" dirty="0" smtClean="0"/>
              <a:t> </a:t>
            </a:r>
            <a:r>
              <a:rPr lang="en-US" sz="1600" baseline="0" dirty="0"/>
              <a:t>happens when performance targets are not met?</a:t>
            </a:r>
            <a:endParaRPr lang="en-US" sz="1600" dirty="0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36449892040180631"/>
          <c:y val="0.22735013569920803"/>
          <c:w val="0.59976524741196158"/>
          <c:h val="0.6580655720792927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'Performance LAC'!$E$59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cat>
            <c:strRef>
              <c:f>'Performance LAC'!$B$60:$D$72</c:f>
              <c:strCache>
                <c:ptCount val="13"/>
                <c:pt idx="0">
                  <c:v>Pay cut for head of programme/organisation</c:v>
                </c:pt>
                <c:pt idx="1">
                  <c:v>Programme transferred to other Ministry/Agency</c:v>
                </c:pt>
                <c:pt idx="2">
                  <c:v>Negative consequences for leaders' evaluations</c:v>
                </c:pt>
                <c:pt idx="3">
                  <c:v>Programme eliminated</c:v>
                </c:pt>
                <c:pt idx="4">
                  <c:v>More staff assigned to programme/organisation</c:v>
                </c:pt>
                <c:pt idx="5">
                  <c:v>New leadership brought in</c:v>
                </c:pt>
                <c:pt idx="6">
                  <c:v>Budget freezes</c:v>
                </c:pt>
                <c:pt idx="7">
                  <c:v>Budget increases</c:v>
                </c:pt>
                <c:pt idx="8">
                  <c:v>More training provided to staff assigned</c:v>
                </c:pt>
                <c:pt idx="9">
                  <c:v>Budget decreases</c:v>
                </c:pt>
                <c:pt idx="10">
                  <c:v>More intense monitoring in the future</c:v>
                </c:pt>
                <c:pt idx="11">
                  <c:v>Poor performance made public</c:v>
                </c:pt>
                <c:pt idx="12">
                  <c:v>No consequences</c:v>
                </c:pt>
              </c:strCache>
            </c:strRef>
          </c:cat>
          <c:val>
            <c:numRef>
              <c:f>'Performance LAC'!$E$60:$E$72</c:f>
              <c:numCache>
                <c:formatCode>General</c:formatCode>
                <c:ptCount val="13"/>
                <c:pt idx="0">
                  <c:v>1.4375</c:v>
                </c:pt>
                <c:pt idx="1">
                  <c:v>1.5625</c:v>
                </c:pt>
                <c:pt idx="2">
                  <c:v>1.75</c:v>
                </c:pt>
                <c:pt idx="3">
                  <c:v>1.75</c:v>
                </c:pt>
                <c:pt idx="4">
                  <c:v>1.8125</c:v>
                </c:pt>
                <c:pt idx="5">
                  <c:v>1.84375</c:v>
                </c:pt>
                <c:pt idx="6">
                  <c:v>1.90625</c:v>
                </c:pt>
                <c:pt idx="7">
                  <c:v>1.90625</c:v>
                </c:pt>
                <c:pt idx="8">
                  <c:v>1.90625</c:v>
                </c:pt>
                <c:pt idx="9">
                  <c:v>2.0625</c:v>
                </c:pt>
                <c:pt idx="10">
                  <c:v>2.46875</c:v>
                </c:pt>
                <c:pt idx="11">
                  <c:v>2.5625</c:v>
                </c:pt>
                <c:pt idx="12">
                  <c:v>3.09375</c:v>
                </c:pt>
              </c:numCache>
            </c:numRef>
          </c:val>
        </c:ser>
        <c:ser>
          <c:idx val="1"/>
          <c:order val="1"/>
          <c:tx>
            <c:strRef>
              <c:f>'Performance LAC'!$F$59</c:f>
              <c:strCache>
                <c:ptCount val="1"/>
                <c:pt idx="0">
                  <c:v>2007</c:v>
                </c:pt>
              </c:strCache>
            </c:strRef>
          </c:tx>
          <c:invertIfNegative val="0"/>
          <c:cat>
            <c:strRef>
              <c:f>'Performance LAC'!$B$60:$D$72</c:f>
              <c:strCache>
                <c:ptCount val="13"/>
                <c:pt idx="0">
                  <c:v>Pay cut for head of programme/organisation</c:v>
                </c:pt>
                <c:pt idx="1">
                  <c:v>Programme transferred to other Ministry/Agency</c:v>
                </c:pt>
                <c:pt idx="2">
                  <c:v>Negative consequences for leaders' evaluations</c:v>
                </c:pt>
                <c:pt idx="3">
                  <c:v>Programme eliminated</c:v>
                </c:pt>
                <c:pt idx="4">
                  <c:v>More staff assigned to programme/organisation</c:v>
                </c:pt>
                <c:pt idx="5">
                  <c:v>New leadership brought in</c:v>
                </c:pt>
                <c:pt idx="6">
                  <c:v>Budget freezes</c:v>
                </c:pt>
                <c:pt idx="7">
                  <c:v>Budget increases</c:v>
                </c:pt>
                <c:pt idx="8">
                  <c:v>More training provided to staff assigned</c:v>
                </c:pt>
                <c:pt idx="9">
                  <c:v>Budget decreases</c:v>
                </c:pt>
                <c:pt idx="10">
                  <c:v>More intense monitoring in the future</c:v>
                </c:pt>
                <c:pt idx="11">
                  <c:v>Poor performance made public</c:v>
                </c:pt>
                <c:pt idx="12">
                  <c:v>No consequences</c:v>
                </c:pt>
              </c:strCache>
            </c:strRef>
          </c:cat>
          <c:val>
            <c:numRef>
              <c:f>'Performance LAC'!$F$60:$F$72</c:f>
              <c:numCache>
                <c:formatCode>General</c:formatCode>
                <c:ptCount val="13"/>
                <c:pt idx="0">
                  <c:v>1.59</c:v>
                </c:pt>
                <c:pt idx="2">
                  <c:v>1.72</c:v>
                </c:pt>
                <c:pt idx="3">
                  <c:v>1.45</c:v>
                </c:pt>
                <c:pt idx="9">
                  <c:v>1.94</c:v>
                </c:pt>
                <c:pt idx="10">
                  <c:v>3.27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775014016"/>
        <c:axId val="-1775024896"/>
      </c:barChart>
      <c:catAx>
        <c:axId val="-177501401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-1775024896"/>
        <c:crosses val="autoZero"/>
        <c:auto val="1"/>
        <c:lblAlgn val="ctr"/>
        <c:lblOffset val="100"/>
        <c:noMultiLvlLbl val="0"/>
      </c:catAx>
      <c:valAx>
        <c:axId val="-1775024896"/>
        <c:scaling>
          <c:orientation val="minMax"/>
          <c:max val="5"/>
          <c:min val="1"/>
        </c:scaling>
        <c:delete val="0"/>
        <c:axPos val="b"/>
        <c:majorGridlines>
          <c:spPr>
            <a:ln>
              <a:solidFill>
                <a:srgbClr val="4F81BD">
                  <a:lumMod val="20000"/>
                  <a:lumOff val="80000"/>
                </a:srgb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crossAx val="-1775014016"/>
        <c:crosses val="autoZero"/>
        <c:crossBetween val="between"/>
        <c:majorUnit val="0.5"/>
      </c:valAx>
      <c:spPr>
        <a:ln>
          <a:solidFill>
            <a:schemeClr val="tx1"/>
          </a:solidFill>
        </a:ln>
      </c:spPr>
    </c:plotArea>
    <c:legend>
      <c:legendPos val="t"/>
      <c:layout>
        <c:manualLayout>
          <c:xMode val="edge"/>
          <c:yMode val="edge"/>
          <c:x val="0.42024814007020656"/>
          <c:y val="0.12641075594775183"/>
          <c:w val="0.15656697842347278"/>
          <c:h val="6.9683695077964916E-2"/>
        </c:manualLayout>
      </c:layout>
      <c:overlay val="0"/>
    </c:legend>
    <c:plotVisOnly val="1"/>
    <c:dispBlanksAs val="gap"/>
    <c:showDLblsOverMax val="0"/>
  </c:chart>
  <c:spPr>
    <a:ln>
      <a:noFill/>
    </a:ln>
  </c:spPr>
  <c:externalData r:id="rId2">
    <c:autoUpdate val="0"/>
  </c:externalData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54A6EB-F0EB-4A80-B9F0-4AC998CDFF1E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8553C1C7-AD8C-46F9-903E-4F372188D993}">
      <dgm:prSet phldrT="[Text]" custT="1"/>
      <dgm:spPr/>
      <dgm:t>
        <a:bodyPr/>
        <a:lstStyle/>
        <a:p>
          <a:pPr algn="l"/>
          <a:r>
            <a:rPr lang="fr-FR" sz="1600" b="1" dirty="0" err="1" smtClean="0">
              <a:solidFill>
                <a:schemeClr val="accent3"/>
              </a:solidFill>
            </a:rPr>
            <a:t>Provide</a:t>
          </a:r>
          <a:r>
            <a:rPr lang="fr-FR" sz="1200" dirty="0" smtClean="0">
              <a:solidFill>
                <a:srgbClr val="0070C0"/>
              </a:solidFill>
            </a:rPr>
            <a:t> </a:t>
          </a:r>
        </a:p>
        <a:p>
          <a:pPr algn="l"/>
          <a:r>
            <a:rPr lang="fr-FR" sz="1200" dirty="0" smtClean="0">
              <a:solidFill>
                <a:srgbClr val="0070C0"/>
              </a:solidFill>
            </a:rPr>
            <a:t>comparative data on: </a:t>
          </a:r>
        </a:p>
        <a:p>
          <a:pPr algn="l"/>
          <a:r>
            <a:rPr lang="fr-FR" sz="1200" dirty="0" smtClean="0">
              <a:solidFill>
                <a:srgbClr val="0070C0"/>
              </a:solidFill>
            </a:rPr>
            <a:t>a) </a:t>
          </a:r>
          <a:r>
            <a:rPr lang="fr-FR" sz="1200" dirty="0" err="1" smtClean="0">
              <a:solidFill>
                <a:srgbClr val="0070C0"/>
              </a:solidFill>
            </a:rPr>
            <a:t>Government</a:t>
          </a:r>
          <a:r>
            <a:rPr lang="fr-FR" sz="1200" dirty="0" smtClean="0">
              <a:solidFill>
                <a:srgbClr val="0070C0"/>
              </a:solidFill>
            </a:rPr>
            <a:t> </a:t>
          </a:r>
          <a:r>
            <a:rPr lang="fr-FR" sz="1200" dirty="0" err="1" smtClean="0">
              <a:solidFill>
                <a:srgbClr val="0070C0"/>
              </a:solidFill>
            </a:rPr>
            <a:t>capacity</a:t>
          </a:r>
          <a:endParaRPr lang="fr-FR" sz="1200" dirty="0" smtClean="0">
            <a:solidFill>
              <a:srgbClr val="0070C0"/>
            </a:solidFill>
          </a:endParaRPr>
        </a:p>
        <a:p>
          <a:pPr algn="l"/>
          <a:r>
            <a:rPr lang="fr-FR" sz="1200" dirty="0" smtClean="0">
              <a:solidFill>
                <a:srgbClr val="0070C0"/>
              </a:solidFill>
            </a:rPr>
            <a:t>b) </a:t>
          </a:r>
          <a:r>
            <a:rPr lang="fr-FR" sz="1200" dirty="0" err="1" smtClean="0">
              <a:solidFill>
                <a:srgbClr val="0070C0"/>
              </a:solidFill>
            </a:rPr>
            <a:t>Government</a:t>
          </a:r>
          <a:r>
            <a:rPr lang="fr-FR" sz="1200" dirty="0" smtClean="0">
              <a:solidFill>
                <a:srgbClr val="0070C0"/>
              </a:solidFill>
            </a:rPr>
            <a:t> performance</a:t>
          </a:r>
          <a:endParaRPr lang="en-GB" sz="1200" dirty="0">
            <a:solidFill>
              <a:srgbClr val="0070C0"/>
            </a:solidFill>
          </a:endParaRPr>
        </a:p>
      </dgm:t>
    </dgm:pt>
    <dgm:pt modelId="{0606FFFB-1D5E-4999-BA8E-3D70F8A9C2CC}" type="parTrans" cxnId="{FF78D5B8-48CF-4E7C-9DF3-553AC361A48D}">
      <dgm:prSet/>
      <dgm:spPr/>
      <dgm:t>
        <a:bodyPr/>
        <a:lstStyle/>
        <a:p>
          <a:endParaRPr lang="en-GB"/>
        </a:p>
      </dgm:t>
    </dgm:pt>
    <dgm:pt modelId="{CC21F54F-C6E8-46AE-BAD5-05E86352F3F4}" type="sibTrans" cxnId="{FF78D5B8-48CF-4E7C-9DF3-553AC361A48D}">
      <dgm:prSet/>
      <dgm:spPr/>
      <dgm:t>
        <a:bodyPr/>
        <a:lstStyle/>
        <a:p>
          <a:endParaRPr lang="en-GB"/>
        </a:p>
      </dgm:t>
    </dgm:pt>
    <dgm:pt modelId="{5F6FE247-6FE0-4B18-B7CE-95D2BB90815E}">
      <dgm:prSet phldrT="[Text]" custT="1"/>
      <dgm:spPr/>
      <dgm:t>
        <a:bodyPr/>
        <a:lstStyle/>
        <a:p>
          <a:pPr algn="l"/>
          <a:r>
            <a:rPr lang="fr-FR" sz="1600" b="1" dirty="0" smtClean="0">
              <a:solidFill>
                <a:schemeClr val="accent3"/>
              </a:solidFill>
            </a:rPr>
            <a:t>Support</a:t>
          </a:r>
          <a:r>
            <a:rPr lang="fr-FR" sz="1400" dirty="0" smtClean="0">
              <a:solidFill>
                <a:srgbClr val="0070C0"/>
              </a:solidFill>
            </a:rPr>
            <a:t> </a:t>
          </a:r>
        </a:p>
        <a:p>
          <a:pPr algn="l"/>
          <a:r>
            <a:rPr lang="fr-FR" sz="1400" dirty="0" err="1" smtClean="0">
              <a:solidFill>
                <a:srgbClr val="0070C0"/>
              </a:solidFill>
            </a:rPr>
            <a:t>policy</a:t>
          </a:r>
          <a:r>
            <a:rPr lang="fr-FR" sz="1400" dirty="0" smtClean="0">
              <a:solidFill>
                <a:srgbClr val="0070C0"/>
              </a:solidFill>
            </a:rPr>
            <a:t> </a:t>
          </a:r>
          <a:r>
            <a:rPr lang="fr-FR" sz="1400" dirty="0" err="1" smtClean="0">
              <a:solidFill>
                <a:srgbClr val="0070C0"/>
              </a:solidFill>
            </a:rPr>
            <a:t>makers</a:t>
          </a:r>
          <a:r>
            <a:rPr lang="fr-FR" sz="1400" dirty="0" smtClean="0">
              <a:solidFill>
                <a:srgbClr val="0070C0"/>
              </a:solidFill>
            </a:rPr>
            <a:t> to </a:t>
          </a:r>
          <a:r>
            <a:rPr lang="fr-FR" sz="1400" dirty="0" err="1" smtClean="0">
              <a:solidFill>
                <a:srgbClr val="0070C0"/>
              </a:solidFill>
            </a:rPr>
            <a:t>deliver</a:t>
          </a:r>
          <a:r>
            <a:rPr lang="fr-FR" sz="1400" dirty="0" smtClean="0">
              <a:solidFill>
                <a:srgbClr val="0070C0"/>
              </a:solidFill>
            </a:rPr>
            <a:t> on </a:t>
          </a:r>
          <a:r>
            <a:rPr lang="fr-FR" sz="1400" dirty="0" err="1" smtClean="0">
              <a:solidFill>
                <a:srgbClr val="0070C0"/>
              </a:solidFill>
            </a:rPr>
            <a:t>government</a:t>
          </a:r>
          <a:r>
            <a:rPr lang="fr-FR" sz="1400" dirty="0" smtClean="0">
              <a:solidFill>
                <a:srgbClr val="0070C0"/>
              </a:solidFill>
            </a:rPr>
            <a:t> </a:t>
          </a:r>
          <a:r>
            <a:rPr lang="fr-FR" sz="1400" dirty="0" err="1" smtClean="0">
              <a:solidFill>
                <a:srgbClr val="0070C0"/>
              </a:solidFill>
            </a:rPr>
            <a:t>priorities</a:t>
          </a:r>
          <a:endParaRPr lang="en-GB" sz="1400" dirty="0">
            <a:solidFill>
              <a:srgbClr val="0070C0"/>
            </a:solidFill>
          </a:endParaRPr>
        </a:p>
      </dgm:t>
    </dgm:pt>
    <dgm:pt modelId="{6FDD8DB7-BC2D-48A1-A674-314DF2765527}" type="parTrans" cxnId="{FB49ACC1-24D5-4073-8DC6-C2F4151F5BF7}">
      <dgm:prSet/>
      <dgm:spPr/>
      <dgm:t>
        <a:bodyPr/>
        <a:lstStyle/>
        <a:p>
          <a:endParaRPr lang="en-GB"/>
        </a:p>
      </dgm:t>
    </dgm:pt>
    <dgm:pt modelId="{62EFE05F-E53A-46D0-8695-BDE6BA246B88}" type="sibTrans" cxnId="{FB49ACC1-24D5-4073-8DC6-C2F4151F5BF7}">
      <dgm:prSet/>
      <dgm:spPr/>
      <dgm:t>
        <a:bodyPr/>
        <a:lstStyle/>
        <a:p>
          <a:endParaRPr lang="en-GB"/>
        </a:p>
      </dgm:t>
    </dgm:pt>
    <dgm:pt modelId="{42F4CAAF-7BF0-4A7B-AE25-150EB69C7471}">
      <dgm:prSet phldrT="[Text]" custT="1"/>
      <dgm:spPr/>
      <dgm:t>
        <a:bodyPr/>
        <a:lstStyle/>
        <a:p>
          <a:pPr algn="just"/>
          <a:r>
            <a:rPr lang="fr-FR" sz="1600" b="1" dirty="0" smtClean="0">
              <a:solidFill>
                <a:schemeClr val="accent3"/>
              </a:solidFill>
            </a:rPr>
            <a:t>Help</a:t>
          </a:r>
          <a:r>
            <a:rPr lang="fr-FR" sz="1400" dirty="0" smtClean="0">
              <a:solidFill>
                <a:srgbClr val="0070C0"/>
              </a:solidFill>
            </a:rPr>
            <a:t> </a:t>
          </a:r>
        </a:p>
        <a:p>
          <a:pPr algn="l"/>
          <a:r>
            <a:rPr lang="fr-FR" sz="1400" dirty="0" err="1" smtClean="0">
              <a:solidFill>
                <a:srgbClr val="0070C0"/>
              </a:solidFill>
            </a:rPr>
            <a:t>governments</a:t>
          </a:r>
          <a:r>
            <a:rPr lang="fr-FR" sz="1400" dirty="0" smtClean="0">
              <a:solidFill>
                <a:srgbClr val="0070C0"/>
              </a:solidFill>
            </a:rPr>
            <a:t> to </a:t>
          </a:r>
          <a:r>
            <a:rPr lang="fr-FR" sz="1400" dirty="0" err="1" smtClean="0">
              <a:solidFill>
                <a:srgbClr val="0070C0"/>
              </a:solidFill>
            </a:rPr>
            <a:t>better</a:t>
          </a:r>
          <a:r>
            <a:rPr lang="fr-FR" sz="1400" dirty="0" smtClean="0">
              <a:solidFill>
                <a:srgbClr val="0070C0"/>
              </a:solidFill>
            </a:rPr>
            <a:t> serve </a:t>
          </a:r>
          <a:r>
            <a:rPr lang="fr-FR" sz="1400" dirty="0" err="1" smtClean="0">
              <a:solidFill>
                <a:srgbClr val="0070C0"/>
              </a:solidFill>
            </a:rPr>
            <a:t>citizens</a:t>
          </a:r>
          <a:r>
            <a:rPr lang="fr-FR" sz="1400" dirty="0" smtClean="0">
              <a:solidFill>
                <a:srgbClr val="0070C0"/>
              </a:solidFill>
            </a:rPr>
            <a:t> and businesses</a:t>
          </a:r>
          <a:endParaRPr lang="en-GB" sz="1400" dirty="0">
            <a:solidFill>
              <a:srgbClr val="0070C0"/>
            </a:solidFill>
          </a:endParaRPr>
        </a:p>
      </dgm:t>
    </dgm:pt>
    <dgm:pt modelId="{DCE87E71-5E08-4C55-90E7-68125FF193B4}" type="parTrans" cxnId="{AE982514-BA50-41F3-9752-FB704A3C20A3}">
      <dgm:prSet/>
      <dgm:spPr/>
      <dgm:t>
        <a:bodyPr/>
        <a:lstStyle/>
        <a:p>
          <a:endParaRPr lang="en-GB"/>
        </a:p>
      </dgm:t>
    </dgm:pt>
    <dgm:pt modelId="{D23FED85-DE7D-4CD4-8F85-390D29C6E948}" type="sibTrans" cxnId="{AE982514-BA50-41F3-9752-FB704A3C20A3}">
      <dgm:prSet/>
      <dgm:spPr/>
      <dgm:t>
        <a:bodyPr/>
        <a:lstStyle/>
        <a:p>
          <a:endParaRPr lang="en-GB"/>
        </a:p>
      </dgm:t>
    </dgm:pt>
    <dgm:pt modelId="{BA769A48-F196-455F-A622-92FC6298A216}" type="pres">
      <dgm:prSet presAssocID="{0354A6EB-F0EB-4A80-B9F0-4AC998CDFF1E}" presName="arrowDiagram" presStyleCnt="0">
        <dgm:presLayoutVars>
          <dgm:chMax val="5"/>
          <dgm:dir/>
          <dgm:resizeHandles val="exact"/>
        </dgm:presLayoutVars>
      </dgm:prSet>
      <dgm:spPr/>
    </dgm:pt>
    <dgm:pt modelId="{ED982AF6-496C-45AB-9A0C-16B27B356237}" type="pres">
      <dgm:prSet presAssocID="{0354A6EB-F0EB-4A80-B9F0-4AC998CDFF1E}" presName="arrow" presStyleLbl="bgShp" presStyleIdx="0" presStyleCnt="1" custLinFactNeighborX="-108"/>
      <dgm:spPr/>
    </dgm:pt>
    <dgm:pt modelId="{87EF9AC9-3E0D-44B3-AC37-13C5D89B92E0}" type="pres">
      <dgm:prSet presAssocID="{0354A6EB-F0EB-4A80-B9F0-4AC998CDFF1E}" presName="arrowDiagram3" presStyleCnt="0"/>
      <dgm:spPr/>
    </dgm:pt>
    <dgm:pt modelId="{E370B801-1E12-4475-93AC-9F78E9A27FA7}" type="pres">
      <dgm:prSet presAssocID="{8553C1C7-AD8C-46F9-903E-4F372188D993}" presName="bullet3a" presStyleLbl="node1" presStyleIdx="0" presStyleCnt="3"/>
      <dgm:spPr/>
    </dgm:pt>
    <dgm:pt modelId="{17412032-C128-48B8-9759-48FBB7E70C27}" type="pres">
      <dgm:prSet presAssocID="{8553C1C7-AD8C-46F9-903E-4F372188D993}" presName="textBox3a" presStyleLbl="revTx" presStyleIdx="0" presStyleCnt="3" custScaleX="178793" custScaleY="63671" custLinFactNeighborX="37429" custLinFactNeighborY="1135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741BC90-1864-4628-86A3-075F977AB7B3}" type="pres">
      <dgm:prSet presAssocID="{5F6FE247-6FE0-4B18-B7CE-95D2BB90815E}" presName="bullet3b" presStyleLbl="node1" presStyleIdx="1" presStyleCnt="3"/>
      <dgm:spPr/>
    </dgm:pt>
    <dgm:pt modelId="{BA21F792-241A-467E-B33F-4B2D81787AF6}" type="pres">
      <dgm:prSet presAssocID="{5F6FE247-6FE0-4B18-B7CE-95D2BB90815E}" presName="textBox3b" presStyleLbl="revTx" presStyleIdx="1" presStyleCnt="3" custScaleX="134807" custScaleY="26714" custLinFactNeighborX="11944" custLinFactNeighborY="-1493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049E399-A8A9-440A-A3E2-A9DA44AA8C5B}" type="pres">
      <dgm:prSet presAssocID="{42F4CAAF-7BF0-4A7B-AE25-150EB69C7471}" presName="bullet3c" presStyleLbl="node1" presStyleIdx="2" presStyleCnt="3" custLinFactNeighborX="3382" custLinFactNeighborY="5405"/>
      <dgm:spPr/>
    </dgm:pt>
    <dgm:pt modelId="{24EBA744-3AF6-4978-ABF2-7D32F9CE5F8D}" type="pres">
      <dgm:prSet presAssocID="{42F4CAAF-7BF0-4A7B-AE25-150EB69C7471}" presName="textBox3c" presStyleLbl="revTx" presStyleIdx="2" presStyleCnt="3" custScaleX="150861" custScaleY="35615" custLinFactNeighborX="31430" custLinFactNeighborY="-1745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B49ACC1-24D5-4073-8DC6-C2F4151F5BF7}" srcId="{0354A6EB-F0EB-4A80-B9F0-4AC998CDFF1E}" destId="{5F6FE247-6FE0-4B18-B7CE-95D2BB90815E}" srcOrd="1" destOrd="0" parTransId="{6FDD8DB7-BC2D-48A1-A674-314DF2765527}" sibTransId="{62EFE05F-E53A-46D0-8695-BDE6BA246B88}"/>
    <dgm:cxn modelId="{F0AE00FB-7B37-4512-B306-BB2E78317C56}" type="presOf" srcId="{5F6FE247-6FE0-4B18-B7CE-95D2BB90815E}" destId="{BA21F792-241A-467E-B33F-4B2D81787AF6}" srcOrd="0" destOrd="0" presId="urn:microsoft.com/office/officeart/2005/8/layout/arrow2"/>
    <dgm:cxn modelId="{1D452ACC-94E2-42DC-994E-5FCEB7A71B0F}" type="presOf" srcId="{0354A6EB-F0EB-4A80-B9F0-4AC998CDFF1E}" destId="{BA769A48-F196-455F-A622-92FC6298A216}" srcOrd="0" destOrd="0" presId="urn:microsoft.com/office/officeart/2005/8/layout/arrow2"/>
    <dgm:cxn modelId="{AE982514-BA50-41F3-9752-FB704A3C20A3}" srcId="{0354A6EB-F0EB-4A80-B9F0-4AC998CDFF1E}" destId="{42F4CAAF-7BF0-4A7B-AE25-150EB69C7471}" srcOrd="2" destOrd="0" parTransId="{DCE87E71-5E08-4C55-90E7-68125FF193B4}" sibTransId="{D23FED85-DE7D-4CD4-8F85-390D29C6E948}"/>
    <dgm:cxn modelId="{175B27E6-BA58-492E-8810-E0176D9100EF}" type="presOf" srcId="{42F4CAAF-7BF0-4A7B-AE25-150EB69C7471}" destId="{24EBA744-3AF6-4978-ABF2-7D32F9CE5F8D}" srcOrd="0" destOrd="0" presId="urn:microsoft.com/office/officeart/2005/8/layout/arrow2"/>
    <dgm:cxn modelId="{FF78D5B8-48CF-4E7C-9DF3-553AC361A48D}" srcId="{0354A6EB-F0EB-4A80-B9F0-4AC998CDFF1E}" destId="{8553C1C7-AD8C-46F9-903E-4F372188D993}" srcOrd="0" destOrd="0" parTransId="{0606FFFB-1D5E-4999-BA8E-3D70F8A9C2CC}" sibTransId="{CC21F54F-C6E8-46AE-BAD5-05E86352F3F4}"/>
    <dgm:cxn modelId="{A0289DD0-870E-450D-AE9E-02654B128AF5}" type="presOf" srcId="{8553C1C7-AD8C-46F9-903E-4F372188D993}" destId="{17412032-C128-48B8-9759-48FBB7E70C27}" srcOrd="0" destOrd="0" presId="urn:microsoft.com/office/officeart/2005/8/layout/arrow2"/>
    <dgm:cxn modelId="{DBF0C6D6-AEE0-45FF-82EE-E62311F8E88C}" type="presParOf" srcId="{BA769A48-F196-455F-A622-92FC6298A216}" destId="{ED982AF6-496C-45AB-9A0C-16B27B356237}" srcOrd="0" destOrd="0" presId="urn:microsoft.com/office/officeart/2005/8/layout/arrow2"/>
    <dgm:cxn modelId="{0ED69F1F-43B8-46B5-9FDB-EA46940EB849}" type="presParOf" srcId="{BA769A48-F196-455F-A622-92FC6298A216}" destId="{87EF9AC9-3E0D-44B3-AC37-13C5D89B92E0}" srcOrd="1" destOrd="0" presId="urn:microsoft.com/office/officeart/2005/8/layout/arrow2"/>
    <dgm:cxn modelId="{1EF4F9D4-E9FA-4AD2-A93C-8C69482B5BA8}" type="presParOf" srcId="{87EF9AC9-3E0D-44B3-AC37-13C5D89B92E0}" destId="{E370B801-1E12-4475-93AC-9F78E9A27FA7}" srcOrd="0" destOrd="0" presId="urn:microsoft.com/office/officeart/2005/8/layout/arrow2"/>
    <dgm:cxn modelId="{6FAB2D4D-9415-4211-9E03-BC054D4818C3}" type="presParOf" srcId="{87EF9AC9-3E0D-44B3-AC37-13C5D89B92E0}" destId="{17412032-C128-48B8-9759-48FBB7E70C27}" srcOrd="1" destOrd="0" presId="urn:microsoft.com/office/officeart/2005/8/layout/arrow2"/>
    <dgm:cxn modelId="{6EDB5C49-1BB7-4297-8342-E872E323C3DB}" type="presParOf" srcId="{87EF9AC9-3E0D-44B3-AC37-13C5D89B92E0}" destId="{3741BC90-1864-4628-86A3-075F977AB7B3}" srcOrd="2" destOrd="0" presId="urn:microsoft.com/office/officeart/2005/8/layout/arrow2"/>
    <dgm:cxn modelId="{4FD4E170-6FE8-4128-83E5-6DA9152C53AB}" type="presParOf" srcId="{87EF9AC9-3E0D-44B3-AC37-13C5D89B92E0}" destId="{BA21F792-241A-467E-B33F-4B2D81787AF6}" srcOrd="3" destOrd="0" presId="urn:microsoft.com/office/officeart/2005/8/layout/arrow2"/>
    <dgm:cxn modelId="{5FC304A3-65A2-4A90-82E7-8BEDAED1F3F1}" type="presParOf" srcId="{87EF9AC9-3E0D-44B3-AC37-13C5D89B92E0}" destId="{1049E399-A8A9-440A-A3E2-A9DA44AA8C5B}" srcOrd="4" destOrd="0" presId="urn:microsoft.com/office/officeart/2005/8/layout/arrow2"/>
    <dgm:cxn modelId="{8D8A9CA2-7820-4061-A5D7-1426B74603A6}" type="presParOf" srcId="{87EF9AC9-3E0D-44B3-AC37-13C5D89B92E0}" destId="{24EBA744-3AF6-4978-ABF2-7D32F9CE5F8D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5D25AA-7784-4368-8272-FA9540E62D6D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AD6E029-0D7A-452B-A1B7-85E80C865650}">
      <dgm:prSet phldrT="[Text]" custT="1"/>
      <dgm:spPr/>
      <dgm:t>
        <a:bodyPr/>
        <a:lstStyle/>
        <a:p>
          <a:r>
            <a:rPr lang="fr-FR" sz="1600" b="1" dirty="0" err="1" smtClean="0">
              <a:solidFill>
                <a:schemeClr val="accent3"/>
              </a:solidFill>
            </a:rPr>
            <a:t>Understand</a:t>
          </a:r>
          <a:r>
            <a:rPr lang="fr-FR" sz="1600" b="1" dirty="0" smtClean="0">
              <a:solidFill>
                <a:schemeClr val="accent3"/>
              </a:solidFill>
            </a:rPr>
            <a:t> </a:t>
          </a:r>
          <a:r>
            <a:rPr lang="fr-FR" sz="1600" b="0" dirty="0" err="1" smtClean="0">
              <a:solidFill>
                <a:srgbClr val="0070C0"/>
              </a:solidFill>
            </a:rPr>
            <a:t>better</a:t>
          </a:r>
          <a:r>
            <a:rPr lang="fr-FR" sz="1600" b="1" dirty="0" smtClean="0">
              <a:solidFill>
                <a:srgbClr val="0070C0"/>
              </a:solidFill>
            </a:rPr>
            <a:t> </a:t>
          </a:r>
          <a:r>
            <a:rPr lang="fr-FR" sz="1600" dirty="0" err="1" smtClean="0">
              <a:solidFill>
                <a:srgbClr val="0070C0"/>
              </a:solidFill>
            </a:rPr>
            <a:t>their</a:t>
          </a:r>
          <a:r>
            <a:rPr lang="fr-FR" sz="1600" dirty="0" smtClean="0">
              <a:solidFill>
                <a:srgbClr val="0070C0"/>
              </a:solidFill>
            </a:rPr>
            <a:t> </a:t>
          </a:r>
          <a:r>
            <a:rPr lang="fr-FR" sz="1600" dirty="0" err="1" smtClean="0">
              <a:solidFill>
                <a:srgbClr val="0070C0"/>
              </a:solidFill>
            </a:rPr>
            <a:t>own</a:t>
          </a:r>
          <a:r>
            <a:rPr lang="fr-FR" sz="1600" dirty="0" smtClean="0">
              <a:solidFill>
                <a:srgbClr val="0070C0"/>
              </a:solidFill>
            </a:rPr>
            <a:t> practices</a:t>
          </a:r>
          <a:endParaRPr lang="en-GB" sz="1600" dirty="0">
            <a:solidFill>
              <a:srgbClr val="0070C0"/>
            </a:solidFill>
          </a:endParaRPr>
        </a:p>
      </dgm:t>
    </dgm:pt>
    <dgm:pt modelId="{21F396AE-B922-4EEF-9316-B76DB4ECFCFA}" type="parTrans" cxnId="{8B94F9BD-45FA-4F45-B1F3-B1B448C4B91B}">
      <dgm:prSet/>
      <dgm:spPr/>
      <dgm:t>
        <a:bodyPr/>
        <a:lstStyle/>
        <a:p>
          <a:endParaRPr lang="en-GB"/>
        </a:p>
      </dgm:t>
    </dgm:pt>
    <dgm:pt modelId="{1B9F1DE9-A0E9-42A8-9255-E90E94485A25}" type="sibTrans" cxnId="{8B94F9BD-45FA-4F45-B1F3-B1B448C4B91B}">
      <dgm:prSet/>
      <dgm:spPr/>
      <dgm:t>
        <a:bodyPr/>
        <a:lstStyle/>
        <a:p>
          <a:endParaRPr lang="en-GB"/>
        </a:p>
      </dgm:t>
    </dgm:pt>
    <dgm:pt modelId="{1832460C-8765-4C67-A668-087FB5B20496}">
      <dgm:prSet phldrT="[Text]" custT="1"/>
      <dgm:spPr/>
      <dgm:t>
        <a:bodyPr/>
        <a:lstStyle/>
        <a:p>
          <a:r>
            <a:rPr lang="fr-FR" sz="1600" b="1" dirty="0" err="1" smtClean="0">
              <a:solidFill>
                <a:srgbClr val="92D050"/>
              </a:solidFill>
            </a:rPr>
            <a:t>Demonstrate</a:t>
          </a:r>
          <a:r>
            <a:rPr lang="fr-FR" sz="1600" dirty="0" smtClean="0"/>
            <a:t> </a:t>
          </a:r>
          <a:r>
            <a:rPr lang="fr-FR" sz="1600" dirty="0" err="1" smtClean="0">
              <a:solidFill>
                <a:srgbClr val="0070C0"/>
              </a:solidFill>
            </a:rPr>
            <a:t>their</a:t>
          </a:r>
          <a:r>
            <a:rPr lang="fr-FR" sz="1600" dirty="0" smtClean="0">
              <a:solidFill>
                <a:srgbClr val="0070C0"/>
              </a:solidFill>
            </a:rPr>
            <a:t> </a:t>
          </a:r>
          <a:r>
            <a:rPr lang="fr-FR" sz="1600" dirty="0" err="1" smtClean="0">
              <a:solidFill>
                <a:srgbClr val="0070C0"/>
              </a:solidFill>
            </a:rPr>
            <a:t>progress</a:t>
          </a:r>
          <a:endParaRPr lang="en-GB" sz="1600" dirty="0">
            <a:solidFill>
              <a:srgbClr val="0070C0"/>
            </a:solidFill>
          </a:endParaRPr>
        </a:p>
      </dgm:t>
    </dgm:pt>
    <dgm:pt modelId="{6AFFAEB1-2F9E-43F0-864F-3E1897819713}" type="parTrans" cxnId="{64590DBF-24DD-41FB-B110-64F71833B8E8}">
      <dgm:prSet/>
      <dgm:spPr/>
      <dgm:t>
        <a:bodyPr/>
        <a:lstStyle/>
        <a:p>
          <a:endParaRPr lang="en-GB"/>
        </a:p>
      </dgm:t>
    </dgm:pt>
    <dgm:pt modelId="{0B95CEB0-A2F2-49E7-8C03-E1F121F1C897}" type="sibTrans" cxnId="{64590DBF-24DD-41FB-B110-64F71833B8E8}">
      <dgm:prSet/>
      <dgm:spPr/>
      <dgm:t>
        <a:bodyPr/>
        <a:lstStyle/>
        <a:p>
          <a:endParaRPr lang="en-GB"/>
        </a:p>
      </dgm:t>
    </dgm:pt>
    <dgm:pt modelId="{756BA3FA-6DA7-4F6D-BBFB-22ECE018CC66}">
      <dgm:prSet phldrT="[Text]" custT="1"/>
      <dgm:spPr/>
      <dgm:t>
        <a:bodyPr/>
        <a:lstStyle/>
        <a:p>
          <a:r>
            <a:rPr lang="fr-FR" sz="1600" b="1" dirty="0" smtClean="0">
              <a:solidFill>
                <a:srgbClr val="92D050"/>
              </a:solidFill>
            </a:rPr>
            <a:t>Link </a:t>
          </a:r>
          <a:r>
            <a:rPr lang="fr-FR" sz="1600" dirty="0" smtClean="0">
              <a:solidFill>
                <a:srgbClr val="0070C0"/>
              </a:solidFill>
            </a:rPr>
            <a:t>practices to performance over time</a:t>
          </a:r>
          <a:endParaRPr lang="en-GB" sz="1600" dirty="0">
            <a:solidFill>
              <a:srgbClr val="0070C0"/>
            </a:solidFill>
          </a:endParaRPr>
        </a:p>
      </dgm:t>
    </dgm:pt>
    <dgm:pt modelId="{520127CA-0902-4877-A3D8-9254B661CA3C}" type="parTrans" cxnId="{92E4533C-0E2B-4CEC-A171-96255024349B}">
      <dgm:prSet/>
      <dgm:spPr/>
      <dgm:t>
        <a:bodyPr/>
        <a:lstStyle/>
        <a:p>
          <a:endParaRPr lang="en-GB"/>
        </a:p>
      </dgm:t>
    </dgm:pt>
    <dgm:pt modelId="{B8CD9C0E-EA6F-4882-B7E6-6BCB88509E1E}" type="sibTrans" cxnId="{92E4533C-0E2B-4CEC-A171-96255024349B}">
      <dgm:prSet/>
      <dgm:spPr/>
      <dgm:t>
        <a:bodyPr/>
        <a:lstStyle/>
        <a:p>
          <a:endParaRPr lang="en-GB"/>
        </a:p>
      </dgm:t>
    </dgm:pt>
    <dgm:pt modelId="{F00B9A08-9378-4A3E-82A7-642B5B001256}">
      <dgm:prSet/>
      <dgm:spPr/>
      <dgm:t>
        <a:bodyPr/>
        <a:lstStyle/>
        <a:p>
          <a:endParaRPr lang="en-GB"/>
        </a:p>
      </dgm:t>
    </dgm:pt>
    <dgm:pt modelId="{39023CF4-A45A-407C-8CE8-CED7A9F49023}" type="parTrans" cxnId="{9427345D-0493-447A-93E5-F0143F60963D}">
      <dgm:prSet/>
      <dgm:spPr/>
      <dgm:t>
        <a:bodyPr/>
        <a:lstStyle/>
        <a:p>
          <a:endParaRPr lang="en-GB"/>
        </a:p>
      </dgm:t>
    </dgm:pt>
    <dgm:pt modelId="{D8DB0BD8-9467-460B-9320-968974300EEC}" type="sibTrans" cxnId="{9427345D-0493-447A-93E5-F0143F60963D}">
      <dgm:prSet/>
      <dgm:spPr/>
      <dgm:t>
        <a:bodyPr/>
        <a:lstStyle/>
        <a:p>
          <a:endParaRPr lang="en-GB"/>
        </a:p>
      </dgm:t>
    </dgm:pt>
    <dgm:pt modelId="{1009C26D-9586-4FDA-A17C-ECC9693A1F33}">
      <dgm:prSet custT="1"/>
      <dgm:spPr/>
      <dgm:t>
        <a:bodyPr/>
        <a:lstStyle/>
        <a:p>
          <a:r>
            <a:rPr lang="fr-FR" sz="1600" b="1" dirty="0" smtClean="0">
              <a:solidFill>
                <a:srgbClr val="92D050"/>
              </a:solidFill>
            </a:rPr>
            <a:t>Benchmark</a:t>
          </a:r>
          <a:r>
            <a:rPr lang="fr-FR" sz="1600" dirty="0" smtClean="0"/>
            <a:t> </a:t>
          </a:r>
          <a:r>
            <a:rPr lang="fr-FR" sz="1400" dirty="0" err="1" smtClean="0">
              <a:solidFill>
                <a:srgbClr val="0070C0"/>
              </a:solidFill>
            </a:rPr>
            <a:t>their</a:t>
          </a:r>
          <a:r>
            <a:rPr lang="fr-FR" sz="1400" dirty="0" smtClean="0">
              <a:solidFill>
                <a:srgbClr val="0070C0"/>
              </a:solidFill>
            </a:rPr>
            <a:t> </a:t>
          </a:r>
          <a:r>
            <a:rPr lang="fr-FR" sz="1400" dirty="0" err="1" smtClean="0">
              <a:solidFill>
                <a:srgbClr val="0070C0"/>
              </a:solidFill>
            </a:rPr>
            <a:t>own</a:t>
          </a:r>
          <a:r>
            <a:rPr lang="fr-FR" sz="1400" dirty="0" smtClean="0">
              <a:solidFill>
                <a:srgbClr val="0070C0"/>
              </a:solidFill>
            </a:rPr>
            <a:t> </a:t>
          </a:r>
          <a:r>
            <a:rPr lang="fr-FR" sz="1400" dirty="0" err="1" smtClean="0">
              <a:solidFill>
                <a:srgbClr val="0070C0"/>
              </a:solidFill>
            </a:rPr>
            <a:t>achievements</a:t>
          </a:r>
          <a:r>
            <a:rPr lang="fr-FR" sz="1400" dirty="0" smtClean="0">
              <a:solidFill>
                <a:srgbClr val="0070C0"/>
              </a:solidFill>
            </a:rPr>
            <a:t> </a:t>
          </a:r>
          <a:r>
            <a:rPr lang="fr-FR" sz="1400" dirty="0" err="1" smtClean="0">
              <a:solidFill>
                <a:srgbClr val="0070C0"/>
              </a:solidFill>
            </a:rPr>
            <a:t>through</a:t>
          </a:r>
          <a:r>
            <a:rPr lang="fr-FR" sz="1400" dirty="0" smtClean="0">
              <a:solidFill>
                <a:srgbClr val="0070C0"/>
              </a:solidFill>
            </a:rPr>
            <a:t> international </a:t>
          </a:r>
          <a:r>
            <a:rPr lang="fr-FR" sz="1400" dirty="0" err="1" smtClean="0">
              <a:solidFill>
                <a:srgbClr val="0070C0"/>
              </a:solidFill>
            </a:rPr>
            <a:t>comparisons</a:t>
          </a:r>
          <a:endParaRPr lang="en-GB" sz="1400" dirty="0">
            <a:solidFill>
              <a:srgbClr val="0070C0"/>
            </a:solidFill>
          </a:endParaRPr>
        </a:p>
      </dgm:t>
    </dgm:pt>
    <dgm:pt modelId="{8806D62E-31C9-4089-A6CF-C8C20BB888F3}" type="parTrans" cxnId="{013F9F53-5BE3-4278-B2E4-11CD4657F022}">
      <dgm:prSet/>
      <dgm:spPr/>
      <dgm:t>
        <a:bodyPr/>
        <a:lstStyle/>
        <a:p>
          <a:endParaRPr lang="en-GB"/>
        </a:p>
      </dgm:t>
    </dgm:pt>
    <dgm:pt modelId="{80A20064-6E99-4948-B4A0-341069E6FD30}" type="sibTrans" cxnId="{013F9F53-5BE3-4278-B2E4-11CD4657F022}">
      <dgm:prSet/>
      <dgm:spPr/>
      <dgm:t>
        <a:bodyPr/>
        <a:lstStyle/>
        <a:p>
          <a:endParaRPr lang="en-GB"/>
        </a:p>
      </dgm:t>
    </dgm:pt>
    <dgm:pt modelId="{34567A7A-B9CE-400F-84EF-AA1593EE808C}">
      <dgm:prSet/>
      <dgm:spPr/>
      <dgm:t>
        <a:bodyPr/>
        <a:lstStyle/>
        <a:p>
          <a:endParaRPr lang="en-GB"/>
        </a:p>
      </dgm:t>
    </dgm:pt>
    <dgm:pt modelId="{7590A72D-0225-45F8-BE00-F5E1C9EF027F}" type="parTrans" cxnId="{2D51E6A6-60AE-4D6C-85B5-A326A0EBD9C3}">
      <dgm:prSet/>
      <dgm:spPr/>
      <dgm:t>
        <a:bodyPr/>
        <a:lstStyle/>
        <a:p>
          <a:endParaRPr lang="en-GB"/>
        </a:p>
      </dgm:t>
    </dgm:pt>
    <dgm:pt modelId="{8A8942AB-087F-49D3-8E07-B3D6C5F7C575}" type="sibTrans" cxnId="{2D51E6A6-60AE-4D6C-85B5-A326A0EBD9C3}">
      <dgm:prSet/>
      <dgm:spPr/>
      <dgm:t>
        <a:bodyPr/>
        <a:lstStyle/>
        <a:p>
          <a:endParaRPr lang="en-GB"/>
        </a:p>
      </dgm:t>
    </dgm:pt>
    <dgm:pt modelId="{C6E3F8CF-1ED2-47EF-904D-56440828F3C1}">
      <dgm:prSet/>
      <dgm:spPr/>
      <dgm:t>
        <a:bodyPr/>
        <a:lstStyle/>
        <a:p>
          <a:endParaRPr lang="en-GB"/>
        </a:p>
      </dgm:t>
    </dgm:pt>
    <dgm:pt modelId="{693F8DDD-053B-493B-844B-26598F12C8B0}" type="parTrans" cxnId="{759E57CA-6BFA-43DC-BBB7-1269914D685B}">
      <dgm:prSet/>
      <dgm:spPr/>
      <dgm:t>
        <a:bodyPr/>
        <a:lstStyle/>
        <a:p>
          <a:endParaRPr lang="en-GB"/>
        </a:p>
      </dgm:t>
    </dgm:pt>
    <dgm:pt modelId="{78C30ADB-931C-4ACE-9F8A-3C32DBF074FD}" type="sibTrans" cxnId="{759E57CA-6BFA-43DC-BBB7-1269914D685B}">
      <dgm:prSet/>
      <dgm:spPr/>
      <dgm:t>
        <a:bodyPr/>
        <a:lstStyle/>
        <a:p>
          <a:endParaRPr lang="en-GB"/>
        </a:p>
      </dgm:t>
    </dgm:pt>
    <dgm:pt modelId="{8A9A4B2A-4D88-4F4F-8E55-2E91EE1F95D3}" type="pres">
      <dgm:prSet presAssocID="{3D5D25AA-7784-4368-8272-FA9540E62D6D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1E40695-B5DA-430E-9F8D-9006F49BE3A1}" type="pres">
      <dgm:prSet presAssocID="{3D5D25AA-7784-4368-8272-FA9540E62D6D}" presName="arrow" presStyleLbl="bgShp" presStyleIdx="0" presStyleCnt="1"/>
      <dgm:spPr/>
    </dgm:pt>
    <dgm:pt modelId="{0E2BFB89-BCBC-4FA3-8484-C92955E12FF8}" type="pres">
      <dgm:prSet presAssocID="{3D5D25AA-7784-4368-8272-FA9540E62D6D}" presName="arrowDiagram5" presStyleCnt="0"/>
      <dgm:spPr/>
    </dgm:pt>
    <dgm:pt modelId="{A0A83F8F-FA3B-4ED1-9AE8-3CA16A8765DB}" type="pres">
      <dgm:prSet presAssocID="{DAD6E029-0D7A-452B-A1B7-85E80C865650}" presName="bullet5a" presStyleLbl="node1" presStyleIdx="0" presStyleCnt="5"/>
      <dgm:spPr/>
    </dgm:pt>
    <dgm:pt modelId="{13A03FEB-DBCB-4818-AEBA-3A6BFB881642}" type="pres">
      <dgm:prSet presAssocID="{DAD6E029-0D7A-452B-A1B7-85E80C865650}" presName="textBox5a" presStyleLbl="revTx" presStyleIdx="0" presStyleCnt="5" custScaleX="213096" custScaleY="45785" custLinFactNeighborX="34469" custLinFactNeighborY="724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EBB4AB6-04F7-46ED-84C7-4F24C89BE628}" type="pres">
      <dgm:prSet presAssocID="{1832460C-8765-4C67-A668-087FB5B20496}" presName="bullet5b" presStyleLbl="node1" presStyleIdx="1" presStyleCnt="5"/>
      <dgm:spPr/>
    </dgm:pt>
    <dgm:pt modelId="{F6BA279F-89A8-4232-A607-95F78948FDBA}" type="pres">
      <dgm:prSet presAssocID="{1832460C-8765-4C67-A668-087FB5B20496}" presName="textBox5b" presStyleLbl="revTx" presStyleIdx="1" presStyleCnt="5" custScaleX="145462" custScaleY="51458" custLinFactNeighborX="2869" custLinFactNeighborY="-1326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C10152F-DDB4-4F83-9BEB-C3EC21A7002B}" type="pres">
      <dgm:prSet presAssocID="{1009C26D-9586-4FDA-A17C-ECC9693A1F33}" presName="bullet5c" presStyleLbl="node1" presStyleIdx="2" presStyleCnt="5"/>
      <dgm:spPr/>
    </dgm:pt>
    <dgm:pt modelId="{26D379EE-6D90-47E2-BFB3-C986990FE7F5}" type="pres">
      <dgm:prSet presAssocID="{1009C26D-9586-4FDA-A17C-ECC9693A1F33}" presName="textBox5c" presStyleLbl="revTx" presStyleIdx="2" presStyleCnt="5" custScaleX="105816" custScaleY="39683" custLinFactNeighborX="4277" custLinFactNeighborY="-2365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398BA20-58E5-4C69-92FE-681A0FE3AFCC}" type="pres">
      <dgm:prSet presAssocID="{F00B9A08-9378-4A3E-82A7-642B5B001256}" presName="bullet5d" presStyleLbl="node1" presStyleIdx="3" presStyleCnt="5"/>
      <dgm:spPr/>
    </dgm:pt>
    <dgm:pt modelId="{434D766C-ABFE-4AAE-982D-4EFF29B57FAB}" type="pres">
      <dgm:prSet presAssocID="{F00B9A08-9378-4A3E-82A7-642B5B001256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808759D-85BD-4697-9FAE-EC28A8FBD0DB}" type="pres">
      <dgm:prSet presAssocID="{756BA3FA-6DA7-4F6D-BBFB-22ECE018CC66}" presName="bullet5e" presStyleLbl="node1" presStyleIdx="4" presStyleCnt="5"/>
      <dgm:spPr/>
    </dgm:pt>
    <dgm:pt modelId="{1C7E9361-EC7A-4219-B8E0-6609BA67754E}" type="pres">
      <dgm:prSet presAssocID="{756BA3FA-6DA7-4F6D-BBFB-22ECE018CC66}" presName="textBox5e" presStyleLbl="revTx" presStyleIdx="4" presStyleCnt="5" custScaleX="141058" custScaleY="26308" custLinFactNeighborX="32003" custLinFactNeighborY="-3107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13F9F53-5BE3-4278-B2E4-11CD4657F022}" srcId="{3D5D25AA-7784-4368-8272-FA9540E62D6D}" destId="{1009C26D-9586-4FDA-A17C-ECC9693A1F33}" srcOrd="2" destOrd="0" parTransId="{8806D62E-31C9-4089-A6CF-C8C20BB888F3}" sibTransId="{80A20064-6E99-4948-B4A0-341069E6FD30}"/>
    <dgm:cxn modelId="{759E57CA-6BFA-43DC-BBB7-1269914D685B}" srcId="{3D5D25AA-7784-4368-8272-FA9540E62D6D}" destId="{C6E3F8CF-1ED2-47EF-904D-56440828F3C1}" srcOrd="6" destOrd="0" parTransId="{693F8DDD-053B-493B-844B-26598F12C8B0}" sibTransId="{78C30ADB-931C-4ACE-9F8A-3C32DBF074FD}"/>
    <dgm:cxn modelId="{92E4533C-0E2B-4CEC-A171-96255024349B}" srcId="{3D5D25AA-7784-4368-8272-FA9540E62D6D}" destId="{756BA3FA-6DA7-4F6D-BBFB-22ECE018CC66}" srcOrd="4" destOrd="0" parTransId="{520127CA-0902-4877-A3D8-9254B661CA3C}" sibTransId="{B8CD9C0E-EA6F-4882-B7E6-6BCB88509E1E}"/>
    <dgm:cxn modelId="{698F038B-71B9-4223-A248-00FCCE4EA261}" type="presOf" srcId="{1009C26D-9586-4FDA-A17C-ECC9693A1F33}" destId="{26D379EE-6D90-47E2-BFB3-C986990FE7F5}" srcOrd="0" destOrd="0" presId="urn:microsoft.com/office/officeart/2005/8/layout/arrow2"/>
    <dgm:cxn modelId="{8B94F9BD-45FA-4F45-B1F3-B1B448C4B91B}" srcId="{3D5D25AA-7784-4368-8272-FA9540E62D6D}" destId="{DAD6E029-0D7A-452B-A1B7-85E80C865650}" srcOrd="0" destOrd="0" parTransId="{21F396AE-B922-4EEF-9316-B76DB4ECFCFA}" sibTransId="{1B9F1DE9-A0E9-42A8-9255-E90E94485A25}"/>
    <dgm:cxn modelId="{B4AD6B43-6F30-43BC-8568-468FBAF754FC}" type="presOf" srcId="{756BA3FA-6DA7-4F6D-BBFB-22ECE018CC66}" destId="{1C7E9361-EC7A-4219-B8E0-6609BA67754E}" srcOrd="0" destOrd="0" presId="urn:microsoft.com/office/officeart/2005/8/layout/arrow2"/>
    <dgm:cxn modelId="{53321D64-6094-4FC2-A03A-F943167517A3}" type="presOf" srcId="{DAD6E029-0D7A-452B-A1B7-85E80C865650}" destId="{13A03FEB-DBCB-4818-AEBA-3A6BFB881642}" srcOrd="0" destOrd="0" presId="urn:microsoft.com/office/officeart/2005/8/layout/arrow2"/>
    <dgm:cxn modelId="{9427345D-0493-447A-93E5-F0143F60963D}" srcId="{3D5D25AA-7784-4368-8272-FA9540E62D6D}" destId="{F00B9A08-9378-4A3E-82A7-642B5B001256}" srcOrd="3" destOrd="0" parTransId="{39023CF4-A45A-407C-8CE8-CED7A9F49023}" sibTransId="{D8DB0BD8-9467-460B-9320-968974300EEC}"/>
    <dgm:cxn modelId="{DFE3792C-CB81-47B9-B14B-C1C2A1499CD9}" type="presOf" srcId="{3D5D25AA-7784-4368-8272-FA9540E62D6D}" destId="{8A9A4B2A-4D88-4F4F-8E55-2E91EE1F95D3}" srcOrd="0" destOrd="0" presId="urn:microsoft.com/office/officeart/2005/8/layout/arrow2"/>
    <dgm:cxn modelId="{2D51E6A6-60AE-4D6C-85B5-A326A0EBD9C3}" srcId="{3D5D25AA-7784-4368-8272-FA9540E62D6D}" destId="{34567A7A-B9CE-400F-84EF-AA1593EE808C}" srcOrd="5" destOrd="0" parTransId="{7590A72D-0225-45F8-BE00-F5E1C9EF027F}" sibTransId="{8A8942AB-087F-49D3-8E07-B3D6C5F7C575}"/>
    <dgm:cxn modelId="{64590DBF-24DD-41FB-B110-64F71833B8E8}" srcId="{3D5D25AA-7784-4368-8272-FA9540E62D6D}" destId="{1832460C-8765-4C67-A668-087FB5B20496}" srcOrd="1" destOrd="0" parTransId="{6AFFAEB1-2F9E-43F0-864F-3E1897819713}" sibTransId="{0B95CEB0-A2F2-49E7-8C03-E1F121F1C897}"/>
    <dgm:cxn modelId="{33FEF248-F8F3-4D95-B695-236C7DD1B022}" type="presOf" srcId="{F00B9A08-9378-4A3E-82A7-642B5B001256}" destId="{434D766C-ABFE-4AAE-982D-4EFF29B57FAB}" srcOrd="0" destOrd="0" presId="urn:microsoft.com/office/officeart/2005/8/layout/arrow2"/>
    <dgm:cxn modelId="{54AD85BD-1235-4467-B08E-19D5A3769F07}" type="presOf" srcId="{1832460C-8765-4C67-A668-087FB5B20496}" destId="{F6BA279F-89A8-4232-A607-95F78948FDBA}" srcOrd="0" destOrd="0" presId="urn:microsoft.com/office/officeart/2005/8/layout/arrow2"/>
    <dgm:cxn modelId="{FA65DC4A-2AA4-4430-8033-63CA93B3DC69}" type="presParOf" srcId="{8A9A4B2A-4D88-4F4F-8E55-2E91EE1F95D3}" destId="{51E40695-B5DA-430E-9F8D-9006F49BE3A1}" srcOrd="0" destOrd="0" presId="urn:microsoft.com/office/officeart/2005/8/layout/arrow2"/>
    <dgm:cxn modelId="{93833A4C-7CF8-4EE3-9B69-F15DA38D0402}" type="presParOf" srcId="{8A9A4B2A-4D88-4F4F-8E55-2E91EE1F95D3}" destId="{0E2BFB89-BCBC-4FA3-8484-C92955E12FF8}" srcOrd="1" destOrd="0" presId="urn:microsoft.com/office/officeart/2005/8/layout/arrow2"/>
    <dgm:cxn modelId="{1885C977-DC68-4A84-BC41-3CBD5D9A7891}" type="presParOf" srcId="{0E2BFB89-BCBC-4FA3-8484-C92955E12FF8}" destId="{A0A83F8F-FA3B-4ED1-9AE8-3CA16A8765DB}" srcOrd="0" destOrd="0" presId="urn:microsoft.com/office/officeart/2005/8/layout/arrow2"/>
    <dgm:cxn modelId="{9A42B07C-A6E2-49F3-8710-EDD543586D79}" type="presParOf" srcId="{0E2BFB89-BCBC-4FA3-8484-C92955E12FF8}" destId="{13A03FEB-DBCB-4818-AEBA-3A6BFB881642}" srcOrd="1" destOrd="0" presId="urn:microsoft.com/office/officeart/2005/8/layout/arrow2"/>
    <dgm:cxn modelId="{CC998C85-391E-4A56-9038-7D2DF14BF11C}" type="presParOf" srcId="{0E2BFB89-BCBC-4FA3-8484-C92955E12FF8}" destId="{7EBB4AB6-04F7-46ED-84C7-4F24C89BE628}" srcOrd="2" destOrd="0" presId="urn:microsoft.com/office/officeart/2005/8/layout/arrow2"/>
    <dgm:cxn modelId="{4851E7CF-531B-4777-80AB-BD6CC808B609}" type="presParOf" srcId="{0E2BFB89-BCBC-4FA3-8484-C92955E12FF8}" destId="{F6BA279F-89A8-4232-A607-95F78948FDBA}" srcOrd="3" destOrd="0" presId="urn:microsoft.com/office/officeart/2005/8/layout/arrow2"/>
    <dgm:cxn modelId="{3D7A0913-3B7F-4A5D-8663-D0027BBC3EBF}" type="presParOf" srcId="{0E2BFB89-BCBC-4FA3-8484-C92955E12FF8}" destId="{AC10152F-DDB4-4F83-9BEB-C3EC21A7002B}" srcOrd="4" destOrd="0" presId="urn:microsoft.com/office/officeart/2005/8/layout/arrow2"/>
    <dgm:cxn modelId="{76D52338-EAE8-43C8-9DF7-FF351614B67C}" type="presParOf" srcId="{0E2BFB89-BCBC-4FA3-8484-C92955E12FF8}" destId="{26D379EE-6D90-47E2-BFB3-C986990FE7F5}" srcOrd="5" destOrd="0" presId="urn:microsoft.com/office/officeart/2005/8/layout/arrow2"/>
    <dgm:cxn modelId="{BF898C0C-E21B-43D0-BDAD-436AD5CCB68F}" type="presParOf" srcId="{0E2BFB89-BCBC-4FA3-8484-C92955E12FF8}" destId="{7398BA20-58E5-4C69-92FE-681A0FE3AFCC}" srcOrd="6" destOrd="0" presId="urn:microsoft.com/office/officeart/2005/8/layout/arrow2"/>
    <dgm:cxn modelId="{577110C7-E4B3-467A-ADAB-133FE12CF29A}" type="presParOf" srcId="{0E2BFB89-BCBC-4FA3-8484-C92955E12FF8}" destId="{434D766C-ABFE-4AAE-982D-4EFF29B57FAB}" srcOrd="7" destOrd="0" presId="urn:microsoft.com/office/officeart/2005/8/layout/arrow2"/>
    <dgm:cxn modelId="{BFD7140E-9A43-4AAA-828C-E4FB09EDAD1A}" type="presParOf" srcId="{0E2BFB89-BCBC-4FA3-8484-C92955E12FF8}" destId="{1808759D-85BD-4697-9FAE-EC28A8FBD0DB}" srcOrd="8" destOrd="0" presId="urn:microsoft.com/office/officeart/2005/8/layout/arrow2"/>
    <dgm:cxn modelId="{D63C7373-316A-4D2C-A40F-047B5FB3D936}" type="presParOf" srcId="{0E2BFB89-BCBC-4FA3-8484-C92955E12FF8}" destId="{1C7E9361-EC7A-4219-B8E0-6609BA67754E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0.34779</cdr:x>
      <cdr:y>0.9415</cdr:y>
    </cdr:from>
    <cdr:to>
      <cdr:x>0.48305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252636" y="4856210"/>
          <a:ext cx="876079" cy="3003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/>
            <a:t>Never</a:t>
          </a:r>
        </a:p>
      </cdr:txBody>
    </cdr:sp>
  </cdr:relSizeAnchor>
  <cdr:relSizeAnchor xmlns:cdr="http://schemas.openxmlformats.org/drawingml/2006/chartDrawing">
    <cdr:from>
      <cdr:x>0.83676</cdr:x>
      <cdr:y>0.93878</cdr:y>
    </cdr:from>
    <cdr:to>
      <cdr:x>0.96765</cdr:x>
      <cdr:y>0.99814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5419725" y="4819650"/>
          <a:ext cx="847725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en-US" sz="1100"/>
            <a:t>Always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575" cy="496888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451" y="0"/>
            <a:ext cx="2949575" cy="496888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E3E8AB73-8D8C-40EF-ACC6-D70A1F22551C}" type="datetimeFigureOut">
              <a:rPr lang="en-GB" smtClean="0"/>
              <a:t>21/09/2016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45625"/>
            <a:ext cx="2949575" cy="496888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451" y="9445625"/>
            <a:ext cx="2949575" cy="496888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9BF10D59-1D9B-4394-89AC-BA226F9A43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933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099" cy="497205"/>
          </a:xfrm>
          <a:prstGeom prst="rect">
            <a:avLst/>
          </a:prstGeom>
        </p:spPr>
        <p:txBody>
          <a:bodyPr vert="horz" lIns="91695" tIns="45848" rIns="91695" bIns="45848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41" y="0"/>
            <a:ext cx="2949099" cy="497205"/>
          </a:xfrm>
          <a:prstGeom prst="rect">
            <a:avLst/>
          </a:prstGeom>
        </p:spPr>
        <p:txBody>
          <a:bodyPr vert="horz" lIns="91695" tIns="45848" rIns="91695" bIns="45848" rtlCol="0"/>
          <a:lstStyle>
            <a:lvl1pPr algn="r">
              <a:defRPr sz="1200"/>
            </a:lvl1pPr>
          </a:lstStyle>
          <a:p>
            <a:fld id="{8EAD7E24-E43C-4C74-ACE6-42DD4D3E8AB3}" type="datetimeFigureOut">
              <a:rPr lang="en-GB" smtClean="0"/>
              <a:t>21/09/2016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046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95" tIns="45848" rIns="91695" bIns="45848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3449"/>
            <a:ext cx="5444490" cy="4474845"/>
          </a:xfrm>
          <a:prstGeom prst="rect">
            <a:avLst/>
          </a:prstGeom>
        </p:spPr>
        <p:txBody>
          <a:bodyPr vert="horz" lIns="91695" tIns="45848" rIns="91695" bIns="4584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45169"/>
            <a:ext cx="2949099" cy="497205"/>
          </a:xfrm>
          <a:prstGeom prst="rect">
            <a:avLst/>
          </a:prstGeom>
        </p:spPr>
        <p:txBody>
          <a:bodyPr vert="horz" lIns="91695" tIns="45848" rIns="91695" bIns="45848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41" y="9445169"/>
            <a:ext cx="2949099" cy="497205"/>
          </a:xfrm>
          <a:prstGeom prst="rect">
            <a:avLst/>
          </a:prstGeom>
        </p:spPr>
        <p:txBody>
          <a:bodyPr vert="horz" lIns="91695" tIns="45848" rIns="91695" bIns="45848" rtlCol="0" anchor="b"/>
          <a:lstStyle>
            <a:lvl1pPr algn="r">
              <a:defRPr sz="1200"/>
            </a:lvl1pPr>
          </a:lstStyle>
          <a:p>
            <a:fld id="{35B4658F-E8A7-48F7-A91B-2E659EFCD2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676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A1EC0-BEFD-416E-BFEE-929F7841BE29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8280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075BF-B68F-49A6-BBD9-1F920377840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5042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075BF-B68F-49A6-BBD9-1F920377840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504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F512E4-0BC8-4615-A7FB-8B97ECA9EA02}" type="slidenum">
              <a:rPr lang="es-CO"/>
              <a:pPr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854739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F512E4-0BC8-4615-A7FB-8B97ECA9EA02}" type="slidenum">
              <a:rPr lang="es-CO"/>
              <a:pPr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21478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F512E4-0BC8-4615-A7FB-8B97ECA9EA02}" type="slidenum">
              <a:rPr lang="es-CO"/>
              <a:pPr/>
              <a:t>16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43005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F512E4-0BC8-4615-A7FB-8B97ECA9EA02}" type="slidenum">
              <a:rPr lang="es-CO"/>
              <a:pPr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21478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4658F-E8A7-48F7-A91B-2E659EFCD20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2132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4658F-E8A7-48F7-A91B-2E659EFCD20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9436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4658F-E8A7-48F7-A91B-2E659EFCD20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5398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4658F-E8A7-48F7-A91B-2E659EFCD20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5525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A1EC0-BEFD-416E-BFEE-929F7841BE29}" type="slidenum">
              <a:rPr lang="en-GB" smtClean="0">
                <a:solidFill>
                  <a:prstClr val="black"/>
                </a:solidFill>
              </a:rPr>
              <a:pPr/>
              <a:t>7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692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F512E4-0BC8-4615-A7FB-8B97ECA9EA02}" type="slidenum">
              <a:rPr lang="es-CO"/>
              <a:pPr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894525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F512E4-0BC8-4615-A7FB-8B97ECA9EA02}" type="slidenum">
              <a:rPr lang="es-CO"/>
              <a:pPr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50820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075BF-B68F-49A6-BBD9-1F920377840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504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F512E4-0BC8-4615-A7FB-8B97ECA9EA02}" type="slidenum">
              <a:rPr lang="es-CO"/>
              <a:pPr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1820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000" y="2628508"/>
            <a:ext cx="2628000" cy="4229631"/>
          </a:xfrm>
          <a:prstGeom prst="rect">
            <a:avLst/>
          </a:prstGeom>
        </p:spPr>
      </p:pic>
      <p:pic>
        <p:nvPicPr>
          <p:cNvPr id="36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08"/>
            <a:ext cx="2628000" cy="4229631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ctrTitle" hasCustomPrompt="1"/>
          </p:nvPr>
        </p:nvSpPr>
        <p:spPr>
          <a:xfrm>
            <a:off x="1368000" y="2480400"/>
            <a:ext cx="6300000" cy="1267200"/>
          </a:xfrm>
          <a:prstGeom prst="rect">
            <a:avLst/>
          </a:prstGeom>
        </p:spPr>
        <p:txBody>
          <a:bodyPr lIns="90000" rIns="90000" anchor="b">
            <a:spAutoFit/>
          </a:bodyPr>
          <a:lstStyle>
            <a:lvl1pPr>
              <a:lnSpc>
                <a:spcPts val="4500"/>
              </a:lnSpc>
              <a:defRPr sz="4500" cap="all" baseline="0">
                <a:solidFill>
                  <a:schemeClr val="bg1"/>
                </a:solidFill>
              </a:defRPr>
            </a:lvl1pPr>
          </a:lstStyle>
          <a:p>
            <a:r>
              <a:rPr kumimoji="0" lang="en-US" dirty="0" smtClean="0"/>
              <a:t>Click to edit Presentation title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 hasCustomPrompt="1"/>
          </p:nvPr>
        </p:nvSpPr>
        <p:spPr>
          <a:xfrm>
            <a:off x="1368000" y="3805200"/>
            <a:ext cx="6300000" cy="352800"/>
          </a:xfrm>
        </p:spPr>
        <p:txBody>
          <a:bodyPr lIns="90000" rIns="90000">
            <a:sp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dirty="0" smtClean="0"/>
              <a:t>Click to </a:t>
            </a:r>
            <a:r>
              <a:rPr kumimoji="0" lang="fr-FR" dirty="0" err="1" smtClean="0"/>
              <a:t>edit</a:t>
            </a:r>
            <a:r>
              <a:rPr kumimoji="0" lang="fr-FR" dirty="0" smtClean="0"/>
              <a:t> </a:t>
            </a:r>
            <a:r>
              <a:rPr kumimoji="0" lang="fr-FR" dirty="0" err="1" smtClean="0"/>
              <a:t>Subtitle</a:t>
            </a:r>
            <a:endParaRPr kumimoji="0" lang="en-US" dirty="0"/>
          </a:p>
        </p:txBody>
      </p:sp>
      <p:pic>
        <p:nvPicPr>
          <p:cNvPr id="37" name="Imag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200" y="432000"/>
            <a:ext cx="692307" cy="1440000"/>
          </a:xfrm>
          <a:prstGeom prst="rect">
            <a:avLst/>
          </a:prstGeom>
        </p:spPr>
      </p:pic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2D09125C-5E86-4013-AAE2-5B29F97D4DEB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GB"/>
          </a:p>
        </p:txBody>
      </p:sp>
      <p:pic>
        <p:nvPicPr>
          <p:cNvPr id="10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00" y="6055200"/>
            <a:ext cx="1742400" cy="5788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2D09125C-5E86-4013-AAE2-5B29F97D4DEB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CD14C6C5-6257-4050-9C6F-211CF4C9C747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Slide title</a:t>
            </a:r>
            <a:br>
              <a:rPr lang="en-US" dirty="0" smtClean="0"/>
            </a:br>
            <a:r>
              <a:rPr lang="en-US" dirty="0" smtClean="0"/>
              <a:t>Slide title can be extended to two lines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93600" y="5328000"/>
            <a:ext cx="950407" cy="1530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00" y="468000"/>
            <a:ext cx="692308" cy="1440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1260000" y="2928144"/>
            <a:ext cx="6624000" cy="1041311"/>
          </a:xfrm>
        </p:spPr>
        <p:txBody>
          <a:bodyPr anchor="ctr" anchorCtr="0">
            <a:spAutoFit/>
          </a:bodyPr>
          <a:lstStyle>
            <a:lvl1pPr algn="ctr">
              <a:lnSpc>
                <a:spcPts val="3700"/>
              </a:lnSpc>
              <a:defRPr sz="3700" b="0" i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Section Header title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2D09125C-5E86-4013-AAE2-5B29F97D4DEB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GB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tx2"/>
                </a:solidFill>
                <a:latin typeface="Arial"/>
              </a:defRPr>
            </a:lvl1pPr>
          </a:lstStyle>
          <a:p>
            <a:fld id="{CD14C6C5-6257-4050-9C6F-211CF4C9C747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TILE AND CONTENT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00326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9872" y="6356350"/>
            <a:ext cx="549424" cy="365125"/>
          </a:xfrm>
        </p:spPr>
        <p:txBody>
          <a:bodyPr/>
          <a:lstStyle>
            <a:lvl1pPr>
              <a:defRPr sz="1400" b="1"/>
            </a:lvl1pPr>
          </a:lstStyle>
          <a:p>
            <a:fld id="{F0EBD1E6-F449-4B88-B3E6-CED6B10EEE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26488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7934D-93A1-4D3A-AF35-9C03901826D7}" type="datetimeFigureOut">
              <a:rPr lang="en-US"/>
              <a:pPr>
                <a:defRPr/>
              </a:pPr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73063-F20A-4257-8412-51AC211343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26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600" y="5328184"/>
            <a:ext cx="950407" cy="1529631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 bwMode="auto">
          <a:xfrm>
            <a:off x="504000" y="1306800"/>
            <a:ext cx="8154000" cy="0"/>
          </a:xfrm>
          <a:prstGeom prst="rect">
            <a:avLst/>
          </a:prstGeom>
          <a:noFill/>
          <a:ln w="6350" cap="flat" cmpd="sng" algn="ctr">
            <a:solidFill>
              <a:srgbClr val="72727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elvetica 65 Medium" pitchFamily="34" charset="0"/>
            </a:endParaRPr>
          </a:p>
        </p:txBody>
      </p:sp>
      <p:pic>
        <p:nvPicPr>
          <p:cNvPr id="24" name="Image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400" y="288000"/>
            <a:ext cx="458653" cy="954000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68000" y="1602000"/>
            <a:ext cx="8218800" cy="4525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Slide title</a:t>
            </a:r>
            <a:br>
              <a:rPr lang="en-US" dirty="0" smtClean="0"/>
            </a:br>
            <a:r>
              <a:rPr lang="en-US" dirty="0" smtClean="0"/>
              <a:t>Slide title can be extended to two lines</a:t>
            </a:r>
            <a:endParaRPr lang="en-US" dirty="0"/>
          </a:p>
        </p:txBody>
      </p:sp>
      <p:sp>
        <p:nvSpPr>
          <p:cNvPr id="26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2D09125C-5E86-4013-AAE2-5B29F97D4DEB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/>
          </a:p>
        </p:txBody>
      </p:sp>
      <p:sp>
        <p:nvSpPr>
          <p:cNvPr id="4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CD14C6C5-6257-4050-9C6F-211CF4C9C747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000" indent="-342000" algn="l" rtl="0" eaLnBrk="1" latinLnBrk="0" hangingPunct="1">
        <a:spcBef>
          <a:spcPts val="768"/>
        </a:spcBef>
        <a:buClr>
          <a:schemeClr val="tx1"/>
        </a:buClr>
        <a:buFont typeface="Arial" pitchFamily="34" charset="0"/>
        <a:buChar char="•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rtl="0" eaLnBrk="1" latinLnBrk="0" hangingPunct="1">
        <a:spcBef>
          <a:spcPts val="672"/>
        </a:spcBef>
        <a:buClr>
          <a:schemeClr val="tx1"/>
        </a:buClr>
        <a:buFont typeface="Arial" pitchFamily="34" charset="0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rtl="0" eaLnBrk="1" latinLnBrk="0" hangingPunct="1">
        <a:spcBef>
          <a:spcPts val="576"/>
        </a:spcBef>
        <a:buClr>
          <a:schemeClr val="tx1"/>
        </a:buClr>
        <a:buFont typeface="Arial" pitchFamily="34" charset="0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–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92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»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2564904"/>
            <a:ext cx="7344816" cy="1246495"/>
          </a:xfrm>
        </p:spPr>
        <p:txBody>
          <a:bodyPr/>
          <a:lstStyle/>
          <a:p>
            <a:r>
              <a:rPr lang="en-GB" sz="2800" dirty="0" smtClean="0">
                <a:latin typeface="Helvetica LT Std" panose="020B0504020202020204" pitchFamily="34" charset="0"/>
              </a:rPr>
              <a:t>Government at a glance</a:t>
            </a:r>
            <a:r>
              <a:rPr lang="en-GB" sz="2800" dirty="0">
                <a:latin typeface="Helvetica LT Std" panose="020B0504020202020204" pitchFamily="34" charset="0"/>
              </a:rPr>
              <a:t/>
            </a:r>
            <a:br>
              <a:rPr lang="en-GB" sz="2800" dirty="0">
                <a:latin typeface="Helvetica LT Std" panose="020B0504020202020204" pitchFamily="34" charset="0"/>
              </a:rPr>
            </a:br>
            <a:endParaRPr lang="en-GB" sz="2800" dirty="0">
              <a:latin typeface="Helvetica LT Std" panose="020B05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5616" y="3501008"/>
            <a:ext cx="6300000" cy="348813"/>
          </a:xfrm>
        </p:spPr>
        <p:txBody>
          <a:bodyPr/>
          <a:lstStyle/>
          <a:p>
            <a:r>
              <a:rPr lang="en-GB" dirty="0" smtClean="0">
                <a:latin typeface="Helvetica LT Std" panose="020B0504020202020204" pitchFamily="34" charset="0"/>
              </a:rPr>
              <a:t>    OECD Public Governance and Territorial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4895528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</a:rPr>
              <a:t>Edwin Lau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Head of division </a:t>
            </a:r>
            <a:endParaRPr lang="fr-FR" dirty="0">
              <a:solidFill>
                <a:schemeClr val="bg1"/>
              </a:solidFill>
            </a:endParaRPr>
          </a:p>
          <a:p>
            <a:r>
              <a:rPr lang="fr-FR" dirty="0" smtClean="0">
                <a:solidFill>
                  <a:schemeClr val="bg1"/>
                </a:solidFill>
              </a:rPr>
              <a:t>OECD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68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solidFill>
                  <a:schemeClr val="tx2"/>
                </a:solidFill>
              </a:rPr>
              <a:t>MTEF in Place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1463497"/>
            <a:ext cx="83529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GB" sz="2400" b="1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Many Asia report having as MTEF in place, but lower than OECD (Asia 73%, OECD 88%)</a:t>
            </a:r>
          </a:p>
          <a:p>
            <a:pPr algn="just"/>
            <a:endParaRPr lang="en-GB" sz="800" b="1" dirty="0" smtClean="0">
              <a:solidFill>
                <a:schemeClr val="bg2">
                  <a:lumMod val="10000"/>
                </a:schemeClr>
              </a:solidFill>
              <a:latin typeface="+mj-lt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GB" sz="2400" b="1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MTEF Not in place: Bhutan</a:t>
            </a:r>
            <a:r>
              <a:rPr lang="en-GB" sz="2400" b="1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, Cambodia, Lao PDR, </a:t>
            </a:r>
            <a:r>
              <a:rPr lang="en-GB" sz="2400" b="1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Timor-Leste (Cambodia, Lao under developing stage)</a:t>
            </a:r>
            <a:endParaRPr lang="en-GB" sz="2400" b="1" dirty="0">
              <a:solidFill>
                <a:schemeClr val="bg2">
                  <a:lumMod val="10000"/>
                </a:schemeClr>
              </a:solidFill>
              <a:latin typeface="+mj-lt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n-GB" sz="2400" b="1" dirty="0">
              <a:solidFill>
                <a:schemeClr val="tx1">
                  <a:lumMod val="75000"/>
                </a:schemeClr>
              </a:solidFill>
              <a:latin typeface="+mj-lt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4844982"/>
              </p:ext>
            </p:extLst>
          </p:nvPr>
        </p:nvGraphicFramePr>
        <p:xfrm>
          <a:off x="827584" y="3525600"/>
          <a:ext cx="7632848" cy="2927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8090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le 2"/>
          <p:cNvSpPr>
            <a:spLocks noGrp="1"/>
          </p:cNvSpPr>
          <p:nvPr>
            <p:ph type="title"/>
          </p:nvPr>
        </p:nvSpPr>
        <p:spPr>
          <a:xfrm>
            <a:off x="1079500" y="238125"/>
            <a:ext cx="8317036" cy="1022350"/>
          </a:xfrm>
        </p:spPr>
        <p:txBody>
          <a:bodyPr/>
          <a:lstStyle/>
          <a:p>
            <a:pPr eaLnBrk="1" hangingPunct="1"/>
            <a:r>
              <a:rPr lang="en-GB" b="1" dirty="0">
                <a:solidFill>
                  <a:schemeClr val="tx2"/>
                </a:solidFill>
              </a:rPr>
              <a:t>Top-Down Budgeting Techniques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2071688"/>
            <a:ext cx="8929688" cy="507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BC5"/>
              </a:buClr>
              <a:buSzPct val="60000"/>
              <a:buFont typeface="Helvetica 65 Medium" pitchFamily="34" charset="0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33000"/>
              <a:buFont typeface="Arial" charset="0"/>
              <a:buChar char="•"/>
              <a:tabLst/>
              <a:defRPr/>
            </a:pPr>
            <a:r>
              <a:rPr kumimoji="0" lang="en-GB" altLang="en-US" sz="2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Based on medium-term expenditure framework</a:t>
            </a:r>
            <a:endParaRPr kumimoji="0" lang="en-US" altLang="en-US" sz="28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33000"/>
              <a:buFont typeface="Arial" charset="0"/>
              <a:buChar char="•"/>
              <a:tabLst/>
              <a:defRPr/>
            </a:pPr>
            <a:endParaRPr kumimoji="0" lang="en-US" altLang="en-US" sz="28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33000"/>
              <a:buFont typeface="Arial" charset="0"/>
              <a:buChar char="•"/>
              <a:tabLst/>
              <a:defRPr/>
            </a:pPr>
            <a:r>
              <a:rPr kumimoji="0" lang="en-US" altLang="en-US" sz="2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Lump sum allocations per ministry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33000"/>
              <a:buFont typeface="Courier New" pitchFamily="49" charset="0"/>
              <a:buChar char="o"/>
              <a:tabLst/>
              <a:defRPr/>
            </a:pPr>
            <a:r>
              <a:rPr kumimoji="0" lang="en-US" altLang="en-US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Some ring-fencing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33000"/>
              <a:buFont typeface="Arial" charset="0"/>
              <a:buChar char="•"/>
              <a:tabLst/>
              <a:defRPr/>
            </a:pPr>
            <a:endParaRPr kumimoji="0" lang="en-US" altLang="en-US" sz="2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33000"/>
              <a:buFont typeface="Arial" charset="0"/>
              <a:buChar char="•"/>
              <a:tabLst/>
              <a:defRPr/>
            </a:pPr>
            <a:r>
              <a:rPr kumimoji="0" lang="en-US" altLang="en-US" sz="2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Benefits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33000"/>
              <a:buFont typeface="Courier New" pitchFamily="49" charset="0"/>
              <a:buChar char="o"/>
              <a:tabLst/>
              <a:defRPr/>
            </a:pPr>
            <a:r>
              <a:rPr kumimoji="0" lang="en-US" altLang="en-US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Budget reflects political prioritization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33000"/>
              <a:buFont typeface="Courier New" pitchFamily="49" charset="0"/>
              <a:buChar char="o"/>
              <a:tabLst/>
              <a:defRPr/>
            </a:pPr>
            <a:r>
              <a:rPr kumimoji="0" lang="en-GB" altLang="en-US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Reduces game-playing</a:t>
            </a:r>
            <a:endParaRPr kumimoji="0" lang="en-US" alt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</a:endParaRP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33000"/>
              <a:buFont typeface="Courier New" pitchFamily="49" charset="0"/>
              <a:buChar char="o"/>
              <a:tabLst/>
              <a:defRPr/>
            </a:pPr>
            <a:r>
              <a:rPr kumimoji="0" lang="en-US" altLang="en-US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Internal reallocations; less “auto” increases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33000"/>
              <a:buFont typeface="Courier New" pitchFamily="49" charset="0"/>
              <a:buChar char="o"/>
              <a:tabLst/>
              <a:defRPr/>
            </a:pPr>
            <a:r>
              <a:rPr kumimoji="0" lang="en-US" altLang="en-US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Information asymmetry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33000"/>
              <a:buFont typeface="Courier New" pitchFamily="49" charset="0"/>
              <a:buChar char="o"/>
              <a:tabLst/>
              <a:defRPr/>
            </a:pPr>
            <a:r>
              <a:rPr kumimoji="0" lang="en-US" altLang="en-US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“Ownership” of actions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 </a:t>
            </a:r>
            <a:endParaRPr kumimoji="0" lang="en-GB" altLang="en-US" sz="20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58BC5"/>
              </a:buClr>
              <a:buSzPct val="60000"/>
              <a:buFont typeface="Helvetica 65 Medium" pitchFamily="34" charset="0"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  <a:ea typeface="+mn-ea"/>
                <a:cs typeface="+mn-cs"/>
              </a:rPr>
              <a:t> </a:t>
            </a:r>
            <a:endParaRPr kumimoji="0" lang="en-US" altLang="en-US" sz="18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58BC5"/>
              </a:buClr>
              <a:buSzPct val="60000"/>
              <a:buFont typeface="Helvetica 65 Medium" pitchFamily="34" charset="0"/>
              <a:buChar char="n"/>
              <a:tabLst/>
              <a:defRPr/>
            </a:pPr>
            <a:endParaRPr kumimoji="0" lang="en-US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863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0000" y="237600"/>
            <a:ext cx="7956496" cy="1022400"/>
          </a:xfrm>
        </p:spPr>
        <p:txBody>
          <a:bodyPr>
            <a:noAutofit/>
          </a:bodyPr>
          <a:lstStyle/>
          <a:p>
            <a:r>
              <a:rPr lang="en-GB" b="1" dirty="0">
                <a:solidFill>
                  <a:schemeClr val="tx2"/>
                </a:solidFill>
              </a:rPr>
              <a:t>Top-down Techniques:</a:t>
            </a:r>
            <a:br>
              <a:rPr lang="en-GB" b="1" dirty="0">
                <a:solidFill>
                  <a:schemeClr val="tx2"/>
                </a:solidFill>
              </a:rPr>
            </a:br>
            <a:r>
              <a:rPr lang="en-GB" b="1" dirty="0">
                <a:solidFill>
                  <a:schemeClr val="tx2"/>
                </a:solidFill>
              </a:rPr>
              <a:t> Ceilings on the line ministries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1517883"/>
            <a:ext cx="7445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GB" sz="2400" b="1" dirty="0" smtClean="0">
                <a:solidFill>
                  <a:schemeClr val="bg2">
                    <a:lumMod val="10000"/>
                  </a:schemeClr>
                </a:solidFill>
              </a:rPr>
              <a:t>Overall expenditure of line ministry is more used and program (sector) is less used in Asia</a:t>
            </a:r>
            <a:endParaRPr lang="en-GB" sz="2400" b="1" dirty="0">
              <a:solidFill>
                <a:schemeClr val="bg2">
                  <a:lumMod val="10000"/>
                </a:schemeClr>
              </a:solidFill>
              <a:latin typeface="+mj-lt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6297827"/>
              </p:ext>
            </p:extLst>
          </p:nvPr>
        </p:nvGraphicFramePr>
        <p:xfrm>
          <a:off x="843191" y="2564904"/>
          <a:ext cx="7517676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725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b="1" dirty="0">
                <a:solidFill>
                  <a:schemeClr val="tx2"/>
                </a:solidFill>
              </a:rPr>
              <a:t>Top-down Techniques :</a:t>
            </a:r>
            <a:br>
              <a:rPr lang="en-GB" b="1" dirty="0">
                <a:solidFill>
                  <a:schemeClr val="tx2"/>
                </a:solidFill>
              </a:rPr>
            </a:br>
            <a:r>
              <a:rPr lang="en-GB" b="1" dirty="0">
                <a:solidFill>
                  <a:schemeClr val="tx2"/>
                </a:solidFill>
              </a:rPr>
              <a:t> Resolution of disputes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1628800"/>
            <a:ext cx="7445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GB" sz="2400" b="1" dirty="0" smtClean="0">
                <a:solidFill>
                  <a:schemeClr val="bg2">
                    <a:lumMod val="10000"/>
                  </a:schemeClr>
                </a:solidFill>
              </a:rPr>
              <a:t>Allocation </a:t>
            </a:r>
            <a:r>
              <a:rPr lang="en-GB" sz="2400" b="1" dirty="0">
                <a:solidFill>
                  <a:schemeClr val="bg2">
                    <a:lumMod val="10000"/>
                  </a:schemeClr>
                </a:solidFill>
              </a:rPr>
              <a:t>disputes are resolved by the cabinet </a:t>
            </a:r>
            <a:r>
              <a:rPr lang="en-GB" sz="2400" b="1" dirty="0" smtClean="0">
                <a:solidFill>
                  <a:schemeClr val="bg2">
                    <a:lumMod val="10000"/>
                  </a:schemeClr>
                </a:solidFill>
              </a:rPr>
              <a:t>only 27% in Asia compared with 39% in OECD</a:t>
            </a:r>
            <a:endParaRPr lang="en-GB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1680570"/>
              </p:ext>
            </p:extLst>
          </p:nvPr>
        </p:nvGraphicFramePr>
        <p:xfrm>
          <a:off x="564185" y="2780928"/>
          <a:ext cx="8256287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6337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le 2"/>
          <p:cNvSpPr>
            <a:spLocks noGrp="1"/>
          </p:cNvSpPr>
          <p:nvPr>
            <p:ph type="title"/>
          </p:nvPr>
        </p:nvSpPr>
        <p:spPr>
          <a:xfrm>
            <a:off x="1079500" y="238125"/>
            <a:ext cx="8064500" cy="1022350"/>
          </a:xfrm>
        </p:spPr>
        <p:txBody>
          <a:bodyPr/>
          <a:lstStyle/>
          <a:p>
            <a:pPr eaLnBrk="1" hangingPunct="1"/>
            <a:r>
              <a:rPr lang="en-GB" b="1" dirty="0">
                <a:solidFill>
                  <a:srgbClr val="0070C0"/>
                </a:solidFill>
              </a:rPr>
              <a:t>Greater Managerial Flexibility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63" y="1571625"/>
            <a:ext cx="8207375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BC5"/>
              </a:buClr>
              <a:buSzPct val="60000"/>
              <a:buFont typeface="Helvetica 65 Medium" pitchFamily="34" charset="0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30000"/>
              <a:buFont typeface="Arial" charset="0"/>
              <a:buChar char="•"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  <a:ea typeface="+mn-ea"/>
                <a:cs typeface="+mn-cs"/>
              </a:rPr>
              <a:t>“Deregulation” in the Public Sector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30000"/>
              <a:buFont typeface="Courier New" pitchFamily="49" charset="0"/>
              <a:buChar char="o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Merging line-items in budgets </a:t>
            </a:r>
          </a:p>
          <a:p>
            <a:pPr marL="742950" marR="0" lvl="1" indent="-28575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30000"/>
              <a:buFont typeface="Courier New" pitchFamily="49" charset="0"/>
              <a:buChar char="o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Reforming central management controls</a:t>
            </a:r>
          </a:p>
          <a:p>
            <a:pPr marL="742950" marR="0" lvl="1" indent="-28575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30000"/>
              <a:buFont typeface="Courier New" pitchFamily="49" charset="0"/>
              <a:buChar char="o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Ministries and agencies’ </a:t>
            </a:r>
            <a:r>
              <a:rPr kumimoji="0" lang="en-US" alt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organisational</a:t>
            </a:r>
            <a:r>
              <a:rPr kumimoji="0" lang="en-US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 model </a:t>
            </a:r>
          </a:p>
          <a:p>
            <a:pPr marL="342900" marR="0" lvl="0" indent="-342900" algn="l" defTabSz="914400" rtl="0" eaLnBrk="0" fontAlgn="base" latinLnBrk="0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30000"/>
              <a:buFont typeface="Arial" charset="0"/>
              <a:buChar char="•"/>
              <a:tabLst/>
              <a:defRPr/>
            </a:pPr>
            <a:endParaRPr kumimoji="0" lang="en-GB" altLang="en-US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30000"/>
              <a:buFont typeface="Arial" charset="0"/>
              <a:buChar char="•"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  <a:ea typeface="+mn-ea"/>
                <a:cs typeface="+mn-cs"/>
              </a:rPr>
              <a:t>Heads of ministry/agency in best position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30000"/>
              <a:buFont typeface="Helvetica 65 Medium" pitchFamily="34" charset="0"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  <a:ea typeface="+mn-ea"/>
                <a:cs typeface="+mn-cs"/>
              </a:rPr>
              <a:t>    to manage resources effectively &amp; efficiently</a:t>
            </a:r>
          </a:p>
          <a:p>
            <a:pPr marL="342900" marR="0" lvl="0" indent="-342900" algn="l" defTabSz="914400" rtl="0" eaLnBrk="0" fontAlgn="base" latinLnBrk="0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30000"/>
              <a:buFont typeface="Arial" charset="0"/>
              <a:buChar char="•"/>
              <a:tabLst/>
              <a:defRPr/>
            </a:pPr>
            <a:endParaRPr kumimoji="0" lang="en-US" altLang="en-US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30000"/>
              <a:buFont typeface="Arial" charset="0"/>
              <a:buChar char="•"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  <a:ea typeface="+mn-ea"/>
                <a:cs typeface="+mn-cs"/>
              </a:rPr>
              <a:t>Strong pre-conditions required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30000"/>
              <a:buFont typeface="Courier New" pitchFamily="49" charset="0"/>
              <a:buChar char="o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Robust system of internal controls and audit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2461AA"/>
              </a:solidFill>
              <a:effectLst/>
              <a:uLnTx/>
              <a:uFillTx/>
              <a:latin typeface="Helvetica 65 Medium"/>
            </a:endParaRPr>
          </a:p>
        </p:txBody>
      </p:sp>
    </p:spTree>
    <p:extLst>
      <p:ext uri="{BB962C8B-B14F-4D97-AF65-F5344CB8AC3E}">
        <p14:creationId xmlns:p14="http://schemas.microsoft.com/office/powerpoint/2010/main" val="234164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le 2"/>
          <p:cNvSpPr>
            <a:spLocks noGrp="1"/>
          </p:cNvSpPr>
          <p:nvPr>
            <p:ph type="title"/>
          </p:nvPr>
        </p:nvSpPr>
        <p:spPr>
          <a:xfrm>
            <a:off x="1079500" y="238125"/>
            <a:ext cx="8064500" cy="1022350"/>
          </a:xfrm>
        </p:spPr>
        <p:txBody>
          <a:bodyPr/>
          <a:lstStyle/>
          <a:p>
            <a:r>
              <a:rPr lang="en-GB" b="1" dirty="0">
                <a:solidFill>
                  <a:schemeClr val="tx2"/>
                </a:solidFill>
              </a:rPr>
              <a:t> </a:t>
            </a:r>
            <a:r>
              <a:rPr lang="en-GB" b="1" dirty="0" smtClean="0">
                <a:solidFill>
                  <a:schemeClr val="tx2"/>
                </a:solidFill>
              </a:rPr>
              <a:t> </a:t>
            </a:r>
            <a:r>
              <a:rPr lang="en-GB" b="1" dirty="0">
                <a:solidFill>
                  <a:srgbClr val="0070C0"/>
                </a:solidFill>
              </a:rPr>
              <a:t>Greater Managerial Flexibility:</a:t>
            </a:r>
            <a:br>
              <a:rPr lang="en-GB" b="1" dirty="0">
                <a:solidFill>
                  <a:srgbClr val="0070C0"/>
                </a:solidFill>
              </a:rPr>
            </a:br>
            <a:r>
              <a:rPr lang="en-GB" b="1" dirty="0">
                <a:solidFill>
                  <a:srgbClr val="0070C0"/>
                </a:solidFill>
              </a:rPr>
              <a:t>  Carry-over, Reallocation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1445875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GB" sz="2400" b="1" dirty="0">
                <a:solidFill>
                  <a:schemeClr val="bg2">
                    <a:lumMod val="10000"/>
                  </a:schemeClr>
                </a:solidFill>
              </a:rPr>
              <a:t>The central input controls are more strict </a:t>
            </a:r>
            <a:r>
              <a:rPr lang="en-GB" sz="2400" b="1" dirty="0" smtClean="0">
                <a:solidFill>
                  <a:schemeClr val="bg2">
                    <a:lumMod val="10000"/>
                  </a:schemeClr>
                </a:solidFill>
              </a:rPr>
              <a:t>in </a:t>
            </a:r>
            <a:r>
              <a:rPr lang="en-GB" sz="2400" b="1" dirty="0">
                <a:solidFill>
                  <a:schemeClr val="bg2">
                    <a:lumMod val="10000"/>
                  </a:schemeClr>
                </a:solidFill>
              </a:rPr>
              <a:t>Asia  </a:t>
            </a:r>
            <a:r>
              <a:rPr lang="en-GB" sz="2400" b="1" dirty="0" smtClean="0">
                <a:solidFill>
                  <a:schemeClr val="bg2">
                    <a:lumMod val="10000"/>
                  </a:schemeClr>
                </a:solidFill>
              </a:rPr>
              <a:t>in terms of several </a:t>
            </a:r>
            <a:r>
              <a:rPr lang="en-GB" sz="2400" b="1" dirty="0">
                <a:solidFill>
                  <a:schemeClr val="bg2">
                    <a:lumMod val="10000"/>
                  </a:schemeClr>
                </a:solidFill>
              </a:rPr>
              <a:t>aspects of budget </a:t>
            </a:r>
            <a:r>
              <a:rPr lang="en-GB" sz="2400" b="1" dirty="0" smtClean="0">
                <a:solidFill>
                  <a:schemeClr val="bg2">
                    <a:lumMod val="10000"/>
                  </a:schemeClr>
                </a:solidFill>
              </a:rPr>
              <a:t>execution</a:t>
            </a:r>
            <a:endParaRPr lang="en-GB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1555843"/>
              </p:ext>
            </p:extLst>
          </p:nvPr>
        </p:nvGraphicFramePr>
        <p:xfrm>
          <a:off x="395537" y="2564904"/>
          <a:ext cx="4248471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7882118"/>
              </p:ext>
            </p:extLst>
          </p:nvPr>
        </p:nvGraphicFramePr>
        <p:xfrm>
          <a:off x="4932040" y="2492896"/>
          <a:ext cx="400121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1291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le 2"/>
          <p:cNvSpPr>
            <a:spLocks noGrp="1"/>
          </p:cNvSpPr>
          <p:nvPr>
            <p:ph type="title"/>
          </p:nvPr>
        </p:nvSpPr>
        <p:spPr>
          <a:xfrm>
            <a:off x="1079500" y="238125"/>
            <a:ext cx="8064500" cy="1022350"/>
          </a:xfrm>
        </p:spPr>
        <p:txBody>
          <a:bodyPr/>
          <a:lstStyle/>
          <a:p>
            <a:pPr eaLnBrk="1" hangingPunct="1"/>
            <a:r>
              <a:rPr lang="en-GB" b="1" dirty="0">
                <a:solidFill>
                  <a:srgbClr val="0070C0"/>
                </a:solidFill>
              </a:rPr>
              <a:t>Performance and Results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7188" y="1500188"/>
            <a:ext cx="8501062" cy="535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BC5"/>
              </a:buClr>
              <a:buSzPct val="60000"/>
              <a:buFont typeface="Helvetica 65 Medium" pitchFamily="34" charset="0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381000" marR="0" lvl="0" indent="-3810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50000"/>
              <a:buFont typeface="Arial" charset="0"/>
              <a:buChar char="•"/>
              <a:tabLst/>
              <a:defRPr/>
            </a:pPr>
            <a:r>
              <a:rPr kumimoji="0" lang="en-US" altLang="en-US" sz="2400" b="1" i="1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  <a:ea typeface="+mn-ea"/>
                <a:cs typeface="+mn-cs"/>
              </a:rPr>
              <a:t>Quid Pro Quo</a:t>
            </a:r>
            <a:r>
              <a:rPr kumimoji="0" lang="en-US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  <a:ea typeface="+mn-ea"/>
                <a:cs typeface="+mn-cs"/>
              </a:rPr>
              <a:t> for Increased Managerial Flexibility</a:t>
            </a:r>
          </a:p>
          <a:p>
            <a:pPr marL="800100" marR="0" lvl="1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50000"/>
              <a:buFont typeface="Courier New" pitchFamily="49" charset="0"/>
              <a:buChar char="o"/>
              <a:tabLst/>
              <a:defRPr/>
            </a:pPr>
            <a:r>
              <a:rPr kumimoji="0" lang="en-GB" altLang="en-US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New form of accountability, but generally lagging</a:t>
            </a:r>
          </a:p>
          <a:p>
            <a:pPr marL="800100" marR="0" lvl="1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50000"/>
              <a:buFont typeface="Arial" charset="0"/>
              <a:buChar char="•"/>
              <a:tabLst/>
              <a:defRPr/>
            </a:pPr>
            <a:endParaRPr kumimoji="0" lang="en-US" altLang="en-US" sz="2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</a:endParaRPr>
          </a:p>
          <a:p>
            <a:pPr marL="381000" marR="0" lvl="0" indent="-3810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50000"/>
              <a:buFont typeface="Arial" charset="0"/>
              <a:buChar char="•"/>
              <a:tabLst/>
              <a:defRPr/>
            </a:pPr>
            <a:r>
              <a:rPr kumimoji="0" lang="en-US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  <a:ea typeface="+mn-ea"/>
                <a:cs typeface="+mn-cs"/>
              </a:rPr>
              <a:t>Technical Issues</a:t>
            </a:r>
          </a:p>
          <a:p>
            <a:pPr marL="800100" marR="0" lvl="1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50000"/>
              <a:buFont typeface="Courier New" pitchFamily="49" charset="0"/>
              <a:buChar char="o"/>
              <a:tabLst/>
              <a:defRPr/>
            </a:pPr>
            <a:r>
              <a:rPr kumimoji="0" lang="en-US" altLang="en-US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Outcomes versus outputs</a:t>
            </a:r>
          </a:p>
          <a:p>
            <a:pPr marL="800100" marR="0" lvl="1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50000"/>
              <a:buFont typeface="Courier New" pitchFamily="49" charset="0"/>
              <a:buChar char="o"/>
              <a:tabLst/>
              <a:defRPr/>
            </a:pPr>
            <a:r>
              <a:rPr kumimoji="0" lang="en-US" altLang="en-US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Definition and measurement</a:t>
            </a:r>
          </a:p>
          <a:p>
            <a:pPr marL="800100" marR="0" lvl="1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50000"/>
              <a:buFont typeface="Arial" charset="0"/>
              <a:buChar char="•"/>
              <a:tabLst/>
              <a:defRPr/>
            </a:pPr>
            <a:endParaRPr kumimoji="0" lang="en-US" altLang="en-US" sz="2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</a:endParaRPr>
          </a:p>
          <a:p>
            <a:pPr marL="381000" marR="0" lvl="0" indent="-3810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50000"/>
              <a:buFont typeface="Arial" charset="0"/>
              <a:buChar char="•"/>
              <a:tabLst/>
              <a:defRPr/>
            </a:pPr>
            <a:r>
              <a:rPr kumimoji="0" lang="en-GB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  <a:ea typeface="+mn-ea"/>
                <a:cs typeface="+mn-cs"/>
              </a:rPr>
              <a:t>Lack of interest by managers</a:t>
            </a:r>
          </a:p>
          <a:p>
            <a:pPr marL="800100" marR="0" lvl="1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50000"/>
              <a:buFont typeface="Courier New" pitchFamily="49" charset="0"/>
              <a:buChar char="o"/>
              <a:tabLst/>
              <a:defRPr/>
            </a:pPr>
            <a:r>
              <a:rPr kumimoji="0" lang="en-US" altLang="en-US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Simply another layer of central controls </a:t>
            </a:r>
          </a:p>
          <a:p>
            <a:pPr marL="800100" marR="0" lvl="1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50000"/>
              <a:buFont typeface="Arial" charset="0"/>
              <a:buChar char="•"/>
              <a:tabLst/>
              <a:defRPr/>
            </a:pPr>
            <a:endParaRPr kumimoji="0" lang="en-US" altLang="en-US" sz="2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</a:endParaRPr>
          </a:p>
          <a:p>
            <a:pPr marL="381000" marR="0" lvl="0" indent="-3810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50000"/>
              <a:buFont typeface="Arial" charset="0"/>
              <a:buChar char="•"/>
              <a:tabLst/>
              <a:defRPr/>
            </a:pPr>
            <a:r>
              <a:rPr kumimoji="0" lang="en-GB" altLang="en-US" sz="2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  <a:ea typeface="+mn-ea"/>
                <a:cs typeface="+mn-cs"/>
              </a:rPr>
              <a:t>Lack of interest by elected officials</a:t>
            </a:r>
            <a:endParaRPr kumimoji="0" lang="en-US" altLang="en-US" sz="24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  <a:ea typeface="+mn-ea"/>
              <a:cs typeface="+mn-cs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50000"/>
              <a:buFont typeface="Courier New" pitchFamily="49" charset="0"/>
              <a:buChar char="o"/>
              <a:tabLst/>
              <a:defRPr/>
            </a:pPr>
            <a:r>
              <a:rPr kumimoji="0" lang="en-US" altLang="en-US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Cash appropriations dominate politics</a:t>
            </a:r>
          </a:p>
          <a:p>
            <a:pPr marL="800100" marR="0" lvl="1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2461AA"/>
              </a:buClr>
              <a:buSzPct val="150000"/>
              <a:buFont typeface="Courier New" pitchFamily="49" charset="0"/>
              <a:buChar char="o"/>
              <a:tabLst/>
              <a:defRPr/>
            </a:pPr>
            <a:r>
              <a:rPr kumimoji="0" lang="en-US" altLang="en-US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Information overload</a:t>
            </a:r>
          </a:p>
        </p:txBody>
      </p:sp>
    </p:spTree>
    <p:extLst>
      <p:ext uri="{BB962C8B-B14F-4D97-AF65-F5344CB8AC3E}">
        <p14:creationId xmlns:p14="http://schemas.microsoft.com/office/powerpoint/2010/main" val="103715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le 2"/>
          <p:cNvSpPr>
            <a:spLocks noGrp="1"/>
          </p:cNvSpPr>
          <p:nvPr>
            <p:ph type="title"/>
          </p:nvPr>
        </p:nvSpPr>
        <p:spPr>
          <a:xfrm>
            <a:off x="1079500" y="238125"/>
            <a:ext cx="8064500" cy="1022350"/>
          </a:xfrm>
        </p:spPr>
        <p:txBody>
          <a:bodyPr/>
          <a:lstStyle/>
          <a:p>
            <a:r>
              <a:rPr lang="en-GB" b="1" dirty="0">
                <a:solidFill>
                  <a:srgbClr val="0070C0"/>
                </a:solidFill>
              </a:rPr>
              <a:t>Performance and Results</a:t>
            </a: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1948634"/>
              </p:ext>
            </p:extLst>
          </p:nvPr>
        </p:nvGraphicFramePr>
        <p:xfrm>
          <a:off x="251520" y="1412776"/>
          <a:ext cx="4320480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6130589"/>
              </p:ext>
            </p:extLst>
          </p:nvPr>
        </p:nvGraphicFramePr>
        <p:xfrm>
          <a:off x="4788024" y="1412776"/>
          <a:ext cx="4104456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4122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23" y="2748714"/>
            <a:ext cx="1598870" cy="23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86" y="2739310"/>
            <a:ext cx="1694550" cy="23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5663" y="5517232"/>
            <a:ext cx="5677670" cy="576064"/>
          </a:xfrm>
        </p:spPr>
        <p:txBody>
          <a:bodyPr>
            <a:normAutofit/>
          </a:bodyPr>
          <a:lstStyle/>
          <a:p>
            <a:pPr lvl="1" algn="ctr"/>
            <a:r>
              <a:rPr lang="fr-FR" sz="2400" b="1" dirty="0" smtClean="0">
                <a:solidFill>
                  <a:srgbClr val="04629A"/>
                </a:solidFill>
                <a:latin typeface="Calibri" panose="020F0502020204030204" pitchFamily="34" charset="0"/>
              </a:rPr>
              <a:t>Public </a:t>
            </a:r>
            <a:r>
              <a:rPr lang="fr-FR" sz="2400" b="1" dirty="0" err="1">
                <a:solidFill>
                  <a:srgbClr val="04629A"/>
                </a:solidFill>
                <a:latin typeface="Calibri" panose="020F0502020204030204" pitchFamily="34" charset="0"/>
              </a:rPr>
              <a:t>database</a:t>
            </a:r>
            <a:r>
              <a:rPr lang="fr-FR" sz="2400" b="1" dirty="0">
                <a:solidFill>
                  <a:srgbClr val="04629A"/>
                </a:solidFill>
                <a:latin typeface="Calibri" panose="020F0502020204030204" pitchFamily="34" charset="0"/>
              </a:rPr>
              <a:t> </a:t>
            </a:r>
            <a:r>
              <a:rPr lang="fr-FR" sz="2400" b="1" dirty="0" err="1">
                <a:solidFill>
                  <a:srgbClr val="04629A"/>
                </a:solidFill>
                <a:latin typeface="Calibri" panose="020F0502020204030204" pitchFamily="34" charset="0"/>
              </a:rPr>
              <a:t>fully</a:t>
            </a:r>
            <a:r>
              <a:rPr lang="fr-FR" sz="2400" b="1" dirty="0">
                <a:solidFill>
                  <a:srgbClr val="04629A"/>
                </a:solidFill>
                <a:latin typeface="Calibri" panose="020F0502020204030204" pitchFamily="34" charset="0"/>
              </a:rPr>
              <a:t> </a:t>
            </a:r>
            <a:r>
              <a:rPr lang="fr-FR" sz="2400" b="1" dirty="0" err="1" smtClean="0">
                <a:solidFill>
                  <a:srgbClr val="04629A"/>
                </a:solidFill>
                <a:latin typeface="Calibri" panose="020F0502020204030204" pitchFamily="34" charset="0"/>
              </a:rPr>
              <a:t>available</a:t>
            </a:r>
            <a:r>
              <a:rPr lang="fr-FR" sz="2400" b="1" dirty="0" smtClean="0">
                <a:solidFill>
                  <a:srgbClr val="04629A"/>
                </a:solidFill>
                <a:latin typeface="Calibri" panose="020F0502020204030204" pitchFamily="34" charset="0"/>
              </a:rPr>
              <a:t> online</a:t>
            </a:r>
            <a:endParaRPr lang="en-GB" sz="3200" dirty="0">
              <a:latin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0070C0"/>
                </a:solidFill>
              </a:rPr>
              <a:t>The </a:t>
            </a:r>
            <a:r>
              <a:rPr lang="fr-FR" b="1" dirty="0" err="1">
                <a:solidFill>
                  <a:srgbClr val="0070C0"/>
                </a:solidFill>
              </a:rPr>
              <a:t>Government</a:t>
            </a:r>
            <a:r>
              <a:rPr lang="fr-FR" b="1" dirty="0">
                <a:solidFill>
                  <a:srgbClr val="0070C0"/>
                </a:solidFill>
              </a:rPr>
              <a:t> at a </a:t>
            </a:r>
            <a:r>
              <a:rPr lang="fr-FR" b="1" dirty="0" err="1">
                <a:solidFill>
                  <a:srgbClr val="0070C0"/>
                </a:solidFill>
              </a:rPr>
              <a:t>Glance</a:t>
            </a:r>
            <a:r>
              <a:rPr lang="fr-FR" b="1" dirty="0">
                <a:solidFill>
                  <a:srgbClr val="0070C0"/>
                </a:solidFill>
              </a:rPr>
              <a:t> </a:t>
            </a:r>
            <a:r>
              <a:rPr lang="fr-FR" b="1" dirty="0" err="1">
                <a:solidFill>
                  <a:srgbClr val="0070C0"/>
                </a:solidFill>
              </a:rPr>
              <a:t>series</a:t>
            </a:r>
            <a:endParaRPr lang="en-GB" b="1" dirty="0">
              <a:solidFill>
                <a:srgbClr val="0070C0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027" y="2784757"/>
            <a:ext cx="1885013" cy="23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755865"/>
            <a:ext cx="1884025" cy="23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937" y="2726025"/>
            <a:ext cx="1755000" cy="2340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44424" y="1884943"/>
            <a:ext cx="3024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latin typeface="Calibri" panose="020F0502020204030204" pitchFamily="34" charset="0"/>
              </a:rPr>
              <a:t>Regular </a:t>
            </a:r>
            <a:r>
              <a:rPr lang="fr-FR" sz="1600" b="1" dirty="0" err="1" smtClean="0">
                <a:latin typeface="Calibri" panose="020F0502020204030204" pitchFamily="34" charset="0"/>
              </a:rPr>
              <a:t>editions</a:t>
            </a:r>
            <a:endParaRPr lang="en-GB" sz="1600" b="1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73113" y="1931110"/>
            <a:ext cx="1574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err="1" smtClean="0">
                <a:latin typeface="Calibri" panose="020F0502020204030204" pitchFamily="34" charset="0"/>
              </a:rPr>
              <a:t>Regional</a:t>
            </a:r>
            <a:r>
              <a:rPr lang="fr-FR" sz="1600" b="1" dirty="0" smtClean="0">
                <a:latin typeface="Calibri" panose="020F0502020204030204" pitchFamily="34" charset="0"/>
              </a:rPr>
              <a:t> </a:t>
            </a:r>
            <a:r>
              <a:rPr lang="fr-FR" sz="1600" b="1" dirty="0" err="1" smtClean="0">
                <a:latin typeface="Calibri" panose="020F0502020204030204" pitchFamily="34" charset="0"/>
              </a:rPr>
              <a:t>edition</a:t>
            </a:r>
            <a:r>
              <a:rPr lang="fr-FR" sz="1600" b="1" dirty="0" smtClean="0">
                <a:latin typeface="Calibri" panose="020F0502020204030204" pitchFamily="34" charset="0"/>
              </a:rPr>
              <a:t> (LAC, SE ASIA)</a:t>
            </a:r>
            <a:endParaRPr lang="en-GB" sz="1600" b="1" dirty="0">
              <a:latin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61778" y="1777221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latin typeface="Calibri" panose="020F0502020204030204" pitchFamily="34" charset="0"/>
              </a:rPr>
              <a:t>Country </a:t>
            </a:r>
            <a:r>
              <a:rPr lang="fr-FR" sz="1600" b="1" dirty="0" err="1" smtClean="0">
                <a:latin typeface="Calibri" panose="020F0502020204030204" pitchFamily="34" charset="0"/>
              </a:rPr>
              <a:t>focused</a:t>
            </a:r>
            <a:r>
              <a:rPr lang="fr-FR" sz="1600" b="1" dirty="0" smtClean="0">
                <a:latin typeface="Calibri" panose="020F0502020204030204" pitchFamily="34" charset="0"/>
              </a:rPr>
              <a:t> </a:t>
            </a:r>
            <a:r>
              <a:rPr lang="fr-FR" sz="1600" b="1" dirty="0" err="1" smtClean="0">
                <a:latin typeface="Calibri" panose="020F0502020204030204" pitchFamily="34" charset="0"/>
              </a:rPr>
              <a:t>edition</a:t>
            </a:r>
            <a:r>
              <a:rPr lang="fr-FR" sz="1600" b="1" dirty="0" smtClean="0">
                <a:latin typeface="Calibri" panose="020F0502020204030204" pitchFamily="34" charset="0"/>
              </a:rPr>
              <a:t> (</a:t>
            </a:r>
            <a:r>
              <a:rPr lang="fr-FR" sz="1600" b="1" dirty="0" err="1" smtClean="0">
                <a:latin typeface="Calibri" panose="020F0502020204030204" pitchFamily="34" charset="0"/>
              </a:rPr>
              <a:t>Korea</a:t>
            </a:r>
            <a:r>
              <a:rPr lang="fr-FR" sz="1600" b="1" dirty="0" smtClean="0">
                <a:latin typeface="Calibri" panose="020F0502020204030204" pitchFamily="34" charset="0"/>
              </a:rPr>
              <a:t>, </a:t>
            </a:r>
            <a:r>
              <a:rPr lang="fr-FR" sz="1600" b="1" dirty="0" err="1" smtClean="0">
                <a:latin typeface="Calibri" panose="020F0502020204030204" pitchFamily="34" charset="0"/>
              </a:rPr>
              <a:t>Hungary</a:t>
            </a:r>
            <a:r>
              <a:rPr lang="fr-FR" sz="1600" b="1" dirty="0" smtClean="0">
                <a:latin typeface="Calibri" panose="020F0502020204030204" pitchFamily="34" charset="0"/>
              </a:rPr>
              <a:t>)</a:t>
            </a:r>
            <a:endParaRPr lang="en-GB" sz="1600" b="1" dirty="0">
              <a:latin typeface="Calibri" panose="020F0502020204030204" pitchFamily="34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572" y="2726025"/>
            <a:ext cx="1743495" cy="23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6237312"/>
            <a:ext cx="9144000" cy="338554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b="1" i="1" dirty="0" smtClean="0">
                <a:solidFill>
                  <a:schemeClr val="tx2"/>
                </a:solidFill>
              </a:rPr>
              <a:t>http</a:t>
            </a:r>
            <a:r>
              <a:rPr lang="en-GB" sz="1600" b="1" i="1" dirty="0">
                <a:solidFill>
                  <a:schemeClr val="tx2"/>
                </a:solidFill>
              </a:rPr>
              <a:t>://</a:t>
            </a:r>
            <a:r>
              <a:rPr lang="en-GB" sz="1600" b="1" i="1" dirty="0">
                <a:solidFill>
                  <a:schemeClr val="tx2"/>
                </a:solidFill>
                <a:latin typeface="Calibri" panose="020F0502020204030204" pitchFamily="34" charset="0"/>
              </a:rPr>
              <a:t>www.oecd.org/gov/govataglance.htm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969" y="2755865"/>
            <a:ext cx="1915030" cy="23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624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79512" y="1484784"/>
            <a:ext cx="8280920" cy="5040560"/>
          </a:xfrm>
        </p:spPr>
        <p:txBody>
          <a:bodyPr>
            <a:normAutofit fontScale="92500" lnSpcReduction="10000"/>
          </a:bodyPr>
          <a:lstStyle/>
          <a:p>
            <a:pPr algn="just">
              <a:buClr>
                <a:schemeClr val="tx2"/>
              </a:buClr>
            </a:pPr>
            <a:r>
              <a:rPr lang="en-GB" sz="2400" b="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Biennial publication: 2009, 2011, 2013 and 2015</a:t>
            </a:r>
          </a:p>
          <a:p>
            <a:pPr algn="just">
              <a:buClr>
                <a:schemeClr val="tx2"/>
              </a:buClr>
            </a:pPr>
            <a:r>
              <a:rPr lang="en-GB" sz="240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50+ indicators </a:t>
            </a:r>
            <a:r>
              <a:rPr lang="en-GB" sz="2400" b="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covering the entire “production chain” of government activity (</a:t>
            </a:r>
            <a:r>
              <a:rPr lang="en-GB" sz="2400" b="1" i="1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dashboard approach</a:t>
            </a:r>
            <a:r>
              <a:rPr lang="en-GB" sz="2400" b="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)</a:t>
            </a:r>
          </a:p>
          <a:p>
            <a:pPr algn="just">
              <a:buClr>
                <a:schemeClr val="tx2"/>
              </a:buClr>
            </a:pPr>
            <a:r>
              <a:rPr lang="en-GB" sz="240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Output </a:t>
            </a:r>
            <a:r>
              <a:rPr lang="en-GB" sz="2400" b="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and</a:t>
            </a:r>
            <a:r>
              <a:rPr lang="en-GB" sz="240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 outcome </a:t>
            </a:r>
            <a:r>
              <a:rPr lang="en-GB" sz="2400" b="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data; </a:t>
            </a:r>
            <a:r>
              <a:rPr lang="en-GB" sz="240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efficiency </a:t>
            </a:r>
            <a:r>
              <a:rPr lang="en-GB" sz="2400" b="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and</a:t>
            </a:r>
            <a:r>
              <a:rPr lang="en-GB" sz="240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 effectiveness </a:t>
            </a:r>
            <a:r>
              <a:rPr lang="en-GB" sz="2400" b="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indicators</a:t>
            </a:r>
          </a:p>
          <a:p>
            <a:pPr algn="just">
              <a:buClr>
                <a:schemeClr val="tx2"/>
              </a:buClr>
            </a:pPr>
            <a:r>
              <a:rPr lang="en-GB" sz="2400" b="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Includes all </a:t>
            </a:r>
            <a:r>
              <a:rPr lang="en-GB" sz="240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34 member countries </a:t>
            </a:r>
          </a:p>
          <a:p>
            <a:pPr algn="just">
              <a:buClr>
                <a:schemeClr val="tx2"/>
              </a:buClr>
            </a:pPr>
            <a:r>
              <a:rPr lang="en-GB" sz="2400" b="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&amp; partners &amp; observers</a:t>
            </a:r>
          </a:p>
          <a:p>
            <a:pPr algn="just">
              <a:buClr>
                <a:schemeClr val="tx2"/>
              </a:buClr>
            </a:pPr>
            <a:r>
              <a:rPr lang="en-GB" sz="240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What is new in 2015:</a:t>
            </a:r>
          </a:p>
          <a:p>
            <a:pPr lvl="1" algn="just"/>
            <a:r>
              <a:rPr lang="en-GB" sz="200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Centres of Government</a:t>
            </a:r>
          </a:p>
          <a:p>
            <a:pPr lvl="1" algn="just"/>
            <a:r>
              <a:rPr lang="en-GB" sz="200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Serving citizens</a:t>
            </a:r>
          </a:p>
          <a:p>
            <a:pPr lvl="1" algn="just"/>
            <a:r>
              <a:rPr lang="fr-FR" sz="200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Public </a:t>
            </a:r>
            <a:r>
              <a:rPr lang="fr-FR" sz="2000" dirty="0" err="1" smtClean="0">
                <a:solidFill>
                  <a:srgbClr val="04629A"/>
                </a:solidFill>
                <a:latin typeface="Helvetica LT Std" panose="020B0504020202020204" pitchFamily="34" charset="0"/>
              </a:rPr>
              <a:t>database</a:t>
            </a:r>
            <a:r>
              <a:rPr lang="fr-FR" sz="200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 </a:t>
            </a:r>
            <a:r>
              <a:rPr lang="fr-FR" sz="2000" dirty="0" err="1" smtClean="0">
                <a:solidFill>
                  <a:srgbClr val="04629A"/>
                </a:solidFill>
                <a:latin typeface="Helvetica LT Std" panose="020B0504020202020204" pitchFamily="34" charset="0"/>
              </a:rPr>
              <a:t>fully</a:t>
            </a:r>
            <a:r>
              <a:rPr lang="fr-FR" sz="200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 </a:t>
            </a:r>
            <a:r>
              <a:rPr lang="fr-FR" sz="2000" dirty="0" err="1" smtClean="0">
                <a:solidFill>
                  <a:srgbClr val="04629A"/>
                </a:solidFill>
                <a:latin typeface="Helvetica LT Std" panose="020B0504020202020204" pitchFamily="34" charset="0"/>
              </a:rPr>
              <a:t>available</a:t>
            </a:r>
            <a:r>
              <a:rPr lang="fr-FR" sz="200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 </a:t>
            </a:r>
            <a:endParaRPr lang="en-GB" sz="2000" dirty="0" smtClean="0">
              <a:solidFill>
                <a:srgbClr val="04629A"/>
              </a:solidFill>
              <a:latin typeface="Helvetica LT Std" panose="020B0504020202020204" pitchFamily="34" charset="0"/>
            </a:endParaRPr>
          </a:p>
          <a:p>
            <a:pPr marL="457200" lvl="1" indent="0" algn="just">
              <a:buNone/>
            </a:pPr>
            <a:r>
              <a:rPr lang="en-GB" sz="200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 </a:t>
            </a:r>
          </a:p>
          <a:p>
            <a:pPr marL="457200" lvl="1" indent="0" algn="just">
              <a:buNone/>
            </a:pPr>
            <a:r>
              <a:rPr lang="en-GB" sz="2400" b="1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www.oecd.org/gov/govataglance.htm 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What is GaaG?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449" y="3253701"/>
            <a:ext cx="2304256" cy="3092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801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70C0"/>
                </a:solidFill>
              </a:rPr>
              <a:t>Objectives of </a:t>
            </a:r>
            <a:r>
              <a:rPr lang="fr-FR" b="1" dirty="0" err="1">
                <a:solidFill>
                  <a:srgbClr val="0070C0"/>
                </a:solidFill>
              </a:rPr>
              <a:t>G</a:t>
            </a:r>
            <a:r>
              <a:rPr lang="fr-FR" b="1" dirty="0" err="1" smtClean="0">
                <a:solidFill>
                  <a:srgbClr val="0070C0"/>
                </a:solidFill>
              </a:rPr>
              <a:t>overnment</a:t>
            </a:r>
            <a:r>
              <a:rPr lang="fr-FR" b="1" dirty="0" smtClean="0">
                <a:solidFill>
                  <a:srgbClr val="0070C0"/>
                </a:solidFill>
              </a:rPr>
              <a:t> at a </a:t>
            </a:r>
            <a:r>
              <a:rPr lang="fr-FR" b="1" dirty="0" err="1" smtClean="0">
                <a:solidFill>
                  <a:srgbClr val="0070C0"/>
                </a:solidFill>
              </a:rPr>
              <a:t>Glance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83568" y="1628800"/>
            <a:ext cx="5904656" cy="936104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  <a:defRPr/>
            </a:pPr>
            <a:r>
              <a:rPr lang="en-GB" sz="2800" dirty="0" smtClean="0">
                <a:solidFill>
                  <a:schemeClr val="bg2">
                    <a:lumMod val="10000"/>
                  </a:schemeClr>
                </a:solidFill>
              </a:rPr>
              <a:t>Regarding </a:t>
            </a:r>
            <a:r>
              <a:rPr lang="en-GB" sz="2800" b="1" dirty="0" smtClean="0">
                <a:solidFill>
                  <a:schemeClr val="bg2">
                    <a:lumMod val="10000"/>
                  </a:schemeClr>
                </a:solidFill>
              </a:rPr>
              <a:t>policy development</a:t>
            </a:r>
            <a:r>
              <a:rPr lang="en-GB" sz="2800" dirty="0" smtClean="0">
                <a:solidFill>
                  <a:schemeClr val="bg2">
                    <a:lumMod val="10000"/>
                  </a:schemeClr>
                </a:solidFill>
              </a:rPr>
              <a:t>:</a:t>
            </a:r>
            <a:endParaRPr lang="en-US" sz="28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598626486"/>
              </p:ext>
            </p:extLst>
          </p:nvPr>
        </p:nvGraphicFramePr>
        <p:xfrm>
          <a:off x="971600" y="2276872"/>
          <a:ext cx="6984776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771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412776"/>
            <a:ext cx="8218800" cy="648072"/>
          </a:xfrm>
        </p:spPr>
        <p:txBody>
          <a:bodyPr/>
          <a:lstStyle/>
          <a:p>
            <a:pPr marL="0" indent="0">
              <a:buNone/>
            </a:pPr>
            <a:r>
              <a:rPr lang="fr-FR" b="1" dirty="0" smtClean="0">
                <a:solidFill>
                  <a:schemeClr val="bg2">
                    <a:lumMod val="10000"/>
                  </a:schemeClr>
                </a:solidFill>
              </a:rPr>
              <a:t>For </a:t>
            </a:r>
            <a:r>
              <a:rPr lang="fr-FR" b="1" dirty="0" err="1" smtClean="0">
                <a:solidFill>
                  <a:schemeClr val="bg2">
                    <a:lumMod val="10000"/>
                  </a:schemeClr>
                </a:solidFill>
              </a:rPr>
              <a:t>practitioners</a:t>
            </a:r>
            <a:r>
              <a:rPr lang="fr-FR" b="1" dirty="0" smtClean="0">
                <a:solidFill>
                  <a:schemeClr val="bg2">
                    <a:lumMod val="10000"/>
                  </a:schemeClr>
                </a:solidFill>
              </a:rPr>
              <a:t>:</a:t>
            </a:r>
            <a:endParaRPr lang="en-GB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0070C0"/>
                </a:solidFill>
              </a:rPr>
              <a:t>Objectives of </a:t>
            </a:r>
            <a:r>
              <a:rPr lang="fr-FR" b="1" dirty="0" err="1" smtClean="0">
                <a:solidFill>
                  <a:srgbClr val="0070C0"/>
                </a:solidFill>
              </a:rPr>
              <a:t>Government</a:t>
            </a:r>
            <a:r>
              <a:rPr lang="fr-FR" b="1" dirty="0" smtClean="0">
                <a:solidFill>
                  <a:srgbClr val="0070C0"/>
                </a:solidFill>
              </a:rPr>
              <a:t> </a:t>
            </a:r>
            <a:r>
              <a:rPr lang="fr-FR" b="1" dirty="0">
                <a:solidFill>
                  <a:srgbClr val="0070C0"/>
                </a:solidFill>
              </a:rPr>
              <a:t>at a </a:t>
            </a:r>
            <a:r>
              <a:rPr lang="fr-FR" b="1" dirty="0" err="1">
                <a:solidFill>
                  <a:srgbClr val="0070C0"/>
                </a:solidFill>
              </a:rPr>
              <a:t>Glance</a:t>
            </a:r>
            <a:endParaRPr lang="en-GB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901013423"/>
              </p:ext>
            </p:extLst>
          </p:nvPr>
        </p:nvGraphicFramePr>
        <p:xfrm>
          <a:off x="179512" y="2060848"/>
          <a:ext cx="8640960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20072" y="3789040"/>
            <a:ext cx="17281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err="1" smtClean="0">
                <a:solidFill>
                  <a:srgbClr val="92D050"/>
                </a:solidFill>
              </a:rPr>
              <a:t>Learn</a:t>
            </a:r>
            <a:r>
              <a:rPr lang="fr-FR" sz="1600" dirty="0" smtClean="0"/>
              <a:t> </a:t>
            </a:r>
            <a:r>
              <a:rPr lang="fr-FR" sz="1600" dirty="0" err="1" smtClean="0">
                <a:solidFill>
                  <a:srgbClr val="0070C0"/>
                </a:solidFill>
              </a:rPr>
              <a:t>from</a:t>
            </a:r>
            <a:r>
              <a:rPr lang="fr-FR" sz="1600" dirty="0" smtClean="0">
                <a:solidFill>
                  <a:srgbClr val="0070C0"/>
                </a:solidFill>
              </a:rPr>
              <a:t> the </a:t>
            </a:r>
            <a:r>
              <a:rPr lang="fr-FR" sz="1600" dirty="0" err="1" smtClean="0">
                <a:solidFill>
                  <a:srgbClr val="0070C0"/>
                </a:solidFill>
              </a:rPr>
              <a:t>experience</a:t>
            </a:r>
            <a:r>
              <a:rPr lang="fr-FR" sz="1600" dirty="0" smtClean="0">
                <a:solidFill>
                  <a:srgbClr val="0070C0"/>
                </a:solidFill>
              </a:rPr>
              <a:t> of </a:t>
            </a:r>
            <a:r>
              <a:rPr lang="fr-FR" sz="1600" dirty="0" err="1" smtClean="0">
                <a:solidFill>
                  <a:srgbClr val="0070C0"/>
                </a:solidFill>
              </a:rPr>
              <a:t>other</a:t>
            </a:r>
            <a:r>
              <a:rPr lang="fr-FR" sz="1600" dirty="0" smtClean="0">
                <a:solidFill>
                  <a:srgbClr val="0070C0"/>
                </a:solidFill>
              </a:rPr>
              <a:t> countries </a:t>
            </a:r>
            <a:r>
              <a:rPr lang="fr-FR" sz="1600" dirty="0" err="1" smtClean="0">
                <a:solidFill>
                  <a:srgbClr val="0070C0"/>
                </a:solidFill>
              </a:rPr>
              <a:t>facing</a:t>
            </a:r>
            <a:r>
              <a:rPr lang="fr-FR" sz="1600" dirty="0" smtClean="0">
                <a:solidFill>
                  <a:srgbClr val="0070C0"/>
                </a:solidFill>
              </a:rPr>
              <a:t> </a:t>
            </a:r>
            <a:r>
              <a:rPr lang="fr-FR" sz="1600" dirty="0" err="1" smtClean="0">
                <a:solidFill>
                  <a:srgbClr val="0070C0"/>
                </a:solidFill>
              </a:rPr>
              <a:t>similar</a:t>
            </a:r>
            <a:r>
              <a:rPr lang="fr-FR" sz="1600" dirty="0" smtClean="0">
                <a:solidFill>
                  <a:srgbClr val="0070C0"/>
                </a:solidFill>
              </a:rPr>
              <a:t> challenges</a:t>
            </a:r>
            <a:endParaRPr lang="en-GB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65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The GaaG framework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29" y="1556792"/>
            <a:ext cx="8413576" cy="4866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228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tx2"/>
                </a:solidFill>
              </a:rPr>
              <a:t>Topics </a:t>
            </a:r>
            <a:r>
              <a:rPr lang="fr-FR" b="1" dirty="0" err="1" smtClean="0">
                <a:solidFill>
                  <a:schemeClr val="tx2"/>
                </a:solidFill>
              </a:rPr>
              <a:t>covered</a:t>
            </a:r>
            <a:r>
              <a:rPr lang="fr-FR" b="1" dirty="0" smtClean="0">
                <a:solidFill>
                  <a:schemeClr val="tx2"/>
                </a:solidFill>
              </a:rPr>
              <a:t> (</a:t>
            </a:r>
            <a:r>
              <a:rPr lang="fr-FR" b="1" dirty="0" err="1" smtClean="0">
                <a:solidFill>
                  <a:schemeClr val="tx2"/>
                </a:solidFill>
              </a:rPr>
              <a:t>latest</a:t>
            </a:r>
            <a:r>
              <a:rPr lang="fr-FR" b="1" dirty="0" smtClean="0">
                <a:solidFill>
                  <a:schemeClr val="tx2"/>
                </a:solidFill>
              </a:rPr>
              <a:t> 2015 </a:t>
            </a:r>
            <a:r>
              <a:rPr lang="fr-FR" b="1" dirty="0" err="1" smtClean="0">
                <a:solidFill>
                  <a:schemeClr val="tx2"/>
                </a:solidFill>
              </a:rPr>
              <a:t>edition</a:t>
            </a:r>
            <a:r>
              <a:rPr lang="fr-FR" b="1" dirty="0" smtClean="0">
                <a:solidFill>
                  <a:schemeClr val="tx2"/>
                </a:solidFill>
              </a:rPr>
              <a:t>)</a:t>
            </a:r>
            <a:endParaRPr lang="en-GB" b="1" dirty="0">
              <a:solidFill>
                <a:schemeClr val="tx2"/>
              </a:solidFill>
            </a:endParaRPr>
          </a:p>
        </p:txBody>
      </p:sp>
      <p:grpSp>
        <p:nvGrpSpPr>
          <p:cNvPr id="4" name="Group 21"/>
          <p:cNvGrpSpPr/>
          <p:nvPr/>
        </p:nvGrpSpPr>
        <p:grpSpPr>
          <a:xfrm>
            <a:off x="685800" y="2060848"/>
            <a:ext cx="7848600" cy="4159325"/>
            <a:chOff x="685800" y="1949525"/>
            <a:chExt cx="7526000" cy="3810000"/>
          </a:xfrm>
        </p:grpSpPr>
        <p:sp>
          <p:nvSpPr>
            <p:cNvPr id="5" name="Rounded Rectangle 4"/>
            <p:cNvSpPr/>
            <p:nvPr/>
          </p:nvSpPr>
          <p:spPr bwMode="auto">
            <a:xfrm>
              <a:off x="685800" y="1949525"/>
              <a:ext cx="2438400" cy="3810000"/>
            </a:xfrm>
            <a:prstGeom prst="roundRect">
              <a:avLst/>
            </a:prstGeom>
            <a:solidFill>
              <a:srgbClr val="4F81BD"/>
            </a:solidFill>
            <a:ln w="9525" cap="flat" cmpd="sng" algn="ctr">
              <a:solidFill>
                <a:srgbClr val="006299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kern="0" dirty="0">
                  <a:solidFill>
                    <a:prstClr val="white"/>
                  </a:solidFill>
                  <a:latin typeface="Calibri" pitchFamily="34" charset="0"/>
                </a:rPr>
                <a:t>Core indicators</a:t>
              </a:r>
              <a:endParaRPr lang="en-US" kern="0" dirty="0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 bwMode="auto">
            <a:xfrm>
              <a:off x="773875" y="2863925"/>
              <a:ext cx="2267613" cy="49211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GB" sz="1500" kern="0" dirty="0">
                  <a:solidFill>
                    <a:prstClr val="white"/>
                  </a:solidFill>
                  <a:latin typeface="Calibri" pitchFamily="34" charset="0"/>
                </a:rPr>
                <a:t>Re-occurring data for time series analysis</a:t>
              </a:r>
            </a:p>
          </p:txBody>
        </p:sp>
        <p:sp>
          <p:nvSpPr>
            <p:cNvPr id="7" name="Rounded Rectangle 6"/>
            <p:cNvSpPr/>
            <p:nvPr/>
          </p:nvSpPr>
          <p:spPr bwMode="auto">
            <a:xfrm>
              <a:off x="782637" y="3568718"/>
              <a:ext cx="2267613" cy="172768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88900" indent="-88900">
                <a:buFont typeface="Arial" pitchFamily="34" charset="0"/>
                <a:buChar char="•"/>
                <a:defRPr/>
              </a:pPr>
              <a:r>
                <a:rPr lang="en-GB" sz="1500" kern="0" dirty="0">
                  <a:solidFill>
                    <a:prstClr val="white"/>
                  </a:solidFill>
                  <a:latin typeface="Calibri" pitchFamily="34" charset="0"/>
                </a:rPr>
                <a:t>Public finance &amp; economics</a:t>
              </a:r>
            </a:p>
            <a:p>
              <a:pPr marL="88900" indent="-88900">
                <a:buFont typeface="Arial" pitchFamily="34" charset="0"/>
                <a:buChar char="•"/>
                <a:defRPr/>
              </a:pPr>
              <a:r>
                <a:rPr lang="en-GB" sz="1500" kern="0" dirty="0">
                  <a:solidFill>
                    <a:prstClr val="white"/>
                  </a:solidFill>
                  <a:latin typeface="Calibri" pitchFamily="34" charset="0"/>
                </a:rPr>
                <a:t>Public employment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en-GB" sz="1500" kern="0" dirty="0">
                  <a:solidFill>
                    <a:prstClr val="white"/>
                  </a:solidFill>
                  <a:latin typeface="Calibri" pitchFamily="34" charset="0"/>
                </a:rPr>
                <a:t> Public sector integrity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en-GB" sz="1500" kern="0" dirty="0">
                  <a:solidFill>
                    <a:prstClr val="white"/>
                  </a:solidFill>
                  <a:latin typeface="Calibri" pitchFamily="34" charset="0"/>
                </a:rPr>
                <a:t>Public procurement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en-GB" sz="1500" kern="0" dirty="0">
                  <a:solidFill>
                    <a:prstClr val="white"/>
                  </a:solidFill>
                  <a:latin typeface="Calibri" pitchFamily="34" charset="0"/>
                </a:rPr>
                <a:t>Core government results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en-GB" sz="1500" b="1" kern="0" dirty="0">
                  <a:solidFill>
                    <a:schemeClr val="accent3"/>
                  </a:solidFill>
                  <a:latin typeface="Calibri" pitchFamily="34" charset="0"/>
                </a:rPr>
                <a:t> Serving citizens</a:t>
              </a:r>
            </a:p>
            <a:p>
              <a:pPr>
                <a:defRPr/>
              </a:pPr>
              <a:r>
                <a:rPr lang="en-GB" sz="1500" kern="0" dirty="0">
                  <a:solidFill>
                    <a:prstClr val="white"/>
                  </a:solidFill>
                  <a:latin typeface="Calibri" pitchFamily="34" charset="0"/>
                </a:rPr>
                <a:t> </a:t>
              </a:r>
              <a:endParaRPr lang="en-GB" sz="1500" kern="0" dirty="0">
                <a:solidFill>
                  <a:srgbClr val="727272"/>
                </a:solidFill>
                <a:latin typeface="Calibri" pitchFamily="34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 bwMode="auto">
            <a:xfrm>
              <a:off x="3229600" y="1949525"/>
              <a:ext cx="2438400" cy="3810000"/>
            </a:xfrm>
            <a:prstGeom prst="roundRect">
              <a:avLst/>
            </a:prstGeom>
            <a:solidFill>
              <a:srgbClr val="4F81BD"/>
            </a:solidFill>
            <a:ln w="9525" cap="flat" cmpd="sng" algn="ctr">
              <a:solidFill>
                <a:srgbClr val="006299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kern="0" dirty="0">
                  <a:solidFill>
                    <a:prstClr val="white"/>
                  </a:solidFill>
                  <a:latin typeface="Calibri" pitchFamily="34" charset="0"/>
                </a:rPr>
                <a:t>Periodic indicators</a:t>
              </a:r>
              <a:endParaRPr lang="en-US" kern="0" dirty="0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 bwMode="auto">
            <a:xfrm>
              <a:off x="3317469" y="2863925"/>
              <a:ext cx="2267612" cy="49211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GB" sz="1500" kern="0" dirty="0">
                <a:solidFill>
                  <a:srgbClr val="727272"/>
                </a:solidFill>
                <a:latin typeface="Calibri" pitchFamily="34" charset="0"/>
              </a:endParaRPr>
            </a:p>
            <a:p>
              <a:pPr algn="ctr">
                <a:defRPr/>
              </a:pPr>
              <a:r>
                <a:rPr lang="en-GB" sz="1500" kern="0" dirty="0">
                  <a:solidFill>
                    <a:prstClr val="white"/>
                  </a:solidFill>
                  <a:latin typeface="Calibri" pitchFamily="34" charset="0"/>
                </a:rPr>
                <a:t>Alternate in editions</a:t>
              </a:r>
              <a:endParaRPr lang="en-US" sz="1500" kern="0" dirty="0">
                <a:solidFill>
                  <a:prstClr val="white"/>
                </a:solidFill>
                <a:latin typeface="Calibri" pitchFamily="34" charset="0"/>
              </a:endParaRPr>
            </a:p>
            <a:p>
              <a:pPr algn="ctr">
                <a:defRPr/>
              </a:pPr>
              <a:endParaRPr lang="en-GB" sz="1500" kern="0" dirty="0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 bwMode="auto">
            <a:xfrm>
              <a:off x="3317469" y="3568718"/>
              <a:ext cx="2267612" cy="172768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n-GB" sz="1500" kern="0" dirty="0">
                <a:solidFill>
                  <a:prstClr val="white"/>
                </a:solidFill>
                <a:latin typeface="Calibri" pitchFamily="34" charset="0"/>
              </a:endParaRPr>
            </a:p>
            <a:p>
              <a:pPr marL="88900" indent="-88900">
                <a:buFont typeface="Arial" pitchFamily="34" charset="0"/>
                <a:buChar char="•"/>
                <a:defRPr/>
              </a:pPr>
              <a:r>
                <a:rPr lang="en-GB" sz="1500" kern="0" dirty="0">
                  <a:solidFill>
                    <a:prstClr val="white"/>
                  </a:solidFill>
                  <a:latin typeface="Calibri" pitchFamily="34" charset="0"/>
                </a:rPr>
                <a:t>Budget practices &amp; procedures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en-GB" sz="1500" kern="0" dirty="0">
                  <a:solidFill>
                    <a:schemeClr val="accent3"/>
                  </a:solidFill>
                  <a:latin typeface="Calibri" pitchFamily="34" charset="0"/>
                </a:rPr>
                <a:t> </a:t>
              </a:r>
              <a:r>
                <a:rPr lang="en-GB" sz="1500" b="1" kern="0" dirty="0">
                  <a:solidFill>
                    <a:schemeClr val="accent3"/>
                  </a:solidFill>
                  <a:latin typeface="Calibri" pitchFamily="34" charset="0"/>
                </a:rPr>
                <a:t>Regulatory governance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en-GB" sz="1500" kern="0" dirty="0">
                  <a:solidFill>
                    <a:schemeClr val="accent3"/>
                  </a:solidFill>
                  <a:latin typeface="Calibri" pitchFamily="34" charset="0"/>
                </a:rPr>
                <a:t> </a:t>
              </a:r>
              <a:r>
                <a:rPr lang="en-GB" sz="1500" b="1" kern="0" dirty="0">
                  <a:solidFill>
                    <a:schemeClr val="accent3"/>
                  </a:solidFill>
                  <a:latin typeface="Calibri" pitchFamily="34" charset="0"/>
                </a:rPr>
                <a:t>Public institutions </a:t>
              </a:r>
              <a:r>
                <a:rPr lang="en-GB" sz="1500" kern="0" dirty="0">
                  <a:solidFill>
                    <a:schemeClr val="accent3"/>
                  </a:solidFill>
                  <a:latin typeface="Calibri" pitchFamily="34" charset="0"/>
                </a:rPr>
                <a:t>(Centres of government)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en-GB" sz="1500" b="1" kern="0" dirty="0">
                  <a:solidFill>
                    <a:schemeClr val="accent3"/>
                  </a:solidFill>
                  <a:latin typeface="Calibri" pitchFamily="34" charset="0"/>
                </a:rPr>
                <a:t>Digital </a:t>
              </a:r>
              <a:r>
                <a:rPr lang="en-GB" sz="1500" b="1" kern="0" dirty="0" smtClean="0">
                  <a:solidFill>
                    <a:schemeClr val="accent3"/>
                  </a:solidFill>
                  <a:latin typeface="Calibri" pitchFamily="34" charset="0"/>
                </a:rPr>
                <a:t>government</a:t>
              </a:r>
            </a:p>
            <a:p>
              <a:pPr>
                <a:defRPr/>
              </a:pPr>
              <a:r>
                <a:rPr lang="fr-FR" sz="1500" kern="0" dirty="0" smtClean="0">
                  <a:solidFill>
                    <a:prstClr val="white"/>
                  </a:solidFill>
                  <a:latin typeface="Calibri" pitchFamily="34" charset="0"/>
                </a:rPr>
                <a:t>(Open Government Data)</a:t>
              </a:r>
              <a:endParaRPr lang="en-GB" sz="1500" kern="0" dirty="0">
                <a:solidFill>
                  <a:prstClr val="white"/>
                </a:solidFill>
                <a:latin typeface="Calibri" pitchFamily="34" charset="0"/>
              </a:endParaRPr>
            </a:p>
            <a:p>
              <a:pPr>
                <a:defRPr/>
              </a:pPr>
              <a:endParaRPr lang="en-US" sz="1500" kern="0" dirty="0">
                <a:solidFill>
                  <a:prstClr val="white"/>
                </a:solidFill>
                <a:latin typeface="Calibri" pitchFamily="34" charset="0"/>
              </a:endParaRPr>
            </a:p>
            <a:p>
              <a:pPr algn="ctr">
                <a:defRPr/>
              </a:pPr>
              <a:endParaRPr lang="en-GB" sz="1500" kern="0" dirty="0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 bwMode="auto">
            <a:xfrm>
              <a:off x="5773400" y="1949525"/>
              <a:ext cx="2438400" cy="3810000"/>
            </a:xfrm>
            <a:prstGeom prst="roundRect">
              <a:avLst/>
            </a:prstGeom>
            <a:solidFill>
              <a:srgbClr val="4F81BD"/>
            </a:solidFill>
            <a:ln w="9525" cap="flat" cmpd="sng" algn="ctr">
              <a:solidFill>
                <a:srgbClr val="006299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kern="0" dirty="0">
                  <a:solidFill>
                    <a:prstClr val="white"/>
                  </a:solidFill>
                  <a:latin typeface="Calibri" pitchFamily="34" charset="0"/>
                </a:rPr>
                <a:t>Special features</a:t>
              </a:r>
              <a:endParaRPr lang="en-US" kern="0" dirty="0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12" name="Rounded Rectangle 11"/>
            <p:cNvSpPr/>
            <p:nvPr/>
          </p:nvSpPr>
          <p:spPr bwMode="auto">
            <a:xfrm>
              <a:off x="5872757" y="2863925"/>
              <a:ext cx="2267612" cy="49211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GB" sz="1500" kern="0" dirty="0">
                  <a:solidFill>
                    <a:prstClr val="white"/>
                  </a:solidFill>
                  <a:latin typeface="Calibri" pitchFamily="34" charset="0"/>
                </a:rPr>
                <a:t>Timely/topical data and issue-areas</a:t>
              </a:r>
            </a:p>
          </p:txBody>
        </p:sp>
        <p:sp>
          <p:nvSpPr>
            <p:cNvPr id="13" name="Rounded Rectangle 12"/>
            <p:cNvSpPr/>
            <p:nvPr/>
          </p:nvSpPr>
          <p:spPr bwMode="auto">
            <a:xfrm>
              <a:off x="5872756" y="3568717"/>
              <a:ext cx="2267613" cy="172768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en-GB" sz="1500" b="1" kern="0" dirty="0">
                  <a:solidFill>
                    <a:schemeClr val="accent3"/>
                  </a:solidFill>
                  <a:latin typeface="Calibri" pitchFamily="34" charset="0"/>
                </a:rPr>
                <a:t>Health budgeting</a:t>
              </a: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en-GB" sz="1500" b="1" kern="0" dirty="0">
                  <a:solidFill>
                    <a:schemeClr val="accent3"/>
                  </a:solidFill>
                  <a:latin typeface="Calibri" pitchFamily="34" charset="0"/>
                </a:rPr>
                <a:t>Remuneration and employment reforms (HRM)</a:t>
              </a:r>
            </a:p>
            <a:p>
              <a:pPr>
                <a:defRPr/>
              </a:pPr>
              <a:endParaRPr lang="en-GB" sz="1500" kern="0" dirty="0">
                <a:solidFill>
                  <a:prstClr val="white"/>
                </a:solidFill>
                <a:latin typeface="Calibri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endParaRPr lang="en-GB" sz="1500" kern="0" dirty="0">
                <a:solidFill>
                  <a:prstClr val="white"/>
                </a:solidFill>
                <a:latin typeface="Calibri" pitchFamily="34" charset="0"/>
              </a:endParaRPr>
            </a:p>
          </p:txBody>
        </p:sp>
      </p:grpSp>
      <p:cxnSp>
        <p:nvCxnSpPr>
          <p:cNvPr id="14" name="Straight Connector 13"/>
          <p:cNvCxnSpPr/>
          <p:nvPr/>
        </p:nvCxnSpPr>
        <p:spPr bwMode="auto">
          <a:xfrm>
            <a:off x="1691680" y="1673703"/>
            <a:ext cx="5486400" cy="0"/>
          </a:xfrm>
          <a:prstGeom prst="line">
            <a:avLst/>
          </a:prstGeom>
          <a:solidFill>
            <a:srgbClr val="4F81BD"/>
          </a:solidFill>
          <a:ln w="19050" cap="flat" cmpd="sng" algn="ctr">
            <a:solidFill>
              <a:srgbClr val="00B0F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2754329" y="1427482"/>
            <a:ext cx="3465814" cy="492443"/>
          </a:xfrm>
          <a:prstGeom prst="rect">
            <a:avLst/>
          </a:prstGeom>
          <a:solidFill>
            <a:srgbClr val="9BBB59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600" i="1" kern="0" dirty="0">
                <a:solidFill>
                  <a:prstClr val="white"/>
                </a:solidFill>
                <a:latin typeface="Calibri" pitchFamily="34" charset="0"/>
              </a:rPr>
              <a:t>Policy areas covered</a:t>
            </a:r>
            <a:endParaRPr lang="en-US" sz="2600" i="1" kern="0" dirty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800" y="6381328"/>
            <a:ext cx="4217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In green: New chapters of GaaG 2015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26511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How is G@G </a:t>
            </a:r>
            <a:r>
              <a:rPr lang="en-GB" dirty="0" smtClean="0">
                <a:solidFill>
                  <a:srgbClr val="0070C0"/>
                </a:solidFill>
              </a:rPr>
              <a:t>different</a:t>
            </a:r>
            <a:r>
              <a:rPr lang="en-GB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000" y="1602000"/>
            <a:ext cx="8218800" cy="4923344"/>
          </a:xfrm>
        </p:spPr>
        <p:txBody>
          <a:bodyPr>
            <a:normAutofit fontScale="85000" lnSpcReduction="10000"/>
          </a:bodyPr>
          <a:lstStyle/>
          <a:p>
            <a:pPr>
              <a:buClr>
                <a:schemeClr val="tx2"/>
              </a:buClr>
            </a:pPr>
            <a:r>
              <a:rPr lang="en-GB" dirty="0">
                <a:solidFill>
                  <a:srgbClr val="04629A"/>
                </a:solidFill>
                <a:latin typeface="Helvetica LT Std" panose="020B0504020202020204" pitchFamily="34" charset="0"/>
              </a:rPr>
              <a:t>Unique access to governments</a:t>
            </a:r>
          </a:p>
          <a:p>
            <a:pPr lvl="1">
              <a:buClr>
                <a:schemeClr val="tx2"/>
              </a:buClr>
            </a:pPr>
            <a:r>
              <a:rPr lang="en-GB" dirty="0">
                <a:solidFill>
                  <a:srgbClr val="04629A"/>
                </a:solidFill>
                <a:latin typeface="Helvetica LT Std" panose="020B0504020202020204" pitchFamily="34" charset="0"/>
              </a:rPr>
              <a:t> </a:t>
            </a:r>
            <a:r>
              <a:rPr lang="en-GB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data is mainly </a:t>
            </a:r>
            <a:r>
              <a:rPr lang="en-GB" dirty="0">
                <a:solidFill>
                  <a:srgbClr val="04629A"/>
                </a:solidFill>
                <a:latin typeface="Helvetica LT Std" panose="020B0504020202020204" pitchFamily="34" charset="0"/>
              </a:rPr>
              <a:t>collected from government officials </a:t>
            </a:r>
          </a:p>
          <a:p>
            <a:pPr lvl="1">
              <a:buClr>
                <a:schemeClr val="tx2"/>
              </a:buClr>
            </a:pPr>
            <a:r>
              <a:rPr lang="en-GB" dirty="0">
                <a:solidFill>
                  <a:srgbClr val="04629A"/>
                </a:solidFill>
                <a:latin typeface="Helvetica LT Std" panose="020B0504020202020204" pitchFamily="34" charset="0"/>
              </a:rPr>
              <a:t> practitioner focus </a:t>
            </a:r>
          </a:p>
          <a:p>
            <a:pPr>
              <a:buClr>
                <a:schemeClr val="tx2"/>
              </a:buClr>
            </a:pPr>
            <a:r>
              <a:rPr lang="en-GB" dirty="0">
                <a:solidFill>
                  <a:srgbClr val="04629A"/>
                </a:solidFill>
                <a:latin typeface="Helvetica LT Std" panose="020B0504020202020204" pitchFamily="34" charset="0"/>
              </a:rPr>
              <a:t>Indicators selected in consensus with  member countries </a:t>
            </a:r>
          </a:p>
          <a:p>
            <a:pPr>
              <a:buClr>
                <a:schemeClr val="tx2"/>
              </a:buClr>
            </a:pPr>
            <a:r>
              <a:rPr lang="en-GB" dirty="0">
                <a:solidFill>
                  <a:srgbClr val="04629A"/>
                </a:solidFill>
                <a:latin typeface="Helvetica LT Std" panose="020B0504020202020204" pitchFamily="34" charset="0"/>
              </a:rPr>
              <a:t>Co-operation with working parties and expert groups </a:t>
            </a:r>
            <a:endParaRPr lang="en-GB" dirty="0" smtClean="0">
              <a:solidFill>
                <a:srgbClr val="04629A"/>
              </a:solidFill>
              <a:latin typeface="Helvetica LT Std" panose="020B0504020202020204" pitchFamily="34" charset="0"/>
            </a:endParaRPr>
          </a:p>
          <a:p>
            <a:pPr>
              <a:buClr>
                <a:schemeClr val="tx2"/>
              </a:buClr>
            </a:pPr>
            <a:r>
              <a:rPr lang="en-GB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Rigorous data cleaning process</a:t>
            </a:r>
            <a:endParaRPr lang="en-GB" dirty="0">
              <a:solidFill>
                <a:srgbClr val="04629A"/>
              </a:solidFill>
              <a:latin typeface="Helvetica LT Std" panose="020B0504020202020204" pitchFamily="34" charset="0"/>
            </a:endParaRPr>
          </a:p>
          <a:p>
            <a:pPr>
              <a:buClr>
                <a:schemeClr val="tx2"/>
              </a:buClr>
            </a:pPr>
            <a:r>
              <a:rPr lang="en-GB" dirty="0">
                <a:solidFill>
                  <a:srgbClr val="04629A"/>
                </a:solidFill>
                <a:latin typeface="Helvetica LT Std" panose="020B0504020202020204" pitchFamily="34" charset="0"/>
              </a:rPr>
              <a:t>Narrowly defined composite indicators </a:t>
            </a:r>
          </a:p>
          <a:p>
            <a:pPr>
              <a:buClr>
                <a:schemeClr val="tx2"/>
              </a:buClr>
            </a:pPr>
            <a:r>
              <a:rPr lang="en-GB" dirty="0">
                <a:solidFill>
                  <a:srgbClr val="04629A"/>
                </a:solidFill>
                <a:latin typeface="Helvetica LT Std" panose="020B0504020202020204" pitchFamily="34" charset="0"/>
              </a:rPr>
              <a:t>No single super indicator  </a:t>
            </a:r>
            <a:endParaRPr lang="en-GB" dirty="0" smtClean="0">
              <a:solidFill>
                <a:srgbClr val="04629A"/>
              </a:solidFill>
              <a:latin typeface="Helvetica LT Std" panose="020B0504020202020204" pitchFamily="34" charset="0"/>
            </a:endParaRPr>
          </a:p>
          <a:p>
            <a:pPr marL="0" indent="0">
              <a:buClr>
                <a:schemeClr val="tx2"/>
              </a:buClr>
              <a:buNone/>
            </a:pPr>
            <a:r>
              <a:rPr lang="en-US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   </a:t>
            </a:r>
            <a:endParaRPr lang="en-GB" dirty="0" smtClean="0">
              <a:solidFill>
                <a:srgbClr val="04629A"/>
              </a:solidFill>
              <a:latin typeface="Helvetica LT Std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6975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le 2"/>
          <p:cNvSpPr>
            <a:spLocks noGrp="1"/>
          </p:cNvSpPr>
          <p:nvPr>
            <p:ph type="title"/>
          </p:nvPr>
        </p:nvSpPr>
        <p:spPr>
          <a:xfrm>
            <a:off x="1079500" y="238125"/>
            <a:ext cx="8064500" cy="1022350"/>
          </a:xfrm>
        </p:spPr>
        <p:txBody>
          <a:bodyPr/>
          <a:lstStyle/>
          <a:p>
            <a:pPr eaLnBrk="1" hangingPunct="1"/>
            <a:r>
              <a:rPr lang="en-GB" b="1" dirty="0">
                <a:solidFill>
                  <a:srgbClr val="0070C0"/>
                </a:solidFill>
              </a:rPr>
              <a:t>Example of Budgeting Reform Trends in </a:t>
            </a:r>
            <a:r>
              <a:rPr lang="en-GB" b="1" dirty="0" smtClean="0">
                <a:solidFill>
                  <a:srgbClr val="0070C0"/>
                </a:solidFill>
              </a:rPr>
              <a:t>Asia</a:t>
            </a:r>
            <a:r>
              <a:rPr lang="en-GB" b="1" dirty="0">
                <a:solidFill>
                  <a:srgbClr val="0070C0"/>
                </a:solidFill>
              </a:rPr>
              <a:t> </a:t>
            </a:r>
            <a:r>
              <a:rPr lang="en-GB" b="1" dirty="0" smtClean="0">
                <a:solidFill>
                  <a:srgbClr val="0070C0"/>
                </a:solidFill>
              </a:rPr>
              <a:t>(2007, 2014-15 SBO surveys)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714375" y="1571625"/>
            <a:ext cx="7747000" cy="4809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BC5"/>
              </a:buClr>
              <a:buSzPct val="60000"/>
              <a:buFont typeface="Helvetica 65 Medium" pitchFamily="34" charset="0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58BC5"/>
              </a:buClr>
              <a:buSzPct val="60000"/>
              <a:buFont typeface="Helvetica 65 Medium" pitchFamily="34" charset="0"/>
              <a:buChar char="n"/>
              <a:tabLst/>
              <a:defRPr/>
            </a:pPr>
            <a:endParaRPr kumimoji="0" lang="en-GB" altLang="en-US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  <a:ea typeface="+mn-ea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58BC5"/>
              </a:buClr>
              <a:buSzPct val="120000"/>
              <a:buFont typeface="Arial" charset="0"/>
              <a:buChar char="•"/>
              <a:tabLst/>
              <a:defRPr/>
            </a:pPr>
            <a:r>
              <a:rPr lang="en-GB" altLang="en-US" sz="2700" dirty="0">
                <a:solidFill>
                  <a:srgbClr val="04629A"/>
                </a:solidFill>
                <a:latin typeface="Helvetica LT Std" panose="020B0504020202020204" pitchFamily="34" charset="0"/>
              </a:rPr>
              <a:t>Fiscal rules</a:t>
            </a:r>
            <a:endParaRPr lang="en-US" altLang="en-US" sz="2700" dirty="0">
              <a:solidFill>
                <a:srgbClr val="04629A"/>
              </a:solidFill>
              <a:latin typeface="Helvetica LT Std" panose="020B0504020202020204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58BC5"/>
              </a:buClr>
              <a:buSzPct val="120000"/>
              <a:buFont typeface="Arial" charset="0"/>
              <a:buChar char="•"/>
              <a:tabLst/>
              <a:defRPr/>
            </a:pPr>
            <a:r>
              <a:rPr lang="en-US" altLang="en-US" sz="2700" dirty="0">
                <a:solidFill>
                  <a:srgbClr val="04629A"/>
                </a:solidFill>
                <a:latin typeface="Helvetica LT Std" panose="020B0504020202020204" pitchFamily="34" charset="0"/>
              </a:rPr>
              <a:t>Calculating economic assumptions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58BC5"/>
              </a:buClr>
              <a:buSzPct val="120000"/>
              <a:buFont typeface="Arial" charset="0"/>
              <a:buChar char="•"/>
              <a:tabLst/>
              <a:defRPr/>
            </a:pPr>
            <a:r>
              <a:rPr lang="en-US" altLang="en-US" sz="2700" dirty="0">
                <a:solidFill>
                  <a:srgbClr val="04629A"/>
                </a:solidFill>
                <a:latin typeface="Helvetica LT Std" panose="020B0504020202020204" pitchFamily="34" charset="0"/>
              </a:rPr>
              <a:t>Medium-term expenditure frameworks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58BC5"/>
              </a:buClr>
              <a:buSzPct val="120000"/>
              <a:buFont typeface="Arial" charset="0"/>
              <a:buChar char="•"/>
              <a:tabLst/>
              <a:defRPr/>
            </a:pPr>
            <a:r>
              <a:rPr lang="en-US" altLang="en-US" sz="2700" dirty="0">
                <a:solidFill>
                  <a:srgbClr val="04629A"/>
                </a:solidFill>
                <a:latin typeface="Helvetica LT Std" panose="020B0504020202020204" pitchFamily="34" charset="0"/>
              </a:rPr>
              <a:t>Top-down budgeting techniques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58BC5"/>
              </a:buClr>
              <a:buSzPct val="120000"/>
              <a:buFont typeface="Arial" charset="0"/>
              <a:buChar char="•"/>
              <a:tabLst/>
              <a:defRPr/>
            </a:pPr>
            <a:r>
              <a:rPr lang="en-US" altLang="en-US" sz="2700" dirty="0">
                <a:solidFill>
                  <a:srgbClr val="04629A"/>
                </a:solidFill>
                <a:latin typeface="Helvetica LT Std" panose="020B0504020202020204" pitchFamily="34" charset="0"/>
              </a:rPr>
              <a:t>Greater managerial flexibility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58BC5"/>
              </a:buClr>
              <a:buSzPct val="120000"/>
              <a:buFont typeface="Arial" charset="0"/>
              <a:buChar char="•"/>
              <a:tabLst/>
              <a:defRPr/>
            </a:pPr>
            <a:r>
              <a:rPr lang="en-US" altLang="en-US" sz="2700" dirty="0">
                <a:solidFill>
                  <a:srgbClr val="04629A"/>
                </a:solidFill>
                <a:latin typeface="Helvetica LT Std" panose="020B0504020202020204" pitchFamily="34" charset="0"/>
              </a:rPr>
              <a:t>Performance and results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58BC5"/>
              </a:buClr>
              <a:buSzPct val="120000"/>
              <a:buFont typeface="Arial" charset="0"/>
              <a:buChar char="•"/>
              <a:tabLst/>
              <a:defRPr/>
            </a:pPr>
            <a:r>
              <a:rPr lang="en-GB" altLang="en-US" sz="2700" dirty="0">
                <a:solidFill>
                  <a:srgbClr val="04629A"/>
                </a:solidFill>
                <a:latin typeface="Helvetica LT Std" panose="020B0504020202020204" pitchFamily="34" charset="0"/>
              </a:rPr>
              <a:t>Accrual budgeting?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658BC5"/>
              </a:buClr>
              <a:buSzPct val="120000"/>
              <a:buFont typeface="Arial" charset="0"/>
              <a:buChar char="•"/>
              <a:tabLst/>
              <a:defRPr/>
            </a:pPr>
            <a:r>
              <a:rPr lang="en-GB" altLang="en-US" sz="2700" dirty="0">
                <a:solidFill>
                  <a:srgbClr val="04629A"/>
                </a:solidFill>
                <a:latin typeface="Helvetica LT Std" panose="020B0504020202020204" pitchFamily="34" charset="0"/>
              </a:rPr>
              <a:t>Role of the Legislature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658BC5"/>
              </a:buClr>
              <a:buSzPct val="120000"/>
              <a:buFont typeface="Helvetica 65 Medium" pitchFamily="34" charset="0"/>
              <a:buNone/>
              <a:tabLst/>
              <a:defRPr/>
            </a:pPr>
            <a:r>
              <a:rPr kumimoji="0" lang="en-GB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  <a:ea typeface="+mn-ea"/>
                <a:cs typeface="+mn-cs"/>
              </a:rPr>
              <a:t> </a:t>
            </a:r>
            <a:endParaRPr kumimoji="0" lang="en-US" altLang="en-US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75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115616" y="115888"/>
            <a:ext cx="805988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461AA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461AA"/>
                </a:solidFill>
                <a:latin typeface="Helvetica 65 Medium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461AA"/>
                </a:solidFill>
                <a:latin typeface="Helvetica 65 Medium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461AA"/>
                </a:solidFill>
                <a:latin typeface="Helvetica 65 Medium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461AA"/>
                </a:solidFill>
                <a:latin typeface="Helvetica 65 Medium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461AA"/>
                </a:solidFill>
                <a:latin typeface="Helvetica 65 Medium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461AA"/>
                </a:solidFill>
                <a:latin typeface="Helvetica 65 Medium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461AA"/>
                </a:solidFill>
                <a:latin typeface="Helvetica 65 Medium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2461AA"/>
                </a:solidFill>
                <a:latin typeface="Helvetica 65 Medium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b="1" dirty="0">
                <a:solidFill>
                  <a:schemeClr val="tx2"/>
                </a:solidFill>
              </a:rPr>
              <a:t>Medium-term expenditure frameworks </a:t>
            </a:r>
            <a:endParaRPr lang="en-US" altLang="en-US" b="1" dirty="0">
              <a:solidFill>
                <a:schemeClr val="tx2"/>
              </a:solidFill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85750" y="1571625"/>
            <a:ext cx="8643938" cy="507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58BC5"/>
              </a:buClr>
              <a:buSzPct val="60000"/>
              <a:buFont typeface="Helvetica 65 Medium" pitchFamily="34" charset="0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40000"/>
              <a:buFont typeface="Arial" charset="0"/>
              <a:buChar char="•"/>
              <a:tabLst/>
              <a:defRPr/>
            </a:pPr>
            <a:r>
              <a:rPr kumimoji="0" lang="en-GB" altLang="en-US" sz="26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  <a:ea typeface="+mn-ea"/>
                <a:cs typeface="+mn-cs"/>
              </a:rPr>
              <a:t>Reconciles fiscal rule and baseline projections of revenues and expenditures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40000"/>
              <a:buFont typeface="Courier New" pitchFamily="49" charset="0"/>
              <a:buChar char="o"/>
              <a:tabLst/>
              <a:defRPr/>
            </a:pPr>
            <a:r>
              <a:rPr kumimoji="0" lang="en-GB" altLang="en-US" sz="2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Reinforces credibility in government’s fiscal stewardship</a:t>
            </a:r>
            <a:endParaRPr kumimoji="0" lang="en-US" altLang="en-US" sz="22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40000"/>
              <a:buFont typeface="Arial" charset="0"/>
              <a:buChar char="•"/>
              <a:tabLst/>
              <a:defRPr/>
            </a:pPr>
            <a:endParaRPr kumimoji="0" lang="en-GB" altLang="en-US" sz="26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40000"/>
              <a:buFont typeface="Arial" charset="0"/>
              <a:buChar char="•"/>
              <a:tabLst/>
              <a:defRPr/>
            </a:pPr>
            <a:r>
              <a:rPr kumimoji="0" lang="en-GB" altLang="en-US" sz="26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  <a:ea typeface="+mn-ea"/>
                <a:cs typeface="+mn-cs"/>
              </a:rPr>
              <a:t>Lengthens the time frame of budgeting (3+ years)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40000"/>
              <a:buFont typeface="Courier New" pitchFamily="49" charset="0"/>
              <a:buChar char="o"/>
              <a:tabLst/>
              <a:defRPr/>
            </a:pPr>
            <a:r>
              <a:rPr kumimoji="0" lang="en-GB" altLang="en-US" sz="2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Foundation for the annual budget process: First year beyond the budget becomes the budget for that year if no policy changes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40000"/>
              <a:buFont typeface="Arial" charset="0"/>
              <a:buChar char="•"/>
              <a:tabLst/>
              <a:defRPr/>
            </a:pPr>
            <a:endParaRPr kumimoji="0" lang="en-GB" altLang="en-US" sz="22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461AA"/>
              </a:buClr>
              <a:buSzPct val="140000"/>
              <a:buFont typeface="Arial" charset="0"/>
              <a:buChar char="•"/>
              <a:tabLst/>
              <a:defRPr/>
            </a:pPr>
            <a:r>
              <a:rPr kumimoji="0" lang="en-GB" altLang="en-US" sz="26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  <a:ea typeface="+mn-ea"/>
                <a:cs typeface="+mn-cs"/>
              </a:rPr>
              <a:t>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20000"/>
              <a:buFont typeface="Courier New" pitchFamily="49" charset="0"/>
              <a:buChar char="o"/>
              <a:tabLst/>
              <a:defRPr/>
            </a:pPr>
            <a:r>
              <a:rPr kumimoji="0" lang="en-GB" altLang="en-US" sz="2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Often not well integrated with annual budget process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20000"/>
              <a:buFont typeface="Courier New" pitchFamily="49" charset="0"/>
              <a:buChar char="o"/>
              <a:tabLst/>
              <a:defRPr/>
            </a:pPr>
            <a:r>
              <a:rPr kumimoji="0" lang="en-GB" altLang="en-US" sz="2200" b="0" i="1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Lapsing programs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20000"/>
              <a:buFont typeface="Courier New" pitchFamily="49" charset="0"/>
              <a:buChar char="o"/>
              <a:tabLst/>
              <a:defRPr/>
            </a:pPr>
            <a:r>
              <a:rPr kumimoji="0" lang="en-GB" altLang="en-US" sz="2200" b="0" i="1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65 Medium"/>
              </a:rPr>
              <a:t>Dynamic Scoring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endParaRPr kumimoji="0" lang="en-US" altLang="en-US" sz="2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endParaRPr kumimoji="0" lang="en-US" altLang="en-US" sz="2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elvetica 65 Medium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58BC5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GB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2461AA"/>
                </a:solidFill>
                <a:effectLst/>
                <a:uLnTx/>
                <a:uFillTx/>
                <a:latin typeface="Helvetica 65 Medium"/>
                <a:ea typeface="+mn-ea"/>
                <a:cs typeface="+mn-cs"/>
              </a:rPr>
              <a:t> </a:t>
            </a:r>
            <a:endParaRPr kumimoji="0" lang="en-US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2461AA"/>
              </a:solidFill>
              <a:effectLst/>
              <a:uLnTx/>
              <a:uFillTx/>
              <a:latin typeface="Helvetica 65 Medium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852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ECD_English_white">
  <a:themeElements>
    <a:clrScheme name="OECD white">
      <a:dk1>
        <a:srgbClr val="727272"/>
      </a:dk1>
      <a:lt1>
        <a:sysClr val="window" lastClr="FFFFFF"/>
      </a:lt1>
      <a:dk2>
        <a:srgbClr val="006299"/>
      </a:dk2>
      <a:lt2>
        <a:srgbClr val="E6E6E6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ECD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OECD_English_white</Template>
  <TotalTime>12003</TotalTime>
  <Words>755</Words>
  <Application>Microsoft Office PowerPoint</Application>
  <PresentationFormat>On-screen Show (4:3)</PresentationFormat>
  <Paragraphs>176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Courier New</vt:lpstr>
      <vt:lpstr>Georgia</vt:lpstr>
      <vt:lpstr>Helvetica 65 Medium</vt:lpstr>
      <vt:lpstr>Helvetica LT Std</vt:lpstr>
      <vt:lpstr>Wingdings</vt:lpstr>
      <vt:lpstr>OECD_English_white</vt:lpstr>
      <vt:lpstr>Government at a glance </vt:lpstr>
      <vt:lpstr>What is GaaG?</vt:lpstr>
      <vt:lpstr>Objectives of Government at a Glance</vt:lpstr>
      <vt:lpstr>Objectives of Government at a Glance</vt:lpstr>
      <vt:lpstr>The GaaG framework</vt:lpstr>
      <vt:lpstr>Topics covered (latest 2015 edition)</vt:lpstr>
      <vt:lpstr>How is G@G different?</vt:lpstr>
      <vt:lpstr>Example of Budgeting Reform Trends in Asia (2007, 2014-15 SBO surveys)</vt:lpstr>
      <vt:lpstr>PowerPoint Presentation</vt:lpstr>
      <vt:lpstr>MTEF in Place</vt:lpstr>
      <vt:lpstr>Top-Down Budgeting Techniques</vt:lpstr>
      <vt:lpstr>Top-down Techniques:  Ceilings on the line ministries </vt:lpstr>
      <vt:lpstr>Top-down Techniques :  Resolution of disputes</vt:lpstr>
      <vt:lpstr>Greater Managerial Flexibility</vt:lpstr>
      <vt:lpstr>  Greater Managerial Flexibility:   Carry-over, Reallocation</vt:lpstr>
      <vt:lpstr>Performance and Results</vt:lpstr>
      <vt:lpstr>Performance and Results</vt:lpstr>
      <vt:lpstr>The Government at a Glance series</vt:lpstr>
    </vt:vector>
  </TitlesOfParts>
  <Company>OECD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Government at a glance 2013 - How belgium performs?</dc:title>
  <dc:creator>LAFORTUNE Guillaume</dc:creator>
  <cp:lastModifiedBy>admin</cp:lastModifiedBy>
  <cp:revision>366</cp:revision>
  <cp:lastPrinted>2016-02-01T17:44:23Z</cp:lastPrinted>
  <dcterms:created xsi:type="dcterms:W3CDTF">2014-02-05T17:04:01Z</dcterms:created>
  <dcterms:modified xsi:type="dcterms:W3CDTF">2016-09-21T05:06:34Z</dcterms:modified>
</cp:coreProperties>
</file>