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7" r:id="rId3"/>
  </p:sldMasterIdLst>
  <p:notesMasterIdLst>
    <p:notesMasterId r:id="rId9"/>
  </p:notesMasterIdLst>
  <p:sldIdLst>
    <p:sldId id="308" r:id="rId4"/>
    <p:sldId id="306" r:id="rId5"/>
    <p:sldId id="294" r:id="rId6"/>
    <p:sldId id="301" r:id="rId7"/>
    <p:sldId id="299" r:id="rId8"/>
  </p:sldIdLst>
  <p:sldSz cx="9144000" cy="6858000" type="screen4x3"/>
  <p:notesSz cx="6735763" cy="986631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32" y="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91D50F-17FE-436C-9DBB-CB45F9B8F6FD}" type="datetimeFigureOut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42370E-0EFE-4DEF-A744-574AC151EED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1994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C5094-5462-4DD5-B53A-2C8CD26B2A31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0563" y="6356356"/>
            <a:ext cx="2057400" cy="365125"/>
          </a:xfrm>
        </p:spPr>
        <p:txBody>
          <a:bodyPr/>
          <a:lstStyle>
            <a:lvl1pPr>
              <a:defRPr>
                <a:solidFill>
                  <a:srgbClr val="E7E6E6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5D4C7BE5-9E30-4E4F-B08D-57DF4FA734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D3EB-9A70-482F-BAF1-8F53C5FA6ADC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E29B5-53D6-49AA-B3D9-3496384EFE3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0496-2D57-4BC6-850F-1D31B27B7FD4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A48-8F64-4DF6-8ACB-B5396B656D5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552706"/>
            <a:ext cx="9139238" cy="1687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43354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2463800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57650" y="5864231"/>
            <a:ext cx="102393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5D15-E3A1-4848-95A5-C5C4AEF81C4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F971-7E44-4D2D-B8B1-8281F83653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7D77-FFEE-4341-9C2F-40669E508EB9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DC2A7-F9BA-48EC-BA81-5D379AEAED0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44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31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8047-6A44-4092-8736-118AB58B73B0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5A730-EC6D-47B6-931F-A3A3591D47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2EA92-0276-484D-BFD3-33C1F58AFDA2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C48E-609A-429E-8A5D-A6876FFBB21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1807-5264-442B-8EA8-F39112E3DB6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1A18-1692-4ED5-B669-84819FE67C7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5E84F-E7A7-4C83-8BC4-C101C9C1F941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8E4A9-45EB-4F1E-AA9A-5137871CF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FE41-D97C-4B2A-A05D-D4683306006F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CCBA-CECB-4628-A21A-BB036AF3055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38F7-D0EF-4CE4-9DE3-051D8C95D95D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8ABB8-6B07-4705-A481-E5B60923CA3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07D7-AC6A-451D-97C8-EEBCB8DE25A4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ECAA7-82D9-46AB-8489-76B8DB0CD82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3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3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10B2-8779-4B07-846C-D09021D30B3B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FB199-A562-4361-865C-5C827DD7B29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EC4F-29CC-457B-B4D3-3FF0C638A99A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B507-2A38-426A-9C4D-D2FD9711ED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709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6F54-8FB3-4B29-99B1-45556AC4924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23B1-A325-4763-B976-30956B9004F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5507A8-41BF-4D10-9F49-3A38901FCCE2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0563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E7E6E6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BD9B48A4-6CE3-422D-AEF9-9DFA5F69B2E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5AB37F-FAC9-4589-8C0B-3AA3141AB64B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6629E0-3B0B-423D-A3FF-0453C455510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4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3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9F1099C-AEC6-40B5-82BF-CE9535E9548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661A61-DCB1-4D46-B54F-AA7D8934535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5D7AEE-ADD0-49E3-81A6-506A562CFE80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25E883-1CF9-4A48-B395-066BA356C6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205EFD-2EED-4DF2-AB39-E3F44BEA3583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263956-2AB9-42A3-A3D5-6D1F272FED3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005E24-EFD4-4586-AC01-4941A4D418E5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1038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7669FC-A3A7-447F-A04E-34E1B6513CD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ABF6C5-0DEE-4A8F-8F11-572785DC6C34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6"/>
            <a:ext cx="2057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F9F7DA97-90F6-40E6-BBE5-BCAAE727969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1B90-D54E-417E-989C-9964568555A3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F04C-563F-4C73-AF5C-00E8CBA5FBB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DE6665-8A6E-4251-AECF-506DCA19149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D2DB63-20E4-4107-B3BC-D0B09EF40BD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A90BFD-071F-4E70-BA41-26695C48245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89EA02-AC40-42DB-A231-0417D4AC17F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42CE16-B2FA-4C57-A4CF-1762EB1D32BE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07DE43-2008-4653-8BA7-D4F76AB8621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709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4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6BF8F1-7851-416F-9925-3A808F8CAA00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56E78C-4BE5-4A35-82D7-195EE0C89E5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1"/>
          <p:cNvSpPr>
            <a:spLocks noChangeShapeType="1"/>
          </p:cNvSpPr>
          <p:nvPr userDrawn="1"/>
        </p:nvSpPr>
        <p:spPr bwMode="auto">
          <a:xfrm>
            <a:off x="3" y="4011613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62391" y="1973263"/>
            <a:ext cx="1423987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4763" y="3259139"/>
            <a:ext cx="9144000" cy="681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DF19-4343-4305-82CE-EDB9F85A8E94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BCAF-6CF6-49DE-A387-DEA264C9EC4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4A5F9-9242-4527-888C-6F6FDE1911B1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CB44-5E6E-4E37-B977-682DBD9F8D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7DA4-7843-41A1-A97F-2575E75BEF21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31038" y="6356356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54AE-4392-496B-9B96-B891CBE66F9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CF8F-6D9E-4811-8CF2-5406DF9E66ED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6"/>
            <a:ext cx="2057400" cy="365125"/>
          </a:xfrm>
        </p:spPr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63EEB801-DD5D-4C11-9863-E1D82E9BC77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ACA1-6F03-46FA-A47E-41C6C9179105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E470-1CC4-4A47-939B-C78B0E3206B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7E6B-5CFB-48C0-A795-D7CA34C4F8DC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22910-AFFC-49A9-BF0A-67270F476BF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3770EC-B5A5-475E-BF6A-6CFB38B4472B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10C46D-C39D-4259-8725-8C6A5A29120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66" y="44456"/>
            <a:ext cx="9139237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" y="681038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3" y="19050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0500"/>
            <a:ext cx="784225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35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372475" y="30163"/>
            <a:ext cx="736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80" r:id="rId4"/>
    <p:sldLayoutId id="2147483781" r:id="rId5"/>
    <p:sldLayoutId id="2147483799" r:id="rId6"/>
    <p:sldLayoutId id="2147483800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316012-6E7C-4DB0-AF8F-1C4F4CA3B9B3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3DE844-55EC-4320-8D06-06199DFEB7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3" y="365129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3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fld id="{55C68D82-DD47-4263-BB9C-7A3A74149044}" type="datetime1">
              <a:rPr lang="th-TH"/>
              <a:pPr>
                <a:defRPr/>
              </a:pPr>
              <a:t>05/06/58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defRPr>
            </a:lvl1pPr>
          </a:lstStyle>
          <a:p>
            <a:pPr>
              <a:defRPr/>
            </a:pPr>
            <a:fld id="{6B7DCFA2-986F-4295-96C0-E9262B286F1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766" y="44456"/>
            <a:ext cx="9139237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hangingPunct="0"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23560" name="Line 31"/>
          <p:cNvSpPr>
            <a:spLocks noChangeShapeType="1"/>
          </p:cNvSpPr>
          <p:nvPr userDrawn="1"/>
        </p:nvSpPr>
        <p:spPr bwMode="auto">
          <a:xfrm>
            <a:off x="3" y="681038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  <a:cs typeface="+mn-cs"/>
            </a:endParaRPr>
          </a:p>
        </p:txBody>
      </p:sp>
      <p:sp>
        <p:nvSpPr>
          <p:cNvPr id="23561" name="Line 31"/>
          <p:cNvSpPr>
            <a:spLocks noChangeShapeType="1"/>
          </p:cNvSpPr>
          <p:nvPr userDrawn="1"/>
        </p:nvSpPr>
        <p:spPr bwMode="auto">
          <a:xfrm>
            <a:off x="3" y="19050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/>
        </p:spPr>
        <p:txBody>
          <a:bodyPr lIns="91373" tIns="45688" rIns="91373" bIns="45688"/>
          <a:lstStyle/>
          <a:p>
            <a:pPr>
              <a:defRPr/>
            </a:pPr>
            <a:endParaRPr lang="th-TH">
              <a:solidFill>
                <a:prstClr val="black"/>
              </a:solidFill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0500"/>
            <a:ext cx="784225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83" name="Picture 12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372475" y="30163"/>
            <a:ext cx="736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EB801-DD5D-4C11-9863-E1D82E9BC777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51520" y="116632"/>
            <a:ext cx="4817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ขั้นตอนการเข้าใช้ระบบสารสนเทศ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196752"/>
            <a:ext cx="8778365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จัดทำข้อมูลและกรอกข้อมูลตามแบบฟอร์มการจัดทำรายชื่อโครงสร้างฯ </a:t>
            </a:r>
          </a:p>
          <a:p>
            <a:pPr marL="457200" indent="-457200">
              <a:lnSpc>
                <a:spcPct val="150000"/>
              </a:lnSpc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และแบบฟอร์มสำหรับขอชื่อผู้ใช้งานระบบฯ ส่งกลับมายังสำนักงาน ก.พ.ร. </a:t>
            </a:r>
            <a:b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handbook@opdc.go.th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โดยสามารถดาวน์โหลดแบบฟอร์มได้จาก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http://www.opdc.go.th/content.php?menu_id=43&amp;content_id=3303</a:t>
            </a: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 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username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password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จากสำนักงาน ก.พ.ร. </a:t>
            </a: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วันทำการโดยประมาณหลังจากจัดส่งแบบฟอร์มตามข้อ 1 ให้สำนักงาน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ก.พ.ร.</a:t>
            </a:r>
          </a:p>
          <a:p>
            <a:pPr marL="457200" indent="-457200">
              <a:lnSpc>
                <a:spcPct val="150000"/>
              </a:lnSpc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username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password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เข้าสู่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://backend.info.go.th/Account/Login</a:t>
            </a:r>
          </a:p>
          <a:p>
            <a:pPr marL="457200" indent="-457200">
              <a:lnSpc>
                <a:spcPct val="150000"/>
              </a:lnSpc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จากนั้น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ศึกษาวิธีใช้งานตามคู่มือการใช้งานระบบสารสนเทศฯ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th-TH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th-TH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83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EB801-DD5D-4C11-9863-E1D82E9BC777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51520" y="116632"/>
            <a:ext cx="2783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เอกสารที่ควรศึกษา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000108"/>
            <a:ext cx="9018816" cy="58631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พระราชบัญญัติการอำนวยความสะดวกในการพิจารณาอนุญาต</a:t>
            </a:r>
            <a:b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ของทางราชการ พ.ศ. 2558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http://www.opdc.go.th/uploads/files/2558/23012015.pdf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คู่มือการใช้งานระบบสารสนเทศเพื่อการดำเนินการตาม </a:t>
            </a:r>
            <a:b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พ.ร.บ. การอำนวยความสะดวกในการอนุญาตของทางราชการ พ.ศ. 2558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http://www.opdc.go.th/uploads/files/2558/ManualVersion1101052015.pdf</a:t>
            </a: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เอกสารประกอบการประชุมชี้แจงแนวทางในการจัดทำคู่มือ</a:t>
            </a:r>
            <a:b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สำหรับประชาชนของสถาบันอุดมศึกษา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http://www.opdc.go.th/content.php?menu_id=4&amp;content_id=3316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ต้นแบบคู่มือสำหรับประชาชนของสถาบันอุดมศึกษา </a:t>
            </a:r>
            <a:b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ณ วันที่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มิถุนายน 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2558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มีจำนวน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ต้นแบบคู่มือ </a:t>
            </a: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 ก.พ.ร. จะเพิ่มเติมจำนวนต้นแบบคู่มือให้ครบ 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คู่มือในโอกาสแรกที่ทำได้</a:t>
            </a: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http://www.opdc.go.th/content.php?menu_id=4&amp;content_id=3316</a:t>
            </a:r>
            <a:endParaRPr lang="en-US" sz="18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th-TH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83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6"/>
            <a:ext cx="20574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/>
            <a:fld id="{1E1AC91A-618E-4824-9C03-9EB671E38A0A}" type="slidenum">
              <a:rPr lang="en-US" sz="120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l"/>
              <a:t>3</a:t>
            </a:fld>
            <a:endParaRPr lang="en-US" sz="1200" smtClean="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06362" y="214290"/>
            <a:ext cx="81089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8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การดําเนินการตาม พ.ร.บ. การอํานวยความสะดวกฯ ของสถาบันอุดมศึกษา</a:t>
            </a:r>
            <a:endParaRPr lang="th-TH" sz="18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0175035"/>
              </p:ext>
            </p:extLst>
          </p:nvPr>
        </p:nvGraphicFramePr>
        <p:xfrm>
          <a:off x="116410" y="740158"/>
          <a:ext cx="8858281" cy="60302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06187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  <a:gridCol w="316367"/>
              </a:tblGrid>
              <a:tr h="357236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พ.ค.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มิ.ย.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ก.ค.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893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จัดประชุมชี้แจงจำนวน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ครั้งที่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วันที่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 กุมภาพันธ์ 2558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</a:t>
                      </a:r>
                      <a:endParaRPr lang="en-US" dirty="0" smtClean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ครั้งที่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วันที่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12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พฤษภาคม 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     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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Focus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Group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เพื่อจัดทำต้นแบบคู่มือสำหรับประชาชนของสถาบันอุดมศึกษา </a:t>
                      </a:r>
                      <a:b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โดยจะจัดทำต้นแบบคู่มือฯ จำนวน 7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 ได้แก่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การขึ้นทะเบียนนิสิต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นักศึกษา</a:t>
                      </a:r>
                      <a:endParaRPr lang="th-TH" sz="11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การขออนุมัติจดทะเบียน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กรณีพิเศษ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การขอใบรับรองทางการศึกษา กรณีนักศึกษาปัจจุบัน</a:t>
                      </a:r>
                      <a:endParaRPr lang="th-TH" sz="11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4)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การขอเทียบ โอน เปลี่ยนแปลงรายวิชา สาขา แผนการศึกษา หลักสูตร สังกัด คณะ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5)</a:t>
                      </a:r>
                      <a:r>
                        <a:rPr lang="en-US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การขออนุมัติเกี่ยวกับวิทยานิพนธ์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6) </a:t>
                      </a: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อนุมัติให้ใช้ตราสัญลักษณ์หรือเครื่องหมายของสถาบันอุดมศึกษาหรือหน่วยงานของสถาบันอุดมศึกษาที่วัตถุหรือสินค้าใดๆ กรณีสำหรับประชาชนทั่วไป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1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7) การขอใบรับรองทางการศึกษา</a:t>
                      </a:r>
                      <a:r>
                        <a:rPr lang="th-TH" sz="11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กรณีผู้สำเร็จการศึกษา</a:t>
                      </a:r>
                      <a:endParaRPr lang="th-TH" sz="11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3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ก.พ.ร. จัดส่งต้นแบบ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คู่มือฯ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ให้สถาบันอุดมศึกษา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ใช้เป็นแนวทางในการจัดทำคู่มือฯ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</a:t>
                      </a:r>
                      <a:endParaRPr lang="th-TH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53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สถาบันอุดมศึกษาจัดทำ/ปรับปรุงคู่มือฯ ตามต้นแบบและกรอกข้อมูลเข้าระบบสารสนเทศการจัดทำคู่มือสำหรับประชาชน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สำนักงาน ก.พ.ร.ตรวจสอบความถูกต้องของ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คู่มือฯ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สถาบันอุดมศึกษา</a:t>
                      </a:r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ปรับปรุงคู่มือฯ ให้เหมาะสม และประกาศใช้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 2"/>
                        </a:rPr>
                        <a:t></a:t>
                      </a:r>
                      <a:endParaRPr lang="th-TH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959305" y="3015362"/>
            <a:ext cx="928694" cy="0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72396" y="5072074"/>
            <a:ext cx="571504" cy="1588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96162" y="5730006"/>
            <a:ext cx="285752" cy="1588"/>
          </a:xfrm>
          <a:prstGeom prst="line">
            <a:avLst/>
          </a:prstGeom>
          <a:ln w="38100" cmpd="sng">
            <a:solidFill>
              <a:schemeClr val="tx1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43900" y="6595223"/>
            <a:ext cx="114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ก.ค. </a:t>
            </a:r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  <a:endParaRPr lang="th-TH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6CBD8-2E9B-41DE-8417-66C1E8B3AB11}" type="slidenum">
              <a:rPr lang="th-TH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61" y="714356"/>
            <a:ext cx="8358217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eriod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ขึ้นทะเบียนนิสิต/นักศึกษา ได้แก่ </a:t>
            </a:r>
            <a:endParaRPr lang="th-TH" sz="14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60463" lvl="1" indent="-342900" defTabSz="444500" fontAlgn="auto">
              <a:spcBef>
                <a:spcPts val="600"/>
              </a:spcBef>
              <a:spcAft>
                <a:spcPts val="0"/>
              </a:spcAft>
              <a:buFontTx/>
              <a:buChar char="-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ขึ้นทะเบียนนิสิต/นักศึกษา </a:t>
            </a:r>
            <a:endParaRPr lang="th-TH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60463" lvl="1" indent="-342900" defTabSz="444500" fontAlgn="auto">
              <a:spcBef>
                <a:spcPts val="600"/>
              </a:spcBef>
              <a:spcAft>
                <a:spcPts val="0"/>
              </a:spcAft>
              <a:buFontTx/>
              <a:buChar char="-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ขึ้นทะเบียนนิสิต/นักศึกษา กรณีพิเศษ (ภายหลังจากวันเวลาที่สถาบันกำหนด/พ้นกำหนด)</a:t>
            </a:r>
            <a:endParaRPr lang="th-TH" sz="14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การขออนุมัติจดทะเบียน กรณีพิเศษ ได้แก่ </a:t>
            </a:r>
            <a:endParaRPr lang="th-TH" sz="14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จดทะเบียนเรียนล่าช้าเป็นกรณีพิเศษ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จดทะเบียนเพิ่มล่าช้าเป็นกรณีพิเศษ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จดทะเบียนถอนล่าช้าเป็นกรณีพิเศษ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จดทะเบียนเพิกถอน (</a:t>
            </a:r>
            <a:r>
              <a:rPr 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 W) 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ล่าช้าเป็นกรณีพิเศษ 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จดทะเบียนเกินกว่าข้อบังคับ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จดทะเบียนต่ำกว่าข้อบังคับ 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จดทะเบียนเรียนวิชาในคณะน้อยกว่ากึ่งหนึ่ง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การขอใบรับรองทางการศึกษา กรณีนักศึกษาปัจจุบัน ได้แก่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ใบรับรองการเป็นนักศึกษา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ใบรับรองคาดว่าจะสำเร็จการศึกษา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ใบสอบไล่ได้ครบทุกลักษณะวิชา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ใบรายงานผลการศึกษา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363" y="233363"/>
            <a:ext cx="66087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ตัวอย่างรายการตามต้นแบบ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คู่มือฯ 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7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คู่มือ)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6CBD8-2E9B-41DE-8417-66C1E8B3AB11}" type="slidenum">
              <a:rPr lang="th-TH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61" y="928670"/>
            <a:ext cx="8358217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Tx/>
              <a:buAutoNum type="arabicParenR" startAt="4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การขอใบรับรองทางการศึกษา กรณีผู้สำเร็จการศึกษา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arenR" startAt="4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ขอเทียบ โอน เปลี่ยนแปลงรายวิชา สาขา แผนการศึกษา หลักสูตร สังกัด 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การขอเทียบรายวิชา/การขอโอนหน่วยกิต กรณีเปลี่ยนคณะ/เปลี่ยนหลักสูตร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การเปลี่ยนฐานะวิชาเรียน (จากเพื่อหน่วยกิตเป็นเพื่อร่วมฟังหรือจากเพื่อร่วมฟังเป็นเพื่อหน่วยกิต)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การเปลี่ยนสังกัด/แผนการศึกษา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การขอย้ายสาขาวิชาเอกภายในคณะ/ย้ายคณะเรียน/เปลี่ยนคณะ </a:t>
            </a:r>
          </a:p>
          <a:p>
            <a:pPr marL="906463" lvl="1" indent="-88900" defTabSz="444500" fontAlgn="auto">
              <a:spcBef>
                <a:spcPts val="600"/>
              </a:spcBef>
              <a:spcAft>
                <a:spcPts val="0"/>
              </a:spcAft>
              <a:buFont typeface="Tahoma" pitchFamily="34" charset="0"/>
              <a:buChar char="−"/>
              <a:tabLst>
                <a:tab pos="539750" algn="l"/>
                <a:tab pos="901700" algn="l"/>
              </a:tabLst>
              <a:defRPr/>
            </a:pP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การเปลี่ยน</a:t>
            </a:r>
            <a:r>
              <a:rPr lang="th-TH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หลักสูตร</a:t>
            </a:r>
            <a:endParaRPr lang="th-TH" sz="16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AutoNum type="arabicParenR" startAt="4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ขออนุมัติเกี่ยวกับ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วิทยานิพนธ์</a:t>
            </a: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363538" algn="l"/>
                <a:tab pos="901700" algn="l"/>
              </a:tabLst>
              <a:defRPr/>
            </a:pP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</a:t>
            </a: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การขออนุมัติหัวข้อและเค้าโครงวิทยานิพนธ์ของนักศึกษาปริญญาโท/เอก</a:t>
            </a:r>
            <a:b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การลงทะเบียนวิทยานิพนธ์ ส่วนแรก/ส่วนที่สอง</a:t>
            </a:r>
            <a:b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การลงทะเบียนวิทยานิพนธ์หลังกำหนด</a:t>
            </a:r>
            <a:b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การขอเปลี่ยนแปลงใดๆ ก่อนสอบวิทยานิพนธ์</a:t>
            </a:r>
            <a:endParaRPr lang="th-TH" sz="16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4850" indent="-342900" defTabSz="44450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 startAt="7"/>
              <a:tabLst>
                <a:tab pos="363538" algn="l"/>
                <a:tab pos="901700" algn="l"/>
              </a:tabLst>
              <a:defRPr/>
            </a:pP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นุมัติให้ใช้ตราสัญลักษณ์หรือเครื่องหมายของสถาบันอุดมศึกษาหรือหน่วยงานของสถาบันอุดมศึกษาที่วัตถุหรือสินค้าใดๆ กรณีสำหรับประชาชน</a:t>
            </a:r>
            <a:r>
              <a:rPr lang="th-TH" sz="1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</a:t>
            </a:r>
            <a:endParaRPr lang="th-TH" sz="160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363" y="233363"/>
            <a:ext cx="66087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ตัวอย่างรายการตามต้นแบบคู่มือฯ (</a:t>
            </a:r>
            <a:r>
              <a:rPr lang="en-US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7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คู่มือ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sz="16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ต่อ)</a:t>
            </a:r>
            <a:endParaRPr lang="th-TH" sz="1600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380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11_Office Theme</vt:lpstr>
      <vt:lpstr>Custom Design</vt:lpstr>
      <vt:lpstr>18_Office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การจัดทำคำรับรองการปฏิบัติราชการของสถาบันอุดมศึกษา  ประจำปีงบประมาณ พ.ศ. 2558</dc:title>
  <dc:creator>admin</dc:creator>
  <cp:lastModifiedBy>Ausu52</cp:lastModifiedBy>
  <cp:revision>99</cp:revision>
  <dcterms:created xsi:type="dcterms:W3CDTF">2014-10-02T07:13:37Z</dcterms:created>
  <dcterms:modified xsi:type="dcterms:W3CDTF">2015-06-05T05:49:48Z</dcterms:modified>
</cp:coreProperties>
</file>