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6"/>
  </p:notesMasterIdLst>
  <p:sldIdLst>
    <p:sldId id="2146848084" r:id="rId3"/>
    <p:sldId id="17783" r:id="rId4"/>
    <p:sldId id="1783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48881-25B5-42DF-A22C-CA12F4DC767D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801C5-9D83-4C19-829F-CF5041FA7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78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:notes"/>
          <p:cNvSpPr txBox="1">
            <a:spLocks noGrp="1"/>
          </p:cNvSpPr>
          <p:nvPr>
            <p:ph type="body" idx="1"/>
          </p:nvPr>
        </p:nvSpPr>
        <p:spPr>
          <a:xfrm>
            <a:off x="674104" y="5189395"/>
            <a:ext cx="5392823" cy="4245868"/>
          </a:xfrm>
          <a:prstGeom prst="rect">
            <a:avLst/>
          </a:prstGeom>
        </p:spPr>
        <p:txBody>
          <a:bodyPr spcFirstLastPara="1" wrap="square" lIns="91434" tIns="45705" rIns="91434" bIns="45705" anchor="t" anchorCtr="0">
            <a:noAutofit/>
          </a:bodyPr>
          <a:lstStyle/>
          <a:p>
            <a:endParaRPr/>
          </a:p>
        </p:txBody>
      </p:sp>
      <p:sp>
        <p:nvSpPr>
          <p:cNvPr id="251" name="Google Shape;2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5887" cy="3638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F18FE12-0CFC-4659-AADE-BA423FFCB4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6D154-BB8A-41F4-A743-957630BEB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2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E960A0-5E42-3F2D-E4E7-746B4B9FF2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3D31CD-2213-4EE3-B105-15455806E43F}" type="datetimeFigureOut">
              <a: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07/08/68</a:t>
            </a:fld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173FE0-1A7B-5D95-56F7-AAF469AEC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311CFD-8E42-87A2-53E3-EB9336AD4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627495-BD48-471B-BD32-C04F19633325}" type="slidenum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606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3FD9BB2-976C-440C-9AB5-3DB5164177FB}"/>
              </a:ext>
            </a:extLst>
          </p:cNvPr>
          <p:cNvSpPr/>
          <p:nvPr userDrawn="1"/>
        </p:nvSpPr>
        <p:spPr>
          <a:xfrm>
            <a:off x="302493" y="176983"/>
            <a:ext cx="11599343" cy="655145"/>
          </a:xfrm>
          <a:prstGeom prst="roundRect">
            <a:avLst>
              <a:gd name="adj" fmla="val 35833"/>
            </a:avLst>
          </a:prstGeom>
          <a:solidFill>
            <a:schemeClr val="accent6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1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EA0B6-F2B7-49DD-B72A-1F925F2CD3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350" y="233092"/>
            <a:ext cx="645523" cy="542926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08ECBA7-77ED-8B56-C389-2BAE2EC08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7512" y="656932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algn="r">
              <a:defRPr/>
            </a:pPr>
            <a:fld id="{41A61DF1-3BB6-403F-9CC9-71F63F6F4AF1}" type="slidenum">
              <a:rPr lang="th-TH" smtClean="0"/>
              <a:pPr algn="r">
                <a:defRPr/>
              </a:pPr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2858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0FF8DB8-CDEF-4DDF-8454-28BE1A352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7512" y="656932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algn="r">
              <a:defRPr/>
            </a:pPr>
            <a:fld id="{41A61DF1-3BB6-403F-9CC9-71F63F6F4AF1}" type="slidenum">
              <a:rPr lang="th-TH" smtClean="0"/>
              <a:pPr algn="r">
                <a:defRPr/>
              </a:pPr>
              <a:t>‹#›</a:t>
            </a:fld>
            <a:endParaRPr lang="th-TH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A773326-B884-4C8E-8285-D9C9318CE9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3539"/>
          <a:stretch/>
        </p:blipFill>
        <p:spPr>
          <a:xfrm>
            <a:off x="9080951" y="28281"/>
            <a:ext cx="3111049" cy="66716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C4C37A-C67F-4AAC-A9CB-49A20F28E3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51" y="169087"/>
            <a:ext cx="744370" cy="626063"/>
          </a:xfrm>
          <a:prstGeom prst="rect">
            <a:avLst/>
          </a:prstGeom>
          <a:effectLst>
            <a:softEdge rad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2B3C41-8EF4-48CA-8FC4-16C283846F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2" r="58149" b="10342"/>
          <a:stretch/>
        </p:blipFill>
        <p:spPr>
          <a:xfrm>
            <a:off x="8700639" y="0"/>
            <a:ext cx="3491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8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0FF8DB8-CDEF-4DDF-8454-28BE1A352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7512" y="656932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algn="r">
              <a:defRPr/>
            </a:pPr>
            <a:fld id="{41A61DF1-3BB6-403F-9CC9-71F63F6F4AF1}" type="slidenum">
              <a:rPr lang="th-TH" smtClean="0"/>
              <a:pPr algn="r">
                <a:defRPr/>
              </a:pPr>
              <a:t>‹#›</a:t>
            </a:fld>
            <a:endParaRPr lang="th-TH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A773326-B884-4C8E-8285-D9C9318CE9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4983"/>
          <a:stretch/>
        </p:blipFill>
        <p:spPr>
          <a:xfrm flipH="1">
            <a:off x="10057394" y="91440"/>
            <a:ext cx="2134605" cy="66716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C4C37A-C67F-4AAC-A9CB-49A20F28E3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51" y="169087"/>
            <a:ext cx="744370" cy="626063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BC5C63C-74F1-4BB5-9DF5-4920AD1F3299}"/>
              </a:ext>
            </a:extLst>
          </p:cNvPr>
          <p:cNvGrpSpPr/>
          <p:nvPr userDrawn="1"/>
        </p:nvGrpSpPr>
        <p:grpSpPr>
          <a:xfrm>
            <a:off x="0" y="2487704"/>
            <a:ext cx="9924288" cy="1882590"/>
            <a:chOff x="-1132110" y="2487704"/>
            <a:chExt cx="9930034" cy="188259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017C8064-67D3-467C-905A-C4EDC043877E}"/>
                </a:ext>
              </a:extLst>
            </p:cNvPr>
            <p:cNvSpPr/>
            <p:nvPr userDrawn="1"/>
          </p:nvSpPr>
          <p:spPr>
            <a:xfrm>
              <a:off x="-1132110" y="2487706"/>
              <a:ext cx="9828683" cy="1882588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AFC8377E-A127-4ACC-A916-C5CD202AA437}"/>
                </a:ext>
              </a:extLst>
            </p:cNvPr>
            <p:cNvSpPr/>
            <p:nvPr userDrawn="1"/>
          </p:nvSpPr>
          <p:spPr>
            <a:xfrm flipH="1" flipV="1">
              <a:off x="8455005" y="2487706"/>
              <a:ext cx="291326" cy="579344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9B8F48BA-E1FF-43DD-B062-2EFF4E2F4271}"/>
                </a:ext>
              </a:extLst>
            </p:cNvPr>
            <p:cNvSpPr/>
            <p:nvPr userDrawn="1"/>
          </p:nvSpPr>
          <p:spPr>
            <a:xfrm flipH="1" flipV="1">
              <a:off x="8661400" y="2487704"/>
              <a:ext cx="136524" cy="211045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Triangle 24">
              <a:extLst>
                <a:ext uri="{FF2B5EF4-FFF2-40B4-BE49-F238E27FC236}">
                  <a16:creationId xmlns:a16="http://schemas.microsoft.com/office/drawing/2014/main" id="{38E0A9E2-E57B-4D71-897F-0E7E21B69596}"/>
                </a:ext>
              </a:extLst>
            </p:cNvPr>
            <p:cNvSpPr/>
            <p:nvPr userDrawn="1"/>
          </p:nvSpPr>
          <p:spPr>
            <a:xfrm flipH="1">
              <a:off x="8445603" y="3790950"/>
              <a:ext cx="291326" cy="579344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Triangle 25">
              <a:extLst>
                <a:ext uri="{FF2B5EF4-FFF2-40B4-BE49-F238E27FC236}">
                  <a16:creationId xmlns:a16="http://schemas.microsoft.com/office/drawing/2014/main" id="{68E7D6CF-166B-4E1E-BA12-7AB46AE211DE}"/>
                </a:ext>
              </a:extLst>
            </p:cNvPr>
            <p:cNvSpPr/>
            <p:nvPr userDrawn="1"/>
          </p:nvSpPr>
          <p:spPr>
            <a:xfrm flipH="1">
              <a:off x="8640404" y="4159249"/>
              <a:ext cx="136524" cy="211045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2DD874E-BC7A-478B-9B92-D5F1C412B9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2" r="58149" b="10342"/>
          <a:stretch/>
        </p:blipFill>
        <p:spPr>
          <a:xfrm>
            <a:off x="9771605" y="0"/>
            <a:ext cx="3491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5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688CFF-17F2-4807-A398-FA651046DDB6}"/>
              </a:ext>
            </a:extLst>
          </p:cNvPr>
          <p:cNvSpPr/>
          <p:nvPr userDrawn="1"/>
        </p:nvSpPr>
        <p:spPr>
          <a:xfrm>
            <a:off x="302493" y="176983"/>
            <a:ext cx="11599343" cy="655145"/>
          </a:xfrm>
          <a:prstGeom prst="roundRect">
            <a:avLst>
              <a:gd name="adj" fmla="val 35833"/>
            </a:avLst>
          </a:prstGeom>
          <a:solidFill>
            <a:schemeClr val="accent6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1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1851B1-F306-47EB-A6E3-26F8C0BD3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350" y="233092"/>
            <a:ext cx="645523" cy="542926"/>
          </a:xfrm>
          <a:prstGeom prst="rect">
            <a:avLst/>
          </a:prstGeom>
          <a:effectLst>
            <a:softEdge rad="0"/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5A2D2A-AA78-411C-98AF-4E10D76913B9}"/>
              </a:ext>
            </a:extLst>
          </p:cNvPr>
          <p:cNvSpPr/>
          <p:nvPr userDrawn="1"/>
        </p:nvSpPr>
        <p:spPr>
          <a:xfrm>
            <a:off x="0" y="888237"/>
            <a:ext cx="12191999" cy="59697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73A1B5B-F998-7EB0-9A61-F23C5EC9C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7512" y="656932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algn="r">
              <a:defRPr/>
            </a:pPr>
            <a:fld id="{41A61DF1-3BB6-403F-9CC9-71F63F6F4AF1}" type="slidenum">
              <a:rPr lang="th-TH" smtClean="0"/>
              <a:pPr algn="r">
                <a:defRPr/>
              </a:pPr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7583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C897F73-292D-454D-9AFC-4FF6862E9B30}"/>
              </a:ext>
            </a:extLst>
          </p:cNvPr>
          <p:cNvSpPr/>
          <p:nvPr userDrawn="1"/>
        </p:nvSpPr>
        <p:spPr>
          <a:xfrm>
            <a:off x="302493" y="176983"/>
            <a:ext cx="11599343" cy="655145"/>
          </a:xfrm>
          <a:prstGeom prst="roundRect">
            <a:avLst>
              <a:gd name="adj" fmla="val 35833"/>
            </a:avLst>
          </a:prstGeom>
          <a:solidFill>
            <a:schemeClr val="accent6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1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F91772-FB05-4475-9538-79DC488C7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350" y="233092"/>
            <a:ext cx="645523" cy="542926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70E4F75-DA93-4D41-AB9A-2391ADA90BDE}"/>
              </a:ext>
            </a:extLst>
          </p:cNvPr>
          <p:cNvGrpSpPr/>
          <p:nvPr userDrawn="1"/>
        </p:nvGrpSpPr>
        <p:grpSpPr>
          <a:xfrm>
            <a:off x="0" y="1244866"/>
            <a:ext cx="12192000" cy="5152045"/>
            <a:chOff x="0" y="1528971"/>
            <a:chExt cx="12192000" cy="515204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523F38A-A6A5-4D28-9F52-844FBFA13B14}"/>
                </a:ext>
              </a:extLst>
            </p:cNvPr>
            <p:cNvSpPr/>
            <p:nvPr userDrawn="1"/>
          </p:nvSpPr>
          <p:spPr>
            <a:xfrm>
              <a:off x="0" y="1854926"/>
              <a:ext cx="12192000" cy="482609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C2DD5E0-20F1-40B5-AF49-1A1909C0DAD8}"/>
                </a:ext>
              </a:extLst>
            </p:cNvPr>
            <p:cNvSpPr/>
            <p:nvPr userDrawn="1"/>
          </p:nvSpPr>
          <p:spPr>
            <a:xfrm>
              <a:off x="303764" y="1528971"/>
              <a:ext cx="5694310" cy="786721"/>
            </a:xfrm>
            <a:prstGeom prst="roundRect">
              <a:avLst>
                <a:gd name="adj" fmla="val 33690"/>
              </a:avLst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FE80B1F-55B4-1BA8-B25D-43341E793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7512" y="656932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algn="r">
              <a:defRPr/>
            </a:pPr>
            <a:fld id="{41A61DF1-3BB6-403F-9CC9-71F63F6F4AF1}" type="slidenum">
              <a:rPr lang="th-TH" smtClean="0"/>
              <a:pPr algn="r">
                <a:defRPr/>
              </a:pPr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7118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13019D-B510-1DCD-4B6C-B69AECE2AE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9588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A5CB6AF-274C-427A-9B2B-8CA7E0BF0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FBA969-98DF-A73D-AA27-CD55003E03C2}"/>
              </a:ext>
            </a:extLst>
          </p:cNvPr>
          <p:cNvSpPr/>
          <p:nvPr userDrawn="1"/>
        </p:nvSpPr>
        <p:spPr>
          <a:xfrm>
            <a:off x="-14288" y="-15875"/>
            <a:ext cx="11628438" cy="4175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8" name="Picture 2" descr="สำนักงานคณะกรรมการการพัฒนาระบบราชการ">
            <a:extLst>
              <a:ext uri="{FF2B5EF4-FFF2-40B4-BE49-F238E27FC236}">
                <a16:creationId xmlns:a16="http://schemas.microsoft.com/office/drawing/2014/main" id="{77CC4CF1-DDD3-5611-88A1-1A61854469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7013" y="31750"/>
            <a:ext cx="49688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4704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6000">
              <a:schemeClr val="accent6">
                <a:lumMod val="60000"/>
                <a:lumOff val="4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C0E4910-90BB-41C5-8EB5-7DD3904AD2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7" t="25355" r="1" b="9031"/>
          <a:stretch/>
        </p:blipFill>
        <p:spPr>
          <a:xfrm rot="10800000">
            <a:off x="-513882" y="-287012"/>
            <a:ext cx="12705882" cy="7145012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2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2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E1A04F7-6329-9B5E-F651-2FD94C591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7512" y="656932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algn="r">
              <a:defRPr/>
            </a:pPr>
            <a:fld id="{41A61DF1-3BB6-403F-9CC9-71F63F6F4AF1}" type="slidenum">
              <a:rPr lang="th-TH" smtClean="0"/>
              <a:pPr algn="r">
                <a:defRPr/>
              </a:pPr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6732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esdc.go.th/download/document/NSCR/NS67_Book.pdf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www.nesdc.go.th/download/document/NSCR/Masterplan2566-2580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7675D-D3A0-1544-7F5F-8B1BC9F05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สี่เหลี่ยมผืนผ้า: มุมมน 5">
            <a:extLst>
              <a:ext uri="{FF2B5EF4-FFF2-40B4-BE49-F238E27FC236}">
                <a16:creationId xmlns:a16="http://schemas.microsoft.com/office/drawing/2014/main" id="{00AC2968-52AD-1159-98D2-6C9C9606FF47}"/>
              </a:ext>
            </a:extLst>
          </p:cNvPr>
          <p:cNvSpPr/>
          <p:nvPr/>
        </p:nvSpPr>
        <p:spPr>
          <a:xfrm>
            <a:off x="397367" y="1467962"/>
            <a:ext cx="10230389" cy="5245269"/>
          </a:xfrm>
          <a:prstGeom prst="roundRect">
            <a:avLst>
              <a:gd name="adj" fmla="val 702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5" name="ตาราง 3">
            <a:extLst>
              <a:ext uri="{FF2B5EF4-FFF2-40B4-BE49-F238E27FC236}">
                <a16:creationId xmlns:a16="http://schemas.microsoft.com/office/drawing/2014/main" id="{AC3236C5-F4F2-7CFE-3B67-231023F1E9FC}"/>
              </a:ext>
            </a:extLst>
          </p:cNvPr>
          <p:cNvGraphicFramePr>
            <a:graphicFrameLocks noGrp="1"/>
          </p:cNvGraphicFramePr>
          <p:nvPr/>
        </p:nvGraphicFramePr>
        <p:xfrm>
          <a:off x="508817" y="1964712"/>
          <a:ext cx="10002577" cy="32082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02577">
                  <a:extLst>
                    <a:ext uri="{9D8B030D-6E8A-4147-A177-3AD203B41FA5}">
                      <a16:colId xmlns:a16="http://schemas.microsoft.com/office/drawing/2014/main" val="4153547586"/>
                    </a:ext>
                  </a:extLst>
                </a:gridCol>
              </a:tblGrid>
              <a:tr h="32837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57200" marR="4572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199266"/>
                  </a:ext>
                </a:extLst>
              </a:tr>
              <a:tr h="287984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2200" b="1" kern="1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2200" b="1" kern="1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2200" b="1" kern="1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2200" b="1" kern="1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2200" b="1" kern="1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2200" b="1" kern="1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2200" b="1" kern="1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2200" b="1" kern="1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2000" marR="72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84688"/>
                  </a:ext>
                </a:extLst>
              </a:tr>
            </a:tbl>
          </a:graphicData>
        </a:graphic>
      </p:graphicFrame>
      <p:graphicFrame>
        <p:nvGraphicFramePr>
          <p:cNvPr id="26" name="ตาราง 3">
            <a:extLst>
              <a:ext uri="{FF2B5EF4-FFF2-40B4-BE49-F238E27FC236}">
                <a16:creationId xmlns:a16="http://schemas.microsoft.com/office/drawing/2014/main" id="{EBA068C9-F407-1EC6-9F58-7817805D8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390597"/>
              </p:ext>
            </p:extLst>
          </p:nvPr>
        </p:nvGraphicFramePr>
        <p:xfrm>
          <a:off x="497847" y="5759657"/>
          <a:ext cx="10024977" cy="7147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36070">
                  <a:extLst>
                    <a:ext uri="{9D8B030D-6E8A-4147-A177-3AD203B41FA5}">
                      <a16:colId xmlns:a16="http://schemas.microsoft.com/office/drawing/2014/main" val="2162807134"/>
                    </a:ext>
                  </a:extLst>
                </a:gridCol>
                <a:gridCol w="988907">
                  <a:extLst>
                    <a:ext uri="{9D8B030D-6E8A-4147-A177-3AD203B41FA5}">
                      <a16:colId xmlns:a16="http://schemas.microsoft.com/office/drawing/2014/main" val="2735314823"/>
                    </a:ext>
                  </a:extLst>
                </a:gridCol>
              </a:tblGrid>
              <a:tr h="164563">
                <a:tc>
                  <a:txBody>
                    <a:bodyPr/>
                    <a:lstStyle/>
                    <a:p>
                      <a:pPr marL="177800" marR="0" indent="-17780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th-TH" sz="1400" b="1" kern="100" spc="-3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การประเมินสถานะของหน่วยงานในการเป็นระบบราชการ 4.0 (</a:t>
                      </a:r>
                      <a:r>
                        <a:rPr lang="en-US" sz="1400" b="1" kern="100" spc="-3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PMQA 4.0)</a:t>
                      </a:r>
                    </a:p>
                  </a:txBody>
                  <a:tcPr marL="68580" marR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th-TH" sz="1400" b="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ร้อยละ </a:t>
                      </a:r>
                      <a:r>
                        <a:rPr lang="en-US" sz="1400" b="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108000" marR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84688"/>
                  </a:ext>
                </a:extLst>
              </a:tr>
              <a:tr h="164563">
                <a:tc>
                  <a:txBody>
                    <a:bodyPr/>
                    <a:lstStyle/>
                    <a:p>
                      <a:pPr marL="177800" marR="0" indent="-17780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th-TH" sz="1400" b="1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การประเมินระดับความพร้อมรัฐบาลดิจิทัลของหน่วยงานภาครัฐ</a:t>
                      </a:r>
                      <a:r>
                        <a:rPr lang="en-US" sz="1400" b="1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(DG Readiness Survey)</a:t>
                      </a:r>
                    </a:p>
                  </a:txBody>
                  <a:tcPr marL="68580" marR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th-TH" sz="1400" b="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ร้อยละ </a:t>
                      </a:r>
                      <a:r>
                        <a:rPr lang="en-US" sz="1400" b="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108000" marR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491792"/>
                  </a:ext>
                </a:extLst>
              </a:tr>
              <a:tr h="164563">
                <a:tc>
                  <a:txBody>
                    <a:bodyPr/>
                    <a:lstStyle/>
                    <a:p>
                      <a:pPr marL="177800" marR="0" indent="-17780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th-TH" sz="1400" b="1" kern="100" spc="-2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การประเมินความพึงพอใจของหน่วยงาน</a:t>
                      </a:r>
                      <a:endParaRPr lang="en-US" sz="1400" b="1" kern="100" spc="-20" baseline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th-TH" sz="1400" b="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ร้อยละ </a:t>
                      </a:r>
                      <a:r>
                        <a:rPr lang="en-US" sz="1400" b="0" kern="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108000" marR="36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375748"/>
                  </a:ext>
                </a:extLst>
              </a:tr>
            </a:tbl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FE58D761-36C8-596F-5E86-48819961DC24}"/>
              </a:ext>
            </a:extLst>
          </p:cNvPr>
          <p:cNvSpPr/>
          <p:nvPr/>
        </p:nvSpPr>
        <p:spPr>
          <a:xfrm>
            <a:off x="721731" y="1449111"/>
            <a:ext cx="9874725" cy="4557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C9A382-D4A2-9B71-AB05-1131BAFECA40}"/>
              </a:ext>
            </a:extLst>
          </p:cNvPr>
          <p:cNvSpPr txBox="1"/>
          <p:nvPr/>
        </p:nvSpPr>
        <p:spPr>
          <a:xfrm>
            <a:off x="1173199" y="1418994"/>
            <a:ext cx="9184694" cy="448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การประเมินประสิทธิผลการดำเนินงาน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Performance Base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B7C6B80-CBE1-36D3-692F-0F4784078DD6}"/>
              </a:ext>
            </a:extLst>
          </p:cNvPr>
          <p:cNvSpPr/>
          <p:nvPr/>
        </p:nvSpPr>
        <p:spPr>
          <a:xfrm>
            <a:off x="10189444" y="1520970"/>
            <a:ext cx="1738800" cy="349200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ร้อยละ 70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1205E79-EDAA-ABB7-B991-7BFE7FA7D225}"/>
              </a:ext>
            </a:extLst>
          </p:cNvPr>
          <p:cNvSpPr/>
          <p:nvPr/>
        </p:nvSpPr>
        <p:spPr>
          <a:xfrm>
            <a:off x="721731" y="5232793"/>
            <a:ext cx="9874725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วงรี 13">
            <a:extLst>
              <a:ext uri="{FF2B5EF4-FFF2-40B4-BE49-F238E27FC236}">
                <a16:creationId xmlns:a16="http://schemas.microsoft.com/office/drawing/2014/main" id="{D377D791-A9F6-9247-6BBC-22BCF815389A}"/>
              </a:ext>
            </a:extLst>
          </p:cNvPr>
          <p:cNvSpPr/>
          <p:nvPr/>
        </p:nvSpPr>
        <p:spPr>
          <a:xfrm>
            <a:off x="494971" y="5168282"/>
            <a:ext cx="566777" cy="566777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BBF5A31-84CD-D98B-8100-C5E5DA191C0B}"/>
              </a:ext>
            </a:extLst>
          </p:cNvPr>
          <p:cNvSpPr txBox="1"/>
          <p:nvPr/>
        </p:nvSpPr>
        <p:spPr>
          <a:xfrm>
            <a:off x="1173199" y="5240168"/>
            <a:ext cx="8858603" cy="448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การประเมินศักยภาพในการดำเนินงาน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Potential Base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BEC5319-393E-0F23-A61F-306948FE60D7}"/>
              </a:ext>
            </a:extLst>
          </p:cNvPr>
          <p:cNvSpPr/>
          <p:nvPr/>
        </p:nvSpPr>
        <p:spPr>
          <a:xfrm>
            <a:off x="10189444" y="5280262"/>
            <a:ext cx="1739874" cy="348440"/>
          </a:xfrm>
          <a:prstGeom prst="round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ร้อยละ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1122F8-6C59-948C-9447-FD7F55ED0CCA}"/>
              </a:ext>
            </a:extLst>
          </p:cNvPr>
          <p:cNvSpPr txBox="1"/>
          <p:nvPr/>
        </p:nvSpPr>
        <p:spPr>
          <a:xfrm>
            <a:off x="365936" y="231818"/>
            <a:ext cx="109694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การประเมินผลการปฏิบัติราชการของ</a:t>
            </a:r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กรม...............................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ประจำปีงบประมาณ พ.ศ.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2569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984C6E-5E5A-6C37-F2BB-05A2C82A0D6D}"/>
              </a:ext>
            </a:extLst>
          </p:cNvPr>
          <p:cNvSpPr/>
          <p:nvPr/>
        </p:nvSpPr>
        <p:spPr>
          <a:xfrm>
            <a:off x="426530" y="925966"/>
            <a:ext cx="2383655" cy="346954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องค์ประกอบการประเมิน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6D0BB17-C685-9F96-FC64-2C42EC4A6A09}"/>
              </a:ext>
            </a:extLst>
          </p:cNvPr>
          <p:cNvSpPr/>
          <p:nvPr/>
        </p:nvSpPr>
        <p:spPr>
          <a:xfrm>
            <a:off x="10189444" y="6489582"/>
            <a:ext cx="1739874" cy="349200"/>
          </a:xfrm>
          <a:prstGeom prst="roundRect">
            <a:avLst>
              <a:gd name="adj" fmla="val 2616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ร้อยละ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10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40" name="วงรี 13">
            <a:extLst>
              <a:ext uri="{FF2B5EF4-FFF2-40B4-BE49-F238E27FC236}">
                <a16:creationId xmlns:a16="http://schemas.microsoft.com/office/drawing/2014/main" id="{435FF594-469C-0508-CBE7-A43D8B7C7793}"/>
              </a:ext>
            </a:extLst>
          </p:cNvPr>
          <p:cNvSpPr/>
          <p:nvPr/>
        </p:nvSpPr>
        <p:spPr>
          <a:xfrm>
            <a:off x="494971" y="1393604"/>
            <a:ext cx="566777" cy="5667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2F40DC8-ED1E-566B-9BB3-24768C116C29}"/>
              </a:ext>
            </a:extLst>
          </p:cNvPr>
          <p:cNvGraphicFramePr>
            <a:graphicFrameLocks noGrp="1"/>
          </p:cNvGraphicFramePr>
          <p:nvPr/>
        </p:nvGraphicFramePr>
        <p:xfrm>
          <a:off x="546405" y="2273675"/>
          <a:ext cx="9884979" cy="21960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16691">
                  <a:extLst>
                    <a:ext uri="{9D8B030D-6E8A-4147-A177-3AD203B41FA5}">
                      <a16:colId xmlns:a16="http://schemas.microsoft.com/office/drawing/2014/main" val="1078916628"/>
                    </a:ext>
                  </a:extLst>
                </a:gridCol>
                <a:gridCol w="868288">
                  <a:extLst>
                    <a:ext uri="{9D8B030D-6E8A-4147-A177-3AD203B41FA5}">
                      <a16:colId xmlns:a16="http://schemas.microsoft.com/office/drawing/2014/main" val="2751031621"/>
                    </a:ext>
                  </a:extLst>
                </a:gridCol>
              </a:tblGrid>
              <a:tr h="301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1400" b="1" kern="100" spc="-3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ตัวชี้วัดเชิงยุทธศาสตร์สำคัญ (</a:t>
                      </a:r>
                      <a:r>
                        <a:rPr lang="en-US" sz="1400" b="1" kern="100" spc="-3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Strategic KPIs) </a:t>
                      </a:r>
                      <a:endParaRPr lang="th-TH" sz="1400" b="1" kern="100" spc="-30" baseline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Arial"/>
                        </a:rPr>
                        <a:t>อันดับความสามารถในการแข่งขันด้านโครงสร้างพื้นฐานทางวิทยาศาสตร์*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อันดับขีดความสามารถในการแข่งขันของประเทศ ด้านการศึกษา : </a:t>
                      </a:r>
                      <a:r>
                        <a:rPr lang="th-TH" sz="1400" b="0" kern="100" spc="-3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ค่าใช้จ่ายด้านการวิจัยและพัฒนาของทั้งประเทศ (อันดับ)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1400" b="0" kern="100" spc="-3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ค่าใช้จ่ายด้านการวิจัยและพัฒนาของทั้งประเทศต่อประชากร (อันดับ)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endParaRPr lang="th-TH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endParaRPr lang="th-TH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endParaRPr lang="th-TH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3253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th-TH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Arial"/>
                        </a:rPr>
                        <a:t>ตัวชี้วัดขับเคลื่อนการบูรณาการร่วมกัน (</a:t>
                      </a: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Arial"/>
                        </a:rPr>
                        <a:t>Joint KPIs)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400" b="0" kern="100" spc="-3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ไม่มี -</a:t>
                      </a:r>
                      <a:endParaRPr lang="en-US" sz="1400" b="0" kern="100" spc="-30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16413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th-TH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Arial"/>
                        </a:rPr>
                        <a:t>ตัวชี้วัดตามภารกิจพื้นฐาน/งานตามหน้าที่ความรับผิดชอบหลัก (</a:t>
                      </a: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Arial"/>
                        </a:rPr>
                        <a:t>Function KPIs) </a:t>
                      </a:r>
                      <a:endParaRPr kumimoji="0" lang="th-TH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  <a:sym typeface="Arial"/>
                      </a:endParaRPr>
                    </a:p>
                    <a:p>
                      <a:pPr marL="174625" marR="0" lvl="0" indent="-17462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lang="th-TH" sz="1400" b="0" strike="noStrik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มูลค่าผลกระทบต่อเศรษฐกิจ สังคม และคุณภาพชีวิตที่เกิดจากการนำผลงานวิจัย และพัฒนานวัตกรรมไปใช้ประโยชน์</a:t>
                      </a:r>
                    </a:p>
                    <a:p>
                      <a:pPr marL="174625" marR="0" lvl="0" indent="-17462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lang="th-TH" sz="1400" b="0" strike="noStrik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จำนวนชุมชน/ท้องถิ่นที่ อววน. เข้าไปช่วยพัฒนา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  <a:sym typeface="Arial"/>
                      </a:endParaRP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_________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ถ้ามี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_______________</a:t>
                      </a:r>
                      <a:endParaRPr lang="th-TH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</a:t>
                      </a: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5869677"/>
                  </a:ext>
                </a:extLst>
              </a:tr>
            </a:tbl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2021376-6AEE-2DEE-DF17-C06CC05A72EC}"/>
              </a:ext>
            </a:extLst>
          </p:cNvPr>
          <p:cNvCxnSpPr/>
          <p:nvPr/>
        </p:nvCxnSpPr>
        <p:spPr>
          <a:xfrm>
            <a:off x="635501" y="3153003"/>
            <a:ext cx="9432000" cy="0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F398BE43-035E-FF1A-9765-9758A7ECBA3D}"/>
              </a:ext>
            </a:extLst>
          </p:cNvPr>
          <p:cNvGrpSpPr/>
          <p:nvPr/>
        </p:nvGrpSpPr>
        <p:grpSpPr>
          <a:xfrm>
            <a:off x="10680312" y="3997760"/>
            <a:ext cx="468108" cy="246221"/>
            <a:chOff x="10926833" y="2252613"/>
            <a:chExt cx="468108" cy="246221"/>
          </a:xfrm>
        </p:grpSpPr>
        <p:sp>
          <p:nvSpPr>
            <p:cNvPr id="178" name="Rectangle: Rounded Corners 177">
              <a:extLst>
                <a:ext uri="{FF2B5EF4-FFF2-40B4-BE49-F238E27FC236}">
                  <a16:creationId xmlns:a16="http://schemas.microsoft.com/office/drawing/2014/main" id="{173349E4-2E7D-0A42-535D-02B017DE059C}"/>
                </a:ext>
              </a:extLst>
            </p:cNvPr>
            <p:cNvSpPr/>
            <p:nvPr/>
          </p:nvSpPr>
          <p:spPr>
            <a:xfrm>
              <a:off x="10997770" y="2309245"/>
              <a:ext cx="326234" cy="132958"/>
            </a:xfrm>
            <a:prstGeom prst="roundRect">
              <a:avLst>
                <a:gd name="adj" fmla="val 50000"/>
              </a:avLst>
            </a:prstGeom>
            <a:solidFill>
              <a:srgbClr val="72CAF0"/>
            </a:solidFill>
            <a:ln>
              <a:solidFill>
                <a:srgbClr val="72CA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B7F13C89-85E0-DA7A-D957-AEBF41E3137F}"/>
                </a:ext>
              </a:extLst>
            </p:cNvPr>
            <p:cNvSpPr txBox="1"/>
            <p:nvPr/>
          </p:nvSpPr>
          <p:spPr>
            <a:xfrm>
              <a:off x="10926833" y="2252613"/>
              <a:ext cx="4681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JKPI </a:t>
              </a:r>
              <a:r>
                <a:rPr kumimoji="0" lang="th-TH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...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</p:grpSp>
      <p:sp>
        <p:nvSpPr>
          <p:cNvPr id="163" name="TextBox 162">
            <a:extLst>
              <a:ext uri="{FF2B5EF4-FFF2-40B4-BE49-F238E27FC236}">
                <a16:creationId xmlns:a16="http://schemas.microsoft.com/office/drawing/2014/main" id="{C1CE9B47-C9AD-E9FE-69A2-50FAA15DF5A8}"/>
              </a:ext>
            </a:extLst>
          </p:cNvPr>
          <p:cNvSpPr txBox="1"/>
          <p:nvPr/>
        </p:nvSpPr>
        <p:spPr>
          <a:xfrm>
            <a:off x="11059389" y="4007847"/>
            <a:ext cx="9632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JKPI </a:t>
            </a: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ในประเด็นที่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1 -</a:t>
            </a: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3D6120E2-2F77-FD16-E551-60F865D59237}"/>
              </a:ext>
            </a:extLst>
          </p:cNvPr>
          <p:cNvSpPr txBox="1"/>
          <p:nvPr/>
        </p:nvSpPr>
        <p:spPr>
          <a:xfrm>
            <a:off x="10638336" y="1835331"/>
            <a:ext cx="1198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คำอธิบาย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Tag 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ตัวชี้วัด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49A06172-D2E8-73E6-1C28-2874A69821A2}"/>
              </a:ext>
            </a:extLst>
          </p:cNvPr>
          <p:cNvSpPr txBox="1"/>
          <p:nvPr/>
        </p:nvSpPr>
        <p:spPr>
          <a:xfrm>
            <a:off x="11043832" y="4249227"/>
            <a:ext cx="11689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Joint KPI </a:t>
            </a: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บังคับ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D44B9E3-DECE-B18C-9EBF-DA276E9237C8}"/>
              </a:ext>
            </a:extLst>
          </p:cNvPr>
          <p:cNvGrpSpPr/>
          <p:nvPr/>
        </p:nvGrpSpPr>
        <p:grpSpPr>
          <a:xfrm>
            <a:off x="10602267" y="2035297"/>
            <a:ext cx="601134" cy="246221"/>
            <a:chOff x="2960451" y="1150732"/>
            <a:chExt cx="601134" cy="246221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D8AA9E0E-4890-4218-D6C7-20466B7E0687}"/>
                </a:ext>
              </a:extLst>
            </p:cNvPr>
            <p:cNvSpPr/>
            <p:nvPr/>
          </p:nvSpPr>
          <p:spPr>
            <a:xfrm>
              <a:off x="3097901" y="1212837"/>
              <a:ext cx="326234" cy="132958"/>
            </a:xfrm>
            <a:prstGeom prst="roundRect">
              <a:avLst>
                <a:gd name="adj" fmla="val 50000"/>
              </a:avLst>
            </a:prstGeom>
            <a:solidFill>
              <a:srgbClr val="35548A"/>
            </a:solidFill>
            <a:ln>
              <a:solidFill>
                <a:srgbClr val="35548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59D2223-B411-40FB-3FF7-6EF4F0EC3825}"/>
                </a:ext>
              </a:extLst>
            </p:cNvPr>
            <p:cNvSpPr txBox="1"/>
            <p:nvPr/>
          </p:nvSpPr>
          <p:spPr>
            <a:xfrm>
              <a:off x="2960451" y="1150732"/>
              <a:ext cx="6011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แม่บท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601CE98F-55CA-883E-59BB-8EEC25DBED6F}"/>
              </a:ext>
            </a:extLst>
          </p:cNvPr>
          <p:cNvSpPr txBox="1"/>
          <p:nvPr/>
        </p:nvSpPr>
        <p:spPr>
          <a:xfrm>
            <a:off x="11040879" y="2056575"/>
            <a:ext cx="9632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ตัวชี้วัดตามแผนแม่บทฯ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122" name="Group 101">
            <a:extLst>
              <a:ext uri="{FF2B5EF4-FFF2-40B4-BE49-F238E27FC236}">
                <a16:creationId xmlns:a16="http://schemas.microsoft.com/office/drawing/2014/main" id="{23C4176B-11ED-A224-0EA0-7AEFE3364B45}"/>
              </a:ext>
            </a:extLst>
          </p:cNvPr>
          <p:cNvGrpSpPr/>
          <p:nvPr/>
        </p:nvGrpSpPr>
        <p:grpSpPr>
          <a:xfrm>
            <a:off x="10744416" y="2503874"/>
            <a:ext cx="326234" cy="216000"/>
            <a:chOff x="2127498" y="2903038"/>
            <a:chExt cx="326234" cy="216000"/>
          </a:xfrm>
        </p:grpSpPr>
        <p:sp>
          <p:nvSpPr>
            <p:cNvPr id="124" name="Rectangle: Rounded Corners 99">
              <a:extLst>
                <a:ext uri="{FF2B5EF4-FFF2-40B4-BE49-F238E27FC236}">
                  <a16:creationId xmlns:a16="http://schemas.microsoft.com/office/drawing/2014/main" id="{6430F5F7-085D-9F2F-E7A4-4708F8F09620}"/>
                </a:ext>
              </a:extLst>
            </p:cNvPr>
            <p:cNvSpPr/>
            <p:nvPr/>
          </p:nvSpPr>
          <p:spPr>
            <a:xfrm>
              <a:off x="2127498" y="2949278"/>
              <a:ext cx="326234" cy="132958"/>
            </a:xfrm>
            <a:prstGeom prst="roundRect">
              <a:avLst>
                <a:gd name="adj" fmla="val 50000"/>
              </a:avLst>
            </a:prstGeom>
            <a:solidFill>
              <a:srgbClr val="B3C6D5"/>
            </a:solidFill>
            <a:ln>
              <a:solidFill>
                <a:srgbClr val="B3C6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TextBox 100">
              <a:extLst>
                <a:ext uri="{FF2B5EF4-FFF2-40B4-BE49-F238E27FC236}">
                  <a16:creationId xmlns:a16="http://schemas.microsoft.com/office/drawing/2014/main" id="{4E0881B9-2893-D4A7-FAF0-542463677442}"/>
                </a:ext>
              </a:extLst>
            </p:cNvPr>
            <p:cNvSpPr txBox="1"/>
            <p:nvPr/>
          </p:nvSpPr>
          <p:spPr>
            <a:xfrm>
              <a:off x="2136759" y="2903038"/>
              <a:ext cx="307191" cy="216000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นโยบาย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/</a:t>
              </a:r>
              <a:endParaRPr kumimoji="0" lang="th-TH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สั่งการ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</p:grpSp>
      <p:sp>
        <p:nvSpPr>
          <p:cNvPr id="123" name="TextBox 1030">
            <a:extLst>
              <a:ext uri="{FF2B5EF4-FFF2-40B4-BE49-F238E27FC236}">
                <a16:creationId xmlns:a16="http://schemas.microsoft.com/office/drawing/2014/main" id="{5E46F477-7349-EFA7-63D1-06EE612E614A}"/>
              </a:ext>
            </a:extLst>
          </p:cNvPr>
          <p:cNvSpPr txBox="1"/>
          <p:nvPr/>
        </p:nvSpPr>
        <p:spPr>
          <a:xfrm>
            <a:off x="11044399" y="2484460"/>
            <a:ext cx="925249" cy="271549"/>
          </a:xfrm>
          <a:prstGeom prst="rect">
            <a:avLst/>
          </a:prstGeom>
          <a:noFill/>
        </p:spPr>
        <p:txBody>
          <a:bodyPr wrap="square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ตัวชี้วัดนโยบายรัฐบาล/ข้อสั่งการ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70F3654-5CF8-A860-832F-65293F38B12F}"/>
              </a:ext>
            </a:extLst>
          </p:cNvPr>
          <p:cNvGrpSpPr/>
          <p:nvPr/>
        </p:nvGrpSpPr>
        <p:grpSpPr>
          <a:xfrm>
            <a:off x="10753677" y="2975679"/>
            <a:ext cx="326234" cy="246221"/>
            <a:chOff x="8022133" y="6379815"/>
            <a:chExt cx="326234" cy="246221"/>
          </a:xfrm>
        </p:grpSpPr>
        <p:sp>
          <p:nvSpPr>
            <p:cNvPr id="120" name="Rectangle: Rounded Corners 121">
              <a:extLst>
                <a:ext uri="{FF2B5EF4-FFF2-40B4-BE49-F238E27FC236}">
                  <a16:creationId xmlns:a16="http://schemas.microsoft.com/office/drawing/2014/main" id="{77FDE97B-25C4-01B4-F918-EF1B7F5FC0B5}"/>
                </a:ext>
              </a:extLst>
            </p:cNvPr>
            <p:cNvSpPr/>
            <p:nvPr/>
          </p:nvSpPr>
          <p:spPr>
            <a:xfrm>
              <a:off x="8022133" y="6445072"/>
              <a:ext cx="326234" cy="132958"/>
            </a:xfrm>
            <a:prstGeom prst="roundRect">
              <a:avLst>
                <a:gd name="adj" fmla="val 50000"/>
              </a:avLst>
            </a:prstGeom>
            <a:solidFill>
              <a:srgbClr val="F4DBB2"/>
            </a:solidFill>
            <a:ln>
              <a:solidFill>
                <a:srgbClr val="F4DBB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TextBox 122">
              <a:extLst>
                <a:ext uri="{FF2B5EF4-FFF2-40B4-BE49-F238E27FC236}">
                  <a16:creationId xmlns:a16="http://schemas.microsoft.com/office/drawing/2014/main" id="{ADC8D48C-524C-8A64-A142-531FEE4D930A}"/>
                </a:ext>
              </a:extLst>
            </p:cNvPr>
            <p:cNvSpPr txBox="1"/>
            <p:nvPr/>
          </p:nvSpPr>
          <p:spPr>
            <a:xfrm>
              <a:off x="8023250" y="6379815"/>
              <a:ext cx="324000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แผนบูรฯ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</p:grpSp>
      <p:sp>
        <p:nvSpPr>
          <p:cNvPr id="119" name="TextBox 1035">
            <a:extLst>
              <a:ext uri="{FF2B5EF4-FFF2-40B4-BE49-F238E27FC236}">
                <a16:creationId xmlns:a16="http://schemas.microsoft.com/office/drawing/2014/main" id="{50A31699-EFB3-0223-C000-BE766654A1F0}"/>
              </a:ext>
            </a:extLst>
          </p:cNvPr>
          <p:cNvSpPr txBox="1"/>
          <p:nvPr/>
        </p:nvSpPr>
        <p:spPr>
          <a:xfrm>
            <a:off x="11048434" y="2984769"/>
            <a:ext cx="871520" cy="271549"/>
          </a:xfrm>
          <a:prstGeom prst="rect">
            <a:avLst/>
          </a:prstGeom>
          <a:noFill/>
        </p:spPr>
        <p:txBody>
          <a:bodyPr wrap="square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ตัวชี้วัดตามแผนงานบูรณาการ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E9F1190-79FD-3559-8804-4DC8B160AA66}"/>
              </a:ext>
            </a:extLst>
          </p:cNvPr>
          <p:cNvGrpSpPr/>
          <p:nvPr/>
        </p:nvGrpSpPr>
        <p:grpSpPr>
          <a:xfrm>
            <a:off x="10753677" y="3730482"/>
            <a:ext cx="326234" cy="246221"/>
            <a:chOff x="9837154" y="6171374"/>
            <a:chExt cx="326234" cy="246221"/>
          </a:xfrm>
        </p:grpSpPr>
        <p:sp>
          <p:nvSpPr>
            <p:cNvPr id="116" name="Rectangle: Rounded Corners 113">
              <a:extLst>
                <a:ext uri="{FF2B5EF4-FFF2-40B4-BE49-F238E27FC236}">
                  <a16:creationId xmlns:a16="http://schemas.microsoft.com/office/drawing/2014/main" id="{201A43C0-0692-988A-3217-F8FFFAB3C503}"/>
                </a:ext>
              </a:extLst>
            </p:cNvPr>
            <p:cNvSpPr/>
            <p:nvPr/>
          </p:nvSpPr>
          <p:spPr>
            <a:xfrm>
              <a:off x="9837154" y="6226352"/>
              <a:ext cx="326234" cy="132958"/>
            </a:xfrm>
            <a:prstGeom prst="roundRect">
              <a:avLst>
                <a:gd name="adj" fmla="val 50000"/>
              </a:avLst>
            </a:prstGeom>
            <a:solidFill>
              <a:srgbClr val="A18E80"/>
            </a:solidFill>
            <a:ln>
              <a:solidFill>
                <a:srgbClr val="A18E8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TextBox 114">
              <a:extLst>
                <a:ext uri="{FF2B5EF4-FFF2-40B4-BE49-F238E27FC236}">
                  <a16:creationId xmlns:a16="http://schemas.microsoft.com/office/drawing/2014/main" id="{CCC38E18-77E5-4667-EA27-6CF4671837C9}"/>
                </a:ext>
              </a:extLst>
            </p:cNvPr>
            <p:cNvSpPr txBox="1"/>
            <p:nvPr/>
          </p:nvSpPr>
          <p:spPr>
            <a:xfrm>
              <a:off x="9838271" y="6171374"/>
              <a:ext cx="324000" cy="246221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ภารกิจ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</p:grpSp>
      <p:sp>
        <p:nvSpPr>
          <p:cNvPr id="115" name="TextBox 1036">
            <a:extLst>
              <a:ext uri="{FF2B5EF4-FFF2-40B4-BE49-F238E27FC236}">
                <a16:creationId xmlns:a16="http://schemas.microsoft.com/office/drawing/2014/main" id="{04836A30-B179-4CA7-687E-058D000B0925}"/>
              </a:ext>
            </a:extLst>
          </p:cNvPr>
          <p:cNvSpPr txBox="1"/>
          <p:nvPr/>
        </p:nvSpPr>
        <p:spPr>
          <a:xfrm>
            <a:off x="11041616" y="3727707"/>
            <a:ext cx="878337" cy="271549"/>
          </a:xfrm>
          <a:prstGeom prst="rect">
            <a:avLst/>
          </a:prstGeom>
          <a:noFill/>
        </p:spPr>
        <p:txBody>
          <a:bodyPr wrap="square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00" b="0" i="0" u="none" strike="noStrike" kern="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ตัวชี้วัดภารกิจสำคัญของหน่วยงาน</a:t>
            </a:r>
            <a:endParaRPr kumimoji="0" lang="en-US" sz="900" b="0" i="0" u="none" strike="noStrike" kern="1200" cap="none" spc="-4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101" name="Group 48">
            <a:extLst>
              <a:ext uri="{FF2B5EF4-FFF2-40B4-BE49-F238E27FC236}">
                <a16:creationId xmlns:a16="http://schemas.microsoft.com/office/drawing/2014/main" id="{277CBC89-1524-D2FA-81FA-D95AE2505909}"/>
              </a:ext>
            </a:extLst>
          </p:cNvPr>
          <p:cNvGrpSpPr/>
          <p:nvPr/>
        </p:nvGrpSpPr>
        <p:grpSpPr>
          <a:xfrm>
            <a:off x="10753677" y="3523810"/>
            <a:ext cx="324000" cy="132958"/>
            <a:chOff x="11102869" y="2515120"/>
            <a:chExt cx="356383" cy="132958"/>
          </a:xfrm>
        </p:grpSpPr>
        <p:sp>
          <p:nvSpPr>
            <p:cNvPr id="109" name="Flowchart: Delay 54">
              <a:extLst>
                <a:ext uri="{FF2B5EF4-FFF2-40B4-BE49-F238E27FC236}">
                  <a16:creationId xmlns:a16="http://schemas.microsoft.com/office/drawing/2014/main" id="{98982741-899D-B27E-2246-491C8CF8501D}"/>
                </a:ext>
              </a:extLst>
            </p:cNvPr>
            <p:cNvSpPr/>
            <p:nvPr/>
          </p:nvSpPr>
          <p:spPr>
            <a:xfrm flipH="1">
              <a:off x="11102869" y="2515120"/>
              <a:ext cx="180000" cy="132958"/>
            </a:xfrm>
            <a:prstGeom prst="flowChartDelay">
              <a:avLst/>
            </a:prstGeom>
            <a:solidFill>
              <a:srgbClr val="35548A"/>
            </a:solidFill>
            <a:ln>
              <a:solidFill>
                <a:srgbClr val="35548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lowchart: Delay 29">
              <a:extLst>
                <a:ext uri="{FF2B5EF4-FFF2-40B4-BE49-F238E27FC236}">
                  <a16:creationId xmlns:a16="http://schemas.microsoft.com/office/drawing/2014/main" id="{723647FC-BB02-016A-47F0-F3D0D53D25F4}"/>
                </a:ext>
              </a:extLst>
            </p:cNvPr>
            <p:cNvSpPr/>
            <p:nvPr/>
          </p:nvSpPr>
          <p:spPr>
            <a:xfrm>
              <a:off x="11279252" y="2515120"/>
              <a:ext cx="180000" cy="132958"/>
            </a:xfrm>
            <a:prstGeom prst="flowChartDelay">
              <a:avLst/>
            </a:prstGeom>
            <a:solidFill>
              <a:srgbClr val="6A8DC3"/>
            </a:solidFill>
            <a:ln>
              <a:solidFill>
                <a:srgbClr val="6A8DC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5" name="TextBox 1037">
            <a:extLst>
              <a:ext uri="{FF2B5EF4-FFF2-40B4-BE49-F238E27FC236}">
                <a16:creationId xmlns:a16="http://schemas.microsoft.com/office/drawing/2014/main" id="{F9E30DD7-8783-9FC7-E632-AD12BEAD0413}"/>
              </a:ext>
            </a:extLst>
          </p:cNvPr>
          <p:cNvSpPr txBox="1"/>
          <p:nvPr/>
        </p:nvSpPr>
        <p:spPr>
          <a:xfrm>
            <a:off x="11050021" y="3451400"/>
            <a:ext cx="809628" cy="271549"/>
          </a:xfrm>
          <a:prstGeom prst="rect">
            <a:avLst/>
          </a:prstGeom>
          <a:noFill/>
        </p:spPr>
        <p:txBody>
          <a:bodyPr wrap="square" rIns="3600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00" b="0" i="0" u="none" strike="noStrike" kern="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ตัวชี้วัดจากแผนแม่บทฯ และแผนฯ </a:t>
            </a:r>
            <a:r>
              <a:rPr kumimoji="0" lang="en-US" sz="900" b="0" i="0" u="none" strike="noStrike" kern="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13</a:t>
            </a:r>
            <a:endParaRPr kumimoji="0" lang="en-US" sz="900" b="0" i="0" u="none" strike="noStrike" kern="1200" cap="none" spc="-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97" name="TextBox 1032">
            <a:extLst>
              <a:ext uri="{FF2B5EF4-FFF2-40B4-BE49-F238E27FC236}">
                <a16:creationId xmlns:a16="http://schemas.microsoft.com/office/drawing/2014/main" id="{9B8D1158-9B42-9E17-1154-D3717FA4E636}"/>
              </a:ext>
            </a:extLst>
          </p:cNvPr>
          <p:cNvSpPr txBox="1"/>
          <p:nvPr/>
        </p:nvSpPr>
        <p:spPr>
          <a:xfrm>
            <a:off x="11051688" y="3270105"/>
            <a:ext cx="895697" cy="160750"/>
          </a:xfrm>
          <a:prstGeom prst="rect">
            <a:avLst/>
          </a:prstGeom>
          <a:noFill/>
        </p:spPr>
        <p:txBody>
          <a:bodyPr wrap="square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ตัวชี้วัดตามภารกิจใหม่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118D263-7DDE-3CB7-EAEF-2F09803DC0C5}"/>
              </a:ext>
            </a:extLst>
          </p:cNvPr>
          <p:cNvGrpSpPr/>
          <p:nvPr/>
        </p:nvGrpSpPr>
        <p:grpSpPr>
          <a:xfrm>
            <a:off x="10738644" y="3254547"/>
            <a:ext cx="326234" cy="215444"/>
            <a:chOff x="8026112" y="6645274"/>
            <a:chExt cx="326234" cy="215444"/>
          </a:xfrm>
        </p:grpSpPr>
        <p:sp>
          <p:nvSpPr>
            <p:cNvPr id="99" name="Rectangle: Rounded Corners 109">
              <a:extLst>
                <a:ext uri="{FF2B5EF4-FFF2-40B4-BE49-F238E27FC236}">
                  <a16:creationId xmlns:a16="http://schemas.microsoft.com/office/drawing/2014/main" id="{A0173466-C8F4-6F96-8E5C-6134D22FE963}"/>
                </a:ext>
              </a:extLst>
            </p:cNvPr>
            <p:cNvSpPr/>
            <p:nvPr/>
          </p:nvSpPr>
          <p:spPr>
            <a:xfrm>
              <a:off x="8026112" y="6689892"/>
              <a:ext cx="326234" cy="132958"/>
            </a:xfrm>
            <a:prstGeom prst="roundRect">
              <a:avLst>
                <a:gd name="adj" fmla="val 50000"/>
              </a:avLst>
            </a:prstGeom>
            <a:solidFill>
              <a:srgbClr val="7D8588"/>
            </a:solidFill>
            <a:ln>
              <a:solidFill>
                <a:srgbClr val="7D85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TextBox 110">
              <a:extLst>
                <a:ext uri="{FF2B5EF4-FFF2-40B4-BE49-F238E27FC236}">
                  <a16:creationId xmlns:a16="http://schemas.microsoft.com/office/drawing/2014/main" id="{CD91E311-E588-72BA-F782-93658AA9654B}"/>
                </a:ext>
              </a:extLst>
            </p:cNvPr>
            <p:cNvSpPr txBox="1"/>
            <p:nvPr/>
          </p:nvSpPr>
          <p:spPr>
            <a:xfrm>
              <a:off x="8027229" y="6645274"/>
              <a:ext cx="324000" cy="21544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ภารกิจใหม่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20C37955-7D6F-8CD5-3003-94054EFFF505}"/>
              </a:ext>
            </a:extLst>
          </p:cNvPr>
          <p:cNvGrpSpPr/>
          <p:nvPr/>
        </p:nvGrpSpPr>
        <p:grpSpPr>
          <a:xfrm>
            <a:off x="10607668" y="2256512"/>
            <a:ext cx="601134" cy="246221"/>
            <a:chOff x="6912491" y="1957639"/>
            <a:chExt cx="601134" cy="246221"/>
          </a:xfrm>
        </p:grpSpPr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id="{144E2483-7C31-9AE1-CB21-7A998B172AC8}"/>
                </a:ext>
              </a:extLst>
            </p:cNvPr>
            <p:cNvSpPr/>
            <p:nvPr/>
          </p:nvSpPr>
          <p:spPr>
            <a:xfrm>
              <a:off x="7048669" y="2027203"/>
              <a:ext cx="326234" cy="132958"/>
            </a:xfrm>
            <a:prstGeom prst="roundRect">
              <a:avLst>
                <a:gd name="adj" fmla="val 50000"/>
              </a:avLst>
            </a:prstGeom>
            <a:solidFill>
              <a:srgbClr val="6A8DC3"/>
            </a:solidFill>
            <a:ln>
              <a:solidFill>
                <a:srgbClr val="6A8DC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9C2D23B5-648F-369D-8A94-B17F6BA0B47B}"/>
                </a:ext>
              </a:extLst>
            </p:cNvPr>
            <p:cNvSpPr txBox="1"/>
            <p:nvPr/>
          </p:nvSpPr>
          <p:spPr>
            <a:xfrm>
              <a:off x="6912491" y="1957639"/>
              <a:ext cx="6011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13</a:t>
              </a:r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27907CB2-357C-B351-D7E0-887C76908939}"/>
              </a:ext>
            </a:extLst>
          </p:cNvPr>
          <p:cNvSpPr txBox="1"/>
          <p:nvPr/>
        </p:nvSpPr>
        <p:spPr>
          <a:xfrm>
            <a:off x="11046727" y="2272177"/>
            <a:ext cx="9632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ตัวชี้วัดตามแผนฯ 13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DB45BC5D-F2C6-31E2-25DD-489890D72838}"/>
              </a:ext>
            </a:extLst>
          </p:cNvPr>
          <p:cNvCxnSpPr/>
          <p:nvPr/>
        </p:nvCxnSpPr>
        <p:spPr>
          <a:xfrm>
            <a:off x="698519" y="3626383"/>
            <a:ext cx="9432000" cy="0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9" name="Picture 138">
            <a:extLst>
              <a:ext uri="{FF2B5EF4-FFF2-40B4-BE49-F238E27FC236}">
                <a16:creationId xmlns:a16="http://schemas.microsoft.com/office/drawing/2014/main" id="{AA4C7C5B-4208-F8C0-963D-FC8B884C8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38" y="2503291"/>
            <a:ext cx="435781" cy="195656"/>
          </a:xfrm>
          <a:prstGeom prst="rect">
            <a:avLst/>
          </a:prstGeom>
        </p:spPr>
      </p:pic>
      <p:grpSp>
        <p:nvGrpSpPr>
          <p:cNvPr id="199" name="Group 198">
            <a:extLst>
              <a:ext uri="{FF2B5EF4-FFF2-40B4-BE49-F238E27FC236}">
                <a16:creationId xmlns:a16="http://schemas.microsoft.com/office/drawing/2014/main" id="{3DF3B2BC-74BD-67C0-82BD-54D518B45F38}"/>
              </a:ext>
            </a:extLst>
          </p:cNvPr>
          <p:cNvGrpSpPr/>
          <p:nvPr/>
        </p:nvGrpSpPr>
        <p:grpSpPr>
          <a:xfrm>
            <a:off x="10684670" y="4239140"/>
            <a:ext cx="468108" cy="246221"/>
            <a:chOff x="10926833" y="2252613"/>
            <a:chExt cx="468108" cy="246221"/>
          </a:xfrm>
        </p:grpSpPr>
        <p:sp>
          <p:nvSpPr>
            <p:cNvPr id="200" name="Rectangle: Rounded Corners 199">
              <a:extLst>
                <a:ext uri="{FF2B5EF4-FFF2-40B4-BE49-F238E27FC236}">
                  <a16:creationId xmlns:a16="http://schemas.microsoft.com/office/drawing/2014/main" id="{E5D2C1DF-3F5E-CE63-F22A-5B1D3C055BF6}"/>
                </a:ext>
              </a:extLst>
            </p:cNvPr>
            <p:cNvSpPr/>
            <p:nvPr/>
          </p:nvSpPr>
          <p:spPr>
            <a:xfrm>
              <a:off x="10997770" y="2309245"/>
              <a:ext cx="326234" cy="132958"/>
            </a:xfrm>
            <a:prstGeom prst="roundRect">
              <a:avLst>
                <a:gd name="adj" fmla="val 50000"/>
              </a:avLst>
            </a:prstGeom>
            <a:solidFill>
              <a:srgbClr val="72CAF0"/>
            </a:solidFill>
            <a:ln>
              <a:solidFill>
                <a:srgbClr val="72CA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B221E383-3AF5-FE9D-4EDB-0553015C044E}"/>
                </a:ext>
              </a:extLst>
            </p:cNvPr>
            <p:cNvSpPr txBox="1"/>
            <p:nvPr/>
          </p:nvSpPr>
          <p:spPr>
            <a:xfrm>
              <a:off x="10926833" y="2252613"/>
              <a:ext cx="4681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JKPI </a:t>
              </a:r>
              <a:r>
                <a:rPr kumimoji="0" lang="th-TH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...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</p:grpSp>
      <p:sp>
        <p:nvSpPr>
          <p:cNvPr id="198" name="Flowchart: Connector 197">
            <a:extLst>
              <a:ext uri="{FF2B5EF4-FFF2-40B4-BE49-F238E27FC236}">
                <a16:creationId xmlns:a16="http://schemas.microsoft.com/office/drawing/2014/main" id="{82BEF16B-3DA2-2E42-033B-6C9801899AA7}"/>
              </a:ext>
            </a:extLst>
          </p:cNvPr>
          <p:cNvSpPr/>
          <p:nvPr/>
        </p:nvSpPr>
        <p:spPr>
          <a:xfrm flipH="1" flipV="1">
            <a:off x="10702566" y="4328526"/>
            <a:ext cx="72000" cy="72000"/>
          </a:xfrm>
          <a:prstGeom prst="flowChartConnector">
            <a:avLst/>
          </a:prstGeom>
          <a:solidFill>
            <a:srgbClr val="FEC007"/>
          </a:solidFill>
          <a:ln w="3175">
            <a:solidFill>
              <a:srgbClr val="FEC007"/>
            </a:solidFill>
          </a:ln>
          <a:effectLst/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DEB518F-ABC6-E80D-76F5-72283D97B931}"/>
              </a:ext>
            </a:extLst>
          </p:cNvPr>
          <p:cNvGrpSpPr/>
          <p:nvPr/>
        </p:nvGrpSpPr>
        <p:grpSpPr>
          <a:xfrm>
            <a:off x="10738566" y="2755869"/>
            <a:ext cx="329331" cy="216000"/>
            <a:chOff x="10738566" y="2755869"/>
            <a:chExt cx="329331" cy="216000"/>
          </a:xfrm>
        </p:grpSpPr>
        <p:sp>
          <p:nvSpPr>
            <p:cNvPr id="7" name="Rectangle: Rounded Corners 117">
              <a:extLst>
                <a:ext uri="{FF2B5EF4-FFF2-40B4-BE49-F238E27FC236}">
                  <a16:creationId xmlns:a16="http://schemas.microsoft.com/office/drawing/2014/main" id="{28D6481C-DDDD-C6D4-618E-CDC8ECA384E2}"/>
                </a:ext>
              </a:extLst>
            </p:cNvPr>
            <p:cNvSpPr/>
            <p:nvPr/>
          </p:nvSpPr>
          <p:spPr>
            <a:xfrm>
              <a:off x="10740114" y="2818807"/>
              <a:ext cx="326234" cy="132958"/>
            </a:xfrm>
            <a:prstGeom prst="roundRect">
              <a:avLst>
                <a:gd name="adj" fmla="val 50000"/>
              </a:avLst>
            </a:prstGeom>
            <a:solidFill>
              <a:srgbClr val="F4B894"/>
            </a:solidFill>
            <a:ln>
              <a:solidFill>
                <a:srgbClr val="F4B89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118">
              <a:extLst>
                <a:ext uri="{FF2B5EF4-FFF2-40B4-BE49-F238E27FC236}">
                  <a16:creationId xmlns:a16="http://schemas.microsoft.com/office/drawing/2014/main" id="{9C9FD68E-62D5-72BD-BC1C-2E123A833A46}"/>
                </a:ext>
              </a:extLst>
            </p:cNvPr>
            <p:cNvSpPr txBox="1"/>
            <p:nvPr/>
          </p:nvSpPr>
          <p:spPr>
            <a:xfrm>
              <a:off x="10738566" y="2755869"/>
              <a:ext cx="329331" cy="21600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2</a:t>
              </a:r>
              <a:r>
                <a:rPr kumimoji="0" lang="th-TH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 หรือ 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3</a:t>
              </a:r>
            </a:p>
          </p:txBody>
        </p:sp>
      </p:grpSp>
      <p:sp>
        <p:nvSpPr>
          <p:cNvPr id="9" name="TextBox 1034">
            <a:extLst>
              <a:ext uri="{FF2B5EF4-FFF2-40B4-BE49-F238E27FC236}">
                <a16:creationId xmlns:a16="http://schemas.microsoft.com/office/drawing/2014/main" id="{160F6225-5E8D-4D8F-E2A7-E976E457F1A4}"/>
              </a:ext>
            </a:extLst>
          </p:cNvPr>
          <p:cNvSpPr txBox="1"/>
          <p:nvPr/>
        </p:nvSpPr>
        <p:spPr>
          <a:xfrm>
            <a:off x="11047211" y="2789290"/>
            <a:ext cx="1120496" cy="160750"/>
          </a:xfrm>
          <a:prstGeom prst="rect">
            <a:avLst/>
          </a:prstGeom>
          <a:noFill/>
        </p:spPr>
        <p:txBody>
          <a:bodyPr wrap="square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ตัวชี้วัดตามแผนระดับ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2 </a:t>
            </a:r>
            <a:r>
              <a:rPr kumimoji="0" lang="th-TH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หรือ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3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6" name="Picture 216">
            <a:extLst>
              <a:ext uri="{FF2B5EF4-FFF2-40B4-BE49-F238E27FC236}">
                <a16:creationId xmlns:a16="http://schemas.microsoft.com/office/drawing/2014/main" id="{40BE8617-4C22-BC9A-7574-F776F5355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02" y="2697976"/>
            <a:ext cx="279627" cy="193588"/>
          </a:xfrm>
          <a:prstGeom prst="rect">
            <a:avLst/>
          </a:prstGeom>
        </p:spPr>
      </p:pic>
      <p:pic>
        <p:nvPicPr>
          <p:cNvPr id="18" name="Picture 216">
            <a:extLst>
              <a:ext uri="{FF2B5EF4-FFF2-40B4-BE49-F238E27FC236}">
                <a16:creationId xmlns:a16="http://schemas.microsoft.com/office/drawing/2014/main" id="{D1FBE7D1-ED3E-E641-1771-019E57B31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02" y="2904565"/>
            <a:ext cx="279627" cy="193588"/>
          </a:xfrm>
          <a:prstGeom prst="rect">
            <a:avLst/>
          </a:prstGeom>
        </p:spPr>
      </p:pic>
      <p:sp>
        <p:nvSpPr>
          <p:cNvPr id="2" name="Slide Number Placeholder 20">
            <a:extLst>
              <a:ext uri="{FF2B5EF4-FFF2-40B4-BE49-F238E27FC236}">
                <a16:creationId xmlns:a16="http://schemas.microsoft.com/office/drawing/2014/main" id="{FE2FA584-1BDA-71E7-86E0-D08271053858}"/>
              </a:ext>
            </a:extLst>
          </p:cNvPr>
          <p:cNvSpPr txBox="1">
            <a:spLocks/>
          </p:cNvSpPr>
          <p:nvPr/>
        </p:nvSpPr>
        <p:spPr>
          <a:xfrm>
            <a:off x="9493695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7E290-76B0-4EA1-9FB1-BF333C18EEE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F1CABD-F878-21F1-0321-EB87C10C1D2E}"/>
              </a:ext>
            </a:extLst>
          </p:cNvPr>
          <p:cNvSpPr txBox="1"/>
          <p:nvPr/>
        </p:nvSpPr>
        <p:spPr>
          <a:xfrm>
            <a:off x="10025952" y="286199"/>
            <a:ext cx="988828" cy="42062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ตัวอย่าง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03069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8"/>
          <p:cNvSpPr/>
          <p:nvPr/>
        </p:nvSpPr>
        <p:spPr>
          <a:xfrm>
            <a:off x="8017259" y="1243593"/>
            <a:ext cx="4174740" cy="374634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ea typeface="Calibri"/>
              <a:cs typeface="TH SarabunPSK" panose="020B0500040200020003" pitchFamily="34" charset="-34"/>
              <a:sym typeface="Calibri"/>
            </a:endParaRPr>
          </a:p>
        </p:txBody>
      </p:sp>
      <p:sp>
        <p:nvSpPr>
          <p:cNvPr id="256" name="Google Shape;256;p8"/>
          <p:cNvSpPr txBox="1"/>
          <p:nvPr/>
        </p:nvSpPr>
        <p:spPr>
          <a:xfrm>
            <a:off x="123081" y="-15861"/>
            <a:ext cx="80835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รายละเอียดตัวชี้วัด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57" name="Google Shape;257;p8"/>
          <p:cNvSpPr/>
          <p:nvPr/>
        </p:nvSpPr>
        <p:spPr>
          <a:xfrm>
            <a:off x="9976513" y="6400800"/>
            <a:ext cx="2229133" cy="4708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ea typeface="Calibri"/>
              <a:cs typeface="TH SarabunPSK" panose="020B0500040200020003" pitchFamily="34" charset="-34"/>
              <a:sym typeface="Calibri"/>
            </a:endParaRPr>
          </a:p>
        </p:txBody>
      </p:sp>
      <p:sp>
        <p:nvSpPr>
          <p:cNvPr id="259" name="Google Shape;259;p8"/>
          <p:cNvSpPr/>
          <p:nvPr/>
        </p:nvSpPr>
        <p:spPr>
          <a:xfrm>
            <a:off x="123080" y="477690"/>
            <a:ext cx="7906300" cy="38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85838" marR="0" lvl="0" indent="-985838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arabun"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ตัวชี้วัด 1 :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</a:t>
            </a: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........................................</a:t>
            </a:r>
          </a:p>
        </p:txBody>
      </p:sp>
      <p:sp>
        <p:nvSpPr>
          <p:cNvPr id="266" name="Google Shape;266;p8"/>
          <p:cNvSpPr/>
          <p:nvPr/>
        </p:nvSpPr>
        <p:spPr>
          <a:xfrm>
            <a:off x="123081" y="2633028"/>
            <a:ext cx="3727559" cy="25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arabun"/>
              <a:buNone/>
              <a:tabLst/>
              <a:defRPr/>
            </a:pPr>
            <a:r>
              <a: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เป้าหมาย ปี 256</a:t>
            </a:r>
            <a:r>
              <a:rPr lang="th-TH" b="1" kern="0" dirty="0">
                <a:solidFill>
                  <a:srgbClr val="00000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9</a:t>
            </a:r>
            <a:r>
              <a: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</a:t>
            </a:r>
            <a:r>
              <a:rPr kumimoji="0" lang="th-T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: </a:t>
            </a:r>
            <a:r>
              <a:rPr lang="th-TH" kern="0" dirty="0">
                <a:solidFill>
                  <a:srgbClr val="0000CC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....................................</a:t>
            </a:r>
            <a:endParaRPr kumimoji="0" lang="th-TH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  <a:sym typeface="Arial"/>
            </a:endParaRPr>
          </a:p>
        </p:txBody>
      </p:sp>
      <p:graphicFrame>
        <p:nvGraphicFramePr>
          <p:cNvPr id="267" name="Google Shape;267;p8"/>
          <p:cNvGraphicFramePr/>
          <p:nvPr>
            <p:extLst>
              <p:ext uri="{D42A27DB-BD31-4B8C-83A1-F6EECF244321}">
                <p14:modId xmlns:p14="http://schemas.microsoft.com/office/powerpoint/2010/main" val="999610647"/>
              </p:ext>
            </p:extLst>
          </p:nvPr>
        </p:nvGraphicFramePr>
        <p:xfrm>
          <a:off x="184377" y="2903262"/>
          <a:ext cx="7752318" cy="14935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49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9376">
                  <a:extLst>
                    <a:ext uri="{9D8B030D-6E8A-4147-A177-3AD203B41FA5}">
                      <a16:colId xmlns:a16="http://schemas.microsoft.com/office/drawing/2014/main" val="275476671"/>
                    </a:ext>
                  </a:extLst>
                </a:gridCol>
                <a:gridCol w="549376">
                  <a:extLst>
                    <a:ext uri="{9D8B030D-6E8A-4147-A177-3AD203B41FA5}">
                      <a16:colId xmlns:a16="http://schemas.microsoft.com/office/drawing/2014/main" val="2460414990"/>
                    </a:ext>
                  </a:extLst>
                </a:gridCol>
                <a:gridCol w="549376">
                  <a:extLst>
                    <a:ext uri="{9D8B030D-6E8A-4147-A177-3AD203B41FA5}">
                      <a16:colId xmlns:a16="http://schemas.microsoft.com/office/drawing/2014/main" val="1541096435"/>
                    </a:ext>
                  </a:extLst>
                </a:gridCol>
                <a:gridCol w="549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14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14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14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14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14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2300">
                <a:tc gridSpan="8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u="none" strike="noStrike" cap="none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ข้อมูลพื้นฐาน (</a:t>
                      </a:r>
                      <a:r>
                        <a:rPr lang="th-TH" sz="1600" u="none" strike="noStrike" cap="none" dirty="0" err="1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Baseline</a:t>
                      </a:r>
                      <a:r>
                        <a:rPr lang="th-TH" sz="1600" u="none" strike="noStrike" cap="none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)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Sarabun"/>
                        <a:cs typeface="TH SarabunPSK" panose="020B0500040200020003" pitchFamily="34" charset="-34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u="none" strike="noStrike" cap="none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ค่าเป้าหมาย 2566 – 2570</a:t>
                      </a:r>
                      <a:endParaRPr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u="none" strike="noStrike" cap="none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2561</a:t>
                      </a:r>
                      <a:endParaRPr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u="none" strike="noStrike" cap="none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2562</a:t>
                      </a:r>
                      <a:endParaRPr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u="none" strike="noStrike" cap="none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2563</a:t>
                      </a:r>
                      <a:endParaRPr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u="none" strike="noStrike" cap="none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2564</a:t>
                      </a:r>
                      <a:endParaRPr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u="none" strike="noStrike" cap="none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2565</a:t>
                      </a:r>
                      <a:endParaRPr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2566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2567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2568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2566</a:t>
                      </a:r>
                      <a:endParaRPr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2567</a:t>
                      </a:r>
                      <a:endParaRPr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2568</a:t>
                      </a:r>
                      <a:endParaRPr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u="none" strike="noStrike" cap="none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2569</a:t>
                      </a:r>
                      <a:r>
                        <a:rPr lang="en-US" sz="1600" u="none" strike="noStrike" cap="none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*</a:t>
                      </a:r>
                      <a:endParaRPr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u="none" strike="noStrike" cap="none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2570</a:t>
                      </a:r>
                      <a:endParaRPr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u="none" strike="noStrike" cap="none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n/a</a:t>
                      </a:r>
                      <a:endParaRPr lang="en-US" sz="16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u="none" strike="noStrike" cap="none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n/a</a:t>
                      </a:r>
                      <a:endParaRPr lang="en-US" sz="16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u="none" strike="noStrike" cap="none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n/a</a:t>
                      </a:r>
                      <a:endParaRPr lang="en-US" sz="16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1600" b="0" i="0" u="none" strike="noStrike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u="none" strike="noStrike" cap="none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n/a</a:t>
                      </a:r>
                      <a:endParaRPr lang="en-US" sz="16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u="none" strike="noStrike" cap="none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n/a</a:t>
                      </a:r>
                      <a:endParaRPr lang="en-US" sz="16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u="none" strike="noStrike" cap="none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n/a</a:t>
                      </a:r>
                      <a:endParaRPr lang="en-US" sz="16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u="none" strike="noStrike" cap="none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n/a</a:t>
                      </a:r>
                      <a:endParaRPr lang="en-US" sz="16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u="none" strike="noStrike" cap="none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n/a</a:t>
                      </a:r>
                      <a:endParaRPr lang="en-US" sz="16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600"/>
                        <a:buFont typeface="Sarabun"/>
                        <a:buNone/>
                        <a:tabLst/>
                        <a:defRPr/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ไม่ต่ำกว่า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600"/>
                        <a:buFont typeface="Sarabun"/>
                        <a:buNone/>
                        <a:tabLst/>
                        <a:defRPr/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อันดับที่ 40</a:t>
                      </a:r>
                      <a:endParaRPr lang="en-US" sz="1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600"/>
                        <a:buFont typeface="Sarabun"/>
                        <a:buNone/>
                        <a:tabLst/>
                        <a:defRPr/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ไม่ต่ำกว่า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600"/>
                        <a:buFont typeface="Sarabun"/>
                        <a:buNone/>
                        <a:tabLst/>
                        <a:defRPr/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อันดับที่ 40</a:t>
                      </a:r>
                      <a:endParaRPr lang="en-US" sz="1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600"/>
                        <a:buFont typeface="Sarabun"/>
                        <a:buNone/>
                        <a:tabLst/>
                        <a:defRPr/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ไม่ต่ำกว่าอันดับที่ 42</a:t>
                      </a:r>
                      <a:endParaRPr lang="en-US" sz="1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600"/>
                        <a:buFont typeface="Sarabun"/>
                        <a:buNone/>
                        <a:tabLst/>
                        <a:defRPr/>
                      </a:pPr>
                      <a:r>
                        <a:rPr lang="th-TH" sz="1600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ไม่ต่ำกว่า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600"/>
                        <a:buFont typeface="Sarabun"/>
                        <a:buNone/>
                        <a:tabLst/>
                        <a:defRPr/>
                      </a:pPr>
                      <a:r>
                        <a:rPr lang="th-TH" sz="1600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อันดับที่ 4</a:t>
                      </a:r>
                      <a:r>
                        <a:rPr lang="en-US" sz="1600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600"/>
                        <a:buFont typeface="Sarabun"/>
                        <a:buNone/>
                        <a:tabLst/>
                        <a:defRPr/>
                      </a:pPr>
                      <a:r>
                        <a:rPr lang="th-TH" sz="1600" dirty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ไม่ต่ำกว่า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600"/>
                        <a:buFont typeface="Sarabun"/>
                        <a:buNone/>
                        <a:tabLst/>
                        <a:defRPr/>
                      </a:pPr>
                      <a:r>
                        <a:rPr lang="th-TH" sz="1600" dirty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อันดับที่ 40</a:t>
                      </a:r>
                      <a:endParaRPr lang="en-US" sz="1600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68" name="Google Shape;268;p8"/>
          <p:cNvCxnSpPr>
            <a:cxnSpLocks/>
            <a:endCxn id="254" idx="0"/>
          </p:cNvCxnSpPr>
          <p:nvPr/>
        </p:nvCxnSpPr>
        <p:spPr>
          <a:xfrm>
            <a:off x="9287933" y="753533"/>
            <a:ext cx="540000" cy="490060"/>
          </a:xfrm>
          <a:prstGeom prst="bentConnector2">
            <a:avLst/>
          </a:prstGeom>
          <a:noFill/>
          <a:ln w="9525" cap="flat" cmpd="sng">
            <a:solidFill>
              <a:srgbClr val="3B9B33"/>
            </a:solidFill>
            <a:prstDash val="solid"/>
            <a:miter lim="800000"/>
            <a:headEnd type="oval" w="med" len="med"/>
            <a:tailEnd type="oval" w="med" len="med"/>
          </a:ln>
        </p:spPr>
      </p:cxnSp>
      <p:graphicFrame>
        <p:nvGraphicFramePr>
          <p:cNvPr id="269" name="Google Shape;269;p8"/>
          <p:cNvGraphicFramePr/>
          <p:nvPr/>
        </p:nvGraphicFramePr>
        <p:xfrm>
          <a:off x="8099757" y="3351458"/>
          <a:ext cx="4032000" cy="122730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230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u="none" strike="noStrike" cap="none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ค่าเป้าหมาย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Sarabun"/>
                        <a:cs typeface="TH SarabunPSK" panose="020B0500040200020003" pitchFamily="34" charset="-34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u="none" strike="noStrike" cap="none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2561-2565</a:t>
                      </a:r>
                      <a:endParaRPr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u="none" strike="noStrike" cap="none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2566-2570</a:t>
                      </a:r>
                      <a:endParaRPr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u="none" strike="noStrike" cap="none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2571-2575</a:t>
                      </a:r>
                      <a:endParaRPr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u="none" strike="noStrike" cap="none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2576-2580</a:t>
                      </a:r>
                      <a:endParaRPr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7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อันดับที่ 45</a:t>
                      </a:r>
                      <a:endParaRPr lang="en-US" sz="16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80000"/>
                        </a:lnSpc>
                        <a:defRPr/>
                      </a:pPr>
                      <a:r>
                        <a:rPr lang="th-TH" sz="1600" dirty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อันดับที่ 40</a:t>
                      </a:r>
                      <a:endParaRPr lang="en-US" sz="1600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อันดับที่ 35</a:t>
                      </a:r>
                      <a:endParaRPr lang="en-US" sz="1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อันดับที่ 30</a:t>
                      </a:r>
                      <a:endParaRPr lang="en-US" sz="1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666DCC0-2354-3671-E060-0D18784D2CC3}"/>
              </a:ext>
            </a:extLst>
          </p:cNvPr>
          <p:cNvSpPr/>
          <p:nvPr/>
        </p:nvSpPr>
        <p:spPr>
          <a:xfrm>
            <a:off x="130402" y="893081"/>
            <a:ext cx="7639794" cy="1207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1688" marR="0" lvl="0" indent="-801688" algn="thaiDi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1688" algn="l"/>
              </a:tabLst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คำอธิบาย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	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88900" marR="0" lvl="0" indent="-88900" algn="thaiDi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pc="-1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</a:t>
            </a:r>
          </a:p>
          <a:p>
            <a:pPr marL="88900" marR="0" lvl="0" indent="-88900" algn="thaiDi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...................</a:t>
            </a:r>
            <a:endParaRPr kumimoji="0" lang="en-US" sz="1800" b="0" i="0" u="none" strike="noStrike" kern="120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lvl="0" algn="thaiDist">
              <a:lnSpc>
                <a:spcPct val="80000"/>
              </a:lnSpc>
              <a:defRPr/>
            </a:pP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ขอบเขตการวัด</a:t>
            </a:r>
            <a:r>
              <a:rPr lang="en-US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…………………………</a:t>
            </a:r>
            <a:endParaRPr lang="th-TH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thaiDist">
              <a:lnSpc>
                <a:spcPct val="80000"/>
              </a:lnSpc>
              <a:defRPr/>
            </a:pPr>
            <a:r>
              <a:rPr kumimoji="0" lang="th-TH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สูตรการคำนวณ</a:t>
            </a:r>
            <a:r>
              <a:rPr lang="en-US" b="1" spc="-1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spc="-1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……………………….</a:t>
            </a:r>
            <a:endParaRPr kumimoji="0" lang="en-US" sz="1800" i="0" u="none" strike="noStrike" kern="120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CBC108-9048-6E49-5F8F-6151F40E366B}"/>
              </a:ext>
            </a:extLst>
          </p:cNvPr>
          <p:cNvSpPr/>
          <p:nvPr/>
        </p:nvSpPr>
        <p:spPr>
          <a:xfrm>
            <a:off x="153181" y="4477105"/>
            <a:ext cx="8274859" cy="296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0563" marR="0" lvl="0" indent="-690563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90563" algn="l"/>
              </a:tabLst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หมายเหตุ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*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ค่าเป้าหมายจากยุทธศาสตร์การจัดสรรงบประมาณรายจ่ายประจำปีงบประมาณ พ.ศ. 256</a:t>
            </a:r>
            <a:r>
              <a:rPr lang="th-TH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	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7E29E-334B-D4F9-E9A1-F1E5B3F25A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7E290-76B0-4EA1-9FB1-BF333C18EE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052970-E812-6E42-4935-55081F4C4BFD}"/>
              </a:ext>
            </a:extLst>
          </p:cNvPr>
          <p:cNvSpPr/>
          <p:nvPr/>
        </p:nvSpPr>
        <p:spPr>
          <a:xfrm>
            <a:off x="7998405" y="558638"/>
            <a:ext cx="1298753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รหัส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……………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8F6D62-94B4-2404-7E01-228652B4DC85}"/>
              </a:ext>
            </a:extLst>
          </p:cNvPr>
          <p:cNvSpPr/>
          <p:nvPr/>
        </p:nvSpPr>
        <p:spPr>
          <a:xfrm>
            <a:off x="8672701" y="1425675"/>
            <a:ext cx="3459056" cy="321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ยุทธศาสตร์ชาติ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…………………………………………….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AC1577-0880-01DE-5839-0A992AB5BF1A}"/>
              </a:ext>
            </a:extLst>
          </p:cNvPr>
          <p:cNvSpPr/>
          <p:nvPr/>
        </p:nvSpPr>
        <p:spPr>
          <a:xfrm>
            <a:off x="8672701" y="2115529"/>
            <a:ext cx="3062057" cy="2799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แผนแม่บท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ประเด็นที่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X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……………………………..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04C3553-A2CD-01C7-2CC5-6410FA93C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6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80592" y="1347194"/>
            <a:ext cx="628105" cy="64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EE85A49-3949-F652-8963-0A17D96A9B53}"/>
              </a:ext>
            </a:extLst>
          </p:cNvPr>
          <p:cNvSpPr/>
          <p:nvPr/>
        </p:nvSpPr>
        <p:spPr>
          <a:xfrm>
            <a:off x="8036880" y="2886221"/>
            <a:ext cx="4032000" cy="270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0" marR="0" lvl="0" indent="-15240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เป้าหมายระดับแผนแม่บทย่อย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…………………………………………………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9D0D3F-D6A2-EE1C-3170-B3731AD77B6E}"/>
              </a:ext>
            </a:extLst>
          </p:cNvPr>
          <p:cNvSpPr/>
          <p:nvPr/>
        </p:nvSpPr>
        <p:spPr>
          <a:xfrm>
            <a:off x="8029380" y="2611603"/>
            <a:ext cx="4174740" cy="270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แผนแม่บทย่อย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</a:t>
            </a: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…………………………………………………………</a:t>
            </a:r>
            <a:endParaRPr kumimoji="0" lang="en-US" sz="1400" b="0" i="0" u="none" strike="noStrike" kern="1200" cap="none" spc="-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81720F0-630A-C529-0A09-70CC7EBC6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4980" y="2004201"/>
            <a:ext cx="628104" cy="628104"/>
          </a:xfrm>
          <a:prstGeom prst="rect">
            <a:avLst/>
          </a:prstGeom>
        </p:spPr>
      </p:pic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FBAFCCB1-188F-CAFF-44C7-611DBC1B0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968031"/>
              </p:ext>
            </p:extLst>
          </p:nvPr>
        </p:nvGraphicFramePr>
        <p:xfrm>
          <a:off x="275156" y="4740197"/>
          <a:ext cx="6256693" cy="1050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237">
                  <a:extLst>
                    <a:ext uri="{9D8B030D-6E8A-4147-A177-3AD203B41FA5}">
                      <a16:colId xmlns:a16="http://schemas.microsoft.com/office/drawing/2014/main" val="1661457189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395773697"/>
                    </a:ext>
                  </a:extLst>
                </a:gridCol>
                <a:gridCol w="2304456">
                  <a:extLst>
                    <a:ext uri="{9D8B030D-6E8A-4147-A177-3AD203B41FA5}">
                      <a16:colId xmlns:a16="http://schemas.microsoft.com/office/drawing/2014/main" val="2019525282"/>
                    </a:ext>
                  </a:extLst>
                </a:gridCol>
              </a:tblGrid>
              <a:tr h="29374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เกณฑ์การประเมิน รอบ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kumimoji="0" lang="th-TH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เดือน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566634"/>
                  </a:ext>
                </a:extLst>
              </a:tr>
              <a:tr h="3348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เป้าหมายขั้นต้น (50)</a:t>
                      </a:r>
                    </a:p>
                  </a:txBody>
                  <a:tcPr marL="121936" marR="121936" marT="43738" marB="43738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เป้าหมายมาตรฐาน (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75</a:t>
                      </a:r>
                      <a:r>
                        <a:rPr lang="th-TH" sz="16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121936" marR="121936" marT="43738" marB="43738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เป้าหมายขั้นสูง (100)</a:t>
                      </a:r>
                    </a:p>
                  </a:txBody>
                  <a:tcPr marL="121936" marR="121936" marT="43738" marB="43738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969053"/>
                  </a:ext>
                </a:extLst>
              </a:tr>
              <a:tr h="4111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121936" marR="121936" marT="43738" marB="43738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</a:pPr>
                      <a:endParaRPr lang="th-TH" sz="1400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121936" marR="121936" marT="43738" marB="43738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th-T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121936" marR="121936" marT="43738" marB="43738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495163"/>
                  </a:ext>
                </a:extLst>
              </a:tr>
            </a:tbl>
          </a:graphicData>
        </a:graphic>
      </p:graphicFrame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69FC53BA-7C20-B80B-2231-DFE493B40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074511"/>
              </p:ext>
            </p:extLst>
          </p:nvPr>
        </p:nvGraphicFramePr>
        <p:xfrm>
          <a:off x="6637353" y="4740197"/>
          <a:ext cx="5215266" cy="1050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107">
                  <a:extLst>
                    <a:ext uri="{9D8B030D-6E8A-4147-A177-3AD203B41FA5}">
                      <a16:colId xmlns:a16="http://schemas.microsoft.com/office/drawing/2014/main" val="1661457189"/>
                    </a:ext>
                  </a:extLst>
                </a:gridCol>
                <a:gridCol w="1691814">
                  <a:extLst>
                    <a:ext uri="{9D8B030D-6E8A-4147-A177-3AD203B41FA5}">
                      <a16:colId xmlns:a16="http://schemas.microsoft.com/office/drawing/2014/main" val="2395773697"/>
                    </a:ext>
                  </a:extLst>
                </a:gridCol>
                <a:gridCol w="1965345">
                  <a:extLst>
                    <a:ext uri="{9D8B030D-6E8A-4147-A177-3AD203B41FA5}">
                      <a16:colId xmlns:a16="http://schemas.microsoft.com/office/drawing/2014/main" val="2019525282"/>
                    </a:ext>
                  </a:extLst>
                </a:gridCol>
              </a:tblGrid>
              <a:tr h="29374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เกณฑ์การประเมิน รอบ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12</a:t>
                      </a:r>
                      <a:r>
                        <a:rPr kumimoji="0" lang="th-TH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เดือน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566634"/>
                  </a:ext>
                </a:extLst>
              </a:tr>
              <a:tr h="3348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เป้าหมายขั้นต้น (50)</a:t>
                      </a:r>
                    </a:p>
                  </a:txBody>
                  <a:tcPr marL="121936" marR="121936" marT="43738" marB="43738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เป้าหมายมาตรฐาน (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75</a:t>
                      </a:r>
                      <a:r>
                        <a:rPr lang="th-TH" sz="16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121936" marR="121936" marT="43738" marB="43738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เป้าหมายขั้นสูง (100)</a:t>
                      </a:r>
                    </a:p>
                  </a:txBody>
                  <a:tcPr marL="121936" marR="121936" marT="43738" marB="43738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969053"/>
                  </a:ext>
                </a:extLst>
              </a:tr>
              <a:tr h="41118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ไม่ต่ำกว่าอันดับที่ 4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baseline="0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ไม่ต่ำกว่าอันดับที่ 4</a:t>
                      </a:r>
                      <a:r>
                        <a:rPr lang="en-US" sz="1600" b="0" baseline="0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1600" b="0" i="0" u="none" strike="noStrike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ไม่ต่ำกว่าอันดับที่ 4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495163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961449D4-E935-7846-B3C4-3D09ECD16888}"/>
              </a:ext>
            </a:extLst>
          </p:cNvPr>
          <p:cNvSpPr/>
          <p:nvPr/>
        </p:nvSpPr>
        <p:spPr>
          <a:xfrm>
            <a:off x="9511" y="6214349"/>
            <a:ext cx="5264771" cy="305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6100" marR="0" lvl="0" indent="-546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6100" algn="l"/>
              </a:tabLst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ผู้รับผิดชอบการรายงานผล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 ……………………………………………………………………….</a:t>
            </a: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D5AE89-E097-8FA2-4AD6-4ADBB72E0B13}"/>
              </a:ext>
            </a:extLst>
          </p:cNvPr>
          <p:cNvSpPr/>
          <p:nvPr/>
        </p:nvSpPr>
        <p:spPr>
          <a:xfrm>
            <a:off x="5244465" y="6215419"/>
            <a:ext cx="2326746" cy="296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6100" marR="0" lvl="0" indent="-546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6100" algn="l"/>
              </a:tabLst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ช่วงเวลารายงานผล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ทุกปีงบประมาณ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E99532D-940D-4674-906F-4BC5EB3F5C97}"/>
              </a:ext>
            </a:extLst>
          </p:cNvPr>
          <p:cNvGrpSpPr/>
          <p:nvPr/>
        </p:nvGrpSpPr>
        <p:grpSpPr>
          <a:xfrm>
            <a:off x="7140316" y="436955"/>
            <a:ext cx="827617" cy="387758"/>
            <a:chOff x="6349202" y="456410"/>
            <a:chExt cx="827617" cy="38775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07542B5-59C1-3844-8D6F-B674DA88643F}"/>
                </a:ext>
              </a:extLst>
            </p:cNvPr>
            <p:cNvSpPr/>
            <p:nvPr/>
          </p:nvSpPr>
          <p:spPr>
            <a:xfrm>
              <a:off x="6353859" y="456410"/>
              <a:ext cx="822960" cy="38775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E2155F7-A103-6226-8CB0-B45CB2935974}"/>
                </a:ext>
              </a:extLst>
            </p:cNvPr>
            <p:cNvSpPr txBox="1"/>
            <p:nvPr/>
          </p:nvSpPr>
          <p:spPr>
            <a:xfrm>
              <a:off x="6349202" y="513609"/>
              <a:ext cx="822960" cy="2562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342900" rtl="0" eaLnBrk="1" fontAlgn="t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0" i="0" u="none" strike="noStrike" kern="1200" cap="none" spc="-3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กรม........</a:t>
              </a:r>
              <a:endParaRPr kumimoji="0" lang="en-US" sz="1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D0F5E81-727A-EBD0-B70D-061D8E534319}"/>
              </a:ext>
            </a:extLst>
          </p:cNvPr>
          <p:cNvSpPr txBox="1"/>
          <p:nvPr/>
        </p:nvSpPr>
        <p:spPr>
          <a:xfrm>
            <a:off x="10652185" y="-11411"/>
            <a:ext cx="936000" cy="4140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ตัวอย่าง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951DB3-2CA6-8699-7CB4-E75B89B29D0B}"/>
              </a:ext>
            </a:extLst>
          </p:cNvPr>
          <p:cNvGrpSpPr/>
          <p:nvPr/>
        </p:nvGrpSpPr>
        <p:grpSpPr>
          <a:xfrm>
            <a:off x="9724382" y="238141"/>
            <a:ext cx="1107285" cy="615553"/>
            <a:chOff x="12366600" y="1247431"/>
            <a:chExt cx="1107285" cy="615553"/>
          </a:xfrm>
        </p:grpSpPr>
        <p:pic>
          <p:nvPicPr>
            <p:cNvPr id="26" name="Picture 1" descr="C:\Users\dathpan\Downloads\056aac9a306aef891367aae43a86394b.jpg">
              <a:extLst>
                <a:ext uri="{FF2B5EF4-FFF2-40B4-BE49-F238E27FC236}">
                  <a16:creationId xmlns:a16="http://schemas.microsoft.com/office/drawing/2014/main" id="{723545D1-DDEB-1FBD-7463-71A806366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19" t="8192" r="17099" b="14839"/>
            <a:stretch>
              <a:fillRect/>
            </a:stretch>
          </p:blipFill>
          <p:spPr bwMode="auto">
            <a:xfrm>
              <a:off x="12567104" y="1247431"/>
              <a:ext cx="706279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">
              <a:extLst>
                <a:ext uri="{FF2B5EF4-FFF2-40B4-BE49-F238E27FC236}">
                  <a16:creationId xmlns:a16="http://schemas.microsoft.com/office/drawing/2014/main" id="{7D47950C-46E9-2B28-B6F6-D8F0D3DD08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66600" y="1351334"/>
              <a:ext cx="1107285" cy="49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น้ำหนัก</a:t>
              </a:r>
              <a:br>
                <a:rPr kumimoji="0" lang="en-US" alt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</a:br>
              <a:r>
                <a:rPr kumimoji="0" lang="en-US" alt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XX</a:t>
              </a:r>
            </a:p>
          </p:txBody>
        </p:sp>
      </p:grpSp>
      <p:sp>
        <p:nvSpPr>
          <p:cNvPr id="12" name="Google Shape;253;p8">
            <a:extLst>
              <a:ext uri="{FF2B5EF4-FFF2-40B4-BE49-F238E27FC236}">
                <a16:creationId xmlns:a16="http://schemas.microsoft.com/office/drawing/2014/main" id="{E5C93BD8-FB81-44BB-C706-B028624570AF}"/>
              </a:ext>
            </a:extLst>
          </p:cNvPr>
          <p:cNvSpPr/>
          <p:nvPr/>
        </p:nvSpPr>
        <p:spPr>
          <a:xfrm>
            <a:off x="11129" y="6481442"/>
            <a:ext cx="9965992" cy="38775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46100" indent="-546100">
              <a:lnSpc>
                <a:spcPct val="80000"/>
              </a:lnSpc>
              <a:buClr>
                <a:srgbClr val="000000"/>
              </a:buClr>
              <a:buSzPts val="1100"/>
              <a:buFont typeface="Sarabun"/>
              <a:buNone/>
              <a:tabLst>
                <a:tab pos="631825" algn="l"/>
              </a:tabLst>
              <a:defRPr/>
            </a:pPr>
            <a:r>
              <a:rPr lang="th-TH" sz="1200" b="1" kern="0" dirty="0">
                <a:solidFill>
                  <a:srgbClr val="00000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แหล่งอ้างอิง </a:t>
            </a:r>
            <a:r>
              <a:rPr lang="th-TH" sz="1200" kern="0" dirty="0">
                <a:solidFill>
                  <a:srgbClr val="00000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:	ข้อมูลจาก เอกสารประกอบแผนแม่บทภายใต้ยุทธศาสตร์ชาติฯ (ฉบับแก้ไขเพิ่มเติม) ที่มา </a:t>
            </a:r>
            <a:r>
              <a:rPr lang="en-US" sz="1200" kern="0" dirty="0">
                <a:solidFill>
                  <a:srgbClr val="00000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  <a:hlinkClick r:id="rId7"/>
              </a:rPr>
              <a:t>https://www.nesdc.go.th/download/document/NSCR/Masterplan2566-2580.pdf</a:t>
            </a:r>
            <a:r>
              <a:rPr lang="th-TH" sz="1200" kern="0" dirty="0">
                <a:solidFill>
                  <a:srgbClr val="00000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 และ</a:t>
            </a:r>
            <a:br>
              <a:rPr lang="th-TH" sz="1200" kern="0" dirty="0">
                <a:solidFill>
                  <a:srgbClr val="00000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</a:br>
            <a:r>
              <a:rPr lang="th-TH" sz="1200" kern="0" dirty="0">
                <a:solidFill>
                  <a:srgbClr val="00000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	รายงานสรุปผลการดำเนินการตามยุทธศาสตร์ชาติ ประจำปี 2567 ที่มา </a:t>
            </a:r>
            <a:r>
              <a:rPr lang="en-US" sz="1200" kern="0" dirty="0">
                <a:solidFill>
                  <a:srgbClr val="00000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  <a:hlinkClick r:id="rId8"/>
              </a:rPr>
              <a:t>https://www.nesdc.go.th/download/document/NSCR/NS67_Book.pdf</a:t>
            </a:r>
            <a:r>
              <a:rPr lang="th-TH" sz="1200" kern="0" dirty="0">
                <a:solidFill>
                  <a:srgbClr val="00000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F61289E9-DEF2-ACDD-8359-64BF75E2B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520905"/>
              </p:ext>
            </p:extLst>
          </p:nvPr>
        </p:nvGraphicFramePr>
        <p:xfrm>
          <a:off x="259646" y="1442885"/>
          <a:ext cx="11622989" cy="3302815"/>
        </p:xfrm>
        <a:graphic>
          <a:graphicData uri="http://schemas.openxmlformats.org/drawingml/2006/table">
            <a:tbl>
              <a:tblPr firstRow="1" bandRow="1"/>
              <a:tblGrid>
                <a:gridCol w="358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7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722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722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5722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57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72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72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72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72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72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722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722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1031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ที่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กิจกรรม</a:t>
                      </a:r>
                      <a:endParaRPr lang="th-TH" sz="1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gridSpan="1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ปีงบประมาณ พ.ศ. 256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9</a:t>
                      </a:r>
                      <a:endParaRPr lang="th-TH" sz="18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050" b="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50" b="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50" b="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50" b="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50" b="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50" b="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50" b="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50" b="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ต.ค.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พ.ย.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ธ.ค.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ม.ค.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ก.พ.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มี.ค.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เม.ย.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พ.ค.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มิ.ย.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ก.ค.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ส.ค.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ก.ย.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uFillTx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th-TH" sz="1800" b="0" i="0" u="none" strike="noStrike" kern="120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th-TH" sz="1400" b="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th-TH" sz="1800" b="0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th-TH" sz="1400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411645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endParaRPr lang="th-TH" sz="1800" b="0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th-T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4513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th-TH" sz="18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53923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5</a:t>
                      </a:r>
                      <a:endParaRPr lang="th-TH" sz="1800" b="0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9334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6</a:t>
                      </a:r>
                      <a:endParaRPr lang="th-TH" sz="1800" b="0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27111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</a:t>
                      </a:r>
                      <a:endParaRPr lang="th-TH" sz="1800" b="0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142979"/>
                  </a:ext>
                </a:extLst>
              </a:tr>
            </a:tbl>
          </a:graphicData>
        </a:graphic>
      </p:graphicFrame>
      <p:graphicFrame>
        <p:nvGraphicFramePr>
          <p:cNvPr id="60" name="Table 4">
            <a:extLst>
              <a:ext uri="{FF2B5EF4-FFF2-40B4-BE49-F238E27FC236}">
                <a16:creationId xmlns:a16="http://schemas.microsoft.com/office/drawing/2014/main" id="{EB6D5035-FA3F-1B66-EF68-20BCCBBAE9B7}"/>
              </a:ext>
            </a:extLst>
          </p:cNvPr>
          <p:cNvGraphicFramePr>
            <a:graphicFrameLocks noGrp="1"/>
          </p:cNvGraphicFramePr>
          <p:nvPr/>
        </p:nvGraphicFramePr>
        <p:xfrm>
          <a:off x="213926" y="1038727"/>
          <a:ext cx="5000533" cy="396240"/>
        </p:xfrm>
        <a:graphic>
          <a:graphicData uri="http://schemas.openxmlformats.org/drawingml/2006/table">
            <a:tbl>
              <a:tblPr firstRow="1" bandRow="1"/>
              <a:tblGrid>
                <a:gridCol w="5000533">
                  <a:extLst>
                    <a:ext uri="{9D8B030D-6E8A-4147-A177-3AD203B41FA5}">
                      <a16:colId xmlns:a16="http://schemas.microsoft.com/office/drawing/2014/main" val="1661457189"/>
                    </a:ext>
                  </a:extLst>
                </a:gridCol>
              </a:tblGrid>
              <a:tr h="2950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แผนการดำเนินการตามตัวชี้วัด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566634"/>
                  </a:ext>
                </a:extLst>
              </a:tr>
            </a:tbl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B68B68-8486-0817-49B3-52BDADB03668}"/>
              </a:ext>
            </a:extLst>
          </p:cNvPr>
          <p:cNvCxnSpPr>
            <a:cxnSpLocks/>
          </p:cNvCxnSpPr>
          <p:nvPr/>
        </p:nvCxnSpPr>
        <p:spPr>
          <a:xfrm>
            <a:off x="6317080" y="2401904"/>
            <a:ext cx="545274" cy="0"/>
          </a:xfrm>
          <a:prstGeom prst="line">
            <a:avLst/>
          </a:prstGeom>
          <a:noFill/>
          <a:ln w="762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B68B68-8486-0817-49B3-52BDADB03668}"/>
              </a:ext>
            </a:extLst>
          </p:cNvPr>
          <p:cNvCxnSpPr>
            <a:cxnSpLocks/>
          </p:cNvCxnSpPr>
          <p:nvPr/>
        </p:nvCxnSpPr>
        <p:spPr>
          <a:xfrm>
            <a:off x="7965581" y="3108980"/>
            <a:ext cx="1692225" cy="0"/>
          </a:xfrm>
          <a:prstGeom prst="line">
            <a:avLst/>
          </a:prstGeom>
          <a:noFill/>
          <a:ln w="762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85A6273-1809-737F-BCDE-C25A18753500}"/>
              </a:ext>
            </a:extLst>
          </p:cNvPr>
          <p:cNvSpPr txBox="1"/>
          <p:nvPr/>
        </p:nvSpPr>
        <p:spPr>
          <a:xfrm>
            <a:off x="123081" y="-15861"/>
            <a:ext cx="8083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รายละเอียดตัวชี้วัด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E2E004-EFB7-4B6B-866F-4F6C1080EB20}"/>
              </a:ext>
            </a:extLst>
          </p:cNvPr>
          <p:cNvCxnSpPr>
            <a:cxnSpLocks/>
          </p:cNvCxnSpPr>
          <p:nvPr/>
        </p:nvCxnSpPr>
        <p:spPr>
          <a:xfrm>
            <a:off x="6862354" y="2717451"/>
            <a:ext cx="1103227" cy="0"/>
          </a:xfrm>
          <a:prstGeom prst="line">
            <a:avLst/>
          </a:prstGeom>
          <a:noFill/>
          <a:ln w="762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0E7E2C5-5550-42A1-B472-71CE2185AFA3}"/>
              </a:ext>
            </a:extLst>
          </p:cNvPr>
          <p:cNvCxnSpPr>
            <a:cxnSpLocks/>
          </p:cNvCxnSpPr>
          <p:nvPr/>
        </p:nvCxnSpPr>
        <p:spPr>
          <a:xfrm>
            <a:off x="8562119" y="3475797"/>
            <a:ext cx="2248121" cy="0"/>
          </a:xfrm>
          <a:prstGeom prst="line">
            <a:avLst/>
          </a:prstGeom>
          <a:noFill/>
          <a:ln w="762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D9336-FB87-99F9-9C4E-4B749F0BD7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B59AD5-5EEA-4B86-99A0-086F78CA0F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17C008-29CD-4FF5-C025-47A20B50033D}"/>
              </a:ext>
            </a:extLst>
          </p:cNvPr>
          <p:cNvSpPr txBox="1"/>
          <p:nvPr/>
        </p:nvSpPr>
        <p:spPr>
          <a:xfrm>
            <a:off x="10652185" y="-11411"/>
            <a:ext cx="936000" cy="4140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ตัวอย่าง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" name="Google Shape;259;p8">
            <a:extLst>
              <a:ext uri="{FF2B5EF4-FFF2-40B4-BE49-F238E27FC236}">
                <a16:creationId xmlns:a16="http://schemas.microsoft.com/office/drawing/2014/main" id="{CFEB4A97-98A5-38E5-616D-A2F0BEB36AD0}"/>
              </a:ext>
            </a:extLst>
          </p:cNvPr>
          <p:cNvSpPr/>
          <p:nvPr/>
        </p:nvSpPr>
        <p:spPr>
          <a:xfrm>
            <a:off x="123080" y="477690"/>
            <a:ext cx="7906300" cy="38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85838" marR="0" lvl="0" indent="-985838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arabun"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ตัวชี้วัด 1 :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</a:t>
            </a: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........................................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AAA7889-FF63-AF75-B7E6-02870374AFFB}"/>
              </a:ext>
            </a:extLst>
          </p:cNvPr>
          <p:cNvCxnSpPr>
            <a:cxnSpLocks/>
          </p:cNvCxnSpPr>
          <p:nvPr/>
        </p:nvCxnSpPr>
        <p:spPr>
          <a:xfrm>
            <a:off x="8562119" y="4562917"/>
            <a:ext cx="3320515" cy="0"/>
          </a:xfrm>
          <a:prstGeom prst="line">
            <a:avLst/>
          </a:prstGeom>
          <a:noFill/>
          <a:ln w="762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D86117-BE90-7C62-9C05-8784C56BDBAB}"/>
              </a:ext>
            </a:extLst>
          </p:cNvPr>
          <p:cNvCxnSpPr>
            <a:cxnSpLocks/>
          </p:cNvCxnSpPr>
          <p:nvPr/>
        </p:nvCxnSpPr>
        <p:spPr>
          <a:xfrm>
            <a:off x="10241280" y="3872037"/>
            <a:ext cx="1117600" cy="0"/>
          </a:xfrm>
          <a:prstGeom prst="line">
            <a:avLst/>
          </a:prstGeom>
          <a:noFill/>
          <a:ln w="762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F77D1C-72FE-C414-AAC0-2D8FFE9EB8CB}"/>
              </a:ext>
            </a:extLst>
          </p:cNvPr>
          <p:cNvCxnSpPr>
            <a:cxnSpLocks/>
          </p:cNvCxnSpPr>
          <p:nvPr/>
        </p:nvCxnSpPr>
        <p:spPr>
          <a:xfrm>
            <a:off x="10739120" y="4217477"/>
            <a:ext cx="619760" cy="0"/>
          </a:xfrm>
          <a:prstGeom prst="line">
            <a:avLst/>
          </a:prstGeom>
          <a:noFill/>
          <a:ln w="762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68825341"/>
      </p:ext>
    </p:extLst>
  </p:cSld>
  <p:clrMapOvr>
    <a:masterClrMapping/>
  </p:clrMapOvr>
</p:sld>
</file>

<file path=ppt/theme/theme1.xml><?xml version="1.0" encoding="utf-8"?>
<a:theme xmlns:a="http://schemas.openxmlformats.org/drawingml/2006/main" name="10_Office Theme">
  <a:themeElements>
    <a:clrScheme name="Red Orange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670</Words>
  <Application>Microsoft Office PowerPoint</Application>
  <PresentationFormat>Widescreen</PresentationFormat>
  <Paragraphs>162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Aptos</vt:lpstr>
      <vt:lpstr>Arial</vt:lpstr>
      <vt:lpstr>Calibri</vt:lpstr>
      <vt:lpstr>Sarabun</vt:lpstr>
      <vt:lpstr>TH SarabunPSK</vt:lpstr>
      <vt:lpstr>Wingdings</vt:lpstr>
      <vt:lpstr>10_Office Theme</vt:lpstr>
      <vt:lpstr>9_Office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Suphamanee Thanaruksa</dc:creator>
  <cp:lastModifiedBy>Suphamanee Thanaruksa</cp:lastModifiedBy>
  <cp:revision>3</cp:revision>
  <dcterms:created xsi:type="dcterms:W3CDTF">2025-08-07T04:02:03Z</dcterms:created>
  <dcterms:modified xsi:type="dcterms:W3CDTF">2025-08-07T04:23:13Z</dcterms:modified>
</cp:coreProperties>
</file>